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m4v" ContentType="video/unknown"/>
  <Default Extension="JPG" ContentType="image/jpeg"/>
  <Default Extension="mp4" ContentType="video/mp4"/>
  <Default Extension="gif" ContentType="image/gif"/>
  <Default Extension="avi" ContentType="video/x-msvideo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  <p:sldMasterId id="2147483668" r:id="rId3"/>
    <p:sldMasterId id="2147483680" r:id="rId4"/>
    <p:sldMasterId id="2147483692" r:id="rId5"/>
    <p:sldMasterId id="2147483704" r:id="rId6"/>
  </p:sldMasterIdLst>
  <p:notesMasterIdLst>
    <p:notesMasterId r:id="rId47"/>
  </p:notesMasterIdLst>
  <p:sldIdLst>
    <p:sldId id="259" r:id="rId7"/>
    <p:sldId id="347" r:id="rId8"/>
    <p:sldId id="365" r:id="rId9"/>
    <p:sldId id="366" r:id="rId10"/>
    <p:sldId id="363" r:id="rId11"/>
    <p:sldId id="317" r:id="rId12"/>
    <p:sldId id="319" r:id="rId13"/>
    <p:sldId id="345" r:id="rId14"/>
    <p:sldId id="362" r:id="rId15"/>
    <p:sldId id="320" r:id="rId16"/>
    <p:sldId id="342" r:id="rId17"/>
    <p:sldId id="322" r:id="rId18"/>
    <p:sldId id="344" r:id="rId19"/>
    <p:sldId id="283" r:id="rId20"/>
    <p:sldId id="332" r:id="rId21"/>
    <p:sldId id="290" r:id="rId22"/>
    <p:sldId id="369" r:id="rId23"/>
    <p:sldId id="370" r:id="rId24"/>
    <p:sldId id="371" r:id="rId25"/>
    <p:sldId id="367" r:id="rId26"/>
    <p:sldId id="353" r:id="rId27"/>
    <p:sldId id="354" r:id="rId28"/>
    <p:sldId id="355" r:id="rId29"/>
    <p:sldId id="352" r:id="rId30"/>
    <p:sldId id="373" r:id="rId31"/>
    <p:sldId id="374" r:id="rId32"/>
    <p:sldId id="375" r:id="rId33"/>
    <p:sldId id="379" r:id="rId34"/>
    <p:sldId id="376" r:id="rId35"/>
    <p:sldId id="388" r:id="rId36"/>
    <p:sldId id="387" r:id="rId37"/>
    <p:sldId id="381" r:id="rId38"/>
    <p:sldId id="382" r:id="rId39"/>
    <p:sldId id="384" r:id="rId40"/>
    <p:sldId id="380" r:id="rId41"/>
    <p:sldId id="385" r:id="rId42"/>
    <p:sldId id="386" r:id="rId43"/>
    <p:sldId id="372" r:id="rId44"/>
    <p:sldId id="389" r:id="rId45"/>
    <p:sldId id="383" r:id="rId4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139A"/>
    <a:srgbClr val="00D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3" autoAdjust="0"/>
    <p:restoredTop sz="94691"/>
  </p:normalViewPr>
  <p:slideViewPr>
    <p:cSldViewPr snapToGrid="0">
      <p:cViewPr varScale="1">
        <p:scale>
          <a:sx n="59" d="100"/>
          <a:sy n="59" d="100"/>
        </p:scale>
        <p:origin x="6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F361A-0490-7644-9F27-5CA023B94DBF}" type="datetimeFigureOut">
              <a:rPr lang="it-IT" smtClean="0"/>
              <a:pPr/>
              <a:t>22/12/17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Fare clic per modificare gli stili del testo dello schema</a:t>
            </a:r>
          </a:p>
          <a:p>
            <a:pPr lvl="1"/>
            <a:r>
              <a:rPr lang="x-none" smtClean="0"/>
              <a:t>Secondo livello</a:t>
            </a:r>
          </a:p>
          <a:p>
            <a:pPr lvl="2"/>
            <a:r>
              <a:rPr lang="x-none" smtClean="0"/>
              <a:t>Terzo livello</a:t>
            </a:r>
          </a:p>
          <a:p>
            <a:pPr lvl="3"/>
            <a:r>
              <a:rPr lang="x-none" smtClean="0"/>
              <a:t>Quarto livello</a:t>
            </a:r>
          </a:p>
          <a:p>
            <a:pPr lvl="4"/>
            <a:r>
              <a:rPr lang="x-none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C732F-4D48-7340-B76D-FCD7A4403C70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732F-4D48-7340-B76D-FCD7A4403C70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732F-4D48-7340-B76D-FCD7A4403C70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732F-4D48-7340-B76D-FCD7A4403C70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732F-4D48-7340-B76D-FCD7A4403C70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732F-4D48-7340-B76D-FCD7A4403C70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732F-4D48-7340-B76D-FCD7A4403C70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239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 smtClean="0"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78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fld id="{7375AE14-6B6C-AF4B-9018-ABC7A8496B0F}" type="slidenum">
              <a:rPr lang="en-GB" altLang="x-none" sz="1200">
                <a:latin typeface="Calibri" charset="0"/>
              </a:rPr>
              <a:pPr eaLnBrk="1" hangingPunct="1"/>
              <a:t>28</a:t>
            </a:fld>
            <a:endParaRPr lang="en-GB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637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A0C4ECE0-299D-8E44-8101-2BB3230F0CEE}" type="datetimeFigureOut">
              <a:rPr lang="it-IT" smtClean="0"/>
              <a:pPr/>
              <a:t>22/12/17</a:t>
            </a:fld>
            <a:endParaRPr lang="en-GB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470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2B4B43DD-6781-7344-9855-E4EF1111C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21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21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1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624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00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774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36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36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28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1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2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3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4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05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26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47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68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1779A4D7-972E-A742-8D9F-E802DA14EE82}" type="datetimeFigureOut">
              <a:rPr lang="en-US"/>
              <a:pPr>
                <a:defRPr/>
              </a:pPr>
              <a:t>12/22/17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DA02BAC4-EC4F-B243-8A04-48736EBDB3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FF305EA3-BAEC-E74B-AF47-4EF2EF48722C}" type="datetimeFigureOut">
              <a:rPr lang="en-US"/>
              <a:pPr>
                <a:defRPr/>
              </a:pPr>
              <a:t>12/22/17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9B8D71CB-B80D-834A-841D-917FD3F1A6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9358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51"/>
            <a:ext cx="77724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1082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2166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3256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433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054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2651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47586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6867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CA899CBB-965B-C141-A456-A85D27DB2AC0}" type="datetimeFigureOut">
              <a:rPr lang="en-US"/>
              <a:pPr>
                <a:defRPr/>
              </a:pPr>
              <a:t>12/22/17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027207C1-1447-3544-94AF-D26B9CADB4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35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35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050AC122-A59D-0845-A91C-61DBBE32ED21}" type="datetimeFigureOut">
              <a:rPr lang="en-US"/>
              <a:pPr>
                <a:defRPr/>
              </a:pPr>
              <a:t>12/22/17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685653A2-3A7B-AA4B-B201-4F44DE7281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1082" indent="0">
              <a:buNone/>
              <a:defRPr sz="1846" b="1"/>
            </a:lvl2pPr>
            <a:lvl3pPr marL="842166" indent="0">
              <a:buNone/>
              <a:defRPr sz="1662" b="1"/>
            </a:lvl3pPr>
            <a:lvl4pPr marL="1263256" indent="0">
              <a:buNone/>
              <a:defRPr sz="1477" b="1"/>
            </a:lvl4pPr>
            <a:lvl5pPr marL="1684338" indent="0">
              <a:buNone/>
              <a:defRPr sz="1477" b="1"/>
            </a:lvl5pPr>
            <a:lvl6pPr marL="2105424" indent="0">
              <a:buNone/>
              <a:defRPr sz="1477" b="1"/>
            </a:lvl6pPr>
            <a:lvl7pPr marL="2526515" indent="0">
              <a:buNone/>
              <a:defRPr sz="1477" b="1"/>
            </a:lvl7pPr>
            <a:lvl8pPr marL="2947586" indent="0">
              <a:buNone/>
              <a:defRPr sz="1477" b="1"/>
            </a:lvl8pPr>
            <a:lvl9pPr marL="3368677" indent="0">
              <a:buNone/>
              <a:defRPr sz="147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1082" indent="0">
              <a:buNone/>
              <a:defRPr sz="1846" b="1"/>
            </a:lvl2pPr>
            <a:lvl3pPr marL="842166" indent="0">
              <a:buNone/>
              <a:defRPr sz="1662" b="1"/>
            </a:lvl3pPr>
            <a:lvl4pPr marL="1263256" indent="0">
              <a:buNone/>
              <a:defRPr sz="1477" b="1"/>
            </a:lvl4pPr>
            <a:lvl5pPr marL="1684338" indent="0">
              <a:buNone/>
              <a:defRPr sz="1477" b="1"/>
            </a:lvl5pPr>
            <a:lvl6pPr marL="2105424" indent="0">
              <a:buNone/>
              <a:defRPr sz="1477" b="1"/>
            </a:lvl6pPr>
            <a:lvl7pPr marL="2526515" indent="0">
              <a:buNone/>
              <a:defRPr sz="1477" b="1"/>
            </a:lvl7pPr>
            <a:lvl8pPr marL="2947586" indent="0">
              <a:buNone/>
              <a:defRPr sz="1477" b="1"/>
            </a:lvl8pPr>
            <a:lvl9pPr marL="3368677" indent="0">
              <a:buNone/>
              <a:defRPr sz="147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16E01931-85A4-2B4B-86F6-884EAF673122}" type="datetimeFigureOut">
              <a:rPr lang="en-US"/>
              <a:pPr>
                <a:defRPr/>
              </a:pPr>
              <a:t>12/22/17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96F3462E-55BD-2E47-B136-94F38F09C2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226FBE88-DEA1-7F45-8FEB-16DA1F72441D}" type="datetimeFigureOut">
              <a:rPr lang="en-US"/>
              <a:pPr>
                <a:defRPr/>
              </a:pPr>
              <a:t>12/22/17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65AD3248-2C08-B048-A1C9-8FC9E5B9C1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F2CBBC61-90A0-5D46-B3F6-7A8D33C69720}" type="datetimeFigureOut">
              <a:rPr lang="en-US"/>
              <a:pPr>
                <a:defRPr/>
              </a:pPr>
              <a:t>12/22/17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EF94070A-78B1-394E-B7BA-0A91542E1B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5" y="275508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14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1082" indent="0">
              <a:buNone/>
              <a:defRPr sz="1108"/>
            </a:lvl2pPr>
            <a:lvl3pPr marL="842166" indent="0">
              <a:buNone/>
              <a:defRPr sz="923"/>
            </a:lvl3pPr>
            <a:lvl4pPr marL="1263256" indent="0">
              <a:buNone/>
              <a:defRPr sz="831"/>
            </a:lvl4pPr>
            <a:lvl5pPr marL="1684338" indent="0">
              <a:buNone/>
              <a:defRPr sz="831"/>
            </a:lvl5pPr>
            <a:lvl6pPr marL="2105424" indent="0">
              <a:buNone/>
              <a:defRPr sz="831"/>
            </a:lvl6pPr>
            <a:lvl7pPr marL="2526515" indent="0">
              <a:buNone/>
              <a:defRPr sz="831"/>
            </a:lvl7pPr>
            <a:lvl8pPr marL="2947586" indent="0">
              <a:buNone/>
              <a:defRPr sz="831"/>
            </a:lvl8pPr>
            <a:lvl9pPr marL="3368677" indent="0">
              <a:buNone/>
              <a:defRPr sz="83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73D81109-3F26-8347-98DF-B491F3D7F004}" type="datetimeFigureOut">
              <a:rPr lang="en-US"/>
              <a:pPr>
                <a:defRPr/>
              </a:pPr>
              <a:t>12/22/17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79F9746E-DAF4-C645-B507-798038BCC3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7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7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954"/>
            </a:lvl1pPr>
            <a:lvl2pPr marL="421082" indent="0">
              <a:buNone/>
              <a:defRPr sz="2585"/>
            </a:lvl2pPr>
            <a:lvl3pPr marL="842166" indent="0">
              <a:buNone/>
              <a:defRPr sz="2215"/>
            </a:lvl3pPr>
            <a:lvl4pPr marL="1263256" indent="0">
              <a:buNone/>
              <a:defRPr sz="1846"/>
            </a:lvl4pPr>
            <a:lvl5pPr marL="1684338" indent="0">
              <a:buNone/>
              <a:defRPr sz="1846"/>
            </a:lvl5pPr>
            <a:lvl6pPr marL="2105424" indent="0">
              <a:buNone/>
              <a:defRPr sz="1846"/>
            </a:lvl6pPr>
            <a:lvl7pPr marL="2526515" indent="0">
              <a:buNone/>
              <a:defRPr sz="1846"/>
            </a:lvl7pPr>
            <a:lvl8pPr marL="2947586" indent="0">
              <a:buNone/>
              <a:defRPr sz="1846"/>
            </a:lvl8pPr>
            <a:lvl9pPr marL="3368677" indent="0">
              <a:buNone/>
              <a:defRPr sz="1846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7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1082" indent="0">
              <a:buNone/>
              <a:defRPr sz="1108"/>
            </a:lvl2pPr>
            <a:lvl3pPr marL="842166" indent="0">
              <a:buNone/>
              <a:defRPr sz="923"/>
            </a:lvl3pPr>
            <a:lvl4pPr marL="1263256" indent="0">
              <a:buNone/>
              <a:defRPr sz="831"/>
            </a:lvl4pPr>
            <a:lvl5pPr marL="1684338" indent="0">
              <a:buNone/>
              <a:defRPr sz="831"/>
            </a:lvl5pPr>
            <a:lvl6pPr marL="2105424" indent="0">
              <a:buNone/>
              <a:defRPr sz="831"/>
            </a:lvl6pPr>
            <a:lvl7pPr marL="2526515" indent="0">
              <a:buNone/>
              <a:defRPr sz="831"/>
            </a:lvl7pPr>
            <a:lvl8pPr marL="2947586" indent="0">
              <a:buNone/>
              <a:defRPr sz="831"/>
            </a:lvl8pPr>
            <a:lvl9pPr marL="3368677" indent="0">
              <a:buNone/>
              <a:defRPr sz="83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A9D08907-B575-E54F-A572-6BF33E2E32F1}" type="datetimeFigureOut">
              <a:rPr lang="en-US"/>
              <a:pPr>
                <a:defRPr/>
              </a:pPr>
              <a:t>12/22/17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85219662-8964-D64D-9609-B8C22C08E8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25B2E757-6677-684E-994C-F37DFDF9F875}" type="datetimeFigureOut">
              <a:rPr lang="en-US"/>
              <a:pPr>
                <a:defRPr/>
              </a:pPr>
              <a:t>12/22/17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BA1C86AC-D615-DD47-B869-24038C046A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4" y="27709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09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DCB42EB6-F47C-034F-AEAC-33F5843836DB}" type="datetimeFigureOut">
              <a:rPr lang="en-US"/>
              <a:pPr>
                <a:defRPr/>
              </a:pPr>
              <a:t>12/22/17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92159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3681498D-A66B-0F4E-9C53-64B9C6F7BE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107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755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478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70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529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529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00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478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628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21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21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628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214313" y="6280610"/>
            <a:ext cx="8715375" cy="505952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 userDrawn="1"/>
        </p:nvSpPr>
        <p:spPr>
          <a:xfrm>
            <a:off x="214313" y="669816"/>
            <a:ext cx="8715375" cy="5473810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 userDrawn="1"/>
        </p:nvSpPr>
        <p:spPr>
          <a:xfrm>
            <a:off x="214313" y="104387"/>
            <a:ext cx="8715375" cy="495838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egnaposto numero diapositiva 7"/>
          <p:cNvSpPr txBox="1">
            <a:spLocks/>
          </p:cNvSpPr>
          <p:nvPr userDrawn="1"/>
        </p:nvSpPr>
        <p:spPr>
          <a:xfrm>
            <a:off x="2968465" y="6347044"/>
            <a:ext cx="3097493" cy="365125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1000" b="1" dirty="0" smtClean="0">
                <a:solidFill>
                  <a:schemeClr val="tx2"/>
                </a:solidFill>
                <a:latin typeface="Arial" pitchFamily="34" charset="0"/>
              </a:rPr>
              <a:t>Introduction to SPARC-LAB</a:t>
            </a:r>
            <a:endParaRPr lang="en-US" sz="1000" b="1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11" name="Immagin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" t="29272" r="3939" b="32310"/>
          <a:stretch/>
        </p:blipFill>
        <p:spPr>
          <a:xfrm>
            <a:off x="267631" y="6312407"/>
            <a:ext cx="1595938" cy="43439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9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/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pPr defTabSz="844083"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9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/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9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/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pPr defTabSz="844083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60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ctr" defTabSz="844083" rtl="0" eaLnBrk="1" latinLnBrk="0" hangingPunct="1"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70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/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sym typeface="American Typewriter" charset="0"/>
              </a:rPr>
              <a:pPr defTabSz="844083"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70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/>
            <a:endParaRPr lang="it-IT">
              <a:solidFill>
                <a:prstClr val="black">
                  <a:tint val="75000"/>
                </a:prstClr>
              </a:solidFill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70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/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sym typeface="American Typewriter" charset="0"/>
              </a:rPr>
              <a:pPr defTabSz="844083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62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844083" rtl="0" eaLnBrk="1" latinLnBrk="0" hangingPunct="1"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8282" y="274588"/>
            <a:ext cx="822870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30" tIns="45616" rIns="91230" bIns="456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8282" y="1600687"/>
            <a:ext cx="8228707" cy="45251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30" tIns="45616" rIns="91230" bIns="456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654" y="6359268"/>
            <a:ext cx="2133079" cy="365001"/>
          </a:xfrm>
          <a:prstGeom prst="rect">
            <a:avLst/>
          </a:prstGeom>
        </p:spPr>
        <p:txBody>
          <a:bodyPr vert="horz" lIns="91230" tIns="45616" rIns="91230" bIns="45616" rtlCol="0" anchor="ctr"/>
          <a:lstStyle>
            <a:lvl1pPr algn="l" defTabSz="421082" fontAlgn="auto">
              <a:spcBef>
                <a:spcPts val="0"/>
              </a:spcBef>
              <a:spcAft>
                <a:spcPts val="0"/>
              </a:spcAft>
              <a:defRPr sz="1108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B77227C-E1A5-C94E-A11B-A53C0F90F113}" type="datetimeFigureOut">
              <a:rPr lang="en-US">
                <a:sym typeface="American Typewriter" charset="0"/>
              </a:rPr>
              <a:pPr>
                <a:defRPr/>
              </a:pPr>
              <a:t>12/22/17</a:t>
            </a:fld>
            <a:endParaRPr lang="en-US" dirty="0"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910" y="6359268"/>
            <a:ext cx="2895451" cy="365001"/>
          </a:xfrm>
          <a:prstGeom prst="rect">
            <a:avLst/>
          </a:prstGeom>
        </p:spPr>
        <p:txBody>
          <a:bodyPr vert="horz" lIns="91230" tIns="45616" rIns="91230" bIns="45616" rtlCol="0" anchor="ctr"/>
          <a:lstStyle>
            <a:lvl1pPr algn="ctr" defTabSz="421082" fontAlgn="auto">
              <a:spcBef>
                <a:spcPts val="0"/>
              </a:spcBef>
              <a:spcAft>
                <a:spcPts val="0"/>
              </a:spcAft>
              <a:defRPr sz="1108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82" y="6359268"/>
            <a:ext cx="2133079" cy="365001"/>
          </a:xfrm>
          <a:prstGeom prst="rect">
            <a:avLst/>
          </a:prstGeom>
        </p:spPr>
        <p:txBody>
          <a:bodyPr vert="horz" lIns="91230" tIns="45616" rIns="91230" bIns="45616" rtlCol="0" anchor="ctr"/>
          <a:lstStyle>
            <a:lvl1pPr algn="r" defTabSz="421082" fontAlgn="auto">
              <a:spcBef>
                <a:spcPts val="0"/>
              </a:spcBef>
              <a:spcAft>
                <a:spcPts val="0"/>
              </a:spcAft>
              <a:defRPr sz="1108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C1D6A0A6-D210-6A49-8CDA-5719406FFBD4}" type="slidenum">
              <a:rPr lang="en-US">
                <a:sym typeface="American Typewriter" charset="0"/>
              </a:rPr>
              <a:pPr>
                <a:defRPr/>
              </a:pPr>
              <a:t>‹#›</a:t>
            </a:fld>
            <a:endParaRPr lang="en-US" dirty="0"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84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420470" rtl="0" eaLnBrk="0" fontAlgn="base" hangingPunct="0">
        <a:spcBef>
          <a:spcPct val="0"/>
        </a:spcBef>
        <a:spcAft>
          <a:spcPct val="0"/>
        </a:spcAft>
        <a:defRPr sz="4062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20470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20470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20470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20470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296079" algn="ctr" defTabSz="420470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592159" algn="ctr" defTabSz="420470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888238" algn="ctr" defTabSz="420470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184319" algn="ctr" defTabSz="420470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15614" indent="-315614" algn="l" defTabSz="42047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54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3660" indent="-262154" algn="l" defTabSz="42047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585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051702" indent="-209722" algn="l" defTabSz="42047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15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473200" indent="-209722" algn="l" defTabSz="42047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46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894711" indent="-209722" algn="l" defTabSz="42047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46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315961" indent="-210541" algn="l" defTabSz="421082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37048" indent="-210541" algn="l" defTabSz="421082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58133" indent="-210541" algn="l" defTabSz="421082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79216" indent="-210541" algn="l" defTabSz="421082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1082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1082" algn="l" defTabSz="421082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2166" algn="l" defTabSz="421082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3256" algn="l" defTabSz="421082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4338" algn="l" defTabSz="421082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05424" algn="l" defTabSz="421082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26515" algn="l" defTabSz="421082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47586" algn="l" defTabSz="421082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68677" algn="l" defTabSz="421082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70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/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pPr defTabSz="844083"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700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/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70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/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pPr defTabSz="844083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844083" rtl="0" eaLnBrk="1" latinLnBrk="0" hangingPunct="1"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itchFamily="34" charset="0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9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/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pPr defTabSz="844083"/>
              <a:t>22/12/17</a:t>
            </a:fld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9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/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9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/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pPr defTabSz="844083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98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844083" rtl="0" eaLnBrk="1" latinLnBrk="0" hangingPunct="1"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8.jpeg"/><Relationship Id="rId6" Type="http://schemas.openxmlformats.org/officeDocument/2006/relationships/image" Target="../media/image18.png"/><Relationship Id="rId7" Type="http://schemas.openxmlformats.org/officeDocument/2006/relationships/image" Target="../media/image19.jpeg"/><Relationship Id="rId8" Type="http://schemas.openxmlformats.org/officeDocument/2006/relationships/image" Target="../media/image20.png"/><Relationship Id="rId1" Type="http://schemas.microsoft.com/office/2007/relationships/media" Target="file:////Users/mostacci/mySpace/Didattica/Corso_Laboratorio_Misure_Alte_Frequenza/VisitaLNF/Presentazione/Andrea/Und.mov" TargetMode="External"/><Relationship Id="rId2" Type="http://schemas.openxmlformats.org/officeDocument/2006/relationships/video" Target="file:////Users/mostacci/mySpace/Didattica/Corso_Laboratorio_Misure_Alte_Frequenza/VisitaLNF/Presentazione/Andrea/Und.mov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tiff"/><Relationship Id="rId3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gif"/><Relationship Id="rId6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2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gif"/><Relationship Id="rId3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6.jpeg"/><Relationship Id="rId3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8.JPG"/><Relationship Id="rId3" Type="http://schemas.openxmlformats.org/officeDocument/2006/relationships/image" Target="../media/image4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0.png"/><Relationship Id="rId5" Type="http://schemas.openxmlformats.org/officeDocument/2006/relationships/image" Target="../media/image51.JP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4" Type="http://schemas.openxmlformats.org/officeDocument/2006/relationships/video" Target="../media/media4.avi"/><Relationship Id="rId5" Type="http://schemas.openxmlformats.org/officeDocument/2006/relationships/slideLayout" Target="../slideLayouts/slideLayout36.xml"/><Relationship Id="rId6" Type="http://schemas.openxmlformats.org/officeDocument/2006/relationships/image" Target="../media/image52.png"/><Relationship Id="rId7" Type="http://schemas.openxmlformats.org/officeDocument/2006/relationships/image" Target="../media/image51.JPG"/><Relationship Id="rId1" Type="http://schemas.microsoft.com/office/2007/relationships/media" Target="../media/media3.avi"/><Relationship Id="rId2" Type="http://schemas.openxmlformats.org/officeDocument/2006/relationships/video" Target="../media/media3.avi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jpeg"/><Relationship Id="rId5" Type="http://schemas.openxmlformats.org/officeDocument/2006/relationships/image" Target="../media/image14.png"/><Relationship Id="rId1" Type="http://schemas.microsoft.com/office/2007/relationships/media" Target="file:////Users/mostacci/mySpace/Didattica/Corso_Laboratorio_Misure_Alte_Frequenza/VisitaLNF/Presentazione/Andrea/Gun.mov" TargetMode="External"/><Relationship Id="rId2" Type="http://schemas.openxmlformats.org/officeDocument/2006/relationships/video" Target="file:////Users/mostacci/mySpace/Didattica/Corso_Laboratorio_Misure_Alte_Frequenza/VisitaLNF/Presentazione/Andrea/Gun.mo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1" Type="http://schemas.microsoft.com/office/2007/relationships/media" Target="file:////Users/mostacci/mySpace/Didattica/Corso_Laboratorio_Misure_Alte_Frequenza/VisitaLNF/Presentazione/2014_Andrea/ElectronGun.mov" TargetMode="External"/><Relationship Id="rId2" Type="http://schemas.openxmlformats.org/officeDocument/2006/relationships/video" Target="file:////Users/mostacci/mySpace/Didattica/Corso_Laboratorio_Misure_Alte_Frequenza/VisitaLNF/Presentazione/2014_Andrea/ElectronGun.m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asellaDiTesto 2"/>
          <p:cNvSpPr txBox="1">
            <a:spLocks noChangeArrowheads="1"/>
          </p:cNvSpPr>
          <p:nvPr/>
        </p:nvSpPr>
        <p:spPr bwMode="auto">
          <a:xfrm>
            <a:off x="731838" y="1212565"/>
            <a:ext cx="76803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Introduction to SPARC-Lab</a:t>
            </a:r>
          </a:p>
        </p:txBody>
      </p:sp>
      <p:sp>
        <p:nvSpPr>
          <p:cNvPr id="19459" name="CasellaDiTesto 3"/>
          <p:cNvSpPr txBox="1">
            <a:spLocks noChangeArrowheads="1"/>
          </p:cNvSpPr>
          <p:nvPr/>
        </p:nvSpPr>
        <p:spPr bwMode="auto">
          <a:xfrm>
            <a:off x="248605" y="2421468"/>
            <a:ext cx="8674100" cy="280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prstClr val="black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SPARC in </a:t>
            </a:r>
            <a:r>
              <a:rPr lang="en-GB" sz="1600" b="1" dirty="0" err="1" smtClean="0">
                <a:solidFill>
                  <a:prstClr val="black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Frascati</a:t>
            </a:r>
            <a:r>
              <a:rPr lang="en-GB" sz="1600" b="1" dirty="0" smtClean="0">
                <a:solidFill>
                  <a:prstClr val="black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 is a high brightness photo-injector used to drive Free Electron Laser experiments and explore </a:t>
            </a:r>
            <a:r>
              <a:rPr lang="en-GB" sz="1600" b="1" dirty="0" smtClean="0">
                <a:solidFill>
                  <a:srgbClr val="FF0000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advanced beam manipulation techniques</a:t>
            </a:r>
            <a:r>
              <a:rPr lang="en-GB" sz="1600" b="1" dirty="0" smtClean="0">
                <a:solidFill>
                  <a:prstClr val="black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. The R&amp;D effort made for the optimization of the beam parameters will be presented here, together with the major experimental results achieved. In particular, we will focus on the </a:t>
            </a:r>
            <a:r>
              <a:rPr lang="en-GB" sz="1600" b="1" dirty="0" smtClean="0">
                <a:solidFill>
                  <a:srgbClr val="FF0000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generation of sub-</a:t>
            </a:r>
            <a:r>
              <a:rPr lang="en-GB" sz="1600" b="1" dirty="0" err="1" smtClean="0">
                <a:solidFill>
                  <a:srgbClr val="FF0000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picosecond</a:t>
            </a:r>
            <a:r>
              <a:rPr lang="en-GB" sz="1600" b="1" dirty="0" smtClean="0">
                <a:solidFill>
                  <a:srgbClr val="FF0000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, high brightness electron bunch trains </a:t>
            </a:r>
            <a:r>
              <a:rPr lang="en-GB" sz="1600" b="1" dirty="0" smtClean="0">
                <a:solidFill>
                  <a:prstClr val="black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via velocity bunching technique (the so called comb beam). Such bunch trains can be used to drive </a:t>
            </a:r>
            <a:r>
              <a:rPr lang="en-GB" sz="1600" b="1" dirty="0" err="1" smtClean="0">
                <a:solidFill>
                  <a:srgbClr val="FF0000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tunable</a:t>
            </a:r>
            <a:r>
              <a:rPr lang="en-GB" sz="1600" b="1" dirty="0" smtClean="0">
                <a:solidFill>
                  <a:srgbClr val="FF0000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 and narrow band THz sources, </a:t>
            </a:r>
            <a:r>
              <a:rPr lang="en-GB" sz="1600" b="1" dirty="0" err="1" smtClean="0">
                <a:solidFill>
                  <a:srgbClr val="FF0000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FELs</a:t>
            </a:r>
            <a:r>
              <a:rPr lang="en-GB" sz="1600" b="1" dirty="0" smtClean="0">
                <a:solidFill>
                  <a:srgbClr val="FF0000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 and plasma wake field accelerators.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FLAME is a 250 TW, 30 </a:t>
            </a:r>
            <a:r>
              <a:rPr lang="en-GB" sz="1600" b="1" dirty="0" err="1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fs</a:t>
            </a: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 pulse duration laser.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 At the moment the laser FLAME has been focused on a 4 mm gas-jet with the goal of producing sub-GeV electron bunches from laser–plasma interactions. The present installation will allow to the laser wake-field acceleration of externally injected electron bunches.</a:t>
            </a:r>
          </a:p>
        </p:txBody>
      </p:sp>
      <p:sp>
        <p:nvSpPr>
          <p:cNvPr id="14340" name="CasellaDiTesto 4"/>
          <p:cNvSpPr txBox="1">
            <a:spLocks noChangeArrowheads="1"/>
          </p:cNvSpPr>
          <p:nvPr/>
        </p:nvSpPr>
        <p:spPr bwMode="auto">
          <a:xfrm>
            <a:off x="377825" y="1852215"/>
            <a:ext cx="83216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defRPr/>
            </a:pPr>
            <a:r>
              <a:rPr lang="en-GB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 A. Mostacci</a:t>
            </a:r>
          </a:p>
        </p:txBody>
      </p:sp>
      <p:pic>
        <p:nvPicPr>
          <p:cNvPr id="19461" name="Picture 6" descr="logo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77063" y="3175"/>
            <a:ext cx="2160587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 descr="inf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25" y="23813"/>
            <a:ext cx="13652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" t="29272" r="3939" b="32310"/>
          <a:stretch/>
        </p:blipFill>
        <p:spPr>
          <a:xfrm>
            <a:off x="3454529" y="6019878"/>
            <a:ext cx="2262251" cy="615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1706810" y="90906"/>
            <a:ext cx="573048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Sparc</a:t>
            </a: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layout: S-BAND LINAC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38200" y="6019800"/>
            <a:ext cx="746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prstTxWarp prst="textNoShape">
              <a:avLst/>
            </a:prstTxWarp>
            <a:spAutoFit/>
          </a:bodyPr>
          <a:lstStyle/>
          <a:p>
            <a:pPr defTabSz="912813">
              <a:spcBef>
                <a:spcPct val="50000"/>
              </a:spcBef>
            </a:pPr>
            <a:endParaRPr lang="en-GB" sz="2400">
              <a:latin typeface="Times New Roman" charset="0"/>
            </a:endParaRPr>
          </a:p>
        </p:txBody>
      </p:sp>
      <p:pic>
        <p:nvPicPr>
          <p:cNvPr id="9" name="Picture 10" descr="SPARC10"/>
          <p:cNvPicPr>
            <a:picLocks noChangeAspect="1" noChangeArrowheads="1"/>
          </p:cNvPicPr>
          <p:nvPr/>
        </p:nvPicPr>
        <p:blipFill>
          <a:blip r:embed="rId3"/>
          <a:srcRect l="22647" t="34271" r="-156" b="8806"/>
          <a:stretch>
            <a:fillRect/>
          </a:stretch>
        </p:blipFill>
        <p:spPr bwMode="auto">
          <a:xfrm>
            <a:off x="210461" y="670821"/>
            <a:ext cx="8724746" cy="546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124789" y="1594278"/>
            <a:ext cx="1297514" cy="1422836"/>
            <a:chOff x="6292" y="1020"/>
            <a:chExt cx="1702" cy="1602"/>
          </a:xfrm>
        </p:grpSpPr>
        <p:sp>
          <p:nvSpPr>
            <p:cNvPr id="18" name="Text Box 10"/>
            <p:cNvSpPr txBox="1">
              <a:spLocks/>
            </p:cNvSpPr>
            <p:nvPr/>
          </p:nvSpPr>
          <p:spPr bwMode="auto">
            <a:xfrm>
              <a:off x="6292" y="1994"/>
              <a:ext cx="1448" cy="6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Long Solenoids</a:t>
              </a:r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 flipV="1">
              <a:off x="7116" y="1273"/>
              <a:ext cx="288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 sz="1600"/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 flipV="1">
              <a:off x="7562" y="1020"/>
              <a:ext cx="432" cy="9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821278" y="3279398"/>
            <a:ext cx="1060627" cy="906576"/>
            <a:chOff x="4224" y="3504"/>
            <a:chExt cx="1392" cy="1020"/>
          </a:xfrm>
        </p:grpSpPr>
        <p:sp>
          <p:nvSpPr>
            <p:cNvPr id="26" name="Text Box 18"/>
            <p:cNvSpPr txBox="1">
              <a:spLocks/>
            </p:cNvSpPr>
            <p:nvPr/>
          </p:nvSpPr>
          <p:spPr bwMode="auto">
            <a:xfrm>
              <a:off x="4224" y="4174"/>
              <a:ext cx="1392" cy="350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>
                  <a:solidFill>
                    <a:srgbClr val="0000FF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Seeding</a:t>
              </a:r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V="1">
              <a:off x="4800" y="3504"/>
              <a:ext cx="48" cy="67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1750963" y="5293853"/>
            <a:ext cx="1719994" cy="641507"/>
            <a:chOff x="1344" y="5184"/>
            <a:chExt cx="2256" cy="722"/>
          </a:xfrm>
        </p:grpSpPr>
        <p:sp>
          <p:nvSpPr>
            <p:cNvPr id="29" name="Text Box 21"/>
            <p:cNvSpPr txBox="1">
              <a:spLocks/>
            </p:cNvSpPr>
            <p:nvPr/>
          </p:nvSpPr>
          <p:spPr bwMode="auto">
            <a:xfrm>
              <a:off x="2353" y="5279"/>
              <a:ext cx="1247" cy="627"/>
            </a:xfrm>
            <a:prstGeom prst="rect">
              <a:avLst/>
            </a:prstGeom>
            <a:noFill/>
            <a:ln w="12700">
              <a:solidFill>
                <a:srgbClr val="FF8000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>
                  <a:solidFill>
                    <a:srgbClr val="FF80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THz Source</a:t>
              </a:r>
            </a:p>
          </p:txBody>
        </p:sp>
        <p:sp>
          <p:nvSpPr>
            <p:cNvPr id="30" name="Line 22"/>
            <p:cNvSpPr>
              <a:spLocks noChangeShapeType="1"/>
            </p:cNvSpPr>
            <p:nvPr/>
          </p:nvSpPr>
          <p:spPr bwMode="auto">
            <a:xfrm flipH="1" flipV="1">
              <a:off x="1344" y="5184"/>
              <a:ext cx="1008" cy="336"/>
            </a:xfrm>
            <a:prstGeom prst="line">
              <a:avLst/>
            </a:prstGeom>
            <a:noFill/>
            <a:ln w="28575">
              <a:solidFill>
                <a:srgbClr val="FF8000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5143321" y="793527"/>
            <a:ext cx="2472119" cy="1213839"/>
            <a:chOff x="3622" y="1470"/>
            <a:chExt cx="3242" cy="1366"/>
          </a:xfrm>
        </p:grpSpPr>
        <p:grpSp>
          <p:nvGrpSpPr>
            <p:cNvPr id="10" name="Group 24"/>
            <p:cNvGrpSpPr>
              <a:grpSpLocks/>
            </p:cNvGrpSpPr>
            <p:nvPr/>
          </p:nvGrpSpPr>
          <p:grpSpPr bwMode="auto">
            <a:xfrm>
              <a:off x="3622" y="1470"/>
              <a:ext cx="3242" cy="1366"/>
              <a:chOff x="3622" y="1470"/>
              <a:chExt cx="3242" cy="1366"/>
            </a:xfrm>
          </p:grpSpPr>
          <p:sp>
            <p:nvSpPr>
              <p:cNvPr id="34" name="Line 25"/>
              <p:cNvSpPr>
                <a:spLocks noChangeShapeType="1"/>
              </p:cNvSpPr>
              <p:nvPr/>
            </p:nvSpPr>
            <p:spPr bwMode="auto">
              <a:xfrm flipV="1">
                <a:off x="4315" y="1632"/>
                <a:ext cx="2549" cy="1204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square" lIns="45192" tIns="22595" rIns="45192" bIns="2259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5" name="Text Box 26"/>
              <p:cNvSpPr txBox="1">
                <a:spLocks/>
              </p:cNvSpPr>
              <p:nvPr/>
            </p:nvSpPr>
            <p:spPr bwMode="auto">
              <a:xfrm>
                <a:off x="3622" y="1470"/>
                <a:ext cx="1865" cy="606"/>
              </a:xfrm>
              <a:prstGeom prst="rect">
                <a:avLst/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square" lIns="45192" tIns="22595" rIns="45192" bIns="22595">
                <a:prstTxWarp prst="textNoShape">
                  <a:avLst/>
                </a:prstTxWarp>
                <a:spAutoFit/>
              </a:bodyPr>
              <a:lstStyle/>
              <a:p>
                <a:pPr algn="ctr" defTabSz="642938"/>
                <a:r>
                  <a:rPr lang="en-US" sz="1600" dirty="0" smtClean="0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180 </a:t>
                </a:r>
                <a:r>
                  <a:rPr lang="en-US" sz="1600" dirty="0" err="1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MeV</a:t>
                </a:r>
                <a:r>
                  <a:rPr lang="en-US" sz="1600" dirty="0" smtClean="0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 </a:t>
                </a:r>
              </a:p>
              <a:p>
                <a:pPr algn="ctr" defTabSz="642938"/>
                <a:r>
                  <a:rPr lang="en-US" sz="1600" dirty="0" smtClean="0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S</a:t>
                </a:r>
                <a:r>
                  <a:rPr lang="en-US" sz="1600" dirty="0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-band linac</a:t>
                </a:r>
              </a:p>
            </p:txBody>
          </p:sp>
          <p:sp>
            <p:nvSpPr>
              <p:cNvPr id="36" name="Line 27"/>
              <p:cNvSpPr>
                <a:spLocks noChangeShapeType="1"/>
              </p:cNvSpPr>
              <p:nvPr/>
            </p:nvSpPr>
            <p:spPr bwMode="auto">
              <a:xfrm flipV="1">
                <a:off x="5517" y="1843"/>
                <a:ext cx="87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square" lIns="45192" tIns="22595" rIns="45192" bIns="2259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33" name="Text Box 28"/>
            <p:cNvSpPr txBox="1">
              <a:spLocks/>
            </p:cNvSpPr>
            <p:nvPr/>
          </p:nvSpPr>
          <p:spPr bwMode="auto">
            <a:xfrm>
              <a:off x="4195" y="2108"/>
              <a:ext cx="92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>
                  <a:solidFill>
                    <a:srgbClr val="FF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12 </a:t>
              </a:r>
              <a:r>
                <a:rPr lang="en-US" sz="1600" dirty="0" err="1">
                  <a:solidFill>
                    <a:srgbClr val="FF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m</a:t>
              </a:r>
              <a:endParaRPr lang="en-US" sz="1600" dirty="0">
                <a:solidFill>
                  <a:srgbClr val="FFFF00"/>
                </a:solidFill>
                <a:latin typeface="American Typewriter" charset="0"/>
                <a:ea typeface="ヒラギノ明朝 Pro W3" charset="-128"/>
                <a:cs typeface="ヒラギノ明朝 Pro W3" charset="-128"/>
                <a:sym typeface="American Typewriter" charset="0"/>
              </a:endParaRPr>
            </a:p>
          </p:txBody>
        </p:sp>
      </p:grpSp>
      <p:grpSp>
        <p:nvGrpSpPr>
          <p:cNvPr id="13" name="Group 29"/>
          <p:cNvGrpSpPr>
            <a:grpSpLocks/>
          </p:cNvGrpSpPr>
          <p:nvPr/>
        </p:nvGrpSpPr>
        <p:grpSpPr bwMode="auto">
          <a:xfrm>
            <a:off x="686954" y="2586286"/>
            <a:ext cx="3749319" cy="1898187"/>
            <a:chOff x="-37" y="2507"/>
            <a:chExt cx="4918" cy="2136"/>
          </a:xfrm>
        </p:grpSpPr>
        <p:sp>
          <p:nvSpPr>
            <p:cNvPr id="38" name="Line 30"/>
            <p:cNvSpPr>
              <a:spLocks noChangeShapeType="1"/>
            </p:cNvSpPr>
            <p:nvPr/>
          </p:nvSpPr>
          <p:spPr bwMode="auto">
            <a:xfrm flipV="1">
              <a:off x="208" y="2507"/>
              <a:ext cx="4673" cy="213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 type="triangle" w="med" len="med"/>
              <a:tailEnd type="triangle" w="med" len="med"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9" name="Text Box 31"/>
            <p:cNvSpPr txBox="1">
              <a:spLocks/>
            </p:cNvSpPr>
            <p:nvPr/>
          </p:nvSpPr>
          <p:spPr bwMode="auto">
            <a:xfrm>
              <a:off x="-37" y="2821"/>
              <a:ext cx="2068" cy="744"/>
            </a:xfrm>
            <a:prstGeom prst="rect">
              <a:avLst/>
            </a:prstGeom>
            <a:noFill/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 err="1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Undulators</a:t>
              </a:r>
              <a:endParaRPr lang="en-US" sz="1600" dirty="0" smtClean="0">
                <a:solidFill>
                  <a:srgbClr val="00FF00"/>
                </a:solidFill>
                <a:latin typeface="American Typewriter" charset="0"/>
                <a:ea typeface="ヒラギノ明朝 Pro W3" charset="-128"/>
                <a:cs typeface="ヒラギノ明朝 Pro W3" charset="-128"/>
                <a:sym typeface="American Typewriter" charset="0"/>
              </a:endParaRPr>
            </a:p>
            <a:p>
              <a:pPr algn="ctr" defTabSz="642938">
                <a:spcBef>
                  <a:spcPct val="50000"/>
                </a:spcBef>
              </a:pPr>
              <a:r>
                <a:rPr lang="en-US" sz="1600" dirty="0" err="1" smtClean="0">
                  <a:solidFill>
                    <a:srgbClr val="00FF00"/>
                  </a:solidFill>
                  <a:latin typeface="Symbol" charset="2"/>
                  <a:ea typeface="ヒラギノ明朝 Pro W3" charset="-128"/>
                  <a:cs typeface="ヒラギノ明朝 Pro W3" charset="-128"/>
                  <a:sym typeface="Symbol" charset="2"/>
                </a:rPr>
                <a:t></a:t>
              </a:r>
              <a:r>
                <a:rPr lang="en-US" sz="1600" baseline="-25000" dirty="0" err="1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r</a:t>
              </a:r>
              <a:r>
                <a:rPr lang="en-US" sz="1600" baseline="-25000" dirty="0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 </a:t>
              </a:r>
              <a:r>
                <a:rPr lang="en-US" sz="1600" dirty="0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= 500 nm</a:t>
              </a:r>
            </a:p>
          </p:txBody>
        </p:sp>
        <p:sp>
          <p:nvSpPr>
            <p:cNvPr id="40" name="Line 32"/>
            <p:cNvSpPr>
              <a:spLocks noChangeShapeType="1"/>
            </p:cNvSpPr>
            <p:nvPr/>
          </p:nvSpPr>
          <p:spPr bwMode="auto">
            <a:xfrm flipV="1">
              <a:off x="2037" y="3208"/>
              <a:ext cx="1264" cy="2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41" name="Text Box 33"/>
            <p:cNvSpPr txBox="1">
              <a:spLocks/>
            </p:cNvSpPr>
            <p:nvPr/>
          </p:nvSpPr>
          <p:spPr bwMode="auto">
            <a:xfrm>
              <a:off x="2662" y="2731"/>
              <a:ext cx="78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15 </a:t>
              </a:r>
              <a:r>
                <a:rPr lang="en-US" sz="1600" dirty="0" err="1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m</a:t>
              </a:r>
              <a:endParaRPr lang="en-US" sz="1600" dirty="0">
                <a:solidFill>
                  <a:srgbClr val="00FF00"/>
                </a:solidFill>
                <a:latin typeface="American Typewriter" charset="0"/>
                <a:ea typeface="ヒラギノ明朝 Pro W3" charset="-128"/>
                <a:cs typeface="ヒラギノ明朝 Pro W3" charset="-128"/>
                <a:sym typeface="American Typewriter" charset="0"/>
              </a:endParaRPr>
            </a:p>
          </p:txBody>
        </p:sp>
      </p:grpSp>
      <p:sp>
        <p:nvSpPr>
          <p:cNvPr id="37" name="CasellaDiTesto 36"/>
          <p:cNvSpPr txBox="1"/>
          <p:nvPr/>
        </p:nvSpPr>
        <p:spPr>
          <a:xfrm>
            <a:off x="6030901" y="5375363"/>
            <a:ext cx="2857986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latin typeface="Arial"/>
                <a:cs typeface="Arial"/>
              </a:rPr>
              <a:t>SLAC constant gradient design</a:t>
            </a:r>
          </a:p>
          <a:p>
            <a:r>
              <a:rPr lang="en-GB" sz="1400" b="1" dirty="0" smtClean="0">
                <a:latin typeface="Arial"/>
                <a:cs typeface="Arial"/>
              </a:rPr>
              <a:t>Solenoid ~300 G</a:t>
            </a:r>
          </a:p>
          <a:p>
            <a:r>
              <a:rPr lang="en-GB" sz="1400" b="1" dirty="0" smtClean="0">
                <a:latin typeface="Arial"/>
                <a:cs typeface="Arial"/>
              </a:rPr>
              <a:t>Accelerating field ~20 MV/</a:t>
            </a:r>
            <a:r>
              <a:rPr lang="en-GB" sz="1400" b="1" dirty="0" err="1" smtClean="0">
                <a:latin typeface="Arial"/>
                <a:cs typeface="Arial"/>
              </a:rPr>
              <a:t>m</a:t>
            </a:r>
            <a:endParaRPr lang="en-GB" sz="1400" b="1" dirty="0">
              <a:latin typeface="Arial"/>
              <a:cs typeface="Arial"/>
            </a:endParaRPr>
          </a:p>
        </p:txBody>
      </p:sp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236" y="2255825"/>
            <a:ext cx="5746431" cy="383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5" name="Connettore 2 44"/>
          <p:cNvCxnSpPr/>
          <p:nvPr/>
        </p:nvCxnSpPr>
        <p:spPr>
          <a:xfrm flipV="1">
            <a:off x="541154" y="4064002"/>
            <a:ext cx="4251739" cy="9750"/>
          </a:xfrm>
          <a:prstGeom prst="straightConnector1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asellaDiTesto 50"/>
          <p:cNvSpPr txBox="1"/>
          <p:nvPr/>
        </p:nvSpPr>
        <p:spPr>
          <a:xfrm>
            <a:off x="2109317" y="4041920"/>
            <a:ext cx="1358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Beam axis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1819978" y="2350059"/>
            <a:ext cx="135833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Focusing solenoid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53" name="Connettore 2 52"/>
          <p:cNvCxnSpPr/>
          <p:nvPr/>
        </p:nvCxnSpPr>
        <p:spPr>
          <a:xfrm flipV="1">
            <a:off x="1060174" y="3036957"/>
            <a:ext cx="960783" cy="375478"/>
          </a:xfrm>
          <a:prstGeom prst="straightConnector1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/>
          <p:cNvCxnSpPr/>
          <p:nvPr/>
        </p:nvCxnSpPr>
        <p:spPr>
          <a:xfrm rot="10800000">
            <a:off x="2584174" y="3048000"/>
            <a:ext cx="2462698" cy="386524"/>
          </a:xfrm>
          <a:prstGeom prst="straightConnector1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2 58"/>
          <p:cNvCxnSpPr/>
          <p:nvPr/>
        </p:nvCxnSpPr>
        <p:spPr>
          <a:xfrm rot="16200000" flipV="1">
            <a:off x="2159002" y="3075610"/>
            <a:ext cx="474869" cy="353389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1706810" y="90906"/>
            <a:ext cx="573048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Sparc</a:t>
            </a: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layout: S-BAND LINAC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38200" y="6019800"/>
            <a:ext cx="746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prstTxWarp prst="textNoShape">
              <a:avLst/>
            </a:prstTxWarp>
            <a:spAutoFit/>
          </a:bodyPr>
          <a:lstStyle/>
          <a:p>
            <a:pPr defTabSz="912813">
              <a:spcBef>
                <a:spcPct val="50000"/>
              </a:spcBef>
            </a:pPr>
            <a:endParaRPr lang="en-GB" sz="2400">
              <a:latin typeface="Times New Roman" charset="0"/>
            </a:endParaRPr>
          </a:p>
        </p:txBody>
      </p:sp>
      <p:pic>
        <p:nvPicPr>
          <p:cNvPr id="9" name="Picture 10" descr="SPARC10"/>
          <p:cNvPicPr>
            <a:picLocks noChangeAspect="1" noChangeArrowheads="1"/>
          </p:cNvPicPr>
          <p:nvPr/>
        </p:nvPicPr>
        <p:blipFill>
          <a:blip r:embed="rId3"/>
          <a:srcRect l="22647" t="34271" r="-156" b="8806"/>
          <a:stretch>
            <a:fillRect/>
          </a:stretch>
        </p:blipFill>
        <p:spPr bwMode="auto">
          <a:xfrm>
            <a:off x="210461" y="670821"/>
            <a:ext cx="8724746" cy="546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124789" y="1594278"/>
            <a:ext cx="1297514" cy="1422836"/>
            <a:chOff x="6292" y="1020"/>
            <a:chExt cx="1702" cy="1602"/>
          </a:xfrm>
        </p:grpSpPr>
        <p:sp>
          <p:nvSpPr>
            <p:cNvPr id="18" name="Text Box 10"/>
            <p:cNvSpPr txBox="1">
              <a:spLocks/>
            </p:cNvSpPr>
            <p:nvPr/>
          </p:nvSpPr>
          <p:spPr bwMode="auto">
            <a:xfrm>
              <a:off x="6292" y="1994"/>
              <a:ext cx="1448" cy="6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Long Solenoids</a:t>
              </a:r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 flipV="1">
              <a:off x="7116" y="1273"/>
              <a:ext cx="288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 sz="1600"/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 flipV="1">
              <a:off x="7562" y="1020"/>
              <a:ext cx="432" cy="9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4821278" y="3279398"/>
            <a:ext cx="1060627" cy="906576"/>
            <a:chOff x="4224" y="3504"/>
            <a:chExt cx="1392" cy="1020"/>
          </a:xfrm>
        </p:grpSpPr>
        <p:sp>
          <p:nvSpPr>
            <p:cNvPr id="26" name="Text Box 18"/>
            <p:cNvSpPr txBox="1">
              <a:spLocks/>
            </p:cNvSpPr>
            <p:nvPr/>
          </p:nvSpPr>
          <p:spPr bwMode="auto">
            <a:xfrm>
              <a:off x="4224" y="4174"/>
              <a:ext cx="1392" cy="350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>
                  <a:solidFill>
                    <a:srgbClr val="0000FF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Seeding</a:t>
              </a:r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V="1">
              <a:off x="4800" y="3504"/>
              <a:ext cx="48" cy="67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1750963" y="5293853"/>
            <a:ext cx="1719994" cy="641507"/>
            <a:chOff x="1344" y="5184"/>
            <a:chExt cx="2256" cy="722"/>
          </a:xfrm>
        </p:grpSpPr>
        <p:sp>
          <p:nvSpPr>
            <p:cNvPr id="29" name="Text Box 21"/>
            <p:cNvSpPr txBox="1">
              <a:spLocks/>
            </p:cNvSpPr>
            <p:nvPr/>
          </p:nvSpPr>
          <p:spPr bwMode="auto">
            <a:xfrm>
              <a:off x="2353" y="5279"/>
              <a:ext cx="1247" cy="627"/>
            </a:xfrm>
            <a:prstGeom prst="rect">
              <a:avLst/>
            </a:prstGeom>
            <a:noFill/>
            <a:ln w="12700">
              <a:solidFill>
                <a:srgbClr val="FF8000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>
                  <a:solidFill>
                    <a:srgbClr val="FF80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THz Source</a:t>
              </a:r>
            </a:p>
          </p:txBody>
        </p:sp>
        <p:sp>
          <p:nvSpPr>
            <p:cNvPr id="30" name="Line 22"/>
            <p:cNvSpPr>
              <a:spLocks noChangeShapeType="1"/>
            </p:cNvSpPr>
            <p:nvPr/>
          </p:nvSpPr>
          <p:spPr bwMode="auto">
            <a:xfrm flipH="1" flipV="1">
              <a:off x="1344" y="5184"/>
              <a:ext cx="1008" cy="336"/>
            </a:xfrm>
            <a:prstGeom prst="line">
              <a:avLst/>
            </a:prstGeom>
            <a:noFill/>
            <a:ln w="28575">
              <a:solidFill>
                <a:srgbClr val="FF8000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5143321" y="793527"/>
            <a:ext cx="2472119" cy="1213839"/>
            <a:chOff x="3622" y="1470"/>
            <a:chExt cx="3242" cy="1366"/>
          </a:xfrm>
        </p:grpSpPr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3622" y="1470"/>
              <a:ext cx="3242" cy="1366"/>
              <a:chOff x="3622" y="1470"/>
              <a:chExt cx="3242" cy="1366"/>
            </a:xfrm>
          </p:grpSpPr>
          <p:sp>
            <p:nvSpPr>
              <p:cNvPr id="34" name="Line 25"/>
              <p:cNvSpPr>
                <a:spLocks noChangeShapeType="1"/>
              </p:cNvSpPr>
              <p:nvPr/>
            </p:nvSpPr>
            <p:spPr bwMode="auto">
              <a:xfrm flipV="1">
                <a:off x="4315" y="1632"/>
                <a:ext cx="2549" cy="1204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square" lIns="45192" tIns="22595" rIns="45192" bIns="2259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5" name="Text Box 26"/>
              <p:cNvSpPr txBox="1">
                <a:spLocks/>
              </p:cNvSpPr>
              <p:nvPr/>
            </p:nvSpPr>
            <p:spPr bwMode="auto">
              <a:xfrm>
                <a:off x="3622" y="1470"/>
                <a:ext cx="1865" cy="606"/>
              </a:xfrm>
              <a:prstGeom prst="rect">
                <a:avLst/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square" lIns="45192" tIns="22595" rIns="45192" bIns="22595">
                <a:prstTxWarp prst="textNoShape">
                  <a:avLst/>
                </a:prstTxWarp>
                <a:spAutoFit/>
              </a:bodyPr>
              <a:lstStyle/>
              <a:p>
                <a:pPr algn="ctr" defTabSz="642938"/>
                <a:r>
                  <a:rPr lang="en-US" sz="1600" dirty="0" smtClean="0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180 </a:t>
                </a:r>
                <a:r>
                  <a:rPr lang="en-US" sz="1600" dirty="0" err="1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MeV</a:t>
                </a:r>
                <a:r>
                  <a:rPr lang="en-US" sz="1600" dirty="0" smtClean="0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 </a:t>
                </a:r>
              </a:p>
              <a:p>
                <a:pPr algn="ctr" defTabSz="642938"/>
                <a:r>
                  <a:rPr lang="en-US" sz="1600" dirty="0" smtClean="0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S</a:t>
                </a:r>
                <a:r>
                  <a:rPr lang="en-US" sz="1600" dirty="0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-band linac</a:t>
                </a:r>
              </a:p>
            </p:txBody>
          </p:sp>
          <p:sp>
            <p:nvSpPr>
              <p:cNvPr id="36" name="Line 27"/>
              <p:cNvSpPr>
                <a:spLocks noChangeShapeType="1"/>
              </p:cNvSpPr>
              <p:nvPr/>
            </p:nvSpPr>
            <p:spPr bwMode="auto">
              <a:xfrm flipV="1">
                <a:off x="5517" y="1843"/>
                <a:ext cx="87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square" lIns="45192" tIns="22595" rIns="45192" bIns="2259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33" name="Text Box 28"/>
            <p:cNvSpPr txBox="1">
              <a:spLocks/>
            </p:cNvSpPr>
            <p:nvPr/>
          </p:nvSpPr>
          <p:spPr bwMode="auto">
            <a:xfrm>
              <a:off x="4195" y="2108"/>
              <a:ext cx="92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>
                  <a:solidFill>
                    <a:srgbClr val="FF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12 </a:t>
              </a:r>
              <a:r>
                <a:rPr lang="en-US" sz="1600" dirty="0" err="1">
                  <a:solidFill>
                    <a:srgbClr val="FF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m</a:t>
              </a:r>
              <a:endParaRPr lang="en-US" sz="1600" dirty="0">
                <a:solidFill>
                  <a:srgbClr val="FFFF00"/>
                </a:solidFill>
                <a:latin typeface="American Typewriter" charset="0"/>
                <a:ea typeface="ヒラギノ明朝 Pro W3" charset="-128"/>
                <a:cs typeface="ヒラギノ明朝 Pro W3" charset="-128"/>
                <a:sym typeface="American Typewriter" charset="0"/>
              </a:endParaRPr>
            </a:p>
          </p:txBody>
        </p: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686954" y="2586286"/>
            <a:ext cx="3749319" cy="1898187"/>
            <a:chOff x="-37" y="2507"/>
            <a:chExt cx="4918" cy="2136"/>
          </a:xfrm>
        </p:grpSpPr>
        <p:sp>
          <p:nvSpPr>
            <p:cNvPr id="38" name="Line 30"/>
            <p:cNvSpPr>
              <a:spLocks noChangeShapeType="1"/>
            </p:cNvSpPr>
            <p:nvPr/>
          </p:nvSpPr>
          <p:spPr bwMode="auto">
            <a:xfrm flipV="1">
              <a:off x="208" y="2507"/>
              <a:ext cx="4673" cy="213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 type="triangle" w="med" len="med"/>
              <a:tailEnd type="triangle" w="med" len="med"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9" name="Text Box 31"/>
            <p:cNvSpPr txBox="1">
              <a:spLocks/>
            </p:cNvSpPr>
            <p:nvPr/>
          </p:nvSpPr>
          <p:spPr bwMode="auto">
            <a:xfrm>
              <a:off x="-37" y="2821"/>
              <a:ext cx="2068" cy="744"/>
            </a:xfrm>
            <a:prstGeom prst="rect">
              <a:avLst/>
            </a:prstGeom>
            <a:noFill/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 err="1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Undulators</a:t>
              </a:r>
              <a:endParaRPr lang="en-US" sz="1600" dirty="0" smtClean="0">
                <a:solidFill>
                  <a:srgbClr val="00FF00"/>
                </a:solidFill>
                <a:latin typeface="American Typewriter" charset="0"/>
                <a:ea typeface="ヒラギノ明朝 Pro W3" charset="-128"/>
                <a:cs typeface="ヒラギノ明朝 Pro W3" charset="-128"/>
                <a:sym typeface="American Typewriter" charset="0"/>
              </a:endParaRPr>
            </a:p>
            <a:p>
              <a:pPr algn="ctr" defTabSz="642938">
                <a:spcBef>
                  <a:spcPct val="50000"/>
                </a:spcBef>
              </a:pPr>
              <a:r>
                <a:rPr lang="en-US" sz="1600" dirty="0" err="1" smtClean="0">
                  <a:solidFill>
                    <a:srgbClr val="00FF00"/>
                  </a:solidFill>
                  <a:latin typeface="Symbol" charset="2"/>
                  <a:ea typeface="ヒラギノ明朝 Pro W3" charset="-128"/>
                  <a:cs typeface="ヒラギノ明朝 Pro W3" charset="-128"/>
                  <a:sym typeface="Symbol" charset="2"/>
                </a:rPr>
                <a:t></a:t>
              </a:r>
              <a:r>
                <a:rPr lang="en-US" sz="1600" baseline="-25000" dirty="0" err="1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r</a:t>
              </a:r>
              <a:r>
                <a:rPr lang="en-US" sz="1600" baseline="-25000" dirty="0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 </a:t>
              </a:r>
              <a:r>
                <a:rPr lang="en-US" sz="1600" dirty="0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= 500 nm</a:t>
              </a:r>
            </a:p>
          </p:txBody>
        </p:sp>
        <p:sp>
          <p:nvSpPr>
            <p:cNvPr id="40" name="Line 32"/>
            <p:cNvSpPr>
              <a:spLocks noChangeShapeType="1"/>
            </p:cNvSpPr>
            <p:nvPr/>
          </p:nvSpPr>
          <p:spPr bwMode="auto">
            <a:xfrm flipV="1">
              <a:off x="2037" y="3208"/>
              <a:ext cx="1264" cy="2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41" name="Text Box 33"/>
            <p:cNvSpPr txBox="1">
              <a:spLocks/>
            </p:cNvSpPr>
            <p:nvPr/>
          </p:nvSpPr>
          <p:spPr bwMode="auto">
            <a:xfrm>
              <a:off x="2662" y="2731"/>
              <a:ext cx="78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15 </a:t>
              </a:r>
              <a:r>
                <a:rPr lang="en-US" sz="1600" dirty="0" err="1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m</a:t>
              </a:r>
              <a:endParaRPr lang="en-US" sz="1600" dirty="0">
                <a:solidFill>
                  <a:srgbClr val="00FF00"/>
                </a:solidFill>
                <a:latin typeface="American Typewriter" charset="0"/>
                <a:ea typeface="ヒラギノ明朝 Pro W3" charset="-128"/>
                <a:cs typeface="ヒラギノ明朝 Pro W3" charset="-128"/>
                <a:sym typeface="American Typewriter" charset="0"/>
              </a:endParaRPr>
            </a:p>
          </p:txBody>
        </p:sp>
      </p:grpSp>
      <p:sp>
        <p:nvSpPr>
          <p:cNvPr id="37" name="CasellaDiTesto 36"/>
          <p:cNvSpPr txBox="1"/>
          <p:nvPr/>
        </p:nvSpPr>
        <p:spPr>
          <a:xfrm>
            <a:off x="6030901" y="5375363"/>
            <a:ext cx="2857986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latin typeface="Arial"/>
                <a:cs typeface="Arial"/>
              </a:rPr>
              <a:t>SLAC constant gradient design</a:t>
            </a:r>
          </a:p>
          <a:p>
            <a:r>
              <a:rPr lang="en-GB" sz="1400" b="1" dirty="0" smtClean="0">
                <a:latin typeface="Arial"/>
                <a:cs typeface="Arial"/>
              </a:rPr>
              <a:t>Solenoid ~300 G</a:t>
            </a:r>
          </a:p>
          <a:p>
            <a:r>
              <a:rPr lang="en-GB" sz="1400" b="1" dirty="0" smtClean="0">
                <a:latin typeface="Arial"/>
                <a:cs typeface="Arial"/>
              </a:rPr>
              <a:t>Accelerating field ~20 MV/</a:t>
            </a:r>
            <a:r>
              <a:rPr lang="en-GB" sz="1400" b="1" dirty="0" err="1" smtClean="0">
                <a:latin typeface="Arial"/>
                <a:cs typeface="Arial"/>
              </a:rPr>
              <a:t>m</a:t>
            </a:r>
            <a:endParaRPr lang="en-GB" sz="1400" b="1" dirty="0">
              <a:latin typeface="Arial"/>
              <a:cs typeface="Arial"/>
            </a:endParaRPr>
          </a:p>
        </p:txBody>
      </p:sp>
      <p:pic>
        <p:nvPicPr>
          <p:cNvPr id="42" name="Picture 4" descr="008_insideSolenoid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953" y="2116452"/>
            <a:ext cx="5530590" cy="36867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1763266" y="90906"/>
            <a:ext cx="561756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Sparc</a:t>
            </a: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layout: UNDULATORS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38200" y="6019800"/>
            <a:ext cx="746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prstTxWarp prst="textNoShape">
              <a:avLst/>
            </a:prstTxWarp>
            <a:spAutoFit/>
          </a:bodyPr>
          <a:lstStyle/>
          <a:p>
            <a:pPr defTabSz="912813">
              <a:spcBef>
                <a:spcPct val="50000"/>
              </a:spcBef>
            </a:pPr>
            <a:endParaRPr lang="en-GB" sz="2400">
              <a:latin typeface="Times New Roman" charset="0"/>
            </a:endParaRPr>
          </a:p>
        </p:txBody>
      </p:sp>
      <p:pic>
        <p:nvPicPr>
          <p:cNvPr id="9" name="Picture 10" descr="SPARC10"/>
          <p:cNvPicPr>
            <a:picLocks noChangeAspect="1" noChangeArrowheads="1"/>
          </p:cNvPicPr>
          <p:nvPr/>
        </p:nvPicPr>
        <p:blipFill>
          <a:blip r:embed="rId3"/>
          <a:srcRect l="22647" t="34271" r="-156" b="8806"/>
          <a:stretch>
            <a:fillRect/>
          </a:stretch>
        </p:blipFill>
        <p:spPr bwMode="auto">
          <a:xfrm>
            <a:off x="210461" y="670821"/>
            <a:ext cx="8724746" cy="546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573943" y="1222508"/>
            <a:ext cx="952178" cy="1451741"/>
            <a:chOff x="6720" y="1968"/>
            <a:chExt cx="1248" cy="1634"/>
          </a:xfrm>
        </p:grpSpPr>
        <p:sp>
          <p:nvSpPr>
            <p:cNvPr id="11" name="Text Box 4"/>
            <p:cNvSpPr txBox="1">
              <a:spLocks/>
            </p:cNvSpPr>
            <p:nvPr/>
          </p:nvSpPr>
          <p:spPr bwMode="auto">
            <a:xfrm>
              <a:off x="6720" y="2975"/>
              <a:ext cx="1248" cy="627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>
                  <a:solidFill>
                    <a:srgbClr val="FF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S-band Gun</a:t>
              </a:r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 flipH="1" flipV="1">
              <a:off x="7248" y="1968"/>
              <a:ext cx="48" cy="100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124789" y="1594278"/>
            <a:ext cx="1297514" cy="1422836"/>
            <a:chOff x="6292" y="1020"/>
            <a:chExt cx="1702" cy="1602"/>
          </a:xfrm>
        </p:grpSpPr>
        <p:sp>
          <p:nvSpPr>
            <p:cNvPr id="18" name="Text Box 10"/>
            <p:cNvSpPr txBox="1">
              <a:spLocks/>
            </p:cNvSpPr>
            <p:nvPr/>
          </p:nvSpPr>
          <p:spPr bwMode="auto">
            <a:xfrm>
              <a:off x="6292" y="1994"/>
              <a:ext cx="1448" cy="6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Long Solenoids</a:t>
              </a:r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 flipV="1">
              <a:off x="7116" y="1273"/>
              <a:ext cx="288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 sz="1600"/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 flipV="1">
              <a:off x="7562" y="1020"/>
              <a:ext cx="432" cy="9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821278" y="3279398"/>
            <a:ext cx="1060627" cy="906576"/>
            <a:chOff x="4224" y="3504"/>
            <a:chExt cx="1392" cy="1020"/>
          </a:xfrm>
        </p:grpSpPr>
        <p:sp>
          <p:nvSpPr>
            <p:cNvPr id="26" name="Text Box 18"/>
            <p:cNvSpPr txBox="1">
              <a:spLocks/>
            </p:cNvSpPr>
            <p:nvPr/>
          </p:nvSpPr>
          <p:spPr bwMode="auto">
            <a:xfrm>
              <a:off x="4224" y="4174"/>
              <a:ext cx="1392" cy="350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>
                  <a:solidFill>
                    <a:srgbClr val="0000FF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Seeding</a:t>
              </a:r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V="1">
              <a:off x="4800" y="3504"/>
              <a:ext cx="48" cy="67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5143321" y="793527"/>
            <a:ext cx="2472119" cy="1213839"/>
            <a:chOff x="3622" y="1470"/>
            <a:chExt cx="3242" cy="1366"/>
          </a:xfrm>
        </p:grpSpPr>
        <p:grpSp>
          <p:nvGrpSpPr>
            <p:cNvPr id="10" name="Group 24"/>
            <p:cNvGrpSpPr>
              <a:grpSpLocks/>
            </p:cNvGrpSpPr>
            <p:nvPr/>
          </p:nvGrpSpPr>
          <p:grpSpPr bwMode="auto">
            <a:xfrm>
              <a:off x="3622" y="1470"/>
              <a:ext cx="3242" cy="1366"/>
              <a:chOff x="3622" y="1470"/>
              <a:chExt cx="3242" cy="1366"/>
            </a:xfrm>
          </p:grpSpPr>
          <p:sp>
            <p:nvSpPr>
              <p:cNvPr id="34" name="Line 25"/>
              <p:cNvSpPr>
                <a:spLocks noChangeShapeType="1"/>
              </p:cNvSpPr>
              <p:nvPr/>
            </p:nvSpPr>
            <p:spPr bwMode="auto">
              <a:xfrm flipV="1">
                <a:off x="4315" y="1632"/>
                <a:ext cx="2549" cy="1204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square" lIns="45192" tIns="22595" rIns="45192" bIns="2259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5" name="Text Box 26"/>
              <p:cNvSpPr txBox="1">
                <a:spLocks/>
              </p:cNvSpPr>
              <p:nvPr/>
            </p:nvSpPr>
            <p:spPr bwMode="auto">
              <a:xfrm>
                <a:off x="3622" y="1470"/>
                <a:ext cx="1865" cy="606"/>
              </a:xfrm>
              <a:prstGeom prst="rect">
                <a:avLst/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square" lIns="45192" tIns="22595" rIns="45192" bIns="22595">
                <a:prstTxWarp prst="textNoShape">
                  <a:avLst/>
                </a:prstTxWarp>
                <a:spAutoFit/>
              </a:bodyPr>
              <a:lstStyle/>
              <a:p>
                <a:pPr algn="ctr" defTabSz="642938"/>
                <a:r>
                  <a:rPr lang="en-US" sz="1600" dirty="0" smtClean="0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180 </a:t>
                </a:r>
                <a:r>
                  <a:rPr lang="en-US" sz="1600" dirty="0" err="1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MeV</a:t>
                </a:r>
                <a:r>
                  <a:rPr lang="en-US" sz="1600" dirty="0" smtClean="0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 </a:t>
                </a:r>
              </a:p>
              <a:p>
                <a:pPr algn="ctr" defTabSz="642938"/>
                <a:r>
                  <a:rPr lang="en-US" sz="1600" dirty="0" smtClean="0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S</a:t>
                </a:r>
                <a:r>
                  <a:rPr lang="en-US" sz="1600" dirty="0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-band linac</a:t>
                </a:r>
              </a:p>
            </p:txBody>
          </p:sp>
          <p:sp>
            <p:nvSpPr>
              <p:cNvPr id="36" name="Line 27"/>
              <p:cNvSpPr>
                <a:spLocks noChangeShapeType="1"/>
              </p:cNvSpPr>
              <p:nvPr/>
            </p:nvSpPr>
            <p:spPr bwMode="auto">
              <a:xfrm flipV="1">
                <a:off x="5517" y="1843"/>
                <a:ext cx="87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square" lIns="45192" tIns="22595" rIns="45192" bIns="2259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33" name="Text Box 28"/>
            <p:cNvSpPr txBox="1">
              <a:spLocks/>
            </p:cNvSpPr>
            <p:nvPr/>
          </p:nvSpPr>
          <p:spPr bwMode="auto">
            <a:xfrm>
              <a:off x="4195" y="2108"/>
              <a:ext cx="92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>
                  <a:solidFill>
                    <a:srgbClr val="FF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12 </a:t>
              </a:r>
              <a:r>
                <a:rPr lang="en-US" sz="1600" dirty="0" err="1">
                  <a:solidFill>
                    <a:srgbClr val="FF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m</a:t>
              </a:r>
              <a:endParaRPr lang="en-US" sz="1600" dirty="0">
                <a:solidFill>
                  <a:srgbClr val="FFFF00"/>
                </a:solidFill>
                <a:latin typeface="American Typewriter" charset="0"/>
                <a:ea typeface="ヒラギノ明朝 Pro W3" charset="-128"/>
                <a:cs typeface="ヒラギノ明朝 Pro W3" charset="-128"/>
                <a:sym typeface="American Typewriter" charset="0"/>
              </a:endParaRPr>
            </a:p>
          </p:txBody>
        </p:sp>
      </p:grpSp>
      <p:grpSp>
        <p:nvGrpSpPr>
          <p:cNvPr id="13" name="Group 29"/>
          <p:cNvGrpSpPr>
            <a:grpSpLocks/>
          </p:cNvGrpSpPr>
          <p:nvPr/>
        </p:nvGrpSpPr>
        <p:grpSpPr bwMode="auto">
          <a:xfrm>
            <a:off x="686954" y="2586286"/>
            <a:ext cx="3749319" cy="1898187"/>
            <a:chOff x="-37" y="2507"/>
            <a:chExt cx="4918" cy="2136"/>
          </a:xfrm>
        </p:grpSpPr>
        <p:sp>
          <p:nvSpPr>
            <p:cNvPr id="38" name="Line 30"/>
            <p:cNvSpPr>
              <a:spLocks noChangeShapeType="1"/>
            </p:cNvSpPr>
            <p:nvPr/>
          </p:nvSpPr>
          <p:spPr bwMode="auto">
            <a:xfrm flipV="1">
              <a:off x="208" y="2507"/>
              <a:ext cx="4673" cy="213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 type="triangle" w="med" len="med"/>
              <a:tailEnd type="triangle" w="med" len="med"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9" name="Text Box 31"/>
            <p:cNvSpPr txBox="1">
              <a:spLocks/>
            </p:cNvSpPr>
            <p:nvPr/>
          </p:nvSpPr>
          <p:spPr bwMode="auto">
            <a:xfrm>
              <a:off x="-37" y="2821"/>
              <a:ext cx="2068" cy="744"/>
            </a:xfrm>
            <a:prstGeom prst="rect">
              <a:avLst/>
            </a:prstGeom>
            <a:noFill/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 err="1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Undulators</a:t>
              </a:r>
              <a:endParaRPr lang="en-US" sz="1600" dirty="0" smtClean="0">
                <a:solidFill>
                  <a:srgbClr val="00FF00"/>
                </a:solidFill>
                <a:latin typeface="American Typewriter" charset="0"/>
                <a:ea typeface="ヒラギノ明朝 Pro W3" charset="-128"/>
                <a:cs typeface="ヒラギノ明朝 Pro W3" charset="-128"/>
                <a:sym typeface="American Typewriter" charset="0"/>
              </a:endParaRPr>
            </a:p>
            <a:p>
              <a:pPr algn="ctr" defTabSz="642938">
                <a:spcBef>
                  <a:spcPct val="50000"/>
                </a:spcBef>
              </a:pPr>
              <a:r>
                <a:rPr lang="en-US" sz="1600" dirty="0" err="1" smtClean="0">
                  <a:solidFill>
                    <a:srgbClr val="00FF00"/>
                  </a:solidFill>
                  <a:latin typeface="Symbol" charset="2"/>
                  <a:ea typeface="ヒラギノ明朝 Pro W3" charset="-128"/>
                  <a:cs typeface="ヒラギノ明朝 Pro W3" charset="-128"/>
                  <a:sym typeface="Symbol" charset="2"/>
                </a:rPr>
                <a:t></a:t>
              </a:r>
              <a:r>
                <a:rPr lang="en-US" sz="1600" baseline="-25000" dirty="0" err="1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r</a:t>
              </a:r>
              <a:r>
                <a:rPr lang="en-US" sz="1600" baseline="-25000" dirty="0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 </a:t>
              </a:r>
              <a:r>
                <a:rPr lang="en-US" sz="1600" dirty="0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= 500 nm</a:t>
              </a:r>
            </a:p>
          </p:txBody>
        </p:sp>
        <p:sp>
          <p:nvSpPr>
            <p:cNvPr id="40" name="Line 32"/>
            <p:cNvSpPr>
              <a:spLocks noChangeShapeType="1"/>
            </p:cNvSpPr>
            <p:nvPr/>
          </p:nvSpPr>
          <p:spPr bwMode="auto">
            <a:xfrm flipV="1">
              <a:off x="2037" y="3208"/>
              <a:ext cx="1264" cy="2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41" name="Text Box 33"/>
            <p:cNvSpPr txBox="1">
              <a:spLocks/>
            </p:cNvSpPr>
            <p:nvPr/>
          </p:nvSpPr>
          <p:spPr bwMode="auto">
            <a:xfrm>
              <a:off x="2662" y="2731"/>
              <a:ext cx="78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15 </a:t>
              </a:r>
              <a:r>
                <a:rPr lang="en-US" sz="1600" dirty="0" err="1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m</a:t>
              </a:r>
              <a:endParaRPr lang="en-US" sz="1600" dirty="0">
                <a:solidFill>
                  <a:srgbClr val="00FF00"/>
                </a:solidFill>
                <a:latin typeface="American Typewriter" charset="0"/>
                <a:ea typeface="ヒラギノ明朝 Pro W3" charset="-128"/>
                <a:cs typeface="ヒラギノ明朝 Pro W3" charset="-128"/>
                <a:sym typeface="American Typewriter" charset="0"/>
              </a:endParaRPr>
            </a:p>
          </p:txBody>
        </p:sp>
      </p:grpSp>
      <p:pic>
        <p:nvPicPr>
          <p:cNvPr id="3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336" y="756886"/>
            <a:ext cx="4314163" cy="159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CasellaDiTesto 43"/>
          <p:cNvSpPr txBox="1"/>
          <p:nvPr/>
        </p:nvSpPr>
        <p:spPr>
          <a:xfrm>
            <a:off x="4740327" y="5128578"/>
            <a:ext cx="212109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latin typeface="Arial"/>
                <a:cs typeface="Arial"/>
              </a:rPr>
              <a:t>Variable gap undulator</a:t>
            </a:r>
          </a:p>
          <a:p>
            <a:r>
              <a:rPr lang="en-GB" sz="1400" b="1" dirty="0" err="1" smtClean="0">
                <a:latin typeface="Arial"/>
                <a:cs typeface="Arial"/>
              </a:rPr>
              <a:t>Halbach</a:t>
            </a:r>
            <a:r>
              <a:rPr lang="en-GB" sz="1400" b="1" dirty="0" smtClean="0">
                <a:latin typeface="Arial"/>
                <a:cs typeface="Arial"/>
              </a:rPr>
              <a:t> type</a:t>
            </a:r>
          </a:p>
        </p:txBody>
      </p:sp>
      <p:pic>
        <p:nvPicPr>
          <p:cNvPr id="45" name="Immagine 44" descr="ondulatore2.jpg"/>
          <p:cNvPicPr>
            <a:picLocks noChangeAspect="1"/>
          </p:cNvPicPr>
          <p:nvPr/>
        </p:nvPicPr>
        <p:blipFill>
          <a:blip r:embed="rId5"/>
          <a:srcRect l="9859" r="23184" b="4601"/>
          <a:stretch>
            <a:fillRect/>
          </a:stretch>
        </p:blipFill>
        <p:spPr>
          <a:xfrm>
            <a:off x="4746202" y="721278"/>
            <a:ext cx="4099626" cy="4380810"/>
          </a:xfrm>
          <a:prstGeom prst="rect">
            <a:avLst/>
          </a:prstGeom>
        </p:spPr>
      </p:pic>
      <p:cxnSp>
        <p:nvCxnSpPr>
          <p:cNvPr id="46" name="Connettore 2 45"/>
          <p:cNvCxnSpPr/>
          <p:nvPr/>
        </p:nvCxnSpPr>
        <p:spPr>
          <a:xfrm>
            <a:off x="7790331" y="2981742"/>
            <a:ext cx="1066562" cy="1588"/>
          </a:xfrm>
          <a:prstGeom prst="straightConnector1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/>
          <p:cNvSpPr txBox="1"/>
          <p:nvPr/>
        </p:nvSpPr>
        <p:spPr>
          <a:xfrm>
            <a:off x="8061751" y="2945634"/>
            <a:ext cx="861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Beam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1763266" y="90906"/>
            <a:ext cx="561756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Sparc</a:t>
            </a: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layout: UNDULATORS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38200" y="6019800"/>
            <a:ext cx="746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prstTxWarp prst="textNoShape">
              <a:avLst/>
            </a:prstTxWarp>
            <a:spAutoFit/>
          </a:bodyPr>
          <a:lstStyle/>
          <a:p>
            <a:pPr defTabSz="912813">
              <a:spcBef>
                <a:spcPct val="50000"/>
              </a:spcBef>
            </a:pPr>
            <a:endParaRPr lang="en-GB" sz="2400">
              <a:latin typeface="Times New Roman" charset="0"/>
            </a:endParaRPr>
          </a:p>
        </p:txBody>
      </p:sp>
      <p:pic>
        <p:nvPicPr>
          <p:cNvPr id="9" name="Picture 10" descr="SPARC10"/>
          <p:cNvPicPr>
            <a:picLocks noChangeAspect="1" noChangeArrowheads="1"/>
          </p:cNvPicPr>
          <p:nvPr/>
        </p:nvPicPr>
        <p:blipFill>
          <a:blip r:embed="rId5"/>
          <a:srcRect l="22647" t="34271" r="-156" b="8806"/>
          <a:stretch>
            <a:fillRect/>
          </a:stretch>
        </p:blipFill>
        <p:spPr bwMode="auto">
          <a:xfrm>
            <a:off x="210461" y="670821"/>
            <a:ext cx="8724746" cy="546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573943" y="1222508"/>
            <a:ext cx="952178" cy="1451741"/>
            <a:chOff x="6720" y="1968"/>
            <a:chExt cx="1248" cy="1634"/>
          </a:xfrm>
        </p:grpSpPr>
        <p:sp>
          <p:nvSpPr>
            <p:cNvPr id="11" name="Text Box 4"/>
            <p:cNvSpPr txBox="1">
              <a:spLocks/>
            </p:cNvSpPr>
            <p:nvPr/>
          </p:nvSpPr>
          <p:spPr bwMode="auto">
            <a:xfrm>
              <a:off x="6720" y="2975"/>
              <a:ext cx="1248" cy="627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>
                  <a:solidFill>
                    <a:srgbClr val="FF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S-band Gun</a:t>
              </a:r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 flipH="1" flipV="1">
              <a:off x="7248" y="1968"/>
              <a:ext cx="48" cy="100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124789" y="1594278"/>
            <a:ext cx="1297514" cy="1422836"/>
            <a:chOff x="6292" y="1020"/>
            <a:chExt cx="1702" cy="1602"/>
          </a:xfrm>
        </p:grpSpPr>
        <p:sp>
          <p:nvSpPr>
            <p:cNvPr id="18" name="Text Box 10"/>
            <p:cNvSpPr txBox="1">
              <a:spLocks/>
            </p:cNvSpPr>
            <p:nvPr/>
          </p:nvSpPr>
          <p:spPr bwMode="auto">
            <a:xfrm>
              <a:off x="6292" y="1994"/>
              <a:ext cx="1448" cy="6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Long Solenoids</a:t>
              </a:r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 flipV="1">
              <a:off x="7116" y="1273"/>
              <a:ext cx="288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 sz="1600"/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 flipV="1">
              <a:off x="7562" y="1020"/>
              <a:ext cx="432" cy="9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4821278" y="3279398"/>
            <a:ext cx="1060627" cy="906576"/>
            <a:chOff x="4224" y="3504"/>
            <a:chExt cx="1392" cy="1020"/>
          </a:xfrm>
        </p:grpSpPr>
        <p:sp>
          <p:nvSpPr>
            <p:cNvPr id="26" name="Text Box 18"/>
            <p:cNvSpPr txBox="1">
              <a:spLocks/>
            </p:cNvSpPr>
            <p:nvPr/>
          </p:nvSpPr>
          <p:spPr bwMode="auto">
            <a:xfrm>
              <a:off x="4224" y="4174"/>
              <a:ext cx="1392" cy="350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>
                  <a:solidFill>
                    <a:srgbClr val="0000FF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Seeding</a:t>
              </a:r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V="1">
              <a:off x="4800" y="3504"/>
              <a:ext cx="48" cy="67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5143321" y="793527"/>
            <a:ext cx="2472119" cy="1213839"/>
            <a:chOff x="3622" y="1470"/>
            <a:chExt cx="3242" cy="1366"/>
          </a:xfrm>
        </p:grpSpPr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3622" y="1470"/>
              <a:ext cx="3242" cy="1366"/>
              <a:chOff x="3622" y="1470"/>
              <a:chExt cx="3242" cy="1366"/>
            </a:xfrm>
          </p:grpSpPr>
          <p:sp>
            <p:nvSpPr>
              <p:cNvPr id="34" name="Line 25"/>
              <p:cNvSpPr>
                <a:spLocks noChangeShapeType="1"/>
              </p:cNvSpPr>
              <p:nvPr/>
            </p:nvSpPr>
            <p:spPr bwMode="auto">
              <a:xfrm flipV="1">
                <a:off x="4315" y="1632"/>
                <a:ext cx="2549" cy="1204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square" lIns="45192" tIns="22595" rIns="45192" bIns="2259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5" name="Text Box 26"/>
              <p:cNvSpPr txBox="1">
                <a:spLocks/>
              </p:cNvSpPr>
              <p:nvPr/>
            </p:nvSpPr>
            <p:spPr bwMode="auto">
              <a:xfrm>
                <a:off x="3622" y="1470"/>
                <a:ext cx="1865" cy="606"/>
              </a:xfrm>
              <a:prstGeom prst="rect">
                <a:avLst/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square" lIns="45192" tIns="22595" rIns="45192" bIns="22595">
                <a:prstTxWarp prst="textNoShape">
                  <a:avLst/>
                </a:prstTxWarp>
                <a:spAutoFit/>
              </a:bodyPr>
              <a:lstStyle/>
              <a:p>
                <a:pPr algn="ctr" defTabSz="642938"/>
                <a:r>
                  <a:rPr lang="en-US" sz="1600" dirty="0" smtClean="0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180 </a:t>
                </a:r>
                <a:r>
                  <a:rPr lang="en-US" sz="1600" dirty="0" err="1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MeV</a:t>
                </a:r>
                <a:r>
                  <a:rPr lang="en-US" sz="1600" dirty="0" smtClean="0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 </a:t>
                </a:r>
              </a:p>
              <a:p>
                <a:pPr algn="ctr" defTabSz="642938"/>
                <a:r>
                  <a:rPr lang="en-US" sz="1600" dirty="0" smtClean="0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S</a:t>
                </a:r>
                <a:r>
                  <a:rPr lang="en-US" sz="1600" dirty="0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-band linac</a:t>
                </a:r>
              </a:p>
            </p:txBody>
          </p:sp>
          <p:sp>
            <p:nvSpPr>
              <p:cNvPr id="36" name="Line 27"/>
              <p:cNvSpPr>
                <a:spLocks noChangeShapeType="1"/>
              </p:cNvSpPr>
              <p:nvPr/>
            </p:nvSpPr>
            <p:spPr bwMode="auto">
              <a:xfrm flipV="1">
                <a:off x="5517" y="1843"/>
                <a:ext cx="87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square" lIns="45192" tIns="22595" rIns="45192" bIns="2259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33" name="Text Box 28"/>
            <p:cNvSpPr txBox="1">
              <a:spLocks/>
            </p:cNvSpPr>
            <p:nvPr/>
          </p:nvSpPr>
          <p:spPr bwMode="auto">
            <a:xfrm>
              <a:off x="4195" y="2108"/>
              <a:ext cx="92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>
                  <a:solidFill>
                    <a:srgbClr val="FF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12 </a:t>
              </a:r>
              <a:r>
                <a:rPr lang="en-US" sz="1600" dirty="0" err="1">
                  <a:solidFill>
                    <a:srgbClr val="FF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m</a:t>
              </a:r>
              <a:endParaRPr lang="en-US" sz="1600" dirty="0">
                <a:solidFill>
                  <a:srgbClr val="FFFF00"/>
                </a:solidFill>
                <a:latin typeface="American Typewriter" charset="0"/>
                <a:ea typeface="ヒラギノ明朝 Pro W3" charset="-128"/>
                <a:cs typeface="ヒラギノ明朝 Pro W3" charset="-128"/>
                <a:sym typeface="American Typewriter" charset="0"/>
              </a:endParaRPr>
            </a:p>
          </p:txBody>
        </p: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686954" y="2586286"/>
            <a:ext cx="3749319" cy="1898187"/>
            <a:chOff x="-37" y="2507"/>
            <a:chExt cx="4918" cy="2136"/>
          </a:xfrm>
        </p:grpSpPr>
        <p:sp>
          <p:nvSpPr>
            <p:cNvPr id="38" name="Line 30"/>
            <p:cNvSpPr>
              <a:spLocks noChangeShapeType="1"/>
            </p:cNvSpPr>
            <p:nvPr/>
          </p:nvSpPr>
          <p:spPr bwMode="auto">
            <a:xfrm flipV="1">
              <a:off x="208" y="2507"/>
              <a:ext cx="4673" cy="213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 type="triangle" w="med" len="med"/>
              <a:tailEnd type="triangle" w="med" len="med"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9" name="Text Box 31"/>
            <p:cNvSpPr txBox="1">
              <a:spLocks/>
            </p:cNvSpPr>
            <p:nvPr/>
          </p:nvSpPr>
          <p:spPr bwMode="auto">
            <a:xfrm>
              <a:off x="-37" y="2821"/>
              <a:ext cx="2068" cy="744"/>
            </a:xfrm>
            <a:prstGeom prst="rect">
              <a:avLst/>
            </a:prstGeom>
            <a:noFill/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 err="1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Undulators</a:t>
              </a:r>
              <a:endParaRPr lang="en-US" sz="1600" dirty="0" smtClean="0">
                <a:solidFill>
                  <a:srgbClr val="00FF00"/>
                </a:solidFill>
                <a:latin typeface="American Typewriter" charset="0"/>
                <a:ea typeface="ヒラギノ明朝 Pro W3" charset="-128"/>
                <a:cs typeface="ヒラギノ明朝 Pro W3" charset="-128"/>
                <a:sym typeface="American Typewriter" charset="0"/>
              </a:endParaRPr>
            </a:p>
            <a:p>
              <a:pPr algn="ctr" defTabSz="642938">
                <a:spcBef>
                  <a:spcPct val="50000"/>
                </a:spcBef>
              </a:pPr>
              <a:r>
                <a:rPr lang="en-US" sz="1600" dirty="0" err="1" smtClean="0">
                  <a:solidFill>
                    <a:srgbClr val="00FF00"/>
                  </a:solidFill>
                  <a:latin typeface="Symbol" charset="2"/>
                  <a:ea typeface="ヒラギノ明朝 Pro W3" charset="-128"/>
                  <a:cs typeface="ヒラギノ明朝 Pro W3" charset="-128"/>
                  <a:sym typeface="Symbol" charset="2"/>
                </a:rPr>
                <a:t></a:t>
              </a:r>
              <a:r>
                <a:rPr lang="en-US" sz="1600" baseline="-25000" dirty="0" err="1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r</a:t>
              </a:r>
              <a:r>
                <a:rPr lang="en-US" sz="1600" baseline="-25000" dirty="0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 </a:t>
              </a:r>
              <a:r>
                <a:rPr lang="en-US" sz="1600" dirty="0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= 500 nm</a:t>
              </a:r>
            </a:p>
          </p:txBody>
        </p:sp>
        <p:sp>
          <p:nvSpPr>
            <p:cNvPr id="40" name="Line 32"/>
            <p:cNvSpPr>
              <a:spLocks noChangeShapeType="1"/>
            </p:cNvSpPr>
            <p:nvPr/>
          </p:nvSpPr>
          <p:spPr bwMode="auto">
            <a:xfrm flipV="1">
              <a:off x="2037" y="3208"/>
              <a:ext cx="1264" cy="2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41" name="Text Box 33"/>
            <p:cNvSpPr txBox="1">
              <a:spLocks/>
            </p:cNvSpPr>
            <p:nvPr/>
          </p:nvSpPr>
          <p:spPr bwMode="auto">
            <a:xfrm>
              <a:off x="2662" y="2731"/>
              <a:ext cx="78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15 </a:t>
              </a:r>
              <a:r>
                <a:rPr lang="en-US" sz="1600" dirty="0" err="1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m</a:t>
              </a:r>
              <a:endParaRPr lang="en-US" sz="1600" dirty="0">
                <a:solidFill>
                  <a:srgbClr val="00FF00"/>
                </a:solidFill>
                <a:latin typeface="American Typewriter" charset="0"/>
                <a:ea typeface="ヒラギノ明朝 Pro W3" charset="-128"/>
                <a:cs typeface="ヒラギノ明朝 Pro W3" charset="-128"/>
                <a:sym typeface="American Typewriter" charset="0"/>
              </a:endParaRPr>
            </a:p>
          </p:txBody>
        </p:sp>
      </p:grpSp>
      <p:pic>
        <p:nvPicPr>
          <p:cNvPr id="37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1336" y="756886"/>
            <a:ext cx="4314163" cy="159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CasellaDiTesto 43"/>
          <p:cNvSpPr txBox="1"/>
          <p:nvPr/>
        </p:nvSpPr>
        <p:spPr>
          <a:xfrm>
            <a:off x="4740327" y="5128578"/>
            <a:ext cx="212109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latin typeface="Arial"/>
                <a:cs typeface="Arial"/>
              </a:rPr>
              <a:t>Variable gap undulator</a:t>
            </a:r>
          </a:p>
          <a:p>
            <a:r>
              <a:rPr lang="en-GB" sz="1400" b="1" dirty="0" err="1" smtClean="0">
                <a:latin typeface="Arial"/>
                <a:cs typeface="Arial"/>
              </a:rPr>
              <a:t>Halbach</a:t>
            </a:r>
            <a:r>
              <a:rPr lang="en-GB" sz="1400" b="1" dirty="0" smtClean="0">
                <a:latin typeface="Arial"/>
                <a:cs typeface="Arial"/>
              </a:rPr>
              <a:t> type</a:t>
            </a:r>
          </a:p>
        </p:txBody>
      </p:sp>
      <p:pic>
        <p:nvPicPr>
          <p:cNvPr id="45" name="Immagine 44" descr="ondulatore2.jpg"/>
          <p:cNvPicPr>
            <a:picLocks noChangeAspect="1"/>
          </p:cNvPicPr>
          <p:nvPr/>
        </p:nvPicPr>
        <p:blipFill>
          <a:blip r:embed="rId7"/>
          <a:srcRect l="9859" r="23184" b="4601"/>
          <a:stretch>
            <a:fillRect/>
          </a:stretch>
        </p:blipFill>
        <p:spPr>
          <a:xfrm>
            <a:off x="4746202" y="721278"/>
            <a:ext cx="4099626" cy="4380810"/>
          </a:xfrm>
          <a:prstGeom prst="rect">
            <a:avLst/>
          </a:prstGeom>
        </p:spPr>
      </p:pic>
      <p:cxnSp>
        <p:nvCxnSpPr>
          <p:cNvPr id="46" name="Connettore 2 45"/>
          <p:cNvCxnSpPr/>
          <p:nvPr/>
        </p:nvCxnSpPr>
        <p:spPr>
          <a:xfrm>
            <a:off x="7790331" y="2981742"/>
            <a:ext cx="1066562" cy="1588"/>
          </a:xfrm>
          <a:prstGeom prst="straightConnector1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/>
          <p:cNvSpPr txBox="1"/>
          <p:nvPr/>
        </p:nvSpPr>
        <p:spPr>
          <a:xfrm>
            <a:off x="8061751" y="2945634"/>
            <a:ext cx="861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Beam </a:t>
            </a:r>
          </a:p>
        </p:txBody>
      </p:sp>
      <p:pic>
        <p:nvPicPr>
          <p:cNvPr id="31" name="Und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0498" y="1295976"/>
            <a:ext cx="7141778" cy="4761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1786720" y="90906"/>
            <a:ext cx="557075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Flame: a 300 TW </a:t>
            </a:r>
            <a:r>
              <a:rPr lang="en-US" sz="2800" b="1" cap="all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Ti:Sa</a:t>
            </a: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laser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5" name="Immagine 4" descr="Screen shot 2011-09-01 at 00.25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05" y="795701"/>
            <a:ext cx="7810603" cy="5234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1786720" y="90906"/>
            <a:ext cx="557075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Flame: a 300 TW </a:t>
            </a:r>
            <a:r>
              <a:rPr lang="en-US" sz="2800" b="1" cap="all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Ti:Sa</a:t>
            </a: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laser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5" name="Immagine 4" descr="Screen shot 2011-09-01 at 00.25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05" y="795701"/>
            <a:ext cx="7810603" cy="5234189"/>
          </a:xfrm>
          <a:prstGeom prst="rect">
            <a:avLst/>
          </a:prstGeom>
        </p:spPr>
      </p:pic>
      <p:pic>
        <p:nvPicPr>
          <p:cNvPr id="7" name="Immagine 6" descr="Img0185_reduced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826" y="1070002"/>
            <a:ext cx="5871051" cy="389976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607885" y="1134838"/>
            <a:ext cx="2878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Arial"/>
                <a:cs typeface="Arial"/>
              </a:rPr>
              <a:t>Final amplification stage</a:t>
            </a:r>
          </a:p>
          <a:p>
            <a:r>
              <a:rPr lang="it-IT" b="1" dirty="0" err="1" smtClean="0">
                <a:solidFill>
                  <a:schemeClr val="bg1"/>
                </a:solidFill>
                <a:latin typeface="Arial"/>
                <a:cs typeface="Arial"/>
              </a:rPr>
              <a:t>from</a:t>
            </a:r>
            <a:r>
              <a:rPr lang="it-IT" b="1" dirty="0" smtClean="0">
                <a:solidFill>
                  <a:schemeClr val="bg1"/>
                </a:solidFill>
                <a:latin typeface="Arial"/>
                <a:cs typeface="Arial"/>
              </a:rPr>
              <a:t> ~600 </a:t>
            </a:r>
            <a:r>
              <a:rPr lang="it-IT" b="1" dirty="0" err="1" smtClean="0">
                <a:solidFill>
                  <a:schemeClr val="bg1"/>
                </a:solidFill>
                <a:latin typeface="Arial"/>
                <a:cs typeface="Arial"/>
              </a:rPr>
              <a:t>mJ</a:t>
            </a:r>
            <a:r>
              <a:rPr lang="it-IT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Arial"/>
                <a:cs typeface="Arial"/>
              </a:rPr>
              <a:t>to</a:t>
            </a:r>
            <a:r>
              <a:rPr lang="it-IT" b="1" dirty="0" smtClean="0">
                <a:solidFill>
                  <a:schemeClr val="bg1"/>
                </a:solidFill>
                <a:latin typeface="Arial"/>
                <a:cs typeface="Arial"/>
              </a:rPr>
              <a:t> 6J</a:t>
            </a:r>
            <a:endParaRPr lang="en-GB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1786720" y="90906"/>
            <a:ext cx="557075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Flame: a 300 TW </a:t>
            </a:r>
            <a:r>
              <a:rPr lang="en-US" sz="2800" b="1" cap="all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Ti:Sa</a:t>
            </a: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laser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5" name="Immagine 4" descr="Screen shot 2011-09-01 at 00.25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05" y="795701"/>
            <a:ext cx="7810603" cy="523418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6772" y="756618"/>
            <a:ext cx="6167871" cy="345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41388" y="90488"/>
            <a:ext cx="72374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</a:rPr>
              <a:t>PLASMA ACCELERATION @ SPARC-LAB</a:t>
            </a:r>
          </a:p>
        </p:txBody>
      </p:sp>
      <p:pic>
        <p:nvPicPr>
          <p:cNvPr id="84995" name="Content Placeholder 3" descr="layout03 28-02-2011-1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r="874"/>
          <a:stretch>
            <a:fillRect/>
          </a:stretch>
        </p:blipFill>
        <p:spPr bwMode="auto">
          <a:xfrm>
            <a:off x="1901825" y="835025"/>
            <a:ext cx="53975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CasellaDiTesto 10"/>
          <p:cNvSpPr txBox="1">
            <a:spLocks noChangeArrowheads="1"/>
          </p:cNvSpPr>
          <p:nvPr/>
        </p:nvSpPr>
        <p:spPr bwMode="auto">
          <a:xfrm rot="-2649979">
            <a:off x="1822450" y="1706563"/>
            <a:ext cx="2038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altLang="x-none" sz="1800" b="1">
                <a:solidFill>
                  <a:srgbClr val="FFFF00"/>
                </a:solidFill>
                <a:latin typeface="Calibri" charset="0"/>
              </a:rPr>
              <a:t>laser input line</a:t>
            </a:r>
          </a:p>
        </p:txBody>
      </p:sp>
      <p:pic>
        <p:nvPicPr>
          <p:cNvPr id="5" name="Immagin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2668588"/>
            <a:ext cx="102393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2 5"/>
          <p:cNvCxnSpPr/>
          <p:nvPr/>
        </p:nvCxnSpPr>
        <p:spPr>
          <a:xfrm flipV="1">
            <a:off x="2295525" y="1414463"/>
            <a:ext cx="1579563" cy="1500187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3983038" y="1250950"/>
            <a:ext cx="660400" cy="396875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328613" y="3117850"/>
            <a:ext cx="1947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altLang="x-none" sz="1800" b="1">
                <a:latin typeface="Calibri" charset="0"/>
              </a:rPr>
              <a:t>300 TW, &lt; 25 fs </a:t>
            </a:r>
          </a:p>
          <a:p>
            <a:pPr eaLnBrk="1" hangingPunct="1"/>
            <a:r>
              <a:rPr lang="it-IT" altLang="x-none" sz="1800" b="1">
                <a:latin typeface="Calibri" charset="0"/>
              </a:rPr>
              <a:t>Ti:Sa laser</a:t>
            </a:r>
          </a:p>
        </p:txBody>
      </p:sp>
      <p:sp>
        <p:nvSpPr>
          <p:cNvPr id="9" name="Sun 1"/>
          <p:cNvSpPr>
            <a:spLocks noChangeArrowheads="1"/>
          </p:cNvSpPr>
          <p:nvPr/>
        </p:nvSpPr>
        <p:spPr bwMode="auto">
          <a:xfrm>
            <a:off x="4572000" y="1576388"/>
            <a:ext cx="504825" cy="360362"/>
          </a:xfrm>
          <a:prstGeom prst="sun">
            <a:avLst>
              <a:gd name="adj" fmla="val 25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defTabSz="91281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endParaRPr lang="en-GB" altLang="x-none">
              <a:solidFill>
                <a:srgbClr val="FF0000"/>
              </a:solidFill>
              <a:latin typeface="Calibri" charset="0"/>
            </a:endParaRPr>
          </a:p>
        </p:txBody>
      </p:sp>
      <p:cxnSp>
        <p:nvCxnSpPr>
          <p:cNvPr id="10" name="Connettore 2 6"/>
          <p:cNvCxnSpPr>
            <a:cxnSpLocks noChangeShapeType="1"/>
            <a:stCxn id="11" idx="1"/>
            <a:endCxn id="9" idx="3"/>
          </p:cNvCxnSpPr>
          <p:nvPr/>
        </p:nvCxnSpPr>
        <p:spPr bwMode="auto">
          <a:xfrm rot="10800000" flipV="1">
            <a:off x="5076825" y="1379538"/>
            <a:ext cx="1477963" cy="377825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CasellaDiTesto 10"/>
          <p:cNvSpPr txBox="1"/>
          <p:nvPr/>
        </p:nvSpPr>
        <p:spPr>
          <a:xfrm>
            <a:off x="6554788" y="1055688"/>
            <a:ext cx="2365375" cy="646112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sym typeface="American Typewriter" pitchFamily="1" charset="0"/>
              </a:rPr>
              <a:t>External  Injection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sym typeface="American Typewriter" pitchFamily="1" charset="0"/>
              </a:rPr>
              <a:t>into plasma</a:t>
            </a:r>
          </a:p>
        </p:txBody>
      </p:sp>
      <p:sp>
        <p:nvSpPr>
          <p:cNvPr id="12" name="Sun 1"/>
          <p:cNvSpPr>
            <a:spLocks noChangeArrowheads="1"/>
          </p:cNvSpPr>
          <p:nvPr/>
        </p:nvSpPr>
        <p:spPr bwMode="auto">
          <a:xfrm>
            <a:off x="3914775" y="5105400"/>
            <a:ext cx="504825" cy="360363"/>
          </a:xfrm>
          <a:prstGeom prst="sun">
            <a:avLst>
              <a:gd name="adj" fmla="val 25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defTabSz="91281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endParaRPr lang="en-GB" altLang="x-none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538913" y="3971925"/>
            <a:ext cx="2365375" cy="923925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sym typeface="American Typewriter" pitchFamily="1" charset="0"/>
              </a:rPr>
              <a:t>Plasma Wakefield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sym typeface="American Typewriter" pitchFamily="1" charset="0"/>
              </a:rPr>
              <a:t>Acceleration (COMB beams)</a:t>
            </a:r>
          </a:p>
        </p:txBody>
      </p:sp>
      <p:cxnSp>
        <p:nvCxnSpPr>
          <p:cNvPr id="14" name="Connettore 2 6"/>
          <p:cNvCxnSpPr>
            <a:cxnSpLocks noChangeShapeType="1"/>
            <a:stCxn id="13" idx="1"/>
            <a:endCxn id="12" idx="3"/>
          </p:cNvCxnSpPr>
          <p:nvPr/>
        </p:nvCxnSpPr>
        <p:spPr bwMode="auto">
          <a:xfrm rot="10800000" flipV="1">
            <a:off x="4419600" y="4433888"/>
            <a:ext cx="2119313" cy="852487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Connettore 2 14"/>
          <p:cNvCxnSpPr/>
          <p:nvPr/>
        </p:nvCxnSpPr>
        <p:spPr>
          <a:xfrm flipV="1">
            <a:off x="3182938" y="5370513"/>
            <a:ext cx="571500" cy="542925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089025" y="5018088"/>
            <a:ext cx="2120900" cy="922337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sym typeface="American Typewriter" pitchFamily="1" charset="0"/>
              </a:rPr>
              <a:t>High Brightness electron beam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sym typeface="American Typewriter" pitchFamily="1" charset="0"/>
              </a:rPr>
              <a:t>from SPARC</a:t>
            </a:r>
          </a:p>
        </p:txBody>
      </p:sp>
    </p:spTree>
    <p:extLst>
      <p:ext uri="{BB962C8B-B14F-4D97-AF65-F5344CB8AC3E}">
        <p14:creationId xmlns:p14="http://schemas.microsoft.com/office/powerpoint/2010/main" val="188169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41388" y="90488"/>
            <a:ext cx="72374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</a:rPr>
              <a:t>PLASMA ACCELERATION @ SPARC-LAB</a:t>
            </a:r>
          </a:p>
        </p:txBody>
      </p:sp>
      <p:pic>
        <p:nvPicPr>
          <p:cNvPr id="86019" name="Content Placeholder 3" descr="layout03 28-02-2011-1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r="874"/>
          <a:stretch>
            <a:fillRect/>
          </a:stretch>
        </p:blipFill>
        <p:spPr bwMode="auto">
          <a:xfrm>
            <a:off x="1901825" y="835025"/>
            <a:ext cx="53975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CasellaDiTesto 10"/>
          <p:cNvSpPr txBox="1">
            <a:spLocks noChangeArrowheads="1"/>
          </p:cNvSpPr>
          <p:nvPr/>
        </p:nvSpPr>
        <p:spPr bwMode="auto">
          <a:xfrm rot="-2649979">
            <a:off x="1822450" y="1706563"/>
            <a:ext cx="2038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altLang="x-none" sz="1800" b="1">
                <a:solidFill>
                  <a:srgbClr val="FFFF00"/>
                </a:solidFill>
                <a:latin typeface="Calibri" charset="0"/>
              </a:rPr>
              <a:t>laser input line</a:t>
            </a:r>
          </a:p>
        </p:txBody>
      </p:sp>
      <p:pic>
        <p:nvPicPr>
          <p:cNvPr id="86021" name="Immagin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2668588"/>
            <a:ext cx="102393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2 5"/>
          <p:cNvCxnSpPr/>
          <p:nvPr/>
        </p:nvCxnSpPr>
        <p:spPr>
          <a:xfrm flipV="1">
            <a:off x="2295525" y="1414463"/>
            <a:ext cx="1579563" cy="1500187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3983038" y="1250950"/>
            <a:ext cx="660400" cy="396875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024" name="Rettangolo 7"/>
          <p:cNvSpPr>
            <a:spLocks noChangeArrowheads="1"/>
          </p:cNvSpPr>
          <p:nvPr/>
        </p:nvSpPr>
        <p:spPr bwMode="auto">
          <a:xfrm>
            <a:off x="328613" y="3117850"/>
            <a:ext cx="1947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altLang="x-none" sz="1800" b="1">
                <a:latin typeface="Calibri" charset="0"/>
              </a:rPr>
              <a:t>300 TW, &lt; 25 fs </a:t>
            </a:r>
          </a:p>
          <a:p>
            <a:pPr eaLnBrk="1" hangingPunct="1"/>
            <a:r>
              <a:rPr lang="it-IT" altLang="x-none" sz="1800" b="1">
                <a:latin typeface="Calibri" charset="0"/>
              </a:rPr>
              <a:t>Ti:Sa laser</a:t>
            </a:r>
          </a:p>
        </p:txBody>
      </p:sp>
      <p:sp>
        <p:nvSpPr>
          <p:cNvPr id="86025" name="Sun 1"/>
          <p:cNvSpPr>
            <a:spLocks noChangeArrowheads="1"/>
          </p:cNvSpPr>
          <p:nvPr/>
        </p:nvSpPr>
        <p:spPr bwMode="auto">
          <a:xfrm>
            <a:off x="4572000" y="1576388"/>
            <a:ext cx="504825" cy="360362"/>
          </a:xfrm>
          <a:prstGeom prst="sun">
            <a:avLst>
              <a:gd name="adj" fmla="val 25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defTabSz="91281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endParaRPr lang="en-GB" altLang="x-none">
              <a:solidFill>
                <a:srgbClr val="FF0000"/>
              </a:solidFill>
              <a:latin typeface="Calibri" charset="0"/>
            </a:endParaRPr>
          </a:p>
        </p:txBody>
      </p:sp>
      <p:cxnSp>
        <p:nvCxnSpPr>
          <p:cNvPr id="86026" name="Connettore 2 6"/>
          <p:cNvCxnSpPr>
            <a:cxnSpLocks noChangeShapeType="1"/>
            <a:stCxn id="11" idx="1"/>
            <a:endCxn id="86025" idx="3"/>
          </p:cNvCxnSpPr>
          <p:nvPr/>
        </p:nvCxnSpPr>
        <p:spPr bwMode="auto">
          <a:xfrm rot="10800000" flipV="1">
            <a:off x="5076825" y="1379538"/>
            <a:ext cx="1477963" cy="377825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CasellaDiTesto 10"/>
          <p:cNvSpPr txBox="1"/>
          <p:nvPr/>
        </p:nvSpPr>
        <p:spPr>
          <a:xfrm>
            <a:off x="6554788" y="1055688"/>
            <a:ext cx="2365375" cy="646112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sym typeface="American Typewriter" pitchFamily="1" charset="0"/>
              </a:rPr>
              <a:t>External  Injection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sym typeface="American Typewriter" pitchFamily="1" charset="0"/>
              </a:rPr>
              <a:t>into plasma</a:t>
            </a:r>
          </a:p>
        </p:txBody>
      </p:sp>
      <p:sp>
        <p:nvSpPr>
          <p:cNvPr id="86028" name="Sun 1"/>
          <p:cNvSpPr>
            <a:spLocks noChangeArrowheads="1"/>
          </p:cNvSpPr>
          <p:nvPr/>
        </p:nvSpPr>
        <p:spPr bwMode="auto">
          <a:xfrm>
            <a:off x="3914775" y="5105400"/>
            <a:ext cx="504825" cy="360363"/>
          </a:xfrm>
          <a:prstGeom prst="sun">
            <a:avLst>
              <a:gd name="adj" fmla="val 25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defTabSz="91281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endParaRPr lang="en-GB" altLang="x-none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538913" y="3971925"/>
            <a:ext cx="2365375" cy="923925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sym typeface="American Typewriter" pitchFamily="1" charset="0"/>
              </a:rPr>
              <a:t>Plasma Wakefield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sym typeface="American Typewriter" pitchFamily="1" charset="0"/>
              </a:rPr>
              <a:t>Acceleration (COMB beams)</a:t>
            </a:r>
          </a:p>
        </p:txBody>
      </p:sp>
      <p:cxnSp>
        <p:nvCxnSpPr>
          <p:cNvPr id="86030" name="Connettore 2 6"/>
          <p:cNvCxnSpPr>
            <a:cxnSpLocks noChangeShapeType="1"/>
            <a:stCxn id="13" idx="1"/>
            <a:endCxn id="86028" idx="3"/>
          </p:cNvCxnSpPr>
          <p:nvPr/>
        </p:nvCxnSpPr>
        <p:spPr bwMode="auto">
          <a:xfrm rot="10800000" flipV="1">
            <a:off x="4419600" y="4433888"/>
            <a:ext cx="2119313" cy="852487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Connettore 2 14"/>
          <p:cNvCxnSpPr/>
          <p:nvPr/>
        </p:nvCxnSpPr>
        <p:spPr>
          <a:xfrm flipV="1">
            <a:off x="3182938" y="5370513"/>
            <a:ext cx="571500" cy="542925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089025" y="5018088"/>
            <a:ext cx="2120900" cy="922337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sym typeface="American Typewriter" pitchFamily="1" charset="0"/>
              </a:rPr>
              <a:t>High Brightness electron beam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sym typeface="American Typewriter" pitchFamily="1" charset="0"/>
              </a:rPr>
              <a:t>from SPARC</a:t>
            </a:r>
          </a:p>
        </p:txBody>
      </p:sp>
      <p:pic>
        <p:nvPicPr>
          <p:cNvPr id="86033" name="Immagine 51" descr="Screen shot 2013-03-18 at 00.14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060450"/>
            <a:ext cx="5992812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68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41388" y="90488"/>
            <a:ext cx="72374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</a:rPr>
              <a:t>PLASMA ACCELERATION @ SPARC-LAB</a:t>
            </a:r>
          </a:p>
        </p:txBody>
      </p:sp>
      <p:pic>
        <p:nvPicPr>
          <p:cNvPr id="87043" name="Content Placeholder 3" descr="layout03 28-02-2011-1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r="874"/>
          <a:stretch>
            <a:fillRect/>
          </a:stretch>
        </p:blipFill>
        <p:spPr bwMode="auto">
          <a:xfrm>
            <a:off x="1901825" y="835025"/>
            <a:ext cx="53975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CasellaDiTesto 10"/>
          <p:cNvSpPr txBox="1">
            <a:spLocks noChangeArrowheads="1"/>
          </p:cNvSpPr>
          <p:nvPr/>
        </p:nvSpPr>
        <p:spPr bwMode="auto">
          <a:xfrm rot="-2649979">
            <a:off x="1822450" y="1706563"/>
            <a:ext cx="2038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altLang="x-none" sz="1800" b="1">
                <a:solidFill>
                  <a:srgbClr val="FFFF00"/>
                </a:solidFill>
                <a:latin typeface="Calibri" charset="0"/>
              </a:rPr>
              <a:t>laser input line</a:t>
            </a:r>
          </a:p>
        </p:txBody>
      </p:sp>
      <p:pic>
        <p:nvPicPr>
          <p:cNvPr id="87045" name="Immagin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2668588"/>
            <a:ext cx="102393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2 5"/>
          <p:cNvCxnSpPr/>
          <p:nvPr/>
        </p:nvCxnSpPr>
        <p:spPr>
          <a:xfrm flipV="1">
            <a:off x="2295525" y="1414463"/>
            <a:ext cx="1579563" cy="1500187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3983038" y="1250950"/>
            <a:ext cx="660400" cy="396875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048" name="Rettangolo 7"/>
          <p:cNvSpPr>
            <a:spLocks noChangeArrowheads="1"/>
          </p:cNvSpPr>
          <p:nvPr/>
        </p:nvSpPr>
        <p:spPr bwMode="auto">
          <a:xfrm>
            <a:off x="328613" y="3117850"/>
            <a:ext cx="1947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altLang="x-none" sz="1800" b="1">
                <a:latin typeface="Calibri" charset="0"/>
              </a:rPr>
              <a:t>300 TW, &lt; 25 fs </a:t>
            </a:r>
          </a:p>
          <a:p>
            <a:pPr eaLnBrk="1" hangingPunct="1"/>
            <a:r>
              <a:rPr lang="it-IT" altLang="x-none" sz="1800" b="1">
                <a:latin typeface="Calibri" charset="0"/>
              </a:rPr>
              <a:t>Ti:Sa laser</a:t>
            </a:r>
          </a:p>
        </p:txBody>
      </p:sp>
      <p:sp>
        <p:nvSpPr>
          <p:cNvPr id="87049" name="Sun 1"/>
          <p:cNvSpPr>
            <a:spLocks noChangeArrowheads="1"/>
          </p:cNvSpPr>
          <p:nvPr/>
        </p:nvSpPr>
        <p:spPr bwMode="auto">
          <a:xfrm>
            <a:off x="4572000" y="1576388"/>
            <a:ext cx="504825" cy="360362"/>
          </a:xfrm>
          <a:prstGeom prst="sun">
            <a:avLst>
              <a:gd name="adj" fmla="val 25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defTabSz="91281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endParaRPr lang="en-GB" altLang="x-none">
              <a:solidFill>
                <a:srgbClr val="FF0000"/>
              </a:solidFill>
              <a:latin typeface="Calibri" charset="0"/>
            </a:endParaRPr>
          </a:p>
        </p:txBody>
      </p:sp>
      <p:cxnSp>
        <p:nvCxnSpPr>
          <p:cNvPr id="87050" name="Connettore 2 6"/>
          <p:cNvCxnSpPr>
            <a:cxnSpLocks noChangeShapeType="1"/>
            <a:stCxn id="11" idx="1"/>
            <a:endCxn id="87049" idx="3"/>
          </p:cNvCxnSpPr>
          <p:nvPr/>
        </p:nvCxnSpPr>
        <p:spPr bwMode="auto">
          <a:xfrm rot="10800000" flipV="1">
            <a:off x="5076825" y="1379538"/>
            <a:ext cx="1477963" cy="377825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CasellaDiTesto 10"/>
          <p:cNvSpPr txBox="1"/>
          <p:nvPr/>
        </p:nvSpPr>
        <p:spPr>
          <a:xfrm>
            <a:off x="6554788" y="1055688"/>
            <a:ext cx="2365375" cy="646112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sym typeface="American Typewriter" pitchFamily="1" charset="0"/>
              </a:rPr>
              <a:t>External  Injection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sym typeface="American Typewriter" pitchFamily="1" charset="0"/>
              </a:rPr>
              <a:t>into plasma</a:t>
            </a:r>
          </a:p>
        </p:txBody>
      </p:sp>
      <p:sp>
        <p:nvSpPr>
          <p:cNvPr id="87052" name="Sun 1"/>
          <p:cNvSpPr>
            <a:spLocks noChangeArrowheads="1"/>
          </p:cNvSpPr>
          <p:nvPr/>
        </p:nvSpPr>
        <p:spPr bwMode="auto">
          <a:xfrm>
            <a:off x="3914775" y="5105400"/>
            <a:ext cx="504825" cy="360363"/>
          </a:xfrm>
          <a:prstGeom prst="sun">
            <a:avLst>
              <a:gd name="adj" fmla="val 25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defTabSz="91281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endParaRPr lang="en-GB" altLang="x-none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538913" y="3971925"/>
            <a:ext cx="2365375" cy="923925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sym typeface="American Typewriter" pitchFamily="1" charset="0"/>
              </a:rPr>
              <a:t>Plasma Wakefield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sym typeface="American Typewriter" pitchFamily="1" charset="0"/>
              </a:rPr>
              <a:t>Acceleration (COMB beams)</a:t>
            </a:r>
          </a:p>
        </p:txBody>
      </p:sp>
      <p:cxnSp>
        <p:nvCxnSpPr>
          <p:cNvPr id="87054" name="Connettore 2 6"/>
          <p:cNvCxnSpPr>
            <a:cxnSpLocks noChangeShapeType="1"/>
            <a:stCxn id="13" idx="1"/>
            <a:endCxn id="87052" idx="3"/>
          </p:cNvCxnSpPr>
          <p:nvPr/>
        </p:nvCxnSpPr>
        <p:spPr bwMode="auto">
          <a:xfrm rot="10800000" flipV="1">
            <a:off x="4419600" y="4433888"/>
            <a:ext cx="2119313" cy="852487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Connettore 2 14"/>
          <p:cNvCxnSpPr/>
          <p:nvPr/>
        </p:nvCxnSpPr>
        <p:spPr>
          <a:xfrm flipV="1">
            <a:off x="3182938" y="5370513"/>
            <a:ext cx="571500" cy="542925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089025" y="5018088"/>
            <a:ext cx="2120900" cy="922337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sym typeface="American Typewriter" pitchFamily="1" charset="0"/>
              </a:rPr>
              <a:t>High Brightness electron beam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sym typeface="American Typewriter" pitchFamily="1" charset="0"/>
              </a:rPr>
              <a:t>from SPARC</a:t>
            </a:r>
          </a:p>
        </p:txBody>
      </p:sp>
      <p:pic>
        <p:nvPicPr>
          <p:cNvPr id="87057" name="Immagine 51" descr="Screen shot 2013-03-18 at 00.14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060450"/>
            <a:ext cx="5992812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58" name="Group 2"/>
          <p:cNvGrpSpPr>
            <a:grpSpLocks/>
          </p:cNvGrpSpPr>
          <p:nvPr/>
        </p:nvGrpSpPr>
        <p:grpSpPr bwMode="auto">
          <a:xfrm>
            <a:off x="414338" y="3956050"/>
            <a:ext cx="5986462" cy="1889125"/>
            <a:chOff x="768" y="688"/>
            <a:chExt cx="4123" cy="1328"/>
          </a:xfrm>
        </p:grpSpPr>
        <p:grpSp>
          <p:nvGrpSpPr>
            <p:cNvPr id="87059" name="Group 3"/>
            <p:cNvGrpSpPr>
              <a:grpSpLocks/>
            </p:cNvGrpSpPr>
            <p:nvPr/>
          </p:nvGrpSpPr>
          <p:grpSpPr bwMode="auto">
            <a:xfrm>
              <a:off x="768" y="688"/>
              <a:ext cx="4123" cy="1328"/>
              <a:chOff x="768" y="688"/>
              <a:chExt cx="4123" cy="1328"/>
            </a:xfrm>
          </p:grpSpPr>
          <p:pic>
            <p:nvPicPr>
              <p:cNvPr id="87061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299"/>
              <a:stretch>
                <a:fillRect/>
              </a:stretch>
            </p:blipFill>
            <p:spPr bwMode="auto">
              <a:xfrm>
                <a:off x="768" y="688"/>
                <a:ext cx="4123" cy="1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062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293" t="75822" r="19670" b="16168"/>
              <a:stretch>
                <a:fillRect/>
              </a:stretch>
            </p:blipFill>
            <p:spPr bwMode="auto">
              <a:xfrm>
                <a:off x="2473" y="1371"/>
                <a:ext cx="45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063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293" t="75822" r="19670" b="16168"/>
              <a:stretch>
                <a:fillRect/>
              </a:stretch>
            </p:blipFill>
            <p:spPr bwMode="auto">
              <a:xfrm>
                <a:off x="1488" y="1371"/>
                <a:ext cx="45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064" name="Picture 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364" t="75449" r="44095" b="17366"/>
              <a:stretch>
                <a:fillRect/>
              </a:stretch>
            </p:blipFill>
            <p:spPr bwMode="auto">
              <a:xfrm>
                <a:off x="1248" y="1368"/>
                <a:ext cx="146" cy="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065" name="Line 8"/>
              <p:cNvSpPr>
                <a:spLocks noChangeShapeType="1"/>
              </p:cNvSpPr>
              <p:nvPr/>
            </p:nvSpPr>
            <p:spPr bwMode="auto">
              <a:xfrm flipV="1">
                <a:off x="2770" y="1546"/>
                <a:ext cx="230" cy="306"/>
              </a:xfrm>
              <a:prstGeom prst="line">
                <a:avLst/>
              </a:prstGeom>
              <a:noFill/>
              <a:ln w="57150">
                <a:solidFill>
                  <a:srgbClr val="F3FF7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66" name="Line 9"/>
              <p:cNvSpPr>
                <a:spLocks noChangeShapeType="1"/>
              </p:cNvSpPr>
              <p:nvPr/>
            </p:nvSpPr>
            <p:spPr bwMode="auto">
              <a:xfrm flipH="1" flipV="1">
                <a:off x="1344" y="1632"/>
                <a:ext cx="96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67" name="Line 10"/>
              <p:cNvSpPr>
                <a:spLocks noChangeShapeType="1"/>
              </p:cNvSpPr>
              <p:nvPr/>
            </p:nvSpPr>
            <p:spPr bwMode="auto">
              <a:xfrm>
                <a:off x="2640" y="1872"/>
                <a:ext cx="144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7060" name="Rectangle 11"/>
            <p:cNvSpPr>
              <a:spLocks noChangeArrowheads="1"/>
            </p:cNvSpPr>
            <p:nvPr/>
          </p:nvSpPr>
          <p:spPr bwMode="auto">
            <a:xfrm>
              <a:off x="2928" y="1368"/>
              <a:ext cx="144" cy="192"/>
            </a:xfrm>
            <a:prstGeom prst="rect">
              <a:avLst/>
            </a:prstGeom>
            <a:solidFill>
              <a:srgbClr val="FFBABD"/>
            </a:solidFill>
            <a:ln w="9525">
              <a:solidFill>
                <a:srgbClr val="FFB9BB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eaLnBrk="1" hangingPunct="1"/>
              <a:endParaRPr lang="en-GB" altLang="x-none" sz="1800"/>
            </a:p>
          </p:txBody>
        </p:sp>
      </p:grpSp>
    </p:spTree>
    <p:extLst>
      <p:ext uri="{BB962C8B-B14F-4D97-AF65-F5344CB8AC3E}">
        <p14:creationId xmlns:p14="http://schemas.microsoft.com/office/powerpoint/2010/main" val="160069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20284" y="90906"/>
            <a:ext cx="810355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INFN - </a:t>
            </a:r>
            <a:r>
              <a:rPr lang="en-US" sz="2800" b="1" cap="all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Laboratori</a:t>
            </a: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2800" b="1" cap="all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nazionali</a:t>
            </a: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2800" b="1" cap="all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di</a:t>
            </a: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2800" b="1" cap="all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frascati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5" name="Immagine 4" descr="Screen shot 2012-05-04 at 04.59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55" y="756592"/>
            <a:ext cx="7875292" cy="5265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4"/>
          <p:cNvSpPr txBox="1"/>
          <p:nvPr/>
        </p:nvSpPr>
        <p:spPr>
          <a:xfrm>
            <a:off x="3435009" y="90906"/>
            <a:ext cx="22740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Sparc</a:t>
            </a: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-LAB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74" y="800221"/>
            <a:ext cx="8508042" cy="38311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7636" y="4817472"/>
            <a:ext cx="79488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/>
              <a:t>ources for 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dirty="0"/>
              <a:t>lasma </a:t>
            </a: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/>
              <a:t>ccelerators and </a:t>
            </a:r>
            <a:r>
              <a:rPr lang="en-US" b="1" dirty="0">
                <a:solidFill>
                  <a:srgbClr val="FF0000"/>
                </a:solidFill>
              </a:rPr>
              <a:t>R</a:t>
            </a:r>
            <a:r>
              <a:rPr lang="en-US" b="1" dirty="0"/>
              <a:t>adiation 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dirty="0"/>
              <a:t>ompton with </a:t>
            </a:r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b="1" dirty="0"/>
              <a:t>asers </a:t>
            </a: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/>
              <a:t>nd </a:t>
            </a:r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b="1" dirty="0"/>
              <a:t>eams</a:t>
            </a:r>
          </a:p>
        </p:txBody>
      </p:sp>
    </p:spTree>
    <p:extLst>
      <p:ext uri="{BB962C8B-B14F-4D97-AF65-F5344CB8AC3E}">
        <p14:creationId xmlns:p14="http://schemas.microsoft.com/office/powerpoint/2010/main" val="91514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744173" y="90906"/>
            <a:ext cx="365581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THOMSON SOURCE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" name="CasellaDiTesto 6"/>
          <p:cNvSpPr txBox="1">
            <a:spLocks noChangeArrowheads="1"/>
          </p:cNvSpPr>
          <p:nvPr/>
        </p:nvSpPr>
        <p:spPr bwMode="auto">
          <a:xfrm>
            <a:off x="7018877" y="5729075"/>
            <a:ext cx="1872981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C. </a:t>
            </a:r>
            <a:r>
              <a:rPr lang="en-GB" b="1" dirty="0" err="1" smtClean="0">
                <a:solidFill>
                  <a:schemeClr val="bg1"/>
                </a:solidFill>
              </a:rPr>
              <a:t>Vaccarezza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5" name="Immagine 4" descr="Screen shot 2014-05-26 at 06.34.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39" y="1161858"/>
            <a:ext cx="8539479" cy="4463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744173" y="90906"/>
            <a:ext cx="365581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THOMSON SOURCE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" name="CasellaDiTesto 6"/>
          <p:cNvSpPr txBox="1">
            <a:spLocks noChangeArrowheads="1"/>
          </p:cNvSpPr>
          <p:nvPr/>
        </p:nvSpPr>
        <p:spPr bwMode="auto">
          <a:xfrm>
            <a:off x="7018877" y="5729075"/>
            <a:ext cx="1872981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C. </a:t>
            </a:r>
            <a:r>
              <a:rPr lang="en-GB" b="1" dirty="0" err="1" smtClean="0">
                <a:solidFill>
                  <a:schemeClr val="bg1"/>
                </a:solidFill>
              </a:rPr>
              <a:t>Vaccarezza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69" y="723697"/>
            <a:ext cx="8250674" cy="534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92271" y="90906"/>
            <a:ext cx="735963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THOMSON SOURCE: SYNCHRONISATION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" name="CasellaDiTesto 6"/>
          <p:cNvSpPr txBox="1">
            <a:spLocks noChangeArrowheads="1"/>
          </p:cNvSpPr>
          <p:nvPr/>
        </p:nvSpPr>
        <p:spPr bwMode="auto">
          <a:xfrm>
            <a:off x="7018877" y="5729075"/>
            <a:ext cx="1872981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C. </a:t>
            </a:r>
            <a:r>
              <a:rPr lang="en-GB" b="1" dirty="0" err="1" smtClean="0">
                <a:solidFill>
                  <a:schemeClr val="bg1"/>
                </a:solidFill>
              </a:rPr>
              <a:t>Vaccarezza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19" y="781362"/>
            <a:ext cx="6831334" cy="491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809938" y="90906"/>
            <a:ext cx="552429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THOMSON SOURCE: RESULTS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" name="CasellaDiTesto 6"/>
          <p:cNvSpPr txBox="1">
            <a:spLocks noChangeArrowheads="1"/>
          </p:cNvSpPr>
          <p:nvPr/>
        </p:nvSpPr>
        <p:spPr bwMode="auto">
          <a:xfrm>
            <a:off x="7018877" y="5729075"/>
            <a:ext cx="1872981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C. </a:t>
            </a:r>
            <a:r>
              <a:rPr lang="en-GB" b="1" dirty="0" err="1" smtClean="0">
                <a:solidFill>
                  <a:schemeClr val="bg1"/>
                </a:solidFill>
              </a:rPr>
              <a:t>Vaccarezza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5" name="Picture 10" descr="x-rays-new.tif"/>
          <p:cNvPicPr>
            <a:picLocks noChangeAspect="1"/>
          </p:cNvPicPr>
          <p:nvPr/>
        </p:nvPicPr>
        <p:blipFill rotWithShape="1">
          <a:blip r:embed="rId2" cstate="print"/>
          <a:srcRect l="3911" t="5263" r="9866" b="6736"/>
          <a:stretch/>
        </p:blipFill>
        <p:spPr>
          <a:xfrm>
            <a:off x="261553" y="855217"/>
            <a:ext cx="5797176" cy="4572000"/>
          </a:xfrm>
          <a:prstGeom prst="rect">
            <a:avLst/>
          </a:prstGeom>
        </p:spPr>
      </p:pic>
      <p:pic>
        <p:nvPicPr>
          <p:cNvPr id="6" name="Immagine 5" descr="Screen shot 2014-05-26 at 06.38.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199" y="723691"/>
            <a:ext cx="3056308" cy="2888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092557" y="90906"/>
            <a:ext cx="495903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GAMMA SOURCES FOR ELI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6581905" y="5729075"/>
            <a:ext cx="2309953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Courtesy of STFC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6" name="Immagine 5" descr="layout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49" y="1180554"/>
            <a:ext cx="8625095" cy="417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3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092557" y="90906"/>
            <a:ext cx="495903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GAMMA SOURCES FOR ELI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6581905" y="5729075"/>
            <a:ext cx="2309953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Courtesy of STFC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6" name="Immagine 5" descr="layout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71" y="1243462"/>
            <a:ext cx="8602773" cy="416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0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2158884" y="90906"/>
            <a:ext cx="482631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the velocity bunching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3" name="Immagine 3" descr="CompressionFactorWithBunchLengthLong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589" y="3281804"/>
            <a:ext cx="3721973" cy="277156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Immagine 4" descr="Sparc_layoutNew.eps"/>
          <p:cNvPicPr>
            <a:picLocks noChangeAspect="1"/>
          </p:cNvPicPr>
          <p:nvPr/>
        </p:nvPicPr>
        <p:blipFill>
          <a:blip r:embed="rId4"/>
          <a:srcRect t="17533" r="30854" b="15709"/>
          <a:stretch>
            <a:fillRect/>
          </a:stretch>
        </p:blipFill>
        <p:spPr bwMode="auto">
          <a:xfrm>
            <a:off x="4032715" y="766609"/>
            <a:ext cx="4857274" cy="1219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5" descr="mostacci_3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4335" y="3325608"/>
            <a:ext cx="3565342" cy="27277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" name="CasellaDiTesto 9"/>
          <p:cNvSpPr txBox="1">
            <a:spLocks noChangeArrowheads="1"/>
          </p:cNvSpPr>
          <p:nvPr/>
        </p:nvSpPr>
        <p:spPr bwMode="auto">
          <a:xfrm>
            <a:off x="4735084" y="889870"/>
            <a:ext cx="1252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b="1" dirty="0">
                <a:latin typeface="Calibri" pitchFamily="34" charset="0"/>
              </a:rPr>
              <a:t>First section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79" y="714167"/>
            <a:ext cx="3355441" cy="249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6"/>
          <p:cNvSpPr txBox="1">
            <a:spLocks noChangeArrowheads="1"/>
          </p:cNvSpPr>
          <p:nvPr/>
        </p:nvSpPr>
        <p:spPr bwMode="auto">
          <a:xfrm>
            <a:off x="4373216" y="2044521"/>
            <a:ext cx="42406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GB" sz="1600" b="1" dirty="0" smtClean="0">
                <a:solidFill>
                  <a:srgbClr val="FF0000"/>
                </a:solidFill>
                <a:latin typeface="Arial"/>
                <a:cs typeface="Arial"/>
              </a:rPr>
              <a:t>By shifting phase of the first accelerating section, one can modify the bunch length and current profile.  </a:t>
            </a:r>
            <a:endParaRPr lang="en-GB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108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INFN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04850"/>
            <a:ext cx="8613775" cy="53832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23825" y="90488"/>
            <a:ext cx="88963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</a:rPr>
              <a:t>Frontiers in modern accelerator physics</a:t>
            </a:r>
          </a:p>
        </p:txBody>
      </p:sp>
      <p:sp>
        <p:nvSpPr>
          <p:cNvPr id="111620" name="Line 3"/>
          <p:cNvSpPr>
            <a:spLocks noChangeShapeType="1"/>
          </p:cNvSpPr>
          <p:nvPr/>
        </p:nvSpPr>
        <p:spPr bwMode="auto">
          <a:xfrm flipV="1">
            <a:off x="2884488" y="1079500"/>
            <a:ext cx="1231900" cy="1582738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Text Box 4"/>
          <p:cNvSpPr txBox="1">
            <a:spLocks/>
          </p:cNvSpPr>
          <p:nvPr/>
        </p:nvSpPr>
        <p:spPr bwMode="auto">
          <a:xfrm>
            <a:off x="4160838" y="5521325"/>
            <a:ext cx="1698625" cy="5842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1600" b="1">
                <a:solidFill>
                  <a:srgbClr val="FAF27F"/>
                </a:solidFill>
                <a:latin typeface="Calibri" charset="0"/>
              </a:rPr>
              <a:t>FEL Single Spike</a:t>
            </a:r>
          </a:p>
        </p:txBody>
      </p:sp>
      <p:sp>
        <p:nvSpPr>
          <p:cNvPr id="111622" name="Text Box 5"/>
          <p:cNvSpPr txBox="1">
            <a:spLocks/>
          </p:cNvSpPr>
          <p:nvPr/>
        </p:nvSpPr>
        <p:spPr bwMode="auto">
          <a:xfrm>
            <a:off x="4160838" y="1925638"/>
            <a:ext cx="1363662" cy="58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1600" b="1">
                <a:solidFill>
                  <a:srgbClr val="FAF27F"/>
                </a:solidFill>
                <a:latin typeface="Calibri" charset="0"/>
              </a:rPr>
              <a:t>THz Radiation</a:t>
            </a:r>
          </a:p>
        </p:txBody>
      </p:sp>
      <p:sp>
        <p:nvSpPr>
          <p:cNvPr id="111623" name="Line 6"/>
          <p:cNvSpPr>
            <a:spLocks noChangeShapeType="1"/>
          </p:cNvSpPr>
          <p:nvPr/>
        </p:nvSpPr>
        <p:spPr bwMode="auto">
          <a:xfrm flipV="1">
            <a:off x="2884488" y="2003425"/>
            <a:ext cx="1231900" cy="65881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Text Box 7"/>
          <p:cNvSpPr txBox="1">
            <a:spLocks/>
          </p:cNvSpPr>
          <p:nvPr/>
        </p:nvSpPr>
        <p:spPr bwMode="auto">
          <a:xfrm>
            <a:off x="4119563" y="2665413"/>
            <a:ext cx="1363662" cy="339725"/>
          </a:xfrm>
          <a:prstGeom prst="rect">
            <a:avLst/>
          </a:prstGeom>
          <a:noFill/>
          <a:ln w="38100">
            <a:solidFill>
              <a:srgbClr val="0CE2F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1600" b="1">
                <a:solidFill>
                  <a:srgbClr val="FAF27F"/>
                </a:solidFill>
                <a:latin typeface="Calibri" charset="0"/>
              </a:rPr>
              <a:t>LWFA_ext</a:t>
            </a:r>
          </a:p>
        </p:txBody>
      </p:sp>
      <p:sp>
        <p:nvSpPr>
          <p:cNvPr id="111625" name="Line 8"/>
          <p:cNvSpPr>
            <a:spLocks noChangeShapeType="1"/>
          </p:cNvSpPr>
          <p:nvPr/>
        </p:nvSpPr>
        <p:spPr bwMode="auto">
          <a:xfrm>
            <a:off x="2884488" y="2662238"/>
            <a:ext cx="1231900" cy="17621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Text Box 9"/>
          <p:cNvSpPr txBox="1">
            <a:spLocks/>
          </p:cNvSpPr>
          <p:nvPr/>
        </p:nvSpPr>
        <p:spPr bwMode="auto">
          <a:xfrm>
            <a:off x="4160838" y="3673475"/>
            <a:ext cx="1363662" cy="58578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1600" b="1">
                <a:solidFill>
                  <a:srgbClr val="FAF27F"/>
                </a:solidFill>
                <a:latin typeface="Calibri" charset="0"/>
              </a:rPr>
              <a:t>LASER COMB</a:t>
            </a:r>
          </a:p>
        </p:txBody>
      </p:sp>
      <p:sp>
        <p:nvSpPr>
          <p:cNvPr id="111627" name="Text Box 10"/>
          <p:cNvSpPr txBox="1">
            <a:spLocks/>
          </p:cNvSpPr>
          <p:nvPr/>
        </p:nvSpPr>
        <p:spPr bwMode="auto">
          <a:xfrm>
            <a:off x="404813" y="2490788"/>
            <a:ext cx="2452687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1800" b="1">
                <a:solidFill>
                  <a:srgbClr val="FFFF00"/>
                </a:solidFill>
                <a:latin typeface="Calibri" charset="0"/>
              </a:rPr>
              <a:t>Velocity Bunching</a:t>
            </a:r>
          </a:p>
        </p:txBody>
      </p:sp>
      <p:sp>
        <p:nvSpPr>
          <p:cNvPr id="111628" name="Line 12"/>
          <p:cNvSpPr>
            <a:spLocks noChangeShapeType="1"/>
          </p:cNvSpPr>
          <p:nvPr/>
        </p:nvSpPr>
        <p:spPr bwMode="auto">
          <a:xfrm>
            <a:off x="2884488" y="2662238"/>
            <a:ext cx="1231900" cy="114458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9" name="Text Box 13"/>
          <p:cNvSpPr txBox="1">
            <a:spLocks/>
          </p:cNvSpPr>
          <p:nvPr/>
        </p:nvSpPr>
        <p:spPr bwMode="auto">
          <a:xfrm>
            <a:off x="6446838" y="3681413"/>
            <a:ext cx="1633537" cy="338137"/>
          </a:xfrm>
          <a:prstGeom prst="rect">
            <a:avLst/>
          </a:prstGeom>
          <a:noFill/>
          <a:ln w="38100">
            <a:solidFill>
              <a:srgbClr val="0CE2F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1600" b="1">
                <a:solidFill>
                  <a:srgbClr val="FAF27F"/>
                </a:solidFill>
                <a:latin typeface="Calibri" charset="0"/>
              </a:rPr>
              <a:t>PWFA</a:t>
            </a:r>
          </a:p>
        </p:txBody>
      </p:sp>
      <p:sp>
        <p:nvSpPr>
          <p:cNvPr id="111630" name="Line 14"/>
          <p:cNvSpPr>
            <a:spLocks noChangeShapeType="1"/>
          </p:cNvSpPr>
          <p:nvPr/>
        </p:nvSpPr>
        <p:spPr bwMode="auto">
          <a:xfrm flipV="1">
            <a:off x="5567363" y="3367088"/>
            <a:ext cx="792162" cy="43973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1" name="Line 15"/>
          <p:cNvSpPr>
            <a:spLocks noChangeShapeType="1"/>
          </p:cNvSpPr>
          <p:nvPr/>
        </p:nvSpPr>
        <p:spPr bwMode="auto">
          <a:xfrm>
            <a:off x="2884488" y="2662238"/>
            <a:ext cx="1231900" cy="224313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2" name="Text Box 16"/>
          <p:cNvSpPr txBox="1">
            <a:spLocks/>
          </p:cNvSpPr>
          <p:nvPr/>
        </p:nvSpPr>
        <p:spPr bwMode="auto">
          <a:xfrm>
            <a:off x="4160838" y="4773613"/>
            <a:ext cx="1363662" cy="338137"/>
          </a:xfrm>
          <a:prstGeom prst="rect">
            <a:avLst/>
          </a:prstGeom>
          <a:noFill/>
          <a:ln w="38100">
            <a:solidFill>
              <a:srgbClr val="0CE2F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1600" b="1">
                <a:solidFill>
                  <a:srgbClr val="FAF27F"/>
                </a:solidFill>
                <a:latin typeface="Calibri" charset="0"/>
              </a:rPr>
              <a:t>Thomson</a:t>
            </a:r>
          </a:p>
        </p:txBody>
      </p:sp>
      <p:sp>
        <p:nvSpPr>
          <p:cNvPr id="111633" name="Text Box 18"/>
          <p:cNvSpPr txBox="1">
            <a:spLocks/>
          </p:cNvSpPr>
          <p:nvPr/>
        </p:nvSpPr>
        <p:spPr bwMode="auto">
          <a:xfrm>
            <a:off x="4160838" y="947738"/>
            <a:ext cx="1363662" cy="584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1600" b="1">
                <a:solidFill>
                  <a:srgbClr val="FAF27F"/>
                </a:solidFill>
                <a:latin typeface="Calibri" charset="0"/>
              </a:rPr>
              <a:t>C_Band driver</a:t>
            </a:r>
          </a:p>
        </p:txBody>
      </p:sp>
      <p:sp>
        <p:nvSpPr>
          <p:cNvPr id="111634" name="Line 19"/>
          <p:cNvSpPr>
            <a:spLocks noChangeShapeType="1"/>
          </p:cNvSpPr>
          <p:nvPr/>
        </p:nvSpPr>
        <p:spPr bwMode="auto">
          <a:xfrm>
            <a:off x="2884488" y="2662238"/>
            <a:ext cx="1231900" cy="299085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5" name="Text Box 20"/>
          <p:cNvSpPr txBox="1">
            <a:spLocks/>
          </p:cNvSpPr>
          <p:nvPr/>
        </p:nvSpPr>
        <p:spPr bwMode="auto">
          <a:xfrm>
            <a:off x="6446838" y="4113213"/>
            <a:ext cx="1633537" cy="339725"/>
          </a:xfrm>
          <a:prstGeom prst="rect">
            <a:avLst/>
          </a:prstGeom>
          <a:noFill/>
          <a:ln w="38100">
            <a:solidFill>
              <a:srgbClr val="0CE2F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1600" b="1">
                <a:solidFill>
                  <a:srgbClr val="FAF27F"/>
                </a:solidFill>
                <a:latin typeface="Calibri" charset="0"/>
              </a:rPr>
              <a:t>DWFA</a:t>
            </a:r>
          </a:p>
        </p:txBody>
      </p:sp>
      <p:sp>
        <p:nvSpPr>
          <p:cNvPr id="111636" name="Line 21"/>
          <p:cNvSpPr>
            <a:spLocks noChangeShapeType="1"/>
          </p:cNvSpPr>
          <p:nvPr/>
        </p:nvSpPr>
        <p:spPr bwMode="auto">
          <a:xfrm>
            <a:off x="5567363" y="3806825"/>
            <a:ext cx="792162" cy="4397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7" name="Text Box 22"/>
          <p:cNvSpPr txBox="1">
            <a:spLocks/>
          </p:cNvSpPr>
          <p:nvPr/>
        </p:nvSpPr>
        <p:spPr bwMode="auto">
          <a:xfrm>
            <a:off x="6446838" y="3206750"/>
            <a:ext cx="1633537" cy="3397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1600" b="1">
                <a:solidFill>
                  <a:srgbClr val="FAF27F"/>
                </a:solidFill>
                <a:latin typeface="Calibri" charset="0"/>
              </a:rPr>
              <a:t>THz Radiation</a:t>
            </a:r>
          </a:p>
        </p:txBody>
      </p:sp>
      <p:sp>
        <p:nvSpPr>
          <p:cNvPr id="111638" name="Line 23"/>
          <p:cNvSpPr>
            <a:spLocks noChangeShapeType="1"/>
          </p:cNvSpPr>
          <p:nvPr/>
        </p:nvSpPr>
        <p:spPr bwMode="auto">
          <a:xfrm>
            <a:off x="5611813" y="3806825"/>
            <a:ext cx="792162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9" name="Text Box 24"/>
          <p:cNvSpPr txBox="1">
            <a:spLocks/>
          </p:cNvSpPr>
          <p:nvPr/>
        </p:nvSpPr>
        <p:spPr bwMode="auto">
          <a:xfrm>
            <a:off x="6446838" y="4510088"/>
            <a:ext cx="1633537" cy="338137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1600" b="1">
                <a:solidFill>
                  <a:srgbClr val="FAF27F"/>
                </a:solidFill>
                <a:latin typeface="Calibri" charset="0"/>
              </a:rPr>
              <a:t>FEL</a:t>
            </a:r>
          </a:p>
        </p:txBody>
      </p:sp>
      <p:sp>
        <p:nvSpPr>
          <p:cNvPr id="111640" name="Line 25"/>
          <p:cNvSpPr>
            <a:spLocks noChangeShapeType="1"/>
          </p:cNvSpPr>
          <p:nvPr/>
        </p:nvSpPr>
        <p:spPr bwMode="auto">
          <a:xfrm>
            <a:off x="5567363" y="3806825"/>
            <a:ext cx="836612" cy="8350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76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tInj_Animation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231" y="892264"/>
            <a:ext cx="8186777" cy="5243997"/>
          </a:xfrm>
          <a:prstGeom prst="rect">
            <a:avLst/>
          </a:prstGeom>
        </p:spPr>
      </p:pic>
      <p:sp>
        <p:nvSpPr>
          <p:cNvPr id="3" name="CasellaDiTesto 14"/>
          <p:cNvSpPr txBox="1"/>
          <p:nvPr/>
        </p:nvSpPr>
        <p:spPr>
          <a:xfrm>
            <a:off x="958944" y="90906"/>
            <a:ext cx="722620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EXTERNAL INJECTION (LWFA or PWFA)</a:t>
            </a:r>
            <a:endParaRPr lang="en-US" sz="28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8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"/>
          <p:cNvSpPr txBox="1"/>
          <p:nvPr/>
        </p:nvSpPr>
        <p:spPr>
          <a:xfrm>
            <a:off x="3905861" y="90906"/>
            <a:ext cx="1332416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DAFNE</a:t>
            </a:r>
            <a:endParaRPr lang="en-US" sz="26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4" name="Picture 4" descr="( 24 Kb 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390" y="748145"/>
            <a:ext cx="3684084" cy="523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shortachrom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7" y="703129"/>
            <a:ext cx="3638001" cy="537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3993595" y="3224080"/>
            <a:ext cx="1860939" cy="8135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6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6078"/>
            <a:ext cx="9144000" cy="2529444"/>
          </a:xfrm>
          <a:prstGeom prst="rect">
            <a:avLst/>
          </a:prstGeom>
        </p:spPr>
      </p:pic>
      <p:sp>
        <p:nvSpPr>
          <p:cNvPr id="5" name="CasellaDiTesto 14"/>
          <p:cNvSpPr txBox="1"/>
          <p:nvPr/>
        </p:nvSpPr>
        <p:spPr>
          <a:xfrm>
            <a:off x="1819820" y="90906"/>
            <a:ext cx="550445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EXTERNAL INJECTION (PWFA)</a:t>
            </a:r>
            <a:endParaRPr lang="en-US" sz="28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27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1465"/>
            <a:ext cx="9144000" cy="2466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6078"/>
            <a:ext cx="9144000" cy="2529444"/>
          </a:xfrm>
          <a:prstGeom prst="rect">
            <a:avLst/>
          </a:prstGeom>
        </p:spPr>
      </p:pic>
      <p:sp>
        <p:nvSpPr>
          <p:cNvPr id="5" name="CasellaDiTesto 14"/>
          <p:cNvSpPr txBox="1"/>
          <p:nvPr/>
        </p:nvSpPr>
        <p:spPr>
          <a:xfrm>
            <a:off x="1819820" y="90906"/>
            <a:ext cx="550445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EXTERNAL INJECTION (PWFA)</a:t>
            </a:r>
            <a:endParaRPr lang="en-US" sz="28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3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4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OneDrive\Documenti\Eusparc v17_1_tutto_is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268" y="1368467"/>
            <a:ext cx="9896919" cy="42626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113" y="371430"/>
            <a:ext cx="8773898" cy="859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</a:pPr>
            <a:r>
              <a:rPr lang="en-US" sz="4985" dirty="0" err="1">
                <a:solidFill>
                  <a:prstClr val="white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EuPRAXIA@SPARC_LAB</a:t>
            </a:r>
            <a:endParaRPr lang="en-US" sz="4985" dirty="0">
              <a:solidFill>
                <a:prstClr val="white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04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4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52113" y="371430"/>
            <a:ext cx="8773898" cy="1114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6531" indent="-316531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215" dirty="0">
                <a:solidFill>
                  <a:srgbClr val="FFFF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Candidate LNF to host EuPRAXIA (1-5 GeV)</a:t>
            </a:r>
          </a:p>
          <a:p>
            <a:pPr marL="316531" indent="-316531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215" dirty="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FEL user facility (1 GeV – 3nm)</a:t>
            </a:r>
          </a:p>
          <a:p>
            <a:pPr marL="316531" indent="-316531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215" dirty="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Advanced Accelerator Test facility (LC) + CERN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1520" y="5223661"/>
            <a:ext cx="8773898" cy="1114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6531" indent="-316531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215" dirty="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500 MeV by RF Linac + 500 MeV by Plasma (LWFA or PWFA)</a:t>
            </a:r>
          </a:p>
          <a:p>
            <a:pPr marL="316531" indent="-316531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215" dirty="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1 GeV  by X-band RF Linac only</a:t>
            </a:r>
          </a:p>
          <a:p>
            <a:pPr marL="316531" indent="-316531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215" dirty="0">
                <a:solidFill>
                  <a:srgbClr val="FFFF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Final goal compact  5 GeV accelerator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1634340"/>
            <a:ext cx="9027266" cy="3312440"/>
            <a:chOff x="0" y="1412776"/>
            <a:chExt cx="9779538" cy="3588477"/>
          </a:xfrm>
        </p:grpSpPr>
        <p:grpSp>
          <p:nvGrpSpPr>
            <p:cNvPr id="44" name="Group 43"/>
            <p:cNvGrpSpPr>
              <a:grpSpLocks noChangeAspect="1"/>
            </p:cNvGrpSpPr>
            <p:nvPr/>
          </p:nvGrpSpPr>
          <p:grpSpPr>
            <a:xfrm>
              <a:off x="0" y="1412776"/>
              <a:ext cx="9779538" cy="3497323"/>
              <a:chOff x="17190" y="2189211"/>
              <a:chExt cx="9027266" cy="3497323"/>
            </a:xfrm>
          </p:grpSpPr>
          <p:pic>
            <p:nvPicPr>
              <p:cNvPr id="4" name="Picture 5" descr="C:\Users\ASUS\OneDrive\Documenti\Eusparc v17_1_tutto_top_z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970"/>
              <a:stretch/>
            </p:blipFill>
            <p:spPr bwMode="auto">
              <a:xfrm>
                <a:off x="17190" y="2189211"/>
                <a:ext cx="9027266" cy="34973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" name="Straight Arrow Connector 4"/>
              <p:cNvCxnSpPr/>
              <p:nvPr/>
            </p:nvCxnSpPr>
            <p:spPr>
              <a:xfrm>
                <a:off x="179512" y="4979268"/>
                <a:ext cx="8712968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8090535" y="4869160"/>
                <a:ext cx="724878" cy="377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44083"/>
                <a:r>
                  <a:rPr lang="it-IT" sz="1662" dirty="0">
                    <a:solidFill>
                      <a:prstClr val="white"/>
                    </a:solidFill>
                    <a:sym typeface="American Typewriter" charset="0"/>
                  </a:rPr>
                  <a:t>132 m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580347" y="2715498"/>
                <a:ext cx="617477" cy="377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44083"/>
                <a:r>
                  <a:rPr lang="it-IT" sz="1662" dirty="0">
                    <a:solidFill>
                      <a:prstClr val="black"/>
                    </a:solidFill>
                    <a:sym typeface="American Typewriter" charset="0"/>
                  </a:rPr>
                  <a:t>24 m</a:t>
                </a:r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>
                <a:off x="6948264" y="3030467"/>
                <a:ext cx="0" cy="1569484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318448" y="3262077"/>
                <a:ext cx="3590240" cy="742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2555776" y="3059668"/>
                <a:ext cx="617477" cy="377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44083"/>
                <a:r>
                  <a:rPr lang="it-IT" sz="1662" dirty="0">
                    <a:solidFill>
                      <a:prstClr val="black"/>
                    </a:solidFill>
                    <a:sym typeface="American Typewriter" charset="0"/>
                  </a:rPr>
                  <a:t>55 m</a:t>
                </a: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V="1">
                <a:off x="4133099" y="3254658"/>
                <a:ext cx="2546183" cy="1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5333020" y="3059668"/>
                <a:ext cx="617477" cy="377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44083"/>
                <a:r>
                  <a:rPr lang="it-IT" sz="1662" dirty="0">
                    <a:solidFill>
                      <a:prstClr val="black"/>
                    </a:solidFill>
                    <a:sym typeface="American Typewriter" charset="0"/>
                  </a:rPr>
                  <a:t>40 m</a:t>
                </a: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>
                <a:off x="6877760" y="3933056"/>
                <a:ext cx="2016224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7821071" y="3717032"/>
                <a:ext cx="617477" cy="377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44083"/>
                <a:r>
                  <a:rPr lang="it-IT" sz="1662" dirty="0">
                    <a:solidFill>
                      <a:prstClr val="black"/>
                    </a:solidFill>
                    <a:sym typeface="American Typewriter" charset="0"/>
                  </a:rPr>
                  <a:t>31 m</a:t>
                </a: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>
                <a:off x="2195736" y="2614052"/>
                <a:ext cx="0" cy="393555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>
                <a:off x="1268016" y="4746198"/>
                <a:ext cx="2079848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H="1">
                <a:off x="3396680" y="4746198"/>
                <a:ext cx="3479576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1763688" y="4561532"/>
                <a:ext cx="617477" cy="377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44083"/>
                <a:r>
                  <a:rPr lang="it-IT" sz="1662" dirty="0">
                    <a:solidFill>
                      <a:prstClr val="black"/>
                    </a:solidFill>
                    <a:sym typeface="American Typewriter" charset="0"/>
                  </a:rPr>
                  <a:t>32 m</a:t>
                </a:r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>
                <a:off x="1115616" y="3815209"/>
                <a:ext cx="0" cy="784742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612067" y="4052153"/>
                <a:ext cx="617477" cy="377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44083"/>
                <a:r>
                  <a:rPr lang="it-IT" sz="1662" dirty="0">
                    <a:solidFill>
                      <a:prstClr val="black"/>
                    </a:solidFill>
                    <a:sym typeface="American Typewriter" charset="0"/>
                  </a:rPr>
                  <a:t>12 m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939769" y="2614052"/>
                <a:ext cx="510076" cy="377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44083"/>
                <a:r>
                  <a:rPr lang="it-IT" sz="1662" dirty="0">
                    <a:solidFill>
                      <a:prstClr val="black"/>
                    </a:solidFill>
                    <a:sym typeface="American Typewriter" charset="0"/>
                  </a:rPr>
                  <a:t>6 m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433547" y="4561532"/>
                <a:ext cx="617477" cy="377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44083"/>
                <a:r>
                  <a:rPr lang="it-IT" sz="1662" dirty="0">
                    <a:solidFill>
                      <a:prstClr val="black"/>
                    </a:solidFill>
                    <a:sym typeface="American Typewriter" charset="0"/>
                  </a:rPr>
                  <a:t>52 m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2565" t="50238" r="23159" b="8883"/>
            <a:stretch/>
          </p:blipFill>
          <p:spPr>
            <a:xfrm>
              <a:off x="1280593" y="4221089"/>
              <a:ext cx="6192688" cy="7801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206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4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69" y="1678834"/>
            <a:ext cx="4764508" cy="3573380"/>
          </a:xfrm>
          <a:prstGeom prst="rect">
            <a:avLst/>
          </a:prstGeom>
        </p:spPr>
      </p:pic>
      <p:pic>
        <p:nvPicPr>
          <p:cNvPr id="9" name="Picture 8" descr="IMG_24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822" y="1169114"/>
            <a:ext cx="3579645" cy="26847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1630"/>
            <a:ext cx="9144000" cy="596532"/>
          </a:xfrm>
          <a:prstGeom prst="rect">
            <a:avLst/>
          </a:prstGeom>
        </p:spPr>
        <p:txBody>
          <a:bodyPr wrap="square" lIns="84351" tIns="42175" rIns="84351" bIns="42175">
            <a:spAutoFit/>
          </a:bodyPr>
          <a:lstStyle/>
          <a:p>
            <a:pPr algn="ctr" defTabSz="844083" fontAlgn="base">
              <a:spcBef>
                <a:spcPct val="50000"/>
              </a:spcBef>
              <a:spcAft>
                <a:spcPct val="0"/>
              </a:spcAft>
            </a:pPr>
            <a:r>
              <a:rPr lang="en-US" sz="3323" dirty="0">
                <a:solidFill>
                  <a:srgbClr val="FFFF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X-band Linac </a:t>
            </a:r>
          </a:p>
        </p:txBody>
      </p:sp>
    </p:spTree>
    <p:extLst>
      <p:ext uri="{BB962C8B-B14F-4D97-AF65-F5344CB8AC3E}">
        <p14:creationId xmlns:p14="http://schemas.microsoft.com/office/powerpoint/2010/main" val="149413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arica_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29" y="2170623"/>
            <a:ext cx="5760000" cy="3240000"/>
          </a:xfrm>
          <a:prstGeom prst="rect">
            <a:avLst/>
          </a:prstGeom>
        </p:spPr>
      </p:pic>
      <p:pic>
        <p:nvPicPr>
          <p:cNvPr id="3" name="Picture 2" descr="IMG_179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27" y="2170623"/>
            <a:ext cx="3151031" cy="3240000"/>
          </a:xfrm>
          <a:prstGeom prst="rect">
            <a:avLst/>
          </a:prstGeom>
        </p:spPr>
      </p:pic>
      <p:sp>
        <p:nvSpPr>
          <p:cNvPr id="4" name="CasellaDiTesto 14"/>
          <p:cNvSpPr txBox="1"/>
          <p:nvPr/>
        </p:nvSpPr>
        <p:spPr>
          <a:xfrm>
            <a:off x="2335157" y="90906"/>
            <a:ext cx="447378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CAPILLARY DISCHARGE</a:t>
            </a:r>
            <a:endParaRPr lang="en-US" sz="28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00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photoKnegativo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-1605526" y="2627290"/>
            <a:ext cx="8274706" cy="1901856"/>
          </a:xfrm>
          <a:prstGeom prst="rect">
            <a:avLst/>
          </a:prstGeom>
        </p:spPr>
      </p:pic>
      <p:sp>
        <p:nvSpPr>
          <p:cNvPr id="13" name="CasellaDiTesto 23"/>
          <p:cNvSpPr txBox="1"/>
          <p:nvPr/>
        </p:nvSpPr>
        <p:spPr>
          <a:xfrm>
            <a:off x="32727" y="6287264"/>
            <a:ext cx="3096344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buClr>
                <a:srgbClr val="4F81BD"/>
              </a:buClr>
            </a:pPr>
            <a:r>
              <a:rPr lang="en-US" sz="2215" b="1" dirty="0">
                <a:solidFill>
                  <a:schemeClr val="bg1"/>
                </a:solidFill>
                <a:latin typeface="Arial" pitchFamily="34" charset="0"/>
                <a:ea typeface="ヒラギノ明朝 Pro W3" charset="0"/>
                <a:cs typeface="Arial" pitchFamily="34" charset="0"/>
                <a:sym typeface="American Typewriter" charset="0"/>
              </a:rPr>
              <a:t>velocity of plasma</a:t>
            </a:r>
          </a:p>
        </p:txBody>
      </p:sp>
      <p:pic>
        <p:nvPicPr>
          <p:cNvPr id="7" name="videoUndulatorNegative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430255" y="2763202"/>
            <a:ext cx="8248825" cy="18959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69034" y="5091230"/>
            <a:ext cx="3574966" cy="8596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844083"/>
            <a:r>
              <a:rPr lang="it-IT" sz="1662" b="1" dirty="0">
                <a:solidFill>
                  <a:prstClr val="black"/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t>20 images </a:t>
            </a:r>
            <a:r>
              <a:rPr lang="it-IT" sz="1662" b="1" dirty="0" err="1">
                <a:solidFill>
                  <a:prstClr val="black"/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t>separated</a:t>
            </a:r>
            <a:r>
              <a:rPr lang="it-IT" sz="1662" b="1" dirty="0">
                <a:solidFill>
                  <a:prstClr val="black"/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t> by 100 ns =&gt; 2 µs</a:t>
            </a:r>
          </a:p>
          <a:p>
            <a:pPr defTabSz="844083"/>
            <a:r>
              <a:rPr lang="it-IT" sz="1662" b="1" dirty="0">
                <a:solidFill>
                  <a:prstClr val="black"/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t>Gate: 10 ns</a:t>
            </a:r>
          </a:p>
          <a:p>
            <a:pPr defTabSz="844083"/>
            <a:r>
              <a:rPr lang="it-IT" sz="1662" b="1" dirty="0">
                <a:solidFill>
                  <a:prstClr val="black"/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t>Area: 1000 x 500 pixel </a:t>
            </a:r>
          </a:p>
        </p:txBody>
      </p:sp>
      <p:pic>
        <p:nvPicPr>
          <p:cNvPr id="11" name="Picture 10" descr="IMG_179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909" y="1434932"/>
            <a:ext cx="3098777" cy="3186270"/>
          </a:xfrm>
          <a:prstGeom prst="rect">
            <a:avLst/>
          </a:prstGeom>
        </p:spPr>
      </p:pic>
      <p:sp>
        <p:nvSpPr>
          <p:cNvPr id="10" name="CasellaDiTesto 14"/>
          <p:cNvSpPr txBox="1"/>
          <p:nvPr/>
        </p:nvSpPr>
        <p:spPr>
          <a:xfrm>
            <a:off x="2335157" y="90906"/>
            <a:ext cx="447378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CAPILLARY DISCHARGE</a:t>
            </a:r>
            <a:endParaRPr lang="en-US" sz="28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6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9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4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620" y="142830"/>
            <a:ext cx="8773898" cy="859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</a:pPr>
            <a:r>
              <a:rPr lang="en-US" sz="4985" dirty="0" err="1">
                <a:solidFill>
                  <a:prstClr val="white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EuPRAXIA@SPARC_LAB</a:t>
            </a:r>
            <a:endParaRPr lang="en-US" sz="4985" dirty="0">
              <a:solidFill>
                <a:prstClr val="white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70" y="1601632"/>
            <a:ext cx="8958948" cy="5207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6531" indent="-316531" algn="just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62" dirty="0">
                <a:solidFill>
                  <a:srgbClr val="FFFF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X-band RF technology implementation,</a:t>
            </a:r>
            <a:r>
              <a:rPr lang="en-US" sz="1662" dirty="0">
                <a:solidFill>
                  <a:srgbClr val="FFFF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Wingdings"/>
              </a:rPr>
              <a:t> </a:t>
            </a:r>
            <a:r>
              <a:rPr lang="en-US" sz="1662" dirty="0">
                <a:solidFill>
                  <a:srgbClr val="FFFF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 </a:t>
            </a:r>
            <a:r>
              <a:rPr lang="en-US" sz="1662" dirty="0" err="1">
                <a:solidFill>
                  <a:srgbClr val="FFFF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CompactLight</a:t>
            </a:r>
            <a:endParaRPr lang="en-US" sz="1662" dirty="0">
              <a:solidFill>
                <a:srgbClr val="FFFF00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  <a:p>
            <a:pPr marL="316531" indent="-316531" algn="just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it-IT" sz="1662" dirty="0">
              <a:solidFill>
                <a:srgbClr val="FFFF00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  <a:p>
            <a:pPr marL="316531" indent="-316531" algn="just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62" dirty="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Science with short wavelength Free Electron Laser (FEL)</a:t>
            </a:r>
          </a:p>
          <a:p>
            <a:pPr marL="316531" indent="-316531" algn="just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it-IT" sz="1662" dirty="0">
              <a:solidFill>
                <a:srgbClr val="FFFFFF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  <a:p>
            <a:pPr marL="316531" indent="-316531" algn="just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62" dirty="0">
                <a:solidFill>
                  <a:srgbClr val="FFFF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Physics with high power lasers and secondary particle source</a:t>
            </a:r>
          </a:p>
          <a:p>
            <a:pPr marL="316531" indent="-316531" algn="just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sz="1662" dirty="0">
              <a:solidFill>
                <a:srgbClr val="FFFF00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  <a:p>
            <a:pPr marL="316531" indent="-316531" algn="just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62" dirty="0">
                <a:solidFill>
                  <a:srgbClr val="FFFF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Compact Neutron Source</a:t>
            </a:r>
          </a:p>
          <a:p>
            <a:pPr marL="316531" indent="-316531" algn="just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it-IT" sz="1662" dirty="0">
              <a:solidFill>
                <a:srgbClr val="FFFF00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  <a:p>
            <a:pPr marL="316531" indent="-316531" algn="just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62" dirty="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R&amp;D on compact radiation sources for medical applications</a:t>
            </a:r>
          </a:p>
          <a:p>
            <a:pPr marL="316531" indent="-316531" algn="just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it-IT" sz="1662" dirty="0">
              <a:solidFill>
                <a:srgbClr val="FFFFFF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  <a:p>
            <a:pPr marL="316531" indent="-316531" algn="just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62" dirty="0">
                <a:solidFill>
                  <a:srgbClr val="FFFF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Detector development and test for X-ray FEL and HEP</a:t>
            </a:r>
          </a:p>
          <a:p>
            <a:pPr marL="316531" indent="-316531" algn="just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it-IT" sz="1662" dirty="0">
              <a:solidFill>
                <a:srgbClr val="FFFF00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  <a:p>
            <a:pPr marL="316531" indent="-316531" algn="just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62" dirty="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Science with THz radiation sources</a:t>
            </a:r>
          </a:p>
          <a:p>
            <a:pPr marL="316531" indent="-316531" algn="just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it-IT" sz="1662" dirty="0">
              <a:solidFill>
                <a:srgbClr val="FFFFFF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  <a:p>
            <a:pPr marL="316531" indent="-316531" algn="just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62" dirty="0">
                <a:solidFill>
                  <a:srgbClr val="FFFF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Nuclear photonics with </a:t>
            </a:r>
            <a:r>
              <a:rPr lang="en-US" sz="1662" dirty="0">
                <a:solidFill>
                  <a:srgbClr val="FFFF00"/>
                </a:solidFill>
                <a:latin typeface="Symbol" charset="2"/>
                <a:ea typeface="ヒラギノ明朝 Pro W3" charset="0"/>
                <a:cs typeface="Symbol" charset="2"/>
                <a:sym typeface="American Typewriter" charset="0"/>
              </a:rPr>
              <a:t>g</a:t>
            </a:r>
            <a:r>
              <a:rPr lang="en-US" sz="1662" dirty="0">
                <a:solidFill>
                  <a:srgbClr val="FFFF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-rays Compton sources</a:t>
            </a:r>
          </a:p>
          <a:p>
            <a:pPr marL="316531" indent="-316531" algn="just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it-IT" sz="1662" dirty="0">
              <a:solidFill>
                <a:srgbClr val="FFFF00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  <a:p>
            <a:pPr marL="316531" indent="-316531" algn="just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62" dirty="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R&amp;D on polarized positron sources</a:t>
            </a:r>
          </a:p>
          <a:p>
            <a:pPr algn="just" defTabSz="844083" fontAlgn="base">
              <a:spcBef>
                <a:spcPct val="0"/>
              </a:spcBef>
              <a:spcAft>
                <a:spcPct val="0"/>
              </a:spcAft>
            </a:pPr>
            <a:r>
              <a:rPr lang="en-US" sz="1662" dirty="0">
                <a:solidFill>
                  <a:srgbClr val="FFFF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 </a:t>
            </a:r>
            <a:endParaRPr lang="it-IT" sz="1662" dirty="0">
              <a:solidFill>
                <a:srgbClr val="FFFF00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  <a:p>
            <a:pPr marL="316531" indent="-316531" algn="just" defTabSz="84408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62" dirty="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R&amp;D in accelerator physics and industrial spin – off</a:t>
            </a:r>
            <a:endParaRPr lang="it-IT" sz="1662" dirty="0">
              <a:solidFill>
                <a:srgbClr val="FFFFFF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  <a:p>
            <a:pPr algn="ctr" defTabSz="844083" fontAlgn="base">
              <a:spcBef>
                <a:spcPct val="0"/>
              </a:spcBef>
              <a:spcAft>
                <a:spcPct val="0"/>
              </a:spcAft>
            </a:pPr>
            <a:endParaRPr lang="en-US" sz="1662" dirty="0">
              <a:solidFill>
                <a:srgbClr val="FFFFFF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CasellaDiTesto 23"/>
          <p:cNvSpPr txBox="1"/>
          <p:nvPr/>
        </p:nvSpPr>
        <p:spPr>
          <a:xfrm>
            <a:off x="2962397" y="1049014"/>
            <a:ext cx="3096344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83">
              <a:buClr>
                <a:srgbClr val="4F81BD"/>
              </a:buClr>
            </a:pPr>
            <a:r>
              <a:rPr lang="en-US" sz="2215" b="1" smtClean="0">
                <a:solidFill>
                  <a:schemeClr val="bg1"/>
                </a:solidFill>
                <a:latin typeface="Arial" pitchFamily="34" charset="0"/>
                <a:ea typeface="ヒラギノ明朝 Pro W3" charset="0"/>
                <a:cs typeface="Arial" pitchFamily="34" charset="0"/>
                <a:sym typeface="American Typewriter" charset="0"/>
              </a:rPr>
              <a:t>Scientific goals</a:t>
            </a:r>
            <a:endParaRPr lang="en-US" sz="2215" b="1" dirty="0">
              <a:solidFill>
                <a:schemeClr val="bg1"/>
              </a:solidFill>
              <a:latin typeface="Arial" pitchFamily="34" charset="0"/>
              <a:ea typeface="ヒラギノ明朝 Pro W3" charset="0"/>
              <a:cs typeface="Arial" pitchFamily="34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3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11" y="1045704"/>
            <a:ext cx="4269348" cy="4638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149" y="948227"/>
            <a:ext cx="3759200" cy="4833257"/>
          </a:xfrm>
          <a:prstGeom prst="rect">
            <a:avLst/>
          </a:prstGeom>
        </p:spPr>
      </p:pic>
      <p:sp>
        <p:nvSpPr>
          <p:cNvPr id="5" name="CasellaDiTesto 3"/>
          <p:cNvSpPr txBox="1"/>
          <p:nvPr/>
        </p:nvSpPr>
        <p:spPr>
          <a:xfrm>
            <a:off x="1568693" y="90906"/>
            <a:ext cx="600677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OPPORTUNITIES FOR STUDENTS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92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76" y="298590"/>
            <a:ext cx="4156238" cy="58852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994" y="298590"/>
            <a:ext cx="3794596" cy="41535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994" y="4596323"/>
            <a:ext cx="36703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0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4"/>
          <p:cNvSpPr txBox="1"/>
          <p:nvPr/>
        </p:nvSpPr>
        <p:spPr>
          <a:xfrm>
            <a:off x="3435009" y="90906"/>
            <a:ext cx="22740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Sparc</a:t>
            </a: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-LAB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74" y="800221"/>
            <a:ext cx="8508042" cy="38311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7636" y="4817472"/>
            <a:ext cx="79488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/>
              <a:t>ources for 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dirty="0"/>
              <a:t>lasma </a:t>
            </a: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/>
              <a:t>ccelerators and </a:t>
            </a:r>
            <a:r>
              <a:rPr lang="en-US" b="1" dirty="0">
                <a:solidFill>
                  <a:srgbClr val="FF0000"/>
                </a:solidFill>
              </a:rPr>
              <a:t>R</a:t>
            </a:r>
            <a:r>
              <a:rPr lang="en-US" b="1" dirty="0"/>
              <a:t>adiation 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dirty="0"/>
              <a:t>ompton with </a:t>
            </a:r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b="1" dirty="0"/>
              <a:t>asers </a:t>
            </a: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/>
              <a:t>nd </a:t>
            </a:r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b="1" dirty="0"/>
              <a:t>eams</a:t>
            </a:r>
          </a:p>
        </p:txBody>
      </p:sp>
    </p:spTree>
    <p:extLst>
      <p:ext uri="{BB962C8B-B14F-4D97-AF65-F5344CB8AC3E}">
        <p14:creationId xmlns:p14="http://schemas.microsoft.com/office/powerpoint/2010/main" val="40055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298187" y="90906"/>
            <a:ext cx="254775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VISITA @ LNF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5" name="Immagine 4" descr="Screen shot 2012-05-04 at 04.59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55" y="756592"/>
            <a:ext cx="7875292" cy="5265068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20812727">
            <a:off x="1379350" y="2169762"/>
            <a:ext cx="1193369" cy="30996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9700220">
            <a:off x="3403246" y="3678150"/>
            <a:ext cx="1193369" cy="32500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5400000">
            <a:off x="5849395" y="1338232"/>
            <a:ext cx="1193369" cy="32500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73806" y="2611137"/>
            <a:ext cx="77187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SPARC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0821" y="4271590"/>
            <a:ext cx="82426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DAFNE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10090" y="1053913"/>
            <a:ext cx="1067921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IMPIANTI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POTENZA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4715" y="4771351"/>
            <a:ext cx="93647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A. Gallo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8584" y="628396"/>
            <a:ext cx="128374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A. </a:t>
            </a:r>
            <a:r>
              <a:rPr lang="en-US" b="1" dirty="0" err="1" smtClean="0">
                <a:solidFill>
                  <a:schemeClr val="bg1"/>
                </a:solidFill>
              </a:rPr>
              <a:t>Vannozzi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126" y="3090342"/>
            <a:ext cx="129413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A. Mostacci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6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3864612" y="90906"/>
            <a:ext cx="141487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Sparc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38200" y="6019800"/>
            <a:ext cx="746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prstTxWarp prst="textNoShape">
              <a:avLst/>
            </a:prstTxWarp>
            <a:spAutoFit/>
          </a:bodyPr>
          <a:lstStyle/>
          <a:p>
            <a:pPr defTabSz="912813">
              <a:spcBef>
                <a:spcPct val="50000"/>
              </a:spcBef>
            </a:pPr>
            <a:endParaRPr lang="en-GB" sz="2400">
              <a:latin typeface="Times New Roman" charset="0"/>
            </a:endParaRPr>
          </a:p>
        </p:txBody>
      </p:sp>
      <p:pic>
        <p:nvPicPr>
          <p:cNvPr id="9" name="Picture 10" descr="SPARC10"/>
          <p:cNvPicPr>
            <a:picLocks noChangeAspect="1" noChangeArrowheads="1"/>
          </p:cNvPicPr>
          <p:nvPr/>
        </p:nvPicPr>
        <p:blipFill>
          <a:blip r:embed="rId2"/>
          <a:srcRect l="22647" t="34271" r="-156" b="8806"/>
          <a:stretch>
            <a:fillRect/>
          </a:stretch>
        </p:blipFill>
        <p:spPr bwMode="auto">
          <a:xfrm>
            <a:off x="210461" y="670821"/>
            <a:ext cx="8724746" cy="546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573943" y="1222508"/>
            <a:ext cx="952178" cy="1451741"/>
            <a:chOff x="6720" y="1968"/>
            <a:chExt cx="1248" cy="1634"/>
          </a:xfrm>
        </p:grpSpPr>
        <p:sp>
          <p:nvSpPr>
            <p:cNvPr id="11" name="Text Box 4"/>
            <p:cNvSpPr txBox="1">
              <a:spLocks/>
            </p:cNvSpPr>
            <p:nvPr/>
          </p:nvSpPr>
          <p:spPr bwMode="auto">
            <a:xfrm>
              <a:off x="6720" y="2975"/>
              <a:ext cx="1248" cy="627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>
                  <a:solidFill>
                    <a:srgbClr val="FF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S-band Gun</a:t>
              </a:r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 flipH="1" flipV="1">
              <a:off x="7248" y="1968"/>
              <a:ext cx="48" cy="100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124789" y="1594278"/>
            <a:ext cx="1297514" cy="1422836"/>
            <a:chOff x="6292" y="1020"/>
            <a:chExt cx="1702" cy="1602"/>
          </a:xfrm>
        </p:grpSpPr>
        <p:sp>
          <p:nvSpPr>
            <p:cNvPr id="18" name="Text Box 10"/>
            <p:cNvSpPr txBox="1">
              <a:spLocks/>
            </p:cNvSpPr>
            <p:nvPr/>
          </p:nvSpPr>
          <p:spPr bwMode="auto">
            <a:xfrm>
              <a:off x="6292" y="1994"/>
              <a:ext cx="1448" cy="6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Long Solenoids</a:t>
              </a:r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 flipV="1">
              <a:off x="7116" y="1273"/>
              <a:ext cx="288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 sz="1600"/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 flipV="1">
              <a:off x="7562" y="1020"/>
              <a:ext cx="432" cy="9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3273480" y="1355539"/>
            <a:ext cx="2300954" cy="1160050"/>
            <a:chOff x="2136" y="1722"/>
            <a:chExt cx="3018" cy="1305"/>
          </a:xfrm>
        </p:grpSpPr>
        <p:sp>
          <p:nvSpPr>
            <p:cNvPr id="22" name="Line 14"/>
            <p:cNvSpPr>
              <a:spLocks noChangeShapeType="1"/>
            </p:cNvSpPr>
            <p:nvPr/>
          </p:nvSpPr>
          <p:spPr bwMode="auto">
            <a:xfrm flipV="1">
              <a:off x="3873" y="2455"/>
              <a:ext cx="1281" cy="5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3" name="Text Box 15"/>
            <p:cNvSpPr txBox="1">
              <a:spLocks/>
            </p:cNvSpPr>
            <p:nvPr/>
          </p:nvSpPr>
          <p:spPr bwMode="auto">
            <a:xfrm>
              <a:off x="2136" y="1722"/>
              <a:ext cx="1651" cy="904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 smtClean="0">
                  <a:solidFill>
                    <a:srgbClr val="FF00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Diagnostics </a:t>
              </a:r>
              <a:r>
                <a:rPr lang="en-US" sz="1600" dirty="0">
                  <a:solidFill>
                    <a:srgbClr val="FF00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and Matching</a:t>
              </a:r>
            </a:p>
          </p:txBody>
        </p:sp>
        <p:sp>
          <p:nvSpPr>
            <p:cNvPr id="24" name="Line 16"/>
            <p:cNvSpPr>
              <a:spLocks noChangeShapeType="1"/>
            </p:cNvSpPr>
            <p:nvPr/>
          </p:nvSpPr>
          <p:spPr bwMode="auto">
            <a:xfrm>
              <a:off x="3822" y="2277"/>
              <a:ext cx="803" cy="39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821278" y="3279398"/>
            <a:ext cx="1060627" cy="906576"/>
            <a:chOff x="4224" y="3504"/>
            <a:chExt cx="1392" cy="1020"/>
          </a:xfrm>
        </p:grpSpPr>
        <p:sp>
          <p:nvSpPr>
            <p:cNvPr id="26" name="Text Box 18"/>
            <p:cNvSpPr txBox="1">
              <a:spLocks/>
            </p:cNvSpPr>
            <p:nvPr/>
          </p:nvSpPr>
          <p:spPr bwMode="auto">
            <a:xfrm>
              <a:off x="4224" y="4174"/>
              <a:ext cx="1392" cy="350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>
                  <a:solidFill>
                    <a:srgbClr val="0000FF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Seeding</a:t>
              </a:r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V="1">
              <a:off x="4800" y="3504"/>
              <a:ext cx="48" cy="67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1750963" y="5293853"/>
            <a:ext cx="1719994" cy="641507"/>
            <a:chOff x="1344" y="5184"/>
            <a:chExt cx="2256" cy="722"/>
          </a:xfrm>
        </p:grpSpPr>
        <p:sp>
          <p:nvSpPr>
            <p:cNvPr id="29" name="Text Box 21"/>
            <p:cNvSpPr txBox="1">
              <a:spLocks/>
            </p:cNvSpPr>
            <p:nvPr/>
          </p:nvSpPr>
          <p:spPr bwMode="auto">
            <a:xfrm>
              <a:off x="2353" y="5279"/>
              <a:ext cx="1247" cy="627"/>
            </a:xfrm>
            <a:prstGeom prst="rect">
              <a:avLst/>
            </a:prstGeom>
            <a:noFill/>
            <a:ln w="12700">
              <a:solidFill>
                <a:srgbClr val="FF8000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>
                  <a:solidFill>
                    <a:srgbClr val="FF80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THz Source</a:t>
              </a:r>
            </a:p>
          </p:txBody>
        </p:sp>
        <p:sp>
          <p:nvSpPr>
            <p:cNvPr id="30" name="Line 22"/>
            <p:cNvSpPr>
              <a:spLocks noChangeShapeType="1"/>
            </p:cNvSpPr>
            <p:nvPr/>
          </p:nvSpPr>
          <p:spPr bwMode="auto">
            <a:xfrm flipH="1" flipV="1">
              <a:off x="1344" y="5184"/>
              <a:ext cx="1008" cy="336"/>
            </a:xfrm>
            <a:prstGeom prst="line">
              <a:avLst/>
            </a:prstGeom>
            <a:noFill/>
            <a:ln w="28575">
              <a:solidFill>
                <a:srgbClr val="FF8000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5143321" y="793527"/>
            <a:ext cx="2472119" cy="1213839"/>
            <a:chOff x="3622" y="1470"/>
            <a:chExt cx="3242" cy="1366"/>
          </a:xfrm>
        </p:grpSpPr>
        <p:grpSp>
          <p:nvGrpSpPr>
            <p:cNvPr id="10" name="Group 24"/>
            <p:cNvGrpSpPr>
              <a:grpSpLocks/>
            </p:cNvGrpSpPr>
            <p:nvPr/>
          </p:nvGrpSpPr>
          <p:grpSpPr bwMode="auto">
            <a:xfrm>
              <a:off x="3622" y="1470"/>
              <a:ext cx="3242" cy="1366"/>
              <a:chOff x="3622" y="1470"/>
              <a:chExt cx="3242" cy="1366"/>
            </a:xfrm>
          </p:grpSpPr>
          <p:sp>
            <p:nvSpPr>
              <p:cNvPr id="34" name="Line 25"/>
              <p:cNvSpPr>
                <a:spLocks noChangeShapeType="1"/>
              </p:cNvSpPr>
              <p:nvPr/>
            </p:nvSpPr>
            <p:spPr bwMode="auto">
              <a:xfrm flipV="1">
                <a:off x="4315" y="1632"/>
                <a:ext cx="2549" cy="1204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square" lIns="45192" tIns="22595" rIns="45192" bIns="2259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5" name="Text Box 26"/>
              <p:cNvSpPr txBox="1">
                <a:spLocks/>
              </p:cNvSpPr>
              <p:nvPr/>
            </p:nvSpPr>
            <p:spPr bwMode="auto">
              <a:xfrm>
                <a:off x="3622" y="1470"/>
                <a:ext cx="1865" cy="606"/>
              </a:xfrm>
              <a:prstGeom prst="rect">
                <a:avLst/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square" lIns="45192" tIns="22595" rIns="45192" bIns="22595">
                <a:prstTxWarp prst="textNoShape">
                  <a:avLst/>
                </a:prstTxWarp>
                <a:spAutoFit/>
              </a:bodyPr>
              <a:lstStyle/>
              <a:p>
                <a:pPr algn="ctr" defTabSz="642938"/>
                <a:r>
                  <a:rPr lang="en-US" sz="1600" dirty="0" smtClean="0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180 </a:t>
                </a:r>
                <a:r>
                  <a:rPr lang="en-US" sz="1600" dirty="0" err="1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MeV</a:t>
                </a:r>
                <a:r>
                  <a:rPr lang="en-US" sz="1600" dirty="0" smtClean="0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 </a:t>
                </a:r>
              </a:p>
              <a:p>
                <a:pPr algn="ctr" defTabSz="642938"/>
                <a:r>
                  <a:rPr lang="en-US" sz="1600" dirty="0" smtClean="0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S</a:t>
                </a:r>
                <a:r>
                  <a:rPr lang="en-US" sz="1600" dirty="0">
                    <a:solidFill>
                      <a:srgbClr val="FFFF00"/>
                    </a:solidFill>
                    <a:latin typeface="American Typewriter" charset="0"/>
                    <a:ea typeface="ヒラギノ明朝 Pro W3" charset="-128"/>
                    <a:cs typeface="ヒラギノ明朝 Pro W3" charset="-128"/>
                    <a:sym typeface="American Typewriter" charset="0"/>
                  </a:rPr>
                  <a:t>-band linac</a:t>
                </a:r>
              </a:p>
            </p:txBody>
          </p:sp>
          <p:sp>
            <p:nvSpPr>
              <p:cNvPr id="36" name="Line 27"/>
              <p:cNvSpPr>
                <a:spLocks noChangeShapeType="1"/>
              </p:cNvSpPr>
              <p:nvPr/>
            </p:nvSpPr>
            <p:spPr bwMode="auto">
              <a:xfrm flipV="1">
                <a:off x="5517" y="1843"/>
                <a:ext cx="87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square" lIns="45192" tIns="22595" rIns="45192" bIns="2259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33" name="Text Box 28"/>
            <p:cNvSpPr txBox="1">
              <a:spLocks/>
            </p:cNvSpPr>
            <p:nvPr/>
          </p:nvSpPr>
          <p:spPr bwMode="auto">
            <a:xfrm>
              <a:off x="4195" y="2108"/>
              <a:ext cx="92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>
                  <a:solidFill>
                    <a:srgbClr val="FF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12 </a:t>
              </a:r>
              <a:r>
                <a:rPr lang="en-US" sz="1600" dirty="0" err="1">
                  <a:solidFill>
                    <a:srgbClr val="FF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m</a:t>
              </a:r>
              <a:endParaRPr lang="en-US" sz="1600" dirty="0">
                <a:solidFill>
                  <a:srgbClr val="FFFF00"/>
                </a:solidFill>
                <a:latin typeface="American Typewriter" charset="0"/>
                <a:ea typeface="ヒラギノ明朝 Pro W3" charset="-128"/>
                <a:cs typeface="ヒラギノ明朝 Pro W3" charset="-128"/>
                <a:sym typeface="American Typewriter" charset="0"/>
              </a:endParaRPr>
            </a:p>
          </p:txBody>
        </p:sp>
      </p:grpSp>
      <p:grpSp>
        <p:nvGrpSpPr>
          <p:cNvPr id="13" name="Group 29"/>
          <p:cNvGrpSpPr>
            <a:grpSpLocks/>
          </p:cNvGrpSpPr>
          <p:nvPr/>
        </p:nvGrpSpPr>
        <p:grpSpPr bwMode="auto">
          <a:xfrm>
            <a:off x="686954" y="2586286"/>
            <a:ext cx="3749319" cy="1898187"/>
            <a:chOff x="-37" y="2507"/>
            <a:chExt cx="4918" cy="2136"/>
          </a:xfrm>
        </p:grpSpPr>
        <p:sp>
          <p:nvSpPr>
            <p:cNvPr id="38" name="Line 30"/>
            <p:cNvSpPr>
              <a:spLocks noChangeShapeType="1"/>
            </p:cNvSpPr>
            <p:nvPr/>
          </p:nvSpPr>
          <p:spPr bwMode="auto">
            <a:xfrm flipV="1">
              <a:off x="208" y="2507"/>
              <a:ext cx="4673" cy="213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 type="triangle" w="med" len="med"/>
              <a:tailEnd type="triangle" w="med" len="med"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9" name="Text Box 31"/>
            <p:cNvSpPr txBox="1">
              <a:spLocks/>
            </p:cNvSpPr>
            <p:nvPr/>
          </p:nvSpPr>
          <p:spPr bwMode="auto">
            <a:xfrm>
              <a:off x="-37" y="2821"/>
              <a:ext cx="2068" cy="744"/>
            </a:xfrm>
            <a:prstGeom prst="rect">
              <a:avLst/>
            </a:prstGeom>
            <a:noFill/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 err="1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Undulators</a:t>
              </a:r>
              <a:endParaRPr lang="en-US" sz="1600" dirty="0" smtClean="0">
                <a:solidFill>
                  <a:srgbClr val="00FF00"/>
                </a:solidFill>
                <a:latin typeface="American Typewriter" charset="0"/>
                <a:ea typeface="ヒラギノ明朝 Pro W3" charset="-128"/>
                <a:cs typeface="ヒラギノ明朝 Pro W3" charset="-128"/>
                <a:sym typeface="American Typewriter" charset="0"/>
              </a:endParaRPr>
            </a:p>
            <a:p>
              <a:pPr algn="ctr" defTabSz="642938">
                <a:spcBef>
                  <a:spcPct val="50000"/>
                </a:spcBef>
              </a:pPr>
              <a:r>
                <a:rPr lang="en-US" sz="1600" dirty="0" err="1" smtClean="0">
                  <a:solidFill>
                    <a:srgbClr val="00FF00"/>
                  </a:solidFill>
                  <a:latin typeface="Symbol" charset="2"/>
                  <a:ea typeface="ヒラギノ明朝 Pro W3" charset="-128"/>
                  <a:cs typeface="ヒラギノ明朝 Pro W3" charset="-128"/>
                  <a:sym typeface="Symbol" charset="2"/>
                </a:rPr>
                <a:t></a:t>
              </a:r>
              <a:r>
                <a:rPr lang="en-US" sz="1600" baseline="-25000" dirty="0" err="1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r</a:t>
              </a:r>
              <a:r>
                <a:rPr lang="en-US" sz="1600" baseline="-25000" dirty="0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 </a:t>
              </a:r>
              <a:r>
                <a:rPr lang="en-US" sz="1600" dirty="0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= 500 nm</a:t>
              </a:r>
            </a:p>
          </p:txBody>
        </p:sp>
        <p:sp>
          <p:nvSpPr>
            <p:cNvPr id="40" name="Line 32"/>
            <p:cNvSpPr>
              <a:spLocks noChangeShapeType="1"/>
            </p:cNvSpPr>
            <p:nvPr/>
          </p:nvSpPr>
          <p:spPr bwMode="auto">
            <a:xfrm flipV="1">
              <a:off x="2037" y="3208"/>
              <a:ext cx="1264" cy="2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41" name="Text Box 33"/>
            <p:cNvSpPr txBox="1">
              <a:spLocks/>
            </p:cNvSpPr>
            <p:nvPr/>
          </p:nvSpPr>
          <p:spPr bwMode="auto">
            <a:xfrm>
              <a:off x="2662" y="2731"/>
              <a:ext cx="78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15 </a:t>
              </a:r>
              <a:r>
                <a:rPr lang="en-US" sz="1600" dirty="0" err="1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m</a:t>
              </a:r>
              <a:endParaRPr lang="en-US" sz="1600" dirty="0">
                <a:solidFill>
                  <a:srgbClr val="00FF00"/>
                </a:solidFill>
                <a:latin typeface="American Typewriter" charset="0"/>
                <a:ea typeface="ヒラギノ明朝 Pro W3" charset="-128"/>
                <a:cs typeface="ヒラギノ明朝 Pro W3" charset="-128"/>
                <a:sym typeface="American Typewriter" charset="0"/>
              </a:endParaRPr>
            </a:p>
          </p:txBody>
        </p:sp>
      </p:grpSp>
      <p:grpSp>
        <p:nvGrpSpPr>
          <p:cNvPr id="14" name="Group 37"/>
          <p:cNvGrpSpPr>
            <a:grpSpLocks noChangeAspect="1"/>
          </p:cNvGrpSpPr>
          <p:nvPr/>
        </p:nvGrpSpPr>
        <p:grpSpPr bwMode="auto">
          <a:xfrm>
            <a:off x="4761596" y="5579390"/>
            <a:ext cx="4116040" cy="510213"/>
            <a:chOff x="1488" y="3792"/>
            <a:chExt cx="4184" cy="481"/>
          </a:xfrm>
        </p:grpSpPr>
        <p:pic>
          <p:nvPicPr>
            <p:cNvPr id="42" name="Picture 11" descr="Istantanea 2008-02-05 19-20-0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60" y="3792"/>
              <a:ext cx="3512" cy="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9" descr="Istantanea 2008-02-05 19-18-0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88" y="3792"/>
              <a:ext cx="672" cy="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18178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1606785" y="90906"/>
            <a:ext cx="593053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Sparc</a:t>
            </a: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layout: Laser system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38200" y="6019800"/>
            <a:ext cx="746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prstTxWarp prst="textNoShape">
              <a:avLst/>
            </a:prstTxWarp>
            <a:spAutoFit/>
          </a:bodyPr>
          <a:lstStyle/>
          <a:p>
            <a:pPr defTabSz="912813">
              <a:spcBef>
                <a:spcPct val="50000"/>
              </a:spcBef>
            </a:pPr>
            <a:endParaRPr lang="en-GB" sz="2400">
              <a:latin typeface="Times New Roman" charset="0"/>
            </a:endParaRPr>
          </a:p>
        </p:txBody>
      </p:sp>
      <p:pic>
        <p:nvPicPr>
          <p:cNvPr id="9" name="Picture 10" descr="SPARC10"/>
          <p:cNvPicPr>
            <a:picLocks noChangeAspect="1" noChangeArrowheads="1"/>
          </p:cNvPicPr>
          <p:nvPr/>
        </p:nvPicPr>
        <p:blipFill>
          <a:blip r:embed="rId3"/>
          <a:srcRect l="22647" t="34271" r="-156" b="8806"/>
          <a:stretch>
            <a:fillRect/>
          </a:stretch>
        </p:blipFill>
        <p:spPr bwMode="auto">
          <a:xfrm>
            <a:off x="210461" y="670821"/>
            <a:ext cx="8724746" cy="546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3273480" y="1355539"/>
            <a:ext cx="2300954" cy="1160050"/>
            <a:chOff x="2136" y="1722"/>
            <a:chExt cx="3018" cy="1305"/>
          </a:xfrm>
        </p:grpSpPr>
        <p:sp>
          <p:nvSpPr>
            <p:cNvPr id="22" name="Line 14"/>
            <p:cNvSpPr>
              <a:spLocks noChangeShapeType="1"/>
            </p:cNvSpPr>
            <p:nvPr/>
          </p:nvSpPr>
          <p:spPr bwMode="auto">
            <a:xfrm flipV="1">
              <a:off x="3873" y="2455"/>
              <a:ext cx="1281" cy="5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3" name="Text Box 15"/>
            <p:cNvSpPr txBox="1">
              <a:spLocks/>
            </p:cNvSpPr>
            <p:nvPr/>
          </p:nvSpPr>
          <p:spPr bwMode="auto">
            <a:xfrm>
              <a:off x="2136" y="1722"/>
              <a:ext cx="1651" cy="904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>
                  <a:solidFill>
                    <a:srgbClr val="FF00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Diagnostic and Matching</a:t>
              </a:r>
            </a:p>
          </p:txBody>
        </p:sp>
        <p:sp>
          <p:nvSpPr>
            <p:cNvPr id="24" name="Line 16"/>
            <p:cNvSpPr>
              <a:spLocks noChangeShapeType="1"/>
            </p:cNvSpPr>
            <p:nvPr/>
          </p:nvSpPr>
          <p:spPr bwMode="auto">
            <a:xfrm>
              <a:off x="3822" y="2277"/>
              <a:ext cx="803" cy="39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821278" y="3279398"/>
            <a:ext cx="1060627" cy="906576"/>
            <a:chOff x="4224" y="3504"/>
            <a:chExt cx="1392" cy="1020"/>
          </a:xfrm>
        </p:grpSpPr>
        <p:sp>
          <p:nvSpPr>
            <p:cNvPr id="26" name="Text Box 18"/>
            <p:cNvSpPr txBox="1">
              <a:spLocks/>
            </p:cNvSpPr>
            <p:nvPr/>
          </p:nvSpPr>
          <p:spPr bwMode="auto">
            <a:xfrm>
              <a:off x="4224" y="4174"/>
              <a:ext cx="1392" cy="350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>
                  <a:solidFill>
                    <a:srgbClr val="0000FF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Seeding</a:t>
              </a:r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V="1">
              <a:off x="4800" y="3504"/>
              <a:ext cx="48" cy="67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pic>
        <p:nvPicPr>
          <p:cNvPr id="46" name="Immagine 37" descr="laser 2006 02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958" y="689495"/>
            <a:ext cx="5667701" cy="376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3132" y="4433257"/>
            <a:ext cx="3776869" cy="167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itle 36"/>
          <p:cNvSpPr txBox="1">
            <a:spLocks/>
          </p:cNvSpPr>
          <p:nvPr/>
        </p:nvSpPr>
        <p:spPr>
          <a:xfrm>
            <a:off x="267106" y="724196"/>
            <a:ext cx="3150895" cy="631825"/>
          </a:xfrm>
          <a:prstGeom prst="rect">
            <a:avLst/>
          </a:prstGeom>
        </p:spPr>
        <p:txBody>
          <a:bodyPr anchor="ctr">
            <a:normAutofit fontScale="45000" lnSpcReduction="200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en-US" sz="4400" b="1" dirty="0">
                <a:solidFill>
                  <a:srgbClr val="C309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SPARC Laser system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en-US" sz="4400" b="1" dirty="0">
                <a:solidFill>
                  <a:srgbClr val="C309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en-US" sz="4400" b="1" dirty="0" err="1">
                <a:solidFill>
                  <a:srgbClr val="C309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Ti:Sa</a:t>
            </a:r>
            <a:r>
              <a:rPr lang="en-US" sz="4400" b="1" dirty="0">
                <a:solidFill>
                  <a:srgbClr val="C309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) 0.5 TW </a:t>
            </a:r>
          </a:p>
        </p:txBody>
      </p:sp>
      <p:cxnSp>
        <p:nvCxnSpPr>
          <p:cNvPr id="49" name="Connettore 2 48"/>
          <p:cNvCxnSpPr/>
          <p:nvPr/>
        </p:nvCxnSpPr>
        <p:spPr>
          <a:xfrm>
            <a:off x="8046481" y="1173903"/>
            <a:ext cx="848807" cy="736619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764620" y="1576989"/>
            <a:ext cx="966931" cy="307777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</a:rPr>
              <a:t>Amplifier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09852" y="4847021"/>
            <a:ext cx="1695964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</a:rPr>
              <a:t>Third Harmonic Generation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3631393" y="766041"/>
            <a:ext cx="1205773" cy="30777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</a:rPr>
              <a:t>Oscillator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741403" y="2969794"/>
            <a:ext cx="1695964" cy="30777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</a:rPr>
              <a:t>UV stretcher</a:t>
            </a:r>
            <a:endParaRPr lang="en-GB" sz="1400" b="1" dirty="0">
              <a:solidFill>
                <a:schemeClr val="bg1"/>
              </a:solidFill>
            </a:endParaRPr>
          </a:p>
        </p:txBody>
      </p:sp>
      <p:cxnSp>
        <p:nvCxnSpPr>
          <p:cNvPr id="21" name="Connettore 2 20"/>
          <p:cNvCxnSpPr/>
          <p:nvPr/>
        </p:nvCxnSpPr>
        <p:spPr>
          <a:xfrm rot="16200000" flipH="1">
            <a:off x="2850501" y="4404709"/>
            <a:ext cx="779474" cy="697497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3625426" y="5015753"/>
            <a:ext cx="1198229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</a:rPr>
              <a:t>UV light to cathode</a:t>
            </a:r>
            <a:endParaRPr lang="en-GB" sz="1400" b="1" dirty="0">
              <a:solidFill>
                <a:schemeClr val="bg1"/>
              </a:solidFill>
            </a:endParaRPr>
          </a:p>
        </p:txBody>
      </p:sp>
      <p:cxnSp>
        <p:nvCxnSpPr>
          <p:cNvPr id="29" name="Connettore 2 28"/>
          <p:cNvCxnSpPr/>
          <p:nvPr/>
        </p:nvCxnSpPr>
        <p:spPr>
          <a:xfrm rot="5400000">
            <a:off x="3158826" y="1573900"/>
            <a:ext cx="1306682" cy="355074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 rot="5400000" flipH="1" flipV="1">
            <a:off x="810711" y="2925685"/>
            <a:ext cx="507448" cy="492387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/>
          <p:cNvCxnSpPr/>
          <p:nvPr/>
        </p:nvCxnSpPr>
        <p:spPr>
          <a:xfrm rot="5400000" flipH="1" flipV="1">
            <a:off x="1108027" y="3375247"/>
            <a:ext cx="1632569" cy="1285805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 rot="10800000" flipV="1">
            <a:off x="4792065" y="3119697"/>
            <a:ext cx="911783" cy="219056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381501" y="3412334"/>
            <a:ext cx="966931" cy="307777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</a:rPr>
              <a:t>Amplifier</a:t>
            </a:r>
            <a:endParaRPr lang="en-GB" sz="1400" b="1" dirty="0">
              <a:solidFill>
                <a:schemeClr val="bg1"/>
              </a:solidFill>
            </a:endParaRPr>
          </a:p>
        </p:txBody>
      </p:sp>
      <p:cxnSp>
        <p:nvCxnSpPr>
          <p:cNvPr id="30" name="Connettore 2 29"/>
          <p:cNvCxnSpPr/>
          <p:nvPr/>
        </p:nvCxnSpPr>
        <p:spPr>
          <a:xfrm>
            <a:off x="1261353" y="1910358"/>
            <a:ext cx="498215" cy="155075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1856366" y="90906"/>
            <a:ext cx="543137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Sparc</a:t>
            </a: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layout: S-BAND GUN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38200" y="6019800"/>
            <a:ext cx="746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prstTxWarp prst="textNoShape">
              <a:avLst/>
            </a:prstTxWarp>
            <a:spAutoFit/>
          </a:bodyPr>
          <a:lstStyle/>
          <a:p>
            <a:pPr defTabSz="912813">
              <a:spcBef>
                <a:spcPct val="50000"/>
              </a:spcBef>
            </a:pPr>
            <a:endParaRPr lang="en-GB" sz="2400">
              <a:latin typeface="Times New Roman" charset="0"/>
            </a:endParaRPr>
          </a:p>
        </p:txBody>
      </p:sp>
      <p:pic>
        <p:nvPicPr>
          <p:cNvPr id="9" name="Picture 10" descr="SPARC10"/>
          <p:cNvPicPr>
            <a:picLocks noChangeAspect="1" noChangeArrowheads="1"/>
          </p:cNvPicPr>
          <p:nvPr/>
        </p:nvPicPr>
        <p:blipFill>
          <a:blip r:embed="rId2"/>
          <a:srcRect l="22647" t="34271" r="-156" b="8806"/>
          <a:stretch>
            <a:fillRect/>
          </a:stretch>
        </p:blipFill>
        <p:spPr bwMode="auto">
          <a:xfrm>
            <a:off x="210461" y="684331"/>
            <a:ext cx="8724746" cy="546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573943" y="1222508"/>
            <a:ext cx="952178" cy="1451741"/>
            <a:chOff x="6720" y="1968"/>
            <a:chExt cx="1248" cy="1634"/>
          </a:xfrm>
        </p:grpSpPr>
        <p:sp>
          <p:nvSpPr>
            <p:cNvPr id="11" name="Text Box 4"/>
            <p:cNvSpPr txBox="1">
              <a:spLocks/>
            </p:cNvSpPr>
            <p:nvPr/>
          </p:nvSpPr>
          <p:spPr bwMode="auto">
            <a:xfrm>
              <a:off x="6720" y="2975"/>
              <a:ext cx="1248" cy="627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>
                  <a:solidFill>
                    <a:srgbClr val="FF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S-band Gun</a:t>
              </a:r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 flipH="1" flipV="1">
              <a:off x="7248" y="1968"/>
              <a:ext cx="48" cy="100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124789" y="1594278"/>
            <a:ext cx="1297514" cy="1422836"/>
            <a:chOff x="6292" y="1020"/>
            <a:chExt cx="1702" cy="1602"/>
          </a:xfrm>
        </p:grpSpPr>
        <p:sp>
          <p:nvSpPr>
            <p:cNvPr id="18" name="Text Box 10"/>
            <p:cNvSpPr txBox="1">
              <a:spLocks/>
            </p:cNvSpPr>
            <p:nvPr/>
          </p:nvSpPr>
          <p:spPr bwMode="auto">
            <a:xfrm>
              <a:off x="6292" y="1994"/>
              <a:ext cx="1448" cy="6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Long Solenoids</a:t>
              </a:r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 flipV="1">
              <a:off x="7116" y="1273"/>
              <a:ext cx="288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 sz="1600"/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 flipV="1">
              <a:off x="7562" y="1020"/>
              <a:ext cx="432" cy="9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3273480" y="1355539"/>
            <a:ext cx="2300954" cy="1160050"/>
            <a:chOff x="2136" y="1722"/>
            <a:chExt cx="3018" cy="1305"/>
          </a:xfrm>
        </p:grpSpPr>
        <p:sp>
          <p:nvSpPr>
            <p:cNvPr id="22" name="Line 14"/>
            <p:cNvSpPr>
              <a:spLocks noChangeShapeType="1"/>
            </p:cNvSpPr>
            <p:nvPr/>
          </p:nvSpPr>
          <p:spPr bwMode="auto">
            <a:xfrm flipV="1">
              <a:off x="3873" y="2455"/>
              <a:ext cx="1281" cy="5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3" name="Text Box 15"/>
            <p:cNvSpPr txBox="1">
              <a:spLocks/>
            </p:cNvSpPr>
            <p:nvPr/>
          </p:nvSpPr>
          <p:spPr bwMode="auto">
            <a:xfrm>
              <a:off x="2136" y="1722"/>
              <a:ext cx="1651" cy="904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>
                  <a:solidFill>
                    <a:srgbClr val="FF00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Diagnostic and Matching</a:t>
              </a:r>
            </a:p>
          </p:txBody>
        </p:sp>
        <p:sp>
          <p:nvSpPr>
            <p:cNvPr id="24" name="Line 16"/>
            <p:cNvSpPr>
              <a:spLocks noChangeShapeType="1"/>
            </p:cNvSpPr>
            <p:nvPr/>
          </p:nvSpPr>
          <p:spPr bwMode="auto">
            <a:xfrm>
              <a:off x="3822" y="2277"/>
              <a:ext cx="803" cy="39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821278" y="3279398"/>
            <a:ext cx="1060627" cy="906576"/>
            <a:chOff x="4224" y="3504"/>
            <a:chExt cx="1392" cy="1020"/>
          </a:xfrm>
        </p:grpSpPr>
        <p:sp>
          <p:nvSpPr>
            <p:cNvPr id="26" name="Text Box 18"/>
            <p:cNvSpPr txBox="1">
              <a:spLocks/>
            </p:cNvSpPr>
            <p:nvPr/>
          </p:nvSpPr>
          <p:spPr bwMode="auto">
            <a:xfrm>
              <a:off x="4224" y="4174"/>
              <a:ext cx="1392" cy="350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>
                  <a:solidFill>
                    <a:srgbClr val="0000FF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Seeding</a:t>
              </a:r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V="1">
              <a:off x="4800" y="3504"/>
              <a:ext cx="48" cy="67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1750963" y="5293853"/>
            <a:ext cx="1719994" cy="641507"/>
            <a:chOff x="1344" y="5184"/>
            <a:chExt cx="2256" cy="722"/>
          </a:xfrm>
        </p:grpSpPr>
        <p:sp>
          <p:nvSpPr>
            <p:cNvPr id="29" name="Text Box 21"/>
            <p:cNvSpPr txBox="1">
              <a:spLocks/>
            </p:cNvSpPr>
            <p:nvPr/>
          </p:nvSpPr>
          <p:spPr bwMode="auto">
            <a:xfrm>
              <a:off x="2353" y="5279"/>
              <a:ext cx="1247" cy="627"/>
            </a:xfrm>
            <a:prstGeom prst="rect">
              <a:avLst/>
            </a:prstGeom>
            <a:noFill/>
            <a:ln w="12700">
              <a:solidFill>
                <a:srgbClr val="FF8000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>
                  <a:solidFill>
                    <a:srgbClr val="FF80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THz Source</a:t>
              </a:r>
            </a:p>
          </p:txBody>
        </p:sp>
        <p:sp>
          <p:nvSpPr>
            <p:cNvPr id="30" name="Line 22"/>
            <p:cNvSpPr>
              <a:spLocks noChangeShapeType="1"/>
            </p:cNvSpPr>
            <p:nvPr/>
          </p:nvSpPr>
          <p:spPr bwMode="auto">
            <a:xfrm flipH="1" flipV="1">
              <a:off x="1344" y="5184"/>
              <a:ext cx="1008" cy="336"/>
            </a:xfrm>
            <a:prstGeom prst="line">
              <a:avLst/>
            </a:prstGeom>
            <a:noFill/>
            <a:ln w="28575">
              <a:solidFill>
                <a:srgbClr val="FF8000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13" name="Group 29"/>
          <p:cNvGrpSpPr>
            <a:grpSpLocks/>
          </p:cNvGrpSpPr>
          <p:nvPr/>
        </p:nvGrpSpPr>
        <p:grpSpPr bwMode="auto">
          <a:xfrm>
            <a:off x="686954" y="2586286"/>
            <a:ext cx="3749319" cy="1898187"/>
            <a:chOff x="-37" y="2507"/>
            <a:chExt cx="4918" cy="2136"/>
          </a:xfrm>
        </p:grpSpPr>
        <p:sp>
          <p:nvSpPr>
            <p:cNvPr id="38" name="Line 30"/>
            <p:cNvSpPr>
              <a:spLocks noChangeShapeType="1"/>
            </p:cNvSpPr>
            <p:nvPr/>
          </p:nvSpPr>
          <p:spPr bwMode="auto">
            <a:xfrm flipV="1">
              <a:off x="208" y="2507"/>
              <a:ext cx="4673" cy="213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 type="triangle" w="med" len="med"/>
              <a:tailEnd type="triangle" w="med" len="med"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9" name="Text Box 31"/>
            <p:cNvSpPr txBox="1">
              <a:spLocks/>
            </p:cNvSpPr>
            <p:nvPr/>
          </p:nvSpPr>
          <p:spPr bwMode="auto">
            <a:xfrm>
              <a:off x="-37" y="2821"/>
              <a:ext cx="2068" cy="744"/>
            </a:xfrm>
            <a:prstGeom prst="rect">
              <a:avLst/>
            </a:prstGeom>
            <a:noFill/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 err="1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Undulators</a:t>
              </a:r>
              <a:endParaRPr lang="en-US" sz="1600" dirty="0" smtClean="0">
                <a:solidFill>
                  <a:srgbClr val="00FF00"/>
                </a:solidFill>
                <a:latin typeface="American Typewriter" charset="0"/>
                <a:ea typeface="ヒラギノ明朝 Pro W3" charset="-128"/>
                <a:cs typeface="ヒラギノ明朝 Pro W3" charset="-128"/>
                <a:sym typeface="American Typewriter" charset="0"/>
              </a:endParaRPr>
            </a:p>
            <a:p>
              <a:pPr algn="ctr" defTabSz="642938">
                <a:spcBef>
                  <a:spcPct val="50000"/>
                </a:spcBef>
              </a:pPr>
              <a:r>
                <a:rPr lang="en-US" sz="1600" dirty="0" err="1" smtClean="0">
                  <a:solidFill>
                    <a:srgbClr val="00FF00"/>
                  </a:solidFill>
                  <a:latin typeface="Symbol" charset="2"/>
                  <a:ea typeface="ヒラギノ明朝 Pro W3" charset="-128"/>
                  <a:cs typeface="ヒラギノ明朝 Pro W3" charset="-128"/>
                  <a:sym typeface="Symbol" charset="2"/>
                </a:rPr>
                <a:t></a:t>
              </a:r>
              <a:r>
                <a:rPr lang="en-US" sz="1600" baseline="-25000" dirty="0" err="1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r</a:t>
              </a:r>
              <a:r>
                <a:rPr lang="en-US" sz="1600" baseline="-25000" dirty="0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 </a:t>
              </a:r>
              <a:r>
                <a:rPr lang="en-US" sz="1600" dirty="0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= 500 nm</a:t>
              </a:r>
            </a:p>
          </p:txBody>
        </p:sp>
        <p:sp>
          <p:nvSpPr>
            <p:cNvPr id="40" name="Line 32"/>
            <p:cNvSpPr>
              <a:spLocks noChangeShapeType="1"/>
            </p:cNvSpPr>
            <p:nvPr/>
          </p:nvSpPr>
          <p:spPr bwMode="auto">
            <a:xfrm flipV="1">
              <a:off x="2037" y="3208"/>
              <a:ext cx="1264" cy="2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41" name="Text Box 33"/>
            <p:cNvSpPr txBox="1">
              <a:spLocks/>
            </p:cNvSpPr>
            <p:nvPr/>
          </p:nvSpPr>
          <p:spPr bwMode="auto">
            <a:xfrm>
              <a:off x="2662" y="2731"/>
              <a:ext cx="78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15 </a:t>
              </a:r>
              <a:r>
                <a:rPr lang="en-US" sz="1600" dirty="0" err="1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m</a:t>
              </a:r>
              <a:endParaRPr lang="en-US" sz="1600" dirty="0">
                <a:solidFill>
                  <a:srgbClr val="00FF00"/>
                </a:solidFill>
                <a:latin typeface="American Typewriter" charset="0"/>
                <a:ea typeface="ヒラギノ明朝 Pro W3" charset="-128"/>
                <a:cs typeface="ヒラギノ明朝 Pro W3" charset="-128"/>
                <a:sym typeface="American Typewriter" charset="0"/>
              </a:endParaRPr>
            </a:p>
          </p:txBody>
        </p:sp>
      </p:grpSp>
      <p:pic>
        <p:nvPicPr>
          <p:cNvPr id="37" name="Immagine 12" descr="SparcGun.jpg"/>
          <p:cNvPicPr>
            <a:picLocks noChangeAspect="1"/>
          </p:cNvPicPr>
          <p:nvPr/>
        </p:nvPicPr>
        <p:blipFill>
          <a:blip r:embed="rId3"/>
          <a:srcRect r="9090"/>
          <a:stretch>
            <a:fillRect/>
          </a:stretch>
        </p:blipFill>
        <p:spPr bwMode="auto">
          <a:xfrm>
            <a:off x="259168" y="720791"/>
            <a:ext cx="7261441" cy="5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CasellaDiTesto 43"/>
          <p:cNvSpPr txBox="1"/>
          <p:nvPr/>
        </p:nvSpPr>
        <p:spPr>
          <a:xfrm>
            <a:off x="6491557" y="4921280"/>
            <a:ext cx="2390398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latin typeface="Arial"/>
                <a:cs typeface="Arial"/>
              </a:rPr>
              <a:t>UCLA/BNL design</a:t>
            </a:r>
          </a:p>
          <a:p>
            <a:r>
              <a:rPr lang="en-GB" sz="1400" b="1" dirty="0" smtClean="0">
                <a:latin typeface="Arial"/>
                <a:cs typeface="Arial"/>
              </a:rPr>
              <a:t>Solenoid ~3 </a:t>
            </a:r>
            <a:r>
              <a:rPr lang="en-GB" sz="1400" b="1" dirty="0" err="1" smtClean="0">
                <a:latin typeface="Arial"/>
                <a:cs typeface="Arial"/>
              </a:rPr>
              <a:t>kG</a:t>
            </a:r>
            <a:endParaRPr lang="en-GB" sz="1400" b="1" dirty="0" smtClean="0">
              <a:latin typeface="Arial"/>
              <a:cs typeface="Arial"/>
            </a:endParaRPr>
          </a:p>
          <a:p>
            <a:r>
              <a:rPr lang="en-GB" sz="1400" b="1" dirty="0" smtClean="0">
                <a:latin typeface="Arial"/>
                <a:cs typeface="Arial"/>
              </a:rPr>
              <a:t>Input Power 14 MW</a:t>
            </a:r>
          </a:p>
          <a:p>
            <a:r>
              <a:rPr lang="en-GB" sz="1400" b="1" dirty="0" smtClean="0">
                <a:solidFill>
                  <a:srgbClr val="FF0000"/>
                </a:solidFill>
                <a:latin typeface="Arial"/>
                <a:cs typeface="Arial"/>
              </a:rPr>
              <a:t>Max Acc. Field @ cathode </a:t>
            </a:r>
          </a:p>
          <a:p>
            <a:r>
              <a:rPr lang="en-GB" sz="1400" b="1" dirty="0" smtClean="0">
                <a:solidFill>
                  <a:srgbClr val="FF0000"/>
                </a:solidFill>
                <a:latin typeface="Arial"/>
                <a:cs typeface="Arial"/>
              </a:rPr>
              <a:t>~130 MV/</a:t>
            </a:r>
            <a:r>
              <a:rPr lang="en-GB" sz="14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endParaRPr lang="en-GB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46" name="Connettore 2 45"/>
          <p:cNvCxnSpPr/>
          <p:nvPr/>
        </p:nvCxnSpPr>
        <p:spPr>
          <a:xfrm>
            <a:off x="3567043" y="3412435"/>
            <a:ext cx="2054087" cy="22087"/>
          </a:xfrm>
          <a:prstGeom prst="straightConnector1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/>
          <p:cNvCxnSpPr/>
          <p:nvPr/>
        </p:nvCxnSpPr>
        <p:spPr>
          <a:xfrm rot="5400000">
            <a:off x="1102139" y="3478698"/>
            <a:ext cx="1073428" cy="693531"/>
          </a:xfrm>
          <a:prstGeom prst="straightConnector1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/>
          <p:cNvCxnSpPr/>
          <p:nvPr/>
        </p:nvCxnSpPr>
        <p:spPr>
          <a:xfrm rot="16200000" flipV="1">
            <a:off x="342349" y="2175565"/>
            <a:ext cx="1435653" cy="397568"/>
          </a:xfrm>
          <a:prstGeom prst="straightConnector1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CasellaDiTesto 63"/>
          <p:cNvSpPr txBox="1"/>
          <p:nvPr/>
        </p:nvSpPr>
        <p:spPr>
          <a:xfrm>
            <a:off x="5687391" y="3257825"/>
            <a:ext cx="110799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Cathode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5" name="CasellaDiTesto 64"/>
          <p:cNvSpPr txBox="1"/>
          <p:nvPr/>
        </p:nvSpPr>
        <p:spPr>
          <a:xfrm>
            <a:off x="759790" y="4415182"/>
            <a:ext cx="1159279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Gun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Solenoid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6" name="CasellaDiTesto 65"/>
          <p:cNvSpPr txBox="1"/>
          <p:nvPr/>
        </p:nvSpPr>
        <p:spPr>
          <a:xfrm>
            <a:off x="569842" y="1254539"/>
            <a:ext cx="132643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Laser Port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67" name="Connettore 2 66"/>
          <p:cNvCxnSpPr/>
          <p:nvPr/>
        </p:nvCxnSpPr>
        <p:spPr>
          <a:xfrm rot="5400000" flipH="1" flipV="1">
            <a:off x="3572565" y="1814444"/>
            <a:ext cx="1113182" cy="885687"/>
          </a:xfrm>
          <a:prstGeom prst="straightConnector1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CasellaDiTesto 68"/>
          <p:cNvSpPr txBox="1"/>
          <p:nvPr/>
        </p:nvSpPr>
        <p:spPr>
          <a:xfrm>
            <a:off x="3388139" y="1300920"/>
            <a:ext cx="123626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RF power</a:t>
            </a:r>
            <a:endParaRPr lang="en-GB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1856366" y="90906"/>
            <a:ext cx="543137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Sparc</a:t>
            </a: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layout: S-BAND GUN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38200" y="6019800"/>
            <a:ext cx="746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prstTxWarp prst="textNoShape">
              <a:avLst/>
            </a:prstTxWarp>
            <a:spAutoFit/>
          </a:bodyPr>
          <a:lstStyle/>
          <a:p>
            <a:pPr defTabSz="912813">
              <a:spcBef>
                <a:spcPct val="50000"/>
              </a:spcBef>
            </a:pPr>
            <a:endParaRPr lang="en-GB" sz="2400">
              <a:latin typeface="Times New Roman" charset="0"/>
            </a:endParaRPr>
          </a:p>
        </p:txBody>
      </p:sp>
      <p:pic>
        <p:nvPicPr>
          <p:cNvPr id="9" name="Picture 10" descr="SPARC10"/>
          <p:cNvPicPr>
            <a:picLocks noChangeAspect="1" noChangeArrowheads="1"/>
          </p:cNvPicPr>
          <p:nvPr/>
        </p:nvPicPr>
        <p:blipFill>
          <a:blip r:embed="rId4"/>
          <a:srcRect l="22647" t="34271" r="-156" b="8806"/>
          <a:stretch>
            <a:fillRect/>
          </a:stretch>
        </p:blipFill>
        <p:spPr bwMode="auto">
          <a:xfrm>
            <a:off x="210461" y="684331"/>
            <a:ext cx="8724746" cy="546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573943" y="1222508"/>
            <a:ext cx="952178" cy="1451741"/>
            <a:chOff x="6720" y="1968"/>
            <a:chExt cx="1248" cy="1634"/>
          </a:xfrm>
        </p:grpSpPr>
        <p:sp>
          <p:nvSpPr>
            <p:cNvPr id="11" name="Text Box 4"/>
            <p:cNvSpPr txBox="1">
              <a:spLocks/>
            </p:cNvSpPr>
            <p:nvPr/>
          </p:nvSpPr>
          <p:spPr bwMode="auto">
            <a:xfrm>
              <a:off x="6720" y="2975"/>
              <a:ext cx="1248" cy="627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>
                  <a:solidFill>
                    <a:srgbClr val="FF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S-band Gun</a:t>
              </a:r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 flipH="1" flipV="1">
              <a:off x="7248" y="1968"/>
              <a:ext cx="48" cy="100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124789" y="1594278"/>
            <a:ext cx="1297514" cy="1422836"/>
            <a:chOff x="6292" y="1020"/>
            <a:chExt cx="1702" cy="1602"/>
          </a:xfrm>
        </p:grpSpPr>
        <p:sp>
          <p:nvSpPr>
            <p:cNvPr id="18" name="Text Box 10"/>
            <p:cNvSpPr txBox="1">
              <a:spLocks/>
            </p:cNvSpPr>
            <p:nvPr/>
          </p:nvSpPr>
          <p:spPr bwMode="auto">
            <a:xfrm>
              <a:off x="6292" y="1994"/>
              <a:ext cx="1448" cy="6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Long Solenoids</a:t>
              </a:r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 flipV="1">
              <a:off x="7116" y="1273"/>
              <a:ext cx="288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 sz="1600"/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 flipV="1">
              <a:off x="7562" y="1020"/>
              <a:ext cx="432" cy="9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3273480" y="1355539"/>
            <a:ext cx="2300954" cy="1160050"/>
            <a:chOff x="2136" y="1722"/>
            <a:chExt cx="3018" cy="1305"/>
          </a:xfrm>
        </p:grpSpPr>
        <p:sp>
          <p:nvSpPr>
            <p:cNvPr id="22" name="Line 14"/>
            <p:cNvSpPr>
              <a:spLocks noChangeShapeType="1"/>
            </p:cNvSpPr>
            <p:nvPr/>
          </p:nvSpPr>
          <p:spPr bwMode="auto">
            <a:xfrm flipV="1">
              <a:off x="3873" y="2455"/>
              <a:ext cx="1281" cy="5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3" name="Text Box 15"/>
            <p:cNvSpPr txBox="1">
              <a:spLocks/>
            </p:cNvSpPr>
            <p:nvPr/>
          </p:nvSpPr>
          <p:spPr bwMode="auto">
            <a:xfrm>
              <a:off x="2136" y="1722"/>
              <a:ext cx="1651" cy="904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>
                  <a:solidFill>
                    <a:srgbClr val="FF00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Diagnostic and Matching</a:t>
              </a:r>
            </a:p>
          </p:txBody>
        </p:sp>
        <p:sp>
          <p:nvSpPr>
            <p:cNvPr id="24" name="Line 16"/>
            <p:cNvSpPr>
              <a:spLocks noChangeShapeType="1"/>
            </p:cNvSpPr>
            <p:nvPr/>
          </p:nvSpPr>
          <p:spPr bwMode="auto">
            <a:xfrm>
              <a:off x="3822" y="2277"/>
              <a:ext cx="803" cy="39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821278" y="3279398"/>
            <a:ext cx="1060627" cy="906576"/>
            <a:chOff x="4224" y="3504"/>
            <a:chExt cx="1392" cy="1020"/>
          </a:xfrm>
        </p:grpSpPr>
        <p:sp>
          <p:nvSpPr>
            <p:cNvPr id="26" name="Text Box 18"/>
            <p:cNvSpPr txBox="1">
              <a:spLocks/>
            </p:cNvSpPr>
            <p:nvPr/>
          </p:nvSpPr>
          <p:spPr bwMode="auto">
            <a:xfrm>
              <a:off x="4224" y="4174"/>
              <a:ext cx="1392" cy="350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>
                  <a:solidFill>
                    <a:srgbClr val="0000FF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Seeding</a:t>
              </a:r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V="1">
              <a:off x="4800" y="3504"/>
              <a:ext cx="48" cy="67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1750963" y="5293853"/>
            <a:ext cx="1719994" cy="641507"/>
            <a:chOff x="1344" y="5184"/>
            <a:chExt cx="2256" cy="722"/>
          </a:xfrm>
        </p:grpSpPr>
        <p:sp>
          <p:nvSpPr>
            <p:cNvPr id="29" name="Text Box 21"/>
            <p:cNvSpPr txBox="1">
              <a:spLocks/>
            </p:cNvSpPr>
            <p:nvPr/>
          </p:nvSpPr>
          <p:spPr bwMode="auto">
            <a:xfrm>
              <a:off x="2353" y="5279"/>
              <a:ext cx="1247" cy="627"/>
            </a:xfrm>
            <a:prstGeom prst="rect">
              <a:avLst/>
            </a:prstGeom>
            <a:noFill/>
            <a:ln w="12700">
              <a:solidFill>
                <a:srgbClr val="FF8000"/>
              </a:solidFill>
              <a:miter lim="800000"/>
              <a:headEnd/>
              <a:tailEnd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>
                  <a:solidFill>
                    <a:srgbClr val="FF80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THz Source</a:t>
              </a:r>
            </a:p>
          </p:txBody>
        </p:sp>
        <p:sp>
          <p:nvSpPr>
            <p:cNvPr id="30" name="Line 22"/>
            <p:cNvSpPr>
              <a:spLocks noChangeShapeType="1"/>
            </p:cNvSpPr>
            <p:nvPr/>
          </p:nvSpPr>
          <p:spPr bwMode="auto">
            <a:xfrm flipH="1" flipV="1">
              <a:off x="1344" y="5184"/>
              <a:ext cx="1008" cy="336"/>
            </a:xfrm>
            <a:prstGeom prst="line">
              <a:avLst/>
            </a:prstGeom>
            <a:noFill/>
            <a:ln w="28575">
              <a:solidFill>
                <a:srgbClr val="FF8000"/>
              </a:solidFill>
              <a:round/>
              <a:headEnd/>
              <a:tailEnd type="triangle" w="med" len="med"/>
            </a:ln>
          </p:spPr>
          <p:txBody>
            <a:bodyPr wrap="square" lIns="64283" tIns="32142" rIns="64283" bIns="32142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686954" y="2586286"/>
            <a:ext cx="3749319" cy="1898187"/>
            <a:chOff x="-37" y="2507"/>
            <a:chExt cx="4918" cy="2136"/>
          </a:xfrm>
        </p:grpSpPr>
        <p:sp>
          <p:nvSpPr>
            <p:cNvPr id="38" name="Line 30"/>
            <p:cNvSpPr>
              <a:spLocks noChangeShapeType="1"/>
            </p:cNvSpPr>
            <p:nvPr/>
          </p:nvSpPr>
          <p:spPr bwMode="auto">
            <a:xfrm flipV="1">
              <a:off x="208" y="2507"/>
              <a:ext cx="4673" cy="213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 type="triangle" w="med" len="med"/>
              <a:tailEnd type="triangle" w="med" len="med"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9" name="Text Box 31"/>
            <p:cNvSpPr txBox="1">
              <a:spLocks/>
            </p:cNvSpPr>
            <p:nvPr/>
          </p:nvSpPr>
          <p:spPr bwMode="auto">
            <a:xfrm>
              <a:off x="-37" y="2821"/>
              <a:ext cx="2068" cy="744"/>
            </a:xfrm>
            <a:prstGeom prst="rect">
              <a:avLst/>
            </a:prstGeom>
            <a:noFill/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 err="1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Undulators</a:t>
              </a:r>
              <a:endParaRPr lang="en-US" sz="1600" dirty="0" smtClean="0">
                <a:solidFill>
                  <a:srgbClr val="00FF00"/>
                </a:solidFill>
                <a:latin typeface="American Typewriter" charset="0"/>
                <a:ea typeface="ヒラギノ明朝 Pro W3" charset="-128"/>
                <a:cs typeface="ヒラギノ明朝 Pro W3" charset="-128"/>
                <a:sym typeface="American Typewriter" charset="0"/>
              </a:endParaRPr>
            </a:p>
            <a:p>
              <a:pPr algn="ctr" defTabSz="642938">
                <a:spcBef>
                  <a:spcPct val="50000"/>
                </a:spcBef>
              </a:pPr>
              <a:r>
                <a:rPr lang="en-US" sz="1600" dirty="0" err="1" smtClean="0">
                  <a:solidFill>
                    <a:srgbClr val="00FF00"/>
                  </a:solidFill>
                  <a:latin typeface="Symbol" charset="2"/>
                  <a:ea typeface="ヒラギノ明朝 Pro W3" charset="-128"/>
                  <a:cs typeface="ヒラギノ明朝 Pro W3" charset="-128"/>
                  <a:sym typeface="Symbol" charset="2"/>
                </a:rPr>
                <a:t></a:t>
              </a:r>
              <a:r>
                <a:rPr lang="en-US" sz="1600" baseline="-25000" dirty="0" err="1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r</a:t>
              </a:r>
              <a:r>
                <a:rPr lang="en-US" sz="1600" baseline="-25000" dirty="0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 </a:t>
              </a:r>
              <a:r>
                <a:rPr lang="en-US" sz="1600" dirty="0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= 500 nm</a:t>
              </a:r>
            </a:p>
          </p:txBody>
        </p:sp>
        <p:sp>
          <p:nvSpPr>
            <p:cNvPr id="40" name="Line 32"/>
            <p:cNvSpPr>
              <a:spLocks noChangeShapeType="1"/>
            </p:cNvSpPr>
            <p:nvPr/>
          </p:nvSpPr>
          <p:spPr bwMode="auto">
            <a:xfrm flipV="1">
              <a:off x="2037" y="3208"/>
              <a:ext cx="1264" cy="2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41" name="Text Box 33"/>
            <p:cNvSpPr txBox="1">
              <a:spLocks/>
            </p:cNvSpPr>
            <p:nvPr/>
          </p:nvSpPr>
          <p:spPr bwMode="auto">
            <a:xfrm>
              <a:off x="2662" y="2731"/>
              <a:ext cx="78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45192" tIns="22595" rIns="45192" bIns="22595">
              <a:prstTxWarp prst="textNoShape">
                <a:avLst/>
              </a:prstTxWarp>
              <a:spAutoFit/>
            </a:bodyPr>
            <a:lstStyle/>
            <a:p>
              <a:pPr algn="ctr" defTabSz="642938">
                <a:spcBef>
                  <a:spcPct val="50000"/>
                </a:spcBef>
              </a:pPr>
              <a:r>
                <a:rPr lang="en-US" sz="1600" dirty="0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15 </a:t>
              </a:r>
              <a:r>
                <a:rPr lang="en-US" sz="1600" dirty="0" err="1">
                  <a:solidFill>
                    <a:srgbClr val="00FF00"/>
                  </a:solidFill>
                  <a:latin typeface="American Typewriter" charset="0"/>
                  <a:ea typeface="ヒラギノ明朝 Pro W3" charset="-128"/>
                  <a:cs typeface="ヒラギノ明朝 Pro W3" charset="-128"/>
                  <a:sym typeface="American Typewriter" charset="0"/>
                </a:rPr>
                <a:t>m</a:t>
              </a:r>
              <a:endParaRPr lang="en-US" sz="1600" dirty="0">
                <a:solidFill>
                  <a:srgbClr val="00FF00"/>
                </a:solidFill>
                <a:latin typeface="American Typewriter" charset="0"/>
                <a:ea typeface="ヒラギノ明朝 Pro W3" charset="-128"/>
                <a:cs typeface="ヒラギノ明朝 Pro W3" charset="-128"/>
                <a:sym typeface="American Typewriter" charset="0"/>
              </a:endParaRPr>
            </a:p>
          </p:txBody>
        </p:sp>
      </p:grpSp>
      <p:sp>
        <p:nvSpPr>
          <p:cNvPr id="44" name="CasellaDiTesto 43"/>
          <p:cNvSpPr txBox="1"/>
          <p:nvPr/>
        </p:nvSpPr>
        <p:spPr>
          <a:xfrm>
            <a:off x="6491557" y="4921280"/>
            <a:ext cx="2390398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latin typeface="Arial"/>
                <a:cs typeface="Arial"/>
              </a:rPr>
              <a:t>UCLA/BNL design</a:t>
            </a:r>
          </a:p>
          <a:p>
            <a:r>
              <a:rPr lang="en-GB" sz="1400" b="1" dirty="0" smtClean="0">
                <a:latin typeface="Arial"/>
                <a:cs typeface="Arial"/>
              </a:rPr>
              <a:t>Solenoid ~3 </a:t>
            </a:r>
            <a:r>
              <a:rPr lang="en-GB" sz="1400" b="1" dirty="0" err="1" smtClean="0">
                <a:latin typeface="Arial"/>
                <a:cs typeface="Arial"/>
              </a:rPr>
              <a:t>kG</a:t>
            </a:r>
            <a:endParaRPr lang="en-GB" sz="1400" b="1" dirty="0" smtClean="0">
              <a:latin typeface="Arial"/>
              <a:cs typeface="Arial"/>
            </a:endParaRPr>
          </a:p>
          <a:p>
            <a:r>
              <a:rPr lang="en-GB" sz="1400" b="1" dirty="0" smtClean="0">
                <a:latin typeface="Arial"/>
                <a:cs typeface="Arial"/>
              </a:rPr>
              <a:t>Input Power 14 MW</a:t>
            </a:r>
          </a:p>
          <a:p>
            <a:r>
              <a:rPr lang="en-GB" sz="1400" b="1" dirty="0" smtClean="0">
                <a:solidFill>
                  <a:srgbClr val="FF0000"/>
                </a:solidFill>
                <a:latin typeface="Arial"/>
                <a:cs typeface="Arial"/>
              </a:rPr>
              <a:t>Max Acc. Field @ cathode </a:t>
            </a:r>
          </a:p>
          <a:p>
            <a:r>
              <a:rPr lang="en-GB" sz="1400" b="1" dirty="0" smtClean="0">
                <a:solidFill>
                  <a:srgbClr val="FF0000"/>
                </a:solidFill>
                <a:latin typeface="Arial"/>
                <a:cs typeface="Arial"/>
              </a:rPr>
              <a:t>~130 MV/</a:t>
            </a:r>
            <a:r>
              <a:rPr lang="en-GB" sz="14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endParaRPr lang="en-GB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46" name="Connettore 2 45"/>
          <p:cNvCxnSpPr/>
          <p:nvPr/>
        </p:nvCxnSpPr>
        <p:spPr>
          <a:xfrm>
            <a:off x="3567043" y="3412435"/>
            <a:ext cx="2054087" cy="22087"/>
          </a:xfrm>
          <a:prstGeom prst="straightConnector1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/>
          <p:cNvCxnSpPr/>
          <p:nvPr/>
        </p:nvCxnSpPr>
        <p:spPr>
          <a:xfrm rot="5400000">
            <a:off x="1102139" y="3478698"/>
            <a:ext cx="1073428" cy="693531"/>
          </a:xfrm>
          <a:prstGeom prst="straightConnector1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/>
          <p:cNvCxnSpPr/>
          <p:nvPr/>
        </p:nvCxnSpPr>
        <p:spPr>
          <a:xfrm rot="16200000" flipV="1">
            <a:off x="342349" y="2175565"/>
            <a:ext cx="1435653" cy="397568"/>
          </a:xfrm>
          <a:prstGeom prst="straightConnector1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CasellaDiTesto 63"/>
          <p:cNvSpPr txBox="1"/>
          <p:nvPr/>
        </p:nvSpPr>
        <p:spPr>
          <a:xfrm>
            <a:off x="5687391" y="3257825"/>
            <a:ext cx="110799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Cathode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5" name="CasellaDiTesto 64"/>
          <p:cNvSpPr txBox="1"/>
          <p:nvPr/>
        </p:nvSpPr>
        <p:spPr>
          <a:xfrm>
            <a:off x="759790" y="4415182"/>
            <a:ext cx="1159279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Gun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Solenoid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6" name="CasellaDiTesto 65"/>
          <p:cNvSpPr txBox="1"/>
          <p:nvPr/>
        </p:nvSpPr>
        <p:spPr>
          <a:xfrm>
            <a:off x="569842" y="1254539"/>
            <a:ext cx="132643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Laser Port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67" name="Connettore 2 66"/>
          <p:cNvCxnSpPr/>
          <p:nvPr/>
        </p:nvCxnSpPr>
        <p:spPr>
          <a:xfrm rot="5400000" flipH="1" flipV="1">
            <a:off x="3572565" y="1814444"/>
            <a:ext cx="1113182" cy="885687"/>
          </a:xfrm>
          <a:prstGeom prst="straightConnector1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CasellaDiTesto 68"/>
          <p:cNvSpPr txBox="1"/>
          <p:nvPr/>
        </p:nvSpPr>
        <p:spPr>
          <a:xfrm>
            <a:off x="3388139" y="1300920"/>
            <a:ext cx="123626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RF power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42" name="Gun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664" y="1186545"/>
            <a:ext cx="7006890" cy="4671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3671805" y="90906"/>
            <a:ext cx="180049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RF GUNS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38200" y="6019800"/>
            <a:ext cx="746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prstTxWarp prst="textNoShape">
              <a:avLst/>
            </a:prstTxWarp>
            <a:spAutoFit/>
          </a:bodyPr>
          <a:lstStyle/>
          <a:p>
            <a:pPr defTabSz="912813">
              <a:spcBef>
                <a:spcPct val="50000"/>
              </a:spcBef>
            </a:pPr>
            <a:endParaRPr lang="en-GB" sz="2400">
              <a:latin typeface="Times New Roman" charset="0"/>
            </a:endParaRPr>
          </a:p>
        </p:txBody>
      </p:sp>
      <p:sp>
        <p:nvSpPr>
          <p:cNvPr id="37" name="CasellaDiTesto 5"/>
          <p:cNvSpPr txBox="1">
            <a:spLocks noChangeArrowheads="1"/>
          </p:cNvSpPr>
          <p:nvPr/>
        </p:nvSpPr>
        <p:spPr bwMode="auto">
          <a:xfrm>
            <a:off x="5816600" y="5762625"/>
            <a:ext cx="3108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 dirty="0"/>
              <a:t>Courtesy of Cho Ng, SLAC</a:t>
            </a:r>
          </a:p>
        </p:txBody>
      </p:sp>
      <p:pic>
        <p:nvPicPr>
          <p:cNvPr id="43" name="ElectronGun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776" y="816720"/>
            <a:ext cx="8563448" cy="4816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9379</TotalTime>
  <Words>865</Words>
  <Application>Microsoft Macintosh PowerPoint</Application>
  <PresentationFormat>On-screen Show (4:3)</PresentationFormat>
  <Paragraphs>249</Paragraphs>
  <Slides>40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American Typewriter</vt:lpstr>
      <vt:lpstr>Arial</vt:lpstr>
      <vt:lpstr>Calibri</vt:lpstr>
      <vt:lpstr>ＭＳ Ｐゴシック</vt:lpstr>
      <vt:lpstr>Symbol</vt:lpstr>
      <vt:lpstr>Times New Roman</vt:lpstr>
      <vt:lpstr>Wingdings</vt:lpstr>
      <vt:lpstr>ヒラギノ明朝 Pro W3</vt:lpstr>
      <vt:lpstr>ヒラギノ角ゴ Pro W3</vt:lpstr>
      <vt:lpstr>Tema di Office</vt:lpstr>
      <vt:lpstr>38_Office Theme</vt:lpstr>
      <vt:lpstr>2_Office Theme</vt:lpstr>
      <vt:lpstr>41_Office Theme</vt:lpstr>
      <vt:lpstr>16_Tema di Office</vt:lpstr>
      <vt:lpstr>39_Office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Andrea Mostacci</dc:creator>
  <cp:lastModifiedBy>Andrea Mostacci</cp:lastModifiedBy>
  <cp:revision>250</cp:revision>
  <dcterms:created xsi:type="dcterms:W3CDTF">2014-05-26T07:37:23Z</dcterms:created>
  <dcterms:modified xsi:type="dcterms:W3CDTF">2017-12-22T17:01:25Z</dcterms:modified>
</cp:coreProperties>
</file>