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78"/>
  </p:notesMasterIdLst>
  <p:sldIdLst>
    <p:sldId id="325" r:id="rId4"/>
    <p:sldId id="326" r:id="rId5"/>
    <p:sldId id="256" r:id="rId6"/>
    <p:sldId id="281" r:id="rId7"/>
    <p:sldId id="282" r:id="rId8"/>
    <p:sldId id="283" r:id="rId9"/>
    <p:sldId id="285" r:id="rId10"/>
    <p:sldId id="284" r:id="rId11"/>
    <p:sldId id="280" r:id="rId12"/>
    <p:sldId id="327" r:id="rId13"/>
    <p:sldId id="286" r:id="rId14"/>
    <p:sldId id="287" r:id="rId15"/>
    <p:sldId id="288" r:id="rId16"/>
    <p:sldId id="274" r:id="rId17"/>
    <p:sldId id="278" r:id="rId18"/>
    <p:sldId id="279" r:id="rId19"/>
    <p:sldId id="276" r:id="rId20"/>
    <p:sldId id="277" r:id="rId21"/>
    <p:sldId id="302" r:id="rId22"/>
    <p:sldId id="289" r:id="rId23"/>
    <p:sldId id="290" r:id="rId24"/>
    <p:sldId id="291" r:id="rId25"/>
    <p:sldId id="301" r:id="rId26"/>
    <p:sldId id="292" r:id="rId27"/>
    <p:sldId id="336" r:id="rId28"/>
    <p:sldId id="259" r:id="rId29"/>
    <p:sldId id="260" r:id="rId30"/>
    <p:sldId id="261" r:id="rId31"/>
    <p:sldId id="262" r:id="rId32"/>
    <p:sldId id="263" r:id="rId33"/>
    <p:sldId id="295" r:id="rId34"/>
    <p:sldId id="296" r:id="rId35"/>
    <p:sldId id="264" r:id="rId36"/>
    <p:sldId id="328" r:id="rId37"/>
    <p:sldId id="310" r:id="rId38"/>
    <p:sldId id="297" r:id="rId39"/>
    <p:sldId id="298" r:id="rId40"/>
    <p:sldId id="266" r:id="rId41"/>
    <p:sldId id="321" r:id="rId42"/>
    <p:sldId id="324" r:id="rId43"/>
    <p:sldId id="333" r:id="rId44"/>
    <p:sldId id="334" r:id="rId45"/>
    <p:sldId id="299" r:id="rId46"/>
    <p:sldId id="265" r:id="rId47"/>
    <p:sldId id="267" r:id="rId48"/>
    <p:sldId id="309" r:id="rId49"/>
    <p:sldId id="303" r:id="rId50"/>
    <p:sldId id="304" r:id="rId51"/>
    <p:sldId id="314" r:id="rId52"/>
    <p:sldId id="305" r:id="rId53"/>
    <p:sldId id="306" r:id="rId54"/>
    <p:sldId id="307" r:id="rId55"/>
    <p:sldId id="308" r:id="rId56"/>
    <p:sldId id="268" r:id="rId57"/>
    <p:sldId id="269" r:id="rId58"/>
    <p:sldId id="270" r:id="rId59"/>
    <p:sldId id="311" r:id="rId60"/>
    <p:sldId id="312" r:id="rId61"/>
    <p:sldId id="313" r:id="rId62"/>
    <p:sldId id="323" r:id="rId63"/>
    <p:sldId id="315" r:id="rId64"/>
    <p:sldId id="316" r:id="rId65"/>
    <p:sldId id="322" r:id="rId66"/>
    <p:sldId id="317" r:id="rId67"/>
    <p:sldId id="318" r:id="rId68"/>
    <p:sldId id="319" r:id="rId69"/>
    <p:sldId id="320" r:id="rId70"/>
    <p:sldId id="271" r:id="rId71"/>
    <p:sldId id="272" r:id="rId72"/>
    <p:sldId id="329" r:id="rId73"/>
    <p:sldId id="330" r:id="rId74"/>
    <p:sldId id="331" r:id="rId75"/>
    <p:sldId id="332" r:id="rId76"/>
    <p:sldId id="335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038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07"/>
    <p:restoredTop sz="94665"/>
  </p:normalViewPr>
  <p:slideViewPr>
    <p:cSldViewPr snapToGrid="0" snapToObjects="1">
      <p:cViewPr varScale="1">
        <p:scale>
          <a:sx n="173" d="100"/>
          <a:sy n="173" d="100"/>
        </p:scale>
        <p:origin x="59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notesMaster" Target="notesMasters/notesMaster1.xml"/><Relationship Id="rId79" Type="http://schemas.openxmlformats.org/officeDocument/2006/relationships/presProps" Target="presProp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1F1FD-19FA-AF4F-95C5-1945AE349ABE}" type="datetimeFigureOut">
              <a:rPr lang="en-US" smtClean="0"/>
              <a:t>10/4/19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53717-8341-7C4E-BFD2-A80889EB7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79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7AE-35FB-4D24-98B2-D87F275D2676}" type="slidenum">
              <a:rPr lang="it-IT" smtClean="0">
                <a:solidFill>
                  <a:prstClr val="black"/>
                </a:solidFill>
              </a:rPr>
              <a:pPr/>
              <a:t>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2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7AE-35FB-4D24-98B2-D87F275D2676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588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Nyquist bandwidth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3717-8341-7C4E-BFD2-A80889EB775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16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83A2312E-063F-B640-8EBE-2ED5F845D629}" type="slidenum">
              <a:rPr lang="en-US" sz="1200"/>
              <a:pPr eaLnBrk="1" hangingPunct="1"/>
              <a:t>45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lang="en-US" sz="1000" b="1" dirty="0">
                <a:latin typeface="Univers Condensed" charset="0"/>
              </a:rPr>
              <a:t>Slide 89</a:t>
            </a:r>
          </a:p>
          <a:p>
            <a:pPr eaLnBrk="1" hangingPunct="1">
              <a:lnSpc>
                <a:spcPct val="96000"/>
              </a:lnSpc>
              <a:spcBef>
                <a:spcPts val="200"/>
              </a:spcBef>
              <a:spcAft>
                <a:spcPts val="713"/>
              </a:spcAft>
            </a:pPr>
            <a:r>
              <a:rPr lang="en-US" sz="1000" dirty="0">
                <a:solidFill>
                  <a:srgbClr val="000000"/>
                </a:solidFill>
                <a:latin typeface="Univers Condensed" charset="0"/>
              </a:rPr>
              <a:t>Here is a summary of how to perform TDR measurements. Without such a checklist, it is easy to overlook some of the more subtle steps, resulting in confusing or misleading measurements. A one-port calibration is all that is needed when characterizing connectors and the open, short and load standards. A two-port calibration is needed to characterize the reflection or line impedance of the thru standard.</a:t>
            </a:r>
          </a:p>
          <a:p>
            <a:pPr eaLnBrk="1" hangingPunct="1"/>
            <a:endParaRPr lang="en-US" sz="10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7AE-35FB-4D24-98B2-D87F275D2676}" type="slidenum">
              <a:rPr lang="it-IT" smtClean="0">
                <a:solidFill>
                  <a:prstClr val="black"/>
                </a:solidFill>
              </a:rPr>
              <a:pPr/>
              <a:t>46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220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7AE-35FB-4D24-98B2-D87F275D2676}" type="slidenum">
              <a:rPr lang="it-IT" smtClean="0">
                <a:solidFill>
                  <a:prstClr val="black"/>
                </a:solidFill>
              </a:rPr>
              <a:pPr/>
              <a:t>47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547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7AE-35FB-4D24-98B2-D87F275D2676}" type="slidenum">
              <a:rPr lang="it-IT" smtClean="0">
                <a:solidFill>
                  <a:prstClr val="black"/>
                </a:solidFill>
              </a:rPr>
              <a:pPr/>
              <a:t>57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71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05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63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80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04/10/19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04/10/19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04/10/19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04/10/19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04/10/19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04/10/19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04/10/19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04/10/19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69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04/10/19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04/10/19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04/10/19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04/10/19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04/10/19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04/10/19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04/10/19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04/10/19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04/10/19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04/10/19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180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04/10/19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04/10/19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04/10/19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04/10/19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10/4/19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26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10/4/19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10/4/19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5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10/4/19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9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10/4/19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97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10/4/19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94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100D0-FB96-3649-A11A-0DC9BF65F63E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0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04/10/19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08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04/10/19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5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Relationship Id="rId3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Relationship Id="rId3" Type="http://schemas.openxmlformats.org/officeDocument/2006/relationships/image" Target="../media/image2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47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0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3" Type="http://schemas.openxmlformats.org/officeDocument/2006/relationships/image" Target="../media/image6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0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67" y="65728"/>
            <a:ext cx="8014447" cy="679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5476"/>
            <a:ext cx="9144000" cy="42470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429966"/>
            <a:ext cx="4542817" cy="4221804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2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Synthetic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pulse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>
                <a:solidFill>
                  <a:srgbClr val="FF0000"/>
                </a:solidFill>
              </a:rPr>
              <a:t>with VNA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sz="2100" dirty="0">
                <a:solidFill>
                  <a:srgbClr val="FF0000"/>
                </a:solidFill>
              </a:rPr>
              <a:t>(Time </a:t>
            </a:r>
            <a:r>
              <a:rPr lang="it-IT" sz="2100" dirty="0" smtClean="0">
                <a:solidFill>
                  <a:srgbClr val="FF0000"/>
                </a:solidFill>
              </a:rPr>
              <a:t>Domain Option)</a:t>
            </a:r>
            <a:endParaRPr lang="it-IT" sz="2100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30591" y="2629779"/>
            <a:ext cx="84828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 smtClean="0"/>
              <a:t>Convenience</a:t>
            </a:r>
            <a:r>
              <a:rPr lang="en-GB" dirty="0" smtClean="0"/>
              <a:t>: VNA’s outstanding dynamic range compared to the traditional TDR.</a:t>
            </a:r>
          </a:p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Time Response                                                   Transfer Function</a:t>
            </a:r>
          </a:p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The VNA operates the FFT of the Transfer Function, to obtain the Time Response.</a:t>
            </a:r>
            <a:endParaRPr lang="en-GB" dirty="0"/>
          </a:p>
        </p:txBody>
      </p:sp>
      <p:sp>
        <p:nvSpPr>
          <p:cNvPr id="5" name="Freccia bidirezionale orizzontale 4"/>
          <p:cNvSpPr/>
          <p:nvPr/>
        </p:nvSpPr>
        <p:spPr>
          <a:xfrm>
            <a:off x="3502855" y="3463290"/>
            <a:ext cx="1994096" cy="343734"/>
          </a:xfrm>
          <a:prstGeom prst="left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35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FOURIER</a:t>
            </a:r>
          </a:p>
        </p:txBody>
      </p:sp>
    </p:spTree>
    <p:extLst>
      <p:ext uri="{BB962C8B-B14F-4D97-AF65-F5344CB8AC3E}">
        <p14:creationId xmlns:p14="http://schemas.microsoft.com/office/powerpoint/2010/main" val="74808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4"/>
          <p:cNvCxnSpPr/>
          <p:nvPr/>
        </p:nvCxnSpPr>
        <p:spPr>
          <a:xfrm>
            <a:off x="498452" y="1667006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6"/>
          <p:cNvCxnSpPr/>
          <p:nvPr/>
        </p:nvCxnSpPr>
        <p:spPr>
          <a:xfrm>
            <a:off x="498452" y="2286131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e 5"/>
          <p:cNvSpPr/>
          <p:nvPr/>
        </p:nvSpPr>
        <p:spPr>
          <a:xfrm>
            <a:off x="498452" y="1652718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1993877" y="1657481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498452" y="2257056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1993877" y="2271843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cxnSp>
        <p:nvCxnSpPr>
          <p:cNvPr id="10" name="Connettore 1 12"/>
          <p:cNvCxnSpPr/>
          <p:nvPr/>
        </p:nvCxnSpPr>
        <p:spPr>
          <a:xfrm>
            <a:off x="2217714" y="1676530"/>
            <a:ext cx="276225" cy="47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ttore 1 13"/>
          <p:cNvCxnSpPr/>
          <p:nvPr/>
        </p:nvCxnSpPr>
        <p:spPr>
          <a:xfrm>
            <a:off x="2217714" y="2309943"/>
            <a:ext cx="276225" cy="47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rnice 11"/>
          <p:cNvSpPr/>
          <p:nvPr/>
        </p:nvSpPr>
        <p:spPr>
          <a:xfrm>
            <a:off x="2427264" y="1831312"/>
            <a:ext cx="133350" cy="328613"/>
          </a:xfrm>
          <a:prstGeom prst="frame">
            <a:avLst/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ysClr val="windowText" lastClr="000000"/>
              </a:solidFill>
            </a:endParaRPr>
          </a:p>
        </p:txBody>
      </p:sp>
      <p:cxnSp>
        <p:nvCxnSpPr>
          <p:cNvPr id="13" name="Connettore 1 16"/>
          <p:cNvCxnSpPr/>
          <p:nvPr/>
        </p:nvCxnSpPr>
        <p:spPr>
          <a:xfrm>
            <a:off x="2493939" y="1682484"/>
            <a:ext cx="0" cy="14882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8"/>
          <p:cNvCxnSpPr>
            <a:stCxn id="12" idx="2"/>
          </p:cNvCxnSpPr>
          <p:nvPr/>
        </p:nvCxnSpPr>
        <p:spPr>
          <a:xfrm>
            <a:off x="2493939" y="2159925"/>
            <a:ext cx="0" cy="1547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2598713" y="1857118"/>
            <a:ext cx="4550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/>
              <a:t>Z</a:t>
            </a:r>
            <a:r>
              <a:rPr lang="it-IT" sz="1350" baseline="-25000"/>
              <a:t>0</a:t>
            </a:r>
            <a:endParaRPr lang="it-IT" sz="1350"/>
          </a:p>
        </p:txBody>
      </p:sp>
      <p:cxnSp>
        <p:nvCxnSpPr>
          <p:cNvPr id="18" name="Connettore 2 17"/>
          <p:cNvCxnSpPr/>
          <p:nvPr/>
        </p:nvCxnSpPr>
        <p:spPr>
          <a:xfrm>
            <a:off x="522264" y="1466102"/>
            <a:ext cx="1519238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153772" y="1191107"/>
            <a:ext cx="6119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rgbClr val="FF0000"/>
                </a:solidFill>
              </a:rPr>
              <a:t>T</a:t>
            </a:r>
          </a:p>
        </p:txBody>
      </p:sp>
      <p:cxnSp>
        <p:nvCxnSpPr>
          <p:cNvPr id="26" name="Connettore diritto 25"/>
          <p:cNvCxnSpPr/>
          <p:nvPr/>
        </p:nvCxnSpPr>
        <p:spPr>
          <a:xfrm flipV="1">
            <a:off x="265821" y="1995618"/>
            <a:ext cx="0" cy="546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>
            <a:off x="265821" y="1995618"/>
            <a:ext cx="3587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282674" y="2314706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1153772" y="1793918"/>
            <a:ext cx="45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Z</a:t>
            </a:r>
            <a:r>
              <a:rPr lang="it-IT" b="1" baseline="-25000" dirty="0"/>
              <a:t>0</a:t>
            </a:r>
            <a:endParaRPr lang="it-IT" b="1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5201529" y="964789"/>
            <a:ext cx="2996419" cy="3000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350" b="1" i="1" u="sng" dirty="0">
                <a:solidFill>
                  <a:srgbClr val="FF0000"/>
                </a:solidFill>
              </a:rPr>
              <a:t>Step </a:t>
            </a:r>
            <a:r>
              <a:rPr lang="it-IT" sz="1350" b="1" i="1" u="sng" dirty="0" err="1">
                <a:solidFill>
                  <a:srgbClr val="FF0000"/>
                </a:solidFill>
              </a:rPr>
              <a:t>Response</a:t>
            </a:r>
            <a:endParaRPr lang="it-IT" sz="1350" b="1" i="1" u="sng" dirty="0">
              <a:solidFill>
                <a:srgbClr val="FF0000"/>
              </a:solidFill>
            </a:endParaRPr>
          </a:p>
        </p:txBody>
      </p:sp>
      <p:cxnSp>
        <p:nvCxnSpPr>
          <p:cNvPr id="37" name="Connettore 2 36"/>
          <p:cNvCxnSpPr>
            <a:cxnSpLocks/>
          </p:cNvCxnSpPr>
          <p:nvPr/>
        </p:nvCxnSpPr>
        <p:spPr>
          <a:xfrm flipV="1">
            <a:off x="5201529" y="1574702"/>
            <a:ext cx="0" cy="96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/>
          <p:nvPr/>
        </p:nvCxnSpPr>
        <p:spPr>
          <a:xfrm>
            <a:off x="5201529" y="2542207"/>
            <a:ext cx="31230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/>
          <p:cNvSpPr txBox="1"/>
          <p:nvPr/>
        </p:nvSpPr>
        <p:spPr>
          <a:xfrm>
            <a:off x="4954907" y="1374378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8335108" y="2483040"/>
            <a:ext cx="2321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t</a:t>
            </a:r>
          </a:p>
        </p:txBody>
      </p:sp>
      <p:cxnSp>
        <p:nvCxnSpPr>
          <p:cNvPr id="44" name="Connettore diritto 43"/>
          <p:cNvCxnSpPr>
            <a:cxnSpLocks/>
          </p:cNvCxnSpPr>
          <p:nvPr/>
        </p:nvCxnSpPr>
        <p:spPr>
          <a:xfrm>
            <a:off x="5591908" y="2487830"/>
            <a:ext cx="0" cy="1337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diritto 46"/>
          <p:cNvCxnSpPr>
            <a:cxnSpLocks/>
          </p:cNvCxnSpPr>
          <p:nvPr/>
        </p:nvCxnSpPr>
        <p:spPr>
          <a:xfrm>
            <a:off x="5127673" y="2140166"/>
            <a:ext cx="1844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sellaDiTesto 50"/>
          <p:cNvSpPr txBox="1"/>
          <p:nvPr/>
        </p:nvSpPr>
        <p:spPr>
          <a:xfrm>
            <a:off x="5570807" y="2577509"/>
            <a:ext cx="2954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52" name="CasellaDiTesto 51"/>
          <p:cNvSpPr txBox="1"/>
          <p:nvPr/>
        </p:nvSpPr>
        <p:spPr>
          <a:xfrm>
            <a:off x="4954907" y="1920951"/>
            <a:ext cx="2954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0</a:t>
            </a:r>
          </a:p>
        </p:txBody>
      </p:sp>
      <p:cxnSp>
        <p:nvCxnSpPr>
          <p:cNvPr id="56" name="Connettore diritto 55"/>
          <p:cNvCxnSpPr/>
          <p:nvPr/>
        </p:nvCxnSpPr>
        <p:spPr>
          <a:xfrm>
            <a:off x="5201529" y="2140166"/>
            <a:ext cx="31230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1 4"/>
          <p:cNvCxnSpPr/>
          <p:nvPr/>
        </p:nvCxnSpPr>
        <p:spPr>
          <a:xfrm>
            <a:off x="498452" y="3288699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1 6"/>
          <p:cNvCxnSpPr/>
          <p:nvPr/>
        </p:nvCxnSpPr>
        <p:spPr>
          <a:xfrm>
            <a:off x="498452" y="3907824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e 76"/>
          <p:cNvSpPr/>
          <p:nvPr/>
        </p:nvSpPr>
        <p:spPr>
          <a:xfrm>
            <a:off x="491255" y="3253039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78" name="Ovale 77"/>
          <p:cNvSpPr/>
          <p:nvPr/>
        </p:nvSpPr>
        <p:spPr>
          <a:xfrm>
            <a:off x="1993877" y="3279174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79" name="Ovale 78"/>
          <p:cNvSpPr/>
          <p:nvPr/>
        </p:nvSpPr>
        <p:spPr>
          <a:xfrm>
            <a:off x="498452" y="3888774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80" name="Ovale 79"/>
          <p:cNvSpPr/>
          <p:nvPr/>
        </p:nvSpPr>
        <p:spPr>
          <a:xfrm>
            <a:off x="1993877" y="3893537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cxnSp>
        <p:nvCxnSpPr>
          <p:cNvPr id="89" name="Connettore diritto 88"/>
          <p:cNvCxnSpPr/>
          <p:nvPr/>
        </p:nvCxnSpPr>
        <p:spPr>
          <a:xfrm flipV="1">
            <a:off x="265821" y="3617312"/>
            <a:ext cx="0" cy="546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ttore 2 89"/>
          <p:cNvCxnSpPr/>
          <p:nvPr/>
        </p:nvCxnSpPr>
        <p:spPr>
          <a:xfrm>
            <a:off x="265821" y="3617312"/>
            <a:ext cx="3587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CasellaDiTesto 90"/>
          <p:cNvSpPr txBox="1"/>
          <p:nvPr/>
        </p:nvSpPr>
        <p:spPr>
          <a:xfrm>
            <a:off x="282674" y="3936399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92" name="CasellaDiTesto 91"/>
          <p:cNvSpPr txBox="1"/>
          <p:nvPr/>
        </p:nvSpPr>
        <p:spPr>
          <a:xfrm>
            <a:off x="1153772" y="3415611"/>
            <a:ext cx="45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Z</a:t>
            </a:r>
            <a:r>
              <a:rPr lang="it-IT" b="1" baseline="-25000" dirty="0"/>
              <a:t>0</a:t>
            </a:r>
            <a:endParaRPr lang="it-IT" b="1" dirty="0"/>
          </a:p>
        </p:txBody>
      </p:sp>
      <p:cxnSp>
        <p:nvCxnSpPr>
          <p:cNvPr id="93" name="Connettore 1 4"/>
          <p:cNvCxnSpPr/>
          <p:nvPr/>
        </p:nvCxnSpPr>
        <p:spPr>
          <a:xfrm>
            <a:off x="498305" y="4908974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ttore 1 6"/>
          <p:cNvCxnSpPr/>
          <p:nvPr/>
        </p:nvCxnSpPr>
        <p:spPr>
          <a:xfrm>
            <a:off x="498305" y="5528099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e 94"/>
          <p:cNvSpPr/>
          <p:nvPr/>
        </p:nvSpPr>
        <p:spPr>
          <a:xfrm>
            <a:off x="498305" y="4894687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96" name="Ovale 95"/>
          <p:cNvSpPr/>
          <p:nvPr/>
        </p:nvSpPr>
        <p:spPr>
          <a:xfrm>
            <a:off x="1993877" y="4902200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97" name="Ovale 96"/>
          <p:cNvSpPr/>
          <p:nvPr/>
        </p:nvSpPr>
        <p:spPr>
          <a:xfrm>
            <a:off x="498305" y="5509049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98" name="Ovale 97"/>
          <p:cNvSpPr/>
          <p:nvPr/>
        </p:nvSpPr>
        <p:spPr>
          <a:xfrm>
            <a:off x="1999814" y="5513812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cxnSp>
        <p:nvCxnSpPr>
          <p:cNvPr id="107" name="Connettore diritto 106"/>
          <p:cNvCxnSpPr/>
          <p:nvPr/>
        </p:nvCxnSpPr>
        <p:spPr>
          <a:xfrm flipV="1">
            <a:off x="265674" y="5237587"/>
            <a:ext cx="0" cy="546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ttore 2 107"/>
          <p:cNvCxnSpPr/>
          <p:nvPr/>
        </p:nvCxnSpPr>
        <p:spPr>
          <a:xfrm>
            <a:off x="265674" y="5237587"/>
            <a:ext cx="3587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CasellaDiTesto 108"/>
          <p:cNvSpPr txBox="1"/>
          <p:nvPr/>
        </p:nvSpPr>
        <p:spPr>
          <a:xfrm>
            <a:off x="282527" y="5556674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110" name="CasellaDiTesto 109"/>
          <p:cNvSpPr txBox="1"/>
          <p:nvPr/>
        </p:nvSpPr>
        <p:spPr>
          <a:xfrm>
            <a:off x="1153625" y="5035886"/>
            <a:ext cx="45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Z</a:t>
            </a:r>
            <a:r>
              <a:rPr lang="it-IT" b="1" baseline="-25000" dirty="0"/>
              <a:t>0</a:t>
            </a:r>
            <a:endParaRPr lang="it-IT" b="1" dirty="0"/>
          </a:p>
        </p:txBody>
      </p:sp>
      <p:cxnSp>
        <p:nvCxnSpPr>
          <p:cNvPr id="111" name="Connettore diritto 110"/>
          <p:cNvCxnSpPr/>
          <p:nvPr/>
        </p:nvCxnSpPr>
        <p:spPr>
          <a:xfrm>
            <a:off x="2156902" y="4902200"/>
            <a:ext cx="21101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Connettore diritto 111"/>
          <p:cNvCxnSpPr/>
          <p:nvPr/>
        </p:nvCxnSpPr>
        <p:spPr>
          <a:xfrm>
            <a:off x="2367917" y="4911355"/>
            <a:ext cx="0" cy="65246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Connettore diritto 112"/>
          <p:cNvCxnSpPr/>
          <p:nvPr/>
        </p:nvCxnSpPr>
        <p:spPr>
          <a:xfrm flipH="1" flipV="1">
            <a:off x="2156902" y="5549899"/>
            <a:ext cx="211016" cy="476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Connettore 2 113"/>
          <p:cNvCxnSpPr>
            <a:cxnSpLocks/>
          </p:cNvCxnSpPr>
          <p:nvPr/>
        </p:nvCxnSpPr>
        <p:spPr>
          <a:xfrm flipV="1">
            <a:off x="5201529" y="2979638"/>
            <a:ext cx="0" cy="96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ttore 2 114"/>
          <p:cNvCxnSpPr/>
          <p:nvPr/>
        </p:nvCxnSpPr>
        <p:spPr>
          <a:xfrm>
            <a:off x="5201529" y="3947143"/>
            <a:ext cx="31230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CasellaDiTesto 115"/>
          <p:cNvSpPr txBox="1"/>
          <p:nvPr/>
        </p:nvSpPr>
        <p:spPr>
          <a:xfrm>
            <a:off x="4954907" y="2779314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117" name="CasellaDiTesto 116"/>
          <p:cNvSpPr txBox="1"/>
          <p:nvPr/>
        </p:nvSpPr>
        <p:spPr>
          <a:xfrm>
            <a:off x="8335108" y="3887976"/>
            <a:ext cx="2321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t</a:t>
            </a:r>
          </a:p>
        </p:txBody>
      </p:sp>
      <p:cxnSp>
        <p:nvCxnSpPr>
          <p:cNvPr id="118" name="Connettore diritto 117"/>
          <p:cNvCxnSpPr>
            <a:cxnSpLocks/>
          </p:cNvCxnSpPr>
          <p:nvPr/>
        </p:nvCxnSpPr>
        <p:spPr>
          <a:xfrm>
            <a:off x="5591908" y="3892766"/>
            <a:ext cx="0" cy="1337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ttore diritto 118"/>
          <p:cNvCxnSpPr>
            <a:cxnSpLocks/>
          </p:cNvCxnSpPr>
          <p:nvPr/>
        </p:nvCxnSpPr>
        <p:spPr>
          <a:xfrm>
            <a:off x="5127673" y="3545102"/>
            <a:ext cx="1844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CasellaDiTesto 119"/>
          <p:cNvSpPr txBox="1"/>
          <p:nvPr/>
        </p:nvSpPr>
        <p:spPr>
          <a:xfrm>
            <a:off x="5570807" y="3982445"/>
            <a:ext cx="2954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121" name="CasellaDiTesto 120"/>
          <p:cNvSpPr txBox="1"/>
          <p:nvPr/>
        </p:nvSpPr>
        <p:spPr>
          <a:xfrm>
            <a:off x="4954907" y="3325887"/>
            <a:ext cx="2954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0</a:t>
            </a:r>
          </a:p>
        </p:txBody>
      </p:sp>
      <p:cxnSp>
        <p:nvCxnSpPr>
          <p:cNvPr id="122" name="Connettore diritto 121"/>
          <p:cNvCxnSpPr>
            <a:cxnSpLocks/>
          </p:cNvCxnSpPr>
          <p:nvPr/>
        </p:nvCxnSpPr>
        <p:spPr>
          <a:xfrm>
            <a:off x="5201529" y="3545102"/>
            <a:ext cx="20151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ttore 2 122"/>
          <p:cNvCxnSpPr>
            <a:cxnSpLocks/>
          </p:cNvCxnSpPr>
          <p:nvPr/>
        </p:nvCxnSpPr>
        <p:spPr>
          <a:xfrm flipV="1">
            <a:off x="5201529" y="4524076"/>
            <a:ext cx="0" cy="96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ttore 2 123"/>
          <p:cNvCxnSpPr/>
          <p:nvPr/>
        </p:nvCxnSpPr>
        <p:spPr>
          <a:xfrm>
            <a:off x="5201529" y="5491580"/>
            <a:ext cx="31230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CasellaDiTesto 124"/>
          <p:cNvSpPr txBox="1"/>
          <p:nvPr/>
        </p:nvSpPr>
        <p:spPr>
          <a:xfrm>
            <a:off x="4954907" y="4323752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126" name="CasellaDiTesto 125"/>
          <p:cNvSpPr txBox="1"/>
          <p:nvPr/>
        </p:nvSpPr>
        <p:spPr>
          <a:xfrm>
            <a:off x="8335108" y="5432413"/>
            <a:ext cx="2321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t</a:t>
            </a:r>
          </a:p>
        </p:txBody>
      </p:sp>
      <p:cxnSp>
        <p:nvCxnSpPr>
          <p:cNvPr id="127" name="Connettore diritto 126"/>
          <p:cNvCxnSpPr>
            <a:cxnSpLocks/>
          </p:cNvCxnSpPr>
          <p:nvPr/>
        </p:nvCxnSpPr>
        <p:spPr>
          <a:xfrm>
            <a:off x="5591908" y="5437203"/>
            <a:ext cx="0" cy="1337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ttore diritto 127"/>
          <p:cNvCxnSpPr>
            <a:cxnSpLocks/>
          </p:cNvCxnSpPr>
          <p:nvPr/>
        </p:nvCxnSpPr>
        <p:spPr>
          <a:xfrm>
            <a:off x="5127673" y="5089540"/>
            <a:ext cx="1844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CasellaDiTesto 128"/>
          <p:cNvSpPr txBox="1"/>
          <p:nvPr/>
        </p:nvSpPr>
        <p:spPr>
          <a:xfrm>
            <a:off x="5570807" y="5526883"/>
            <a:ext cx="2954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130" name="CasellaDiTesto 129"/>
          <p:cNvSpPr txBox="1"/>
          <p:nvPr/>
        </p:nvSpPr>
        <p:spPr>
          <a:xfrm>
            <a:off x="4954907" y="4870324"/>
            <a:ext cx="2954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0</a:t>
            </a:r>
          </a:p>
        </p:txBody>
      </p:sp>
      <p:cxnSp>
        <p:nvCxnSpPr>
          <p:cNvPr id="131" name="Connettore diritto 130"/>
          <p:cNvCxnSpPr>
            <a:cxnSpLocks/>
          </p:cNvCxnSpPr>
          <p:nvPr/>
        </p:nvCxnSpPr>
        <p:spPr>
          <a:xfrm>
            <a:off x="5201529" y="5089540"/>
            <a:ext cx="20151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ttore diritto 132"/>
          <p:cNvCxnSpPr/>
          <p:nvPr/>
        </p:nvCxnSpPr>
        <p:spPr>
          <a:xfrm>
            <a:off x="7216727" y="3887976"/>
            <a:ext cx="0" cy="138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ttore diritto 133"/>
          <p:cNvCxnSpPr/>
          <p:nvPr/>
        </p:nvCxnSpPr>
        <p:spPr>
          <a:xfrm>
            <a:off x="7216727" y="5437203"/>
            <a:ext cx="0" cy="138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CasellaDiTesto 134"/>
          <p:cNvSpPr txBox="1"/>
          <p:nvPr/>
        </p:nvSpPr>
        <p:spPr>
          <a:xfrm>
            <a:off x="7132320" y="4026475"/>
            <a:ext cx="3692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2T</a:t>
            </a:r>
          </a:p>
        </p:txBody>
      </p:sp>
      <p:sp>
        <p:nvSpPr>
          <p:cNvPr id="136" name="CasellaDiTesto 135"/>
          <p:cNvSpPr txBox="1"/>
          <p:nvPr/>
        </p:nvSpPr>
        <p:spPr>
          <a:xfrm>
            <a:off x="7132320" y="5554662"/>
            <a:ext cx="3692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2T</a:t>
            </a:r>
          </a:p>
        </p:txBody>
      </p:sp>
      <p:cxnSp>
        <p:nvCxnSpPr>
          <p:cNvPr id="139" name="Connettore diritto 138"/>
          <p:cNvCxnSpPr/>
          <p:nvPr/>
        </p:nvCxnSpPr>
        <p:spPr>
          <a:xfrm flipV="1">
            <a:off x="7216727" y="3199522"/>
            <a:ext cx="0" cy="3455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ttore diritto 140"/>
          <p:cNvCxnSpPr/>
          <p:nvPr/>
        </p:nvCxnSpPr>
        <p:spPr>
          <a:xfrm>
            <a:off x="7216727" y="3199521"/>
            <a:ext cx="10445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ttore diritto 142"/>
          <p:cNvCxnSpPr/>
          <p:nvPr/>
        </p:nvCxnSpPr>
        <p:spPr>
          <a:xfrm>
            <a:off x="5140753" y="3188867"/>
            <a:ext cx="1582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CasellaDiTesto 143"/>
          <p:cNvSpPr txBox="1"/>
          <p:nvPr/>
        </p:nvSpPr>
        <p:spPr>
          <a:xfrm>
            <a:off x="4951496" y="3043555"/>
            <a:ext cx="1015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1</a:t>
            </a:r>
          </a:p>
        </p:txBody>
      </p:sp>
      <p:cxnSp>
        <p:nvCxnSpPr>
          <p:cNvPr id="148" name="Connettore diritto 147"/>
          <p:cNvCxnSpPr/>
          <p:nvPr/>
        </p:nvCxnSpPr>
        <p:spPr>
          <a:xfrm>
            <a:off x="7216727" y="5089540"/>
            <a:ext cx="0" cy="4195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ttore diritto 149"/>
          <p:cNvCxnSpPr/>
          <p:nvPr/>
        </p:nvCxnSpPr>
        <p:spPr>
          <a:xfrm>
            <a:off x="7216727" y="5491580"/>
            <a:ext cx="9812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CasellaDiTesto 150"/>
          <p:cNvSpPr txBox="1"/>
          <p:nvPr/>
        </p:nvSpPr>
        <p:spPr>
          <a:xfrm>
            <a:off x="4906108" y="5347648"/>
            <a:ext cx="3442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40120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4"/>
          <p:cNvCxnSpPr/>
          <p:nvPr/>
        </p:nvCxnSpPr>
        <p:spPr>
          <a:xfrm>
            <a:off x="498452" y="1667006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6"/>
          <p:cNvCxnSpPr/>
          <p:nvPr/>
        </p:nvCxnSpPr>
        <p:spPr>
          <a:xfrm>
            <a:off x="498452" y="2286131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e 5"/>
          <p:cNvSpPr/>
          <p:nvPr/>
        </p:nvSpPr>
        <p:spPr>
          <a:xfrm>
            <a:off x="498452" y="1652718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1993877" y="1657481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498452" y="2267081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1993877" y="2271843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cxnSp>
        <p:nvCxnSpPr>
          <p:cNvPr id="10" name="Connettore 1 12"/>
          <p:cNvCxnSpPr/>
          <p:nvPr/>
        </p:nvCxnSpPr>
        <p:spPr>
          <a:xfrm>
            <a:off x="2217714" y="1676530"/>
            <a:ext cx="276225" cy="47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ttore 1 13"/>
          <p:cNvCxnSpPr/>
          <p:nvPr/>
        </p:nvCxnSpPr>
        <p:spPr>
          <a:xfrm>
            <a:off x="2217714" y="2309943"/>
            <a:ext cx="276225" cy="47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rnice 11"/>
          <p:cNvSpPr/>
          <p:nvPr/>
        </p:nvSpPr>
        <p:spPr>
          <a:xfrm>
            <a:off x="2427264" y="1831312"/>
            <a:ext cx="133350" cy="328613"/>
          </a:xfrm>
          <a:prstGeom prst="frame">
            <a:avLst/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ysClr val="windowText" lastClr="000000"/>
              </a:solidFill>
            </a:endParaRPr>
          </a:p>
        </p:txBody>
      </p:sp>
      <p:cxnSp>
        <p:nvCxnSpPr>
          <p:cNvPr id="13" name="Connettore 1 16"/>
          <p:cNvCxnSpPr/>
          <p:nvPr/>
        </p:nvCxnSpPr>
        <p:spPr>
          <a:xfrm>
            <a:off x="2493939" y="1682484"/>
            <a:ext cx="0" cy="14882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8"/>
          <p:cNvCxnSpPr>
            <a:stCxn id="12" idx="2"/>
          </p:cNvCxnSpPr>
          <p:nvPr/>
        </p:nvCxnSpPr>
        <p:spPr>
          <a:xfrm>
            <a:off x="2493939" y="2159925"/>
            <a:ext cx="0" cy="1547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2598714" y="1857118"/>
            <a:ext cx="4201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2Z</a:t>
            </a:r>
            <a:r>
              <a:rPr lang="it-IT" sz="1350" baseline="-25000" dirty="0"/>
              <a:t>0</a:t>
            </a:r>
            <a:endParaRPr lang="it-IT" sz="1350" dirty="0"/>
          </a:p>
        </p:txBody>
      </p:sp>
      <p:cxnSp>
        <p:nvCxnSpPr>
          <p:cNvPr id="18" name="Connettore diritto 17"/>
          <p:cNvCxnSpPr/>
          <p:nvPr/>
        </p:nvCxnSpPr>
        <p:spPr>
          <a:xfrm flipV="1">
            <a:off x="265821" y="1995618"/>
            <a:ext cx="0" cy="546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265821" y="1995618"/>
            <a:ext cx="3587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282674" y="2314706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1153772" y="1793918"/>
            <a:ext cx="45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Z</a:t>
            </a:r>
            <a:r>
              <a:rPr lang="it-IT" b="1" baseline="-25000" dirty="0"/>
              <a:t>0</a:t>
            </a:r>
            <a:endParaRPr lang="it-IT" b="1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5201529" y="964789"/>
            <a:ext cx="2996419" cy="3000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350" b="1" i="1" u="sng" dirty="0">
                <a:solidFill>
                  <a:srgbClr val="FF0000"/>
                </a:solidFill>
              </a:rPr>
              <a:t>Step </a:t>
            </a:r>
            <a:r>
              <a:rPr lang="it-IT" sz="1350" b="1" i="1" u="sng" dirty="0" err="1">
                <a:solidFill>
                  <a:srgbClr val="FF0000"/>
                </a:solidFill>
              </a:rPr>
              <a:t>Response</a:t>
            </a:r>
            <a:endParaRPr lang="it-IT" sz="1350" b="1" i="1" u="sng" dirty="0">
              <a:solidFill>
                <a:srgbClr val="FF0000"/>
              </a:solidFill>
            </a:endParaRPr>
          </a:p>
        </p:txBody>
      </p:sp>
      <p:cxnSp>
        <p:nvCxnSpPr>
          <p:cNvPr id="23" name="Connettore 2 22"/>
          <p:cNvCxnSpPr>
            <a:cxnSpLocks/>
          </p:cNvCxnSpPr>
          <p:nvPr/>
        </p:nvCxnSpPr>
        <p:spPr>
          <a:xfrm flipV="1">
            <a:off x="5201529" y="1574702"/>
            <a:ext cx="0" cy="96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>
            <a:off x="5201529" y="2542207"/>
            <a:ext cx="31230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4954907" y="1374378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8335108" y="2483040"/>
            <a:ext cx="2321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t</a:t>
            </a:r>
          </a:p>
        </p:txBody>
      </p:sp>
      <p:cxnSp>
        <p:nvCxnSpPr>
          <p:cNvPr id="27" name="Connettore diritto 26"/>
          <p:cNvCxnSpPr>
            <a:cxnSpLocks/>
          </p:cNvCxnSpPr>
          <p:nvPr/>
        </p:nvCxnSpPr>
        <p:spPr>
          <a:xfrm>
            <a:off x="5591908" y="2487830"/>
            <a:ext cx="0" cy="1337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/>
          <p:cNvCxnSpPr>
            <a:cxnSpLocks/>
          </p:cNvCxnSpPr>
          <p:nvPr/>
        </p:nvCxnSpPr>
        <p:spPr>
          <a:xfrm>
            <a:off x="5127673" y="2140166"/>
            <a:ext cx="1844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5570807" y="2577509"/>
            <a:ext cx="2954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4954907" y="2089246"/>
            <a:ext cx="2954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0</a:t>
            </a:r>
          </a:p>
        </p:txBody>
      </p:sp>
      <p:cxnSp>
        <p:nvCxnSpPr>
          <p:cNvPr id="31" name="Connettore diritto 30"/>
          <p:cNvCxnSpPr>
            <a:cxnSpLocks/>
          </p:cNvCxnSpPr>
          <p:nvPr/>
        </p:nvCxnSpPr>
        <p:spPr>
          <a:xfrm>
            <a:off x="5201529" y="2140166"/>
            <a:ext cx="20151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4"/>
          <p:cNvCxnSpPr/>
          <p:nvPr/>
        </p:nvCxnSpPr>
        <p:spPr>
          <a:xfrm>
            <a:off x="498452" y="3288699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6"/>
          <p:cNvCxnSpPr/>
          <p:nvPr/>
        </p:nvCxnSpPr>
        <p:spPr>
          <a:xfrm>
            <a:off x="498452" y="3907824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e 33"/>
          <p:cNvSpPr/>
          <p:nvPr/>
        </p:nvSpPr>
        <p:spPr>
          <a:xfrm>
            <a:off x="498452" y="3274412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35" name="Ovale 34"/>
          <p:cNvSpPr/>
          <p:nvPr/>
        </p:nvSpPr>
        <p:spPr>
          <a:xfrm>
            <a:off x="1993877" y="3279174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36" name="Ovale 35"/>
          <p:cNvSpPr/>
          <p:nvPr/>
        </p:nvSpPr>
        <p:spPr>
          <a:xfrm>
            <a:off x="498452" y="3888774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37" name="Ovale 36"/>
          <p:cNvSpPr/>
          <p:nvPr/>
        </p:nvSpPr>
        <p:spPr>
          <a:xfrm>
            <a:off x="1993877" y="3893537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cxnSp>
        <p:nvCxnSpPr>
          <p:cNvPr id="38" name="Connettore diritto 37"/>
          <p:cNvCxnSpPr/>
          <p:nvPr/>
        </p:nvCxnSpPr>
        <p:spPr>
          <a:xfrm flipV="1">
            <a:off x="265821" y="3617312"/>
            <a:ext cx="0" cy="546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/>
          <p:nvPr/>
        </p:nvCxnSpPr>
        <p:spPr>
          <a:xfrm>
            <a:off x="265821" y="3617312"/>
            <a:ext cx="3587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/>
          <p:cNvSpPr txBox="1"/>
          <p:nvPr/>
        </p:nvSpPr>
        <p:spPr>
          <a:xfrm>
            <a:off x="282674" y="3936399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1153772" y="3415611"/>
            <a:ext cx="45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Z</a:t>
            </a:r>
            <a:r>
              <a:rPr lang="it-IT" b="1" baseline="-25000" dirty="0"/>
              <a:t>0</a:t>
            </a:r>
            <a:endParaRPr lang="it-IT" b="1" dirty="0"/>
          </a:p>
        </p:txBody>
      </p:sp>
      <p:cxnSp>
        <p:nvCxnSpPr>
          <p:cNvPr id="42" name="Connettore 1 4"/>
          <p:cNvCxnSpPr/>
          <p:nvPr/>
        </p:nvCxnSpPr>
        <p:spPr>
          <a:xfrm>
            <a:off x="498305" y="4908974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6"/>
          <p:cNvCxnSpPr/>
          <p:nvPr/>
        </p:nvCxnSpPr>
        <p:spPr>
          <a:xfrm>
            <a:off x="498305" y="5528099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e 43"/>
          <p:cNvSpPr/>
          <p:nvPr/>
        </p:nvSpPr>
        <p:spPr>
          <a:xfrm>
            <a:off x="498305" y="4894687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45" name="Ovale 44"/>
          <p:cNvSpPr/>
          <p:nvPr/>
        </p:nvSpPr>
        <p:spPr>
          <a:xfrm>
            <a:off x="1993877" y="4889924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46" name="Ovale 45"/>
          <p:cNvSpPr/>
          <p:nvPr/>
        </p:nvSpPr>
        <p:spPr>
          <a:xfrm>
            <a:off x="498305" y="5509049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47" name="Ovale 46"/>
          <p:cNvSpPr/>
          <p:nvPr/>
        </p:nvSpPr>
        <p:spPr>
          <a:xfrm>
            <a:off x="1993877" y="5525516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cxnSp>
        <p:nvCxnSpPr>
          <p:cNvPr id="48" name="Connettore diritto 47"/>
          <p:cNvCxnSpPr/>
          <p:nvPr/>
        </p:nvCxnSpPr>
        <p:spPr>
          <a:xfrm flipV="1">
            <a:off x="265674" y="5237587"/>
            <a:ext cx="0" cy="546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/>
          <p:cNvCxnSpPr/>
          <p:nvPr/>
        </p:nvCxnSpPr>
        <p:spPr>
          <a:xfrm>
            <a:off x="265674" y="5237587"/>
            <a:ext cx="3587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/>
          <p:cNvSpPr txBox="1"/>
          <p:nvPr/>
        </p:nvSpPr>
        <p:spPr>
          <a:xfrm>
            <a:off x="282527" y="5556674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51" name="CasellaDiTesto 50"/>
          <p:cNvSpPr txBox="1"/>
          <p:nvPr/>
        </p:nvSpPr>
        <p:spPr>
          <a:xfrm>
            <a:off x="1153625" y="5035886"/>
            <a:ext cx="45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Z</a:t>
            </a:r>
            <a:r>
              <a:rPr lang="it-IT" b="1" baseline="-25000" dirty="0"/>
              <a:t>0</a:t>
            </a:r>
            <a:endParaRPr lang="it-IT" b="1" dirty="0"/>
          </a:p>
        </p:txBody>
      </p:sp>
      <p:cxnSp>
        <p:nvCxnSpPr>
          <p:cNvPr id="55" name="Connettore 2 54"/>
          <p:cNvCxnSpPr>
            <a:cxnSpLocks/>
          </p:cNvCxnSpPr>
          <p:nvPr/>
        </p:nvCxnSpPr>
        <p:spPr>
          <a:xfrm flipV="1">
            <a:off x="5201529" y="2979638"/>
            <a:ext cx="0" cy="96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/>
          <p:cNvCxnSpPr/>
          <p:nvPr/>
        </p:nvCxnSpPr>
        <p:spPr>
          <a:xfrm>
            <a:off x="5201529" y="3947143"/>
            <a:ext cx="31230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56"/>
          <p:cNvSpPr txBox="1"/>
          <p:nvPr/>
        </p:nvSpPr>
        <p:spPr>
          <a:xfrm>
            <a:off x="4954907" y="2779314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8335108" y="3887976"/>
            <a:ext cx="2321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t</a:t>
            </a:r>
          </a:p>
        </p:txBody>
      </p:sp>
      <p:cxnSp>
        <p:nvCxnSpPr>
          <p:cNvPr id="59" name="Connettore diritto 58"/>
          <p:cNvCxnSpPr>
            <a:cxnSpLocks/>
          </p:cNvCxnSpPr>
          <p:nvPr/>
        </p:nvCxnSpPr>
        <p:spPr>
          <a:xfrm>
            <a:off x="5591908" y="3892766"/>
            <a:ext cx="0" cy="1337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diritto 59"/>
          <p:cNvCxnSpPr>
            <a:cxnSpLocks/>
          </p:cNvCxnSpPr>
          <p:nvPr/>
        </p:nvCxnSpPr>
        <p:spPr>
          <a:xfrm>
            <a:off x="5127673" y="3545102"/>
            <a:ext cx="1844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asellaDiTesto 60"/>
          <p:cNvSpPr txBox="1"/>
          <p:nvPr/>
        </p:nvSpPr>
        <p:spPr>
          <a:xfrm>
            <a:off x="5570807" y="3982445"/>
            <a:ext cx="2954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62" name="CasellaDiTesto 61"/>
          <p:cNvSpPr txBox="1"/>
          <p:nvPr/>
        </p:nvSpPr>
        <p:spPr>
          <a:xfrm>
            <a:off x="4954907" y="3325887"/>
            <a:ext cx="2954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0</a:t>
            </a:r>
          </a:p>
        </p:txBody>
      </p:sp>
      <p:cxnSp>
        <p:nvCxnSpPr>
          <p:cNvPr id="63" name="Connettore diritto 62"/>
          <p:cNvCxnSpPr>
            <a:cxnSpLocks/>
          </p:cNvCxnSpPr>
          <p:nvPr/>
        </p:nvCxnSpPr>
        <p:spPr>
          <a:xfrm>
            <a:off x="5201529" y="3545102"/>
            <a:ext cx="20151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2 63"/>
          <p:cNvCxnSpPr>
            <a:cxnSpLocks/>
          </p:cNvCxnSpPr>
          <p:nvPr/>
        </p:nvCxnSpPr>
        <p:spPr>
          <a:xfrm flipV="1">
            <a:off x="5201529" y="4524076"/>
            <a:ext cx="0" cy="96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/>
          <p:cNvCxnSpPr/>
          <p:nvPr/>
        </p:nvCxnSpPr>
        <p:spPr>
          <a:xfrm>
            <a:off x="5201529" y="5491580"/>
            <a:ext cx="31230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asellaDiTesto 65"/>
          <p:cNvSpPr txBox="1"/>
          <p:nvPr/>
        </p:nvSpPr>
        <p:spPr>
          <a:xfrm>
            <a:off x="4954907" y="4323752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67" name="CasellaDiTesto 66"/>
          <p:cNvSpPr txBox="1"/>
          <p:nvPr/>
        </p:nvSpPr>
        <p:spPr>
          <a:xfrm>
            <a:off x="8335108" y="5432413"/>
            <a:ext cx="2321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t</a:t>
            </a:r>
          </a:p>
        </p:txBody>
      </p:sp>
      <p:cxnSp>
        <p:nvCxnSpPr>
          <p:cNvPr id="68" name="Connettore diritto 67"/>
          <p:cNvCxnSpPr>
            <a:cxnSpLocks/>
          </p:cNvCxnSpPr>
          <p:nvPr/>
        </p:nvCxnSpPr>
        <p:spPr>
          <a:xfrm>
            <a:off x="5591908" y="5437203"/>
            <a:ext cx="0" cy="1337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diritto 68"/>
          <p:cNvCxnSpPr>
            <a:cxnSpLocks/>
          </p:cNvCxnSpPr>
          <p:nvPr/>
        </p:nvCxnSpPr>
        <p:spPr>
          <a:xfrm>
            <a:off x="5127673" y="5089540"/>
            <a:ext cx="1844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asellaDiTesto 69"/>
          <p:cNvSpPr txBox="1"/>
          <p:nvPr/>
        </p:nvSpPr>
        <p:spPr>
          <a:xfrm>
            <a:off x="5570807" y="5526883"/>
            <a:ext cx="2954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71" name="CasellaDiTesto 70"/>
          <p:cNvSpPr txBox="1"/>
          <p:nvPr/>
        </p:nvSpPr>
        <p:spPr>
          <a:xfrm>
            <a:off x="4954907" y="4870324"/>
            <a:ext cx="2954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0</a:t>
            </a:r>
          </a:p>
        </p:txBody>
      </p:sp>
      <p:cxnSp>
        <p:nvCxnSpPr>
          <p:cNvPr id="72" name="Connettore diritto 71"/>
          <p:cNvCxnSpPr>
            <a:cxnSpLocks/>
          </p:cNvCxnSpPr>
          <p:nvPr/>
        </p:nvCxnSpPr>
        <p:spPr>
          <a:xfrm>
            <a:off x="5201529" y="5089540"/>
            <a:ext cx="20151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diritto 72"/>
          <p:cNvCxnSpPr/>
          <p:nvPr/>
        </p:nvCxnSpPr>
        <p:spPr>
          <a:xfrm>
            <a:off x="7216727" y="3887976"/>
            <a:ext cx="0" cy="138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diritto 73"/>
          <p:cNvCxnSpPr/>
          <p:nvPr/>
        </p:nvCxnSpPr>
        <p:spPr>
          <a:xfrm>
            <a:off x="7216727" y="5437203"/>
            <a:ext cx="0" cy="138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asellaDiTesto 74"/>
          <p:cNvSpPr txBox="1"/>
          <p:nvPr/>
        </p:nvSpPr>
        <p:spPr>
          <a:xfrm>
            <a:off x="7132320" y="4026475"/>
            <a:ext cx="3692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2T</a:t>
            </a:r>
          </a:p>
        </p:txBody>
      </p:sp>
      <p:sp>
        <p:nvSpPr>
          <p:cNvPr id="76" name="CasellaDiTesto 75"/>
          <p:cNvSpPr txBox="1"/>
          <p:nvPr/>
        </p:nvSpPr>
        <p:spPr>
          <a:xfrm>
            <a:off x="7132320" y="5554662"/>
            <a:ext cx="3692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2T</a:t>
            </a:r>
          </a:p>
        </p:txBody>
      </p:sp>
      <p:cxnSp>
        <p:nvCxnSpPr>
          <p:cNvPr id="79" name="Connettore diritto 78"/>
          <p:cNvCxnSpPr/>
          <p:nvPr/>
        </p:nvCxnSpPr>
        <p:spPr>
          <a:xfrm>
            <a:off x="5140753" y="3125563"/>
            <a:ext cx="1582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CasellaDiTesto 79"/>
          <p:cNvSpPr txBox="1"/>
          <p:nvPr/>
        </p:nvSpPr>
        <p:spPr>
          <a:xfrm>
            <a:off x="5309014" y="2980052"/>
            <a:ext cx="1015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83" name="CasellaDiTesto 82"/>
          <p:cNvSpPr txBox="1"/>
          <p:nvPr/>
        </p:nvSpPr>
        <p:spPr>
          <a:xfrm>
            <a:off x="4906108" y="5347648"/>
            <a:ext cx="3442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-1</a:t>
            </a:r>
          </a:p>
        </p:txBody>
      </p:sp>
      <p:cxnSp>
        <p:nvCxnSpPr>
          <p:cNvPr id="84" name="Connettore diritto 83"/>
          <p:cNvCxnSpPr/>
          <p:nvPr/>
        </p:nvCxnSpPr>
        <p:spPr>
          <a:xfrm>
            <a:off x="7216727" y="2462875"/>
            <a:ext cx="0" cy="138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asellaDiTesto 84"/>
          <p:cNvSpPr txBox="1"/>
          <p:nvPr/>
        </p:nvSpPr>
        <p:spPr>
          <a:xfrm>
            <a:off x="7132320" y="2601374"/>
            <a:ext cx="3692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2T</a:t>
            </a:r>
          </a:p>
        </p:txBody>
      </p:sp>
      <p:cxnSp>
        <p:nvCxnSpPr>
          <p:cNvPr id="88" name="Connettore diritto 87"/>
          <p:cNvCxnSpPr/>
          <p:nvPr/>
        </p:nvCxnSpPr>
        <p:spPr>
          <a:xfrm flipV="1">
            <a:off x="7216727" y="2021425"/>
            <a:ext cx="0" cy="1385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ttore diritto 91"/>
          <p:cNvCxnSpPr/>
          <p:nvPr/>
        </p:nvCxnSpPr>
        <p:spPr>
          <a:xfrm>
            <a:off x="7216726" y="2021425"/>
            <a:ext cx="10128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ttore diritto 93"/>
          <p:cNvCxnSpPr/>
          <p:nvPr/>
        </p:nvCxnSpPr>
        <p:spPr>
          <a:xfrm>
            <a:off x="5122398" y="2008420"/>
            <a:ext cx="158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ttangolo 94"/>
              <p:cNvSpPr/>
              <p:nvPr/>
            </p:nvSpPr>
            <p:spPr>
              <a:xfrm>
                <a:off x="4923473" y="1783931"/>
                <a:ext cx="259885" cy="3309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825" b="1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it-IT" sz="825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it-IT" sz="825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it-IT" sz="825" dirty="0"/>
              </a:p>
            </p:txBody>
          </p:sp>
        </mc:Choice>
        <mc:Fallback xmlns="">
          <p:sp>
            <p:nvSpPr>
              <p:cNvPr id="95" name="Rettangolo 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630" y="1235575"/>
                <a:ext cx="346513" cy="4103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CasellaDiTesto 96"/>
          <p:cNvSpPr txBox="1"/>
          <p:nvPr/>
        </p:nvSpPr>
        <p:spPr>
          <a:xfrm>
            <a:off x="4906108" y="3784078"/>
            <a:ext cx="3442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-1</a:t>
            </a:r>
          </a:p>
        </p:txBody>
      </p:sp>
      <p:sp>
        <p:nvSpPr>
          <p:cNvPr id="98" name="CasellaDiTesto 97"/>
          <p:cNvSpPr txBox="1"/>
          <p:nvPr/>
        </p:nvSpPr>
        <p:spPr>
          <a:xfrm>
            <a:off x="5309014" y="4537581"/>
            <a:ext cx="1015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1</a:t>
            </a:r>
          </a:p>
        </p:txBody>
      </p:sp>
      <p:cxnSp>
        <p:nvCxnSpPr>
          <p:cNvPr id="99" name="Connettore diritto 98"/>
          <p:cNvCxnSpPr/>
          <p:nvPr/>
        </p:nvCxnSpPr>
        <p:spPr>
          <a:xfrm>
            <a:off x="5128444" y="4689356"/>
            <a:ext cx="1582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ttore diritto 100"/>
          <p:cNvCxnSpPr/>
          <p:nvPr/>
        </p:nvCxnSpPr>
        <p:spPr>
          <a:xfrm>
            <a:off x="7216727" y="3545102"/>
            <a:ext cx="0" cy="4121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ttore diritto 102"/>
          <p:cNvCxnSpPr/>
          <p:nvPr/>
        </p:nvCxnSpPr>
        <p:spPr>
          <a:xfrm flipV="1">
            <a:off x="7216727" y="4689356"/>
            <a:ext cx="0" cy="4001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4" name="Arco 103"/>
          <p:cNvSpPr/>
          <p:nvPr/>
        </p:nvSpPr>
        <p:spPr>
          <a:xfrm rot="16200000">
            <a:off x="7389760" y="3058763"/>
            <a:ext cx="1478425" cy="1806159"/>
          </a:xfrm>
          <a:prstGeom prst="arc">
            <a:avLst>
              <a:gd name="adj1" fmla="val 16200000"/>
              <a:gd name="adj2" fmla="val 58327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05" name="Arco 104"/>
          <p:cNvSpPr/>
          <p:nvPr/>
        </p:nvSpPr>
        <p:spPr>
          <a:xfrm rot="10800000">
            <a:off x="7225893" y="4034885"/>
            <a:ext cx="2006030" cy="1342422"/>
          </a:xfrm>
          <a:prstGeom prst="arc">
            <a:avLst>
              <a:gd name="adj1" fmla="val 16200000"/>
              <a:gd name="adj2" fmla="val 42702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106" name="Connettore diritto 105"/>
          <p:cNvCxnSpPr/>
          <p:nvPr/>
        </p:nvCxnSpPr>
        <p:spPr>
          <a:xfrm>
            <a:off x="2195446" y="3294701"/>
            <a:ext cx="20046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Connettore diritto 106"/>
          <p:cNvCxnSpPr/>
          <p:nvPr/>
        </p:nvCxnSpPr>
        <p:spPr>
          <a:xfrm>
            <a:off x="2395910" y="3294701"/>
            <a:ext cx="0" cy="25040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Connettore diritto 107"/>
          <p:cNvCxnSpPr/>
          <p:nvPr/>
        </p:nvCxnSpPr>
        <p:spPr>
          <a:xfrm>
            <a:off x="2253475" y="3545102"/>
            <a:ext cx="28487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Connettore diritto 108"/>
          <p:cNvCxnSpPr/>
          <p:nvPr/>
        </p:nvCxnSpPr>
        <p:spPr>
          <a:xfrm>
            <a:off x="2253475" y="3629508"/>
            <a:ext cx="28487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Connettore diritto 109"/>
          <p:cNvCxnSpPr/>
          <p:nvPr/>
        </p:nvCxnSpPr>
        <p:spPr>
          <a:xfrm>
            <a:off x="2395910" y="3629509"/>
            <a:ext cx="0" cy="28918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Connettore diritto 110"/>
          <p:cNvCxnSpPr/>
          <p:nvPr/>
        </p:nvCxnSpPr>
        <p:spPr>
          <a:xfrm flipH="1">
            <a:off x="2195446" y="3918695"/>
            <a:ext cx="20046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CasellaDiTesto 111"/>
          <p:cNvSpPr txBox="1"/>
          <p:nvPr/>
        </p:nvSpPr>
        <p:spPr>
          <a:xfrm>
            <a:off x="2538346" y="3545102"/>
            <a:ext cx="2848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C</a:t>
            </a:r>
          </a:p>
        </p:txBody>
      </p:sp>
      <p:cxnSp>
        <p:nvCxnSpPr>
          <p:cNvPr id="113" name="Connettore diritto 112"/>
          <p:cNvCxnSpPr/>
          <p:nvPr/>
        </p:nvCxnSpPr>
        <p:spPr>
          <a:xfrm>
            <a:off x="2194439" y="4926548"/>
            <a:ext cx="17584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Connettore diritto 113"/>
          <p:cNvCxnSpPr/>
          <p:nvPr/>
        </p:nvCxnSpPr>
        <p:spPr>
          <a:xfrm flipH="1">
            <a:off x="2194439" y="5569487"/>
            <a:ext cx="17584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5" name="Immagine 1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082086" y="5161590"/>
            <a:ext cx="638066" cy="177728"/>
          </a:xfrm>
          <a:prstGeom prst="rect">
            <a:avLst/>
          </a:prstGeom>
        </p:spPr>
      </p:pic>
      <p:sp>
        <p:nvSpPr>
          <p:cNvPr id="116" name="CasellaDiTesto 115"/>
          <p:cNvSpPr txBox="1"/>
          <p:nvPr/>
        </p:nvSpPr>
        <p:spPr>
          <a:xfrm>
            <a:off x="2560615" y="5187132"/>
            <a:ext cx="2848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73543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>
            <a:off x="1038274" y="5831301"/>
            <a:ext cx="6609730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85818" y="5856198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357046" y="5532467"/>
            <a:ext cx="2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084675" y="5534357"/>
            <a:ext cx="2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44860" y="5846927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2T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038274" y="1436989"/>
            <a:ext cx="0" cy="43943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3076" y="3485835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23076" y="2015862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03029" y="5961112"/>
            <a:ext cx="927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time</a:t>
            </a:r>
            <a:endParaRPr lang="en-US" b="1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052181" y="3701976"/>
            <a:ext cx="3416107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454367" y="2278357"/>
            <a:ext cx="3416107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468288" y="2278357"/>
            <a:ext cx="0" cy="142362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09886" y="2278357"/>
            <a:ext cx="3416107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96" y="1436989"/>
            <a:ext cx="266700" cy="3175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560" y="4847495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-1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038260" y="5109990"/>
            <a:ext cx="6535582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99645" y="3232508"/>
            <a:ext cx="2468881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Open termination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7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>
            <a:off x="1038274" y="5831301"/>
            <a:ext cx="6609730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85818" y="5856198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357046" y="5532467"/>
            <a:ext cx="2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084675" y="5534357"/>
            <a:ext cx="2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44860" y="5846927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2T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038274" y="1436989"/>
            <a:ext cx="0" cy="43943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3076" y="3485835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23076" y="2015862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03029" y="5961112"/>
            <a:ext cx="927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time</a:t>
            </a:r>
            <a:endParaRPr lang="en-US" b="1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052181" y="3701976"/>
            <a:ext cx="3416107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454367" y="5117026"/>
            <a:ext cx="3416107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468288" y="3686370"/>
            <a:ext cx="0" cy="142362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09886" y="2278357"/>
            <a:ext cx="6638118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96" y="1436989"/>
            <a:ext cx="266700" cy="3175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560" y="4847495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-1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038260" y="5109990"/>
            <a:ext cx="3430028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299645" y="3232508"/>
            <a:ext cx="2467278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Short termination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54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>
            <a:off x="1038274" y="5831301"/>
            <a:ext cx="6609730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85818" y="5856198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357046" y="5532467"/>
            <a:ext cx="2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084675" y="5534357"/>
            <a:ext cx="2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44860" y="5846927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2T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038274" y="1436989"/>
            <a:ext cx="0" cy="43943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3076" y="3485835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23076" y="2015862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03029" y="5961112"/>
            <a:ext cx="927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time</a:t>
            </a:r>
            <a:endParaRPr lang="en-US" b="1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052181" y="3701976"/>
            <a:ext cx="3416107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454367" y="4236309"/>
            <a:ext cx="3416107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468288" y="3686370"/>
            <a:ext cx="0" cy="549939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09886" y="2278357"/>
            <a:ext cx="6638118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96" y="1436989"/>
            <a:ext cx="266700" cy="3175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560" y="4847495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-1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038260" y="5109990"/>
            <a:ext cx="6832214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19132" y="3992356"/>
            <a:ext cx="774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-0.3</a:t>
            </a:r>
            <a:endParaRPr lang="en-US" b="1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051610" y="4236309"/>
            <a:ext cx="3402757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99645" y="3232508"/>
            <a:ext cx="2366289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Z</a:t>
            </a:r>
            <a:r>
              <a:rPr lang="en-US" sz="2400" b="1" baseline="-25000" dirty="0" smtClean="0">
                <a:solidFill>
                  <a:schemeClr val="bg1"/>
                </a:solidFill>
              </a:rPr>
              <a:t>0</a:t>
            </a:r>
            <a:r>
              <a:rPr lang="en-US" sz="2400" b="1" dirty="0" smtClean="0">
                <a:solidFill>
                  <a:schemeClr val="bg1"/>
                </a:solidFill>
              </a:rPr>
              <a:t>/2 termination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9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0-12 at 13.46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266280" y="2484547"/>
            <a:ext cx="8200988" cy="38131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649" y="733873"/>
            <a:ext cx="109807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Capacitor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8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0-12 at 13.46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180545" y="2532875"/>
            <a:ext cx="7759700" cy="355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649" y="733873"/>
            <a:ext cx="100058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Inductor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179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6174"/>
            <a:ext cx="9144000" cy="39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051" y="5470370"/>
            <a:ext cx="6376767" cy="12847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915" y="4763569"/>
            <a:ext cx="3236926" cy="2948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1574" y="268941"/>
            <a:ext cx="3100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Analytic versus VNA transform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0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06" y="296037"/>
            <a:ext cx="7266562" cy="4855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572" y="5394270"/>
            <a:ext cx="154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Fault locations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86655" y="5390720"/>
            <a:ext cx="2415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Identify impedance </a:t>
            </a:r>
            <a:r>
              <a:rPr lang="en-US" dirty="0" smtClean="0"/>
              <a:t>variation of connectors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12956" y="5999010"/>
            <a:ext cx="2415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Remove unwanted discontinuities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86655" y="6276009"/>
            <a:ext cx="218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Simplify </a:t>
            </a:r>
            <a:r>
              <a:rPr lang="en-US" smtClean="0"/>
              <a:t>filter tuning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12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137160" y="1068265"/>
                <a:ext cx="8915400" cy="4461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dirty="0" smtClean="0"/>
              </a:p>
              <a:p>
                <a:pPr algn="ctr"/>
                <a:r>
                  <a:rPr lang="en-GB" dirty="0"/>
                  <a:t>The </a:t>
                </a:r>
                <a:r>
                  <a:rPr lang="en-GB" b="1" dirty="0" smtClean="0"/>
                  <a:t>Time Domain Reflectometry</a:t>
                </a:r>
                <a:r>
                  <a:rPr lang="en-GB" dirty="0" smtClean="0"/>
                  <a:t> in </a:t>
                </a:r>
                <a:r>
                  <a:rPr lang="en-GB" dirty="0"/>
                  <a:t>the </a:t>
                </a:r>
                <a:r>
                  <a:rPr lang="en-GB" b="1" dirty="0"/>
                  <a:t>VNA</a:t>
                </a:r>
                <a:r>
                  <a:rPr lang="en-GB" dirty="0"/>
                  <a:t> is </a:t>
                </a:r>
                <a:r>
                  <a:rPr lang="en-GB" dirty="0" smtClean="0"/>
                  <a:t>a </a:t>
                </a:r>
                <a:r>
                  <a:rPr lang="en-GB" b="1" dirty="0" smtClean="0">
                    <a:solidFill>
                      <a:srgbClr val="FF0000"/>
                    </a:solidFill>
                  </a:rPr>
                  <a:t>mathematical operation </a:t>
                </a:r>
              </a:p>
              <a:p>
                <a:pPr algn="ctr"/>
                <a:r>
                  <a:rPr lang="en-GB" dirty="0" smtClean="0"/>
                  <a:t>(</a:t>
                </a:r>
                <a:r>
                  <a:rPr lang="en-GB" dirty="0"/>
                  <a:t>Chirp Z Transform)</a:t>
                </a:r>
              </a:p>
              <a:p>
                <a:endParaRPr lang="en-GB" dirty="0"/>
              </a:p>
              <a:p>
                <a:endParaRPr lang="en-GB" b="1" dirty="0"/>
              </a:p>
              <a:p>
                <a:endParaRPr lang="en-GB" b="1" dirty="0" smtClean="0"/>
              </a:p>
              <a:p>
                <a:endParaRPr lang="en-GB" b="1" dirty="0"/>
              </a:p>
              <a:p>
                <a:endParaRPr lang="en-GB" b="1" dirty="0"/>
              </a:p>
              <a:p>
                <a:r>
                  <a:rPr lang="en-GB" sz="2400" b="1" dirty="0"/>
                  <a:t>1)  </a:t>
                </a:r>
              </a:p>
              <a:p>
                <a:endParaRPr lang="en-GB" dirty="0"/>
              </a:p>
              <a:p>
                <a:r>
                  <a:rPr lang="en-GB" dirty="0"/>
                  <a:t>     response to                                                     response to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GB" dirty="0"/>
                  <a:t>                            = </a:t>
                </a:r>
              </a:p>
              <a:p>
                <a:pPr algn="ctr"/>
                <a:endParaRPr lang="en-GB" dirty="0"/>
              </a:p>
              <a:p>
                <a:pPr algn="ctr"/>
                <a:endParaRPr lang="en-GB" dirty="0"/>
              </a:p>
              <a:p>
                <a:r>
                  <a:rPr lang="en-GB" dirty="0"/>
                  <a:t>                       </a:t>
                </a:r>
                <a:r>
                  <a:rPr lang="en-GB" i="1" u="sng" dirty="0">
                    <a:solidFill>
                      <a:srgbClr val="FF0000"/>
                    </a:solidFill>
                  </a:rPr>
                  <a:t>Step Response</a:t>
                </a:r>
                <a:r>
                  <a:rPr lang="en-GB" i="1" dirty="0">
                    <a:solidFill>
                      <a:srgbClr val="FF0000"/>
                    </a:solidFill>
                  </a:rPr>
                  <a:t>                                                                         </a:t>
                </a:r>
                <a:r>
                  <a:rPr lang="en-GB" i="1" u="sng" dirty="0">
                    <a:solidFill>
                      <a:srgbClr val="FF0000"/>
                    </a:solidFill>
                  </a:rPr>
                  <a:t>Pulse Response</a:t>
                </a:r>
              </a:p>
              <a:p>
                <a:pPr algn="ctr"/>
                <a:endParaRPr lang="en-GB" dirty="0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" y="1068265"/>
                <a:ext cx="8915400" cy="4461606"/>
              </a:xfrm>
              <a:prstGeom prst="rect">
                <a:avLst/>
              </a:prstGeom>
              <a:blipFill rotWithShape="0">
                <a:blip r:embed="rId2"/>
                <a:stretch>
                  <a:fillRect l="-1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ttore a gomito 5"/>
          <p:cNvCxnSpPr/>
          <p:nvPr/>
        </p:nvCxnSpPr>
        <p:spPr>
          <a:xfrm flipV="1">
            <a:off x="1577340" y="3679581"/>
            <a:ext cx="1107831" cy="896816"/>
          </a:xfrm>
          <a:prstGeom prst="bentConnector3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ccia a destra 6"/>
          <p:cNvSpPr/>
          <p:nvPr/>
        </p:nvSpPr>
        <p:spPr>
          <a:xfrm>
            <a:off x="2951577" y="3948625"/>
            <a:ext cx="1033976" cy="35872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Doppia parentesi quadra 8"/>
          <p:cNvSpPr/>
          <p:nvPr/>
        </p:nvSpPr>
        <p:spPr>
          <a:xfrm>
            <a:off x="5729068" y="3484392"/>
            <a:ext cx="1266092" cy="1287194"/>
          </a:xfrm>
          <a:prstGeom prst="bracketPair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10" name="Connettore a gomito 9"/>
          <p:cNvCxnSpPr/>
          <p:nvPr/>
        </p:nvCxnSpPr>
        <p:spPr>
          <a:xfrm flipV="1">
            <a:off x="5853038" y="3679581"/>
            <a:ext cx="1107831" cy="896816"/>
          </a:xfrm>
          <a:prstGeom prst="bentConnector3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7364437" y="4660803"/>
            <a:ext cx="11922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>
            <a:cxnSpLocks/>
          </p:cNvCxnSpPr>
          <p:nvPr/>
        </p:nvCxnSpPr>
        <p:spPr>
          <a:xfrm flipV="1">
            <a:off x="7960556" y="3663756"/>
            <a:ext cx="0" cy="9970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61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255798"/>
            <a:ext cx="7886700" cy="38428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smtClean="0"/>
              <a:t>2) </a:t>
            </a:r>
            <a:r>
              <a:rPr lang="en-GB" sz="1800" dirty="0" smtClean="0"/>
              <a:t>FFT algorithm requires </a:t>
            </a:r>
            <a:r>
              <a:rPr lang="en-GB" sz="1800" b="1" dirty="0" smtClean="0">
                <a:solidFill>
                  <a:srgbClr val="FF0000"/>
                </a:solidFill>
              </a:rPr>
              <a:t>symmetric frequency samples </a:t>
            </a:r>
            <a:r>
              <a:rPr lang="en-GB" sz="1800" dirty="0" smtClean="0"/>
              <a:t>(with respect to the zero).</a:t>
            </a:r>
          </a:p>
          <a:p>
            <a:pPr marL="0" indent="0">
              <a:buNone/>
            </a:pPr>
            <a:r>
              <a:rPr lang="en-GB" sz="1800" dirty="0" smtClean="0"/>
              <a:t> </a:t>
            </a: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                        </a:t>
            </a:r>
            <a:r>
              <a:rPr lang="en-GB" sz="2400" dirty="0" err="1" smtClean="0"/>
              <a:t>f</a:t>
            </a:r>
            <a:r>
              <a:rPr lang="en-GB" sz="2400" baseline="-25000" dirty="0" err="1" smtClean="0"/>
              <a:t>min</a:t>
            </a:r>
            <a:r>
              <a:rPr lang="en-GB" sz="2400" dirty="0" smtClean="0"/>
              <a:t> ≠ 0      </a:t>
            </a:r>
            <a:r>
              <a:rPr lang="en-GB" sz="1800" dirty="0" smtClean="0"/>
              <a:t>zero frequency sample </a:t>
            </a:r>
            <a:r>
              <a:rPr lang="en-GB" sz="1800" u="sng" dirty="0" smtClean="0"/>
              <a:t>MUST</a:t>
            </a:r>
            <a:r>
              <a:rPr lang="en-GB" sz="1800" dirty="0" smtClean="0"/>
              <a:t> be extrapolated. 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/>
          </a:p>
        </p:txBody>
      </p:sp>
      <p:cxnSp>
        <p:nvCxnSpPr>
          <p:cNvPr id="5" name="Connettore 2 4"/>
          <p:cNvCxnSpPr/>
          <p:nvPr/>
        </p:nvCxnSpPr>
        <p:spPr>
          <a:xfrm>
            <a:off x="628650" y="4575592"/>
            <a:ext cx="327513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3803552" y="4574253"/>
            <a:ext cx="200465" cy="30008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it-IT" sz="1350" b="1" dirty="0">
                <a:solidFill>
                  <a:schemeClr val="accent1"/>
                </a:solidFill>
              </a:rPr>
              <a:t>f</a:t>
            </a:r>
          </a:p>
        </p:txBody>
      </p:sp>
      <p:cxnSp>
        <p:nvCxnSpPr>
          <p:cNvPr id="8" name="Connettore diritto 7"/>
          <p:cNvCxnSpPr/>
          <p:nvPr/>
        </p:nvCxnSpPr>
        <p:spPr>
          <a:xfrm>
            <a:off x="634805" y="4490314"/>
            <a:ext cx="0" cy="1678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/>
          <p:cNvCxnSpPr/>
          <p:nvPr/>
        </p:nvCxnSpPr>
        <p:spPr>
          <a:xfrm>
            <a:off x="1055077" y="4491653"/>
            <a:ext cx="0" cy="1678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/>
          <p:nvPr/>
        </p:nvCxnSpPr>
        <p:spPr>
          <a:xfrm>
            <a:off x="1466558" y="4488975"/>
            <a:ext cx="0" cy="1678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/>
          <p:cNvCxnSpPr/>
          <p:nvPr/>
        </p:nvCxnSpPr>
        <p:spPr>
          <a:xfrm>
            <a:off x="1895621" y="4502671"/>
            <a:ext cx="0" cy="1678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/>
        </p:nvCxnSpPr>
        <p:spPr>
          <a:xfrm>
            <a:off x="2315894" y="4492588"/>
            <a:ext cx="0" cy="1678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/>
          <p:cNvCxnSpPr/>
          <p:nvPr/>
        </p:nvCxnSpPr>
        <p:spPr>
          <a:xfrm>
            <a:off x="2764302" y="4502671"/>
            <a:ext cx="0" cy="1678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/>
          <p:cNvCxnSpPr/>
          <p:nvPr/>
        </p:nvCxnSpPr>
        <p:spPr>
          <a:xfrm>
            <a:off x="3156438" y="4492120"/>
            <a:ext cx="0" cy="1678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451925" y="4574253"/>
            <a:ext cx="200465" cy="30008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it-IT" sz="1350" b="1" dirty="0">
                <a:solidFill>
                  <a:schemeClr val="accent1"/>
                </a:solidFill>
              </a:rPr>
              <a:t>0</a:t>
            </a:r>
          </a:p>
        </p:txBody>
      </p:sp>
      <p:cxnSp>
        <p:nvCxnSpPr>
          <p:cNvPr id="19" name="Connettore 2 18"/>
          <p:cNvCxnSpPr/>
          <p:nvPr/>
        </p:nvCxnSpPr>
        <p:spPr>
          <a:xfrm>
            <a:off x="634805" y="4227417"/>
            <a:ext cx="420272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1046286" y="4364577"/>
            <a:ext cx="420272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1475350" y="4227417"/>
            <a:ext cx="420272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706022" y="3972795"/>
            <a:ext cx="4114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b="1" dirty="0">
                <a:solidFill>
                  <a:srgbClr val="FF0000"/>
                </a:solidFill>
              </a:rPr>
              <a:t>Δ</a:t>
            </a:r>
            <a:r>
              <a:rPr lang="it-IT" sz="135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1103244" y="4105847"/>
            <a:ext cx="4114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b="1" dirty="0">
                <a:solidFill>
                  <a:srgbClr val="FF0000"/>
                </a:solidFill>
              </a:rPr>
              <a:t>Δ</a:t>
            </a:r>
            <a:r>
              <a:rPr lang="it-IT" sz="135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1546571" y="3972795"/>
            <a:ext cx="4114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b="1" dirty="0">
                <a:solidFill>
                  <a:srgbClr val="FF0000"/>
                </a:solidFill>
              </a:rPr>
              <a:t>Δ</a:t>
            </a:r>
            <a:r>
              <a:rPr lang="it-IT" sz="135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2973558" y="4646767"/>
            <a:ext cx="586445" cy="30008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it-IT" sz="1350" b="1" dirty="0" err="1">
                <a:solidFill>
                  <a:schemeClr val="accent1"/>
                </a:solidFill>
              </a:rPr>
              <a:t>f</a:t>
            </a:r>
            <a:r>
              <a:rPr lang="it-IT" sz="1350" b="1" baseline="-25000" dirty="0" err="1">
                <a:solidFill>
                  <a:schemeClr val="accent1"/>
                </a:solidFill>
              </a:rPr>
              <a:t>max</a:t>
            </a:r>
            <a:endParaRPr lang="it-IT" sz="1350" b="1" dirty="0">
              <a:solidFill>
                <a:schemeClr val="accent1"/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1535135" y="3165269"/>
            <a:ext cx="13531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err="1">
                <a:solidFill>
                  <a:srgbClr val="FF0000"/>
                </a:solidFill>
              </a:rPr>
              <a:t>f</a:t>
            </a:r>
            <a:r>
              <a:rPr lang="it-IT" sz="2200" b="1" baseline="-25000" dirty="0" err="1">
                <a:solidFill>
                  <a:srgbClr val="FF0000"/>
                </a:solidFill>
              </a:rPr>
              <a:t>min</a:t>
            </a:r>
            <a:r>
              <a:rPr lang="it-IT" sz="2200" b="1" baseline="-25000" dirty="0">
                <a:solidFill>
                  <a:srgbClr val="FF0000"/>
                </a:solidFill>
              </a:rPr>
              <a:t> </a:t>
            </a:r>
            <a:r>
              <a:rPr lang="it-IT" sz="2200" b="1" dirty="0">
                <a:solidFill>
                  <a:srgbClr val="FF0000"/>
                </a:solidFill>
              </a:rPr>
              <a:t>= </a:t>
            </a:r>
            <a:r>
              <a:rPr lang="el-GR" sz="2200" b="1" dirty="0">
                <a:solidFill>
                  <a:srgbClr val="FF0000"/>
                </a:solidFill>
              </a:rPr>
              <a:t>Δ</a:t>
            </a:r>
            <a:r>
              <a:rPr lang="it-IT" sz="22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30" name="Freccia a destra 29"/>
          <p:cNvSpPr/>
          <p:nvPr/>
        </p:nvSpPr>
        <p:spPr>
          <a:xfrm>
            <a:off x="4000498" y="3752632"/>
            <a:ext cx="791308" cy="35866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CasellaDiTesto 30"/>
          <p:cNvSpPr txBox="1"/>
          <p:nvPr/>
        </p:nvSpPr>
        <p:spPr>
          <a:xfrm>
            <a:off x="5147016" y="3267104"/>
            <a:ext cx="3682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f</a:t>
            </a:r>
            <a:r>
              <a:rPr lang="it-IT" b="1" baseline="-25000" dirty="0" err="1"/>
              <a:t>min</a:t>
            </a:r>
            <a:r>
              <a:rPr lang="it-IT" b="1" baseline="-25000" dirty="0"/>
              <a:t> </a:t>
            </a:r>
            <a:r>
              <a:rPr lang="it-IT" b="1" dirty="0"/>
              <a:t> </a:t>
            </a:r>
            <a:r>
              <a:rPr lang="it-IT" b="1" dirty="0" err="1"/>
              <a:t>depends</a:t>
            </a:r>
            <a:r>
              <a:rPr lang="it-IT" b="1" dirty="0"/>
              <a:t> by </a:t>
            </a:r>
            <a:r>
              <a:rPr lang="it-IT" b="1" dirty="0" err="1"/>
              <a:t>f</a:t>
            </a:r>
            <a:r>
              <a:rPr lang="it-IT" b="1" baseline="-25000" dirty="0" err="1"/>
              <a:t>max</a:t>
            </a:r>
            <a:r>
              <a:rPr lang="it-IT" b="1" baseline="-25000" dirty="0"/>
              <a:t> </a:t>
            </a:r>
            <a:r>
              <a:rPr lang="it-IT" b="1" dirty="0"/>
              <a:t>and by the </a:t>
            </a:r>
            <a:r>
              <a:rPr lang="it-IT" b="1" dirty="0" err="1"/>
              <a:t>number</a:t>
            </a:r>
            <a:r>
              <a:rPr lang="it-IT" b="1" dirty="0"/>
              <a:t> of </a:t>
            </a:r>
            <a:r>
              <a:rPr lang="it-IT" b="1" dirty="0" err="1"/>
              <a:t>samples</a:t>
            </a:r>
            <a:r>
              <a:rPr lang="it-IT" b="1" dirty="0"/>
              <a:t> (</a:t>
            </a:r>
            <a:r>
              <a:rPr lang="it-IT" b="1" dirty="0" err="1"/>
              <a:t>number</a:t>
            </a:r>
            <a:r>
              <a:rPr lang="it-IT" b="1" dirty="0"/>
              <a:t> of points). </a:t>
            </a:r>
          </a:p>
          <a:p>
            <a:endParaRPr lang="it-IT" b="1" dirty="0"/>
          </a:p>
          <a:p>
            <a:r>
              <a:rPr lang="it-IT" b="1" dirty="0">
                <a:solidFill>
                  <a:srgbClr val="FF0000"/>
                </a:solidFill>
              </a:rPr>
              <a:t>SET LOW FREQUENCY PASS </a:t>
            </a:r>
            <a:r>
              <a:rPr lang="it-IT" b="1" dirty="0" err="1"/>
              <a:t>before</a:t>
            </a:r>
            <a:r>
              <a:rPr lang="it-IT" b="1" dirty="0"/>
              <a:t> </a:t>
            </a:r>
            <a:r>
              <a:rPr lang="it-IT" b="1" dirty="0" err="1"/>
              <a:t>calibration</a:t>
            </a:r>
            <a:r>
              <a:rPr lang="it-IT" b="1" dirty="0"/>
              <a:t>! </a:t>
            </a:r>
          </a:p>
        </p:txBody>
      </p:sp>
      <p:sp>
        <p:nvSpPr>
          <p:cNvPr id="2" name="Rectangle 1"/>
          <p:cNvSpPr/>
          <p:nvPr/>
        </p:nvSpPr>
        <p:spPr>
          <a:xfrm>
            <a:off x="425747" y="156209"/>
            <a:ext cx="8292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The </a:t>
            </a:r>
            <a:r>
              <a:rPr lang="en-GB" b="1" dirty="0"/>
              <a:t>Time Domain Reflectometry</a:t>
            </a:r>
            <a:r>
              <a:rPr lang="en-GB" dirty="0"/>
              <a:t> in the </a:t>
            </a:r>
            <a:r>
              <a:rPr lang="en-GB" b="1" dirty="0"/>
              <a:t>VNA</a:t>
            </a:r>
            <a:r>
              <a:rPr lang="en-GB" dirty="0"/>
              <a:t> is a </a:t>
            </a:r>
            <a:r>
              <a:rPr lang="en-GB" b="1" dirty="0">
                <a:solidFill>
                  <a:srgbClr val="FF0000"/>
                </a:solidFill>
              </a:rPr>
              <a:t>mathematical operation </a:t>
            </a:r>
          </a:p>
          <a:p>
            <a:pPr algn="ctr"/>
            <a:r>
              <a:rPr lang="en-GB" dirty="0"/>
              <a:t>(Chirp Z Transform)</a:t>
            </a:r>
          </a:p>
        </p:txBody>
      </p:sp>
    </p:spTree>
    <p:extLst>
      <p:ext uri="{BB962C8B-B14F-4D97-AF65-F5344CB8AC3E}">
        <p14:creationId xmlns:p14="http://schemas.microsoft.com/office/powerpoint/2010/main" val="130874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4795" y="1192493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/>
              <a:t>3) </a:t>
            </a:r>
            <a:r>
              <a:rPr lang="it-IT" sz="1800" dirty="0"/>
              <a:t>The </a:t>
            </a:r>
            <a:r>
              <a:rPr lang="it-IT" sz="1800" dirty="0" err="1"/>
              <a:t>slope</a:t>
            </a:r>
            <a:r>
              <a:rPr lang="it-IT" sz="1800" dirty="0"/>
              <a:t> of the </a:t>
            </a:r>
            <a:r>
              <a:rPr lang="it-IT" sz="1800" dirty="0" err="1"/>
              <a:t>simulated</a:t>
            </a:r>
            <a:r>
              <a:rPr lang="it-IT" sz="1800" dirty="0"/>
              <a:t> </a:t>
            </a:r>
            <a:r>
              <a:rPr lang="it-IT" sz="1800" dirty="0" err="1"/>
              <a:t>signal</a:t>
            </a:r>
            <a:r>
              <a:rPr lang="it-IT" sz="1800" dirty="0"/>
              <a:t> </a:t>
            </a:r>
            <a:r>
              <a:rPr lang="it-IT" sz="1800" dirty="0" err="1"/>
              <a:t>depends</a:t>
            </a:r>
            <a:r>
              <a:rPr lang="it-IT" sz="1800" dirty="0"/>
              <a:t> by </a:t>
            </a:r>
            <a:r>
              <a:rPr lang="it-IT" sz="1800" dirty="0" err="1"/>
              <a:t>f</a:t>
            </a:r>
            <a:r>
              <a:rPr lang="it-IT" sz="1800" baseline="-25000" dirty="0" err="1"/>
              <a:t>max</a:t>
            </a:r>
            <a:r>
              <a:rPr lang="it-IT" sz="1800" dirty="0"/>
              <a:t> : </a:t>
            </a:r>
          </a:p>
          <a:p>
            <a:pPr marL="0" indent="0">
              <a:buNone/>
            </a:pPr>
            <a:endParaRPr lang="it-IT" sz="1800" b="1" dirty="0"/>
          </a:p>
          <a:p>
            <a:pPr marL="0" indent="0">
              <a:buNone/>
            </a:pPr>
            <a:endParaRPr lang="it-IT" sz="2400" b="1" dirty="0"/>
          </a:p>
        </p:txBody>
      </p:sp>
      <p:cxnSp>
        <p:nvCxnSpPr>
          <p:cNvPr id="5" name="Connettore a gomito 4"/>
          <p:cNvCxnSpPr/>
          <p:nvPr/>
        </p:nvCxnSpPr>
        <p:spPr>
          <a:xfrm flipV="1">
            <a:off x="822960" y="2154995"/>
            <a:ext cx="1888588" cy="970671"/>
          </a:xfrm>
          <a:prstGeom prst="bent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igura a mano libera: forma 9"/>
          <p:cNvSpPr/>
          <p:nvPr/>
        </p:nvSpPr>
        <p:spPr>
          <a:xfrm>
            <a:off x="812409" y="2154995"/>
            <a:ext cx="1856936" cy="970671"/>
          </a:xfrm>
          <a:custGeom>
            <a:avLst/>
            <a:gdLst>
              <a:gd name="connsiteX0" fmla="*/ 0 w 2475914"/>
              <a:gd name="connsiteY0" fmla="*/ 1294228 h 1294228"/>
              <a:gd name="connsiteX1" fmla="*/ 2475914 w 2475914"/>
              <a:gd name="connsiteY1" fmla="*/ 0 h 1294228"/>
              <a:gd name="connsiteX0" fmla="*/ 0 w 2475914"/>
              <a:gd name="connsiteY0" fmla="*/ 1294228 h 1294228"/>
              <a:gd name="connsiteX1" fmla="*/ 984739 w 2475914"/>
              <a:gd name="connsiteY1" fmla="*/ 1111348 h 1294228"/>
              <a:gd name="connsiteX2" fmla="*/ 2475914 w 2475914"/>
              <a:gd name="connsiteY2" fmla="*/ 0 h 1294228"/>
              <a:gd name="connsiteX0" fmla="*/ 0 w 2475914"/>
              <a:gd name="connsiteY0" fmla="*/ 1294228 h 1294228"/>
              <a:gd name="connsiteX1" fmla="*/ 984739 w 2475914"/>
              <a:gd name="connsiteY1" fmla="*/ 1111348 h 1294228"/>
              <a:gd name="connsiteX2" fmla="*/ 2475914 w 2475914"/>
              <a:gd name="connsiteY2" fmla="*/ 0 h 1294228"/>
              <a:gd name="connsiteX0" fmla="*/ 0 w 2475914"/>
              <a:gd name="connsiteY0" fmla="*/ 1294228 h 1294228"/>
              <a:gd name="connsiteX1" fmla="*/ 984739 w 2475914"/>
              <a:gd name="connsiteY1" fmla="*/ 1111348 h 1294228"/>
              <a:gd name="connsiteX2" fmla="*/ 1730326 w 2475914"/>
              <a:gd name="connsiteY2" fmla="*/ 211016 h 1294228"/>
              <a:gd name="connsiteX3" fmla="*/ 2475914 w 2475914"/>
              <a:gd name="connsiteY3" fmla="*/ 0 h 1294228"/>
              <a:gd name="connsiteX0" fmla="*/ 0 w 2475914"/>
              <a:gd name="connsiteY0" fmla="*/ 1294228 h 1294228"/>
              <a:gd name="connsiteX1" fmla="*/ 984739 w 2475914"/>
              <a:gd name="connsiteY1" fmla="*/ 1111348 h 1294228"/>
              <a:gd name="connsiteX2" fmla="*/ 1575581 w 2475914"/>
              <a:gd name="connsiteY2" fmla="*/ 196948 h 1294228"/>
              <a:gd name="connsiteX3" fmla="*/ 2475914 w 2475914"/>
              <a:gd name="connsiteY3" fmla="*/ 0 h 1294228"/>
              <a:gd name="connsiteX0" fmla="*/ 0 w 2475914"/>
              <a:gd name="connsiteY0" fmla="*/ 1294228 h 1294228"/>
              <a:gd name="connsiteX1" fmla="*/ 1055077 w 2475914"/>
              <a:gd name="connsiteY1" fmla="*/ 1181686 h 1294228"/>
              <a:gd name="connsiteX2" fmla="*/ 1575581 w 2475914"/>
              <a:gd name="connsiteY2" fmla="*/ 196948 h 1294228"/>
              <a:gd name="connsiteX3" fmla="*/ 2475914 w 2475914"/>
              <a:gd name="connsiteY3" fmla="*/ 0 h 1294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5914" h="1294228">
                <a:moveTo>
                  <a:pt x="0" y="1294228"/>
                </a:moveTo>
                <a:cubicBezTo>
                  <a:pt x="105508" y="1237957"/>
                  <a:pt x="923193" y="1252025"/>
                  <a:pt x="1055077" y="1181686"/>
                </a:cubicBezTo>
                <a:cubicBezTo>
                  <a:pt x="1348154" y="1036320"/>
                  <a:pt x="1327052" y="382173"/>
                  <a:pt x="1575581" y="196948"/>
                </a:cubicBezTo>
                <a:cubicBezTo>
                  <a:pt x="1824110" y="11723"/>
                  <a:pt x="2356339" y="70338"/>
                  <a:pt x="2475914" y="0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2" name="Figura a mano libera: forma 11"/>
          <p:cNvSpPr/>
          <p:nvPr/>
        </p:nvSpPr>
        <p:spPr>
          <a:xfrm>
            <a:off x="833511" y="2154995"/>
            <a:ext cx="1878037" cy="960120"/>
          </a:xfrm>
          <a:custGeom>
            <a:avLst/>
            <a:gdLst>
              <a:gd name="connsiteX0" fmla="*/ 0 w 2504049"/>
              <a:gd name="connsiteY0" fmla="*/ 1280160 h 1280160"/>
              <a:gd name="connsiteX1" fmla="*/ 2504049 w 2504049"/>
              <a:gd name="connsiteY1" fmla="*/ 0 h 1280160"/>
              <a:gd name="connsiteX0" fmla="*/ 0 w 2504049"/>
              <a:gd name="connsiteY0" fmla="*/ 1280160 h 1280160"/>
              <a:gd name="connsiteX1" fmla="*/ 886264 w 2504049"/>
              <a:gd name="connsiteY1" fmla="*/ 1026942 h 1280160"/>
              <a:gd name="connsiteX2" fmla="*/ 2504049 w 2504049"/>
              <a:gd name="connsiteY2" fmla="*/ 0 h 1280160"/>
              <a:gd name="connsiteX0" fmla="*/ 0 w 2504049"/>
              <a:gd name="connsiteY0" fmla="*/ 1280160 h 1280160"/>
              <a:gd name="connsiteX1" fmla="*/ 886264 w 2504049"/>
              <a:gd name="connsiteY1" fmla="*/ 1026942 h 1280160"/>
              <a:gd name="connsiteX2" fmla="*/ 1758461 w 2504049"/>
              <a:gd name="connsiteY2" fmla="*/ 323557 h 1280160"/>
              <a:gd name="connsiteX3" fmla="*/ 2504049 w 2504049"/>
              <a:gd name="connsiteY3" fmla="*/ 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4049" h="1280160">
                <a:moveTo>
                  <a:pt x="0" y="1280160"/>
                </a:moveTo>
                <a:cubicBezTo>
                  <a:pt x="135988" y="1207477"/>
                  <a:pt x="716280" y="1117796"/>
                  <a:pt x="886264" y="1026942"/>
                </a:cubicBezTo>
                <a:cubicBezTo>
                  <a:pt x="1191064" y="881576"/>
                  <a:pt x="1488830" y="494714"/>
                  <a:pt x="1758461" y="323557"/>
                </a:cubicBezTo>
                <a:cubicBezTo>
                  <a:pt x="2028092" y="152400"/>
                  <a:pt x="2391508" y="67994"/>
                  <a:pt x="2504049" y="0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5" name="CasellaDiTesto 14"/>
          <p:cNvSpPr txBox="1"/>
          <p:nvPr/>
        </p:nvSpPr>
        <p:spPr>
          <a:xfrm>
            <a:off x="2226212" y="2754941"/>
            <a:ext cx="2099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f</a:t>
            </a:r>
            <a:r>
              <a:rPr lang="it-IT" b="1" baseline="-25000" dirty="0">
                <a:solidFill>
                  <a:srgbClr val="FF0000"/>
                </a:solidFill>
              </a:rPr>
              <a:t>max1</a:t>
            </a:r>
            <a:r>
              <a:rPr lang="it-IT" b="1" baseline="-25000" dirty="0"/>
              <a:t> </a:t>
            </a:r>
            <a:r>
              <a:rPr lang="it-IT" b="1" dirty="0"/>
              <a:t> &gt;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 f</a:t>
            </a:r>
            <a:r>
              <a:rPr lang="it-IT" b="1" baseline="-25000" dirty="0">
                <a:solidFill>
                  <a:schemeClr val="accent6">
                    <a:lumMod val="75000"/>
                  </a:schemeClr>
                </a:solidFill>
              </a:rPr>
              <a:t>max2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b="1" dirty="0"/>
              <a:t>&gt; </a:t>
            </a:r>
            <a:r>
              <a:rPr lang="it-IT" b="1" dirty="0">
                <a:solidFill>
                  <a:schemeClr val="accent1"/>
                </a:solidFill>
              </a:rPr>
              <a:t>f</a:t>
            </a:r>
            <a:r>
              <a:rPr lang="it-IT" b="1" baseline="-25000" dirty="0">
                <a:solidFill>
                  <a:schemeClr val="accent1"/>
                </a:solidFill>
              </a:rPr>
              <a:t>max3</a:t>
            </a:r>
            <a:endParaRPr lang="it-IT" b="1" dirty="0">
              <a:solidFill>
                <a:schemeClr val="accent1"/>
              </a:solidFill>
            </a:endParaRPr>
          </a:p>
          <a:p>
            <a:endParaRPr lang="it-IT" b="1" dirty="0"/>
          </a:p>
          <a:p>
            <a:endParaRPr lang="it-IT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/>
              <p:cNvSpPr txBox="1"/>
              <p:nvPr/>
            </p:nvSpPr>
            <p:spPr>
              <a:xfrm>
                <a:off x="5518052" y="2405434"/>
                <a:ext cx="3038622" cy="492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/>
                  <a:t>RISE TIME </a:t>
                </a:r>
                <a14:m>
                  <m:oMath xmlns:m="http://schemas.openxmlformats.org/officeDocument/2006/math">
                    <m:r>
                      <a:rPr lang="it-IT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it-IT" b="1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m:rPr>
                            <m:nor/>
                          </m:rPr>
                          <a:rPr lang="it-IT" b="1" dirty="0"/>
                          <m:t>f</m:t>
                        </m:r>
                        <m:r>
                          <m:rPr>
                            <m:nor/>
                          </m:rPr>
                          <a:rPr lang="it-IT" b="1" baseline="-25000" dirty="0"/>
                          <m:t>max</m:t>
                        </m:r>
                        <m:r>
                          <m:rPr>
                            <m:nor/>
                          </m:rPr>
                          <a:rPr lang="it-IT" b="1" dirty="0"/>
                          <m:t> </m:t>
                        </m:r>
                      </m:den>
                    </m:f>
                  </m:oMath>
                </a14:m>
                <a:endParaRPr lang="it-IT" b="1" dirty="0"/>
              </a:p>
            </p:txBody>
          </p:sp>
        </mc:Choice>
        <mc:Fallback xmlns="">
          <p:sp>
            <p:nvSpPr>
              <p:cNvPr id="16" name="CasellaDiTes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7403" y="2064245"/>
                <a:ext cx="4051496" cy="626390"/>
              </a:xfrm>
              <a:prstGeom prst="rect">
                <a:avLst/>
              </a:prstGeom>
              <a:blipFill>
                <a:blip r:embed="rId2"/>
                <a:stretch>
                  <a:fillRect l="-2406" b="-98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sellaDiTesto 16"/>
          <p:cNvSpPr txBox="1"/>
          <p:nvPr/>
        </p:nvSpPr>
        <p:spPr>
          <a:xfrm>
            <a:off x="327074" y="3792138"/>
            <a:ext cx="85144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spatial</a:t>
            </a:r>
            <a:r>
              <a:rPr lang="it-IT" dirty="0"/>
              <a:t> </a:t>
            </a:r>
            <a:r>
              <a:rPr lang="it-IT" dirty="0" err="1"/>
              <a:t>resolution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related</a:t>
            </a:r>
            <a:r>
              <a:rPr lang="it-IT" dirty="0"/>
              <a:t> to </a:t>
            </a:r>
            <a:r>
              <a:rPr lang="it-IT" dirty="0" err="1"/>
              <a:t>f</a:t>
            </a:r>
            <a:r>
              <a:rPr lang="it-IT" baseline="-25000" dirty="0" err="1"/>
              <a:t>max</a:t>
            </a:r>
            <a:r>
              <a:rPr lang="it-IT" baseline="-25000" dirty="0"/>
              <a:t> . </a:t>
            </a:r>
            <a:endParaRPr lang="it-IT" dirty="0"/>
          </a:p>
          <a:p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f</a:t>
            </a:r>
            <a:r>
              <a:rPr lang="it-IT" baseline="-25000" dirty="0" err="1"/>
              <a:t>max</a:t>
            </a:r>
            <a:r>
              <a:rPr lang="it-IT" baseline="-25000" dirty="0"/>
              <a:t> 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finite.</a:t>
            </a:r>
          </a:p>
          <a:p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Pulse</a:t>
            </a:r>
            <a:r>
              <a:rPr lang="it-IT" dirty="0"/>
              <a:t> </a:t>
            </a:r>
            <a:r>
              <a:rPr lang="it-IT" dirty="0" err="1"/>
              <a:t>Response</a:t>
            </a:r>
            <a:r>
              <a:rPr lang="it-IT" dirty="0"/>
              <a:t> </a:t>
            </a:r>
            <a:r>
              <a:rPr lang="it-IT" dirty="0" err="1"/>
              <a:t>isn’t</a:t>
            </a:r>
            <a:r>
              <a:rPr lang="it-IT" dirty="0"/>
              <a:t>                                  </a:t>
            </a:r>
            <a:r>
              <a:rPr lang="it-IT" dirty="0" err="1"/>
              <a:t>but</a:t>
            </a:r>
            <a:r>
              <a:rPr lang="it-IT" dirty="0"/>
              <a:t>  </a:t>
            </a:r>
            <a:r>
              <a:rPr lang="it-IT" b="1" dirty="0" err="1">
                <a:solidFill>
                  <a:srgbClr val="FF0000"/>
                </a:solidFill>
              </a:rPr>
              <a:t>sinc</a:t>
            </a:r>
            <a:r>
              <a:rPr lang="it-IT" b="1" dirty="0">
                <a:solidFill>
                  <a:srgbClr val="FF0000"/>
                </a:solidFill>
              </a:rPr>
              <a:t>(t) </a:t>
            </a:r>
            <a:r>
              <a:rPr lang="it-IT" b="1" dirty="0"/>
              <a:t>: 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18" name="Connettore 2 17"/>
          <p:cNvCxnSpPr/>
          <p:nvPr/>
        </p:nvCxnSpPr>
        <p:spPr>
          <a:xfrm>
            <a:off x="3038621" y="5589272"/>
            <a:ext cx="11922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>
            <a:cxnSpLocks/>
          </p:cNvCxnSpPr>
          <p:nvPr/>
        </p:nvCxnSpPr>
        <p:spPr>
          <a:xfrm flipV="1">
            <a:off x="3624189" y="4592224"/>
            <a:ext cx="0" cy="9970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4" t="3426" r="6239" b="17212"/>
          <a:stretch/>
        </p:blipFill>
        <p:spPr>
          <a:xfrm>
            <a:off x="5916706" y="3949593"/>
            <a:ext cx="2698722" cy="1867220"/>
          </a:xfrm>
          <a:prstGeom prst="rect">
            <a:avLst/>
          </a:prstGeom>
        </p:spPr>
      </p:pic>
      <p:cxnSp>
        <p:nvCxnSpPr>
          <p:cNvPr id="14" name="Connettore 2 17"/>
          <p:cNvCxnSpPr/>
          <p:nvPr/>
        </p:nvCxnSpPr>
        <p:spPr>
          <a:xfrm>
            <a:off x="6025218" y="5818512"/>
            <a:ext cx="27499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8"/>
          <p:cNvCxnSpPr>
            <a:cxnSpLocks/>
          </p:cNvCxnSpPr>
          <p:nvPr/>
        </p:nvCxnSpPr>
        <p:spPr>
          <a:xfrm flipV="1">
            <a:off x="7243015" y="3456200"/>
            <a:ext cx="0" cy="2350988"/>
          </a:xfrm>
          <a:prstGeom prst="straightConnector1">
            <a:avLst/>
          </a:prstGeom>
          <a:ln w="57150">
            <a:solidFill>
              <a:srgbClr val="FF0000">
                <a:alpha val="5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25747" y="156209"/>
            <a:ext cx="8292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The </a:t>
            </a:r>
            <a:r>
              <a:rPr lang="en-GB" b="1" dirty="0"/>
              <a:t>Time Domain Reflectometry</a:t>
            </a:r>
            <a:r>
              <a:rPr lang="en-GB" dirty="0"/>
              <a:t> in the </a:t>
            </a:r>
            <a:r>
              <a:rPr lang="en-GB" b="1" dirty="0"/>
              <a:t>VNA</a:t>
            </a:r>
            <a:r>
              <a:rPr lang="en-GB" dirty="0"/>
              <a:t> is a </a:t>
            </a:r>
            <a:r>
              <a:rPr lang="en-GB" b="1" dirty="0">
                <a:solidFill>
                  <a:srgbClr val="FF0000"/>
                </a:solidFill>
              </a:rPr>
              <a:t>mathematical operation </a:t>
            </a:r>
          </a:p>
          <a:p>
            <a:pPr algn="ctr"/>
            <a:r>
              <a:rPr lang="en-GB" dirty="0"/>
              <a:t>(Chirp Z Transform)</a:t>
            </a:r>
          </a:p>
        </p:txBody>
      </p:sp>
    </p:spTree>
    <p:extLst>
      <p:ext uri="{BB962C8B-B14F-4D97-AF65-F5344CB8AC3E}">
        <p14:creationId xmlns:p14="http://schemas.microsoft.com/office/powerpoint/2010/main" val="159410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/>
          </p:cNvSpPr>
          <p:nvPr/>
        </p:nvSpPr>
        <p:spPr>
          <a:xfrm>
            <a:off x="554795" y="1192493"/>
            <a:ext cx="7886700" cy="55848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2400" b="1" dirty="0" smtClean="0"/>
              <a:t>4) </a:t>
            </a:r>
            <a:r>
              <a:rPr lang="it-IT" sz="1800" dirty="0" smtClean="0"/>
              <a:t>Discrete </a:t>
            </a:r>
            <a:r>
              <a:rPr lang="it-IT" sz="1800" dirty="0" err="1" smtClean="0"/>
              <a:t>sampling</a:t>
            </a:r>
            <a:r>
              <a:rPr lang="it-IT" sz="1800" dirty="0" smtClean="0"/>
              <a:t> of </a:t>
            </a:r>
            <a:r>
              <a:rPr lang="it-IT" sz="1800" dirty="0" err="1" smtClean="0"/>
              <a:t>frequency</a:t>
            </a:r>
            <a:r>
              <a:rPr lang="it-IT" sz="1800" dirty="0" smtClean="0"/>
              <a:t>: </a:t>
            </a:r>
          </a:p>
          <a:p>
            <a:pPr marL="0" indent="0">
              <a:buFont typeface="Arial"/>
              <a:buNone/>
            </a:pPr>
            <a:endParaRPr lang="it-IT" sz="18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0732"/>
            <a:ext cx="9144000" cy="3613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750" y="5294004"/>
            <a:ext cx="6126708" cy="15369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03915" y="1198212"/>
            <a:ext cx="121982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</a:t>
            </a:r>
            <a:r>
              <a:rPr lang="en-US" b="1" baseline="-25000" dirty="0" err="1" smtClean="0">
                <a:solidFill>
                  <a:schemeClr val="bg1"/>
                </a:solidFill>
              </a:rPr>
              <a:t>max</a:t>
            </a:r>
            <a:r>
              <a:rPr lang="en-US" b="1" dirty="0" smtClean="0">
                <a:solidFill>
                  <a:schemeClr val="bg1"/>
                </a:solidFill>
              </a:rPr>
              <a:t>=1/2</a:t>
            </a:r>
            <a:r>
              <a:rPr lang="en-US" b="1" dirty="0" smtClean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 dirty="0" smtClean="0">
                <a:solidFill>
                  <a:schemeClr val="bg1"/>
                </a:solidFill>
              </a:rPr>
              <a:t>f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5747" y="156209"/>
            <a:ext cx="8292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The </a:t>
            </a:r>
            <a:r>
              <a:rPr lang="en-GB" b="1" dirty="0"/>
              <a:t>Time Domain Reflectometry</a:t>
            </a:r>
            <a:r>
              <a:rPr lang="en-GB" dirty="0"/>
              <a:t> in the </a:t>
            </a:r>
            <a:r>
              <a:rPr lang="en-GB" b="1" dirty="0"/>
              <a:t>VNA</a:t>
            </a:r>
            <a:r>
              <a:rPr lang="en-GB" dirty="0"/>
              <a:t> is a </a:t>
            </a:r>
            <a:r>
              <a:rPr lang="en-GB" b="1" dirty="0">
                <a:solidFill>
                  <a:srgbClr val="FF0000"/>
                </a:solidFill>
              </a:rPr>
              <a:t>mathematical operation </a:t>
            </a:r>
          </a:p>
          <a:p>
            <a:pPr algn="ctr"/>
            <a:r>
              <a:rPr lang="en-GB" dirty="0"/>
              <a:t>(Chirp Z Transform)</a:t>
            </a:r>
          </a:p>
        </p:txBody>
      </p:sp>
    </p:spTree>
    <p:extLst>
      <p:ext uri="{BB962C8B-B14F-4D97-AF65-F5344CB8AC3E}">
        <p14:creationId xmlns:p14="http://schemas.microsoft.com/office/powerpoint/2010/main" val="134699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4684186" y="3196849"/>
            <a:ext cx="4019696" cy="594962"/>
            <a:chOff x="140800" y="3284929"/>
            <a:chExt cx="4019696" cy="594962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66" t="-10926" r="6908"/>
            <a:stretch/>
          </p:blipFill>
          <p:spPr>
            <a:xfrm>
              <a:off x="425747" y="3284929"/>
              <a:ext cx="3340878" cy="475721"/>
            </a:xfrm>
            <a:prstGeom prst="rect">
              <a:avLst/>
            </a:prstGeom>
          </p:spPr>
        </p:pic>
        <p:cxnSp>
          <p:nvCxnSpPr>
            <p:cNvPr id="63" name="Connettore 2 11"/>
            <p:cNvCxnSpPr>
              <a:cxnSpLocks/>
            </p:cNvCxnSpPr>
            <p:nvPr/>
          </p:nvCxnSpPr>
          <p:spPr>
            <a:xfrm>
              <a:off x="140800" y="3542979"/>
              <a:ext cx="397036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CasellaDiTesto 15"/>
            <p:cNvSpPr txBox="1"/>
            <p:nvPr/>
          </p:nvSpPr>
          <p:spPr>
            <a:xfrm>
              <a:off x="3780668" y="3579809"/>
              <a:ext cx="37982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 smtClean="0">
                  <a:solidFill>
                    <a:schemeClr val="accent1"/>
                  </a:solidFill>
                </a:rPr>
                <a:t>t/</a:t>
              </a:r>
              <a:r>
                <a:rPr lang="it-IT" sz="1350" b="1" dirty="0" err="1" smtClean="0">
                  <a:solidFill>
                    <a:schemeClr val="accent1"/>
                  </a:solidFill>
                </a:rPr>
                <a:t>f</a:t>
              </a:r>
              <a:endParaRPr lang="it-IT" sz="1350" b="1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9" r="10535" b="9239"/>
          <a:stretch/>
        </p:blipFill>
        <p:spPr>
          <a:xfrm>
            <a:off x="4719481" y="4787535"/>
            <a:ext cx="3998191" cy="1633508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150291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smtClean="0"/>
              <a:t>5) </a:t>
            </a:r>
            <a:r>
              <a:rPr lang="en-GB" sz="1800" b="1" dirty="0" smtClean="0"/>
              <a:t>                 TIME DOMAIN                                    FREQUENCY DOMAIN  </a:t>
            </a:r>
          </a:p>
          <a:p>
            <a:pPr marL="0" indent="0">
              <a:buNone/>
            </a:pPr>
            <a:r>
              <a:rPr lang="en-GB" sz="1800" b="1" dirty="0" smtClean="0"/>
              <a:t>                          </a:t>
            </a:r>
            <a:r>
              <a:rPr lang="en-GB" sz="1800" b="1" i="1" dirty="0" smtClean="0">
                <a:solidFill>
                  <a:srgbClr val="FF0000"/>
                </a:solidFill>
              </a:rPr>
              <a:t>(SYNTHETIC)                                        (MEASUREMENT)</a:t>
            </a:r>
            <a:r>
              <a:rPr lang="en-GB" sz="1800" b="1" dirty="0" smtClean="0"/>
              <a:t>  </a:t>
            </a:r>
          </a:p>
          <a:p>
            <a:pPr marL="0" indent="0">
              <a:buNone/>
            </a:pPr>
            <a:endParaRPr lang="en-GB" sz="1800" b="1" dirty="0" smtClean="0"/>
          </a:p>
          <a:p>
            <a:pPr marL="0" indent="0" algn="ctr">
              <a:buNone/>
            </a:pPr>
            <a:r>
              <a:rPr lang="en-GB" sz="1800" b="1" dirty="0" smtClean="0"/>
              <a:t>The FFT is influenced by the limited number of samples. </a:t>
            </a:r>
          </a:p>
          <a:p>
            <a:pPr marL="0" indent="0">
              <a:buNone/>
            </a:pPr>
            <a:endParaRPr lang="en-GB" sz="1800" b="1" dirty="0" smtClean="0"/>
          </a:p>
          <a:p>
            <a:pPr marL="0" indent="0">
              <a:buNone/>
            </a:pPr>
            <a:r>
              <a:rPr lang="en-GB" sz="1800" b="1" dirty="0" smtClean="0"/>
              <a:t>             </a:t>
            </a:r>
            <a:endParaRPr lang="en-GB" sz="2400" b="1" dirty="0"/>
          </a:p>
        </p:txBody>
      </p:sp>
      <p:sp>
        <p:nvSpPr>
          <p:cNvPr id="5" name="Freccia a sinistra 4"/>
          <p:cNvSpPr/>
          <p:nvPr/>
        </p:nvSpPr>
        <p:spPr>
          <a:xfrm>
            <a:off x="3631725" y="1417995"/>
            <a:ext cx="1329397" cy="400929"/>
          </a:xfrm>
          <a:prstGeom prst="leftArrow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350" dirty="0">
                <a:ln w="19050">
                  <a:solidFill>
                    <a:schemeClr val="tx1"/>
                  </a:solidFill>
                </a:ln>
              </a:rPr>
              <a:t>FFT</a:t>
            </a:r>
          </a:p>
        </p:txBody>
      </p:sp>
      <p:sp>
        <p:nvSpPr>
          <p:cNvPr id="11" name="Freccia in giù 10"/>
          <p:cNvSpPr/>
          <p:nvPr/>
        </p:nvSpPr>
        <p:spPr>
          <a:xfrm>
            <a:off x="1829674" y="3751992"/>
            <a:ext cx="548640" cy="621873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12" name="Connettore 2 11"/>
          <p:cNvCxnSpPr>
            <a:cxnSpLocks/>
          </p:cNvCxnSpPr>
          <p:nvPr/>
        </p:nvCxnSpPr>
        <p:spPr>
          <a:xfrm>
            <a:off x="485336" y="6382274"/>
            <a:ext cx="328128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V="1">
            <a:off x="2103993" y="4939257"/>
            <a:ext cx="1" cy="14347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3576711" y="6073931"/>
            <a:ext cx="3798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 err="1" smtClean="0">
                <a:solidFill>
                  <a:schemeClr val="accent1"/>
                </a:solidFill>
              </a:rPr>
              <a:t>f</a:t>
            </a:r>
            <a:r>
              <a:rPr lang="it-IT" sz="1350" b="1" dirty="0" smtClean="0">
                <a:solidFill>
                  <a:schemeClr val="accent1"/>
                </a:solidFill>
              </a:rPr>
              <a:t>/t</a:t>
            </a:r>
            <a:endParaRPr lang="it-IT" sz="1350" b="1" dirty="0">
              <a:solidFill>
                <a:schemeClr val="accent1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829674" y="6412212"/>
            <a:ext cx="8862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>
                <a:solidFill>
                  <a:srgbClr val="FF0000"/>
                </a:solidFill>
              </a:rPr>
              <a:t>f</a:t>
            </a:r>
            <a:r>
              <a:rPr lang="it-IT" sz="1350" b="1" baseline="-25000" dirty="0">
                <a:solidFill>
                  <a:srgbClr val="FF0000"/>
                </a:solidFill>
              </a:rPr>
              <a:t>0</a:t>
            </a:r>
            <a:r>
              <a:rPr lang="it-IT" sz="1350" b="1" dirty="0">
                <a:solidFill>
                  <a:srgbClr val="FF0000"/>
                </a:solidFill>
              </a:rPr>
              <a:t>/</a:t>
            </a:r>
            <a:r>
              <a:rPr lang="it-IT" sz="1350" b="1" baseline="-25000" dirty="0">
                <a:solidFill>
                  <a:srgbClr val="FF0000"/>
                </a:solidFill>
              </a:rPr>
              <a:t> </a:t>
            </a:r>
            <a:r>
              <a:rPr lang="it-IT" sz="1350" b="1" dirty="0">
                <a:solidFill>
                  <a:srgbClr val="FF0000"/>
                </a:solidFill>
              </a:rPr>
              <a:t>t</a:t>
            </a:r>
            <a:r>
              <a:rPr lang="it-IT" sz="1350" b="1" baseline="-25000" dirty="0">
                <a:solidFill>
                  <a:srgbClr val="FF0000"/>
                </a:solidFill>
              </a:rPr>
              <a:t>0</a:t>
            </a:r>
            <a:endParaRPr lang="it-IT" sz="1350" b="1" dirty="0">
              <a:solidFill>
                <a:srgbClr val="FF0000"/>
              </a:solidFill>
            </a:endParaRPr>
          </a:p>
        </p:txBody>
      </p:sp>
      <p:sp>
        <p:nvSpPr>
          <p:cNvPr id="19" name="Freccia in giù 18"/>
          <p:cNvSpPr/>
          <p:nvPr/>
        </p:nvSpPr>
        <p:spPr>
          <a:xfrm>
            <a:off x="6373550" y="3734975"/>
            <a:ext cx="548640" cy="621873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23" name="Connettore diritto 22"/>
          <p:cNvCxnSpPr/>
          <p:nvPr/>
        </p:nvCxnSpPr>
        <p:spPr>
          <a:xfrm flipV="1">
            <a:off x="6013939" y="3029537"/>
            <a:ext cx="0" cy="4155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/>
          <p:cNvCxnSpPr/>
          <p:nvPr/>
        </p:nvCxnSpPr>
        <p:spPr>
          <a:xfrm>
            <a:off x="6013939" y="3029537"/>
            <a:ext cx="13293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nettore diritto 26"/>
          <p:cNvCxnSpPr/>
          <p:nvPr/>
        </p:nvCxnSpPr>
        <p:spPr>
          <a:xfrm>
            <a:off x="7343336" y="3029537"/>
            <a:ext cx="0" cy="4325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/>
          <p:cNvCxnSpPr/>
          <p:nvPr/>
        </p:nvCxnSpPr>
        <p:spPr>
          <a:xfrm>
            <a:off x="5029211" y="3445101"/>
            <a:ext cx="9847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/>
          <p:cNvCxnSpPr/>
          <p:nvPr/>
        </p:nvCxnSpPr>
        <p:spPr>
          <a:xfrm>
            <a:off x="7325773" y="3462119"/>
            <a:ext cx="9847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/>
          <p:cNvSpPr txBox="1"/>
          <p:nvPr/>
        </p:nvSpPr>
        <p:spPr>
          <a:xfrm>
            <a:off x="7237201" y="3814048"/>
            <a:ext cx="1906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u="sng" dirty="0" err="1">
                <a:solidFill>
                  <a:srgbClr val="FF0000"/>
                </a:solidFill>
              </a:rPr>
              <a:t>Rectangular</a:t>
            </a:r>
            <a:r>
              <a:rPr lang="it-IT" sz="1350" b="1" u="sng" dirty="0">
                <a:solidFill>
                  <a:srgbClr val="FF0000"/>
                </a:solidFill>
              </a:rPr>
              <a:t> </a:t>
            </a:r>
            <a:r>
              <a:rPr lang="it-IT" sz="1350" b="1" u="sng" dirty="0" err="1">
                <a:solidFill>
                  <a:srgbClr val="FF0000"/>
                </a:solidFill>
              </a:rPr>
              <a:t>window</a:t>
            </a:r>
            <a:r>
              <a:rPr lang="it-IT" sz="1350" dirty="0"/>
              <a:t>:</a:t>
            </a:r>
          </a:p>
          <a:p>
            <a:r>
              <a:rPr lang="it-IT" sz="1350" b="1" dirty="0"/>
              <a:t>Δ= -13dB</a:t>
            </a:r>
          </a:p>
          <a:p>
            <a:r>
              <a:rPr lang="it-IT" sz="1350" b="1" dirty="0"/>
              <a:t>BW </a:t>
            </a:r>
            <a:r>
              <a:rPr lang="it-IT" sz="1350" b="1" dirty="0" err="1"/>
              <a:t>depends</a:t>
            </a:r>
            <a:r>
              <a:rPr lang="it-IT" sz="1350" b="1" dirty="0"/>
              <a:t> </a:t>
            </a:r>
            <a:r>
              <a:rPr lang="it-IT" sz="1350" b="1" dirty="0" smtClean="0"/>
              <a:t>on </a:t>
            </a:r>
            <a:r>
              <a:rPr lang="it-IT" sz="1350" b="1" dirty="0"/>
              <a:t>the </a:t>
            </a:r>
            <a:r>
              <a:rPr lang="it-IT" sz="1350" b="1" dirty="0" err="1"/>
              <a:t>number</a:t>
            </a:r>
            <a:r>
              <a:rPr lang="it-IT" sz="1350" b="1" dirty="0"/>
              <a:t> of </a:t>
            </a:r>
            <a:r>
              <a:rPr lang="it-IT" sz="1350" b="1" dirty="0" err="1"/>
              <a:t>samples</a:t>
            </a:r>
            <a:endParaRPr lang="it-IT" sz="1350" b="1" dirty="0"/>
          </a:p>
        </p:txBody>
      </p:sp>
      <p:sp>
        <p:nvSpPr>
          <p:cNvPr id="32" name="Rectangle 31"/>
          <p:cNvSpPr/>
          <p:nvPr/>
        </p:nvSpPr>
        <p:spPr>
          <a:xfrm>
            <a:off x="425747" y="156209"/>
            <a:ext cx="8292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The </a:t>
            </a:r>
            <a:r>
              <a:rPr lang="en-GB" b="1" dirty="0"/>
              <a:t>Time Domain Reflectometry</a:t>
            </a:r>
            <a:r>
              <a:rPr lang="en-GB" dirty="0"/>
              <a:t> in the </a:t>
            </a:r>
            <a:r>
              <a:rPr lang="en-GB" b="1" dirty="0"/>
              <a:t>VNA</a:t>
            </a:r>
            <a:r>
              <a:rPr lang="en-GB" dirty="0"/>
              <a:t> is a </a:t>
            </a:r>
            <a:r>
              <a:rPr lang="en-GB" b="1" dirty="0">
                <a:solidFill>
                  <a:srgbClr val="FF0000"/>
                </a:solidFill>
              </a:rPr>
              <a:t>mathematical operation </a:t>
            </a:r>
          </a:p>
          <a:p>
            <a:pPr algn="ctr"/>
            <a:r>
              <a:rPr lang="en-GB" dirty="0"/>
              <a:t>(Chirp Z Transform)</a:t>
            </a:r>
          </a:p>
        </p:txBody>
      </p:sp>
      <p:cxnSp>
        <p:nvCxnSpPr>
          <p:cNvPr id="35" name="Connettore 2 11"/>
          <p:cNvCxnSpPr>
            <a:cxnSpLocks/>
          </p:cNvCxnSpPr>
          <p:nvPr/>
        </p:nvCxnSpPr>
        <p:spPr>
          <a:xfrm>
            <a:off x="4719481" y="6405749"/>
            <a:ext cx="425547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15"/>
          <p:cNvSpPr txBox="1"/>
          <p:nvPr/>
        </p:nvSpPr>
        <p:spPr>
          <a:xfrm>
            <a:off x="8717672" y="6464134"/>
            <a:ext cx="3798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 err="1" smtClean="0">
                <a:solidFill>
                  <a:schemeClr val="accent1"/>
                </a:solidFill>
              </a:rPr>
              <a:t>f</a:t>
            </a:r>
            <a:r>
              <a:rPr lang="it-IT" sz="1350" b="1" dirty="0" smtClean="0">
                <a:solidFill>
                  <a:schemeClr val="accent1"/>
                </a:solidFill>
              </a:rPr>
              <a:t>/t</a:t>
            </a:r>
            <a:endParaRPr lang="it-IT" sz="1350" b="1" dirty="0">
              <a:solidFill>
                <a:schemeClr val="accent1"/>
              </a:solidFill>
            </a:endParaRPr>
          </a:p>
        </p:txBody>
      </p:sp>
      <p:sp>
        <p:nvSpPr>
          <p:cNvPr id="40" name="CasellaDiTesto 16"/>
          <p:cNvSpPr txBox="1"/>
          <p:nvPr/>
        </p:nvSpPr>
        <p:spPr>
          <a:xfrm>
            <a:off x="6479057" y="6452915"/>
            <a:ext cx="8862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>
                <a:solidFill>
                  <a:srgbClr val="FF0000"/>
                </a:solidFill>
              </a:rPr>
              <a:t>f</a:t>
            </a:r>
            <a:r>
              <a:rPr lang="it-IT" sz="1350" b="1" baseline="-25000" dirty="0">
                <a:solidFill>
                  <a:srgbClr val="FF0000"/>
                </a:solidFill>
              </a:rPr>
              <a:t>0</a:t>
            </a:r>
            <a:r>
              <a:rPr lang="it-IT" sz="1350" b="1" dirty="0">
                <a:solidFill>
                  <a:srgbClr val="FF0000"/>
                </a:solidFill>
              </a:rPr>
              <a:t>/</a:t>
            </a:r>
            <a:r>
              <a:rPr lang="it-IT" sz="1350" b="1" baseline="-25000" dirty="0">
                <a:solidFill>
                  <a:srgbClr val="FF0000"/>
                </a:solidFill>
              </a:rPr>
              <a:t> </a:t>
            </a:r>
            <a:r>
              <a:rPr lang="it-IT" sz="1350" b="1" dirty="0">
                <a:solidFill>
                  <a:srgbClr val="FF0000"/>
                </a:solidFill>
              </a:rPr>
              <a:t>t</a:t>
            </a:r>
            <a:r>
              <a:rPr lang="it-IT" sz="1350" b="1" baseline="-25000" dirty="0">
                <a:solidFill>
                  <a:srgbClr val="FF0000"/>
                </a:solidFill>
              </a:rPr>
              <a:t>0</a:t>
            </a:r>
            <a:endParaRPr lang="it-IT" sz="1350" b="1" dirty="0">
              <a:solidFill>
                <a:srgbClr val="FF0000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6710943" y="4943022"/>
            <a:ext cx="1074547" cy="1092414"/>
            <a:chOff x="6710943" y="5036806"/>
            <a:chExt cx="1074547" cy="1092414"/>
          </a:xfrm>
        </p:grpSpPr>
        <p:sp>
          <p:nvSpPr>
            <p:cNvPr id="42" name="CasellaDiTesto 41"/>
            <p:cNvSpPr txBox="1"/>
            <p:nvPr/>
          </p:nvSpPr>
          <p:spPr>
            <a:xfrm>
              <a:off x="7395995" y="5373645"/>
              <a:ext cx="3894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l-GR" b="1" dirty="0">
                  <a:solidFill>
                    <a:srgbClr val="FF0000"/>
                  </a:solidFill>
                </a:rPr>
                <a:t>Δ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6710943" y="5036806"/>
              <a:ext cx="1059421" cy="1092414"/>
              <a:chOff x="6710943" y="5036806"/>
              <a:chExt cx="1059421" cy="1092414"/>
            </a:xfrm>
          </p:grpSpPr>
          <p:cxnSp>
            <p:nvCxnSpPr>
              <p:cNvPr id="41" name="Connettore 2 40"/>
              <p:cNvCxnSpPr>
                <a:cxnSpLocks/>
              </p:cNvCxnSpPr>
              <p:nvPr/>
            </p:nvCxnSpPr>
            <p:spPr>
              <a:xfrm flipH="1" flipV="1">
                <a:off x="7372147" y="5055415"/>
                <a:ext cx="23848" cy="105851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ttore diritto 47"/>
              <p:cNvCxnSpPr>
                <a:cxnSpLocks/>
              </p:cNvCxnSpPr>
              <p:nvPr/>
            </p:nvCxnSpPr>
            <p:spPr>
              <a:xfrm>
                <a:off x="7023102" y="6129220"/>
                <a:ext cx="74726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diritto 47"/>
              <p:cNvCxnSpPr>
                <a:cxnSpLocks/>
              </p:cNvCxnSpPr>
              <p:nvPr/>
            </p:nvCxnSpPr>
            <p:spPr>
              <a:xfrm>
                <a:off x="6710943" y="5036806"/>
                <a:ext cx="105942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" name="Group 52"/>
          <p:cNvGrpSpPr/>
          <p:nvPr/>
        </p:nvGrpSpPr>
        <p:grpSpPr>
          <a:xfrm>
            <a:off x="6386168" y="5213490"/>
            <a:ext cx="665837" cy="925883"/>
            <a:chOff x="6386168" y="5307274"/>
            <a:chExt cx="665837" cy="925883"/>
          </a:xfrm>
        </p:grpSpPr>
        <p:cxnSp>
          <p:nvCxnSpPr>
            <p:cNvPr id="38" name="Connettore 2 37"/>
            <p:cNvCxnSpPr/>
            <p:nvPr/>
          </p:nvCxnSpPr>
          <p:spPr>
            <a:xfrm flipV="1">
              <a:off x="6398539" y="5970494"/>
              <a:ext cx="653466" cy="580"/>
            </a:xfrm>
            <a:prstGeom prst="straightConnector1">
              <a:avLst/>
            </a:prstGeom>
            <a:ln w="28575">
              <a:solidFill>
                <a:srgbClr val="F038D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sellaDiTesto 38"/>
            <p:cNvSpPr txBox="1"/>
            <p:nvPr/>
          </p:nvSpPr>
          <p:spPr>
            <a:xfrm>
              <a:off x="6481744" y="5933075"/>
              <a:ext cx="47658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50" b="1" smtClean="0">
                  <a:solidFill>
                    <a:srgbClr val="F038DF"/>
                  </a:solidFill>
                </a:rPr>
                <a:t>BW</a:t>
              </a:r>
              <a:endParaRPr lang="it-IT" sz="1350" b="1" dirty="0">
                <a:solidFill>
                  <a:srgbClr val="F038DF"/>
                </a:solidFill>
              </a:endParaRPr>
            </a:p>
          </p:txBody>
        </p:sp>
        <p:cxnSp>
          <p:nvCxnSpPr>
            <p:cNvPr id="45" name="Connettore diritto 44"/>
            <p:cNvCxnSpPr>
              <a:cxnSpLocks/>
            </p:cNvCxnSpPr>
            <p:nvPr/>
          </p:nvCxnSpPr>
          <p:spPr>
            <a:xfrm flipH="1" flipV="1">
              <a:off x="6386168" y="5324418"/>
              <a:ext cx="13921" cy="813981"/>
            </a:xfrm>
            <a:prstGeom prst="line">
              <a:avLst/>
            </a:prstGeom>
            <a:ln w="38100">
              <a:solidFill>
                <a:srgbClr val="F038D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diritto 44"/>
            <p:cNvCxnSpPr>
              <a:cxnSpLocks/>
            </p:cNvCxnSpPr>
            <p:nvPr/>
          </p:nvCxnSpPr>
          <p:spPr>
            <a:xfrm flipH="1" flipV="1">
              <a:off x="7016141" y="5307274"/>
              <a:ext cx="13921" cy="813981"/>
            </a:xfrm>
            <a:prstGeom prst="line">
              <a:avLst/>
            </a:prstGeom>
            <a:ln w="38100">
              <a:solidFill>
                <a:srgbClr val="F038D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425747" y="3167699"/>
            <a:ext cx="3439855" cy="676454"/>
            <a:chOff x="425747" y="3284929"/>
            <a:chExt cx="3439855" cy="676454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66" t="-10926" r="6908"/>
            <a:stretch/>
          </p:blipFill>
          <p:spPr>
            <a:xfrm>
              <a:off x="425747" y="3284929"/>
              <a:ext cx="3340878" cy="475721"/>
            </a:xfrm>
            <a:prstGeom prst="rect">
              <a:avLst/>
            </a:prstGeom>
          </p:spPr>
        </p:pic>
        <p:cxnSp>
          <p:nvCxnSpPr>
            <p:cNvPr id="58" name="Connettore 2 11"/>
            <p:cNvCxnSpPr>
              <a:cxnSpLocks/>
            </p:cNvCxnSpPr>
            <p:nvPr/>
          </p:nvCxnSpPr>
          <p:spPr>
            <a:xfrm>
              <a:off x="485336" y="3542979"/>
              <a:ext cx="328128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CasellaDiTesto 15"/>
            <p:cNvSpPr txBox="1"/>
            <p:nvPr/>
          </p:nvSpPr>
          <p:spPr>
            <a:xfrm>
              <a:off x="3485774" y="3661301"/>
              <a:ext cx="37982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 smtClean="0">
                  <a:solidFill>
                    <a:schemeClr val="accent1"/>
                  </a:solidFill>
                </a:rPr>
                <a:t>t/</a:t>
              </a:r>
              <a:r>
                <a:rPr lang="it-IT" sz="1350" b="1" dirty="0" err="1" smtClean="0">
                  <a:solidFill>
                    <a:schemeClr val="accent1"/>
                  </a:solidFill>
                </a:rPr>
                <a:t>f</a:t>
              </a:r>
              <a:endParaRPr lang="it-IT" sz="1350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30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4969133" y="3314079"/>
            <a:ext cx="3439855" cy="676454"/>
            <a:chOff x="425747" y="3284929"/>
            <a:chExt cx="3439855" cy="676454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66" t="-10926" r="6908"/>
            <a:stretch/>
          </p:blipFill>
          <p:spPr>
            <a:xfrm>
              <a:off x="425747" y="3284929"/>
              <a:ext cx="3340878" cy="475721"/>
            </a:xfrm>
            <a:prstGeom prst="rect">
              <a:avLst/>
            </a:prstGeom>
          </p:spPr>
        </p:pic>
        <p:cxnSp>
          <p:nvCxnSpPr>
            <p:cNvPr id="63" name="Connettore 2 11"/>
            <p:cNvCxnSpPr>
              <a:cxnSpLocks/>
            </p:cNvCxnSpPr>
            <p:nvPr/>
          </p:nvCxnSpPr>
          <p:spPr>
            <a:xfrm>
              <a:off x="485336" y="3542979"/>
              <a:ext cx="328128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CasellaDiTesto 15"/>
            <p:cNvSpPr txBox="1"/>
            <p:nvPr/>
          </p:nvSpPr>
          <p:spPr>
            <a:xfrm>
              <a:off x="3485774" y="3661301"/>
              <a:ext cx="37982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>
                  <a:solidFill>
                    <a:schemeClr val="accent1"/>
                  </a:solidFill>
                </a:rPr>
                <a:t>f/t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9" r="10535" b="9239"/>
          <a:stretch/>
        </p:blipFill>
        <p:spPr>
          <a:xfrm>
            <a:off x="4719481" y="4881319"/>
            <a:ext cx="3998191" cy="1633508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150291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smtClean="0"/>
              <a:t>5) </a:t>
            </a:r>
            <a:r>
              <a:rPr lang="en-GB" sz="1800" b="1" dirty="0" smtClean="0"/>
              <a:t>                 TIME DOMAIN                                    FREQUENCY DOMAIN  </a:t>
            </a:r>
          </a:p>
          <a:p>
            <a:pPr marL="0" indent="0">
              <a:buNone/>
            </a:pPr>
            <a:r>
              <a:rPr lang="en-GB" sz="1800" b="1" dirty="0" smtClean="0"/>
              <a:t>                          </a:t>
            </a:r>
            <a:r>
              <a:rPr lang="en-GB" sz="1800" b="1" i="1" dirty="0" smtClean="0">
                <a:solidFill>
                  <a:srgbClr val="FF0000"/>
                </a:solidFill>
              </a:rPr>
              <a:t>(SYNTHETIC)                                        (MEASUREMENT)</a:t>
            </a:r>
            <a:r>
              <a:rPr lang="en-GB" sz="1800" b="1" dirty="0" smtClean="0"/>
              <a:t>  </a:t>
            </a:r>
          </a:p>
          <a:p>
            <a:pPr marL="0" indent="0">
              <a:buNone/>
            </a:pPr>
            <a:endParaRPr lang="en-GB" sz="1800" b="1" dirty="0" smtClean="0"/>
          </a:p>
          <a:p>
            <a:pPr marL="0" indent="0" algn="ctr">
              <a:buNone/>
            </a:pPr>
            <a:r>
              <a:rPr lang="en-GB" sz="1800" b="1" dirty="0" smtClean="0"/>
              <a:t>The FFT is influenced by the limited number of samples. </a:t>
            </a:r>
          </a:p>
          <a:p>
            <a:pPr marL="0" indent="0">
              <a:buNone/>
            </a:pPr>
            <a:endParaRPr lang="en-GB" sz="1800" b="1" dirty="0" smtClean="0"/>
          </a:p>
          <a:p>
            <a:pPr marL="0" indent="0">
              <a:buNone/>
            </a:pPr>
            <a:r>
              <a:rPr lang="en-GB" sz="1800" b="1" dirty="0" smtClean="0"/>
              <a:t>             </a:t>
            </a:r>
            <a:endParaRPr lang="en-GB" sz="2400" b="1" dirty="0"/>
          </a:p>
        </p:txBody>
      </p:sp>
      <p:sp>
        <p:nvSpPr>
          <p:cNvPr id="5" name="Freccia a sinistra 4"/>
          <p:cNvSpPr/>
          <p:nvPr/>
        </p:nvSpPr>
        <p:spPr>
          <a:xfrm>
            <a:off x="3631725" y="1417995"/>
            <a:ext cx="1329397" cy="400929"/>
          </a:xfrm>
          <a:prstGeom prst="leftArrow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350" dirty="0">
                <a:ln w="19050">
                  <a:solidFill>
                    <a:schemeClr val="tx1"/>
                  </a:solidFill>
                </a:ln>
              </a:rPr>
              <a:t>FFT</a:t>
            </a:r>
          </a:p>
        </p:txBody>
      </p:sp>
      <p:sp>
        <p:nvSpPr>
          <p:cNvPr id="11" name="Freccia in giù 10"/>
          <p:cNvSpPr/>
          <p:nvPr/>
        </p:nvSpPr>
        <p:spPr>
          <a:xfrm>
            <a:off x="1829674" y="3963006"/>
            <a:ext cx="548640" cy="621873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12" name="Connettore 2 11"/>
          <p:cNvCxnSpPr>
            <a:cxnSpLocks/>
          </p:cNvCxnSpPr>
          <p:nvPr/>
        </p:nvCxnSpPr>
        <p:spPr>
          <a:xfrm>
            <a:off x="485336" y="6476058"/>
            <a:ext cx="328128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V="1">
            <a:off x="2103993" y="5033041"/>
            <a:ext cx="1" cy="14347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3576711" y="6167715"/>
            <a:ext cx="3798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>
                <a:solidFill>
                  <a:schemeClr val="accent1"/>
                </a:solidFill>
              </a:rPr>
              <a:t>f/t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829674" y="6505996"/>
            <a:ext cx="8862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>
                <a:solidFill>
                  <a:srgbClr val="FF0000"/>
                </a:solidFill>
              </a:rPr>
              <a:t>f</a:t>
            </a:r>
            <a:r>
              <a:rPr lang="it-IT" sz="1350" b="1" baseline="-25000" dirty="0">
                <a:solidFill>
                  <a:srgbClr val="FF0000"/>
                </a:solidFill>
              </a:rPr>
              <a:t>0</a:t>
            </a:r>
            <a:r>
              <a:rPr lang="it-IT" sz="1350" b="1" dirty="0">
                <a:solidFill>
                  <a:srgbClr val="FF0000"/>
                </a:solidFill>
              </a:rPr>
              <a:t>/</a:t>
            </a:r>
            <a:r>
              <a:rPr lang="it-IT" sz="1350" b="1" baseline="-25000" dirty="0">
                <a:solidFill>
                  <a:srgbClr val="FF0000"/>
                </a:solidFill>
              </a:rPr>
              <a:t> </a:t>
            </a:r>
            <a:r>
              <a:rPr lang="it-IT" sz="1350" b="1" dirty="0">
                <a:solidFill>
                  <a:srgbClr val="FF0000"/>
                </a:solidFill>
              </a:rPr>
              <a:t>t</a:t>
            </a:r>
            <a:r>
              <a:rPr lang="it-IT" sz="1350" b="1" baseline="-25000" dirty="0">
                <a:solidFill>
                  <a:srgbClr val="FF0000"/>
                </a:solidFill>
              </a:rPr>
              <a:t>0</a:t>
            </a:r>
            <a:endParaRPr lang="it-IT" sz="1350" b="1" dirty="0">
              <a:solidFill>
                <a:srgbClr val="FF0000"/>
              </a:solidFill>
            </a:endParaRPr>
          </a:p>
        </p:txBody>
      </p:sp>
      <p:sp>
        <p:nvSpPr>
          <p:cNvPr id="19" name="Freccia in giù 18"/>
          <p:cNvSpPr/>
          <p:nvPr/>
        </p:nvSpPr>
        <p:spPr>
          <a:xfrm>
            <a:off x="6373550" y="3945989"/>
            <a:ext cx="548640" cy="621873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0" name="CasellaDiTesto 19"/>
          <p:cNvSpPr txBox="1"/>
          <p:nvPr/>
        </p:nvSpPr>
        <p:spPr>
          <a:xfrm>
            <a:off x="8123214" y="3579349"/>
            <a:ext cx="3798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t/f</a:t>
            </a:r>
          </a:p>
        </p:txBody>
      </p:sp>
      <p:cxnSp>
        <p:nvCxnSpPr>
          <p:cNvPr id="23" name="Connettore diritto 22"/>
          <p:cNvCxnSpPr/>
          <p:nvPr/>
        </p:nvCxnSpPr>
        <p:spPr>
          <a:xfrm flipV="1">
            <a:off x="6013939" y="3146767"/>
            <a:ext cx="0" cy="4155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/>
          <p:cNvCxnSpPr/>
          <p:nvPr/>
        </p:nvCxnSpPr>
        <p:spPr>
          <a:xfrm>
            <a:off x="6013939" y="3146767"/>
            <a:ext cx="13293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nettore diritto 26"/>
          <p:cNvCxnSpPr/>
          <p:nvPr/>
        </p:nvCxnSpPr>
        <p:spPr>
          <a:xfrm>
            <a:off x="7343336" y="3146767"/>
            <a:ext cx="0" cy="4325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/>
          <p:cNvCxnSpPr/>
          <p:nvPr/>
        </p:nvCxnSpPr>
        <p:spPr>
          <a:xfrm>
            <a:off x="5029211" y="3562331"/>
            <a:ext cx="9847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/>
          <p:cNvCxnSpPr/>
          <p:nvPr/>
        </p:nvCxnSpPr>
        <p:spPr>
          <a:xfrm>
            <a:off x="7325773" y="3579349"/>
            <a:ext cx="9847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/>
          <p:cNvSpPr txBox="1"/>
          <p:nvPr/>
        </p:nvSpPr>
        <p:spPr>
          <a:xfrm>
            <a:off x="7237201" y="4025062"/>
            <a:ext cx="1906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u="sng" dirty="0" err="1">
                <a:solidFill>
                  <a:srgbClr val="FF0000"/>
                </a:solidFill>
              </a:rPr>
              <a:t>Rectangular</a:t>
            </a:r>
            <a:r>
              <a:rPr lang="it-IT" sz="1350" b="1" u="sng" dirty="0">
                <a:solidFill>
                  <a:srgbClr val="FF0000"/>
                </a:solidFill>
              </a:rPr>
              <a:t> </a:t>
            </a:r>
            <a:r>
              <a:rPr lang="it-IT" sz="1350" b="1" u="sng" dirty="0" err="1">
                <a:solidFill>
                  <a:srgbClr val="FF0000"/>
                </a:solidFill>
              </a:rPr>
              <a:t>window</a:t>
            </a:r>
            <a:r>
              <a:rPr lang="it-IT" sz="1350" dirty="0"/>
              <a:t>:</a:t>
            </a:r>
          </a:p>
          <a:p>
            <a:r>
              <a:rPr lang="it-IT" sz="1350" b="1" dirty="0"/>
              <a:t>Δ= -13dB</a:t>
            </a:r>
          </a:p>
          <a:p>
            <a:r>
              <a:rPr lang="it-IT" sz="1350" b="1" dirty="0"/>
              <a:t>BW </a:t>
            </a:r>
            <a:r>
              <a:rPr lang="it-IT" sz="1350" b="1" dirty="0" err="1"/>
              <a:t>depends</a:t>
            </a:r>
            <a:r>
              <a:rPr lang="it-IT" sz="1350" b="1" dirty="0"/>
              <a:t> </a:t>
            </a:r>
            <a:r>
              <a:rPr lang="it-IT" sz="1350" b="1" dirty="0" smtClean="0"/>
              <a:t>on </a:t>
            </a:r>
            <a:r>
              <a:rPr lang="it-IT" sz="1350" b="1" dirty="0"/>
              <a:t>the </a:t>
            </a:r>
            <a:r>
              <a:rPr lang="it-IT" sz="1350" b="1" dirty="0" err="1"/>
              <a:t>number</a:t>
            </a:r>
            <a:r>
              <a:rPr lang="it-IT" sz="1350" b="1" dirty="0"/>
              <a:t> of </a:t>
            </a:r>
            <a:r>
              <a:rPr lang="it-IT" sz="1350" b="1" dirty="0" err="1"/>
              <a:t>samples</a:t>
            </a:r>
            <a:endParaRPr lang="it-IT" sz="1350" b="1" dirty="0"/>
          </a:p>
        </p:txBody>
      </p:sp>
      <p:sp>
        <p:nvSpPr>
          <p:cNvPr id="32" name="Rectangle 31"/>
          <p:cNvSpPr/>
          <p:nvPr/>
        </p:nvSpPr>
        <p:spPr>
          <a:xfrm>
            <a:off x="425747" y="156209"/>
            <a:ext cx="8292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The </a:t>
            </a:r>
            <a:r>
              <a:rPr lang="en-GB" b="1" dirty="0"/>
              <a:t>Time Domain Reflectometry</a:t>
            </a:r>
            <a:r>
              <a:rPr lang="en-GB" dirty="0"/>
              <a:t> in the </a:t>
            </a:r>
            <a:r>
              <a:rPr lang="en-GB" b="1" dirty="0"/>
              <a:t>VNA</a:t>
            </a:r>
            <a:r>
              <a:rPr lang="en-GB" dirty="0"/>
              <a:t> is a </a:t>
            </a:r>
            <a:r>
              <a:rPr lang="en-GB" b="1" dirty="0">
                <a:solidFill>
                  <a:srgbClr val="FF0000"/>
                </a:solidFill>
              </a:rPr>
              <a:t>mathematical operation </a:t>
            </a:r>
          </a:p>
          <a:p>
            <a:pPr algn="ctr"/>
            <a:r>
              <a:rPr lang="en-GB" dirty="0"/>
              <a:t>(Chirp Z Transform)</a:t>
            </a:r>
          </a:p>
        </p:txBody>
      </p:sp>
      <p:cxnSp>
        <p:nvCxnSpPr>
          <p:cNvPr id="35" name="Connettore 2 11"/>
          <p:cNvCxnSpPr>
            <a:cxnSpLocks/>
          </p:cNvCxnSpPr>
          <p:nvPr/>
        </p:nvCxnSpPr>
        <p:spPr>
          <a:xfrm>
            <a:off x="4719481" y="6499533"/>
            <a:ext cx="425547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15"/>
          <p:cNvSpPr txBox="1"/>
          <p:nvPr/>
        </p:nvSpPr>
        <p:spPr>
          <a:xfrm>
            <a:off x="8717672" y="6557918"/>
            <a:ext cx="3798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>
                <a:solidFill>
                  <a:schemeClr val="accent1"/>
                </a:solidFill>
              </a:rPr>
              <a:t>f/t</a:t>
            </a:r>
          </a:p>
        </p:txBody>
      </p:sp>
      <p:sp>
        <p:nvSpPr>
          <p:cNvPr id="40" name="CasellaDiTesto 16"/>
          <p:cNvSpPr txBox="1"/>
          <p:nvPr/>
        </p:nvSpPr>
        <p:spPr>
          <a:xfrm>
            <a:off x="6479057" y="6546699"/>
            <a:ext cx="8862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>
                <a:solidFill>
                  <a:srgbClr val="FF0000"/>
                </a:solidFill>
              </a:rPr>
              <a:t>f</a:t>
            </a:r>
            <a:r>
              <a:rPr lang="it-IT" sz="1350" b="1" baseline="-25000" dirty="0">
                <a:solidFill>
                  <a:srgbClr val="FF0000"/>
                </a:solidFill>
              </a:rPr>
              <a:t>0</a:t>
            </a:r>
            <a:r>
              <a:rPr lang="it-IT" sz="1350" b="1" dirty="0">
                <a:solidFill>
                  <a:srgbClr val="FF0000"/>
                </a:solidFill>
              </a:rPr>
              <a:t>/</a:t>
            </a:r>
            <a:r>
              <a:rPr lang="it-IT" sz="1350" b="1" baseline="-25000" dirty="0">
                <a:solidFill>
                  <a:srgbClr val="FF0000"/>
                </a:solidFill>
              </a:rPr>
              <a:t> </a:t>
            </a:r>
            <a:r>
              <a:rPr lang="it-IT" sz="1350" b="1" dirty="0">
                <a:solidFill>
                  <a:srgbClr val="FF0000"/>
                </a:solidFill>
              </a:rPr>
              <a:t>t</a:t>
            </a:r>
            <a:r>
              <a:rPr lang="it-IT" sz="1350" b="1" baseline="-25000" dirty="0">
                <a:solidFill>
                  <a:srgbClr val="FF0000"/>
                </a:solidFill>
              </a:rPr>
              <a:t>0</a:t>
            </a:r>
            <a:endParaRPr lang="it-IT" sz="1350" b="1" dirty="0">
              <a:solidFill>
                <a:srgbClr val="FF0000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6710943" y="5036806"/>
            <a:ext cx="1074547" cy="1092414"/>
            <a:chOff x="6710943" y="5036806"/>
            <a:chExt cx="1074547" cy="1092414"/>
          </a:xfrm>
        </p:grpSpPr>
        <p:sp>
          <p:nvSpPr>
            <p:cNvPr id="42" name="CasellaDiTesto 41"/>
            <p:cNvSpPr txBox="1"/>
            <p:nvPr/>
          </p:nvSpPr>
          <p:spPr>
            <a:xfrm>
              <a:off x="7395995" y="5373645"/>
              <a:ext cx="3894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l-GR" b="1" dirty="0">
                  <a:solidFill>
                    <a:srgbClr val="FF0000"/>
                  </a:solidFill>
                </a:rPr>
                <a:t>Δ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6710943" y="5036806"/>
              <a:ext cx="1059421" cy="1092414"/>
              <a:chOff x="6710943" y="5036806"/>
              <a:chExt cx="1059421" cy="1092414"/>
            </a:xfrm>
          </p:grpSpPr>
          <p:cxnSp>
            <p:nvCxnSpPr>
              <p:cNvPr id="41" name="Connettore 2 40"/>
              <p:cNvCxnSpPr>
                <a:cxnSpLocks/>
              </p:cNvCxnSpPr>
              <p:nvPr/>
            </p:nvCxnSpPr>
            <p:spPr>
              <a:xfrm flipH="1" flipV="1">
                <a:off x="7372147" y="5055415"/>
                <a:ext cx="23848" cy="105851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ttore diritto 47"/>
              <p:cNvCxnSpPr>
                <a:cxnSpLocks/>
              </p:cNvCxnSpPr>
              <p:nvPr/>
            </p:nvCxnSpPr>
            <p:spPr>
              <a:xfrm>
                <a:off x="7023102" y="6129220"/>
                <a:ext cx="74726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diritto 47"/>
              <p:cNvCxnSpPr>
                <a:cxnSpLocks/>
              </p:cNvCxnSpPr>
              <p:nvPr/>
            </p:nvCxnSpPr>
            <p:spPr>
              <a:xfrm>
                <a:off x="6710943" y="5036806"/>
                <a:ext cx="105942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" name="Group 52"/>
          <p:cNvGrpSpPr/>
          <p:nvPr/>
        </p:nvGrpSpPr>
        <p:grpSpPr>
          <a:xfrm>
            <a:off x="6386168" y="5307274"/>
            <a:ext cx="665837" cy="925883"/>
            <a:chOff x="6386168" y="5307274"/>
            <a:chExt cx="665837" cy="925883"/>
          </a:xfrm>
        </p:grpSpPr>
        <p:cxnSp>
          <p:nvCxnSpPr>
            <p:cNvPr id="38" name="Connettore 2 37"/>
            <p:cNvCxnSpPr/>
            <p:nvPr/>
          </p:nvCxnSpPr>
          <p:spPr>
            <a:xfrm flipV="1">
              <a:off x="6398539" y="5970494"/>
              <a:ext cx="653466" cy="580"/>
            </a:xfrm>
            <a:prstGeom prst="straightConnector1">
              <a:avLst/>
            </a:prstGeom>
            <a:ln w="28575">
              <a:solidFill>
                <a:srgbClr val="F038D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sellaDiTesto 38"/>
            <p:cNvSpPr txBox="1"/>
            <p:nvPr/>
          </p:nvSpPr>
          <p:spPr>
            <a:xfrm>
              <a:off x="6481744" y="5933075"/>
              <a:ext cx="47658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50" b="1" smtClean="0">
                  <a:solidFill>
                    <a:srgbClr val="F038DF"/>
                  </a:solidFill>
                </a:rPr>
                <a:t>BW</a:t>
              </a:r>
              <a:endParaRPr lang="it-IT" sz="1350" b="1" dirty="0">
                <a:solidFill>
                  <a:srgbClr val="F038DF"/>
                </a:solidFill>
              </a:endParaRPr>
            </a:p>
          </p:txBody>
        </p:sp>
        <p:cxnSp>
          <p:nvCxnSpPr>
            <p:cNvPr id="45" name="Connettore diritto 44"/>
            <p:cNvCxnSpPr>
              <a:cxnSpLocks/>
            </p:cNvCxnSpPr>
            <p:nvPr/>
          </p:nvCxnSpPr>
          <p:spPr>
            <a:xfrm flipH="1" flipV="1">
              <a:off x="6386168" y="5324418"/>
              <a:ext cx="13921" cy="813981"/>
            </a:xfrm>
            <a:prstGeom prst="line">
              <a:avLst/>
            </a:prstGeom>
            <a:ln w="38100">
              <a:solidFill>
                <a:srgbClr val="F038D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diritto 44"/>
            <p:cNvCxnSpPr>
              <a:cxnSpLocks/>
            </p:cNvCxnSpPr>
            <p:nvPr/>
          </p:nvCxnSpPr>
          <p:spPr>
            <a:xfrm flipH="1" flipV="1">
              <a:off x="7016141" y="5307274"/>
              <a:ext cx="13921" cy="813981"/>
            </a:xfrm>
            <a:prstGeom prst="line">
              <a:avLst/>
            </a:prstGeom>
            <a:ln w="38100">
              <a:solidFill>
                <a:srgbClr val="F038D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425747" y="3284929"/>
            <a:ext cx="3439855" cy="676454"/>
            <a:chOff x="425747" y="3284929"/>
            <a:chExt cx="3439855" cy="676454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66" t="-10926" r="6908"/>
            <a:stretch/>
          </p:blipFill>
          <p:spPr>
            <a:xfrm>
              <a:off x="425747" y="3284929"/>
              <a:ext cx="3340878" cy="475721"/>
            </a:xfrm>
            <a:prstGeom prst="rect">
              <a:avLst/>
            </a:prstGeom>
          </p:spPr>
        </p:pic>
        <p:cxnSp>
          <p:nvCxnSpPr>
            <p:cNvPr id="58" name="Connettore 2 11"/>
            <p:cNvCxnSpPr>
              <a:cxnSpLocks/>
            </p:cNvCxnSpPr>
            <p:nvPr/>
          </p:nvCxnSpPr>
          <p:spPr>
            <a:xfrm>
              <a:off x="485336" y="3542979"/>
              <a:ext cx="328128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CasellaDiTesto 15"/>
            <p:cNvSpPr txBox="1"/>
            <p:nvPr/>
          </p:nvSpPr>
          <p:spPr>
            <a:xfrm>
              <a:off x="3485774" y="3661301"/>
              <a:ext cx="37982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>
                  <a:solidFill>
                    <a:schemeClr val="accent1"/>
                  </a:solidFill>
                </a:rPr>
                <a:t>f/t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/>
          <a:srcRect t="7065"/>
          <a:stretch/>
        </p:blipFill>
        <p:spPr>
          <a:xfrm>
            <a:off x="387811" y="2062845"/>
            <a:ext cx="8368378" cy="283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3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magine 1" descr="2000px-Window_function_and_frequency_response_-_Rectangular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5747" y="156209"/>
            <a:ext cx="8292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The </a:t>
            </a:r>
            <a:r>
              <a:rPr lang="en-GB" b="1" dirty="0"/>
              <a:t>Time Domain Reflectometry</a:t>
            </a:r>
            <a:r>
              <a:rPr lang="en-GB" dirty="0"/>
              <a:t> in the </a:t>
            </a:r>
            <a:r>
              <a:rPr lang="en-GB" b="1" dirty="0"/>
              <a:t>VNA</a:t>
            </a:r>
            <a:r>
              <a:rPr lang="en-GB" dirty="0"/>
              <a:t> is a </a:t>
            </a:r>
            <a:r>
              <a:rPr lang="en-GB" b="1" dirty="0">
                <a:solidFill>
                  <a:srgbClr val="FF0000"/>
                </a:solidFill>
              </a:rPr>
              <a:t>mathematical operation </a:t>
            </a:r>
          </a:p>
          <a:p>
            <a:pPr algn="ctr"/>
            <a:r>
              <a:rPr lang="en-GB" dirty="0"/>
              <a:t>(Chirp Z Transform)</a:t>
            </a:r>
          </a:p>
        </p:txBody>
      </p:sp>
    </p:spTree>
    <p:extLst>
      <p:ext uri="{BB962C8B-B14F-4D97-AF65-F5344CB8AC3E}">
        <p14:creationId xmlns:p14="http://schemas.microsoft.com/office/powerpoint/2010/main" val="242629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1" descr="2000px-Window_function_and_frequency_response_-_Hamming_(alpha_=_0.53836)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5747" y="148525"/>
            <a:ext cx="8292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The </a:t>
            </a:r>
            <a:r>
              <a:rPr lang="en-GB" b="1" dirty="0"/>
              <a:t>Time Domain Reflectometry</a:t>
            </a:r>
            <a:r>
              <a:rPr lang="en-GB" dirty="0"/>
              <a:t> in the </a:t>
            </a:r>
            <a:r>
              <a:rPr lang="en-GB" b="1" dirty="0"/>
              <a:t>VNA</a:t>
            </a:r>
            <a:r>
              <a:rPr lang="en-GB" dirty="0"/>
              <a:t> is a </a:t>
            </a:r>
            <a:r>
              <a:rPr lang="en-GB" b="1" dirty="0">
                <a:solidFill>
                  <a:srgbClr val="FF0000"/>
                </a:solidFill>
              </a:rPr>
              <a:t>mathematical operation </a:t>
            </a:r>
          </a:p>
          <a:p>
            <a:pPr algn="ctr"/>
            <a:r>
              <a:rPr lang="en-GB" dirty="0"/>
              <a:t>(Chirp Z Transform)</a:t>
            </a:r>
          </a:p>
        </p:txBody>
      </p:sp>
    </p:spTree>
    <p:extLst>
      <p:ext uri="{BB962C8B-B14F-4D97-AF65-F5344CB8AC3E}">
        <p14:creationId xmlns:p14="http://schemas.microsoft.com/office/powerpoint/2010/main" val="86134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magine 1" descr="2000px-Window_function_and_frequency_response_-_Dolph-Chebyshev_(alpha_=_5)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5747" y="156209"/>
            <a:ext cx="8292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The </a:t>
            </a:r>
            <a:r>
              <a:rPr lang="en-GB" b="1" dirty="0"/>
              <a:t>Time Domain Reflectometry</a:t>
            </a:r>
            <a:r>
              <a:rPr lang="en-GB" dirty="0"/>
              <a:t> in the </a:t>
            </a:r>
            <a:r>
              <a:rPr lang="en-GB" b="1" dirty="0"/>
              <a:t>VNA</a:t>
            </a:r>
            <a:r>
              <a:rPr lang="en-GB" dirty="0"/>
              <a:t> is a </a:t>
            </a:r>
            <a:r>
              <a:rPr lang="en-GB" b="1" dirty="0">
                <a:solidFill>
                  <a:srgbClr val="FF0000"/>
                </a:solidFill>
              </a:rPr>
              <a:t>mathematical operation </a:t>
            </a:r>
          </a:p>
          <a:p>
            <a:pPr algn="ctr"/>
            <a:r>
              <a:rPr lang="en-GB" dirty="0"/>
              <a:t>(Chirp Z Transform)</a:t>
            </a:r>
          </a:p>
        </p:txBody>
      </p:sp>
    </p:spTree>
    <p:extLst>
      <p:ext uri="{BB962C8B-B14F-4D97-AF65-F5344CB8AC3E}">
        <p14:creationId xmlns:p14="http://schemas.microsoft.com/office/powerpoint/2010/main" val="295200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magine 1" descr="Window_functions_in_the_frequency_dom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28600"/>
            <a:ext cx="91821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29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06944" y="74168"/>
            <a:ext cx="383951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Time domain reflectometry</a:t>
            </a:r>
            <a:endParaRPr lang="en-US" sz="2500" b="1" dirty="0"/>
          </a:p>
        </p:txBody>
      </p:sp>
      <p:pic>
        <p:nvPicPr>
          <p:cNvPr id="6" name="Picture 5" descr="Screen Shot 2016-10-12 at 13.04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9600"/>
            <a:ext cx="9144000" cy="308658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660665" y="4876388"/>
            <a:ext cx="282735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06733" y="4915799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57046" y="4577554"/>
            <a:ext cx="2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520468" y="4579444"/>
            <a:ext cx="2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44860" y="4892014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795279" y="4427706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</a:t>
            </a:r>
            <a:endParaRPr lang="en-US" b="1" dirty="0"/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83" y="5100774"/>
            <a:ext cx="1638647" cy="10272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901535" y="4178303"/>
            <a:ext cx="2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endParaRPr lang="en-US" sz="2800" b="1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184402" y="4577555"/>
            <a:ext cx="815117" cy="525109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999642" y="6336118"/>
            <a:ext cx="293166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Localization of the mismatch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8623" y="6292865"/>
            <a:ext cx="391439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Nature and amplitude of the mismatch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1954" y="958507"/>
            <a:ext cx="386648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Echo measurement (similar to a radar)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6805" y="1500141"/>
            <a:ext cx="2780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domain measurement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822324" y="1695116"/>
            <a:ext cx="1081669" cy="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219003" y="1301395"/>
            <a:ext cx="3795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Different </a:t>
            </a:r>
            <a:r>
              <a:rPr lang="en-US" dirty="0" smtClean="0">
                <a:solidFill>
                  <a:srgbClr val="FF0000"/>
                </a:solidFill>
              </a:rPr>
              <a:t>(arrival)</a:t>
            </a:r>
            <a:r>
              <a:rPr lang="en-US" dirty="0" smtClean="0"/>
              <a:t> times correspond to </a:t>
            </a:r>
          </a:p>
          <a:p>
            <a:r>
              <a:rPr lang="en-US" dirty="0" smtClean="0"/>
              <a:t>different positions</a:t>
            </a:r>
            <a:endParaRPr lang="en-US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91" y="5342256"/>
            <a:ext cx="2684934" cy="72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6" grpId="0"/>
      <p:bldP spid="20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magine 1" descr="Screen shot 2014-04-01 at 16.26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7025"/>
            <a:ext cx="914400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44914" y="2757714"/>
            <a:ext cx="1698172" cy="16401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046685" y="2757713"/>
            <a:ext cx="1698172" cy="16401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6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476"/>
            <a:ext cx="9144000" cy="495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3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4814"/>
            <a:ext cx="9144000" cy="498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4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magine 1" descr="Screen shot 2014-04-01 at 16.26.3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1" t="91302" b="95"/>
          <a:stretch/>
        </p:blipFill>
        <p:spPr bwMode="auto">
          <a:xfrm>
            <a:off x="959741" y="5864252"/>
            <a:ext cx="7511683" cy="40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81" y="464591"/>
            <a:ext cx="7373184" cy="49377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18020" y="5864252"/>
            <a:ext cx="1356360" cy="475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</a:rPr>
              <a:t>?</a:t>
            </a:r>
            <a:endParaRPr lang="en-US" sz="3600" b="1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69612" y="2114664"/>
            <a:ext cx="1566976" cy="520348"/>
            <a:chOff x="2269612" y="2114664"/>
            <a:chExt cx="1566976" cy="520348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2269612" y="2235199"/>
              <a:ext cx="144272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2814320" y="22656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0</a:t>
              </a:r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973766" y="2114664"/>
              <a:ext cx="0" cy="159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222317" y="2246203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time</a:t>
              </a:r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023059" y="2098797"/>
            <a:ext cx="1566976" cy="520348"/>
            <a:chOff x="2269612" y="2114664"/>
            <a:chExt cx="1566976" cy="520348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2269612" y="2235199"/>
              <a:ext cx="144272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814320" y="22656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0</a:t>
              </a:r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2973766" y="2114664"/>
              <a:ext cx="0" cy="159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222317" y="2246203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time</a:t>
              </a:r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43562" y="2098797"/>
            <a:ext cx="1566976" cy="520348"/>
            <a:chOff x="2269612" y="2114664"/>
            <a:chExt cx="1566976" cy="520348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2269612" y="2235199"/>
              <a:ext cx="144272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814320" y="22656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0</a:t>
              </a:r>
              <a:endParaRPr lang="en-US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2973766" y="2114664"/>
              <a:ext cx="0" cy="159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222317" y="2246203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time</a:t>
              </a:r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058198" y="3680221"/>
            <a:ext cx="1566976" cy="520348"/>
            <a:chOff x="2269612" y="2114664"/>
            <a:chExt cx="1566976" cy="520348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2269612" y="2235199"/>
              <a:ext cx="144272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14320" y="22656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0</a:t>
              </a:r>
              <a:endParaRPr lang="en-US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2973766" y="2114664"/>
              <a:ext cx="0" cy="159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222317" y="2246203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time</a:t>
              </a:r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085965" y="3664354"/>
            <a:ext cx="1566976" cy="520348"/>
            <a:chOff x="2269612" y="2114664"/>
            <a:chExt cx="1566976" cy="520348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2269612" y="2235199"/>
              <a:ext cx="144272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2814320" y="22656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0</a:t>
              </a:r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2973766" y="2114664"/>
              <a:ext cx="0" cy="159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3222317" y="2246203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time</a:t>
              </a:r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045508" y="3664354"/>
            <a:ext cx="1566976" cy="520348"/>
            <a:chOff x="2269612" y="2114664"/>
            <a:chExt cx="1566976" cy="520348"/>
          </a:xfrm>
        </p:grpSpPr>
        <p:cxnSp>
          <p:nvCxnSpPr>
            <p:cNvPr id="40" name="Straight Arrow Connector 39"/>
            <p:cNvCxnSpPr/>
            <p:nvPr/>
          </p:nvCxnSpPr>
          <p:spPr>
            <a:xfrm>
              <a:off x="2269612" y="2235199"/>
              <a:ext cx="144272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2814320" y="22656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0</a:t>
              </a:r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2973766" y="2114664"/>
              <a:ext cx="0" cy="159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3222317" y="2246203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time</a:t>
              </a:r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078518" y="4816328"/>
            <a:ext cx="1566976" cy="520348"/>
            <a:chOff x="2269612" y="2114664"/>
            <a:chExt cx="1566976" cy="520348"/>
          </a:xfrm>
        </p:grpSpPr>
        <p:cxnSp>
          <p:nvCxnSpPr>
            <p:cNvPr id="45" name="Straight Arrow Connector 44"/>
            <p:cNvCxnSpPr/>
            <p:nvPr/>
          </p:nvCxnSpPr>
          <p:spPr>
            <a:xfrm>
              <a:off x="2269612" y="2235199"/>
              <a:ext cx="144272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2814320" y="22656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0</a:t>
              </a:r>
              <a:endParaRPr lang="en-US"/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2973766" y="2114664"/>
              <a:ext cx="0" cy="159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3222317" y="2246203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time</a:t>
              </a:r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085965" y="4810621"/>
            <a:ext cx="1566976" cy="520348"/>
            <a:chOff x="2269612" y="2114664"/>
            <a:chExt cx="1566976" cy="520348"/>
          </a:xfrm>
        </p:grpSpPr>
        <p:cxnSp>
          <p:nvCxnSpPr>
            <p:cNvPr id="50" name="Straight Arrow Connector 49"/>
            <p:cNvCxnSpPr/>
            <p:nvPr/>
          </p:nvCxnSpPr>
          <p:spPr>
            <a:xfrm>
              <a:off x="2269612" y="2235199"/>
              <a:ext cx="144272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2814320" y="22656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0</a:t>
              </a:r>
              <a:endParaRPr lang="en-US"/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2973766" y="2114664"/>
              <a:ext cx="0" cy="159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3222317" y="2246203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time</a:t>
              </a:r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228388" y="4810621"/>
            <a:ext cx="1566976" cy="520348"/>
            <a:chOff x="2269612" y="2114664"/>
            <a:chExt cx="1566976" cy="520348"/>
          </a:xfrm>
        </p:grpSpPr>
        <p:cxnSp>
          <p:nvCxnSpPr>
            <p:cNvPr id="55" name="Straight Arrow Connector 54"/>
            <p:cNvCxnSpPr/>
            <p:nvPr/>
          </p:nvCxnSpPr>
          <p:spPr>
            <a:xfrm>
              <a:off x="2269612" y="2235199"/>
              <a:ext cx="144272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2814320" y="22656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0</a:t>
              </a:r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2973766" y="2114664"/>
              <a:ext cx="0" cy="159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3222317" y="2246203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time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337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3568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Can we measure the window used?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24514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The pulse response to open or short loads (full reflection)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 is the FFT of the window being used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78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97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Summary</a:t>
            </a:r>
            <a:endParaRPr lang="en-US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37" y="654800"/>
            <a:ext cx="5520661" cy="22926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561" y="733358"/>
            <a:ext cx="2595141" cy="21265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1" y="3409371"/>
            <a:ext cx="5596671" cy="24174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2402" y="3409371"/>
            <a:ext cx="3334592" cy="227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7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181943"/>
            <a:ext cx="7886700" cy="1722157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 smtClean="0"/>
              <a:t>6) </a:t>
            </a:r>
            <a:r>
              <a:rPr lang="it-IT" sz="1800" dirty="0" err="1"/>
              <a:t>it’s</a:t>
            </a:r>
            <a:r>
              <a:rPr lang="it-IT" sz="1800" dirty="0"/>
              <a:t> </a:t>
            </a:r>
            <a:r>
              <a:rPr lang="it-IT" sz="1800" dirty="0" err="1"/>
              <a:t>possible</a:t>
            </a:r>
            <a:r>
              <a:rPr lang="it-IT" sz="1800" dirty="0"/>
              <a:t> to </a:t>
            </a:r>
            <a:r>
              <a:rPr lang="it-IT" sz="1800" dirty="0" err="1"/>
              <a:t>identify</a:t>
            </a:r>
            <a:r>
              <a:rPr lang="it-IT" sz="1800" dirty="0"/>
              <a:t>, in time domain, the part of </a:t>
            </a:r>
            <a:r>
              <a:rPr lang="it-IT" sz="1800" dirty="0" err="1"/>
              <a:t>response</a:t>
            </a:r>
            <a:r>
              <a:rPr lang="it-IT" sz="1800" dirty="0"/>
              <a:t> </a:t>
            </a:r>
            <a:r>
              <a:rPr lang="it-IT" sz="1800" dirty="0" err="1"/>
              <a:t>I’m</a:t>
            </a:r>
            <a:r>
              <a:rPr lang="it-IT" sz="1800" dirty="0"/>
              <a:t> </a:t>
            </a:r>
            <a:r>
              <a:rPr lang="it-IT" sz="1800" dirty="0" err="1"/>
              <a:t>iterested</a:t>
            </a:r>
            <a:r>
              <a:rPr lang="it-IT" sz="1800" dirty="0"/>
              <a:t> in.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dirty="0"/>
              <a:t>                           </a:t>
            </a:r>
          </a:p>
          <a:p>
            <a:pPr marL="0" indent="0" algn="ctr">
              <a:buNone/>
            </a:pPr>
            <a:r>
              <a:rPr lang="it-IT" sz="2400" b="1" u="sng" dirty="0">
                <a:solidFill>
                  <a:srgbClr val="FF0000"/>
                </a:solidFill>
              </a:rPr>
              <a:t>GATING</a:t>
            </a:r>
            <a:r>
              <a:rPr lang="it-IT" sz="1800" b="1" dirty="0">
                <a:solidFill>
                  <a:srgbClr val="FF0000"/>
                </a:solidFill>
              </a:rPr>
              <a:t>  </a:t>
            </a:r>
            <a:r>
              <a:rPr lang="it-IT" sz="1800" dirty="0">
                <a:solidFill>
                  <a:srgbClr val="FF0000"/>
                </a:solidFill>
              </a:rPr>
              <a:t>(time domain </a:t>
            </a:r>
            <a:r>
              <a:rPr lang="it-IT" sz="1800" dirty="0" err="1">
                <a:solidFill>
                  <a:srgbClr val="FF0000"/>
                </a:solidFill>
              </a:rPr>
              <a:t>filter</a:t>
            </a:r>
            <a:r>
              <a:rPr lang="it-IT" sz="1800" dirty="0">
                <a:solidFill>
                  <a:srgbClr val="FF0000"/>
                </a:solidFill>
              </a:rPr>
              <a:t>) 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4" name="Freccia in giù 3"/>
          <p:cNvSpPr/>
          <p:nvPr/>
        </p:nvSpPr>
        <p:spPr>
          <a:xfrm>
            <a:off x="3838721" y="1722413"/>
            <a:ext cx="1466558" cy="432582"/>
          </a:xfrm>
          <a:prstGeom prst="downArrow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5" name="CasellaDiTesto 4"/>
          <p:cNvSpPr txBox="1"/>
          <p:nvPr/>
        </p:nvSpPr>
        <p:spPr>
          <a:xfrm>
            <a:off x="211016" y="2904099"/>
            <a:ext cx="1339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u="sng" dirty="0" err="1"/>
              <a:t>Example</a:t>
            </a:r>
            <a:endParaRPr lang="it-IT" i="1" u="sng" dirty="0"/>
          </a:p>
        </p:txBody>
      </p:sp>
      <p:cxnSp>
        <p:nvCxnSpPr>
          <p:cNvPr id="7" name="Connettore diritto 6"/>
          <p:cNvCxnSpPr/>
          <p:nvPr/>
        </p:nvCxnSpPr>
        <p:spPr>
          <a:xfrm>
            <a:off x="1097279" y="3517383"/>
            <a:ext cx="98122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/>
          <p:cNvCxnSpPr/>
          <p:nvPr/>
        </p:nvCxnSpPr>
        <p:spPr>
          <a:xfrm>
            <a:off x="1097279" y="4011511"/>
            <a:ext cx="98122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/>
          <p:cNvCxnSpPr/>
          <p:nvPr/>
        </p:nvCxnSpPr>
        <p:spPr>
          <a:xfrm>
            <a:off x="2308859" y="3517383"/>
            <a:ext cx="9812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/>
          <p:nvPr/>
        </p:nvCxnSpPr>
        <p:spPr>
          <a:xfrm>
            <a:off x="2308859" y="4011511"/>
            <a:ext cx="9812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/>
          <p:cNvCxnSpPr>
            <a:cxnSpLocks/>
          </p:cNvCxnSpPr>
          <p:nvPr/>
        </p:nvCxnSpPr>
        <p:spPr>
          <a:xfrm>
            <a:off x="3585502" y="3517383"/>
            <a:ext cx="16054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/>
          <p:cNvCxnSpPr>
            <a:cxnSpLocks/>
          </p:cNvCxnSpPr>
          <p:nvPr/>
        </p:nvCxnSpPr>
        <p:spPr>
          <a:xfrm>
            <a:off x="3585502" y="4011511"/>
            <a:ext cx="16054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/>
          <p:cNvCxnSpPr/>
          <p:nvPr/>
        </p:nvCxnSpPr>
        <p:spPr>
          <a:xfrm>
            <a:off x="5496951" y="3517383"/>
            <a:ext cx="3165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/>
          <p:cNvCxnSpPr/>
          <p:nvPr/>
        </p:nvCxnSpPr>
        <p:spPr>
          <a:xfrm>
            <a:off x="5496951" y="4030016"/>
            <a:ext cx="3165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/>
          <p:cNvSpPr/>
          <p:nvPr/>
        </p:nvSpPr>
        <p:spPr>
          <a:xfrm>
            <a:off x="5755444" y="3593793"/>
            <a:ext cx="116059" cy="350102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rgbClr val="FF0000"/>
              </a:solidFill>
            </a:endParaRPr>
          </a:p>
        </p:txBody>
      </p:sp>
      <p:cxnSp>
        <p:nvCxnSpPr>
          <p:cNvPr id="20" name="Connettore diritto 19"/>
          <p:cNvCxnSpPr>
            <a:cxnSpLocks/>
            <a:endCxn id="18" idx="0"/>
          </p:cNvCxnSpPr>
          <p:nvPr/>
        </p:nvCxnSpPr>
        <p:spPr>
          <a:xfrm>
            <a:off x="5813474" y="3517384"/>
            <a:ext cx="0" cy="764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/>
          <p:cNvCxnSpPr>
            <a:cxnSpLocks/>
            <a:endCxn id="18" idx="2"/>
          </p:cNvCxnSpPr>
          <p:nvPr/>
        </p:nvCxnSpPr>
        <p:spPr>
          <a:xfrm flipV="1">
            <a:off x="5813474" y="3943894"/>
            <a:ext cx="0" cy="764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e 28"/>
          <p:cNvSpPr/>
          <p:nvPr/>
        </p:nvSpPr>
        <p:spPr>
          <a:xfrm>
            <a:off x="1080135" y="3491006"/>
            <a:ext cx="34289" cy="52754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0" name="Ovale 29"/>
          <p:cNvSpPr/>
          <p:nvPr/>
        </p:nvSpPr>
        <p:spPr>
          <a:xfrm>
            <a:off x="1080134" y="3985134"/>
            <a:ext cx="34289" cy="52754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Ovale 30"/>
          <p:cNvSpPr/>
          <p:nvPr/>
        </p:nvSpPr>
        <p:spPr>
          <a:xfrm>
            <a:off x="2058280" y="3500678"/>
            <a:ext cx="34289" cy="52754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2" name="Ovale 31"/>
          <p:cNvSpPr/>
          <p:nvPr/>
        </p:nvSpPr>
        <p:spPr>
          <a:xfrm>
            <a:off x="2048606" y="3993926"/>
            <a:ext cx="34289" cy="52754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Ovale 32"/>
          <p:cNvSpPr/>
          <p:nvPr/>
        </p:nvSpPr>
        <p:spPr>
          <a:xfrm>
            <a:off x="2311057" y="3500677"/>
            <a:ext cx="34289" cy="52754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4" name="Ovale 33"/>
          <p:cNvSpPr/>
          <p:nvPr/>
        </p:nvSpPr>
        <p:spPr>
          <a:xfrm>
            <a:off x="2291715" y="3993926"/>
            <a:ext cx="34289" cy="52754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5" name="Ovale 34"/>
          <p:cNvSpPr/>
          <p:nvPr/>
        </p:nvSpPr>
        <p:spPr>
          <a:xfrm>
            <a:off x="3284365" y="3500677"/>
            <a:ext cx="34289" cy="52754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6" name="Ovale 35"/>
          <p:cNvSpPr/>
          <p:nvPr/>
        </p:nvSpPr>
        <p:spPr>
          <a:xfrm>
            <a:off x="3284365" y="3993926"/>
            <a:ext cx="34289" cy="52754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7" name="Ovale 36"/>
          <p:cNvSpPr/>
          <p:nvPr/>
        </p:nvSpPr>
        <p:spPr>
          <a:xfrm>
            <a:off x="3544177" y="3500676"/>
            <a:ext cx="34289" cy="52754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8" name="Ovale 37"/>
          <p:cNvSpPr/>
          <p:nvPr/>
        </p:nvSpPr>
        <p:spPr>
          <a:xfrm>
            <a:off x="3548137" y="3993926"/>
            <a:ext cx="34289" cy="52754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9" name="Ovale 38"/>
          <p:cNvSpPr/>
          <p:nvPr/>
        </p:nvSpPr>
        <p:spPr>
          <a:xfrm>
            <a:off x="5190979" y="3500675"/>
            <a:ext cx="34289" cy="52754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40" name="Ovale 39"/>
          <p:cNvSpPr/>
          <p:nvPr/>
        </p:nvSpPr>
        <p:spPr>
          <a:xfrm>
            <a:off x="5190979" y="3985134"/>
            <a:ext cx="34289" cy="52754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41" name="CasellaDiTesto 40"/>
          <p:cNvSpPr txBox="1"/>
          <p:nvPr/>
        </p:nvSpPr>
        <p:spPr>
          <a:xfrm>
            <a:off x="1434905" y="3612759"/>
            <a:ext cx="3725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>
                <a:solidFill>
                  <a:schemeClr val="accent1"/>
                </a:solidFill>
              </a:rPr>
              <a:t>Z</a:t>
            </a:r>
            <a:r>
              <a:rPr lang="it-IT" sz="1350" b="1" baseline="-25000" dirty="0">
                <a:solidFill>
                  <a:schemeClr val="accent1"/>
                </a:solidFill>
              </a:rPr>
              <a:t>0</a:t>
            </a:r>
            <a:endParaRPr lang="it-IT" sz="1350" b="1" dirty="0">
              <a:solidFill>
                <a:schemeClr val="accent1"/>
              </a:solidFill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2639230" y="3630343"/>
            <a:ext cx="3812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>
                <a:solidFill>
                  <a:srgbClr val="FF0000"/>
                </a:solidFill>
              </a:rPr>
              <a:t>Z</a:t>
            </a:r>
            <a:r>
              <a:rPr lang="it-IT" sz="1350" b="1" baseline="-25000" dirty="0">
                <a:solidFill>
                  <a:srgbClr val="FF0000"/>
                </a:solidFill>
              </a:rPr>
              <a:t>1</a:t>
            </a:r>
            <a:endParaRPr lang="it-IT" sz="1350" b="1" dirty="0">
              <a:solidFill>
                <a:srgbClr val="FF0000"/>
              </a:solidFill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4197337" y="3612759"/>
            <a:ext cx="3348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>
                <a:solidFill>
                  <a:schemeClr val="accent1"/>
                </a:solidFill>
              </a:rPr>
              <a:t>Z</a:t>
            </a:r>
            <a:r>
              <a:rPr lang="it-IT" sz="1350" b="1" baseline="-25000" dirty="0">
                <a:solidFill>
                  <a:schemeClr val="accent1"/>
                </a:solidFill>
              </a:rPr>
              <a:t>0</a:t>
            </a:r>
            <a:endParaRPr lang="it-IT" sz="1350" b="1" dirty="0">
              <a:solidFill>
                <a:schemeClr val="accent1"/>
              </a:solidFill>
            </a:endParaRPr>
          </a:p>
        </p:txBody>
      </p:sp>
      <p:cxnSp>
        <p:nvCxnSpPr>
          <p:cNvPr id="47" name="Connettore 2 46"/>
          <p:cNvCxnSpPr/>
          <p:nvPr/>
        </p:nvCxnSpPr>
        <p:spPr>
          <a:xfrm>
            <a:off x="506437" y="3751259"/>
            <a:ext cx="7491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/>
          <p:cNvSpPr txBox="1"/>
          <p:nvPr/>
        </p:nvSpPr>
        <p:spPr>
          <a:xfrm>
            <a:off x="282016" y="3612759"/>
            <a:ext cx="26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5932386" y="3612759"/>
            <a:ext cx="5275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>
                <a:solidFill>
                  <a:srgbClr val="FF0000"/>
                </a:solidFill>
              </a:rPr>
              <a:t>DUT</a:t>
            </a:r>
          </a:p>
        </p:txBody>
      </p:sp>
      <p:cxnSp>
        <p:nvCxnSpPr>
          <p:cNvPr id="53" name="Connettore 2 52"/>
          <p:cNvCxnSpPr/>
          <p:nvPr/>
        </p:nvCxnSpPr>
        <p:spPr>
          <a:xfrm flipV="1">
            <a:off x="1080134" y="4341683"/>
            <a:ext cx="0" cy="9284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/>
          <p:cNvCxnSpPr/>
          <p:nvPr/>
        </p:nvCxnSpPr>
        <p:spPr>
          <a:xfrm>
            <a:off x="1080134" y="5270150"/>
            <a:ext cx="567235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56"/>
          <p:cNvSpPr txBox="1"/>
          <p:nvPr/>
        </p:nvSpPr>
        <p:spPr>
          <a:xfrm>
            <a:off x="711443" y="4252170"/>
            <a:ext cx="26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6610057" y="5270150"/>
            <a:ext cx="2848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t</a:t>
            </a:r>
          </a:p>
        </p:txBody>
      </p:sp>
      <p:cxnSp>
        <p:nvCxnSpPr>
          <p:cNvPr id="60" name="Connettore diritto 59"/>
          <p:cNvCxnSpPr>
            <a:cxnSpLocks/>
            <a:endCxn id="2" idx="1"/>
          </p:cNvCxnSpPr>
          <p:nvPr/>
        </p:nvCxnSpPr>
        <p:spPr>
          <a:xfrm>
            <a:off x="1080134" y="4853061"/>
            <a:ext cx="111442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diritto 62"/>
          <p:cNvCxnSpPr>
            <a:stCxn id="2" idx="3"/>
          </p:cNvCxnSpPr>
          <p:nvPr/>
        </p:nvCxnSpPr>
        <p:spPr>
          <a:xfrm flipV="1">
            <a:off x="3398227" y="4842511"/>
            <a:ext cx="1827041" cy="105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asellaDiTesto 68"/>
          <p:cNvSpPr txBox="1"/>
          <p:nvPr/>
        </p:nvSpPr>
        <p:spPr>
          <a:xfrm>
            <a:off x="6945043" y="4592517"/>
            <a:ext cx="18463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b="1" i="1" dirty="0">
                <a:solidFill>
                  <a:schemeClr val="accent1"/>
                </a:solidFill>
              </a:rPr>
              <a:t>Time Domain</a:t>
            </a:r>
          </a:p>
          <a:p>
            <a:pPr algn="ctr"/>
            <a:r>
              <a:rPr lang="it-IT" sz="1350" b="1" i="1" dirty="0">
                <a:solidFill>
                  <a:schemeClr val="accent1"/>
                </a:solidFill>
              </a:rPr>
              <a:t>(</a:t>
            </a:r>
            <a:r>
              <a:rPr lang="it-IT" sz="1350" b="1" i="1" dirty="0" err="1">
                <a:solidFill>
                  <a:schemeClr val="accent1"/>
                </a:solidFill>
              </a:rPr>
              <a:t>Pulse</a:t>
            </a:r>
            <a:r>
              <a:rPr lang="it-IT" sz="1350" b="1" i="1" dirty="0">
                <a:solidFill>
                  <a:schemeClr val="accent1"/>
                </a:solidFill>
              </a:rPr>
              <a:t> </a:t>
            </a:r>
            <a:r>
              <a:rPr lang="it-IT" sz="1350" b="1" i="1" dirty="0" err="1">
                <a:solidFill>
                  <a:schemeClr val="accent1"/>
                </a:solidFill>
              </a:rPr>
              <a:t>Response</a:t>
            </a:r>
            <a:r>
              <a:rPr lang="it-IT" sz="1350" b="1" i="1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9" t="7421" r="28335" b="11871"/>
          <a:stretch/>
        </p:blipFill>
        <p:spPr>
          <a:xfrm>
            <a:off x="2194560" y="4670422"/>
            <a:ext cx="1203667" cy="36527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9" t="7421" r="28335" b="11871"/>
          <a:stretch/>
        </p:blipFill>
        <p:spPr>
          <a:xfrm>
            <a:off x="5235672" y="4659872"/>
            <a:ext cx="1203667" cy="36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7" t="4683" r="9833" b="9881"/>
          <a:stretch/>
        </p:blipFill>
        <p:spPr>
          <a:xfrm>
            <a:off x="683966" y="3277094"/>
            <a:ext cx="5515268" cy="2423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6" t="-10927" r="20251" b="-3977"/>
          <a:stretch/>
        </p:blipFill>
        <p:spPr>
          <a:xfrm>
            <a:off x="4758027" y="1701905"/>
            <a:ext cx="1447215" cy="255458"/>
          </a:xfrm>
          <a:prstGeom prst="rect">
            <a:avLst/>
          </a:prstGeom>
        </p:spPr>
      </p:pic>
      <p:cxnSp>
        <p:nvCxnSpPr>
          <p:cNvPr id="4" name="Connettore 2 3"/>
          <p:cNvCxnSpPr/>
          <p:nvPr/>
        </p:nvCxnSpPr>
        <p:spPr>
          <a:xfrm flipV="1">
            <a:off x="669311" y="1376917"/>
            <a:ext cx="0" cy="9284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/>
          <p:cNvCxnSpPr/>
          <p:nvPr/>
        </p:nvCxnSpPr>
        <p:spPr>
          <a:xfrm>
            <a:off x="669312" y="2305385"/>
            <a:ext cx="567235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384441" y="1287404"/>
            <a:ext cx="26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771893" y="2290892"/>
            <a:ext cx="5486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smtClean="0">
                <a:solidFill>
                  <a:schemeClr val="accent1"/>
                </a:solidFill>
              </a:rPr>
              <a:t>time</a:t>
            </a:r>
            <a:endParaRPr lang="it-IT" sz="1350" b="1" dirty="0">
              <a:solidFill>
                <a:schemeClr val="accent1"/>
              </a:solidFill>
            </a:endParaRPr>
          </a:p>
        </p:txBody>
      </p:sp>
      <p:cxnSp>
        <p:nvCxnSpPr>
          <p:cNvPr id="11" name="Connettore diritto 10"/>
          <p:cNvCxnSpPr>
            <a:cxnSpLocks/>
          </p:cNvCxnSpPr>
          <p:nvPr/>
        </p:nvCxnSpPr>
        <p:spPr>
          <a:xfrm>
            <a:off x="669312" y="1827922"/>
            <a:ext cx="4109963" cy="132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/>
          <p:cNvCxnSpPr>
            <a:cxnSpLocks/>
          </p:cNvCxnSpPr>
          <p:nvPr/>
        </p:nvCxnSpPr>
        <p:spPr>
          <a:xfrm flipV="1">
            <a:off x="4779275" y="1633654"/>
            <a:ext cx="0" cy="2074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/>
          <p:cNvCxnSpPr>
            <a:cxnSpLocks/>
          </p:cNvCxnSpPr>
          <p:nvPr/>
        </p:nvCxnSpPr>
        <p:spPr>
          <a:xfrm>
            <a:off x="4779275" y="1643951"/>
            <a:ext cx="1419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/>
          <p:cNvCxnSpPr>
            <a:cxnSpLocks/>
          </p:cNvCxnSpPr>
          <p:nvPr/>
        </p:nvCxnSpPr>
        <p:spPr>
          <a:xfrm>
            <a:off x="6199235" y="1643952"/>
            <a:ext cx="0" cy="2074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/>
          <p:cNvCxnSpPr/>
          <p:nvPr/>
        </p:nvCxnSpPr>
        <p:spPr>
          <a:xfrm>
            <a:off x="6199234" y="1849023"/>
            <a:ext cx="2848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6910754" y="1661411"/>
            <a:ext cx="1793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err="1">
                <a:solidFill>
                  <a:srgbClr val="FF0000"/>
                </a:solidFill>
              </a:rPr>
              <a:t>Gating</a:t>
            </a:r>
            <a:endParaRPr lang="it-IT" b="1" i="1" dirty="0">
              <a:solidFill>
                <a:srgbClr val="FF0000"/>
              </a:solidFill>
            </a:endParaRPr>
          </a:p>
        </p:txBody>
      </p:sp>
      <p:cxnSp>
        <p:nvCxnSpPr>
          <p:cNvPr id="27" name="Connettore 2 26"/>
          <p:cNvCxnSpPr/>
          <p:nvPr/>
        </p:nvCxnSpPr>
        <p:spPr>
          <a:xfrm flipV="1">
            <a:off x="669311" y="2955343"/>
            <a:ext cx="0" cy="9284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>
            <a:off x="669312" y="3883811"/>
            <a:ext cx="567235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/>
          <p:cNvSpPr txBox="1"/>
          <p:nvPr/>
        </p:nvSpPr>
        <p:spPr>
          <a:xfrm>
            <a:off x="6699739" y="3233180"/>
            <a:ext cx="16142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i="1" dirty="0" err="1">
                <a:solidFill>
                  <a:schemeClr val="accent1"/>
                </a:solidFill>
              </a:rPr>
              <a:t>Frequency</a:t>
            </a:r>
            <a:r>
              <a:rPr lang="it-IT" sz="1350" b="1" i="1" dirty="0">
                <a:solidFill>
                  <a:schemeClr val="accent1"/>
                </a:solidFill>
              </a:rPr>
              <a:t> Domain</a:t>
            </a:r>
          </a:p>
        </p:txBody>
      </p:sp>
      <p:cxnSp>
        <p:nvCxnSpPr>
          <p:cNvPr id="42" name="Connettore 2 41"/>
          <p:cNvCxnSpPr/>
          <p:nvPr/>
        </p:nvCxnSpPr>
        <p:spPr>
          <a:xfrm flipV="1">
            <a:off x="5697416" y="3038954"/>
            <a:ext cx="0" cy="2405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/>
          <p:cNvSpPr txBox="1"/>
          <p:nvPr/>
        </p:nvSpPr>
        <p:spPr>
          <a:xfrm>
            <a:off x="5270766" y="2789424"/>
            <a:ext cx="14771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i="1" dirty="0" err="1">
                <a:solidFill>
                  <a:schemeClr val="accent1"/>
                </a:solidFill>
              </a:rPr>
              <a:t>Only</a:t>
            </a:r>
            <a:r>
              <a:rPr lang="it-IT" sz="1350" b="1" i="1" dirty="0">
                <a:solidFill>
                  <a:schemeClr val="accent1"/>
                </a:solidFill>
              </a:rPr>
              <a:t> DUT</a:t>
            </a:r>
          </a:p>
        </p:txBody>
      </p:sp>
      <p:sp>
        <p:nvSpPr>
          <p:cNvPr id="44" name="CasellaDiTesto 43"/>
          <p:cNvSpPr txBox="1"/>
          <p:nvPr/>
        </p:nvSpPr>
        <p:spPr>
          <a:xfrm>
            <a:off x="464234" y="4507817"/>
            <a:ext cx="8240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 err="1"/>
              <a:t>Inconvenience</a:t>
            </a:r>
            <a:r>
              <a:rPr lang="it-IT" b="1" u="sng" dirty="0"/>
              <a:t>:</a:t>
            </a:r>
          </a:p>
          <a:p>
            <a:endParaRPr lang="it-IT" dirty="0"/>
          </a:p>
          <a:p>
            <a:pPr algn="ctr"/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Gating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decreases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signal’s</a:t>
            </a:r>
            <a:r>
              <a:rPr lang="it-IT" b="1" dirty="0">
                <a:solidFill>
                  <a:schemeClr val="accent1"/>
                </a:solidFill>
              </a:rPr>
              <a:t> power</a:t>
            </a:r>
            <a:r>
              <a:rPr lang="it-IT" dirty="0"/>
              <a:t>                                        </a:t>
            </a:r>
            <a:r>
              <a:rPr lang="it-IT" b="1" dirty="0">
                <a:solidFill>
                  <a:srgbClr val="FF0000"/>
                </a:solidFill>
              </a:rPr>
              <a:t>Lower SNR</a:t>
            </a:r>
          </a:p>
          <a:p>
            <a:r>
              <a:rPr lang="it-IT" dirty="0"/>
              <a:t>                                                                                                                            </a:t>
            </a:r>
          </a:p>
        </p:txBody>
      </p:sp>
      <p:sp>
        <p:nvSpPr>
          <p:cNvPr id="45" name="Freccia a destra 44"/>
          <p:cNvSpPr/>
          <p:nvPr/>
        </p:nvSpPr>
        <p:spPr>
          <a:xfrm>
            <a:off x="4927209" y="5088605"/>
            <a:ext cx="1272025" cy="273824"/>
          </a:xfrm>
          <a:prstGeom prst="right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46" name="CasellaDiTesto 45"/>
          <p:cNvSpPr txBox="1"/>
          <p:nvPr/>
        </p:nvSpPr>
        <p:spPr>
          <a:xfrm>
            <a:off x="6201544" y="5362429"/>
            <a:ext cx="26106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i="1" dirty="0"/>
              <a:t>General </a:t>
            </a:r>
            <a:r>
              <a:rPr lang="it-IT" sz="1350" i="1" dirty="0" err="1"/>
              <a:t>example</a:t>
            </a:r>
            <a:r>
              <a:rPr lang="it-IT" sz="1350" i="1" dirty="0"/>
              <a:t>: an attenuator </a:t>
            </a:r>
            <a:r>
              <a:rPr lang="it-IT" sz="1350" i="1" dirty="0" err="1"/>
              <a:t>will</a:t>
            </a:r>
            <a:r>
              <a:rPr lang="it-IT" sz="1350" i="1" dirty="0"/>
              <a:t> attenuate more </a:t>
            </a:r>
            <a:r>
              <a:rPr lang="it-IT" sz="1350" i="1" dirty="0" err="1"/>
              <a:t>than</a:t>
            </a:r>
            <a:r>
              <a:rPr lang="it-IT" sz="1350" i="1" dirty="0"/>
              <a:t> </a:t>
            </a:r>
            <a:r>
              <a:rPr lang="it-IT" sz="1350" i="1" dirty="0" err="1"/>
              <a:t>expected</a:t>
            </a:r>
            <a:endParaRPr lang="it-IT" sz="1350" i="1" dirty="0"/>
          </a:p>
        </p:txBody>
      </p:sp>
      <p:sp>
        <p:nvSpPr>
          <p:cNvPr id="22" name="CasellaDiTesto 6"/>
          <p:cNvSpPr txBox="1"/>
          <p:nvPr/>
        </p:nvSpPr>
        <p:spPr>
          <a:xfrm>
            <a:off x="5512812" y="3883472"/>
            <a:ext cx="9712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 err="1" smtClean="0">
                <a:solidFill>
                  <a:schemeClr val="accent1"/>
                </a:solidFill>
              </a:rPr>
              <a:t>frequency</a:t>
            </a:r>
            <a:endParaRPr lang="it-IT" sz="1350" b="1" dirty="0">
              <a:solidFill>
                <a:schemeClr val="accent1"/>
              </a:solidFill>
            </a:endParaRPr>
          </a:p>
        </p:txBody>
      </p:sp>
      <p:sp>
        <p:nvSpPr>
          <p:cNvPr id="29" name="CasellaDiTesto 5"/>
          <p:cNvSpPr txBox="1"/>
          <p:nvPr/>
        </p:nvSpPr>
        <p:spPr>
          <a:xfrm>
            <a:off x="384440" y="2805152"/>
            <a:ext cx="26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0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magine 2" descr="Screen shot 2014-04-01 at 16.28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9488"/>
            <a:ext cx="91440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39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149"/>
            <a:ext cx="9144000" cy="562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4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08473"/>
            <a:ext cx="6858000" cy="406003"/>
          </a:xfrm>
        </p:spPr>
        <p:txBody>
          <a:bodyPr>
            <a:normAutofit fontScale="90000"/>
          </a:bodyPr>
          <a:lstStyle/>
          <a:p>
            <a:r>
              <a:rPr lang="it-IT" sz="2400" dirty="0" err="1"/>
              <a:t>Matched</a:t>
            </a:r>
            <a:r>
              <a:rPr lang="it-IT" sz="2400" dirty="0"/>
              <a:t> </a:t>
            </a:r>
            <a:r>
              <a:rPr lang="it-IT" sz="2400" dirty="0" err="1"/>
              <a:t>Termination</a:t>
            </a:r>
            <a:r>
              <a:rPr lang="it-IT" sz="2400" dirty="0"/>
              <a:t> (Z</a:t>
            </a:r>
            <a:r>
              <a:rPr lang="it-IT" sz="2400" baseline="-25000" dirty="0"/>
              <a:t>L</a:t>
            </a:r>
            <a:r>
              <a:rPr lang="it-IT" sz="2400" dirty="0"/>
              <a:t>=Z</a:t>
            </a:r>
            <a:r>
              <a:rPr lang="it-IT" sz="2400" baseline="-25000" dirty="0"/>
              <a:t>0</a:t>
            </a:r>
            <a:r>
              <a:rPr lang="it-IT" sz="2400" dirty="0"/>
              <a:t>)</a:t>
            </a:r>
          </a:p>
        </p:txBody>
      </p:sp>
      <p:cxnSp>
        <p:nvCxnSpPr>
          <p:cNvPr id="5" name="Connettore 1 4"/>
          <p:cNvCxnSpPr/>
          <p:nvPr/>
        </p:nvCxnSpPr>
        <p:spPr>
          <a:xfrm>
            <a:off x="533400" y="2028825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533400" y="2647950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e 7"/>
          <p:cNvSpPr/>
          <p:nvPr/>
        </p:nvSpPr>
        <p:spPr>
          <a:xfrm>
            <a:off x="533400" y="2014538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2028825" y="2019300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533400" y="2628900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11" name="Ovale 10"/>
          <p:cNvSpPr/>
          <p:nvPr/>
        </p:nvSpPr>
        <p:spPr>
          <a:xfrm>
            <a:off x="2028825" y="2633663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cxnSp>
        <p:nvCxnSpPr>
          <p:cNvPr id="13" name="Connettore 1 12"/>
          <p:cNvCxnSpPr/>
          <p:nvPr/>
        </p:nvCxnSpPr>
        <p:spPr>
          <a:xfrm>
            <a:off x="2252663" y="2038350"/>
            <a:ext cx="276225" cy="47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2252663" y="2671762"/>
            <a:ext cx="276225" cy="47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ornice 14"/>
          <p:cNvSpPr/>
          <p:nvPr/>
        </p:nvSpPr>
        <p:spPr>
          <a:xfrm>
            <a:off x="2462213" y="2193131"/>
            <a:ext cx="133350" cy="328613"/>
          </a:xfrm>
          <a:prstGeom prst="frame">
            <a:avLst/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sysClr val="windowText" lastClr="000000"/>
              </a:solidFill>
            </a:endParaRPr>
          </a:p>
        </p:txBody>
      </p:sp>
      <p:cxnSp>
        <p:nvCxnSpPr>
          <p:cNvPr id="17" name="Connettore 1 16"/>
          <p:cNvCxnSpPr/>
          <p:nvPr/>
        </p:nvCxnSpPr>
        <p:spPr>
          <a:xfrm>
            <a:off x="2528888" y="2044304"/>
            <a:ext cx="0" cy="14882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>
            <a:stCxn id="15" idx="2"/>
          </p:cNvCxnSpPr>
          <p:nvPr/>
        </p:nvCxnSpPr>
        <p:spPr>
          <a:xfrm>
            <a:off x="2528888" y="2521744"/>
            <a:ext cx="0" cy="1547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2633663" y="2218938"/>
            <a:ext cx="4896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>
                <a:solidFill>
                  <a:prstClr val="black"/>
                </a:solidFill>
              </a:rPr>
              <a:t>Z</a:t>
            </a:r>
            <a:r>
              <a:rPr lang="it-IT" sz="1350" baseline="-25000">
                <a:solidFill>
                  <a:prstClr val="black"/>
                </a:solidFill>
              </a:rPr>
              <a:t>0</a:t>
            </a:r>
            <a:endParaRPr lang="it-IT" sz="1350">
              <a:solidFill>
                <a:prstClr val="black"/>
              </a:solidFill>
            </a:endParaRPr>
          </a:p>
        </p:txBody>
      </p:sp>
      <p:cxnSp>
        <p:nvCxnSpPr>
          <p:cNvPr id="26" name="Connettore 4 25"/>
          <p:cNvCxnSpPr/>
          <p:nvPr/>
        </p:nvCxnSpPr>
        <p:spPr>
          <a:xfrm flipV="1">
            <a:off x="5819775" y="2125860"/>
            <a:ext cx="2181225" cy="555428"/>
          </a:xfrm>
          <a:prstGeom prst="bentConnector3">
            <a:avLst>
              <a:gd name="adj1" fmla="val 28602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/>
          <p:cNvSpPr txBox="1"/>
          <p:nvPr/>
        </p:nvSpPr>
        <p:spPr>
          <a:xfrm>
            <a:off x="6572250" y="2244745"/>
            <a:ext cx="3381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E</a:t>
            </a:r>
            <a:r>
              <a:rPr lang="it-IT" sz="1350" baseline="-25000" dirty="0">
                <a:solidFill>
                  <a:prstClr val="black"/>
                </a:solidFill>
              </a:rPr>
              <a:t>i</a:t>
            </a:r>
            <a:endParaRPr lang="it-IT" sz="1350" dirty="0">
              <a:solidFill>
                <a:prstClr val="black"/>
              </a:solidFill>
            </a:endParaRPr>
          </a:p>
        </p:txBody>
      </p:sp>
      <p:sp>
        <p:nvSpPr>
          <p:cNvPr id="34" name="Freccia destra 33"/>
          <p:cNvSpPr/>
          <p:nvPr/>
        </p:nvSpPr>
        <p:spPr>
          <a:xfrm>
            <a:off x="4002691" y="2175701"/>
            <a:ext cx="733806" cy="363474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2321719" y="3385751"/>
            <a:ext cx="450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2400" dirty="0">
                <a:solidFill>
                  <a:prstClr val="black"/>
                </a:solidFill>
                <a:latin typeface="Calibri Light" panose="020F0302020204030204"/>
              </a:rPr>
              <a:t>Open Circuit </a:t>
            </a:r>
            <a:r>
              <a:rPr lang="it-IT" sz="2400" dirty="0" err="1">
                <a:solidFill>
                  <a:prstClr val="black"/>
                </a:solidFill>
                <a:latin typeface="Calibri Light" panose="020F0302020204030204"/>
              </a:rPr>
              <a:t>Termination</a:t>
            </a:r>
            <a:r>
              <a:rPr lang="it-IT" sz="2400" dirty="0">
                <a:solidFill>
                  <a:prstClr val="black"/>
                </a:solidFill>
                <a:latin typeface="Calibri Light" panose="020F0302020204030204"/>
              </a:rPr>
              <a:t> (Z</a:t>
            </a:r>
            <a:r>
              <a:rPr lang="it-IT" sz="2400" baseline="-25000" dirty="0">
                <a:solidFill>
                  <a:prstClr val="black"/>
                </a:solidFill>
                <a:latin typeface="Calibri Light" panose="020F0302020204030204"/>
              </a:rPr>
              <a:t>L</a:t>
            </a:r>
            <a:r>
              <a:rPr lang="it-IT" sz="2400" dirty="0">
                <a:solidFill>
                  <a:prstClr val="black"/>
                </a:solidFill>
                <a:latin typeface="Calibri Light" panose="020F0302020204030204"/>
              </a:rPr>
              <a:t>=∞)</a:t>
            </a:r>
          </a:p>
        </p:txBody>
      </p:sp>
      <p:cxnSp>
        <p:nvCxnSpPr>
          <p:cNvPr id="36" name="Connettore 1 35"/>
          <p:cNvCxnSpPr/>
          <p:nvPr/>
        </p:nvCxnSpPr>
        <p:spPr>
          <a:xfrm>
            <a:off x="485775" y="4410075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>
            <a:off x="485775" y="5029200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e 37"/>
          <p:cNvSpPr/>
          <p:nvPr/>
        </p:nvSpPr>
        <p:spPr>
          <a:xfrm>
            <a:off x="485775" y="4395788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39" name="Ovale 38"/>
          <p:cNvSpPr/>
          <p:nvPr/>
        </p:nvSpPr>
        <p:spPr>
          <a:xfrm>
            <a:off x="1981200" y="4400550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40" name="Ovale 39"/>
          <p:cNvSpPr/>
          <p:nvPr/>
        </p:nvSpPr>
        <p:spPr>
          <a:xfrm>
            <a:off x="485775" y="5010150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41" name="Ovale 40"/>
          <p:cNvSpPr/>
          <p:nvPr/>
        </p:nvSpPr>
        <p:spPr>
          <a:xfrm>
            <a:off x="1981200" y="5014913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42" name="Freccia destra 41"/>
          <p:cNvSpPr/>
          <p:nvPr/>
        </p:nvSpPr>
        <p:spPr>
          <a:xfrm>
            <a:off x="4002691" y="4489171"/>
            <a:ext cx="733806" cy="363474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44" name="Connettore 4 43"/>
          <p:cNvCxnSpPr/>
          <p:nvPr/>
        </p:nvCxnSpPr>
        <p:spPr>
          <a:xfrm flipV="1">
            <a:off x="5819775" y="4995476"/>
            <a:ext cx="1333500" cy="457587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4 52"/>
          <p:cNvCxnSpPr/>
          <p:nvPr/>
        </p:nvCxnSpPr>
        <p:spPr>
          <a:xfrm flipV="1">
            <a:off x="7153275" y="4538276"/>
            <a:ext cx="1333500" cy="457587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sellaDiTesto 55"/>
          <p:cNvSpPr txBox="1"/>
          <p:nvPr/>
        </p:nvSpPr>
        <p:spPr>
          <a:xfrm>
            <a:off x="6148387" y="5057775"/>
            <a:ext cx="3381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E</a:t>
            </a:r>
            <a:r>
              <a:rPr lang="it-IT" sz="1350" baseline="-25000" dirty="0">
                <a:solidFill>
                  <a:prstClr val="black"/>
                </a:solidFill>
              </a:rPr>
              <a:t>i</a:t>
            </a:r>
            <a:endParaRPr lang="it-IT" sz="1350" dirty="0">
              <a:solidFill>
                <a:prstClr val="black"/>
              </a:solidFill>
            </a:endParaRPr>
          </a:p>
        </p:txBody>
      </p:sp>
      <p:sp>
        <p:nvSpPr>
          <p:cNvPr id="57" name="CasellaDiTesto 56"/>
          <p:cNvSpPr txBox="1"/>
          <p:nvPr/>
        </p:nvSpPr>
        <p:spPr>
          <a:xfrm>
            <a:off x="7481887" y="4628569"/>
            <a:ext cx="3381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E</a:t>
            </a:r>
            <a:r>
              <a:rPr lang="it-IT" sz="1350" baseline="-25000" dirty="0">
                <a:solidFill>
                  <a:prstClr val="black"/>
                </a:solidFill>
              </a:rPr>
              <a:t>i</a:t>
            </a:r>
            <a:endParaRPr lang="it-IT" sz="1350" dirty="0">
              <a:solidFill>
                <a:prstClr val="black"/>
              </a:solidFill>
            </a:endParaRPr>
          </a:p>
        </p:txBody>
      </p:sp>
      <p:cxnSp>
        <p:nvCxnSpPr>
          <p:cNvPr id="67" name="Connettore 2 66"/>
          <p:cNvCxnSpPr/>
          <p:nvPr/>
        </p:nvCxnSpPr>
        <p:spPr>
          <a:xfrm>
            <a:off x="5676900" y="2895600"/>
            <a:ext cx="3038475" cy="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2 69"/>
          <p:cNvCxnSpPr/>
          <p:nvPr/>
        </p:nvCxnSpPr>
        <p:spPr>
          <a:xfrm>
            <a:off x="5676900" y="5697494"/>
            <a:ext cx="3038475" cy="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1 71"/>
          <p:cNvCxnSpPr/>
          <p:nvPr/>
        </p:nvCxnSpPr>
        <p:spPr>
          <a:xfrm>
            <a:off x="6467475" y="2798162"/>
            <a:ext cx="0" cy="194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1 72"/>
          <p:cNvCxnSpPr/>
          <p:nvPr/>
        </p:nvCxnSpPr>
        <p:spPr>
          <a:xfrm>
            <a:off x="6486525" y="5600056"/>
            <a:ext cx="0" cy="194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1 73"/>
          <p:cNvCxnSpPr/>
          <p:nvPr/>
        </p:nvCxnSpPr>
        <p:spPr>
          <a:xfrm>
            <a:off x="7820025" y="5605975"/>
            <a:ext cx="0" cy="194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asellaDiTesto 74"/>
          <p:cNvSpPr txBox="1"/>
          <p:nvPr/>
        </p:nvSpPr>
        <p:spPr>
          <a:xfrm>
            <a:off x="8524875" y="2895600"/>
            <a:ext cx="1333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</a:p>
        </p:txBody>
      </p:sp>
      <p:sp>
        <p:nvSpPr>
          <p:cNvPr id="76" name="CasellaDiTesto 75"/>
          <p:cNvSpPr txBox="1"/>
          <p:nvPr/>
        </p:nvSpPr>
        <p:spPr>
          <a:xfrm>
            <a:off x="8524875" y="5703412"/>
            <a:ext cx="1333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>
                <a:solidFill>
                  <a:srgbClr val="4472C4"/>
                </a:solidFill>
              </a:rPr>
              <a:t>t</a:t>
            </a:r>
          </a:p>
        </p:txBody>
      </p:sp>
      <p:sp>
        <p:nvSpPr>
          <p:cNvPr id="77" name="CasellaDiTesto 76"/>
          <p:cNvSpPr txBox="1"/>
          <p:nvPr/>
        </p:nvSpPr>
        <p:spPr>
          <a:xfrm>
            <a:off x="6347222" y="3028867"/>
            <a:ext cx="2405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0</a:t>
            </a:r>
          </a:p>
        </p:txBody>
      </p:sp>
      <p:sp>
        <p:nvSpPr>
          <p:cNvPr id="78" name="CasellaDiTesto 77"/>
          <p:cNvSpPr txBox="1"/>
          <p:nvPr/>
        </p:nvSpPr>
        <p:spPr>
          <a:xfrm>
            <a:off x="6366272" y="5752968"/>
            <a:ext cx="2405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0</a:t>
            </a:r>
          </a:p>
        </p:txBody>
      </p:sp>
      <p:sp>
        <p:nvSpPr>
          <p:cNvPr id="79" name="CasellaDiTesto 78"/>
          <p:cNvSpPr txBox="1"/>
          <p:nvPr/>
        </p:nvSpPr>
        <p:spPr>
          <a:xfrm>
            <a:off x="7820025" y="5728558"/>
            <a:ext cx="361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2T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2854" y="1563707"/>
            <a:ext cx="1813596" cy="927428"/>
            <a:chOff x="262854" y="1563707"/>
            <a:chExt cx="1813596" cy="927428"/>
          </a:xfrm>
        </p:grpSpPr>
        <p:cxnSp>
          <p:nvCxnSpPr>
            <p:cNvPr id="4" name="Connettore a gomito 3"/>
            <p:cNvCxnSpPr/>
            <p:nvPr/>
          </p:nvCxnSpPr>
          <p:spPr>
            <a:xfrm flipV="1">
              <a:off x="262854" y="2154348"/>
              <a:ext cx="369277" cy="336787"/>
            </a:xfrm>
            <a:prstGeom prst="bentConnector3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3" name="CasellaDiTesto 42"/>
            <p:cNvSpPr txBox="1"/>
            <p:nvPr/>
          </p:nvSpPr>
          <p:spPr>
            <a:xfrm>
              <a:off x="496399" y="2183219"/>
              <a:ext cx="33813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dirty="0">
                  <a:solidFill>
                    <a:srgbClr val="FF0000"/>
                  </a:solidFill>
                </a:rPr>
                <a:t>E</a:t>
              </a:r>
              <a:r>
                <a:rPr lang="it-IT" sz="1350" baseline="-25000" dirty="0">
                  <a:solidFill>
                    <a:srgbClr val="FF0000"/>
                  </a:solidFill>
                </a:rPr>
                <a:t>i</a:t>
              </a:r>
              <a:endParaRPr lang="it-IT" sz="1350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Connettore 2 11"/>
            <p:cNvCxnSpPr/>
            <p:nvPr/>
          </p:nvCxnSpPr>
          <p:spPr>
            <a:xfrm>
              <a:off x="557212" y="1827921"/>
              <a:ext cx="1519238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17"/>
            <p:cNvSpPr txBox="1"/>
            <p:nvPr/>
          </p:nvSpPr>
          <p:spPr>
            <a:xfrm>
              <a:off x="1257301" y="1563707"/>
              <a:ext cx="61194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dirty="0">
                  <a:solidFill>
                    <a:srgbClr val="FF0000"/>
                  </a:solidFill>
                </a:rPr>
                <a:t>T</a:t>
              </a:r>
            </a:p>
          </p:txBody>
        </p:sp>
      </p:grpSp>
      <p:cxnSp>
        <p:nvCxnSpPr>
          <p:cNvPr id="21" name="Connettore 2 20"/>
          <p:cNvCxnSpPr/>
          <p:nvPr/>
        </p:nvCxnSpPr>
        <p:spPr>
          <a:xfrm flipV="1">
            <a:off x="5676900" y="1711863"/>
            <a:ext cx="0" cy="1183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/>
          <p:cNvCxnSpPr/>
          <p:nvPr/>
        </p:nvCxnSpPr>
        <p:spPr>
          <a:xfrm flipV="1">
            <a:off x="5676900" y="4513756"/>
            <a:ext cx="0" cy="1183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5732255" y="1563707"/>
            <a:ext cx="5852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e</a:t>
            </a:r>
            <a:r>
              <a:rPr lang="it-IT" sz="1350" baseline="-25000" dirty="0">
                <a:solidFill>
                  <a:srgbClr val="4472C4"/>
                </a:solidFill>
              </a:rPr>
              <a:t>x</a:t>
            </a:r>
            <a:r>
              <a:rPr lang="it-IT" sz="1350" dirty="0">
                <a:solidFill>
                  <a:srgbClr val="4472C4"/>
                </a:solidFill>
              </a:rPr>
              <a:t> (t)</a:t>
            </a:r>
          </a:p>
        </p:txBody>
      </p:sp>
      <p:sp>
        <p:nvSpPr>
          <p:cNvPr id="52" name="CasellaDiTesto 51"/>
          <p:cNvSpPr txBox="1"/>
          <p:nvPr/>
        </p:nvSpPr>
        <p:spPr>
          <a:xfrm>
            <a:off x="5777396" y="4387463"/>
            <a:ext cx="5852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e</a:t>
            </a:r>
            <a:r>
              <a:rPr lang="it-IT" sz="1350" baseline="-25000" dirty="0">
                <a:solidFill>
                  <a:srgbClr val="4472C4"/>
                </a:solidFill>
              </a:rPr>
              <a:t>x</a:t>
            </a:r>
            <a:r>
              <a:rPr lang="it-IT" sz="1350" dirty="0">
                <a:solidFill>
                  <a:srgbClr val="4472C4"/>
                </a:solidFill>
              </a:rPr>
              <a:t> (t)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8326835" y="1914422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l-GR" b="1" dirty="0">
                <a:solidFill>
                  <a:srgbClr val="4472C4"/>
                </a:solidFill>
              </a:rPr>
              <a:t>Γ</a:t>
            </a:r>
            <a:r>
              <a:rPr lang="it-IT" b="1" dirty="0">
                <a:solidFill>
                  <a:srgbClr val="4472C4"/>
                </a:solidFill>
              </a:rPr>
              <a:t>=0</a:t>
            </a:r>
          </a:p>
        </p:txBody>
      </p:sp>
      <p:sp>
        <p:nvSpPr>
          <p:cNvPr id="54" name="CasellaDiTesto 53"/>
          <p:cNvSpPr txBox="1"/>
          <p:nvPr/>
        </p:nvSpPr>
        <p:spPr>
          <a:xfrm>
            <a:off x="8234363" y="4878020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l-GR" b="1" dirty="0">
                <a:solidFill>
                  <a:srgbClr val="4472C4"/>
                </a:solidFill>
              </a:rPr>
              <a:t>Γ</a:t>
            </a:r>
            <a:r>
              <a:rPr lang="it-IT" b="1" dirty="0">
                <a:solidFill>
                  <a:srgbClr val="4472C4"/>
                </a:solidFill>
              </a:rPr>
              <a:t>=1</a:t>
            </a:r>
          </a:p>
        </p:txBody>
      </p:sp>
      <p:sp>
        <p:nvSpPr>
          <p:cNvPr id="51" name="CasellaDiTesto 50"/>
          <p:cNvSpPr txBox="1"/>
          <p:nvPr/>
        </p:nvSpPr>
        <p:spPr>
          <a:xfrm>
            <a:off x="1209881" y="2216557"/>
            <a:ext cx="3729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Z</a:t>
            </a:r>
            <a:r>
              <a:rPr lang="it-IT" sz="1350" baseline="-25000" dirty="0">
                <a:solidFill>
                  <a:prstClr val="black"/>
                </a:solidFill>
              </a:rPr>
              <a:t>0</a:t>
            </a:r>
            <a:endParaRPr lang="it-IT" sz="1350" dirty="0">
              <a:solidFill>
                <a:prstClr val="black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870299" y="270677"/>
            <a:ext cx="54034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/>
              <a:t>Examples of </a:t>
            </a:r>
            <a:r>
              <a:rPr lang="en-US" sz="2500" b="1" dirty="0" smtClean="0">
                <a:solidFill>
                  <a:srgbClr val="FF0000"/>
                </a:solidFill>
              </a:rPr>
              <a:t>D</a:t>
            </a:r>
            <a:r>
              <a:rPr lang="en-US" sz="2500" b="1" dirty="0" smtClean="0"/>
              <a:t>evices </a:t>
            </a:r>
            <a:r>
              <a:rPr lang="en-US" sz="2500" b="1" dirty="0" smtClean="0">
                <a:solidFill>
                  <a:srgbClr val="FF0000"/>
                </a:solidFill>
              </a:rPr>
              <a:t>U</a:t>
            </a:r>
            <a:r>
              <a:rPr lang="en-US" sz="2500" b="1" dirty="0" smtClean="0"/>
              <a:t>nder </a:t>
            </a:r>
            <a:r>
              <a:rPr lang="en-US" sz="2500" b="1" dirty="0" smtClean="0">
                <a:solidFill>
                  <a:srgbClr val="FF0000"/>
                </a:solidFill>
              </a:rPr>
              <a:t>T</a:t>
            </a:r>
            <a:r>
              <a:rPr lang="en-US" sz="2500" b="1" dirty="0" smtClean="0"/>
              <a:t>est (DUTs) </a:t>
            </a:r>
            <a:endParaRPr lang="en-US" sz="2500" b="1" dirty="0"/>
          </a:p>
        </p:txBody>
      </p:sp>
      <p:grpSp>
        <p:nvGrpSpPr>
          <p:cNvPr id="58" name="Group 57"/>
          <p:cNvGrpSpPr/>
          <p:nvPr/>
        </p:nvGrpSpPr>
        <p:grpSpPr>
          <a:xfrm>
            <a:off x="201126" y="3985855"/>
            <a:ext cx="1813596" cy="927428"/>
            <a:chOff x="262854" y="1563707"/>
            <a:chExt cx="1813596" cy="927428"/>
          </a:xfrm>
        </p:grpSpPr>
        <p:cxnSp>
          <p:nvCxnSpPr>
            <p:cNvPr id="59" name="Connettore a gomito 3"/>
            <p:cNvCxnSpPr/>
            <p:nvPr/>
          </p:nvCxnSpPr>
          <p:spPr>
            <a:xfrm flipV="1">
              <a:off x="262854" y="2154348"/>
              <a:ext cx="369277" cy="336787"/>
            </a:xfrm>
            <a:prstGeom prst="bentConnector3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0" name="CasellaDiTesto 42"/>
            <p:cNvSpPr txBox="1"/>
            <p:nvPr/>
          </p:nvSpPr>
          <p:spPr>
            <a:xfrm>
              <a:off x="496399" y="2183219"/>
              <a:ext cx="33813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dirty="0">
                  <a:solidFill>
                    <a:srgbClr val="FF0000"/>
                  </a:solidFill>
                </a:rPr>
                <a:t>E</a:t>
              </a:r>
              <a:r>
                <a:rPr lang="it-IT" sz="1350" baseline="-25000" dirty="0">
                  <a:solidFill>
                    <a:srgbClr val="FF0000"/>
                  </a:solidFill>
                </a:rPr>
                <a:t>i</a:t>
              </a:r>
              <a:endParaRPr lang="it-IT" sz="1350" dirty="0">
                <a:solidFill>
                  <a:srgbClr val="FF0000"/>
                </a:solidFill>
              </a:endParaRPr>
            </a:p>
          </p:txBody>
        </p:sp>
        <p:cxnSp>
          <p:nvCxnSpPr>
            <p:cNvPr id="61" name="Connettore 2 11"/>
            <p:cNvCxnSpPr/>
            <p:nvPr/>
          </p:nvCxnSpPr>
          <p:spPr>
            <a:xfrm>
              <a:off x="557212" y="1827921"/>
              <a:ext cx="1519238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CasellaDiTesto 17"/>
            <p:cNvSpPr txBox="1"/>
            <p:nvPr/>
          </p:nvSpPr>
          <p:spPr>
            <a:xfrm>
              <a:off x="1257301" y="1563707"/>
              <a:ext cx="61194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dirty="0">
                  <a:solidFill>
                    <a:srgbClr val="FF0000"/>
                  </a:solidFill>
                </a:rPr>
                <a:t>T</a:t>
              </a:r>
            </a:p>
          </p:txBody>
        </p:sp>
      </p:grpSp>
      <p:sp>
        <p:nvSpPr>
          <p:cNvPr id="63" name="CasellaDiTesto 50"/>
          <p:cNvSpPr txBox="1"/>
          <p:nvPr/>
        </p:nvSpPr>
        <p:spPr>
          <a:xfrm>
            <a:off x="1074688" y="4566467"/>
            <a:ext cx="3729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Z</a:t>
            </a:r>
            <a:r>
              <a:rPr lang="it-IT" sz="1350" baseline="-25000" dirty="0">
                <a:solidFill>
                  <a:prstClr val="black"/>
                </a:solidFill>
              </a:rPr>
              <a:t>0</a:t>
            </a:r>
            <a:endParaRPr lang="it-IT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74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617"/>
            <a:ext cx="9144000" cy="56807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50394" y="6436519"/>
            <a:ext cx="2544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dirty="0" smtClean="0"/>
              <a:t>…</a:t>
            </a:r>
            <a:r>
              <a:rPr lang="en-US" dirty="0" smtClean="0"/>
              <a:t> i.e. double resolution!!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87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887" y="0"/>
            <a:ext cx="7333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Problem: </a:t>
            </a:r>
            <a:r>
              <a:rPr lang="en-GB" sz="2400" b="1" u="sng" dirty="0" smtClean="0">
                <a:solidFill>
                  <a:srgbClr val="FF0000"/>
                </a:solidFill>
              </a:rPr>
              <a:t>MASKING</a:t>
            </a:r>
            <a:r>
              <a:rPr lang="en-GB" dirty="0" smtClean="0">
                <a:solidFill>
                  <a:srgbClr val="FF0000"/>
                </a:solidFill>
              </a:rPr>
              <a:t> in multiple reflection (measuring line impedance)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606" y="906843"/>
            <a:ext cx="6490608" cy="575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9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887" y="0"/>
            <a:ext cx="80709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Problem: </a:t>
            </a:r>
            <a:r>
              <a:rPr lang="en-GB" sz="2400" b="1" u="sng" dirty="0" smtClean="0">
                <a:solidFill>
                  <a:srgbClr val="FF0000"/>
                </a:solidFill>
              </a:rPr>
              <a:t>MASKING</a:t>
            </a:r>
            <a:r>
              <a:rPr lang="en-GB" dirty="0" smtClean="0">
                <a:solidFill>
                  <a:srgbClr val="FF0000"/>
                </a:solidFill>
              </a:rPr>
              <a:t> in multiple reflection (measuring discrete </a:t>
            </a:r>
            <a:r>
              <a:rPr lang="en-GB" dirty="0" err="1" smtClean="0">
                <a:solidFill>
                  <a:srgbClr val="FF0000"/>
                </a:solidFill>
              </a:rPr>
              <a:t>discontinuites</a:t>
            </a:r>
            <a:r>
              <a:rPr lang="en-GB" dirty="0" smtClean="0">
                <a:solidFill>
                  <a:srgbClr val="FF0000"/>
                </a:solidFill>
              </a:rPr>
              <a:t>)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887" y="710570"/>
            <a:ext cx="6189186" cy="602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5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150290"/>
            <a:ext cx="7886700" cy="43492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700" b="1" u="sng" dirty="0">
                <a:solidFill>
                  <a:srgbClr val="FF0000"/>
                </a:solidFill>
              </a:rPr>
              <a:t>LOW PASS STEP</a:t>
            </a:r>
          </a:p>
          <a:p>
            <a:pPr marL="0" indent="0" algn="ctr">
              <a:buNone/>
            </a:pPr>
            <a:endParaRPr lang="it-IT" sz="2700" dirty="0"/>
          </a:p>
          <a:p>
            <a:pPr marL="0" indent="0" algn="ctr">
              <a:buNone/>
            </a:pPr>
            <a:r>
              <a:rPr lang="it-IT" sz="2700" b="1" u="sng" dirty="0">
                <a:solidFill>
                  <a:srgbClr val="FF0000"/>
                </a:solidFill>
              </a:rPr>
              <a:t>LOW PASS PULSE</a:t>
            </a:r>
          </a:p>
          <a:p>
            <a:pPr marL="0" indent="0" algn="ctr">
              <a:buNone/>
            </a:pPr>
            <a:endParaRPr lang="it-IT" sz="2700" dirty="0"/>
          </a:p>
          <a:p>
            <a:pPr marL="0" indent="0" algn="ctr">
              <a:buNone/>
            </a:pPr>
            <a:r>
              <a:rPr lang="it-IT" sz="2700" b="1" u="sng" dirty="0">
                <a:solidFill>
                  <a:srgbClr val="FF0000"/>
                </a:solidFill>
              </a:rPr>
              <a:t>BAND PASS</a:t>
            </a:r>
          </a:p>
          <a:p>
            <a:pPr algn="ctr">
              <a:buFontTx/>
              <a:buChar char="-"/>
            </a:pPr>
            <a:r>
              <a:rPr lang="it-IT" sz="2700" dirty="0" err="1"/>
              <a:t>Used</a:t>
            </a:r>
            <a:r>
              <a:rPr lang="it-IT" sz="2700" dirty="0"/>
              <a:t> for band pass devices</a:t>
            </a:r>
          </a:p>
          <a:p>
            <a:pPr algn="ctr">
              <a:buFontTx/>
              <a:buChar char="-"/>
            </a:pPr>
            <a:r>
              <a:rPr lang="it-IT" sz="2700" dirty="0" err="1"/>
              <a:t>Sign</a:t>
            </a:r>
            <a:r>
              <a:rPr lang="it-IT" sz="2700" dirty="0"/>
              <a:t> and </a:t>
            </a:r>
            <a:r>
              <a:rPr lang="it-IT" sz="2700" dirty="0" err="1"/>
              <a:t>amplitude</a:t>
            </a:r>
            <a:r>
              <a:rPr lang="it-IT" sz="2700" dirty="0"/>
              <a:t> of </a:t>
            </a:r>
            <a:r>
              <a:rPr lang="el-GR" sz="2700" dirty="0"/>
              <a:t>ρ</a:t>
            </a:r>
            <a:r>
              <a:rPr lang="it-IT" sz="2700" dirty="0"/>
              <a:t> </a:t>
            </a:r>
            <a:r>
              <a:rPr lang="it-IT" sz="2700" dirty="0" err="1"/>
              <a:t>isn’t</a:t>
            </a:r>
            <a:r>
              <a:rPr lang="it-IT" sz="2700" dirty="0"/>
              <a:t> </a:t>
            </a:r>
            <a:r>
              <a:rPr lang="it-IT" sz="2700" dirty="0" err="1"/>
              <a:t>always</a:t>
            </a:r>
            <a:r>
              <a:rPr lang="it-IT" sz="2700" dirty="0"/>
              <a:t> easy to </a:t>
            </a:r>
            <a:r>
              <a:rPr lang="it-IT" sz="2700" dirty="0" err="1"/>
              <a:t>understand</a:t>
            </a:r>
            <a:endParaRPr lang="it-IT" sz="2700" dirty="0"/>
          </a:p>
          <a:p>
            <a:pPr algn="ctr">
              <a:buFontTx/>
              <a:buChar char="-"/>
            </a:pPr>
            <a:r>
              <a:rPr lang="it-IT" sz="2700" dirty="0" err="1"/>
              <a:t>Used</a:t>
            </a:r>
            <a:r>
              <a:rPr lang="it-IT" sz="2700" dirty="0"/>
              <a:t> for </a:t>
            </a:r>
            <a:r>
              <a:rPr lang="it-IT" sz="2700" b="1" dirty="0" err="1"/>
              <a:t>gating</a:t>
            </a:r>
            <a:endParaRPr lang="it-IT" sz="2700" b="1" dirty="0"/>
          </a:p>
        </p:txBody>
      </p:sp>
    </p:spTree>
    <p:extLst>
      <p:ext uri="{BB962C8B-B14F-4D97-AF65-F5344CB8AC3E}">
        <p14:creationId xmlns:p14="http://schemas.microsoft.com/office/powerpoint/2010/main" val="116503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490"/>
            <a:ext cx="9144000" cy="638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5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85725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3200">
                <a:solidFill>
                  <a:srgbClr val="000000"/>
                </a:solidFill>
                <a:latin typeface="Univers Condensed" charset="0"/>
              </a:rPr>
              <a:t>Ten Steps for Performing TDR (Low Pass Step)</a:t>
            </a:r>
            <a:endParaRPr lang="en-US" sz="2200">
              <a:latin typeface="Times New Roman" charset="0"/>
            </a:endParaRP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 flipV="1">
            <a:off x="250825" y="981075"/>
            <a:ext cx="8301038" cy="5461000"/>
          </a:xfrm>
          <a:prstGeom prst="roundRect">
            <a:avLst>
              <a:gd name="adj" fmla="val 2079"/>
            </a:avLst>
          </a:prstGeom>
          <a:gradFill rotWithShape="0">
            <a:gsLst>
              <a:gs pos="0">
                <a:srgbClr val="82E0FF"/>
              </a:gs>
              <a:gs pos="50000">
                <a:srgbClr val="FFFFFF"/>
              </a:gs>
              <a:gs pos="100000">
                <a:srgbClr val="82E0FF"/>
              </a:gs>
            </a:gsLst>
            <a:lin ang="18900000" scaled="1"/>
          </a:gradFill>
          <a:ln w="19050">
            <a:solidFill>
              <a:srgbClr val="000000"/>
            </a:solidFill>
            <a:round/>
            <a:headEnd/>
            <a:tailEnd/>
          </a:ln>
          <a:effectLst>
            <a:outerShdw blurRad="63500" dist="107763" dir="2700000" algn="ctr" rotWithShape="0">
              <a:srgbClr val="404040">
                <a:alpha val="74998"/>
              </a:srgbClr>
            </a:outerShdw>
          </a:effectLst>
        </p:spPr>
        <p:txBody>
          <a:bodyPr rot="10800000" wrap="none" lIns="82058" tIns="41029" rIns="82058" bIns="41029" anchor="ctr"/>
          <a:lstStyle/>
          <a:p>
            <a:pPr algn="ctr" defTabSz="820738" eaLnBrk="0" hangingPunct="0">
              <a:defRPr/>
            </a:pPr>
            <a:endParaRPr lang="it-IT" sz="2200"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595313" y="1146175"/>
            <a:ext cx="7577137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573088" indent="-3429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AutoNum type="arabicPeriod"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Set up desired frequency range (need wide span for good spatial resolution)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AutoNum type="arabicPeriod"/>
            </a:pPr>
            <a:endParaRPr lang="en-US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2. Under SYSTEM, transform menu, press "set freq low pass</a:t>
            </a:r>
            <a:r>
              <a:rPr lang="ja-JP" altLang="en-US" sz="1600">
                <a:solidFill>
                  <a:srgbClr val="000000"/>
                </a:solidFill>
                <a:latin typeface="Univers Condensed" charset="0"/>
              </a:rPr>
              <a:t>“</a:t>
            </a:r>
            <a:endParaRPr lang="en-US" altLang="ja-JP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endParaRPr lang="en-US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3. Perform one- or two-port calibration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endParaRPr lang="en-US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4. Select S11 measurement *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endParaRPr lang="en-US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5. Turn on transform (low pass step) *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endParaRPr lang="en-US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6. Set format to real *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endParaRPr lang="en-US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7. Adjust transform window to trade off rise time with ringing and overshoot *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endParaRPr lang="en-US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8. Adjust start and stop times if desired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endParaRPr lang="en-US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9. For gating:</a:t>
            </a:r>
          </a:p>
          <a:p>
            <a:pPr lvl="1">
              <a:lnSpc>
                <a:spcPct val="80000"/>
              </a:lnSpc>
              <a:buClr>
                <a:srgbClr val="000000"/>
              </a:buClr>
              <a:buSzPct val="46000"/>
              <a:buFont typeface="Monotype Sorts" charset="0"/>
              <a:buChar char="l"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set start and stop frequencies for gate</a:t>
            </a:r>
          </a:p>
          <a:p>
            <a:pPr lvl="1">
              <a:lnSpc>
                <a:spcPct val="80000"/>
              </a:lnSpc>
              <a:buClr>
                <a:srgbClr val="000000"/>
              </a:buClr>
              <a:buSzPct val="46000"/>
              <a:buFont typeface="Monotype Sorts" charset="0"/>
              <a:buChar char="l"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turn gating on *</a:t>
            </a:r>
          </a:p>
          <a:p>
            <a:pPr lvl="1">
              <a:lnSpc>
                <a:spcPct val="80000"/>
              </a:lnSpc>
              <a:buClr>
                <a:srgbClr val="000000"/>
              </a:buClr>
              <a:buSzPct val="46000"/>
              <a:buFont typeface="Monotype Sorts" charset="0"/>
              <a:buChar char="l"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adjust gate shape to trade off resolution with ripple *</a:t>
            </a:r>
          </a:p>
          <a:p>
            <a:pPr lvl="1">
              <a:lnSpc>
                <a:spcPct val="80000"/>
              </a:lnSpc>
              <a:buClr>
                <a:srgbClr val="000000"/>
              </a:buClr>
              <a:buSzPct val="46000"/>
              <a:buFont typeface="Monotype Sorts" charset="0"/>
              <a:buChar char="l"/>
            </a:pPr>
            <a:endParaRPr lang="en-US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10. To display gated response in frequency domain</a:t>
            </a:r>
          </a:p>
          <a:p>
            <a:pPr lvl="1">
              <a:lnSpc>
                <a:spcPct val="80000"/>
              </a:lnSpc>
              <a:buClr>
                <a:srgbClr val="000000"/>
              </a:buClr>
              <a:buSzPct val="46000"/>
              <a:buFont typeface="Monotype Sorts" charset="0"/>
              <a:buChar char="l"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turn transform off (leave gating on) *</a:t>
            </a:r>
          </a:p>
          <a:p>
            <a:pPr lvl="1">
              <a:lnSpc>
                <a:spcPct val="80000"/>
              </a:lnSpc>
              <a:buClr>
                <a:srgbClr val="000000"/>
              </a:buClr>
              <a:buSzPct val="46000"/>
              <a:buFont typeface="Monotype Sorts" charset="0"/>
              <a:buChar char="l"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change format to log-magnitude *</a:t>
            </a:r>
            <a:endParaRPr lang="en-US" sz="1600">
              <a:latin typeface="Times New Roman" charset="0"/>
            </a:endParaRPr>
          </a:p>
        </p:txBody>
      </p:sp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609600" y="5962650"/>
            <a:ext cx="782478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52400" indent="-1524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300" i="1">
                <a:solidFill>
                  <a:srgbClr val="000000"/>
                </a:solidFill>
                <a:latin typeface="Univers Condensed" charset="0"/>
              </a:rPr>
              <a:t>*  If using two channels (even if coupled), these parameters must be set independently for second channel</a:t>
            </a:r>
            <a:endParaRPr lang="en-US" sz="2200">
              <a:latin typeface="Times New Roman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6111875" y="3789363"/>
            <a:ext cx="2924175" cy="2173287"/>
            <a:chOff x="4166" y="1712"/>
            <a:chExt cx="2301" cy="1519"/>
          </a:xfrm>
        </p:grpSpPr>
        <p:sp>
          <p:nvSpPr>
            <p:cNvPr id="27654" name="Freeform 8"/>
            <p:cNvSpPr>
              <a:spLocks/>
            </p:cNvSpPr>
            <p:nvPr/>
          </p:nvSpPr>
          <p:spPr bwMode="auto">
            <a:xfrm>
              <a:off x="5088" y="2428"/>
              <a:ext cx="1377" cy="803"/>
            </a:xfrm>
            <a:custGeom>
              <a:avLst/>
              <a:gdLst>
                <a:gd name="T0" fmla="*/ 402 w 1377"/>
                <a:gd name="T1" fmla="*/ 586 h 803"/>
                <a:gd name="T2" fmla="*/ 236 w 1377"/>
                <a:gd name="T3" fmla="*/ 422 h 803"/>
                <a:gd name="T4" fmla="*/ 97 w 1377"/>
                <a:gd name="T5" fmla="*/ 276 h 803"/>
                <a:gd name="T6" fmla="*/ 56 w 1377"/>
                <a:gd name="T7" fmla="*/ 234 h 803"/>
                <a:gd name="T8" fmla="*/ 27 w 1377"/>
                <a:gd name="T9" fmla="*/ 204 h 803"/>
                <a:gd name="T10" fmla="*/ 3 w 1377"/>
                <a:gd name="T11" fmla="*/ 175 h 803"/>
                <a:gd name="T12" fmla="*/ 3 w 1377"/>
                <a:gd name="T13" fmla="*/ 153 h 803"/>
                <a:gd name="T14" fmla="*/ 12 w 1377"/>
                <a:gd name="T15" fmla="*/ 126 h 803"/>
                <a:gd name="T16" fmla="*/ 26 w 1377"/>
                <a:gd name="T17" fmla="*/ 96 h 803"/>
                <a:gd name="T18" fmla="*/ 48 w 1377"/>
                <a:gd name="T19" fmla="*/ 76 h 803"/>
                <a:gd name="T20" fmla="*/ 136 w 1377"/>
                <a:gd name="T21" fmla="*/ 49 h 803"/>
                <a:gd name="T22" fmla="*/ 243 w 1377"/>
                <a:gd name="T23" fmla="*/ 33 h 803"/>
                <a:gd name="T24" fmla="*/ 332 w 1377"/>
                <a:gd name="T25" fmla="*/ 19 h 803"/>
                <a:gd name="T26" fmla="*/ 384 w 1377"/>
                <a:gd name="T27" fmla="*/ 11 h 803"/>
                <a:gd name="T28" fmla="*/ 442 w 1377"/>
                <a:gd name="T29" fmla="*/ 2 h 803"/>
                <a:gd name="T30" fmla="*/ 496 w 1377"/>
                <a:gd name="T31" fmla="*/ 3 h 803"/>
                <a:gd name="T32" fmla="*/ 548 w 1377"/>
                <a:gd name="T33" fmla="*/ 21 h 803"/>
                <a:gd name="T34" fmla="*/ 624 w 1377"/>
                <a:gd name="T35" fmla="*/ 56 h 803"/>
                <a:gd name="T36" fmla="*/ 692 w 1377"/>
                <a:gd name="T37" fmla="*/ 89 h 803"/>
                <a:gd name="T38" fmla="*/ 734 w 1377"/>
                <a:gd name="T39" fmla="*/ 114 h 803"/>
                <a:gd name="T40" fmla="*/ 779 w 1377"/>
                <a:gd name="T41" fmla="*/ 142 h 803"/>
                <a:gd name="T42" fmla="*/ 821 w 1377"/>
                <a:gd name="T43" fmla="*/ 170 h 803"/>
                <a:gd name="T44" fmla="*/ 862 w 1377"/>
                <a:gd name="T45" fmla="*/ 196 h 803"/>
                <a:gd name="T46" fmla="*/ 898 w 1377"/>
                <a:gd name="T47" fmla="*/ 229 h 803"/>
                <a:gd name="T48" fmla="*/ 934 w 1377"/>
                <a:gd name="T49" fmla="*/ 262 h 803"/>
                <a:gd name="T50" fmla="*/ 968 w 1377"/>
                <a:gd name="T51" fmla="*/ 288 h 803"/>
                <a:gd name="T52" fmla="*/ 1006 w 1377"/>
                <a:gd name="T53" fmla="*/ 311 h 803"/>
                <a:gd name="T54" fmla="*/ 1054 w 1377"/>
                <a:gd name="T55" fmla="*/ 336 h 803"/>
                <a:gd name="T56" fmla="*/ 1092 w 1377"/>
                <a:gd name="T57" fmla="*/ 351 h 803"/>
                <a:gd name="T58" fmla="*/ 1124 w 1377"/>
                <a:gd name="T59" fmla="*/ 359 h 803"/>
                <a:gd name="T60" fmla="*/ 1154 w 1377"/>
                <a:gd name="T61" fmla="*/ 358 h 803"/>
                <a:gd name="T62" fmla="*/ 1187 w 1377"/>
                <a:gd name="T63" fmla="*/ 357 h 803"/>
                <a:gd name="T64" fmla="*/ 1244 w 1377"/>
                <a:gd name="T65" fmla="*/ 358 h 803"/>
                <a:gd name="T66" fmla="*/ 1315 w 1377"/>
                <a:gd name="T67" fmla="*/ 353 h 803"/>
                <a:gd name="T68" fmla="*/ 1365 w 1377"/>
                <a:gd name="T69" fmla="*/ 348 h 803"/>
                <a:gd name="T70" fmla="*/ 1376 w 1377"/>
                <a:gd name="T71" fmla="*/ 796 h 803"/>
                <a:gd name="T72" fmla="*/ 1295 w 1377"/>
                <a:gd name="T73" fmla="*/ 787 h 803"/>
                <a:gd name="T74" fmla="*/ 1139 w 1377"/>
                <a:gd name="T75" fmla="*/ 769 h 803"/>
                <a:gd name="T76" fmla="*/ 1034 w 1377"/>
                <a:gd name="T77" fmla="*/ 757 h 803"/>
                <a:gd name="T78" fmla="*/ 1004 w 1377"/>
                <a:gd name="T79" fmla="*/ 755 h 803"/>
                <a:gd name="T80" fmla="*/ 970 w 1377"/>
                <a:gd name="T81" fmla="*/ 760 h 803"/>
                <a:gd name="T82" fmla="*/ 932 w 1377"/>
                <a:gd name="T83" fmla="*/ 769 h 803"/>
                <a:gd name="T84" fmla="*/ 888 w 1377"/>
                <a:gd name="T85" fmla="*/ 777 h 803"/>
                <a:gd name="T86" fmla="*/ 838 w 1377"/>
                <a:gd name="T87" fmla="*/ 785 h 803"/>
                <a:gd name="T88" fmla="*/ 769 w 1377"/>
                <a:gd name="T89" fmla="*/ 778 h 803"/>
                <a:gd name="T90" fmla="*/ 686 w 1377"/>
                <a:gd name="T91" fmla="*/ 753 h 803"/>
                <a:gd name="T92" fmla="*/ 613 w 1377"/>
                <a:gd name="T93" fmla="*/ 728 h 803"/>
                <a:gd name="T94" fmla="*/ 539 w 1377"/>
                <a:gd name="T95" fmla="*/ 699 h 803"/>
                <a:gd name="T96" fmla="*/ 492 w 1377"/>
                <a:gd name="T97" fmla="*/ 672 h 803"/>
                <a:gd name="T98" fmla="*/ 492 w 1377"/>
                <a:gd name="T99" fmla="*/ 671 h 803"/>
                <a:gd name="T100" fmla="*/ 492 w 1377"/>
                <a:gd name="T101" fmla="*/ 670 h 803"/>
                <a:gd name="T102" fmla="*/ 494 w 1377"/>
                <a:gd name="T103" fmla="*/ 666 h 80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77"/>
                <a:gd name="T157" fmla="*/ 0 h 803"/>
                <a:gd name="T158" fmla="*/ 1377 w 1377"/>
                <a:gd name="T159" fmla="*/ 803 h 80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77" h="803">
                  <a:moveTo>
                    <a:pt x="494" y="666"/>
                  </a:moveTo>
                  <a:lnTo>
                    <a:pt x="476" y="654"/>
                  </a:lnTo>
                  <a:lnTo>
                    <a:pt x="456" y="636"/>
                  </a:lnTo>
                  <a:lnTo>
                    <a:pt x="430" y="614"/>
                  </a:lnTo>
                  <a:lnTo>
                    <a:pt x="402" y="586"/>
                  </a:lnTo>
                  <a:lnTo>
                    <a:pt x="370" y="557"/>
                  </a:lnTo>
                  <a:lnTo>
                    <a:pt x="338" y="525"/>
                  </a:lnTo>
                  <a:lnTo>
                    <a:pt x="304" y="491"/>
                  </a:lnTo>
                  <a:lnTo>
                    <a:pt x="270" y="456"/>
                  </a:lnTo>
                  <a:lnTo>
                    <a:pt x="236" y="422"/>
                  </a:lnTo>
                  <a:lnTo>
                    <a:pt x="203" y="388"/>
                  </a:lnTo>
                  <a:lnTo>
                    <a:pt x="172" y="356"/>
                  </a:lnTo>
                  <a:lnTo>
                    <a:pt x="144" y="326"/>
                  </a:lnTo>
                  <a:lnTo>
                    <a:pt x="117" y="300"/>
                  </a:lnTo>
                  <a:lnTo>
                    <a:pt x="97" y="276"/>
                  </a:lnTo>
                  <a:lnTo>
                    <a:pt x="80" y="259"/>
                  </a:lnTo>
                  <a:lnTo>
                    <a:pt x="70" y="245"/>
                  </a:lnTo>
                  <a:lnTo>
                    <a:pt x="66" y="243"/>
                  </a:lnTo>
                  <a:lnTo>
                    <a:pt x="62" y="239"/>
                  </a:lnTo>
                  <a:lnTo>
                    <a:pt x="56" y="234"/>
                  </a:lnTo>
                  <a:lnTo>
                    <a:pt x="52" y="229"/>
                  </a:lnTo>
                  <a:lnTo>
                    <a:pt x="45" y="223"/>
                  </a:lnTo>
                  <a:lnTo>
                    <a:pt x="39" y="218"/>
                  </a:lnTo>
                  <a:lnTo>
                    <a:pt x="33" y="212"/>
                  </a:lnTo>
                  <a:lnTo>
                    <a:pt x="27" y="204"/>
                  </a:lnTo>
                  <a:lnTo>
                    <a:pt x="21" y="199"/>
                  </a:lnTo>
                  <a:lnTo>
                    <a:pt x="16" y="193"/>
                  </a:lnTo>
                  <a:lnTo>
                    <a:pt x="10" y="187"/>
                  </a:lnTo>
                  <a:lnTo>
                    <a:pt x="7" y="180"/>
                  </a:lnTo>
                  <a:lnTo>
                    <a:pt x="3" y="175"/>
                  </a:lnTo>
                  <a:lnTo>
                    <a:pt x="1" y="170"/>
                  </a:lnTo>
                  <a:lnTo>
                    <a:pt x="0" y="165"/>
                  </a:lnTo>
                  <a:lnTo>
                    <a:pt x="1" y="160"/>
                  </a:lnTo>
                  <a:lnTo>
                    <a:pt x="1" y="156"/>
                  </a:lnTo>
                  <a:lnTo>
                    <a:pt x="3" y="153"/>
                  </a:lnTo>
                  <a:lnTo>
                    <a:pt x="5" y="148"/>
                  </a:lnTo>
                  <a:lnTo>
                    <a:pt x="7" y="143"/>
                  </a:lnTo>
                  <a:lnTo>
                    <a:pt x="9" y="137"/>
                  </a:lnTo>
                  <a:lnTo>
                    <a:pt x="10" y="132"/>
                  </a:lnTo>
                  <a:lnTo>
                    <a:pt x="12" y="126"/>
                  </a:lnTo>
                  <a:lnTo>
                    <a:pt x="16" y="118"/>
                  </a:lnTo>
                  <a:lnTo>
                    <a:pt x="17" y="113"/>
                  </a:lnTo>
                  <a:lnTo>
                    <a:pt x="20" y="107"/>
                  </a:lnTo>
                  <a:lnTo>
                    <a:pt x="22" y="102"/>
                  </a:lnTo>
                  <a:lnTo>
                    <a:pt x="26" y="96"/>
                  </a:lnTo>
                  <a:lnTo>
                    <a:pt x="27" y="92"/>
                  </a:lnTo>
                  <a:lnTo>
                    <a:pt x="31" y="87"/>
                  </a:lnTo>
                  <a:lnTo>
                    <a:pt x="33" y="85"/>
                  </a:lnTo>
                  <a:lnTo>
                    <a:pt x="37" y="82"/>
                  </a:lnTo>
                  <a:lnTo>
                    <a:pt x="48" y="76"/>
                  </a:lnTo>
                  <a:lnTo>
                    <a:pt x="62" y="69"/>
                  </a:lnTo>
                  <a:lnTo>
                    <a:pt x="78" y="64"/>
                  </a:lnTo>
                  <a:lnTo>
                    <a:pt x="97" y="58"/>
                  </a:lnTo>
                  <a:lnTo>
                    <a:pt x="116" y="54"/>
                  </a:lnTo>
                  <a:lnTo>
                    <a:pt x="136" y="49"/>
                  </a:lnTo>
                  <a:lnTo>
                    <a:pt x="158" y="46"/>
                  </a:lnTo>
                  <a:lnTo>
                    <a:pt x="180" y="40"/>
                  </a:lnTo>
                  <a:lnTo>
                    <a:pt x="201" y="38"/>
                  </a:lnTo>
                  <a:lnTo>
                    <a:pt x="223" y="35"/>
                  </a:lnTo>
                  <a:lnTo>
                    <a:pt x="243" y="33"/>
                  </a:lnTo>
                  <a:lnTo>
                    <a:pt x="264" y="29"/>
                  </a:lnTo>
                  <a:lnTo>
                    <a:pt x="283" y="27"/>
                  </a:lnTo>
                  <a:lnTo>
                    <a:pt x="301" y="25"/>
                  </a:lnTo>
                  <a:lnTo>
                    <a:pt x="318" y="23"/>
                  </a:lnTo>
                  <a:lnTo>
                    <a:pt x="332" y="19"/>
                  </a:lnTo>
                  <a:lnTo>
                    <a:pt x="341" y="19"/>
                  </a:lnTo>
                  <a:lnTo>
                    <a:pt x="351" y="17"/>
                  </a:lnTo>
                  <a:lnTo>
                    <a:pt x="362" y="15"/>
                  </a:lnTo>
                  <a:lnTo>
                    <a:pt x="373" y="13"/>
                  </a:lnTo>
                  <a:lnTo>
                    <a:pt x="384" y="11"/>
                  </a:lnTo>
                  <a:lnTo>
                    <a:pt x="396" y="9"/>
                  </a:lnTo>
                  <a:lnTo>
                    <a:pt x="407" y="7"/>
                  </a:lnTo>
                  <a:lnTo>
                    <a:pt x="419" y="5"/>
                  </a:lnTo>
                  <a:lnTo>
                    <a:pt x="430" y="4"/>
                  </a:lnTo>
                  <a:lnTo>
                    <a:pt x="442" y="2"/>
                  </a:lnTo>
                  <a:lnTo>
                    <a:pt x="453" y="2"/>
                  </a:lnTo>
                  <a:lnTo>
                    <a:pt x="465" y="0"/>
                  </a:lnTo>
                  <a:lnTo>
                    <a:pt x="475" y="1"/>
                  </a:lnTo>
                  <a:lnTo>
                    <a:pt x="486" y="1"/>
                  </a:lnTo>
                  <a:lnTo>
                    <a:pt x="496" y="3"/>
                  </a:lnTo>
                  <a:lnTo>
                    <a:pt x="506" y="4"/>
                  </a:lnTo>
                  <a:lnTo>
                    <a:pt x="514" y="7"/>
                  </a:lnTo>
                  <a:lnTo>
                    <a:pt x="524" y="11"/>
                  </a:lnTo>
                  <a:lnTo>
                    <a:pt x="535" y="16"/>
                  </a:lnTo>
                  <a:lnTo>
                    <a:pt x="548" y="21"/>
                  </a:lnTo>
                  <a:lnTo>
                    <a:pt x="562" y="28"/>
                  </a:lnTo>
                  <a:lnTo>
                    <a:pt x="577" y="34"/>
                  </a:lnTo>
                  <a:lnTo>
                    <a:pt x="592" y="42"/>
                  </a:lnTo>
                  <a:lnTo>
                    <a:pt x="609" y="48"/>
                  </a:lnTo>
                  <a:lnTo>
                    <a:pt x="624" y="56"/>
                  </a:lnTo>
                  <a:lnTo>
                    <a:pt x="640" y="63"/>
                  </a:lnTo>
                  <a:lnTo>
                    <a:pt x="654" y="70"/>
                  </a:lnTo>
                  <a:lnTo>
                    <a:pt x="668" y="77"/>
                  </a:lnTo>
                  <a:lnTo>
                    <a:pt x="680" y="84"/>
                  </a:lnTo>
                  <a:lnTo>
                    <a:pt x="692" y="89"/>
                  </a:lnTo>
                  <a:lnTo>
                    <a:pt x="701" y="94"/>
                  </a:lnTo>
                  <a:lnTo>
                    <a:pt x="709" y="97"/>
                  </a:lnTo>
                  <a:lnTo>
                    <a:pt x="717" y="103"/>
                  </a:lnTo>
                  <a:lnTo>
                    <a:pt x="726" y="108"/>
                  </a:lnTo>
                  <a:lnTo>
                    <a:pt x="734" y="114"/>
                  </a:lnTo>
                  <a:lnTo>
                    <a:pt x="744" y="120"/>
                  </a:lnTo>
                  <a:lnTo>
                    <a:pt x="751" y="125"/>
                  </a:lnTo>
                  <a:lnTo>
                    <a:pt x="760" y="131"/>
                  </a:lnTo>
                  <a:lnTo>
                    <a:pt x="770" y="136"/>
                  </a:lnTo>
                  <a:lnTo>
                    <a:pt x="779" y="142"/>
                  </a:lnTo>
                  <a:lnTo>
                    <a:pt x="787" y="147"/>
                  </a:lnTo>
                  <a:lnTo>
                    <a:pt x="796" y="153"/>
                  </a:lnTo>
                  <a:lnTo>
                    <a:pt x="804" y="158"/>
                  </a:lnTo>
                  <a:lnTo>
                    <a:pt x="814" y="164"/>
                  </a:lnTo>
                  <a:lnTo>
                    <a:pt x="821" y="170"/>
                  </a:lnTo>
                  <a:lnTo>
                    <a:pt x="830" y="175"/>
                  </a:lnTo>
                  <a:lnTo>
                    <a:pt x="840" y="181"/>
                  </a:lnTo>
                  <a:lnTo>
                    <a:pt x="849" y="185"/>
                  </a:lnTo>
                  <a:lnTo>
                    <a:pt x="855" y="191"/>
                  </a:lnTo>
                  <a:lnTo>
                    <a:pt x="862" y="196"/>
                  </a:lnTo>
                  <a:lnTo>
                    <a:pt x="870" y="202"/>
                  </a:lnTo>
                  <a:lnTo>
                    <a:pt x="877" y="208"/>
                  </a:lnTo>
                  <a:lnTo>
                    <a:pt x="884" y="215"/>
                  </a:lnTo>
                  <a:lnTo>
                    <a:pt x="891" y="222"/>
                  </a:lnTo>
                  <a:lnTo>
                    <a:pt x="898" y="229"/>
                  </a:lnTo>
                  <a:lnTo>
                    <a:pt x="906" y="234"/>
                  </a:lnTo>
                  <a:lnTo>
                    <a:pt x="912" y="242"/>
                  </a:lnTo>
                  <a:lnTo>
                    <a:pt x="919" y="249"/>
                  </a:lnTo>
                  <a:lnTo>
                    <a:pt x="926" y="256"/>
                  </a:lnTo>
                  <a:lnTo>
                    <a:pt x="934" y="262"/>
                  </a:lnTo>
                  <a:lnTo>
                    <a:pt x="941" y="269"/>
                  </a:lnTo>
                  <a:lnTo>
                    <a:pt x="948" y="274"/>
                  </a:lnTo>
                  <a:lnTo>
                    <a:pt x="956" y="280"/>
                  </a:lnTo>
                  <a:lnTo>
                    <a:pt x="963" y="284"/>
                  </a:lnTo>
                  <a:lnTo>
                    <a:pt x="968" y="288"/>
                  </a:lnTo>
                  <a:lnTo>
                    <a:pt x="974" y="292"/>
                  </a:lnTo>
                  <a:lnTo>
                    <a:pt x="981" y="296"/>
                  </a:lnTo>
                  <a:lnTo>
                    <a:pt x="989" y="300"/>
                  </a:lnTo>
                  <a:lnTo>
                    <a:pt x="997" y="306"/>
                  </a:lnTo>
                  <a:lnTo>
                    <a:pt x="1006" y="311"/>
                  </a:lnTo>
                  <a:lnTo>
                    <a:pt x="1016" y="316"/>
                  </a:lnTo>
                  <a:lnTo>
                    <a:pt x="1026" y="320"/>
                  </a:lnTo>
                  <a:lnTo>
                    <a:pt x="1035" y="326"/>
                  </a:lnTo>
                  <a:lnTo>
                    <a:pt x="1044" y="331"/>
                  </a:lnTo>
                  <a:lnTo>
                    <a:pt x="1054" y="336"/>
                  </a:lnTo>
                  <a:lnTo>
                    <a:pt x="1063" y="339"/>
                  </a:lnTo>
                  <a:lnTo>
                    <a:pt x="1071" y="343"/>
                  </a:lnTo>
                  <a:lnTo>
                    <a:pt x="1079" y="347"/>
                  </a:lnTo>
                  <a:lnTo>
                    <a:pt x="1085" y="349"/>
                  </a:lnTo>
                  <a:lnTo>
                    <a:pt x="1092" y="351"/>
                  </a:lnTo>
                  <a:lnTo>
                    <a:pt x="1098" y="354"/>
                  </a:lnTo>
                  <a:lnTo>
                    <a:pt x="1106" y="356"/>
                  </a:lnTo>
                  <a:lnTo>
                    <a:pt x="1111" y="358"/>
                  </a:lnTo>
                  <a:lnTo>
                    <a:pt x="1119" y="358"/>
                  </a:lnTo>
                  <a:lnTo>
                    <a:pt x="1124" y="359"/>
                  </a:lnTo>
                  <a:lnTo>
                    <a:pt x="1130" y="359"/>
                  </a:lnTo>
                  <a:lnTo>
                    <a:pt x="1136" y="359"/>
                  </a:lnTo>
                  <a:lnTo>
                    <a:pt x="1142" y="358"/>
                  </a:lnTo>
                  <a:lnTo>
                    <a:pt x="1148" y="358"/>
                  </a:lnTo>
                  <a:lnTo>
                    <a:pt x="1154" y="358"/>
                  </a:lnTo>
                  <a:lnTo>
                    <a:pt x="1159" y="358"/>
                  </a:lnTo>
                  <a:lnTo>
                    <a:pt x="1166" y="357"/>
                  </a:lnTo>
                  <a:lnTo>
                    <a:pt x="1172" y="357"/>
                  </a:lnTo>
                  <a:lnTo>
                    <a:pt x="1179" y="357"/>
                  </a:lnTo>
                  <a:lnTo>
                    <a:pt x="1187" y="357"/>
                  </a:lnTo>
                  <a:lnTo>
                    <a:pt x="1196" y="357"/>
                  </a:lnTo>
                  <a:lnTo>
                    <a:pt x="1206" y="358"/>
                  </a:lnTo>
                  <a:lnTo>
                    <a:pt x="1217" y="358"/>
                  </a:lnTo>
                  <a:lnTo>
                    <a:pt x="1230" y="358"/>
                  </a:lnTo>
                  <a:lnTo>
                    <a:pt x="1244" y="358"/>
                  </a:lnTo>
                  <a:lnTo>
                    <a:pt x="1258" y="358"/>
                  </a:lnTo>
                  <a:lnTo>
                    <a:pt x="1273" y="356"/>
                  </a:lnTo>
                  <a:lnTo>
                    <a:pt x="1287" y="355"/>
                  </a:lnTo>
                  <a:lnTo>
                    <a:pt x="1302" y="353"/>
                  </a:lnTo>
                  <a:lnTo>
                    <a:pt x="1315" y="353"/>
                  </a:lnTo>
                  <a:lnTo>
                    <a:pt x="1328" y="351"/>
                  </a:lnTo>
                  <a:lnTo>
                    <a:pt x="1340" y="350"/>
                  </a:lnTo>
                  <a:lnTo>
                    <a:pt x="1351" y="349"/>
                  </a:lnTo>
                  <a:lnTo>
                    <a:pt x="1359" y="349"/>
                  </a:lnTo>
                  <a:lnTo>
                    <a:pt x="1365" y="348"/>
                  </a:lnTo>
                  <a:lnTo>
                    <a:pt x="1370" y="348"/>
                  </a:lnTo>
                  <a:lnTo>
                    <a:pt x="1372" y="346"/>
                  </a:lnTo>
                  <a:lnTo>
                    <a:pt x="1376" y="346"/>
                  </a:lnTo>
                  <a:lnTo>
                    <a:pt x="1376" y="802"/>
                  </a:lnTo>
                  <a:lnTo>
                    <a:pt x="1376" y="796"/>
                  </a:lnTo>
                  <a:lnTo>
                    <a:pt x="1372" y="796"/>
                  </a:lnTo>
                  <a:lnTo>
                    <a:pt x="1361" y="795"/>
                  </a:lnTo>
                  <a:lnTo>
                    <a:pt x="1343" y="793"/>
                  </a:lnTo>
                  <a:lnTo>
                    <a:pt x="1322" y="790"/>
                  </a:lnTo>
                  <a:lnTo>
                    <a:pt x="1295" y="787"/>
                  </a:lnTo>
                  <a:lnTo>
                    <a:pt x="1265" y="784"/>
                  </a:lnTo>
                  <a:lnTo>
                    <a:pt x="1234" y="780"/>
                  </a:lnTo>
                  <a:lnTo>
                    <a:pt x="1203" y="776"/>
                  </a:lnTo>
                  <a:lnTo>
                    <a:pt x="1170" y="773"/>
                  </a:lnTo>
                  <a:lnTo>
                    <a:pt x="1139" y="769"/>
                  </a:lnTo>
                  <a:lnTo>
                    <a:pt x="1110" y="766"/>
                  </a:lnTo>
                  <a:lnTo>
                    <a:pt x="1084" y="762"/>
                  </a:lnTo>
                  <a:lnTo>
                    <a:pt x="1062" y="760"/>
                  </a:lnTo>
                  <a:lnTo>
                    <a:pt x="1045" y="758"/>
                  </a:lnTo>
                  <a:lnTo>
                    <a:pt x="1034" y="757"/>
                  </a:lnTo>
                  <a:lnTo>
                    <a:pt x="1031" y="756"/>
                  </a:lnTo>
                  <a:lnTo>
                    <a:pt x="1023" y="756"/>
                  </a:lnTo>
                  <a:lnTo>
                    <a:pt x="1017" y="755"/>
                  </a:lnTo>
                  <a:lnTo>
                    <a:pt x="1010" y="755"/>
                  </a:lnTo>
                  <a:lnTo>
                    <a:pt x="1004" y="755"/>
                  </a:lnTo>
                  <a:lnTo>
                    <a:pt x="996" y="757"/>
                  </a:lnTo>
                  <a:lnTo>
                    <a:pt x="990" y="757"/>
                  </a:lnTo>
                  <a:lnTo>
                    <a:pt x="983" y="759"/>
                  </a:lnTo>
                  <a:lnTo>
                    <a:pt x="977" y="759"/>
                  </a:lnTo>
                  <a:lnTo>
                    <a:pt x="970" y="760"/>
                  </a:lnTo>
                  <a:lnTo>
                    <a:pt x="962" y="762"/>
                  </a:lnTo>
                  <a:lnTo>
                    <a:pt x="955" y="764"/>
                  </a:lnTo>
                  <a:lnTo>
                    <a:pt x="948" y="766"/>
                  </a:lnTo>
                  <a:lnTo>
                    <a:pt x="940" y="768"/>
                  </a:lnTo>
                  <a:lnTo>
                    <a:pt x="932" y="769"/>
                  </a:lnTo>
                  <a:lnTo>
                    <a:pt x="924" y="770"/>
                  </a:lnTo>
                  <a:lnTo>
                    <a:pt x="916" y="770"/>
                  </a:lnTo>
                  <a:lnTo>
                    <a:pt x="906" y="774"/>
                  </a:lnTo>
                  <a:lnTo>
                    <a:pt x="897" y="776"/>
                  </a:lnTo>
                  <a:lnTo>
                    <a:pt x="888" y="777"/>
                  </a:lnTo>
                  <a:lnTo>
                    <a:pt x="878" y="779"/>
                  </a:lnTo>
                  <a:lnTo>
                    <a:pt x="868" y="781"/>
                  </a:lnTo>
                  <a:lnTo>
                    <a:pt x="859" y="783"/>
                  </a:lnTo>
                  <a:lnTo>
                    <a:pt x="848" y="785"/>
                  </a:lnTo>
                  <a:lnTo>
                    <a:pt x="838" y="785"/>
                  </a:lnTo>
                  <a:lnTo>
                    <a:pt x="826" y="786"/>
                  </a:lnTo>
                  <a:lnTo>
                    <a:pt x="814" y="785"/>
                  </a:lnTo>
                  <a:lnTo>
                    <a:pt x="800" y="784"/>
                  </a:lnTo>
                  <a:lnTo>
                    <a:pt x="786" y="781"/>
                  </a:lnTo>
                  <a:lnTo>
                    <a:pt x="769" y="778"/>
                  </a:lnTo>
                  <a:lnTo>
                    <a:pt x="752" y="774"/>
                  </a:lnTo>
                  <a:lnTo>
                    <a:pt x="732" y="769"/>
                  </a:lnTo>
                  <a:lnTo>
                    <a:pt x="712" y="760"/>
                  </a:lnTo>
                  <a:lnTo>
                    <a:pt x="699" y="757"/>
                  </a:lnTo>
                  <a:lnTo>
                    <a:pt x="686" y="753"/>
                  </a:lnTo>
                  <a:lnTo>
                    <a:pt x="671" y="749"/>
                  </a:lnTo>
                  <a:lnTo>
                    <a:pt x="658" y="744"/>
                  </a:lnTo>
                  <a:lnTo>
                    <a:pt x="643" y="739"/>
                  </a:lnTo>
                  <a:lnTo>
                    <a:pt x="628" y="734"/>
                  </a:lnTo>
                  <a:lnTo>
                    <a:pt x="613" y="728"/>
                  </a:lnTo>
                  <a:lnTo>
                    <a:pt x="598" y="722"/>
                  </a:lnTo>
                  <a:lnTo>
                    <a:pt x="582" y="717"/>
                  </a:lnTo>
                  <a:lnTo>
                    <a:pt x="567" y="711"/>
                  </a:lnTo>
                  <a:lnTo>
                    <a:pt x="552" y="706"/>
                  </a:lnTo>
                  <a:lnTo>
                    <a:pt x="539" y="699"/>
                  </a:lnTo>
                  <a:lnTo>
                    <a:pt x="525" y="694"/>
                  </a:lnTo>
                  <a:lnTo>
                    <a:pt x="513" y="686"/>
                  </a:lnTo>
                  <a:lnTo>
                    <a:pt x="502" y="680"/>
                  </a:lnTo>
                  <a:lnTo>
                    <a:pt x="492" y="672"/>
                  </a:lnTo>
                  <a:lnTo>
                    <a:pt x="492" y="671"/>
                  </a:lnTo>
                  <a:lnTo>
                    <a:pt x="492" y="670"/>
                  </a:lnTo>
                  <a:lnTo>
                    <a:pt x="492" y="668"/>
                  </a:lnTo>
                  <a:lnTo>
                    <a:pt x="494" y="666"/>
                  </a:lnTo>
                </a:path>
              </a:pathLst>
            </a:custGeom>
            <a:solidFill>
              <a:srgbClr val="E26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5" name="Freeform 9"/>
            <p:cNvSpPr>
              <a:spLocks/>
            </p:cNvSpPr>
            <p:nvPr/>
          </p:nvSpPr>
          <p:spPr bwMode="auto">
            <a:xfrm>
              <a:off x="5308" y="2450"/>
              <a:ext cx="321" cy="63"/>
            </a:xfrm>
            <a:custGeom>
              <a:avLst/>
              <a:gdLst>
                <a:gd name="T0" fmla="*/ 292 w 321"/>
                <a:gd name="T1" fmla="*/ 34 h 63"/>
                <a:gd name="T2" fmla="*/ 296 w 321"/>
                <a:gd name="T3" fmla="*/ 34 h 63"/>
                <a:gd name="T4" fmla="*/ 303 w 321"/>
                <a:gd name="T5" fmla="*/ 34 h 63"/>
                <a:gd name="T6" fmla="*/ 308 w 321"/>
                <a:gd name="T7" fmla="*/ 34 h 63"/>
                <a:gd name="T8" fmla="*/ 316 w 321"/>
                <a:gd name="T9" fmla="*/ 34 h 63"/>
                <a:gd name="T10" fmla="*/ 315 w 321"/>
                <a:gd name="T11" fmla="*/ 34 h 63"/>
                <a:gd name="T12" fmla="*/ 301 w 321"/>
                <a:gd name="T13" fmla="*/ 27 h 63"/>
                <a:gd name="T14" fmla="*/ 284 w 321"/>
                <a:gd name="T15" fmla="*/ 20 h 63"/>
                <a:gd name="T16" fmla="*/ 268 w 321"/>
                <a:gd name="T17" fmla="*/ 12 h 63"/>
                <a:gd name="T18" fmla="*/ 252 w 321"/>
                <a:gd name="T19" fmla="*/ 4 h 63"/>
                <a:gd name="T20" fmla="*/ 239 w 321"/>
                <a:gd name="T21" fmla="*/ 0 h 63"/>
                <a:gd name="T22" fmla="*/ 216 w 321"/>
                <a:gd name="T23" fmla="*/ 1 h 63"/>
                <a:gd name="T24" fmla="*/ 189 w 321"/>
                <a:gd name="T25" fmla="*/ 4 h 63"/>
                <a:gd name="T26" fmla="*/ 162 w 321"/>
                <a:gd name="T27" fmla="*/ 8 h 63"/>
                <a:gd name="T28" fmla="*/ 134 w 321"/>
                <a:gd name="T29" fmla="*/ 13 h 63"/>
                <a:gd name="T30" fmla="*/ 110 w 321"/>
                <a:gd name="T31" fmla="*/ 16 h 63"/>
                <a:gd name="T32" fmla="*/ 92 w 321"/>
                <a:gd name="T33" fmla="*/ 18 h 63"/>
                <a:gd name="T34" fmla="*/ 70 w 321"/>
                <a:gd name="T35" fmla="*/ 20 h 63"/>
                <a:gd name="T36" fmla="*/ 46 w 321"/>
                <a:gd name="T37" fmla="*/ 20 h 63"/>
                <a:gd name="T38" fmla="*/ 21 w 321"/>
                <a:gd name="T39" fmla="*/ 24 h 63"/>
                <a:gd name="T40" fmla="*/ 5 w 321"/>
                <a:gd name="T41" fmla="*/ 28 h 63"/>
                <a:gd name="T42" fmla="*/ 0 w 321"/>
                <a:gd name="T43" fmla="*/ 34 h 63"/>
                <a:gd name="T44" fmla="*/ 2 w 321"/>
                <a:gd name="T45" fmla="*/ 38 h 63"/>
                <a:gd name="T46" fmla="*/ 8 w 321"/>
                <a:gd name="T47" fmla="*/ 42 h 63"/>
                <a:gd name="T48" fmla="*/ 18 w 321"/>
                <a:gd name="T49" fmla="*/ 45 h 63"/>
                <a:gd name="T50" fmla="*/ 25 w 321"/>
                <a:gd name="T51" fmla="*/ 49 h 63"/>
                <a:gd name="T52" fmla="*/ 32 w 321"/>
                <a:gd name="T53" fmla="*/ 50 h 63"/>
                <a:gd name="T54" fmla="*/ 53 w 321"/>
                <a:gd name="T55" fmla="*/ 58 h 63"/>
                <a:gd name="T56" fmla="*/ 82 w 321"/>
                <a:gd name="T57" fmla="*/ 62 h 63"/>
                <a:gd name="T58" fmla="*/ 112 w 321"/>
                <a:gd name="T59" fmla="*/ 62 h 63"/>
                <a:gd name="T60" fmla="*/ 142 w 321"/>
                <a:gd name="T61" fmla="*/ 60 h 63"/>
                <a:gd name="T62" fmla="*/ 168 w 321"/>
                <a:gd name="T63" fmla="*/ 60 h 63"/>
                <a:gd name="T64" fmla="*/ 188 w 321"/>
                <a:gd name="T65" fmla="*/ 58 h 63"/>
                <a:gd name="T66" fmla="*/ 214 w 321"/>
                <a:gd name="T67" fmla="*/ 54 h 63"/>
                <a:gd name="T68" fmla="*/ 243 w 321"/>
                <a:gd name="T69" fmla="*/ 48 h 63"/>
                <a:gd name="T70" fmla="*/ 267 w 321"/>
                <a:gd name="T71" fmla="*/ 44 h 63"/>
                <a:gd name="T72" fmla="*/ 285 w 321"/>
                <a:gd name="T73" fmla="*/ 40 h 63"/>
                <a:gd name="T74" fmla="*/ 289 w 321"/>
                <a:gd name="T75" fmla="*/ 38 h 63"/>
                <a:gd name="T76" fmla="*/ 289 w 321"/>
                <a:gd name="T77" fmla="*/ 38 h 63"/>
                <a:gd name="T78" fmla="*/ 289 w 321"/>
                <a:gd name="T79" fmla="*/ 38 h 63"/>
                <a:gd name="T80" fmla="*/ 290 w 321"/>
                <a:gd name="T81" fmla="*/ 36 h 63"/>
                <a:gd name="T82" fmla="*/ 290 w 321"/>
                <a:gd name="T83" fmla="*/ 35 h 63"/>
                <a:gd name="T84" fmla="*/ 292 w 321"/>
                <a:gd name="T85" fmla="*/ 34 h 6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1"/>
                <a:gd name="T130" fmla="*/ 0 h 63"/>
                <a:gd name="T131" fmla="*/ 321 w 321"/>
                <a:gd name="T132" fmla="*/ 63 h 6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1" h="63">
                  <a:moveTo>
                    <a:pt x="292" y="34"/>
                  </a:moveTo>
                  <a:lnTo>
                    <a:pt x="292" y="34"/>
                  </a:lnTo>
                  <a:lnTo>
                    <a:pt x="293" y="34"/>
                  </a:lnTo>
                  <a:lnTo>
                    <a:pt x="295" y="34"/>
                  </a:lnTo>
                  <a:lnTo>
                    <a:pt x="296" y="34"/>
                  </a:lnTo>
                  <a:lnTo>
                    <a:pt x="298" y="34"/>
                  </a:lnTo>
                  <a:lnTo>
                    <a:pt x="300" y="34"/>
                  </a:lnTo>
                  <a:lnTo>
                    <a:pt x="303" y="34"/>
                  </a:lnTo>
                  <a:lnTo>
                    <a:pt x="305" y="34"/>
                  </a:lnTo>
                  <a:lnTo>
                    <a:pt x="306" y="34"/>
                  </a:lnTo>
                  <a:lnTo>
                    <a:pt x="308" y="34"/>
                  </a:lnTo>
                  <a:lnTo>
                    <a:pt x="312" y="34"/>
                  </a:lnTo>
                  <a:lnTo>
                    <a:pt x="314" y="34"/>
                  </a:lnTo>
                  <a:lnTo>
                    <a:pt x="316" y="34"/>
                  </a:lnTo>
                  <a:lnTo>
                    <a:pt x="318" y="34"/>
                  </a:lnTo>
                  <a:lnTo>
                    <a:pt x="320" y="34"/>
                  </a:lnTo>
                  <a:lnTo>
                    <a:pt x="315" y="34"/>
                  </a:lnTo>
                  <a:lnTo>
                    <a:pt x="310" y="32"/>
                  </a:lnTo>
                  <a:lnTo>
                    <a:pt x="305" y="30"/>
                  </a:lnTo>
                  <a:lnTo>
                    <a:pt x="301" y="27"/>
                  </a:lnTo>
                  <a:lnTo>
                    <a:pt x="295" y="25"/>
                  </a:lnTo>
                  <a:lnTo>
                    <a:pt x="290" y="22"/>
                  </a:lnTo>
                  <a:lnTo>
                    <a:pt x="284" y="20"/>
                  </a:lnTo>
                  <a:lnTo>
                    <a:pt x="279" y="16"/>
                  </a:lnTo>
                  <a:lnTo>
                    <a:pt x="274" y="15"/>
                  </a:lnTo>
                  <a:lnTo>
                    <a:pt x="268" y="12"/>
                  </a:lnTo>
                  <a:lnTo>
                    <a:pt x="262" y="10"/>
                  </a:lnTo>
                  <a:lnTo>
                    <a:pt x="257" y="6"/>
                  </a:lnTo>
                  <a:lnTo>
                    <a:pt x="252" y="4"/>
                  </a:lnTo>
                  <a:lnTo>
                    <a:pt x="247" y="2"/>
                  </a:lnTo>
                  <a:lnTo>
                    <a:pt x="243" y="2"/>
                  </a:lnTo>
                  <a:lnTo>
                    <a:pt x="239" y="0"/>
                  </a:lnTo>
                  <a:lnTo>
                    <a:pt x="232" y="0"/>
                  </a:lnTo>
                  <a:lnTo>
                    <a:pt x="224" y="0"/>
                  </a:lnTo>
                  <a:lnTo>
                    <a:pt x="216" y="1"/>
                  </a:lnTo>
                  <a:lnTo>
                    <a:pt x="208" y="1"/>
                  </a:lnTo>
                  <a:lnTo>
                    <a:pt x="199" y="3"/>
                  </a:lnTo>
                  <a:lnTo>
                    <a:pt x="189" y="4"/>
                  </a:lnTo>
                  <a:lnTo>
                    <a:pt x="180" y="6"/>
                  </a:lnTo>
                  <a:lnTo>
                    <a:pt x="171" y="6"/>
                  </a:lnTo>
                  <a:lnTo>
                    <a:pt x="162" y="8"/>
                  </a:lnTo>
                  <a:lnTo>
                    <a:pt x="152" y="10"/>
                  </a:lnTo>
                  <a:lnTo>
                    <a:pt x="143" y="12"/>
                  </a:lnTo>
                  <a:lnTo>
                    <a:pt x="134" y="13"/>
                  </a:lnTo>
                  <a:lnTo>
                    <a:pt x="125" y="15"/>
                  </a:lnTo>
                  <a:lnTo>
                    <a:pt x="118" y="15"/>
                  </a:lnTo>
                  <a:lnTo>
                    <a:pt x="110" y="16"/>
                  </a:lnTo>
                  <a:lnTo>
                    <a:pt x="104" y="16"/>
                  </a:lnTo>
                  <a:lnTo>
                    <a:pt x="98" y="18"/>
                  </a:lnTo>
                  <a:lnTo>
                    <a:pt x="92" y="18"/>
                  </a:lnTo>
                  <a:lnTo>
                    <a:pt x="85" y="18"/>
                  </a:lnTo>
                  <a:lnTo>
                    <a:pt x="78" y="18"/>
                  </a:lnTo>
                  <a:lnTo>
                    <a:pt x="70" y="20"/>
                  </a:lnTo>
                  <a:lnTo>
                    <a:pt x="62" y="20"/>
                  </a:lnTo>
                  <a:lnTo>
                    <a:pt x="53" y="20"/>
                  </a:lnTo>
                  <a:lnTo>
                    <a:pt x="46" y="20"/>
                  </a:lnTo>
                  <a:lnTo>
                    <a:pt x="36" y="22"/>
                  </a:lnTo>
                  <a:lnTo>
                    <a:pt x="29" y="22"/>
                  </a:lnTo>
                  <a:lnTo>
                    <a:pt x="21" y="24"/>
                  </a:lnTo>
                  <a:lnTo>
                    <a:pt x="16" y="24"/>
                  </a:lnTo>
                  <a:lnTo>
                    <a:pt x="10" y="26"/>
                  </a:lnTo>
                  <a:lnTo>
                    <a:pt x="5" y="28"/>
                  </a:lnTo>
                  <a:lnTo>
                    <a:pt x="2" y="3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2" y="38"/>
                  </a:lnTo>
                  <a:lnTo>
                    <a:pt x="4" y="40"/>
                  </a:lnTo>
                  <a:lnTo>
                    <a:pt x="6" y="40"/>
                  </a:lnTo>
                  <a:lnTo>
                    <a:pt x="8" y="42"/>
                  </a:lnTo>
                  <a:lnTo>
                    <a:pt x="12" y="42"/>
                  </a:lnTo>
                  <a:lnTo>
                    <a:pt x="14" y="44"/>
                  </a:lnTo>
                  <a:lnTo>
                    <a:pt x="18" y="45"/>
                  </a:lnTo>
                  <a:lnTo>
                    <a:pt x="20" y="47"/>
                  </a:lnTo>
                  <a:lnTo>
                    <a:pt x="23" y="47"/>
                  </a:lnTo>
                  <a:lnTo>
                    <a:pt x="25" y="49"/>
                  </a:lnTo>
                  <a:lnTo>
                    <a:pt x="28" y="49"/>
                  </a:lnTo>
                  <a:lnTo>
                    <a:pt x="30" y="50"/>
                  </a:lnTo>
                  <a:lnTo>
                    <a:pt x="32" y="50"/>
                  </a:lnTo>
                  <a:lnTo>
                    <a:pt x="38" y="54"/>
                  </a:lnTo>
                  <a:lnTo>
                    <a:pt x="45" y="56"/>
                  </a:lnTo>
                  <a:lnTo>
                    <a:pt x="53" y="58"/>
                  </a:lnTo>
                  <a:lnTo>
                    <a:pt x="62" y="59"/>
                  </a:lnTo>
                  <a:lnTo>
                    <a:pt x="72" y="61"/>
                  </a:lnTo>
                  <a:lnTo>
                    <a:pt x="82" y="62"/>
                  </a:lnTo>
                  <a:lnTo>
                    <a:pt x="91" y="62"/>
                  </a:lnTo>
                  <a:lnTo>
                    <a:pt x="102" y="62"/>
                  </a:lnTo>
                  <a:lnTo>
                    <a:pt x="112" y="62"/>
                  </a:lnTo>
                  <a:lnTo>
                    <a:pt x="122" y="62"/>
                  </a:lnTo>
                  <a:lnTo>
                    <a:pt x="132" y="62"/>
                  </a:lnTo>
                  <a:lnTo>
                    <a:pt x="142" y="60"/>
                  </a:lnTo>
                  <a:lnTo>
                    <a:pt x="150" y="60"/>
                  </a:lnTo>
                  <a:lnTo>
                    <a:pt x="160" y="60"/>
                  </a:lnTo>
                  <a:lnTo>
                    <a:pt x="168" y="60"/>
                  </a:lnTo>
                  <a:lnTo>
                    <a:pt x="176" y="58"/>
                  </a:lnTo>
                  <a:lnTo>
                    <a:pt x="181" y="58"/>
                  </a:lnTo>
                  <a:lnTo>
                    <a:pt x="188" y="58"/>
                  </a:lnTo>
                  <a:lnTo>
                    <a:pt x="196" y="57"/>
                  </a:lnTo>
                  <a:lnTo>
                    <a:pt x="205" y="55"/>
                  </a:lnTo>
                  <a:lnTo>
                    <a:pt x="214" y="54"/>
                  </a:lnTo>
                  <a:lnTo>
                    <a:pt x="223" y="52"/>
                  </a:lnTo>
                  <a:lnTo>
                    <a:pt x="232" y="50"/>
                  </a:lnTo>
                  <a:lnTo>
                    <a:pt x="243" y="48"/>
                  </a:lnTo>
                  <a:lnTo>
                    <a:pt x="251" y="47"/>
                  </a:lnTo>
                  <a:lnTo>
                    <a:pt x="260" y="45"/>
                  </a:lnTo>
                  <a:lnTo>
                    <a:pt x="267" y="44"/>
                  </a:lnTo>
                  <a:lnTo>
                    <a:pt x="275" y="42"/>
                  </a:lnTo>
                  <a:lnTo>
                    <a:pt x="280" y="42"/>
                  </a:lnTo>
                  <a:lnTo>
                    <a:pt x="285" y="40"/>
                  </a:lnTo>
                  <a:lnTo>
                    <a:pt x="287" y="40"/>
                  </a:lnTo>
                  <a:lnTo>
                    <a:pt x="289" y="38"/>
                  </a:lnTo>
                  <a:lnTo>
                    <a:pt x="290" y="36"/>
                  </a:lnTo>
                  <a:lnTo>
                    <a:pt x="290" y="35"/>
                  </a:lnTo>
                  <a:lnTo>
                    <a:pt x="292" y="34"/>
                  </a:lnTo>
                </a:path>
              </a:pathLst>
            </a:custGeom>
            <a:solidFill>
              <a:srgbClr val="FF8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6" name="Freeform 10"/>
            <p:cNvSpPr>
              <a:spLocks/>
            </p:cNvSpPr>
            <p:nvPr/>
          </p:nvSpPr>
          <p:spPr bwMode="auto">
            <a:xfrm>
              <a:off x="5207" y="2484"/>
              <a:ext cx="691" cy="567"/>
            </a:xfrm>
            <a:custGeom>
              <a:avLst/>
              <a:gdLst>
                <a:gd name="T0" fmla="*/ 686 w 691"/>
                <a:gd name="T1" fmla="*/ 435 h 567"/>
                <a:gd name="T2" fmla="*/ 668 w 691"/>
                <a:gd name="T3" fmla="*/ 476 h 567"/>
                <a:gd name="T4" fmla="*/ 642 w 691"/>
                <a:gd name="T5" fmla="*/ 517 h 567"/>
                <a:gd name="T6" fmla="*/ 618 w 691"/>
                <a:gd name="T7" fmla="*/ 541 h 567"/>
                <a:gd name="T8" fmla="*/ 602 w 691"/>
                <a:gd name="T9" fmla="*/ 542 h 567"/>
                <a:gd name="T10" fmla="*/ 587 w 691"/>
                <a:gd name="T11" fmla="*/ 542 h 567"/>
                <a:gd name="T12" fmla="*/ 574 w 691"/>
                <a:gd name="T13" fmla="*/ 544 h 567"/>
                <a:gd name="T14" fmla="*/ 561 w 691"/>
                <a:gd name="T15" fmla="*/ 545 h 567"/>
                <a:gd name="T16" fmla="*/ 547 w 691"/>
                <a:gd name="T17" fmla="*/ 549 h 567"/>
                <a:gd name="T18" fmla="*/ 534 w 691"/>
                <a:gd name="T19" fmla="*/ 556 h 567"/>
                <a:gd name="T20" fmla="*/ 521 w 691"/>
                <a:gd name="T21" fmla="*/ 563 h 567"/>
                <a:gd name="T22" fmla="*/ 509 w 691"/>
                <a:gd name="T23" fmla="*/ 566 h 567"/>
                <a:gd name="T24" fmla="*/ 487 w 691"/>
                <a:gd name="T25" fmla="*/ 558 h 567"/>
                <a:gd name="T26" fmla="*/ 461 w 691"/>
                <a:gd name="T27" fmla="*/ 536 h 567"/>
                <a:gd name="T28" fmla="*/ 436 w 691"/>
                <a:gd name="T29" fmla="*/ 509 h 567"/>
                <a:gd name="T30" fmla="*/ 414 w 691"/>
                <a:gd name="T31" fmla="*/ 484 h 567"/>
                <a:gd name="T32" fmla="*/ 362 w 691"/>
                <a:gd name="T33" fmla="*/ 449 h 567"/>
                <a:gd name="T34" fmla="*/ 283 w 691"/>
                <a:gd name="T35" fmla="*/ 404 h 567"/>
                <a:gd name="T36" fmla="*/ 200 w 691"/>
                <a:gd name="T37" fmla="*/ 354 h 567"/>
                <a:gd name="T38" fmla="*/ 134 w 691"/>
                <a:gd name="T39" fmla="*/ 304 h 567"/>
                <a:gd name="T40" fmla="*/ 92 w 691"/>
                <a:gd name="T41" fmla="*/ 258 h 567"/>
                <a:gd name="T42" fmla="*/ 48 w 691"/>
                <a:gd name="T43" fmla="*/ 196 h 567"/>
                <a:gd name="T44" fmla="*/ 12 w 691"/>
                <a:gd name="T45" fmla="*/ 128 h 567"/>
                <a:gd name="T46" fmla="*/ 0 w 691"/>
                <a:gd name="T47" fmla="*/ 68 h 567"/>
                <a:gd name="T48" fmla="*/ 9 w 691"/>
                <a:gd name="T49" fmla="*/ 48 h 567"/>
                <a:gd name="T50" fmla="*/ 24 w 691"/>
                <a:gd name="T51" fmla="*/ 38 h 567"/>
                <a:gd name="T52" fmla="*/ 42 w 691"/>
                <a:gd name="T53" fmla="*/ 31 h 567"/>
                <a:gd name="T54" fmla="*/ 59 w 691"/>
                <a:gd name="T55" fmla="*/ 26 h 567"/>
                <a:gd name="T56" fmla="*/ 83 w 691"/>
                <a:gd name="T57" fmla="*/ 20 h 567"/>
                <a:gd name="T58" fmla="*/ 116 w 691"/>
                <a:gd name="T59" fmla="*/ 14 h 567"/>
                <a:gd name="T60" fmla="*/ 151 w 691"/>
                <a:gd name="T61" fmla="*/ 11 h 567"/>
                <a:gd name="T62" fmla="*/ 183 w 691"/>
                <a:gd name="T63" fmla="*/ 10 h 567"/>
                <a:gd name="T64" fmla="*/ 202 w 691"/>
                <a:gd name="T65" fmla="*/ 10 h 567"/>
                <a:gd name="T66" fmla="*/ 231 w 691"/>
                <a:gd name="T67" fmla="*/ 12 h 567"/>
                <a:gd name="T68" fmla="*/ 262 w 691"/>
                <a:gd name="T69" fmla="*/ 15 h 567"/>
                <a:gd name="T70" fmla="*/ 285 w 691"/>
                <a:gd name="T71" fmla="*/ 16 h 567"/>
                <a:gd name="T72" fmla="*/ 301 w 691"/>
                <a:gd name="T73" fmla="*/ 14 h 567"/>
                <a:gd name="T74" fmla="*/ 321 w 691"/>
                <a:gd name="T75" fmla="*/ 10 h 567"/>
                <a:gd name="T76" fmla="*/ 340 w 691"/>
                <a:gd name="T77" fmla="*/ 5 h 567"/>
                <a:gd name="T78" fmla="*/ 359 w 691"/>
                <a:gd name="T79" fmla="*/ 2 h 567"/>
                <a:gd name="T80" fmla="*/ 385 w 691"/>
                <a:gd name="T81" fmla="*/ 2 h 567"/>
                <a:gd name="T82" fmla="*/ 414 w 691"/>
                <a:gd name="T83" fmla="*/ 8 h 567"/>
                <a:gd name="T84" fmla="*/ 441 w 691"/>
                <a:gd name="T85" fmla="*/ 18 h 567"/>
                <a:gd name="T86" fmla="*/ 467 w 691"/>
                <a:gd name="T87" fmla="*/ 30 h 567"/>
                <a:gd name="T88" fmla="*/ 534 w 691"/>
                <a:gd name="T89" fmla="*/ 96 h 567"/>
                <a:gd name="T90" fmla="*/ 603 w 691"/>
                <a:gd name="T91" fmla="*/ 208 h 567"/>
                <a:gd name="T92" fmla="*/ 655 w 691"/>
                <a:gd name="T93" fmla="*/ 323 h 567"/>
                <a:gd name="T94" fmla="*/ 685 w 691"/>
                <a:gd name="T95" fmla="*/ 403 h 56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91"/>
                <a:gd name="T145" fmla="*/ 0 h 567"/>
                <a:gd name="T146" fmla="*/ 691 w 691"/>
                <a:gd name="T147" fmla="*/ 567 h 56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91" h="567">
                  <a:moveTo>
                    <a:pt x="690" y="414"/>
                  </a:moveTo>
                  <a:lnTo>
                    <a:pt x="689" y="420"/>
                  </a:lnTo>
                  <a:lnTo>
                    <a:pt x="688" y="426"/>
                  </a:lnTo>
                  <a:lnTo>
                    <a:pt x="686" y="435"/>
                  </a:lnTo>
                  <a:lnTo>
                    <a:pt x="683" y="443"/>
                  </a:lnTo>
                  <a:lnTo>
                    <a:pt x="678" y="454"/>
                  </a:lnTo>
                  <a:lnTo>
                    <a:pt x="674" y="464"/>
                  </a:lnTo>
                  <a:lnTo>
                    <a:pt x="668" y="476"/>
                  </a:lnTo>
                  <a:lnTo>
                    <a:pt x="663" y="486"/>
                  </a:lnTo>
                  <a:lnTo>
                    <a:pt x="655" y="497"/>
                  </a:lnTo>
                  <a:lnTo>
                    <a:pt x="650" y="507"/>
                  </a:lnTo>
                  <a:lnTo>
                    <a:pt x="642" y="517"/>
                  </a:lnTo>
                  <a:lnTo>
                    <a:pt x="637" y="526"/>
                  </a:lnTo>
                  <a:lnTo>
                    <a:pt x="629" y="533"/>
                  </a:lnTo>
                  <a:lnTo>
                    <a:pt x="623" y="538"/>
                  </a:lnTo>
                  <a:lnTo>
                    <a:pt x="618" y="541"/>
                  </a:lnTo>
                  <a:lnTo>
                    <a:pt x="613" y="541"/>
                  </a:lnTo>
                  <a:lnTo>
                    <a:pt x="609" y="542"/>
                  </a:lnTo>
                  <a:lnTo>
                    <a:pt x="605" y="542"/>
                  </a:lnTo>
                  <a:lnTo>
                    <a:pt x="602" y="542"/>
                  </a:lnTo>
                  <a:lnTo>
                    <a:pt x="599" y="542"/>
                  </a:lnTo>
                  <a:lnTo>
                    <a:pt x="595" y="542"/>
                  </a:lnTo>
                  <a:lnTo>
                    <a:pt x="591" y="542"/>
                  </a:lnTo>
                  <a:lnTo>
                    <a:pt x="587" y="542"/>
                  </a:lnTo>
                  <a:lnTo>
                    <a:pt x="585" y="542"/>
                  </a:lnTo>
                  <a:lnTo>
                    <a:pt x="582" y="544"/>
                  </a:lnTo>
                  <a:lnTo>
                    <a:pt x="578" y="544"/>
                  </a:lnTo>
                  <a:lnTo>
                    <a:pt x="574" y="544"/>
                  </a:lnTo>
                  <a:lnTo>
                    <a:pt x="572" y="544"/>
                  </a:lnTo>
                  <a:lnTo>
                    <a:pt x="568" y="545"/>
                  </a:lnTo>
                  <a:lnTo>
                    <a:pt x="564" y="545"/>
                  </a:lnTo>
                  <a:lnTo>
                    <a:pt x="561" y="545"/>
                  </a:lnTo>
                  <a:lnTo>
                    <a:pt x="559" y="545"/>
                  </a:lnTo>
                  <a:lnTo>
                    <a:pt x="555" y="547"/>
                  </a:lnTo>
                  <a:lnTo>
                    <a:pt x="551" y="547"/>
                  </a:lnTo>
                  <a:lnTo>
                    <a:pt x="547" y="549"/>
                  </a:lnTo>
                  <a:lnTo>
                    <a:pt x="545" y="550"/>
                  </a:lnTo>
                  <a:lnTo>
                    <a:pt x="541" y="552"/>
                  </a:lnTo>
                  <a:lnTo>
                    <a:pt x="537" y="554"/>
                  </a:lnTo>
                  <a:lnTo>
                    <a:pt x="534" y="556"/>
                  </a:lnTo>
                  <a:lnTo>
                    <a:pt x="532" y="557"/>
                  </a:lnTo>
                  <a:lnTo>
                    <a:pt x="528" y="559"/>
                  </a:lnTo>
                  <a:lnTo>
                    <a:pt x="524" y="561"/>
                  </a:lnTo>
                  <a:lnTo>
                    <a:pt x="521" y="563"/>
                  </a:lnTo>
                  <a:lnTo>
                    <a:pt x="519" y="564"/>
                  </a:lnTo>
                  <a:lnTo>
                    <a:pt x="515" y="566"/>
                  </a:lnTo>
                  <a:lnTo>
                    <a:pt x="512" y="566"/>
                  </a:lnTo>
                  <a:lnTo>
                    <a:pt x="509" y="566"/>
                  </a:lnTo>
                  <a:lnTo>
                    <a:pt x="507" y="565"/>
                  </a:lnTo>
                  <a:lnTo>
                    <a:pt x="499" y="564"/>
                  </a:lnTo>
                  <a:lnTo>
                    <a:pt x="494" y="562"/>
                  </a:lnTo>
                  <a:lnTo>
                    <a:pt x="487" y="558"/>
                  </a:lnTo>
                  <a:lnTo>
                    <a:pt x="481" y="554"/>
                  </a:lnTo>
                  <a:lnTo>
                    <a:pt x="474" y="548"/>
                  </a:lnTo>
                  <a:lnTo>
                    <a:pt x="468" y="542"/>
                  </a:lnTo>
                  <a:lnTo>
                    <a:pt x="461" y="536"/>
                  </a:lnTo>
                  <a:lnTo>
                    <a:pt x="456" y="528"/>
                  </a:lnTo>
                  <a:lnTo>
                    <a:pt x="448" y="523"/>
                  </a:lnTo>
                  <a:lnTo>
                    <a:pt x="443" y="516"/>
                  </a:lnTo>
                  <a:lnTo>
                    <a:pt x="436" y="509"/>
                  </a:lnTo>
                  <a:lnTo>
                    <a:pt x="431" y="501"/>
                  </a:lnTo>
                  <a:lnTo>
                    <a:pt x="425" y="496"/>
                  </a:lnTo>
                  <a:lnTo>
                    <a:pt x="419" y="489"/>
                  </a:lnTo>
                  <a:lnTo>
                    <a:pt x="414" y="484"/>
                  </a:lnTo>
                  <a:lnTo>
                    <a:pt x="410" y="479"/>
                  </a:lnTo>
                  <a:lnTo>
                    <a:pt x="396" y="470"/>
                  </a:lnTo>
                  <a:lnTo>
                    <a:pt x="380" y="460"/>
                  </a:lnTo>
                  <a:lnTo>
                    <a:pt x="362" y="449"/>
                  </a:lnTo>
                  <a:lnTo>
                    <a:pt x="344" y="438"/>
                  </a:lnTo>
                  <a:lnTo>
                    <a:pt x="323" y="427"/>
                  </a:lnTo>
                  <a:lnTo>
                    <a:pt x="303" y="415"/>
                  </a:lnTo>
                  <a:lnTo>
                    <a:pt x="283" y="404"/>
                  </a:lnTo>
                  <a:lnTo>
                    <a:pt x="262" y="391"/>
                  </a:lnTo>
                  <a:lnTo>
                    <a:pt x="240" y="380"/>
                  </a:lnTo>
                  <a:lnTo>
                    <a:pt x="220" y="366"/>
                  </a:lnTo>
                  <a:lnTo>
                    <a:pt x="200" y="354"/>
                  </a:lnTo>
                  <a:lnTo>
                    <a:pt x="182" y="341"/>
                  </a:lnTo>
                  <a:lnTo>
                    <a:pt x="163" y="330"/>
                  </a:lnTo>
                  <a:lnTo>
                    <a:pt x="148" y="317"/>
                  </a:lnTo>
                  <a:lnTo>
                    <a:pt x="134" y="304"/>
                  </a:lnTo>
                  <a:lnTo>
                    <a:pt x="122" y="292"/>
                  </a:lnTo>
                  <a:lnTo>
                    <a:pt x="113" y="283"/>
                  </a:lnTo>
                  <a:lnTo>
                    <a:pt x="103" y="271"/>
                  </a:lnTo>
                  <a:lnTo>
                    <a:pt x="92" y="258"/>
                  </a:lnTo>
                  <a:lnTo>
                    <a:pt x="82" y="244"/>
                  </a:lnTo>
                  <a:lnTo>
                    <a:pt x="71" y="229"/>
                  </a:lnTo>
                  <a:lnTo>
                    <a:pt x="59" y="213"/>
                  </a:lnTo>
                  <a:lnTo>
                    <a:pt x="48" y="196"/>
                  </a:lnTo>
                  <a:lnTo>
                    <a:pt x="39" y="178"/>
                  </a:lnTo>
                  <a:lnTo>
                    <a:pt x="29" y="162"/>
                  </a:lnTo>
                  <a:lnTo>
                    <a:pt x="20" y="145"/>
                  </a:lnTo>
                  <a:lnTo>
                    <a:pt x="12" y="128"/>
                  </a:lnTo>
                  <a:lnTo>
                    <a:pt x="7" y="112"/>
                  </a:lnTo>
                  <a:lnTo>
                    <a:pt x="2" y="97"/>
                  </a:lnTo>
                  <a:lnTo>
                    <a:pt x="0" y="81"/>
                  </a:lnTo>
                  <a:lnTo>
                    <a:pt x="0" y="68"/>
                  </a:lnTo>
                  <a:lnTo>
                    <a:pt x="4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9" y="48"/>
                  </a:lnTo>
                  <a:lnTo>
                    <a:pt x="13" y="44"/>
                  </a:lnTo>
                  <a:lnTo>
                    <a:pt x="16" y="42"/>
                  </a:lnTo>
                  <a:lnTo>
                    <a:pt x="20" y="40"/>
                  </a:lnTo>
                  <a:lnTo>
                    <a:pt x="24" y="38"/>
                  </a:lnTo>
                  <a:lnTo>
                    <a:pt x="29" y="35"/>
                  </a:lnTo>
                  <a:lnTo>
                    <a:pt x="33" y="34"/>
                  </a:lnTo>
                  <a:lnTo>
                    <a:pt x="38" y="32"/>
                  </a:lnTo>
                  <a:lnTo>
                    <a:pt x="42" y="31"/>
                  </a:lnTo>
                  <a:lnTo>
                    <a:pt x="47" y="29"/>
                  </a:lnTo>
                  <a:lnTo>
                    <a:pt x="51" y="29"/>
                  </a:lnTo>
                  <a:lnTo>
                    <a:pt x="56" y="27"/>
                  </a:lnTo>
                  <a:lnTo>
                    <a:pt x="59" y="26"/>
                  </a:lnTo>
                  <a:lnTo>
                    <a:pt x="64" y="24"/>
                  </a:lnTo>
                  <a:lnTo>
                    <a:pt x="69" y="24"/>
                  </a:lnTo>
                  <a:lnTo>
                    <a:pt x="75" y="22"/>
                  </a:lnTo>
                  <a:lnTo>
                    <a:pt x="83" y="20"/>
                  </a:lnTo>
                  <a:lnTo>
                    <a:pt x="91" y="18"/>
                  </a:lnTo>
                  <a:lnTo>
                    <a:pt x="99" y="18"/>
                  </a:lnTo>
                  <a:lnTo>
                    <a:pt x="107" y="16"/>
                  </a:lnTo>
                  <a:lnTo>
                    <a:pt x="116" y="14"/>
                  </a:lnTo>
                  <a:lnTo>
                    <a:pt x="125" y="12"/>
                  </a:lnTo>
                  <a:lnTo>
                    <a:pt x="133" y="12"/>
                  </a:lnTo>
                  <a:lnTo>
                    <a:pt x="142" y="11"/>
                  </a:lnTo>
                  <a:lnTo>
                    <a:pt x="151" y="11"/>
                  </a:lnTo>
                  <a:lnTo>
                    <a:pt x="161" y="10"/>
                  </a:lnTo>
                  <a:lnTo>
                    <a:pt x="168" y="10"/>
                  </a:lnTo>
                  <a:lnTo>
                    <a:pt x="176" y="10"/>
                  </a:lnTo>
                  <a:lnTo>
                    <a:pt x="183" y="10"/>
                  </a:lnTo>
                  <a:lnTo>
                    <a:pt x="191" y="8"/>
                  </a:lnTo>
                  <a:lnTo>
                    <a:pt x="193" y="10"/>
                  </a:lnTo>
                  <a:lnTo>
                    <a:pt x="197" y="10"/>
                  </a:lnTo>
                  <a:lnTo>
                    <a:pt x="202" y="10"/>
                  </a:lnTo>
                  <a:lnTo>
                    <a:pt x="209" y="10"/>
                  </a:lnTo>
                  <a:lnTo>
                    <a:pt x="216" y="12"/>
                  </a:lnTo>
                  <a:lnTo>
                    <a:pt x="223" y="12"/>
                  </a:lnTo>
                  <a:lnTo>
                    <a:pt x="231" y="12"/>
                  </a:lnTo>
                  <a:lnTo>
                    <a:pt x="240" y="12"/>
                  </a:lnTo>
                  <a:lnTo>
                    <a:pt x="247" y="14"/>
                  </a:lnTo>
                  <a:lnTo>
                    <a:pt x="255" y="14"/>
                  </a:lnTo>
                  <a:lnTo>
                    <a:pt x="262" y="15"/>
                  </a:lnTo>
                  <a:lnTo>
                    <a:pt x="270" y="15"/>
                  </a:lnTo>
                  <a:lnTo>
                    <a:pt x="275" y="16"/>
                  </a:lnTo>
                  <a:lnTo>
                    <a:pt x="281" y="16"/>
                  </a:lnTo>
                  <a:lnTo>
                    <a:pt x="285" y="16"/>
                  </a:lnTo>
                  <a:lnTo>
                    <a:pt x="290" y="15"/>
                  </a:lnTo>
                  <a:lnTo>
                    <a:pt x="293" y="15"/>
                  </a:lnTo>
                  <a:lnTo>
                    <a:pt x="298" y="14"/>
                  </a:lnTo>
                  <a:lnTo>
                    <a:pt x="301" y="14"/>
                  </a:lnTo>
                  <a:lnTo>
                    <a:pt x="307" y="12"/>
                  </a:lnTo>
                  <a:lnTo>
                    <a:pt x="311" y="12"/>
                  </a:lnTo>
                  <a:lnTo>
                    <a:pt x="317" y="11"/>
                  </a:lnTo>
                  <a:lnTo>
                    <a:pt x="321" y="10"/>
                  </a:lnTo>
                  <a:lnTo>
                    <a:pt x="327" y="8"/>
                  </a:lnTo>
                  <a:lnTo>
                    <a:pt x="331" y="8"/>
                  </a:lnTo>
                  <a:lnTo>
                    <a:pt x="337" y="6"/>
                  </a:lnTo>
                  <a:lnTo>
                    <a:pt x="340" y="5"/>
                  </a:lnTo>
                  <a:lnTo>
                    <a:pt x="346" y="3"/>
                  </a:lnTo>
                  <a:lnTo>
                    <a:pt x="349" y="3"/>
                  </a:lnTo>
                  <a:lnTo>
                    <a:pt x="355" y="2"/>
                  </a:lnTo>
                  <a:lnTo>
                    <a:pt x="359" y="2"/>
                  </a:lnTo>
                  <a:lnTo>
                    <a:pt x="365" y="0"/>
                  </a:lnTo>
                  <a:lnTo>
                    <a:pt x="370" y="1"/>
                  </a:lnTo>
                  <a:lnTo>
                    <a:pt x="378" y="1"/>
                  </a:lnTo>
                  <a:lnTo>
                    <a:pt x="385" y="2"/>
                  </a:lnTo>
                  <a:lnTo>
                    <a:pt x="393" y="2"/>
                  </a:lnTo>
                  <a:lnTo>
                    <a:pt x="399" y="4"/>
                  </a:lnTo>
                  <a:lnTo>
                    <a:pt x="406" y="6"/>
                  </a:lnTo>
                  <a:lnTo>
                    <a:pt x="414" y="8"/>
                  </a:lnTo>
                  <a:lnTo>
                    <a:pt x="421" y="8"/>
                  </a:lnTo>
                  <a:lnTo>
                    <a:pt x="427" y="12"/>
                  </a:lnTo>
                  <a:lnTo>
                    <a:pt x="434" y="14"/>
                  </a:lnTo>
                  <a:lnTo>
                    <a:pt x="441" y="18"/>
                  </a:lnTo>
                  <a:lnTo>
                    <a:pt x="449" y="19"/>
                  </a:lnTo>
                  <a:lnTo>
                    <a:pt x="454" y="23"/>
                  </a:lnTo>
                  <a:lnTo>
                    <a:pt x="461" y="26"/>
                  </a:lnTo>
                  <a:lnTo>
                    <a:pt x="467" y="30"/>
                  </a:lnTo>
                  <a:lnTo>
                    <a:pt x="474" y="34"/>
                  </a:lnTo>
                  <a:lnTo>
                    <a:pt x="494" y="51"/>
                  </a:lnTo>
                  <a:lnTo>
                    <a:pt x="515" y="72"/>
                  </a:lnTo>
                  <a:lnTo>
                    <a:pt x="534" y="96"/>
                  </a:lnTo>
                  <a:lnTo>
                    <a:pt x="553" y="121"/>
                  </a:lnTo>
                  <a:lnTo>
                    <a:pt x="570" y="150"/>
                  </a:lnTo>
                  <a:lnTo>
                    <a:pt x="587" y="178"/>
                  </a:lnTo>
                  <a:lnTo>
                    <a:pt x="603" y="208"/>
                  </a:lnTo>
                  <a:lnTo>
                    <a:pt x="619" y="236"/>
                  </a:lnTo>
                  <a:lnTo>
                    <a:pt x="632" y="266"/>
                  </a:lnTo>
                  <a:lnTo>
                    <a:pt x="645" y="295"/>
                  </a:lnTo>
                  <a:lnTo>
                    <a:pt x="655" y="323"/>
                  </a:lnTo>
                  <a:lnTo>
                    <a:pt x="666" y="347"/>
                  </a:lnTo>
                  <a:lnTo>
                    <a:pt x="674" y="370"/>
                  </a:lnTo>
                  <a:lnTo>
                    <a:pt x="681" y="388"/>
                  </a:lnTo>
                  <a:lnTo>
                    <a:pt x="685" y="403"/>
                  </a:lnTo>
                  <a:lnTo>
                    <a:pt x="690" y="414"/>
                  </a:lnTo>
                </a:path>
              </a:pathLst>
            </a:custGeom>
            <a:solidFill>
              <a:srgbClr val="5222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7" name="Freeform 11"/>
            <p:cNvSpPr>
              <a:spLocks/>
            </p:cNvSpPr>
            <p:nvPr/>
          </p:nvSpPr>
          <p:spPr bwMode="auto">
            <a:xfrm>
              <a:off x="5329" y="2953"/>
              <a:ext cx="391" cy="190"/>
            </a:xfrm>
            <a:custGeom>
              <a:avLst/>
              <a:gdLst>
                <a:gd name="T0" fmla="*/ 20 w 391"/>
                <a:gd name="T1" fmla="*/ 57 h 190"/>
                <a:gd name="T2" fmla="*/ 16 w 391"/>
                <a:gd name="T3" fmla="*/ 63 h 190"/>
                <a:gd name="T4" fmla="*/ 11 w 391"/>
                <a:gd name="T5" fmla="*/ 69 h 190"/>
                <a:gd name="T6" fmla="*/ 5 w 391"/>
                <a:gd name="T7" fmla="*/ 78 h 190"/>
                <a:gd name="T8" fmla="*/ 1 w 391"/>
                <a:gd name="T9" fmla="*/ 84 h 190"/>
                <a:gd name="T10" fmla="*/ 0 w 391"/>
                <a:gd name="T11" fmla="*/ 88 h 190"/>
                <a:gd name="T12" fmla="*/ 0 w 391"/>
                <a:gd name="T13" fmla="*/ 96 h 190"/>
                <a:gd name="T14" fmla="*/ 1 w 391"/>
                <a:gd name="T15" fmla="*/ 107 h 190"/>
                <a:gd name="T16" fmla="*/ 5 w 391"/>
                <a:gd name="T17" fmla="*/ 119 h 190"/>
                <a:gd name="T18" fmla="*/ 10 w 391"/>
                <a:gd name="T19" fmla="*/ 131 h 190"/>
                <a:gd name="T20" fmla="*/ 17 w 391"/>
                <a:gd name="T21" fmla="*/ 139 h 190"/>
                <a:gd name="T22" fmla="*/ 27 w 391"/>
                <a:gd name="T23" fmla="*/ 149 h 190"/>
                <a:gd name="T24" fmla="*/ 52 w 391"/>
                <a:gd name="T25" fmla="*/ 162 h 190"/>
                <a:gd name="T26" fmla="*/ 83 w 391"/>
                <a:gd name="T27" fmla="*/ 175 h 190"/>
                <a:gd name="T28" fmla="*/ 117 w 391"/>
                <a:gd name="T29" fmla="*/ 185 h 190"/>
                <a:gd name="T30" fmla="*/ 145 w 391"/>
                <a:gd name="T31" fmla="*/ 189 h 190"/>
                <a:gd name="T32" fmla="*/ 171 w 391"/>
                <a:gd name="T33" fmla="*/ 187 h 190"/>
                <a:gd name="T34" fmla="*/ 201 w 391"/>
                <a:gd name="T35" fmla="*/ 177 h 190"/>
                <a:gd name="T36" fmla="*/ 235 w 391"/>
                <a:gd name="T37" fmla="*/ 162 h 190"/>
                <a:gd name="T38" fmla="*/ 265 w 391"/>
                <a:gd name="T39" fmla="*/ 146 h 190"/>
                <a:gd name="T40" fmla="*/ 295 w 391"/>
                <a:gd name="T41" fmla="*/ 131 h 190"/>
                <a:gd name="T42" fmla="*/ 317 w 391"/>
                <a:gd name="T43" fmla="*/ 119 h 190"/>
                <a:gd name="T44" fmla="*/ 333 w 391"/>
                <a:gd name="T45" fmla="*/ 112 h 190"/>
                <a:gd name="T46" fmla="*/ 351 w 391"/>
                <a:gd name="T47" fmla="*/ 101 h 190"/>
                <a:gd name="T48" fmla="*/ 369 w 391"/>
                <a:gd name="T49" fmla="*/ 89 h 190"/>
                <a:gd name="T50" fmla="*/ 382 w 391"/>
                <a:gd name="T51" fmla="*/ 77 h 190"/>
                <a:gd name="T52" fmla="*/ 390 w 391"/>
                <a:gd name="T53" fmla="*/ 63 h 190"/>
                <a:gd name="T54" fmla="*/ 390 w 391"/>
                <a:gd name="T55" fmla="*/ 55 h 190"/>
                <a:gd name="T56" fmla="*/ 388 w 391"/>
                <a:gd name="T57" fmla="*/ 47 h 190"/>
                <a:gd name="T58" fmla="*/ 384 w 391"/>
                <a:gd name="T59" fmla="*/ 40 h 190"/>
                <a:gd name="T60" fmla="*/ 378 w 391"/>
                <a:gd name="T61" fmla="*/ 31 h 190"/>
                <a:gd name="T62" fmla="*/ 367 w 391"/>
                <a:gd name="T63" fmla="*/ 21 h 190"/>
                <a:gd name="T64" fmla="*/ 357 w 391"/>
                <a:gd name="T65" fmla="*/ 13 h 190"/>
                <a:gd name="T66" fmla="*/ 343 w 391"/>
                <a:gd name="T67" fmla="*/ 7 h 190"/>
                <a:gd name="T68" fmla="*/ 332 w 391"/>
                <a:gd name="T69" fmla="*/ 2 h 190"/>
                <a:gd name="T70" fmla="*/ 317 w 391"/>
                <a:gd name="T71" fmla="*/ 1 h 190"/>
                <a:gd name="T72" fmla="*/ 304 w 391"/>
                <a:gd name="T73" fmla="*/ 1 h 190"/>
                <a:gd name="T74" fmla="*/ 282 w 391"/>
                <a:gd name="T75" fmla="*/ 3 h 190"/>
                <a:gd name="T76" fmla="*/ 231 w 391"/>
                <a:gd name="T77" fmla="*/ 6 h 190"/>
                <a:gd name="T78" fmla="*/ 173 w 391"/>
                <a:gd name="T79" fmla="*/ 13 h 190"/>
                <a:gd name="T80" fmla="*/ 115 w 391"/>
                <a:gd name="T81" fmla="*/ 23 h 190"/>
                <a:gd name="T82" fmla="*/ 61 w 391"/>
                <a:gd name="T83" fmla="*/ 38 h 190"/>
                <a:gd name="T84" fmla="*/ 21 w 391"/>
                <a:gd name="T85" fmla="*/ 55 h 1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91"/>
                <a:gd name="T130" fmla="*/ 0 h 190"/>
                <a:gd name="T131" fmla="*/ 391 w 391"/>
                <a:gd name="T132" fmla="*/ 190 h 19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91" h="190">
                  <a:moveTo>
                    <a:pt x="21" y="55"/>
                  </a:moveTo>
                  <a:lnTo>
                    <a:pt x="20" y="57"/>
                  </a:lnTo>
                  <a:lnTo>
                    <a:pt x="18" y="59"/>
                  </a:lnTo>
                  <a:lnTo>
                    <a:pt x="18" y="60"/>
                  </a:lnTo>
                  <a:lnTo>
                    <a:pt x="16" y="63"/>
                  </a:lnTo>
                  <a:lnTo>
                    <a:pt x="14" y="65"/>
                  </a:lnTo>
                  <a:lnTo>
                    <a:pt x="12" y="68"/>
                  </a:lnTo>
                  <a:lnTo>
                    <a:pt x="11" y="69"/>
                  </a:lnTo>
                  <a:lnTo>
                    <a:pt x="9" y="73"/>
                  </a:lnTo>
                  <a:lnTo>
                    <a:pt x="7" y="75"/>
                  </a:lnTo>
                  <a:lnTo>
                    <a:pt x="5" y="78"/>
                  </a:lnTo>
                  <a:lnTo>
                    <a:pt x="3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5"/>
                  </a:lnTo>
                  <a:lnTo>
                    <a:pt x="0" y="88"/>
                  </a:lnTo>
                  <a:lnTo>
                    <a:pt x="0" y="89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0" y="99"/>
                  </a:lnTo>
                  <a:lnTo>
                    <a:pt x="1" y="103"/>
                  </a:lnTo>
                  <a:lnTo>
                    <a:pt x="1" y="107"/>
                  </a:lnTo>
                  <a:lnTo>
                    <a:pt x="3" y="111"/>
                  </a:lnTo>
                  <a:lnTo>
                    <a:pt x="3" y="116"/>
                  </a:lnTo>
                  <a:lnTo>
                    <a:pt x="5" y="119"/>
                  </a:lnTo>
                  <a:lnTo>
                    <a:pt x="7" y="123"/>
                  </a:lnTo>
                  <a:lnTo>
                    <a:pt x="9" y="127"/>
                  </a:lnTo>
                  <a:lnTo>
                    <a:pt x="10" y="131"/>
                  </a:lnTo>
                  <a:lnTo>
                    <a:pt x="12" y="135"/>
                  </a:lnTo>
                  <a:lnTo>
                    <a:pt x="14" y="137"/>
                  </a:lnTo>
                  <a:lnTo>
                    <a:pt x="17" y="139"/>
                  </a:lnTo>
                  <a:lnTo>
                    <a:pt x="18" y="143"/>
                  </a:lnTo>
                  <a:lnTo>
                    <a:pt x="22" y="146"/>
                  </a:lnTo>
                  <a:lnTo>
                    <a:pt x="27" y="149"/>
                  </a:lnTo>
                  <a:lnTo>
                    <a:pt x="35" y="153"/>
                  </a:lnTo>
                  <a:lnTo>
                    <a:pt x="43" y="158"/>
                  </a:lnTo>
                  <a:lnTo>
                    <a:pt x="52" y="162"/>
                  </a:lnTo>
                  <a:lnTo>
                    <a:pt x="62" y="166"/>
                  </a:lnTo>
                  <a:lnTo>
                    <a:pt x="73" y="170"/>
                  </a:lnTo>
                  <a:lnTo>
                    <a:pt x="83" y="175"/>
                  </a:lnTo>
                  <a:lnTo>
                    <a:pt x="95" y="179"/>
                  </a:lnTo>
                  <a:lnTo>
                    <a:pt x="105" y="183"/>
                  </a:lnTo>
                  <a:lnTo>
                    <a:pt x="117" y="185"/>
                  </a:lnTo>
                  <a:lnTo>
                    <a:pt x="126" y="187"/>
                  </a:lnTo>
                  <a:lnTo>
                    <a:pt x="137" y="189"/>
                  </a:lnTo>
                  <a:lnTo>
                    <a:pt x="145" y="189"/>
                  </a:lnTo>
                  <a:lnTo>
                    <a:pt x="153" y="189"/>
                  </a:lnTo>
                  <a:lnTo>
                    <a:pt x="162" y="189"/>
                  </a:lnTo>
                  <a:lnTo>
                    <a:pt x="171" y="187"/>
                  </a:lnTo>
                  <a:lnTo>
                    <a:pt x="181" y="184"/>
                  </a:lnTo>
                  <a:lnTo>
                    <a:pt x="192" y="181"/>
                  </a:lnTo>
                  <a:lnTo>
                    <a:pt x="201" y="177"/>
                  </a:lnTo>
                  <a:lnTo>
                    <a:pt x="213" y="173"/>
                  </a:lnTo>
                  <a:lnTo>
                    <a:pt x="224" y="167"/>
                  </a:lnTo>
                  <a:lnTo>
                    <a:pt x="235" y="162"/>
                  </a:lnTo>
                  <a:lnTo>
                    <a:pt x="244" y="157"/>
                  </a:lnTo>
                  <a:lnTo>
                    <a:pt x="256" y="152"/>
                  </a:lnTo>
                  <a:lnTo>
                    <a:pt x="265" y="146"/>
                  </a:lnTo>
                  <a:lnTo>
                    <a:pt x="276" y="141"/>
                  </a:lnTo>
                  <a:lnTo>
                    <a:pt x="285" y="136"/>
                  </a:lnTo>
                  <a:lnTo>
                    <a:pt x="295" y="131"/>
                  </a:lnTo>
                  <a:lnTo>
                    <a:pt x="304" y="126"/>
                  </a:lnTo>
                  <a:lnTo>
                    <a:pt x="314" y="121"/>
                  </a:lnTo>
                  <a:lnTo>
                    <a:pt x="317" y="119"/>
                  </a:lnTo>
                  <a:lnTo>
                    <a:pt x="322" y="118"/>
                  </a:lnTo>
                  <a:lnTo>
                    <a:pt x="327" y="116"/>
                  </a:lnTo>
                  <a:lnTo>
                    <a:pt x="333" y="112"/>
                  </a:lnTo>
                  <a:lnTo>
                    <a:pt x="339" y="109"/>
                  </a:lnTo>
                  <a:lnTo>
                    <a:pt x="345" y="105"/>
                  </a:lnTo>
                  <a:lnTo>
                    <a:pt x="351" y="101"/>
                  </a:lnTo>
                  <a:lnTo>
                    <a:pt x="358" y="97"/>
                  </a:lnTo>
                  <a:lnTo>
                    <a:pt x="363" y="93"/>
                  </a:lnTo>
                  <a:lnTo>
                    <a:pt x="369" y="89"/>
                  </a:lnTo>
                  <a:lnTo>
                    <a:pt x="373" y="86"/>
                  </a:lnTo>
                  <a:lnTo>
                    <a:pt x="379" y="81"/>
                  </a:lnTo>
                  <a:lnTo>
                    <a:pt x="382" y="77"/>
                  </a:lnTo>
                  <a:lnTo>
                    <a:pt x="386" y="72"/>
                  </a:lnTo>
                  <a:lnTo>
                    <a:pt x="388" y="68"/>
                  </a:lnTo>
                  <a:lnTo>
                    <a:pt x="390" y="63"/>
                  </a:lnTo>
                  <a:lnTo>
                    <a:pt x="390" y="61"/>
                  </a:lnTo>
                  <a:lnTo>
                    <a:pt x="390" y="57"/>
                  </a:lnTo>
                  <a:lnTo>
                    <a:pt x="390" y="55"/>
                  </a:lnTo>
                  <a:lnTo>
                    <a:pt x="390" y="51"/>
                  </a:lnTo>
                  <a:lnTo>
                    <a:pt x="388" y="49"/>
                  </a:lnTo>
                  <a:lnTo>
                    <a:pt x="388" y="47"/>
                  </a:lnTo>
                  <a:lnTo>
                    <a:pt x="387" y="45"/>
                  </a:lnTo>
                  <a:lnTo>
                    <a:pt x="387" y="41"/>
                  </a:lnTo>
                  <a:lnTo>
                    <a:pt x="384" y="40"/>
                  </a:lnTo>
                  <a:lnTo>
                    <a:pt x="382" y="37"/>
                  </a:lnTo>
                  <a:lnTo>
                    <a:pt x="380" y="35"/>
                  </a:lnTo>
                  <a:lnTo>
                    <a:pt x="378" y="31"/>
                  </a:lnTo>
                  <a:lnTo>
                    <a:pt x="374" y="28"/>
                  </a:lnTo>
                  <a:lnTo>
                    <a:pt x="371" y="25"/>
                  </a:lnTo>
                  <a:lnTo>
                    <a:pt x="367" y="21"/>
                  </a:lnTo>
                  <a:lnTo>
                    <a:pt x="364" y="17"/>
                  </a:lnTo>
                  <a:lnTo>
                    <a:pt x="361" y="15"/>
                  </a:lnTo>
                  <a:lnTo>
                    <a:pt x="357" y="13"/>
                  </a:lnTo>
                  <a:lnTo>
                    <a:pt x="353" y="11"/>
                  </a:lnTo>
                  <a:lnTo>
                    <a:pt x="349" y="8"/>
                  </a:lnTo>
                  <a:lnTo>
                    <a:pt x="343" y="7"/>
                  </a:lnTo>
                  <a:lnTo>
                    <a:pt x="340" y="5"/>
                  </a:lnTo>
                  <a:lnTo>
                    <a:pt x="336" y="4"/>
                  </a:lnTo>
                  <a:lnTo>
                    <a:pt x="332" y="2"/>
                  </a:lnTo>
                  <a:lnTo>
                    <a:pt x="327" y="2"/>
                  </a:lnTo>
                  <a:lnTo>
                    <a:pt x="323" y="1"/>
                  </a:lnTo>
                  <a:lnTo>
                    <a:pt x="317" y="1"/>
                  </a:lnTo>
                  <a:lnTo>
                    <a:pt x="314" y="0"/>
                  </a:lnTo>
                  <a:lnTo>
                    <a:pt x="308" y="1"/>
                  </a:lnTo>
                  <a:lnTo>
                    <a:pt x="304" y="1"/>
                  </a:lnTo>
                  <a:lnTo>
                    <a:pt x="300" y="1"/>
                  </a:lnTo>
                  <a:lnTo>
                    <a:pt x="296" y="1"/>
                  </a:lnTo>
                  <a:lnTo>
                    <a:pt x="282" y="3"/>
                  </a:lnTo>
                  <a:lnTo>
                    <a:pt x="266" y="3"/>
                  </a:lnTo>
                  <a:lnTo>
                    <a:pt x="249" y="5"/>
                  </a:lnTo>
                  <a:lnTo>
                    <a:pt x="231" y="6"/>
                  </a:lnTo>
                  <a:lnTo>
                    <a:pt x="211" y="9"/>
                  </a:lnTo>
                  <a:lnTo>
                    <a:pt x="193" y="10"/>
                  </a:lnTo>
                  <a:lnTo>
                    <a:pt x="173" y="13"/>
                  </a:lnTo>
                  <a:lnTo>
                    <a:pt x="154" y="15"/>
                  </a:lnTo>
                  <a:lnTo>
                    <a:pt x="133" y="20"/>
                  </a:lnTo>
                  <a:lnTo>
                    <a:pt x="115" y="23"/>
                  </a:lnTo>
                  <a:lnTo>
                    <a:pt x="96" y="28"/>
                  </a:lnTo>
                  <a:lnTo>
                    <a:pt x="78" y="32"/>
                  </a:lnTo>
                  <a:lnTo>
                    <a:pt x="61" y="38"/>
                  </a:lnTo>
                  <a:lnTo>
                    <a:pt x="46" y="43"/>
                  </a:lnTo>
                  <a:lnTo>
                    <a:pt x="32" y="49"/>
                  </a:lnTo>
                  <a:lnTo>
                    <a:pt x="21" y="55"/>
                  </a:lnTo>
                </a:path>
              </a:pathLst>
            </a:custGeom>
            <a:solidFill>
              <a:srgbClr val="FF8141"/>
            </a:solidFill>
            <a:ln w="19050">
              <a:solidFill>
                <a:srgbClr val="4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Freeform 12"/>
            <p:cNvSpPr>
              <a:spLocks/>
            </p:cNvSpPr>
            <p:nvPr/>
          </p:nvSpPr>
          <p:spPr bwMode="auto">
            <a:xfrm>
              <a:off x="5215" y="2827"/>
              <a:ext cx="456" cy="196"/>
            </a:xfrm>
            <a:custGeom>
              <a:avLst/>
              <a:gdLst>
                <a:gd name="T0" fmla="*/ 18 w 456"/>
                <a:gd name="T1" fmla="*/ 21 h 196"/>
                <a:gd name="T2" fmla="*/ 14 w 456"/>
                <a:gd name="T3" fmla="*/ 33 h 196"/>
                <a:gd name="T4" fmla="*/ 10 w 456"/>
                <a:gd name="T5" fmla="*/ 47 h 196"/>
                <a:gd name="T6" fmla="*/ 5 w 456"/>
                <a:gd name="T7" fmla="*/ 64 h 196"/>
                <a:gd name="T8" fmla="*/ 2 w 456"/>
                <a:gd name="T9" fmla="*/ 75 h 196"/>
                <a:gd name="T10" fmla="*/ 0 w 456"/>
                <a:gd name="T11" fmla="*/ 80 h 196"/>
                <a:gd name="T12" fmla="*/ 0 w 456"/>
                <a:gd name="T13" fmla="*/ 88 h 196"/>
                <a:gd name="T14" fmla="*/ 1 w 456"/>
                <a:gd name="T15" fmla="*/ 99 h 196"/>
                <a:gd name="T16" fmla="*/ 5 w 456"/>
                <a:gd name="T17" fmla="*/ 113 h 196"/>
                <a:gd name="T18" fmla="*/ 9 w 456"/>
                <a:gd name="T19" fmla="*/ 124 h 196"/>
                <a:gd name="T20" fmla="*/ 15 w 456"/>
                <a:gd name="T21" fmla="*/ 133 h 196"/>
                <a:gd name="T22" fmla="*/ 30 w 456"/>
                <a:gd name="T23" fmla="*/ 144 h 196"/>
                <a:gd name="T24" fmla="*/ 65 w 456"/>
                <a:gd name="T25" fmla="*/ 159 h 196"/>
                <a:gd name="T26" fmla="*/ 108 w 456"/>
                <a:gd name="T27" fmla="*/ 174 h 196"/>
                <a:gd name="T28" fmla="*/ 153 w 456"/>
                <a:gd name="T29" fmla="*/ 188 h 196"/>
                <a:gd name="T30" fmla="*/ 187 w 456"/>
                <a:gd name="T31" fmla="*/ 195 h 196"/>
                <a:gd name="T32" fmla="*/ 214 w 456"/>
                <a:gd name="T33" fmla="*/ 194 h 196"/>
                <a:gd name="T34" fmla="*/ 243 w 456"/>
                <a:gd name="T35" fmla="*/ 188 h 196"/>
                <a:gd name="T36" fmla="*/ 277 w 456"/>
                <a:gd name="T37" fmla="*/ 178 h 196"/>
                <a:gd name="T38" fmla="*/ 307 w 456"/>
                <a:gd name="T39" fmla="*/ 168 h 196"/>
                <a:gd name="T40" fmla="*/ 337 w 456"/>
                <a:gd name="T41" fmla="*/ 157 h 196"/>
                <a:gd name="T42" fmla="*/ 359 w 456"/>
                <a:gd name="T43" fmla="*/ 147 h 196"/>
                <a:gd name="T44" fmla="*/ 379 w 456"/>
                <a:gd name="T45" fmla="*/ 142 h 196"/>
                <a:gd name="T46" fmla="*/ 401 w 456"/>
                <a:gd name="T47" fmla="*/ 135 h 196"/>
                <a:gd name="T48" fmla="*/ 426 w 456"/>
                <a:gd name="T49" fmla="*/ 126 h 196"/>
                <a:gd name="T50" fmla="*/ 444 w 456"/>
                <a:gd name="T51" fmla="*/ 116 h 196"/>
                <a:gd name="T52" fmla="*/ 455 w 456"/>
                <a:gd name="T53" fmla="*/ 103 h 196"/>
                <a:gd name="T54" fmla="*/ 449 w 456"/>
                <a:gd name="T55" fmla="*/ 91 h 196"/>
                <a:gd name="T56" fmla="*/ 438 w 456"/>
                <a:gd name="T57" fmla="*/ 75 h 196"/>
                <a:gd name="T58" fmla="*/ 419 w 456"/>
                <a:gd name="T59" fmla="*/ 59 h 196"/>
                <a:gd name="T60" fmla="*/ 403 w 456"/>
                <a:gd name="T61" fmla="*/ 44 h 196"/>
                <a:gd name="T62" fmla="*/ 388 w 456"/>
                <a:gd name="T63" fmla="*/ 35 h 196"/>
                <a:gd name="T64" fmla="*/ 376 w 456"/>
                <a:gd name="T65" fmla="*/ 30 h 196"/>
                <a:gd name="T66" fmla="*/ 365 w 456"/>
                <a:gd name="T67" fmla="*/ 26 h 196"/>
                <a:gd name="T68" fmla="*/ 355 w 456"/>
                <a:gd name="T69" fmla="*/ 21 h 196"/>
                <a:gd name="T70" fmla="*/ 343 w 456"/>
                <a:gd name="T71" fmla="*/ 19 h 196"/>
                <a:gd name="T72" fmla="*/ 333 w 456"/>
                <a:gd name="T73" fmla="*/ 18 h 196"/>
                <a:gd name="T74" fmla="*/ 309 w 456"/>
                <a:gd name="T75" fmla="*/ 19 h 196"/>
                <a:gd name="T76" fmla="*/ 253 w 456"/>
                <a:gd name="T77" fmla="*/ 13 h 196"/>
                <a:gd name="T78" fmla="*/ 188 w 456"/>
                <a:gd name="T79" fmla="*/ 6 h 196"/>
                <a:gd name="T80" fmla="*/ 122 w 456"/>
                <a:gd name="T81" fmla="*/ 0 h 196"/>
                <a:gd name="T82" fmla="*/ 62 w 456"/>
                <a:gd name="T83" fmla="*/ 3 h 196"/>
                <a:gd name="T84" fmla="*/ 19 w 456"/>
                <a:gd name="T85" fmla="*/ 18 h 19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56"/>
                <a:gd name="T130" fmla="*/ 0 h 196"/>
                <a:gd name="T131" fmla="*/ 456 w 456"/>
                <a:gd name="T132" fmla="*/ 196 h 19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56" h="196">
                  <a:moveTo>
                    <a:pt x="19" y="18"/>
                  </a:moveTo>
                  <a:lnTo>
                    <a:pt x="18" y="19"/>
                  </a:lnTo>
                  <a:lnTo>
                    <a:pt x="18" y="21"/>
                  </a:lnTo>
                  <a:lnTo>
                    <a:pt x="16" y="25"/>
                  </a:lnTo>
                  <a:lnTo>
                    <a:pt x="16" y="28"/>
                  </a:lnTo>
                  <a:lnTo>
                    <a:pt x="14" y="33"/>
                  </a:lnTo>
                  <a:lnTo>
                    <a:pt x="12" y="38"/>
                  </a:lnTo>
                  <a:lnTo>
                    <a:pt x="10" y="43"/>
                  </a:lnTo>
                  <a:lnTo>
                    <a:pt x="10" y="47"/>
                  </a:lnTo>
                  <a:lnTo>
                    <a:pt x="8" y="53"/>
                  </a:lnTo>
                  <a:lnTo>
                    <a:pt x="7" y="58"/>
                  </a:lnTo>
                  <a:lnTo>
                    <a:pt x="5" y="64"/>
                  </a:lnTo>
                  <a:lnTo>
                    <a:pt x="4" y="68"/>
                  </a:lnTo>
                  <a:lnTo>
                    <a:pt x="2" y="72"/>
                  </a:lnTo>
                  <a:lnTo>
                    <a:pt x="2" y="75"/>
                  </a:lnTo>
                  <a:lnTo>
                    <a:pt x="1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0" y="86"/>
                  </a:lnTo>
                  <a:lnTo>
                    <a:pt x="0" y="88"/>
                  </a:lnTo>
                  <a:lnTo>
                    <a:pt x="0" y="92"/>
                  </a:lnTo>
                  <a:lnTo>
                    <a:pt x="1" y="96"/>
                  </a:lnTo>
                  <a:lnTo>
                    <a:pt x="1" y="99"/>
                  </a:lnTo>
                  <a:lnTo>
                    <a:pt x="3" y="103"/>
                  </a:lnTo>
                  <a:lnTo>
                    <a:pt x="3" y="109"/>
                  </a:lnTo>
                  <a:lnTo>
                    <a:pt x="5" y="113"/>
                  </a:lnTo>
                  <a:lnTo>
                    <a:pt x="6" y="116"/>
                  </a:lnTo>
                  <a:lnTo>
                    <a:pt x="8" y="120"/>
                  </a:lnTo>
                  <a:lnTo>
                    <a:pt x="9" y="124"/>
                  </a:lnTo>
                  <a:lnTo>
                    <a:pt x="11" y="127"/>
                  </a:lnTo>
                  <a:lnTo>
                    <a:pt x="13" y="131"/>
                  </a:lnTo>
                  <a:lnTo>
                    <a:pt x="15" y="133"/>
                  </a:lnTo>
                  <a:lnTo>
                    <a:pt x="17" y="136"/>
                  </a:lnTo>
                  <a:lnTo>
                    <a:pt x="23" y="139"/>
                  </a:lnTo>
                  <a:lnTo>
                    <a:pt x="30" y="144"/>
                  </a:lnTo>
                  <a:lnTo>
                    <a:pt x="41" y="148"/>
                  </a:lnTo>
                  <a:lnTo>
                    <a:pt x="51" y="154"/>
                  </a:lnTo>
                  <a:lnTo>
                    <a:pt x="65" y="159"/>
                  </a:lnTo>
                  <a:lnTo>
                    <a:pt x="79" y="164"/>
                  </a:lnTo>
                  <a:lnTo>
                    <a:pt x="94" y="169"/>
                  </a:lnTo>
                  <a:lnTo>
                    <a:pt x="108" y="174"/>
                  </a:lnTo>
                  <a:lnTo>
                    <a:pt x="123" y="180"/>
                  </a:lnTo>
                  <a:lnTo>
                    <a:pt x="137" y="184"/>
                  </a:lnTo>
                  <a:lnTo>
                    <a:pt x="153" y="188"/>
                  </a:lnTo>
                  <a:lnTo>
                    <a:pt x="165" y="192"/>
                  </a:lnTo>
                  <a:lnTo>
                    <a:pt x="177" y="194"/>
                  </a:lnTo>
                  <a:lnTo>
                    <a:pt x="187" y="195"/>
                  </a:lnTo>
                  <a:lnTo>
                    <a:pt x="196" y="194"/>
                  </a:lnTo>
                  <a:lnTo>
                    <a:pt x="205" y="194"/>
                  </a:lnTo>
                  <a:lnTo>
                    <a:pt x="214" y="194"/>
                  </a:lnTo>
                  <a:lnTo>
                    <a:pt x="223" y="192"/>
                  </a:lnTo>
                  <a:lnTo>
                    <a:pt x="234" y="190"/>
                  </a:lnTo>
                  <a:lnTo>
                    <a:pt x="243" y="188"/>
                  </a:lnTo>
                  <a:lnTo>
                    <a:pt x="255" y="185"/>
                  </a:lnTo>
                  <a:lnTo>
                    <a:pt x="265" y="182"/>
                  </a:lnTo>
                  <a:lnTo>
                    <a:pt x="277" y="178"/>
                  </a:lnTo>
                  <a:lnTo>
                    <a:pt x="286" y="175"/>
                  </a:lnTo>
                  <a:lnTo>
                    <a:pt x="297" y="172"/>
                  </a:lnTo>
                  <a:lnTo>
                    <a:pt x="307" y="168"/>
                  </a:lnTo>
                  <a:lnTo>
                    <a:pt x="318" y="164"/>
                  </a:lnTo>
                  <a:lnTo>
                    <a:pt x="327" y="161"/>
                  </a:lnTo>
                  <a:lnTo>
                    <a:pt x="337" y="157"/>
                  </a:lnTo>
                  <a:lnTo>
                    <a:pt x="346" y="153"/>
                  </a:lnTo>
                  <a:lnTo>
                    <a:pt x="355" y="149"/>
                  </a:lnTo>
                  <a:lnTo>
                    <a:pt x="359" y="147"/>
                  </a:lnTo>
                  <a:lnTo>
                    <a:pt x="365" y="146"/>
                  </a:lnTo>
                  <a:lnTo>
                    <a:pt x="371" y="144"/>
                  </a:lnTo>
                  <a:lnTo>
                    <a:pt x="379" y="142"/>
                  </a:lnTo>
                  <a:lnTo>
                    <a:pt x="387" y="140"/>
                  </a:lnTo>
                  <a:lnTo>
                    <a:pt x="394" y="137"/>
                  </a:lnTo>
                  <a:lnTo>
                    <a:pt x="401" y="135"/>
                  </a:lnTo>
                  <a:lnTo>
                    <a:pt x="411" y="131"/>
                  </a:lnTo>
                  <a:lnTo>
                    <a:pt x="418" y="129"/>
                  </a:lnTo>
                  <a:lnTo>
                    <a:pt x="426" y="126"/>
                  </a:lnTo>
                  <a:lnTo>
                    <a:pt x="432" y="123"/>
                  </a:lnTo>
                  <a:lnTo>
                    <a:pt x="439" y="119"/>
                  </a:lnTo>
                  <a:lnTo>
                    <a:pt x="444" y="116"/>
                  </a:lnTo>
                  <a:lnTo>
                    <a:pt x="449" y="112"/>
                  </a:lnTo>
                  <a:lnTo>
                    <a:pt x="452" y="108"/>
                  </a:lnTo>
                  <a:lnTo>
                    <a:pt x="455" y="103"/>
                  </a:lnTo>
                  <a:lnTo>
                    <a:pt x="454" y="100"/>
                  </a:lnTo>
                  <a:lnTo>
                    <a:pt x="453" y="96"/>
                  </a:lnTo>
                  <a:lnTo>
                    <a:pt x="449" y="91"/>
                  </a:lnTo>
                  <a:lnTo>
                    <a:pt x="447" y="86"/>
                  </a:lnTo>
                  <a:lnTo>
                    <a:pt x="442" y="81"/>
                  </a:lnTo>
                  <a:lnTo>
                    <a:pt x="438" y="75"/>
                  </a:lnTo>
                  <a:lnTo>
                    <a:pt x="432" y="69"/>
                  </a:lnTo>
                  <a:lnTo>
                    <a:pt x="427" y="64"/>
                  </a:lnTo>
                  <a:lnTo>
                    <a:pt x="419" y="59"/>
                  </a:lnTo>
                  <a:lnTo>
                    <a:pt x="414" y="54"/>
                  </a:lnTo>
                  <a:lnTo>
                    <a:pt x="408" y="49"/>
                  </a:lnTo>
                  <a:lnTo>
                    <a:pt x="403" y="44"/>
                  </a:lnTo>
                  <a:lnTo>
                    <a:pt x="397" y="41"/>
                  </a:lnTo>
                  <a:lnTo>
                    <a:pt x="392" y="37"/>
                  </a:lnTo>
                  <a:lnTo>
                    <a:pt x="388" y="35"/>
                  </a:lnTo>
                  <a:lnTo>
                    <a:pt x="385" y="32"/>
                  </a:lnTo>
                  <a:lnTo>
                    <a:pt x="379" y="32"/>
                  </a:lnTo>
                  <a:lnTo>
                    <a:pt x="376" y="30"/>
                  </a:lnTo>
                  <a:lnTo>
                    <a:pt x="372" y="28"/>
                  </a:lnTo>
                  <a:lnTo>
                    <a:pt x="368" y="27"/>
                  </a:lnTo>
                  <a:lnTo>
                    <a:pt x="365" y="26"/>
                  </a:lnTo>
                  <a:lnTo>
                    <a:pt x="361" y="24"/>
                  </a:lnTo>
                  <a:lnTo>
                    <a:pt x="357" y="23"/>
                  </a:lnTo>
                  <a:lnTo>
                    <a:pt x="355" y="21"/>
                  </a:lnTo>
                  <a:lnTo>
                    <a:pt x="351" y="21"/>
                  </a:lnTo>
                  <a:lnTo>
                    <a:pt x="347" y="19"/>
                  </a:lnTo>
                  <a:lnTo>
                    <a:pt x="343" y="19"/>
                  </a:lnTo>
                  <a:lnTo>
                    <a:pt x="341" y="18"/>
                  </a:lnTo>
                  <a:lnTo>
                    <a:pt x="337" y="18"/>
                  </a:lnTo>
                  <a:lnTo>
                    <a:pt x="333" y="18"/>
                  </a:lnTo>
                  <a:lnTo>
                    <a:pt x="329" y="19"/>
                  </a:lnTo>
                  <a:lnTo>
                    <a:pt x="325" y="19"/>
                  </a:lnTo>
                  <a:lnTo>
                    <a:pt x="309" y="19"/>
                  </a:lnTo>
                  <a:lnTo>
                    <a:pt x="292" y="18"/>
                  </a:lnTo>
                  <a:lnTo>
                    <a:pt x="273" y="16"/>
                  </a:lnTo>
                  <a:lnTo>
                    <a:pt x="253" y="13"/>
                  </a:lnTo>
                  <a:lnTo>
                    <a:pt x="232" y="11"/>
                  </a:lnTo>
                  <a:lnTo>
                    <a:pt x="211" y="8"/>
                  </a:lnTo>
                  <a:lnTo>
                    <a:pt x="188" y="6"/>
                  </a:lnTo>
                  <a:lnTo>
                    <a:pt x="166" y="2"/>
                  </a:lnTo>
                  <a:lnTo>
                    <a:pt x="144" y="1"/>
                  </a:lnTo>
                  <a:lnTo>
                    <a:pt x="122" y="0"/>
                  </a:lnTo>
                  <a:lnTo>
                    <a:pt x="101" y="0"/>
                  </a:lnTo>
                  <a:lnTo>
                    <a:pt x="81" y="0"/>
                  </a:lnTo>
                  <a:lnTo>
                    <a:pt x="62" y="3"/>
                  </a:lnTo>
                  <a:lnTo>
                    <a:pt x="46" y="6"/>
                  </a:lnTo>
                  <a:lnTo>
                    <a:pt x="31" y="11"/>
                  </a:lnTo>
                  <a:lnTo>
                    <a:pt x="19" y="18"/>
                  </a:lnTo>
                </a:path>
              </a:pathLst>
            </a:custGeom>
            <a:solidFill>
              <a:srgbClr val="FF8141"/>
            </a:solidFill>
            <a:ln w="19050">
              <a:solidFill>
                <a:srgbClr val="4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Freeform 13"/>
            <p:cNvSpPr>
              <a:spLocks/>
            </p:cNvSpPr>
            <p:nvPr/>
          </p:nvSpPr>
          <p:spPr bwMode="auto">
            <a:xfrm>
              <a:off x="5139" y="2682"/>
              <a:ext cx="465" cy="228"/>
            </a:xfrm>
            <a:custGeom>
              <a:avLst/>
              <a:gdLst>
                <a:gd name="T0" fmla="*/ 27 w 465"/>
                <a:gd name="T1" fmla="*/ 4 h 228"/>
                <a:gd name="T2" fmla="*/ 21 w 465"/>
                <a:gd name="T3" fmla="*/ 11 h 228"/>
                <a:gd name="T4" fmla="*/ 16 w 465"/>
                <a:gd name="T5" fmla="*/ 18 h 228"/>
                <a:gd name="T6" fmla="*/ 9 w 465"/>
                <a:gd name="T7" fmla="*/ 27 h 228"/>
                <a:gd name="T8" fmla="*/ 3 w 465"/>
                <a:gd name="T9" fmla="*/ 34 h 228"/>
                <a:gd name="T10" fmla="*/ 1 w 465"/>
                <a:gd name="T11" fmla="*/ 37 h 228"/>
                <a:gd name="T12" fmla="*/ 0 w 465"/>
                <a:gd name="T13" fmla="*/ 45 h 228"/>
                <a:gd name="T14" fmla="*/ 0 w 465"/>
                <a:gd name="T15" fmla="*/ 56 h 228"/>
                <a:gd name="T16" fmla="*/ 2 w 465"/>
                <a:gd name="T17" fmla="*/ 69 h 228"/>
                <a:gd name="T18" fmla="*/ 4 w 465"/>
                <a:gd name="T19" fmla="*/ 80 h 228"/>
                <a:gd name="T20" fmla="*/ 9 w 465"/>
                <a:gd name="T21" fmla="*/ 90 h 228"/>
                <a:gd name="T22" fmla="*/ 24 w 465"/>
                <a:gd name="T23" fmla="*/ 108 h 228"/>
                <a:gd name="T24" fmla="*/ 57 w 465"/>
                <a:gd name="T25" fmla="*/ 138 h 228"/>
                <a:gd name="T26" fmla="*/ 101 w 465"/>
                <a:gd name="T27" fmla="*/ 173 h 228"/>
                <a:gd name="T28" fmla="*/ 145 w 465"/>
                <a:gd name="T29" fmla="*/ 204 h 228"/>
                <a:gd name="T30" fmla="*/ 181 w 465"/>
                <a:gd name="T31" fmla="*/ 224 h 228"/>
                <a:gd name="T32" fmla="*/ 208 w 465"/>
                <a:gd name="T33" fmla="*/ 227 h 228"/>
                <a:gd name="T34" fmla="*/ 240 w 465"/>
                <a:gd name="T35" fmla="*/ 223 h 228"/>
                <a:gd name="T36" fmla="*/ 275 w 465"/>
                <a:gd name="T37" fmla="*/ 214 h 228"/>
                <a:gd name="T38" fmla="*/ 308 w 465"/>
                <a:gd name="T39" fmla="*/ 205 h 228"/>
                <a:gd name="T40" fmla="*/ 341 w 465"/>
                <a:gd name="T41" fmla="*/ 195 h 228"/>
                <a:gd name="T42" fmla="*/ 365 w 465"/>
                <a:gd name="T43" fmla="*/ 188 h 228"/>
                <a:gd name="T44" fmla="*/ 385 w 465"/>
                <a:gd name="T45" fmla="*/ 182 h 228"/>
                <a:gd name="T46" fmla="*/ 407 w 465"/>
                <a:gd name="T47" fmla="*/ 174 h 228"/>
                <a:gd name="T48" fmla="*/ 433 w 465"/>
                <a:gd name="T49" fmla="*/ 164 h 228"/>
                <a:gd name="T50" fmla="*/ 453 w 465"/>
                <a:gd name="T51" fmla="*/ 153 h 228"/>
                <a:gd name="T52" fmla="*/ 464 w 465"/>
                <a:gd name="T53" fmla="*/ 140 h 228"/>
                <a:gd name="T54" fmla="*/ 461 w 465"/>
                <a:gd name="T55" fmla="*/ 130 h 228"/>
                <a:gd name="T56" fmla="*/ 451 w 465"/>
                <a:gd name="T57" fmla="*/ 115 h 228"/>
                <a:gd name="T58" fmla="*/ 437 w 465"/>
                <a:gd name="T59" fmla="*/ 101 h 228"/>
                <a:gd name="T60" fmla="*/ 423 w 465"/>
                <a:gd name="T61" fmla="*/ 87 h 228"/>
                <a:gd name="T62" fmla="*/ 410 w 465"/>
                <a:gd name="T63" fmla="*/ 78 h 228"/>
                <a:gd name="T64" fmla="*/ 391 w 465"/>
                <a:gd name="T65" fmla="*/ 67 h 228"/>
                <a:gd name="T66" fmla="*/ 361 w 465"/>
                <a:gd name="T67" fmla="*/ 60 h 228"/>
                <a:gd name="T68" fmla="*/ 330 w 465"/>
                <a:gd name="T69" fmla="*/ 55 h 228"/>
                <a:gd name="T70" fmla="*/ 297 w 465"/>
                <a:gd name="T71" fmla="*/ 58 h 228"/>
                <a:gd name="T72" fmla="*/ 267 w 465"/>
                <a:gd name="T73" fmla="*/ 62 h 228"/>
                <a:gd name="T74" fmla="*/ 249 w 465"/>
                <a:gd name="T75" fmla="*/ 66 h 228"/>
                <a:gd name="T76" fmla="*/ 244 w 465"/>
                <a:gd name="T77" fmla="*/ 66 h 228"/>
                <a:gd name="T78" fmla="*/ 236 w 465"/>
                <a:gd name="T79" fmla="*/ 66 h 228"/>
                <a:gd name="T80" fmla="*/ 229 w 465"/>
                <a:gd name="T81" fmla="*/ 65 h 228"/>
                <a:gd name="T82" fmla="*/ 223 w 465"/>
                <a:gd name="T83" fmla="*/ 64 h 228"/>
                <a:gd name="T84" fmla="*/ 221 w 465"/>
                <a:gd name="T85" fmla="*/ 62 h 228"/>
                <a:gd name="T86" fmla="*/ 188 w 465"/>
                <a:gd name="T87" fmla="*/ 53 h 228"/>
                <a:gd name="T88" fmla="*/ 151 w 465"/>
                <a:gd name="T89" fmla="*/ 36 h 228"/>
                <a:gd name="T90" fmla="*/ 110 w 465"/>
                <a:gd name="T91" fmla="*/ 18 h 228"/>
                <a:gd name="T92" fmla="*/ 72 w 465"/>
                <a:gd name="T93" fmla="*/ 4 h 228"/>
                <a:gd name="T94" fmla="*/ 38 w 465"/>
                <a:gd name="T95" fmla="*/ 1 h 2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65"/>
                <a:gd name="T145" fmla="*/ 0 h 228"/>
                <a:gd name="T146" fmla="*/ 465 w 465"/>
                <a:gd name="T147" fmla="*/ 228 h 22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65" h="228">
                  <a:moveTo>
                    <a:pt x="29" y="2"/>
                  </a:moveTo>
                  <a:lnTo>
                    <a:pt x="28" y="4"/>
                  </a:lnTo>
                  <a:lnTo>
                    <a:pt x="27" y="4"/>
                  </a:lnTo>
                  <a:lnTo>
                    <a:pt x="26" y="6"/>
                  </a:lnTo>
                  <a:lnTo>
                    <a:pt x="25" y="7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17" y="16"/>
                  </a:lnTo>
                  <a:lnTo>
                    <a:pt x="16" y="18"/>
                  </a:lnTo>
                  <a:lnTo>
                    <a:pt x="13" y="22"/>
                  </a:lnTo>
                  <a:lnTo>
                    <a:pt x="11" y="24"/>
                  </a:lnTo>
                  <a:lnTo>
                    <a:pt x="9" y="27"/>
                  </a:lnTo>
                  <a:lnTo>
                    <a:pt x="7" y="29"/>
                  </a:lnTo>
                  <a:lnTo>
                    <a:pt x="5" y="32"/>
                  </a:lnTo>
                  <a:lnTo>
                    <a:pt x="3" y="34"/>
                  </a:lnTo>
                  <a:lnTo>
                    <a:pt x="3" y="35"/>
                  </a:lnTo>
                  <a:lnTo>
                    <a:pt x="1" y="37"/>
                  </a:lnTo>
                  <a:lnTo>
                    <a:pt x="1" y="39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0" y="56"/>
                  </a:lnTo>
                  <a:lnTo>
                    <a:pt x="1" y="60"/>
                  </a:lnTo>
                  <a:lnTo>
                    <a:pt x="1" y="65"/>
                  </a:lnTo>
                  <a:lnTo>
                    <a:pt x="2" y="69"/>
                  </a:lnTo>
                  <a:lnTo>
                    <a:pt x="2" y="73"/>
                  </a:lnTo>
                  <a:lnTo>
                    <a:pt x="4" y="77"/>
                  </a:lnTo>
                  <a:lnTo>
                    <a:pt x="4" y="80"/>
                  </a:lnTo>
                  <a:lnTo>
                    <a:pt x="6" y="84"/>
                  </a:lnTo>
                  <a:lnTo>
                    <a:pt x="7" y="88"/>
                  </a:lnTo>
                  <a:lnTo>
                    <a:pt x="9" y="90"/>
                  </a:lnTo>
                  <a:lnTo>
                    <a:pt x="11" y="95"/>
                  </a:lnTo>
                  <a:lnTo>
                    <a:pt x="16" y="100"/>
                  </a:lnTo>
                  <a:lnTo>
                    <a:pt x="24" y="108"/>
                  </a:lnTo>
                  <a:lnTo>
                    <a:pt x="34" y="116"/>
                  </a:lnTo>
                  <a:lnTo>
                    <a:pt x="44" y="127"/>
                  </a:lnTo>
                  <a:lnTo>
                    <a:pt x="57" y="138"/>
                  </a:lnTo>
                  <a:lnTo>
                    <a:pt x="72" y="150"/>
                  </a:lnTo>
                  <a:lnTo>
                    <a:pt x="87" y="161"/>
                  </a:lnTo>
                  <a:lnTo>
                    <a:pt x="101" y="173"/>
                  </a:lnTo>
                  <a:lnTo>
                    <a:pt x="116" y="184"/>
                  </a:lnTo>
                  <a:lnTo>
                    <a:pt x="131" y="196"/>
                  </a:lnTo>
                  <a:lnTo>
                    <a:pt x="145" y="204"/>
                  </a:lnTo>
                  <a:lnTo>
                    <a:pt x="158" y="213"/>
                  </a:lnTo>
                  <a:lnTo>
                    <a:pt x="171" y="220"/>
                  </a:lnTo>
                  <a:lnTo>
                    <a:pt x="181" y="224"/>
                  </a:lnTo>
                  <a:lnTo>
                    <a:pt x="189" y="225"/>
                  </a:lnTo>
                  <a:lnTo>
                    <a:pt x="198" y="227"/>
                  </a:lnTo>
                  <a:lnTo>
                    <a:pt x="208" y="227"/>
                  </a:lnTo>
                  <a:lnTo>
                    <a:pt x="218" y="226"/>
                  </a:lnTo>
                  <a:lnTo>
                    <a:pt x="229" y="224"/>
                  </a:lnTo>
                  <a:lnTo>
                    <a:pt x="240" y="223"/>
                  </a:lnTo>
                  <a:lnTo>
                    <a:pt x="251" y="220"/>
                  </a:lnTo>
                  <a:lnTo>
                    <a:pt x="262" y="218"/>
                  </a:lnTo>
                  <a:lnTo>
                    <a:pt x="275" y="214"/>
                  </a:lnTo>
                  <a:lnTo>
                    <a:pt x="286" y="212"/>
                  </a:lnTo>
                  <a:lnTo>
                    <a:pt x="297" y="208"/>
                  </a:lnTo>
                  <a:lnTo>
                    <a:pt x="308" y="205"/>
                  </a:lnTo>
                  <a:lnTo>
                    <a:pt x="319" y="202"/>
                  </a:lnTo>
                  <a:lnTo>
                    <a:pt x="329" y="199"/>
                  </a:lnTo>
                  <a:lnTo>
                    <a:pt x="341" y="195"/>
                  </a:lnTo>
                  <a:lnTo>
                    <a:pt x="350" y="193"/>
                  </a:lnTo>
                  <a:lnTo>
                    <a:pt x="360" y="189"/>
                  </a:lnTo>
                  <a:lnTo>
                    <a:pt x="365" y="188"/>
                  </a:lnTo>
                  <a:lnTo>
                    <a:pt x="370" y="186"/>
                  </a:lnTo>
                  <a:lnTo>
                    <a:pt x="377" y="184"/>
                  </a:lnTo>
                  <a:lnTo>
                    <a:pt x="385" y="182"/>
                  </a:lnTo>
                  <a:lnTo>
                    <a:pt x="392" y="180"/>
                  </a:lnTo>
                  <a:lnTo>
                    <a:pt x="400" y="177"/>
                  </a:lnTo>
                  <a:lnTo>
                    <a:pt x="407" y="174"/>
                  </a:lnTo>
                  <a:lnTo>
                    <a:pt x="417" y="170"/>
                  </a:lnTo>
                  <a:lnTo>
                    <a:pt x="424" y="168"/>
                  </a:lnTo>
                  <a:lnTo>
                    <a:pt x="433" y="164"/>
                  </a:lnTo>
                  <a:lnTo>
                    <a:pt x="439" y="160"/>
                  </a:lnTo>
                  <a:lnTo>
                    <a:pt x="447" y="156"/>
                  </a:lnTo>
                  <a:lnTo>
                    <a:pt x="453" y="153"/>
                  </a:lnTo>
                  <a:lnTo>
                    <a:pt x="457" y="149"/>
                  </a:lnTo>
                  <a:lnTo>
                    <a:pt x="461" y="145"/>
                  </a:lnTo>
                  <a:lnTo>
                    <a:pt x="464" y="140"/>
                  </a:lnTo>
                  <a:lnTo>
                    <a:pt x="464" y="138"/>
                  </a:lnTo>
                  <a:lnTo>
                    <a:pt x="463" y="134"/>
                  </a:lnTo>
                  <a:lnTo>
                    <a:pt x="461" y="130"/>
                  </a:lnTo>
                  <a:lnTo>
                    <a:pt x="459" y="125"/>
                  </a:lnTo>
                  <a:lnTo>
                    <a:pt x="455" y="121"/>
                  </a:lnTo>
                  <a:lnTo>
                    <a:pt x="451" y="115"/>
                  </a:lnTo>
                  <a:lnTo>
                    <a:pt x="447" y="110"/>
                  </a:lnTo>
                  <a:lnTo>
                    <a:pt x="443" y="105"/>
                  </a:lnTo>
                  <a:lnTo>
                    <a:pt x="437" y="101"/>
                  </a:lnTo>
                  <a:lnTo>
                    <a:pt x="433" y="96"/>
                  </a:lnTo>
                  <a:lnTo>
                    <a:pt x="427" y="92"/>
                  </a:lnTo>
                  <a:lnTo>
                    <a:pt x="423" y="87"/>
                  </a:lnTo>
                  <a:lnTo>
                    <a:pt x="417" y="84"/>
                  </a:lnTo>
                  <a:lnTo>
                    <a:pt x="414" y="80"/>
                  </a:lnTo>
                  <a:lnTo>
                    <a:pt x="410" y="78"/>
                  </a:lnTo>
                  <a:lnTo>
                    <a:pt x="408" y="75"/>
                  </a:lnTo>
                  <a:lnTo>
                    <a:pt x="399" y="71"/>
                  </a:lnTo>
                  <a:lnTo>
                    <a:pt x="391" y="67"/>
                  </a:lnTo>
                  <a:lnTo>
                    <a:pt x="381" y="65"/>
                  </a:lnTo>
                  <a:lnTo>
                    <a:pt x="372" y="61"/>
                  </a:lnTo>
                  <a:lnTo>
                    <a:pt x="361" y="60"/>
                  </a:lnTo>
                  <a:lnTo>
                    <a:pt x="351" y="58"/>
                  </a:lnTo>
                  <a:lnTo>
                    <a:pt x="339" y="57"/>
                  </a:lnTo>
                  <a:lnTo>
                    <a:pt x="330" y="55"/>
                  </a:lnTo>
                  <a:lnTo>
                    <a:pt x="319" y="56"/>
                  </a:lnTo>
                  <a:lnTo>
                    <a:pt x="308" y="56"/>
                  </a:lnTo>
                  <a:lnTo>
                    <a:pt x="297" y="58"/>
                  </a:lnTo>
                  <a:lnTo>
                    <a:pt x="287" y="58"/>
                  </a:lnTo>
                  <a:lnTo>
                    <a:pt x="277" y="60"/>
                  </a:lnTo>
                  <a:lnTo>
                    <a:pt x="267" y="62"/>
                  </a:lnTo>
                  <a:lnTo>
                    <a:pt x="259" y="64"/>
                  </a:lnTo>
                  <a:lnTo>
                    <a:pt x="251" y="65"/>
                  </a:lnTo>
                  <a:lnTo>
                    <a:pt x="249" y="66"/>
                  </a:lnTo>
                  <a:lnTo>
                    <a:pt x="248" y="66"/>
                  </a:lnTo>
                  <a:lnTo>
                    <a:pt x="246" y="66"/>
                  </a:lnTo>
                  <a:lnTo>
                    <a:pt x="244" y="66"/>
                  </a:lnTo>
                  <a:lnTo>
                    <a:pt x="240" y="66"/>
                  </a:lnTo>
                  <a:lnTo>
                    <a:pt x="239" y="66"/>
                  </a:lnTo>
                  <a:lnTo>
                    <a:pt x="236" y="66"/>
                  </a:lnTo>
                  <a:lnTo>
                    <a:pt x="234" y="65"/>
                  </a:lnTo>
                  <a:lnTo>
                    <a:pt x="231" y="65"/>
                  </a:lnTo>
                  <a:lnTo>
                    <a:pt x="229" y="65"/>
                  </a:lnTo>
                  <a:lnTo>
                    <a:pt x="227" y="65"/>
                  </a:lnTo>
                  <a:lnTo>
                    <a:pt x="225" y="64"/>
                  </a:lnTo>
                  <a:lnTo>
                    <a:pt x="223" y="64"/>
                  </a:lnTo>
                  <a:lnTo>
                    <a:pt x="222" y="64"/>
                  </a:lnTo>
                  <a:lnTo>
                    <a:pt x="221" y="64"/>
                  </a:lnTo>
                  <a:lnTo>
                    <a:pt x="221" y="62"/>
                  </a:lnTo>
                  <a:lnTo>
                    <a:pt x="211" y="60"/>
                  </a:lnTo>
                  <a:lnTo>
                    <a:pt x="200" y="57"/>
                  </a:lnTo>
                  <a:lnTo>
                    <a:pt x="188" y="53"/>
                  </a:lnTo>
                  <a:lnTo>
                    <a:pt x="177" y="47"/>
                  </a:lnTo>
                  <a:lnTo>
                    <a:pt x="163" y="42"/>
                  </a:lnTo>
                  <a:lnTo>
                    <a:pt x="151" y="36"/>
                  </a:lnTo>
                  <a:lnTo>
                    <a:pt x="137" y="30"/>
                  </a:lnTo>
                  <a:lnTo>
                    <a:pt x="124" y="23"/>
                  </a:lnTo>
                  <a:lnTo>
                    <a:pt x="110" y="18"/>
                  </a:lnTo>
                  <a:lnTo>
                    <a:pt x="97" y="13"/>
                  </a:lnTo>
                  <a:lnTo>
                    <a:pt x="84" y="9"/>
                  </a:lnTo>
                  <a:lnTo>
                    <a:pt x="72" y="4"/>
                  </a:lnTo>
                  <a:lnTo>
                    <a:pt x="59" y="2"/>
                  </a:lnTo>
                  <a:lnTo>
                    <a:pt x="48" y="0"/>
                  </a:lnTo>
                  <a:lnTo>
                    <a:pt x="38" y="1"/>
                  </a:lnTo>
                  <a:lnTo>
                    <a:pt x="29" y="2"/>
                  </a:lnTo>
                </a:path>
              </a:pathLst>
            </a:custGeom>
            <a:solidFill>
              <a:srgbClr val="FF8141"/>
            </a:solidFill>
            <a:ln w="19050">
              <a:solidFill>
                <a:srgbClr val="4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0" name="Freeform 14"/>
            <p:cNvSpPr>
              <a:spLocks/>
            </p:cNvSpPr>
            <p:nvPr/>
          </p:nvSpPr>
          <p:spPr bwMode="auto">
            <a:xfrm>
              <a:off x="5095" y="2503"/>
              <a:ext cx="282" cy="280"/>
            </a:xfrm>
            <a:custGeom>
              <a:avLst/>
              <a:gdLst>
                <a:gd name="T0" fmla="*/ 244 w 282"/>
                <a:gd name="T1" fmla="*/ 137 h 280"/>
                <a:gd name="T2" fmla="*/ 246 w 282"/>
                <a:gd name="T3" fmla="*/ 141 h 280"/>
                <a:gd name="T4" fmla="*/ 251 w 282"/>
                <a:gd name="T5" fmla="*/ 149 h 280"/>
                <a:gd name="T6" fmla="*/ 259 w 282"/>
                <a:gd name="T7" fmla="*/ 158 h 280"/>
                <a:gd name="T8" fmla="*/ 264 w 282"/>
                <a:gd name="T9" fmla="*/ 168 h 280"/>
                <a:gd name="T10" fmla="*/ 271 w 282"/>
                <a:gd name="T11" fmla="*/ 179 h 280"/>
                <a:gd name="T12" fmla="*/ 277 w 282"/>
                <a:gd name="T13" fmla="*/ 187 h 280"/>
                <a:gd name="T14" fmla="*/ 280 w 282"/>
                <a:gd name="T15" fmla="*/ 195 h 280"/>
                <a:gd name="T16" fmla="*/ 280 w 282"/>
                <a:gd name="T17" fmla="*/ 203 h 280"/>
                <a:gd name="T18" fmla="*/ 277 w 282"/>
                <a:gd name="T19" fmla="*/ 214 h 280"/>
                <a:gd name="T20" fmla="*/ 274 w 282"/>
                <a:gd name="T21" fmla="*/ 225 h 280"/>
                <a:gd name="T22" fmla="*/ 270 w 282"/>
                <a:gd name="T23" fmla="*/ 236 h 280"/>
                <a:gd name="T24" fmla="*/ 264 w 282"/>
                <a:gd name="T25" fmla="*/ 246 h 280"/>
                <a:gd name="T26" fmla="*/ 259 w 282"/>
                <a:gd name="T27" fmla="*/ 254 h 280"/>
                <a:gd name="T28" fmla="*/ 254 w 282"/>
                <a:gd name="T29" fmla="*/ 259 h 280"/>
                <a:gd name="T30" fmla="*/ 250 w 282"/>
                <a:gd name="T31" fmla="*/ 261 h 280"/>
                <a:gd name="T32" fmla="*/ 246 w 282"/>
                <a:gd name="T33" fmla="*/ 262 h 280"/>
                <a:gd name="T34" fmla="*/ 244 w 282"/>
                <a:gd name="T35" fmla="*/ 264 h 280"/>
                <a:gd name="T36" fmla="*/ 243 w 282"/>
                <a:gd name="T37" fmla="*/ 265 h 280"/>
                <a:gd name="T38" fmla="*/ 243 w 282"/>
                <a:gd name="T39" fmla="*/ 269 h 280"/>
                <a:gd name="T40" fmla="*/ 241 w 282"/>
                <a:gd name="T41" fmla="*/ 272 h 280"/>
                <a:gd name="T42" fmla="*/ 239 w 282"/>
                <a:gd name="T43" fmla="*/ 275 h 280"/>
                <a:gd name="T44" fmla="*/ 237 w 282"/>
                <a:gd name="T45" fmla="*/ 279 h 280"/>
                <a:gd name="T46" fmla="*/ 234 w 282"/>
                <a:gd name="T47" fmla="*/ 279 h 280"/>
                <a:gd name="T48" fmla="*/ 223 w 282"/>
                <a:gd name="T49" fmla="*/ 276 h 280"/>
                <a:gd name="T50" fmla="*/ 201 w 282"/>
                <a:gd name="T51" fmla="*/ 270 h 280"/>
                <a:gd name="T52" fmla="*/ 179 w 282"/>
                <a:gd name="T53" fmla="*/ 261 h 280"/>
                <a:gd name="T54" fmla="*/ 157 w 282"/>
                <a:gd name="T55" fmla="*/ 249 h 280"/>
                <a:gd name="T56" fmla="*/ 137 w 282"/>
                <a:gd name="T57" fmla="*/ 235 h 280"/>
                <a:gd name="T58" fmla="*/ 115 w 282"/>
                <a:gd name="T59" fmla="*/ 220 h 280"/>
                <a:gd name="T60" fmla="*/ 97 w 282"/>
                <a:gd name="T61" fmla="*/ 203 h 280"/>
                <a:gd name="T62" fmla="*/ 78 w 282"/>
                <a:gd name="T63" fmla="*/ 184 h 280"/>
                <a:gd name="T64" fmla="*/ 67 w 282"/>
                <a:gd name="T65" fmla="*/ 172 h 280"/>
                <a:gd name="T66" fmla="*/ 57 w 282"/>
                <a:gd name="T67" fmla="*/ 164 h 280"/>
                <a:gd name="T68" fmla="*/ 45 w 282"/>
                <a:gd name="T69" fmla="*/ 153 h 280"/>
                <a:gd name="T70" fmla="*/ 33 w 282"/>
                <a:gd name="T71" fmla="*/ 142 h 280"/>
                <a:gd name="T72" fmla="*/ 21 w 282"/>
                <a:gd name="T73" fmla="*/ 129 h 280"/>
                <a:gd name="T74" fmla="*/ 10 w 282"/>
                <a:gd name="T75" fmla="*/ 117 h 280"/>
                <a:gd name="T76" fmla="*/ 3 w 282"/>
                <a:gd name="T77" fmla="*/ 105 h 280"/>
                <a:gd name="T78" fmla="*/ 0 w 282"/>
                <a:gd name="T79" fmla="*/ 95 h 280"/>
                <a:gd name="T80" fmla="*/ 1 w 282"/>
                <a:gd name="T81" fmla="*/ 87 h 280"/>
                <a:gd name="T82" fmla="*/ 4 w 282"/>
                <a:gd name="T83" fmla="*/ 78 h 280"/>
                <a:gd name="T84" fmla="*/ 8 w 282"/>
                <a:gd name="T85" fmla="*/ 66 h 280"/>
                <a:gd name="T86" fmla="*/ 12 w 282"/>
                <a:gd name="T87" fmla="*/ 51 h 280"/>
                <a:gd name="T88" fmla="*/ 17 w 282"/>
                <a:gd name="T89" fmla="*/ 38 h 280"/>
                <a:gd name="T90" fmla="*/ 22 w 282"/>
                <a:gd name="T91" fmla="*/ 24 h 280"/>
                <a:gd name="T92" fmla="*/ 27 w 282"/>
                <a:gd name="T93" fmla="*/ 13 h 280"/>
                <a:gd name="T94" fmla="*/ 32 w 282"/>
                <a:gd name="T95" fmla="*/ 4 h 280"/>
                <a:gd name="T96" fmla="*/ 47 w 282"/>
                <a:gd name="T97" fmla="*/ 0 h 280"/>
                <a:gd name="T98" fmla="*/ 72 w 282"/>
                <a:gd name="T99" fmla="*/ 5 h 280"/>
                <a:gd name="T100" fmla="*/ 100 w 282"/>
                <a:gd name="T101" fmla="*/ 18 h 280"/>
                <a:gd name="T102" fmla="*/ 130 w 282"/>
                <a:gd name="T103" fmla="*/ 37 h 280"/>
                <a:gd name="T104" fmla="*/ 158 w 282"/>
                <a:gd name="T105" fmla="*/ 59 h 280"/>
                <a:gd name="T106" fmla="*/ 186 w 282"/>
                <a:gd name="T107" fmla="*/ 83 h 280"/>
                <a:gd name="T108" fmla="*/ 212 w 282"/>
                <a:gd name="T109" fmla="*/ 107 h 280"/>
                <a:gd name="T110" fmla="*/ 234 w 282"/>
                <a:gd name="T111" fmla="*/ 128 h 280"/>
                <a:gd name="T112" fmla="*/ 244 w 282"/>
                <a:gd name="T113" fmla="*/ 136 h 28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2"/>
                <a:gd name="T172" fmla="*/ 0 h 280"/>
                <a:gd name="T173" fmla="*/ 282 w 282"/>
                <a:gd name="T174" fmla="*/ 280 h 28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2" h="280">
                  <a:moveTo>
                    <a:pt x="244" y="136"/>
                  </a:moveTo>
                  <a:lnTo>
                    <a:pt x="244" y="137"/>
                  </a:lnTo>
                  <a:lnTo>
                    <a:pt x="244" y="138"/>
                  </a:lnTo>
                  <a:lnTo>
                    <a:pt x="246" y="141"/>
                  </a:lnTo>
                  <a:lnTo>
                    <a:pt x="249" y="144"/>
                  </a:lnTo>
                  <a:lnTo>
                    <a:pt x="251" y="149"/>
                  </a:lnTo>
                  <a:lnTo>
                    <a:pt x="255" y="153"/>
                  </a:lnTo>
                  <a:lnTo>
                    <a:pt x="259" y="158"/>
                  </a:lnTo>
                  <a:lnTo>
                    <a:pt x="263" y="162"/>
                  </a:lnTo>
                  <a:lnTo>
                    <a:pt x="264" y="168"/>
                  </a:lnTo>
                  <a:lnTo>
                    <a:pt x="268" y="173"/>
                  </a:lnTo>
                  <a:lnTo>
                    <a:pt x="271" y="179"/>
                  </a:lnTo>
                  <a:lnTo>
                    <a:pt x="275" y="183"/>
                  </a:lnTo>
                  <a:lnTo>
                    <a:pt x="277" y="187"/>
                  </a:lnTo>
                  <a:lnTo>
                    <a:pt x="279" y="191"/>
                  </a:lnTo>
                  <a:lnTo>
                    <a:pt x="280" y="195"/>
                  </a:lnTo>
                  <a:lnTo>
                    <a:pt x="281" y="196"/>
                  </a:lnTo>
                  <a:lnTo>
                    <a:pt x="280" y="203"/>
                  </a:lnTo>
                  <a:lnTo>
                    <a:pt x="279" y="208"/>
                  </a:lnTo>
                  <a:lnTo>
                    <a:pt x="277" y="214"/>
                  </a:lnTo>
                  <a:lnTo>
                    <a:pt x="277" y="219"/>
                  </a:lnTo>
                  <a:lnTo>
                    <a:pt x="274" y="225"/>
                  </a:lnTo>
                  <a:lnTo>
                    <a:pt x="273" y="231"/>
                  </a:lnTo>
                  <a:lnTo>
                    <a:pt x="270" y="236"/>
                  </a:lnTo>
                  <a:lnTo>
                    <a:pt x="268" y="241"/>
                  </a:lnTo>
                  <a:lnTo>
                    <a:pt x="264" y="246"/>
                  </a:lnTo>
                  <a:lnTo>
                    <a:pt x="263" y="251"/>
                  </a:lnTo>
                  <a:lnTo>
                    <a:pt x="259" y="254"/>
                  </a:lnTo>
                  <a:lnTo>
                    <a:pt x="257" y="257"/>
                  </a:lnTo>
                  <a:lnTo>
                    <a:pt x="254" y="259"/>
                  </a:lnTo>
                  <a:lnTo>
                    <a:pt x="252" y="261"/>
                  </a:lnTo>
                  <a:lnTo>
                    <a:pt x="250" y="261"/>
                  </a:lnTo>
                  <a:lnTo>
                    <a:pt x="248" y="261"/>
                  </a:lnTo>
                  <a:lnTo>
                    <a:pt x="246" y="262"/>
                  </a:lnTo>
                  <a:lnTo>
                    <a:pt x="244" y="264"/>
                  </a:lnTo>
                  <a:lnTo>
                    <a:pt x="243" y="265"/>
                  </a:lnTo>
                  <a:lnTo>
                    <a:pt x="243" y="267"/>
                  </a:lnTo>
                  <a:lnTo>
                    <a:pt x="243" y="269"/>
                  </a:lnTo>
                  <a:lnTo>
                    <a:pt x="243" y="270"/>
                  </a:lnTo>
                  <a:lnTo>
                    <a:pt x="241" y="272"/>
                  </a:lnTo>
                  <a:lnTo>
                    <a:pt x="241" y="274"/>
                  </a:lnTo>
                  <a:lnTo>
                    <a:pt x="239" y="275"/>
                  </a:lnTo>
                  <a:lnTo>
                    <a:pt x="239" y="277"/>
                  </a:lnTo>
                  <a:lnTo>
                    <a:pt x="237" y="279"/>
                  </a:lnTo>
                  <a:lnTo>
                    <a:pt x="236" y="279"/>
                  </a:lnTo>
                  <a:lnTo>
                    <a:pt x="234" y="279"/>
                  </a:lnTo>
                  <a:lnTo>
                    <a:pt x="234" y="278"/>
                  </a:lnTo>
                  <a:lnTo>
                    <a:pt x="223" y="276"/>
                  </a:lnTo>
                  <a:lnTo>
                    <a:pt x="213" y="274"/>
                  </a:lnTo>
                  <a:lnTo>
                    <a:pt x="201" y="270"/>
                  </a:lnTo>
                  <a:lnTo>
                    <a:pt x="191" y="265"/>
                  </a:lnTo>
                  <a:lnTo>
                    <a:pt x="179" y="261"/>
                  </a:lnTo>
                  <a:lnTo>
                    <a:pt x="168" y="256"/>
                  </a:lnTo>
                  <a:lnTo>
                    <a:pt x="157" y="249"/>
                  </a:lnTo>
                  <a:lnTo>
                    <a:pt x="148" y="242"/>
                  </a:lnTo>
                  <a:lnTo>
                    <a:pt x="137" y="235"/>
                  </a:lnTo>
                  <a:lnTo>
                    <a:pt x="126" y="227"/>
                  </a:lnTo>
                  <a:lnTo>
                    <a:pt x="115" y="220"/>
                  </a:lnTo>
                  <a:lnTo>
                    <a:pt x="106" y="211"/>
                  </a:lnTo>
                  <a:lnTo>
                    <a:pt x="97" y="203"/>
                  </a:lnTo>
                  <a:lnTo>
                    <a:pt x="87" y="193"/>
                  </a:lnTo>
                  <a:lnTo>
                    <a:pt x="78" y="184"/>
                  </a:lnTo>
                  <a:lnTo>
                    <a:pt x="71" y="175"/>
                  </a:lnTo>
                  <a:lnTo>
                    <a:pt x="67" y="172"/>
                  </a:lnTo>
                  <a:lnTo>
                    <a:pt x="63" y="168"/>
                  </a:lnTo>
                  <a:lnTo>
                    <a:pt x="57" y="164"/>
                  </a:lnTo>
                  <a:lnTo>
                    <a:pt x="52" y="158"/>
                  </a:lnTo>
                  <a:lnTo>
                    <a:pt x="45" y="153"/>
                  </a:lnTo>
                  <a:lnTo>
                    <a:pt x="40" y="148"/>
                  </a:lnTo>
                  <a:lnTo>
                    <a:pt x="33" y="142"/>
                  </a:lnTo>
                  <a:lnTo>
                    <a:pt x="28" y="135"/>
                  </a:lnTo>
                  <a:lnTo>
                    <a:pt x="21" y="129"/>
                  </a:lnTo>
                  <a:lnTo>
                    <a:pt x="15" y="123"/>
                  </a:lnTo>
                  <a:lnTo>
                    <a:pt x="10" y="117"/>
                  </a:lnTo>
                  <a:lnTo>
                    <a:pt x="7" y="110"/>
                  </a:lnTo>
                  <a:lnTo>
                    <a:pt x="3" y="105"/>
                  </a:lnTo>
                  <a:lnTo>
                    <a:pt x="1" y="100"/>
                  </a:lnTo>
                  <a:lnTo>
                    <a:pt x="0" y="95"/>
                  </a:lnTo>
                  <a:lnTo>
                    <a:pt x="1" y="90"/>
                  </a:lnTo>
                  <a:lnTo>
                    <a:pt x="1" y="87"/>
                  </a:lnTo>
                  <a:lnTo>
                    <a:pt x="2" y="83"/>
                  </a:lnTo>
                  <a:lnTo>
                    <a:pt x="4" y="78"/>
                  </a:lnTo>
                  <a:lnTo>
                    <a:pt x="6" y="71"/>
                  </a:lnTo>
                  <a:lnTo>
                    <a:pt x="8" y="66"/>
                  </a:lnTo>
                  <a:lnTo>
                    <a:pt x="10" y="59"/>
                  </a:lnTo>
                  <a:lnTo>
                    <a:pt x="12" y="51"/>
                  </a:lnTo>
                  <a:lnTo>
                    <a:pt x="15" y="43"/>
                  </a:lnTo>
                  <a:lnTo>
                    <a:pt x="17" y="38"/>
                  </a:lnTo>
                  <a:lnTo>
                    <a:pt x="20" y="30"/>
                  </a:lnTo>
                  <a:lnTo>
                    <a:pt x="22" y="24"/>
                  </a:lnTo>
                  <a:lnTo>
                    <a:pt x="25" y="17"/>
                  </a:lnTo>
                  <a:lnTo>
                    <a:pt x="27" y="13"/>
                  </a:lnTo>
                  <a:lnTo>
                    <a:pt x="30" y="8"/>
                  </a:lnTo>
                  <a:lnTo>
                    <a:pt x="32" y="4"/>
                  </a:lnTo>
                  <a:lnTo>
                    <a:pt x="36" y="1"/>
                  </a:lnTo>
                  <a:lnTo>
                    <a:pt x="47" y="0"/>
                  </a:lnTo>
                  <a:lnTo>
                    <a:pt x="59" y="1"/>
                  </a:lnTo>
                  <a:lnTo>
                    <a:pt x="72" y="5"/>
                  </a:lnTo>
                  <a:lnTo>
                    <a:pt x="87" y="10"/>
                  </a:lnTo>
                  <a:lnTo>
                    <a:pt x="100" y="18"/>
                  </a:lnTo>
                  <a:lnTo>
                    <a:pt x="115" y="26"/>
                  </a:lnTo>
                  <a:lnTo>
                    <a:pt x="130" y="37"/>
                  </a:lnTo>
                  <a:lnTo>
                    <a:pt x="145" y="47"/>
                  </a:lnTo>
                  <a:lnTo>
                    <a:pt x="158" y="59"/>
                  </a:lnTo>
                  <a:lnTo>
                    <a:pt x="173" y="70"/>
                  </a:lnTo>
                  <a:lnTo>
                    <a:pt x="186" y="83"/>
                  </a:lnTo>
                  <a:lnTo>
                    <a:pt x="201" y="95"/>
                  </a:lnTo>
                  <a:lnTo>
                    <a:pt x="212" y="107"/>
                  </a:lnTo>
                  <a:lnTo>
                    <a:pt x="224" y="118"/>
                  </a:lnTo>
                  <a:lnTo>
                    <a:pt x="234" y="128"/>
                  </a:lnTo>
                  <a:lnTo>
                    <a:pt x="244" y="136"/>
                  </a:lnTo>
                </a:path>
              </a:pathLst>
            </a:custGeom>
            <a:solidFill>
              <a:srgbClr val="FF8141"/>
            </a:solidFill>
            <a:ln w="19050">
              <a:solidFill>
                <a:srgbClr val="4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1" name="Freeform 15"/>
            <p:cNvSpPr>
              <a:spLocks/>
            </p:cNvSpPr>
            <p:nvPr/>
          </p:nvSpPr>
          <p:spPr bwMode="auto">
            <a:xfrm>
              <a:off x="4166" y="1712"/>
              <a:ext cx="1075" cy="861"/>
            </a:xfrm>
            <a:custGeom>
              <a:avLst/>
              <a:gdLst>
                <a:gd name="T0" fmla="*/ 1032 w 1075"/>
                <a:gd name="T1" fmla="*/ 750 h 861"/>
                <a:gd name="T2" fmla="*/ 22 w 1075"/>
                <a:gd name="T3" fmla="*/ 0 h 861"/>
                <a:gd name="T4" fmla="*/ 0 w 1075"/>
                <a:gd name="T5" fmla="*/ 3 h 861"/>
                <a:gd name="T6" fmla="*/ 5 w 1075"/>
                <a:gd name="T7" fmla="*/ 24 h 861"/>
                <a:gd name="T8" fmla="*/ 1068 w 1075"/>
                <a:gd name="T9" fmla="*/ 860 h 861"/>
                <a:gd name="T10" fmla="*/ 1074 w 1075"/>
                <a:gd name="T11" fmla="*/ 797 h 861"/>
                <a:gd name="T12" fmla="*/ 1032 w 1075"/>
                <a:gd name="T13" fmla="*/ 750 h 861"/>
                <a:gd name="T14" fmla="*/ 1032 w 1075"/>
                <a:gd name="T15" fmla="*/ 750 h 8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5"/>
                <a:gd name="T25" fmla="*/ 0 h 861"/>
                <a:gd name="T26" fmla="*/ 1075 w 1075"/>
                <a:gd name="T27" fmla="*/ 861 h 86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5" h="861">
                  <a:moveTo>
                    <a:pt x="1032" y="750"/>
                  </a:moveTo>
                  <a:lnTo>
                    <a:pt x="22" y="0"/>
                  </a:lnTo>
                  <a:lnTo>
                    <a:pt x="0" y="3"/>
                  </a:lnTo>
                  <a:lnTo>
                    <a:pt x="5" y="24"/>
                  </a:lnTo>
                  <a:lnTo>
                    <a:pt x="1068" y="860"/>
                  </a:lnTo>
                  <a:lnTo>
                    <a:pt x="1074" y="797"/>
                  </a:lnTo>
                  <a:lnTo>
                    <a:pt x="1032" y="750"/>
                  </a:lnTo>
                </a:path>
              </a:pathLst>
            </a:custGeom>
            <a:solidFill>
              <a:srgbClr val="C0C0C0"/>
            </a:solidFill>
            <a:ln w="317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2" name="Freeform 16"/>
            <p:cNvSpPr>
              <a:spLocks/>
            </p:cNvSpPr>
            <p:nvPr/>
          </p:nvSpPr>
          <p:spPr bwMode="auto">
            <a:xfrm>
              <a:off x="5178" y="2463"/>
              <a:ext cx="698" cy="560"/>
            </a:xfrm>
            <a:custGeom>
              <a:avLst/>
              <a:gdLst>
                <a:gd name="T0" fmla="*/ 2 w 698"/>
                <a:gd name="T1" fmla="*/ 0 h 560"/>
                <a:gd name="T2" fmla="*/ 0 w 698"/>
                <a:gd name="T3" fmla="*/ 2 h 560"/>
                <a:gd name="T4" fmla="*/ 1 w 698"/>
                <a:gd name="T5" fmla="*/ 6 h 560"/>
                <a:gd name="T6" fmla="*/ 1 w 698"/>
                <a:gd name="T7" fmla="*/ 13 h 560"/>
                <a:gd name="T8" fmla="*/ 3 w 698"/>
                <a:gd name="T9" fmla="*/ 21 h 560"/>
                <a:gd name="T10" fmla="*/ 1 w 698"/>
                <a:gd name="T11" fmla="*/ 29 h 560"/>
                <a:gd name="T12" fmla="*/ 1 w 698"/>
                <a:gd name="T13" fmla="*/ 40 h 560"/>
                <a:gd name="T14" fmla="*/ 4 w 698"/>
                <a:gd name="T15" fmla="*/ 54 h 560"/>
                <a:gd name="T16" fmla="*/ 7 w 698"/>
                <a:gd name="T17" fmla="*/ 67 h 560"/>
                <a:gd name="T18" fmla="*/ 12 w 698"/>
                <a:gd name="T19" fmla="*/ 80 h 560"/>
                <a:gd name="T20" fmla="*/ 17 w 698"/>
                <a:gd name="T21" fmla="*/ 89 h 560"/>
                <a:gd name="T22" fmla="*/ 26 w 698"/>
                <a:gd name="T23" fmla="*/ 109 h 560"/>
                <a:gd name="T24" fmla="*/ 46 w 698"/>
                <a:gd name="T25" fmla="*/ 129 h 560"/>
                <a:gd name="T26" fmla="*/ 73 w 698"/>
                <a:gd name="T27" fmla="*/ 149 h 560"/>
                <a:gd name="T28" fmla="*/ 103 w 698"/>
                <a:gd name="T29" fmla="*/ 167 h 560"/>
                <a:gd name="T30" fmla="*/ 132 w 698"/>
                <a:gd name="T31" fmla="*/ 179 h 560"/>
                <a:gd name="T32" fmla="*/ 148 w 698"/>
                <a:gd name="T33" fmla="*/ 184 h 560"/>
                <a:gd name="T34" fmla="*/ 156 w 698"/>
                <a:gd name="T35" fmla="*/ 185 h 560"/>
                <a:gd name="T36" fmla="*/ 164 w 698"/>
                <a:gd name="T37" fmla="*/ 185 h 560"/>
                <a:gd name="T38" fmla="*/ 170 w 698"/>
                <a:gd name="T39" fmla="*/ 188 h 560"/>
                <a:gd name="T40" fmla="*/ 177 w 698"/>
                <a:gd name="T41" fmla="*/ 191 h 560"/>
                <a:gd name="T42" fmla="*/ 186 w 698"/>
                <a:gd name="T43" fmla="*/ 201 h 560"/>
                <a:gd name="T44" fmla="*/ 208 w 698"/>
                <a:gd name="T45" fmla="*/ 210 h 560"/>
                <a:gd name="T46" fmla="*/ 235 w 698"/>
                <a:gd name="T47" fmla="*/ 216 h 560"/>
                <a:gd name="T48" fmla="*/ 267 w 698"/>
                <a:gd name="T49" fmla="*/ 218 h 560"/>
                <a:gd name="T50" fmla="*/ 295 w 698"/>
                <a:gd name="T51" fmla="*/ 219 h 560"/>
                <a:gd name="T52" fmla="*/ 317 w 698"/>
                <a:gd name="T53" fmla="*/ 220 h 560"/>
                <a:gd name="T54" fmla="*/ 326 w 698"/>
                <a:gd name="T55" fmla="*/ 225 h 560"/>
                <a:gd name="T56" fmla="*/ 327 w 698"/>
                <a:gd name="T57" fmla="*/ 229 h 560"/>
                <a:gd name="T58" fmla="*/ 326 w 698"/>
                <a:gd name="T59" fmla="*/ 237 h 560"/>
                <a:gd name="T60" fmla="*/ 327 w 698"/>
                <a:gd name="T61" fmla="*/ 243 h 560"/>
                <a:gd name="T62" fmla="*/ 331 w 698"/>
                <a:gd name="T63" fmla="*/ 252 h 560"/>
                <a:gd name="T64" fmla="*/ 348 w 698"/>
                <a:gd name="T65" fmla="*/ 266 h 560"/>
                <a:gd name="T66" fmla="*/ 371 w 698"/>
                <a:gd name="T67" fmla="*/ 289 h 560"/>
                <a:gd name="T68" fmla="*/ 396 w 698"/>
                <a:gd name="T69" fmla="*/ 313 h 560"/>
                <a:gd name="T70" fmla="*/ 418 w 698"/>
                <a:gd name="T71" fmla="*/ 339 h 560"/>
                <a:gd name="T72" fmla="*/ 438 w 698"/>
                <a:gd name="T73" fmla="*/ 364 h 560"/>
                <a:gd name="T74" fmla="*/ 451 w 698"/>
                <a:gd name="T75" fmla="*/ 385 h 560"/>
                <a:gd name="T76" fmla="*/ 463 w 698"/>
                <a:gd name="T77" fmla="*/ 409 h 560"/>
                <a:gd name="T78" fmla="*/ 479 w 698"/>
                <a:gd name="T79" fmla="*/ 436 h 560"/>
                <a:gd name="T80" fmla="*/ 496 w 698"/>
                <a:gd name="T81" fmla="*/ 461 h 560"/>
                <a:gd name="T82" fmla="*/ 513 w 698"/>
                <a:gd name="T83" fmla="*/ 483 h 560"/>
                <a:gd name="T84" fmla="*/ 532 w 698"/>
                <a:gd name="T85" fmla="*/ 497 h 560"/>
                <a:gd name="T86" fmla="*/ 564 w 698"/>
                <a:gd name="T87" fmla="*/ 520 h 560"/>
                <a:gd name="T88" fmla="*/ 590 w 698"/>
                <a:gd name="T89" fmla="*/ 533 h 560"/>
                <a:gd name="T90" fmla="*/ 612 w 698"/>
                <a:gd name="T91" fmla="*/ 543 h 560"/>
                <a:gd name="T92" fmla="*/ 637 w 698"/>
                <a:gd name="T93" fmla="*/ 548 h 560"/>
                <a:gd name="T94" fmla="*/ 671 w 698"/>
                <a:gd name="T95" fmla="*/ 557 h 560"/>
                <a:gd name="T96" fmla="*/ 697 w 698"/>
                <a:gd name="T97" fmla="*/ 551 h 560"/>
                <a:gd name="T98" fmla="*/ 674 w 698"/>
                <a:gd name="T99" fmla="*/ 489 h 560"/>
                <a:gd name="T100" fmla="*/ 596 w 698"/>
                <a:gd name="T101" fmla="*/ 381 h 560"/>
                <a:gd name="T102" fmla="*/ 446 w 698"/>
                <a:gd name="T103" fmla="*/ 246 h 560"/>
                <a:gd name="T104" fmla="*/ 214 w 698"/>
                <a:gd name="T105" fmla="*/ 99 h 560"/>
                <a:gd name="T106" fmla="*/ 7 w 698"/>
                <a:gd name="T107" fmla="*/ 1 h 56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98"/>
                <a:gd name="T163" fmla="*/ 0 h 560"/>
                <a:gd name="T164" fmla="*/ 698 w 698"/>
                <a:gd name="T165" fmla="*/ 560 h 56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98" h="560">
                  <a:moveTo>
                    <a:pt x="7" y="1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9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3" y="15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3" y="23"/>
                  </a:lnTo>
                  <a:lnTo>
                    <a:pt x="3" y="25"/>
                  </a:lnTo>
                  <a:lnTo>
                    <a:pt x="1" y="29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1" y="40"/>
                  </a:lnTo>
                  <a:lnTo>
                    <a:pt x="1" y="45"/>
                  </a:lnTo>
                  <a:lnTo>
                    <a:pt x="2" y="49"/>
                  </a:lnTo>
                  <a:lnTo>
                    <a:pt x="4" y="54"/>
                  </a:lnTo>
                  <a:lnTo>
                    <a:pt x="5" y="58"/>
                  </a:lnTo>
                  <a:lnTo>
                    <a:pt x="5" y="63"/>
                  </a:lnTo>
                  <a:lnTo>
                    <a:pt x="7" y="67"/>
                  </a:lnTo>
                  <a:lnTo>
                    <a:pt x="9" y="72"/>
                  </a:lnTo>
                  <a:lnTo>
                    <a:pt x="11" y="76"/>
                  </a:lnTo>
                  <a:lnTo>
                    <a:pt x="12" y="80"/>
                  </a:lnTo>
                  <a:lnTo>
                    <a:pt x="14" y="84"/>
                  </a:lnTo>
                  <a:lnTo>
                    <a:pt x="15" y="87"/>
                  </a:lnTo>
                  <a:lnTo>
                    <a:pt x="17" y="89"/>
                  </a:lnTo>
                  <a:lnTo>
                    <a:pt x="18" y="96"/>
                  </a:lnTo>
                  <a:lnTo>
                    <a:pt x="22" y="101"/>
                  </a:lnTo>
                  <a:lnTo>
                    <a:pt x="26" y="109"/>
                  </a:lnTo>
                  <a:lnTo>
                    <a:pt x="32" y="115"/>
                  </a:lnTo>
                  <a:lnTo>
                    <a:pt x="39" y="122"/>
                  </a:lnTo>
                  <a:lnTo>
                    <a:pt x="46" y="129"/>
                  </a:lnTo>
                  <a:lnTo>
                    <a:pt x="55" y="137"/>
                  </a:lnTo>
                  <a:lnTo>
                    <a:pt x="65" y="142"/>
                  </a:lnTo>
                  <a:lnTo>
                    <a:pt x="73" y="149"/>
                  </a:lnTo>
                  <a:lnTo>
                    <a:pt x="83" y="156"/>
                  </a:lnTo>
                  <a:lnTo>
                    <a:pt x="92" y="162"/>
                  </a:lnTo>
                  <a:lnTo>
                    <a:pt x="103" y="167"/>
                  </a:lnTo>
                  <a:lnTo>
                    <a:pt x="112" y="173"/>
                  </a:lnTo>
                  <a:lnTo>
                    <a:pt x="122" y="177"/>
                  </a:lnTo>
                  <a:lnTo>
                    <a:pt x="132" y="179"/>
                  </a:lnTo>
                  <a:lnTo>
                    <a:pt x="142" y="181"/>
                  </a:lnTo>
                  <a:lnTo>
                    <a:pt x="144" y="183"/>
                  </a:lnTo>
                  <a:lnTo>
                    <a:pt x="148" y="184"/>
                  </a:lnTo>
                  <a:lnTo>
                    <a:pt x="150" y="185"/>
                  </a:lnTo>
                  <a:lnTo>
                    <a:pt x="154" y="185"/>
                  </a:lnTo>
                  <a:lnTo>
                    <a:pt x="156" y="185"/>
                  </a:lnTo>
                  <a:lnTo>
                    <a:pt x="158" y="185"/>
                  </a:lnTo>
                  <a:lnTo>
                    <a:pt x="160" y="185"/>
                  </a:lnTo>
                  <a:lnTo>
                    <a:pt x="164" y="185"/>
                  </a:lnTo>
                  <a:lnTo>
                    <a:pt x="166" y="187"/>
                  </a:lnTo>
                  <a:lnTo>
                    <a:pt x="168" y="187"/>
                  </a:lnTo>
                  <a:lnTo>
                    <a:pt x="170" y="188"/>
                  </a:lnTo>
                  <a:lnTo>
                    <a:pt x="173" y="188"/>
                  </a:lnTo>
                  <a:lnTo>
                    <a:pt x="174" y="189"/>
                  </a:lnTo>
                  <a:lnTo>
                    <a:pt x="177" y="191"/>
                  </a:lnTo>
                  <a:lnTo>
                    <a:pt x="179" y="195"/>
                  </a:lnTo>
                  <a:lnTo>
                    <a:pt x="182" y="196"/>
                  </a:lnTo>
                  <a:lnTo>
                    <a:pt x="186" y="201"/>
                  </a:lnTo>
                  <a:lnTo>
                    <a:pt x="192" y="205"/>
                  </a:lnTo>
                  <a:lnTo>
                    <a:pt x="200" y="208"/>
                  </a:lnTo>
                  <a:lnTo>
                    <a:pt x="208" y="210"/>
                  </a:lnTo>
                  <a:lnTo>
                    <a:pt x="216" y="212"/>
                  </a:lnTo>
                  <a:lnTo>
                    <a:pt x="226" y="214"/>
                  </a:lnTo>
                  <a:lnTo>
                    <a:pt x="235" y="216"/>
                  </a:lnTo>
                  <a:lnTo>
                    <a:pt x="246" y="216"/>
                  </a:lnTo>
                  <a:lnTo>
                    <a:pt x="256" y="218"/>
                  </a:lnTo>
                  <a:lnTo>
                    <a:pt x="267" y="218"/>
                  </a:lnTo>
                  <a:lnTo>
                    <a:pt x="276" y="218"/>
                  </a:lnTo>
                  <a:lnTo>
                    <a:pt x="287" y="218"/>
                  </a:lnTo>
                  <a:lnTo>
                    <a:pt x="295" y="219"/>
                  </a:lnTo>
                  <a:lnTo>
                    <a:pt x="304" y="219"/>
                  </a:lnTo>
                  <a:lnTo>
                    <a:pt x="310" y="220"/>
                  </a:lnTo>
                  <a:lnTo>
                    <a:pt x="317" y="220"/>
                  </a:lnTo>
                  <a:lnTo>
                    <a:pt x="320" y="222"/>
                  </a:lnTo>
                  <a:lnTo>
                    <a:pt x="324" y="223"/>
                  </a:lnTo>
                  <a:lnTo>
                    <a:pt x="326" y="225"/>
                  </a:lnTo>
                  <a:lnTo>
                    <a:pt x="327" y="226"/>
                  </a:lnTo>
                  <a:lnTo>
                    <a:pt x="327" y="227"/>
                  </a:lnTo>
                  <a:lnTo>
                    <a:pt x="327" y="229"/>
                  </a:lnTo>
                  <a:lnTo>
                    <a:pt x="327" y="231"/>
                  </a:lnTo>
                  <a:lnTo>
                    <a:pt x="327" y="233"/>
                  </a:lnTo>
                  <a:lnTo>
                    <a:pt x="326" y="237"/>
                  </a:lnTo>
                  <a:lnTo>
                    <a:pt x="326" y="239"/>
                  </a:lnTo>
                  <a:lnTo>
                    <a:pt x="326" y="241"/>
                  </a:lnTo>
                  <a:lnTo>
                    <a:pt x="327" y="243"/>
                  </a:lnTo>
                  <a:lnTo>
                    <a:pt x="327" y="247"/>
                  </a:lnTo>
                  <a:lnTo>
                    <a:pt x="329" y="249"/>
                  </a:lnTo>
                  <a:lnTo>
                    <a:pt x="331" y="252"/>
                  </a:lnTo>
                  <a:lnTo>
                    <a:pt x="336" y="254"/>
                  </a:lnTo>
                  <a:lnTo>
                    <a:pt x="341" y="261"/>
                  </a:lnTo>
                  <a:lnTo>
                    <a:pt x="348" y="266"/>
                  </a:lnTo>
                  <a:lnTo>
                    <a:pt x="356" y="274"/>
                  </a:lnTo>
                  <a:lnTo>
                    <a:pt x="364" y="280"/>
                  </a:lnTo>
                  <a:lnTo>
                    <a:pt x="371" y="289"/>
                  </a:lnTo>
                  <a:lnTo>
                    <a:pt x="379" y="296"/>
                  </a:lnTo>
                  <a:lnTo>
                    <a:pt x="387" y="305"/>
                  </a:lnTo>
                  <a:lnTo>
                    <a:pt x="396" y="313"/>
                  </a:lnTo>
                  <a:lnTo>
                    <a:pt x="404" y="322"/>
                  </a:lnTo>
                  <a:lnTo>
                    <a:pt x="411" y="330"/>
                  </a:lnTo>
                  <a:lnTo>
                    <a:pt x="418" y="339"/>
                  </a:lnTo>
                  <a:lnTo>
                    <a:pt x="426" y="347"/>
                  </a:lnTo>
                  <a:lnTo>
                    <a:pt x="432" y="356"/>
                  </a:lnTo>
                  <a:lnTo>
                    <a:pt x="438" y="364"/>
                  </a:lnTo>
                  <a:lnTo>
                    <a:pt x="443" y="371"/>
                  </a:lnTo>
                  <a:lnTo>
                    <a:pt x="448" y="378"/>
                  </a:lnTo>
                  <a:lnTo>
                    <a:pt x="451" y="385"/>
                  </a:lnTo>
                  <a:lnTo>
                    <a:pt x="455" y="393"/>
                  </a:lnTo>
                  <a:lnTo>
                    <a:pt x="458" y="401"/>
                  </a:lnTo>
                  <a:lnTo>
                    <a:pt x="463" y="409"/>
                  </a:lnTo>
                  <a:lnTo>
                    <a:pt x="468" y="418"/>
                  </a:lnTo>
                  <a:lnTo>
                    <a:pt x="473" y="427"/>
                  </a:lnTo>
                  <a:lnTo>
                    <a:pt x="479" y="436"/>
                  </a:lnTo>
                  <a:lnTo>
                    <a:pt x="485" y="443"/>
                  </a:lnTo>
                  <a:lnTo>
                    <a:pt x="490" y="453"/>
                  </a:lnTo>
                  <a:lnTo>
                    <a:pt x="496" y="461"/>
                  </a:lnTo>
                  <a:lnTo>
                    <a:pt x="502" y="469"/>
                  </a:lnTo>
                  <a:lnTo>
                    <a:pt x="508" y="476"/>
                  </a:lnTo>
                  <a:lnTo>
                    <a:pt x="513" y="483"/>
                  </a:lnTo>
                  <a:lnTo>
                    <a:pt x="519" y="489"/>
                  </a:lnTo>
                  <a:lnTo>
                    <a:pt x="524" y="494"/>
                  </a:lnTo>
                  <a:lnTo>
                    <a:pt x="532" y="497"/>
                  </a:lnTo>
                  <a:lnTo>
                    <a:pt x="543" y="506"/>
                  </a:lnTo>
                  <a:lnTo>
                    <a:pt x="554" y="513"/>
                  </a:lnTo>
                  <a:lnTo>
                    <a:pt x="564" y="520"/>
                  </a:lnTo>
                  <a:lnTo>
                    <a:pt x="574" y="525"/>
                  </a:lnTo>
                  <a:lnTo>
                    <a:pt x="581" y="530"/>
                  </a:lnTo>
                  <a:lnTo>
                    <a:pt x="590" y="533"/>
                  </a:lnTo>
                  <a:lnTo>
                    <a:pt x="597" y="537"/>
                  </a:lnTo>
                  <a:lnTo>
                    <a:pt x="605" y="539"/>
                  </a:lnTo>
                  <a:lnTo>
                    <a:pt x="612" y="543"/>
                  </a:lnTo>
                  <a:lnTo>
                    <a:pt x="619" y="545"/>
                  </a:lnTo>
                  <a:lnTo>
                    <a:pt x="628" y="547"/>
                  </a:lnTo>
                  <a:lnTo>
                    <a:pt x="637" y="548"/>
                  </a:lnTo>
                  <a:lnTo>
                    <a:pt x="646" y="552"/>
                  </a:lnTo>
                  <a:lnTo>
                    <a:pt x="658" y="554"/>
                  </a:lnTo>
                  <a:lnTo>
                    <a:pt x="671" y="557"/>
                  </a:lnTo>
                  <a:lnTo>
                    <a:pt x="687" y="559"/>
                  </a:lnTo>
                  <a:lnTo>
                    <a:pt x="694" y="559"/>
                  </a:lnTo>
                  <a:lnTo>
                    <a:pt x="697" y="551"/>
                  </a:lnTo>
                  <a:lnTo>
                    <a:pt x="695" y="536"/>
                  </a:lnTo>
                  <a:lnTo>
                    <a:pt x="688" y="514"/>
                  </a:lnTo>
                  <a:lnTo>
                    <a:pt x="674" y="489"/>
                  </a:lnTo>
                  <a:lnTo>
                    <a:pt x="656" y="457"/>
                  </a:lnTo>
                  <a:lnTo>
                    <a:pt x="629" y="421"/>
                  </a:lnTo>
                  <a:lnTo>
                    <a:pt x="596" y="381"/>
                  </a:lnTo>
                  <a:lnTo>
                    <a:pt x="554" y="339"/>
                  </a:lnTo>
                  <a:lnTo>
                    <a:pt x="504" y="293"/>
                  </a:lnTo>
                  <a:lnTo>
                    <a:pt x="446" y="246"/>
                  </a:lnTo>
                  <a:lnTo>
                    <a:pt x="379" y="197"/>
                  </a:lnTo>
                  <a:lnTo>
                    <a:pt x="302" y="148"/>
                  </a:lnTo>
                  <a:lnTo>
                    <a:pt x="214" y="99"/>
                  </a:lnTo>
                  <a:lnTo>
                    <a:pt x="116" y="50"/>
                  </a:lnTo>
                  <a:lnTo>
                    <a:pt x="7" y="1"/>
                  </a:lnTo>
                </a:path>
              </a:pathLst>
            </a:custGeom>
            <a:solidFill>
              <a:srgbClr val="A13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3" name="Freeform 17"/>
            <p:cNvSpPr>
              <a:spLocks/>
            </p:cNvSpPr>
            <p:nvPr/>
          </p:nvSpPr>
          <p:spPr bwMode="auto">
            <a:xfrm>
              <a:off x="5190" y="2462"/>
              <a:ext cx="845" cy="565"/>
            </a:xfrm>
            <a:custGeom>
              <a:avLst/>
              <a:gdLst>
                <a:gd name="T0" fmla="*/ 528 w 845"/>
                <a:gd name="T1" fmla="*/ 57 h 565"/>
                <a:gd name="T2" fmla="*/ 495 w 845"/>
                <a:gd name="T3" fmla="*/ 51 h 565"/>
                <a:gd name="T4" fmla="*/ 457 w 845"/>
                <a:gd name="T5" fmla="*/ 44 h 565"/>
                <a:gd name="T6" fmla="*/ 431 w 845"/>
                <a:gd name="T7" fmla="*/ 39 h 565"/>
                <a:gd name="T8" fmla="*/ 403 w 845"/>
                <a:gd name="T9" fmla="*/ 35 h 565"/>
                <a:gd name="T10" fmla="*/ 368 w 845"/>
                <a:gd name="T11" fmla="*/ 39 h 565"/>
                <a:gd name="T12" fmla="*/ 332 w 845"/>
                <a:gd name="T13" fmla="*/ 44 h 565"/>
                <a:gd name="T14" fmla="*/ 297 w 845"/>
                <a:gd name="T15" fmla="*/ 48 h 565"/>
                <a:gd name="T16" fmla="*/ 261 w 845"/>
                <a:gd name="T17" fmla="*/ 47 h 565"/>
                <a:gd name="T18" fmla="*/ 214 w 845"/>
                <a:gd name="T19" fmla="*/ 43 h 565"/>
                <a:gd name="T20" fmla="*/ 166 w 845"/>
                <a:gd name="T21" fmla="*/ 38 h 565"/>
                <a:gd name="T22" fmla="*/ 124 w 845"/>
                <a:gd name="T23" fmla="*/ 30 h 565"/>
                <a:gd name="T24" fmla="*/ 101 w 845"/>
                <a:gd name="T25" fmla="*/ 23 h 565"/>
                <a:gd name="T26" fmla="*/ 70 w 845"/>
                <a:gd name="T27" fmla="*/ 16 h 565"/>
                <a:gd name="T28" fmla="*/ 38 w 845"/>
                <a:gd name="T29" fmla="*/ 10 h 565"/>
                <a:gd name="T30" fmla="*/ 12 w 845"/>
                <a:gd name="T31" fmla="*/ 2 h 565"/>
                <a:gd name="T32" fmla="*/ 2 w 845"/>
                <a:gd name="T33" fmla="*/ 0 h 565"/>
                <a:gd name="T34" fmla="*/ 2 w 845"/>
                <a:gd name="T35" fmla="*/ 4 h 565"/>
                <a:gd name="T36" fmla="*/ 2 w 845"/>
                <a:gd name="T37" fmla="*/ 13 h 565"/>
                <a:gd name="T38" fmla="*/ 3 w 845"/>
                <a:gd name="T39" fmla="*/ 23 h 565"/>
                <a:gd name="T40" fmla="*/ 0 w 845"/>
                <a:gd name="T41" fmla="*/ 35 h 565"/>
                <a:gd name="T42" fmla="*/ 0 w 845"/>
                <a:gd name="T43" fmla="*/ 50 h 565"/>
                <a:gd name="T44" fmla="*/ 0 w 845"/>
                <a:gd name="T45" fmla="*/ 65 h 565"/>
                <a:gd name="T46" fmla="*/ 3 w 845"/>
                <a:gd name="T47" fmla="*/ 79 h 565"/>
                <a:gd name="T48" fmla="*/ 16 w 845"/>
                <a:gd name="T49" fmla="*/ 101 h 565"/>
                <a:gd name="T50" fmla="*/ 54 w 845"/>
                <a:gd name="T51" fmla="*/ 128 h 565"/>
                <a:gd name="T52" fmla="*/ 101 w 845"/>
                <a:gd name="T53" fmla="*/ 154 h 565"/>
                <a:gd name="T54" fmla="*/ 146 w 845"/>
                <a:gd name="T55" fmla="*/ 171 h 565"/>
                <a:gd name="T56" fmla="*/ 180 w 845"/>
                <a:gd name="T57" fmla="*/ 180 h 565"/>
                <a:gd name="T58" fmla="*/ 212 w 845"/>
                <a:gd name="T59" fmla="*/ 189 h 565"/>
                <a:gd name="T60" fmla="*/ 242 w 845"/>
                <a:gd name="T61" fmla="*/ 196 h 565"/>
                <a:gd name="T62" fmla="*/ 275 w 845"/>
                <a:gd name="T63" fmla="*/ 204 h 565"/>
                <a:gd name="T64" fmla="*/ 292 w 845"/>
                <a:gd name="T65" fmla="*/ 206 h 565"/>
                <a:gd name="T66" fmla="*/ 305 w 845"/>
                <a:gd name="T67" fmla="*/ 200 h 565"/>
                <a:gd name="T68" fmla="*/ 318 w 845"/>
                <a:gd name="T69" fmla="*/ 194 h 565"/>
                <a:gd name="T70" fmla="*/ 331 w 845"/>
                <a:gd name="T71" fmla="*/ 190 h 565"/>
                <a:gd name="T72" fmla="*/ 338 w 845"/>
                <a:gd name="T73" fmla="*/ 195 h 565"/>
                <a:gd name="T74" fmla="*/ 341 w 845"/>
                <a:gd name="T75" fmla="*/ 209 h 565"/>
                <a:gd name="T76" fmla="*/ 343 w 845"/>
                <a:gd name="T77" fmla="*/ 226 h 565"/>
                <a:gd name="T78" fmla="*/ 347 w 845"/>
                <a:gd name="T79" fmla="*/ 238 h 565"/>
                <a:gd name="T80" fmla="*/ 370 w 845"/>
                <a:gd name="T81" fmla="*/ 261 h 565"/>
                <a:gd name="T82" fmla="*/ 404 w 845"/>
                <a:gd name="T83" fmla="*/ 297 h 565"/>
                <a:gd name="T84" fmla="*/ 438 w 845"/>
                <a:gd name="T85" fmla="*/ 338 h 565"/>
                <a:gd name="T86" fmla="*/ 464 w 845"/>
                <a:gd name="T87" fmla="*/ 375 h 565"/>
                <a:gd name="T88" fmla="*/ 478 w 845"/>
                <a:gd name="T89" fmla="*/ 403 h 565"/>
                <a:gd name="T90" fmla="*/ 493 w 845"/>
                <a:gd name="T91" fmla="*/ 432 h 565"/>
                <a:gd name="T92" fmla="*/ 511 w 845"/>
                <a:gd name="T93" fmla="*/ 460 h 565"/>
                <a:gd name="T94" fmla="*/ 532 w 845"/>
                <a:gd name="T95" fmla="*/ 481 h 565"/>
                <a:gd name="T96" fmla="*/ 572 w 845"/>
                <a:gd name="T97" fmla="*/ 508 h 565"/>
                <a:gd name="T98" fmla="*/ 610 w 845"/>
                <a:gd name="T99" fmla="*/ 529 h 565"/>
                <a:gd name="T100" fmla="*/ 646 w 845"/>
                <a:gd name="T101" fmla="*/ 544 h 565"/>
                <a:gd name="T102" fmla="*/ 692 w 845"/>
                <a:gd name="T103" fmla="*/ 558 h 565"/>
                <a:gd name="T104" fmla="*/ 738 w 845"/>
                <a:gd name="T105" fmla="*/ 564 h 565"/>
                <a:gd name="T106" fmla="*/ 780 w 845"/>
                <a:gd name="T107" fmla="*/ 560 h 565"/>
                <a:gd name="T108" fmla="*/ 816 w 845"/>
                <a:gd name="T109" fmla="*/ 552 h 565"/>
                <a:gd name="T110" fmla="*/ 836 w 845"/>
                <a:gd name="T111" fmla="*/ 546 h 565"/>
                <a:gd name="T112" fmla="*/ 840 w 845"/>
                <a:gd name="T113" fmla="*/ 464 h 565"/>
                <a:gd name="T114" fmla="*/ 776 w 845"/>
                <a:gd name="T115" fmla="*/ 325 h 565"/>
                <a:gd name="T116" fmla="*/ 669 w 845"/>
                <a:gd name="T117" fmla="*/ 184 h 565"/>
                <a:gd name="T118" fmla="*/ 560 w 845"/>
                <a:gd name="T119" fmla="*/ 76 h 56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5"/>
                <a:gd name="T181" fmla="*/ 0 h 565"/>
                <a:gd name="T182" fmla="*/ 845 w 845"/>
                <a:gd name="T183" fmla="*/ 565 h 56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5" h="565">
                  <a:moveTo>
                    <a:pt x="538" y="57"/>
                  </a:moveTo>
                  <a:lnTo>
                    <a:pt x="536" y="57"/>
                  </a:lnTo>
                  <a:lnTo>
                    <a:pt x="532" y="57"/>
                  </a:lnTo>
                  <a:lnTo>
                    <a:pt x="528" y="57"/>
                  </a:lnTo>
                  <a:lnTo>
                    <a:pt x="521" y="55"/>
                  </a:lnTo>
                  <a:lnTo>
                    <a:pt x="512" y="54"/>
                  </a:lnTo>
                  <a:lnTo>
                    <a:pt x="504" y="53"/>
                  </a:lnTo>
                  <a:lnTo>
                    <a:pt x="495" y="51"/>
                  </a:lnTo>
                  <a:lnTo>
                    <a:pt x="486" y="49"/>
                  </a:lnTo>
                  <a:lnTo>
                    <a:pt x="476" y="48"/>
                  </a:lnTo>
                  <a:lnTo>
                    <a:pt x="466" y="46"/>
                  </a:lnTo>
                  <a:lnTo>
                    <a:pt x="457" y="44"/>
                  </a:lnTo>
                  <a:lnTo>
                    <a:pt x="450" y="42"/>
                  </a:lnTo>
                  <a:lnTo>
                    <a:pt x="442" y="42"/>
                  </a:lnTo>
                  <a:lnTo>
                    <a:pt x="435" y="40"/>
                  </a:lnTo>
                  <a:lnTo>
                    <a:pt x="431" y="39"/>
                  </a:lnTo>
                  <a:lnTo>
                    <a:pt x="428" y="37"/>
                  </a:lnTo>
                  <a:lnTo>
                    <a:pt x="420" y="36"/>
                  </a:lnTo>
                  <a:lnTo>
                    <a:pt x="413" y="35"/>
                  </a:lnTo>
                  <a:lnTo>
                    <a:pt x="403" y="35"/>
                  </a:lnTo>
                  <a:lnTo>
                    <a:pt x="396" y="34"/>
                  </a:lnTo>
                  <a:lnTo>
                    <a:pt x="386" y="36"/>
                  </a:lnTo>
                  <a:lnTo>
                    <a:pt x="378" y="37"/>
                  </a:lnTo>
                  <a:lnTo>
                    <a:pt x="368" y="39"/>
                  </a:lnTo>
                  <a:lnTo>
                    <a:pt x="360" y="39"/>
                  </a:lnTo>
                  <a:lnTo>
                    <a:pt x="350" y="41"/>
                  </a:lnTo>
                  <a:lnTo>
                    <a:pt x="341" y="43"/>
                  </a:lnTo>
                  <a:lnTo>
                    <a:pt x="332" y="44"/>
                  </a:lnTo>
                  <a:lnTo>
                    <a:pt x="323" y="45"/>
                  </a:lnTo>
                  <a:lnTo>
                    <a:pt x="314" y="47"/>
                  </a:lnTo>
                  <a:lnTo>
                    <a:pt x="305" y="48"/>
                  </a:lnTo>
                  <a:lnTo>
                    <a:pt x="297" y="48"/>
                  </a:lnTo>
                  <a:lnTo>
                    <a:pt x="290" y="47"/>
                  </a:lnTo>
                  <a:lnTo>
                    <a:pt x="281" y="47"/>
                  </a:lnTo>
                  <a:lnTo>
                    <a:pt x="272" y="47"/>
                  </a:lnTo>
                  <a:lnTo>
                    <a:pt x="261" y="47"/>
                  </a:lnTo>
                  <a:lnTo>
                    <a:pt x="251" y="45"/>
                  </a:lnTo>
                  <a:lnTo>
                    <a:pt x="239" y="45"/>
                  </a:lnTo>
                  <a:lnTo>
                    <a:pt x="227" y="43"/>
                  </a:lnTo>
                  <a:lnTo>
                    <a:pt x="214" y="43"/>
                  </a:lnTo>
                  <a:lnTo>
                    <a:pt x="203" y="41"/>
                  </a:lnTo>
                  <a:lnTo>
                    <a:pt x="190" y="41"/>
                  </a:lnTo>
                  <a:lnTo>
                    <a:pt x="178" y="39"/>
                  </a:lnTo>
                  <a:lnTo>
                    <a:pt x="166" y="38"/>
                  </a:lnTo>
                  <a:lnTo>
                    <a:pt x="154" y="36"/>
                  </a:lnTo>
                  <a:lnTo>
                    <a:pt x="143" y="34"/>
                  </a:lnTo>
                  <a:lnTo>
                    <a:pt x="134" y="32"/>
                  </a:lnTo>
                  <a:lnTo>
                    <a:pt x="124" y="30"/>
                  </a:lnTo>
                  <a:lnTo>
                    <a:pt x="118" y="26"/>
                  </a:lnTo>
                  <a:lnTo>
                    <a:pt x="112" y="26"/>
                  </a:lnTo>
                  <a:lnTo>
                    <a:pt x="108" y="24"/>
                  </a:lnTo>
                  <a:lnTo>
                    <a:pt x="101" y="23"/>
                  </a:lnTo>
                  <a:lnTo>
                    <a:pt x="94" y="22"/>
                  </a:lnTo>
                  <a:lnTo>
                    <a:pt x="86" y="20"/>
                  </a:lnTo>
                  <a:lnTo>
                    <a:pt x="79" y="18"/>
                  </a:lnTo>
                  <a:lnTo>
                    <a:pt x="70" y="16"/>
                  </a:lnTo>
                  <a:lnTo>
                    <a:pt x="63" y="14"/>
                  </a:lnTo>
                  <a:lnTo>
                    <a:pt x="53" y="13"/>
                  </a:lnTo>
                  <a:lnTo>
                    <a:pt x="46" y="12"/>
                  </a:lnTo>
                  <a:lnTo>
                    <a:pt x="38" y="10"/>
                  </a:lnTo>
                  <a:lnTo>
                    <a:pt x="30" y="8"/>
                  </a:lnTo>
                  <a:lnTo>
                    <a:pt x="23" y="6"/>
                  </a:lnTo>
                  <a:lnTo>
                    <a:pt x="17" y="4"/>
                  </a:lnTo>
                  <a:lnTo>
                    <a:pt x="12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2" y="28"/>
                  </a:lnTo>
                  <a:lnTo>
                    <a:pt x="1" y="32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0"/>
                  </a:lnTo>
                  <a:lnTo>
                    <a:pt x="0" y="53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1" y="69"/>
                  </a:lnTo>
                  <a:lnTo>
                    <a:pt x="1" y="72"/>
                  </a:lnTo>
                  <a:lnTo>
                    <a:pt x="3" y="76"/>
                  </a:lnTo>
                  <a:lnTo>
                    <a:pt x="3" y="79"/>
                  </a:lnTo>
                  <a:lnTo>
                    <a:pt x="5" y="81"/>
                  </a:lnTo>
                  <a:lnTo>
                    <a:pt x="6" y="88"/>
                  </a:lnTo>
                  <a:lnTo>
                    <a:pt x="11" y="93"/>
                  </a:lnTo>
                  <a:lnTo>
                    <a:pt x="16" y="101"/>
                  </a:lnTo>
                  <a:lnTo>
                    <a:pt x="24" y="106"/>
                  </a:lnTo>
                  <a:lnTo>
                    <a:pt x="33" y="114"/>
                  </a:lnTo>
                  <a:lnTo>
                    <a:pt x="43" y="121"/>
                  </a:lnTo>
                  <a:lnTo>
                    <a:pt x="54" y="128"/>
                  </a:lnTo>
                  <a:lnTo>
                    <a:pt x="66" y="134"/>
                  </a:lnTo>
                  <a:lnTo>
                    <a:pt x="77" y="141"/>
                  </a:lnTo>
                  <a:lnTo>
                    <a:pt x="90" y="148"/>
                  </a:lnTo>
                  <a:lnTo>
                    <a:pt x="101" y="154"/>
                  </a:lnTo>
                  <a:lnTo>
                    <a:pt x="114" y="159"/>
                  </a:lnTo>
                  <a:lnTo>
                    <a:pt x="125" y="164"/>
                  </a:lnTo>
                  <a:lnTo>
                    <a:pt x="136" y="168"/>
                  </a:lnTo>
                  <a:lnTo>
                    <a:pt x="146" y="171"/>
                  </a:lnTo>
                  <a:lnTo>
                    <a:pt x="157" y="173"/>
                  </a:lnTo>
                  <a:lnTo>
                    <a:pt x="164" y="177"/>
                  </a:lnTo>
                  <a:lnTo>
                    <a:pt x="173" y="179"/>
                  </a:lnTo>
                  <a:lnTo>
                    <a:pt x="180" y="180"/>
                  </a:lnTo>
                  <a:lnTo>
                    <a:pt x="189" y="182"/>
                  </a:lnTo>
                  <a:lnTo>
                    <a:pt x="197" y="185"/>
                  </a:lnTo>
                  <a:lnTo>
                    <a:pt x="204" y="187"/>
                  </a:lnTo>
                  <a:lnTo>
                    <a:pt x="212" y="189"/>
                  </a:lnTo>
                  <a:lnTo>
                    <a:pt x="219" y="190"/>
                  </a:lnTo>
                  <a:lnTo>
                    <a:pt x="227" y="192"/>
                  </a:lnTo>
                  <a:lnTo>
                    <a:pt x="234" y="194"/>
                  </a:lnTo>
                  <a:lnTo>
                    <a:pt x="242" y="196"/>
                  </a:lnTo>
                  <a:lnTo>
                    <a:pt x="250" y="198"/>
                  </a:lnTo>
                  <a:lnTo>
                    <a:pt x="257" y="200"/>
                  </a:lnTo>
                  <a:lnTo>
                    <a:pt x="266" y="202"/>
                  </a:lnTo>
                  <a:lnTo>
                    <a:pt x="275" y="204"/>
                  </a:lnTo>
                  <a:lnTo>
                    <a:pt x="285" y="205"/>
                  </a:lnTo>
                  <a:lnTo>
                    <a:pt x="287" y="206"/>
                  </a:lnTo>
                  <a:lnTo>
                    <a:pt x="290" y="206"/>
                  </a:lnTo>
                  <a:lnTo>
                    <a:pt x="292" y="206"/>
                  </a:lnTo>
                  <a:lnTo>
                    <a:pt x="296" y="204"/>
                  </a:lnTo>
                  <a:lnTo>
                    <a:pt x="298" y="204"/>
                  </a:lnTo>
                  <a:lnTo>
                    <a:pt x="302" y="202"/>
                  </a:lnTo>
                  <a:lnTo>
                    <a:pt x="305" y="200"/>
                  </a:lnTo>
                  <a:lnTo>
                    <a:pt x="309" y="199"/>
                  </a:lnTo>
                  <a:lnTo>
                    <a:pt x="311" y="198"/>
                  </a:lnTo>
                  <a:lnTo>
                    <a:pt x="315" y="196"/>
                  </a:lnTo>
                  <a:lnTo>
                    <a:pt x="318" y="194"/>
                  </a:lnTo>
                  <a:lnTo>
                    <a:pt x="322" y="192"/>
                  </a:lnTo>
                  <a:lnTo>
                    <a:pt x="324" y="192"/>
                  </a:lnTo>
                  <a:lnTo>
                    <a:pt x="328" y="190"/>
                  </a:lnTo>
                  <a:lnTo>
                    <a:pt x="331" y="190"/>
                  </a:lnTo>
                  <a:lnTo>
                    <a:pt x="335" y="189"/>
                  </a:lnTo>
                  <a:lnTo>
                    <a:pt x="336" y="190"/>
                  </a:lnTo>
                  <a:lnTo>
                    <a:pt x="338" y="192"/>
                  </a:lnTo>
                  <a:lnTo>
                    <a:pt x="338" y="195"/>
                  </a:lnTo>
                  <a:lnTo>
                    <a:pt x="340" y="197"/>
                  </a:lnTo>
                  <a:lnTo>
                    <a:pt x="340" y="201"/>
                  </a:lnTo>
                  <a:lnTo>
                    <a:pt x="341" y="205"/>
                  </a:lnTo>
                  <a:lnTo>
                    <a:pt x="341" y="209"/>
                  </a:lnTo>
                  <a:lnTo>
                    <a:pt x="343" y="212"/>
                  </a:lnTo>
                  <a:lnTo>
                    <a:pt x="343" y="218"/>
                  </a:lnTo>
                  <a:lnTo>
                    <a:pt x="343" y="222"/>
                  </a:lnTo>
                  <a:lnTo>
                    <a:pt x="343" y="226"/>
                  </a:lnTo>
                  <a:lnTo>
                    <a:pt x="344" y="229"/>
                  </a:lnTo>
                  <a:lnTo>
                    <a:pt x="344" y="233"/>
                  </a:lnTo>
                  <a:lnTo>
                    <a:pt x="345" y="236"/>
                  </a:lnTo>
                  <a:lnTo>
                    <a:pt x="347" y="238"/>
                  </a:lnTo>
                  <a:lnTo>
                    <a:pt x="349" y="240"/>
                  </a:lnTo>
                  <a:lnTo>
                    <a:pt x="355" y="247"/>
                  </a:lnTo>
                  <a:lnTo>
                    <a:pt x="362" y="253"/>
                  </a:lnTo>
                  <a:lnTo>
                    <a:pt x="370" y="261"/>
                  </a:lnTo>
                  <a:lnTo>
                    <a:pt x="379" y="268"/>
                  </a:lnTo>
                  <a:lnTo>
                    <a:pt x="386" y="278"/>
                  </a:lnTo>
                  <a:lnTo>
                    <a:pt x="396" y="287"/>
                  </a:lnTo>
                  <a:lnTo>
                    <a:pt x="404" y="297"/>
                  </a:lnTo>
                  <a:lnTo>
                    <a:pt x="414" y="306"/>
                  </a:lnTo>
                  <a:lnTo>
                    <a:pt x="422" y="318"/>
                  </a:lnTo>
                  <a:lnTo>
                    <a:pt x="430" y="327"/>
                  </a:lnTo>
                  <a:lnTo>
                    <a:pt x="438" y="338"/>
                  </a:lnTo>
                  <a:lnTo>
                    <a:pt x="446" y="347"/>
                  </a:lnTo>
                  <a:lnTo>
                    <a:pt x="452" y="357"/>
                  </a:lnTo>
                  <a:lnTo>
                    <a:pt x="459" y="366"/>
                  </a:lnTo>
                  <a:lnTo>
                    <a:pt x="464" y="375"/>
                  </a:lnTo>
                  <a:lnTo>
                    <a:pt x="469" y="382"/>
                  </a:lnTo>
                  <a:lnTo>
                    <a:pt x="471" y="389"/>
                  </a:lnTo>
                  <a:lnTo>
                    <a:pt x="474" y="396"/>
                  </a:lnTo>
                  <a:lnTo>
                    <a:pt x="478" y="403"/>
                  </a:lnTo>
                  <a:lnTo>
                    <a:pt x="482" y="410"/>
                  </a:lnTo>
                  <a:lnTo>
                    <a:pt x="486" y="417"/>
                  </a:lnTo>
                  <a:lnTo>
                    <a:pt x="490" y="424"/>
                  </a:lnTo>
                  <a:lnTo>
                    <a:pt x="493" y="432"/>
                  </a:lnTo>
                  <a:lnTo>
                    <a:pt x="498" y="438"/>
                  </a:lnTo>
                  <a:lnTo>
                    <a:pt x="502" y="446"/>
                  </a:lnTo>
                  <a:lnTo>
                    <a:pt x="507" y="453"/>
                  </a:lnTo>
                  <a:lnTo>
                    <a:pt x="511" y="460"/>
                  </a:lnTo>
                  <a:lnTo>
                    <a:pt x="516" y="465"/>
                  </a:lnTo>
                  <a:lnTo>
                    <a:pt x="521" y="471"/>
                  </a:lnTo>
                  <a:lnTo>
                    <a:pt x="527" y="476"/>
                  </a:lnTo>
                  <a:lnTo>
                    <a:pt x="532" y="481"/>
                  </a:lnTo>
                  <a:lnTo>
                    <a:pt x="538" y="484"/>
                  </a:lnTo>
                  <a:lnTo>
                    <a:pt x="550" y="493"/>
                  </a:lnTo>
                  <a:lnTo>
                    <a:pt x="562" y="501"/>
                  </a:lnTo>
                  <a:lnTo>
                    <a:pt x="572" y="508"/>
                  </a:lnTo>
                  <a:lnTo>
                    <a:pt x="583" y="514"/>
                  </a:lnTo>
                  <a:lnTo>
                    <a:pt x="592" y="519"/>
                  </a:lnTo>
                  <a:lnTo>
                    <a:pt x="601" y="524"/>
                  </a:lnTo>
                  <a:lnTo>
                    <a:pt x="610" y="529"/>
                  </a:lnTo>
                  <a:lnTo>
                    <a:pt x="619" y="532"/>
                  </a:lnTo>
                  <a:lnTo>
                    <a:pt x="627" y="537"/>
                  </a:lnTo>
                  <a:lnTo>
                    <a:pt x="636" y="540"/>
                  </a:lnTo>
                  <a:lnTo>
                    <a:pt x="646" y="544"/>
                  </a:lnTo>
                  <a:lnTo>
                    <a:pt x="656" y="547"/>
                  </a:lnTo>
                  <a:lnTo>
                    <a:pt x="667" y="550"/>
                  </a:lnTo>
                  <a:lnTo>
                    <a:pt x="679" y="554"/>
                  </a:lnTo>
                  <a:lnTo>
                    <a:pt x="692" y="558"/>
                  </a:lnTo>
                  <a:lnTo>
                    <a:pt x="708" y="560"/>
                  </a:lnTo>
                  <a:lnTo>
                    <a:pt x="717" y="563"/>
                  </a:lnTo>
                  <a:lnTo>
                    <a:pt x="727" y="564"/>
                  </a:lnTo>
                  <a:lnTo>
                    <a:pt x="738" y="564"/>
                  </a:lnTo>
                  <a:lnTo>
                    <a:pt x="749" y="564"/>
                  </a:lnTo>
                  <a:lnTo>
                    <a:pt x="759" y="564"/>
                  </a:lnTo>
                  <a:lnTo>
                    <a:pt x="770" y="562"/>
                  </a:lnTo>
                  <a:lnTo>
                    <a:pt x="780" y="560"/>
                  </a:lnTo>
                  <a:lnTo>
                    <a:pt x="792" y="558"/>
                  </a:lnTo>
                  <a:lnTo>
                    <a:pt x="800" y="556"/>
                  </a:lnTo>
                  <a:lnTo>
                    <a:pt x="809" y="554"/>
                  </a:lnTo>
                  <a:lnTo>
                    <a:pt x="816" y="552"/>
                  </a:lnTo>
                  <a:lnTo>
                    <a:pt x="824" y="549"/>
                  </a:lnTo>
                  <a:lnTo>
                    <a:pt x="828" y="548"/>
                  </a:lnTo>
                  <a:lnTo>
                    <a:pt x="833" y="546"/>
                  </a:lnTo>
                  <a:lnTo>
                    <a:pt x="836" y="546"/>
                  </a:lnTo>
                  <a:lnTo>
                    <a:pt x="837" y="544"/>
                  </a:lnTo>
                  <a:lnTo>
                    <a:pt x="843" y="522"/>
                  </a:lnTo>
                  <a:lnTo>
                    <a:pt x="844" y="494"/>
                  </a:lnTo>
                  <a:lnTo>
                    <a:pt x="840" y="464"/>
                  </a:lnTo>
                  <a:lnTo>
                    <a:pt x="830" y="431"/>
                  </a:lnTo>
                  <a:lnTo>
                    <a:pt x="815" y="397"/>
                  </a:lnTo>
                  <a:lnTo>
                    <a:pt x="797" y="362"/>
                  </a:lnTo>
                  <a:lnTo>
                    <a:pt x="776" y="325"/>
                  </a:lnTo>
                  <a:lnTo>
                    <a:pt x="752" y="288"/>
                  </a:lnTo>
                  <a:lnTo>
                    <a:pt x="725" y="252"/>
                  </a:lnTo>
                  <a:lnTo>
                    <a:pt x="698" y="217"/>
                  </a:lnTo>
                  <a:lnTo>
                    <a:pt x="669" y="184"/>
                  </a:lnTo>
                  <a:lnTo>
                    <a:pt x="641" y="152"/>
                  </a:lnTo>
                  <a:lnTo>
                    <a:pt x="612" y="124"/>
                  </a:lnTo>
                  <a:lnTo>
                    <a:pt x="586" y="98"/>
                  </a:lnTo>
                  <a:lnTo>
                    <a:pt x="560" y="76"/>
                  </a:lnTo>
                  <a:lnTo>
                    <a:pt x="538" y="57"/>
                  </a:lnTo>
                </a:path>
              </a:pathLst>
            </a:custGeom>
            <a:solidFill>
              <a:srgbClr val="E26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4" name="Freeform 18"/>
            <p:cNvSpPr>
              <a:spLocks/>
            </p:cNvSpPr>
            <p:nvPr/>
          </p:nvSpPr>
          <p:spPr bwMode="auto">
            <a:xfrm>
              <a:off x="5213" y="2500"/>
              <a:ext cx="959" cy="485"/>
            </a:xfrm>
            <a:custGeom>
              <a:avLst/>
              <a:gdLst>
                <a:gd name="T0" fmla="*/ 781 w 959"/>
                <a:gd name="T1" fmla="*/ 229 h 485"/>
                <a:gd name="T2" fmla="*/ 815 w 959"/>
                <a:gd name="T3" fmla="*/ 252 h 485"/>
                <a:gd name="T4" fmla="*/ 837 w 959"/>
                <a:gd name="T5" fmla="*/ 273 h 485"/>
                <a:gd name="T6" fmla="*/ 888 w 959"/>
                <a:gd name="T7" fmla="*/ 296 h 485"/>
                <a:gd name="T8" fmla="*/ 946 w 959"/>
                <a:gd name="T9" fmla="*/ 320 h 485"/>
                <a:gd name="T10" fmla="*/ 946 w 959"/>
                <a:gd name="T11" fmla="*/ 352 h 485"/>
                <a:gd name="T12" fmla="*/ 878 w 959"/>
                <a:gd name="T13" fmla="*/ 420 h 485"/>
                <a:gd name="T14" fmla="*/ 817 w 959"/>
                <a:gd name="T15" fmla="*/ 474 h 485"/>
                <a:gd name="T16" fmla="*/ 770 w 959"/>
                <a:gd name="T17" fmla="*/ 484 h 485"/>
                <a:gd name="T18" fmla="*/ 697 w 959"/>
                <a:gd name="T19" fmla="*/ 468 h 485"/>
                <a:gd name="T20" fmla="*/ 641 w 959"/>
                <a:gd name="T21" fmla="*/ 453 h 485"/>
                <a:gd name="T22" fmla="*/ 592 w 959"/>
                <a:gd name="T23" fmla="*/ 435 h 485"/>
                <a:gd name="T24" fmla="*/ 545 w 959"/>
                <a:gd name="T25" fmla="*/ 410 h 485"/>
                <a:gd name="T26" fmla="*/ 517 w 959"/>
                <a:gd name="T27" fmla="*/ 380 h 485"/>
                <a:gd name="T28" fmla="*/ 495 w 959"/>
                <a:gd name="T29" fmla="*/ 342 h 485"/>
                <a:gd name="T30" fmla="*/ 472 w 959"/>
                <a:gd name="T31" fmla="*/ 306 h 485"/>
                <a:gd name="T32" fmla="*/ 445 w 959"/>
                <a:gd name="T33" fmla="*/ 279 h 485"/>
                <a:gd name="T34" fmla="*/ 410 w 959"/>
                <a:gd name="T35" fmla="*/ 244 h 485"/>
                <a:gd name="T36" fmla="*/ 386 w 959"/>
                <a:gd name="T37" fmla="*/ 218 h 485"/>
                <a:gd name="T38" fmla="*/ 371 w 959"/>
                <a:gd name="T39" fmla="*/ 194 h 485"/>
                <a:gd name="T40" fmla="*/ 358 w 959"/>
                <a:gd name="T41" fmla="*/ 167 h 485"/>
                <a:gd name="T42" fmla="*/ 350 w 959"/>
                <a:gd name="T43" fmla="*/ 148 h 485"/>
                <a:gd name="T44" fmla="*/ 349 w 959"/>
                <a:gd name="T45" fmla="*/ 121 h 485"/>
                <a:gd name="T46" fmla="*/ 344 w 959"/>
                <a:gd name="T47" fmla="*/ 103 h 485"/>
                <a:gd name="T48" fmla="*/ 327 w 959"/>
                <a:gd name="T49" fmla="*/ 111 h 485"/>
                <a:gd name="T50" fmla="*/ 303 w 959"/>
                <a:gd name="T51" fmla="*/ 130 h 485"/>
                <a:gd name="T52" fmla="*/ 285 w 959"/>
                <a:gd name="T53" fmla="*/ 141 h 485"/>
                <a:gd name="T54" fmla="*/ 263 w 959"/>
                <a:gd name="T55" fmla="*/ 140 h 485"/>
                <a:gd name="T56" fmla="*/ 239 w 959"/>
                <a:gd name="T57" fmla="*/ 134 h 485"/>
                <a:gd name="T58" fmla="*/ 212 w 959"/>
                <a:gd name="T59" fmla="*/ 129 h 485"/>
                <a:gd name="T60" fmla="*/ 173 w 959"/>
                <a:gd name="T61" fmla="*/ 121 h 485"/>
                <a:gd name="T62" fmla="*/ 136 w 959"/>
                <a:gd name="T63" fmla="*/ 111 h 485"/>
                <a:gd name="T64" fmla="*/ 100 w 959"/>
                <a:gd name="T65" fmla="*/ 99 h 485"/>
                <a:gd name="T66" fmla="*/ 57 w 959"/>
                <a:gd name="T67" fmla="*/ 79 h 485"/>
                <a:gd name="T68" fmla="*/ 28 w 959"/>
                <a:gd name="T69" fmla="*/ 59 h 485"/>
                <a:gd name="T70" fmla="*/ 12 w 959"/>
                <a:gd name="T71" fmla="*/ 42 h 485"/>
                <a:gd name="T72" fmla="*/ 0 w 959"/>
                <a:gd name="T73" fmla="*/ 22 h 485"/>
                <a:gd name="T74" fmla="*/ 5 w 959"/>
                <a:gd name="T75" fmla="*/ 9 h 485"/>
                <a:gd name="T76" fmla="*/ 18 w 959"/>
                <a:gd name="T77" fmla="*/ 3 h 485"/>
                <a:gd name="T78" fmla="*/ 31 w 959"/>
                <a:gd name="T79" fmla="*/ 2 h 485"/>
                <a:gd name="T80" fmla="*/ 63 w 959"/>
                <a:gd name="T81" fmla="*/ 10 h 485"/>
                <a:gd name="T82" fmla="*/ 104 w 959"/>
                <a:gd name="T83" fmla="*/ 28 h 485"/>
                <a:gd name="T84" fmla="*/ 139 w 959"/>
                <a:gd name="T85" fmla="*/ 40 h 485"/>
                <a:gd name="T86" fmla="*/ 174 w 959"/>
                <a:gd name="T87" fmla="*/ 48 h 485"/>
                <a:gd name="T88" fmla="*/ 213 w 959"/>
                <a:gd name="T89" fmla="*/ 54 h 485"/>
                <a:gd name="T90" fmla="*/ 267 w 959"/>
                <a:gd name="T91" fmla="*/ 52 h 485"/>
                <a:gd name="T92" fmla="*/ 363 w 959"/>
                <a:gd name="T93" fmla="*/ 21 h 485"/>
                <a:gd name="T94" fmla="*/ 452 w 959"/>
                <a:gd name="T95" fmla="*/ 3 h 485"/>
                <a:gd name="T96" fmla="*/ 556 w 959"/>
                <a:gd name="T97" fmla="*/ 49 h 485"/>
                <a:gd name="T98" fmla="*/ 673 w 959"/>
                <a:gd name="T99" fmla="*/ 120 h 485"/>
                <a:gd name="T100" fmla="*/ 717 w 959"/>
                <a:gd name="T101" fmla="*/ 148 h 485"/>
                <a:gd name="T102" fmla="*/ 737 w 959"/>
                <a:gd name="T103" fmla="*/ 178 h 485"/>
                <a:gd name="T104" fmla="*/ 762 w 959"/>
                <a:gd name="T105" fmla="*/ 214 h 48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59"/>
                <a:gd name="T160" fmla="*/ 0 h 485"/>
                <a:gd name="T161" fmla="*/ 959 w 959"/>
                <a:gd name="T162" fmla="*/ 485 h 48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59" h="485">
                  <a:moveTo>
                    <a:pt x="769" y="219"/>
                  </a:moveTo>
                  <a:lnTo>
                    <a:pt x="769" y="220"/>
                  </a:lnTo>
                  <a:lnTo>
                    <a:pt x="771" y="221"/>
                  </a:lnTo>
                  <a:lnTo>
                    <a:pt x="773" y="224"/>
                  </a:lnTo>
                  <a:lnTo>
                    <a:pt x="778" y="226"/>
                  </a:lnTo>
                  <a:lnTo>
                    <a:pt x="781" y="229"/>
                  </a:lnTo>
                  <a:lnTo>
                    <a:pt x="787" y="232"/>
                  </a:lnTo>
                  <a:lnTo>
                    <a:pt x="793" y="236"/>
                  </a:lnTo>
                  <a:lnTo>
                    <a:pt x="799" y="240"/>
                  </a:lnTo>
                  <a:lnTo>
                    <a:pt x="805" y="245"/>
                  </a:lnTo>
                  <a:lnTo>
                    <a:pt x="810" y="249"/>
                  </a:lnTo>
                  <a:lnTo>
                    <a:pt x="815" y="252"/>
                  </a:lnTo>
                  <a:lnTo>
                    <a:pt x="821" y="256"/>
                  </a:lnTo>
                  <a:lnTo>
                    <a:pt x="825" y="260"/>
                  </a:lnTo>
                  <a:lnTo>
                    <a:pt x="828" y="264"/>
                  </a:lnTo>
                  <a:lnTo>
                    <a:pt x="831" y="266"/>
                  </a:lnTo>
                  <a:lnTo>
                    <a:pt x="834" y="268"/>
                  </a:lnTo>
                  <a:lnTo>
                    <a:pt x="837" y="273"/>
                  </a:lnTo>
                  <a:lnTo>
                    <a:pt x="841" y="277"/>
                  </a:lnTo>
                  <a:lnTo>
                    <a:pt x="848" y="280"/>
                  </a:lnTo>
                  <a:lnTo>
                    <a:pt x="857" y="284"/>
                  </a:lnTo>
                  <a:lnTo>
                    <a:pt x="866" y="288"/>
                  </a:lnTo>
                  <a:lnTo>
                    <a:pt x="877" y="292"/>
                  </a:lnTo>
                  <a:lnTo>
                    <a:pt x="888" y="296"/>
                  </a:lnTo>
                  <a:lnTo>
                    <a:pt x="899" y="299"/>
                  </a:lnTo>
                  <a:lnTo>
                    <a:pt x="909" y="304"/>
                  </a:lnTo>
                  <a:lnTo>
                    <a:pt x="920" y="308"/>
                  </a:lnTo>
                  <a:lnTo>
                    <a:pt x="929" y="312"/>
                  </a:lnTo>
                  <a:lnTo>
                    <a:pt x="939" y="315"/>
                  </a:lnTo>
                  <a:lnTo>
                    <a:pt x="946" y="320"/>
                  </a:lnTo>
                  <a:lnTo>
                    <a:pt x="952" y="324"/>
                  </a:lnTo>
                  <a:lnTo>
                    <a:pt x="956" y="328"/>
                  </a:lnTo>
                  <a:lnTo>
                    <a:pt x="958" y="332"/>
                  </a:lnTo>
                  <a:lnTo>
                    <a:pt x="956" y="337"/>
                  </a:lnTo>
                  <a:lnTo>
                    <a:pt x="952" y="344"/>
                  </a:lnTo>
                  <a:lnTo>
                    <a:pt x="946" y="352"/>
                  </a:lnTo>
                  <a:lnTo>
                    <a:pt x="937" y="361"/>
                  </a:lnTo>
                  <a:lnTo>
                    <a:pt x="927" y="372"/>
                  </a:lnTo>
                  <a:lnTo>
                    <a:pt x="916" y="383"/>
                  </a:lnTo>
                  <a:lnTo>
                    <a:pt x="903" y="395"/>
                  </a:lnTo>
                  <a:lnTo>
                    <a:pt x="891" y="406"/>
                  </a:lnTo>
                  <a:lnTo>
                    <a:pt x="878" y="420"/>
                  </a:lnTo>
                  <a:lnTo>
                    <a:pt x="865" y="431"/>
                  </a:lnTo>
                  <a:lnTo>
                    <a:pt x="853" y="442"/>
                  </a:lnTo>
                  <a:lnTo>
                    <a:pt x="842" y="452"/>
                  </a:lnTo>
                  <a:lnTo>
                    <a:pt x="831" y="461"/>
                  </a:lnTo>
                  <a:lnTo>
                    <a:pt x="823" y="468"/>
                  </a:lnTo>
                  <a:lnTo>
                    <a:pt x="817" y="474"/>
                  </a:lnTo>
                  <a:lnTo>
                    <a:pt x="814" y="476"/>
                  </a:lnTo>
                  <a:lnTo>
                    <a:pt x="807" y="481"/>
                  </a:lnTo>
                  <a:lnTo>
                    <a:pt x="800" y="483"/>
                  </a:lnTo>
                  <a:lnTo>
                    <a:pt x="790" y="484"/>
                  </a:lnTo>
                  <a:lnTo>
                    <a:pt x="781" y="484"/>
                  </a:lnTo>
                  <a:lnTo>
                    <a:pt x="770" y="484"/>
                  </a:lnTo>
                  <a:lnTo>
                    <a:pt x="759" y="483"/>
                  </a:lnTo>
                  <a:lnTo>
                    <a:pt x="745" y="481"/>
                  </a:lnTo>
                  <a:lnTo>
                    <a:pt x="734" y="477"/>
                  </a:lnTo>
                  <a:lnTo>
                    <a:pt x="721" y="475"/>
                  </a:lnTo>
                  <a:lnTo>
                    <a:pt x="709" y="471"/>
                  </a:lnTo>
                  <a:lnTo>
                    <a:pt x="697" y="468"/>
                  </a:lnTo>
                  <a:lnTo>
                    <a:pt x="685" y="464"/>
                  </a:lnTo>
                  <a:lnTo>
                    <a:pt x="674" y="463"/>
                  </a:lnTo>
                  <a:lnTo>
                    <a:pt x="664" y="459"/>
                  </a:lnTo>
                  <a:lnTo>
                    <a:pt x="655" y="457"/>
                  </a:lnTo>
                  <a:lnTo>
                    <a:pt x="649" y="454"/>
                  </a:lnTo>
                  <a:lnTo>
                    <a:pt x="641" y="453"/>
                  </a:lnTo>
                  <a:lnTo>
                    <a:pt x="634" y="451"/>
                  </a:lnTo>
                  <a:lnTo>
                    <a:pt x="625" y="449"/>
                  </a:lnTo>
                  <a:lnTo>
                    <a:pt x="618" y="445"/>
                  </a:lnTo>
                  <a:lnTo>
                    <a:pt x="609" y="443"/>
                  </a:lnTo>
                  <a:lnTo>
                    <a:pt x="601" y="439"/>
                  </a:lnTo>
                  <a:lnTo>
                    <a:pt x="592" y="435"/>
                  </a:lnTo>
                  <a:lnTo>
                    <a:pt x="584" y="431"/>
                  </a:lnTo>
                  <a:lnTo>
                    <a:pt x="575" y="427"/>
                  </a:lnTo>
                  <a:lnTo>
                    <a:pt x="567" y="423"/>
                  </a:lnTo>
                  <a:lnTo>
                    <a:pt x="559" y="420"/>
                  </a:lnTo>
                  <a:lnTo>
                    <a:pt x="552" y="414"/>
                  </a:lnTo>
                  <a:lnTo>
                    <a:pt x="545" y="410"/>
                  </a:lnTo>
                  <a:lnTo>
                    <a:pt x="538" y="405"/>
                  </a:lnTo>
                  <a:lnTo>
                    <a:pt x="533" y="400"/>
                  </a:lnTo>
                  <a:lnTo>
                    <a:pt x="529" y="394"/>
                  </a:lnTo>
                  <a:lnTo>
                    <a:pt x="525" y="390"/>
                  </a:lnTo>
                  <a:lnTo>
                    <a:pt x="521" y="385"/>
                  </a:lnTo>
                  <a:lnTo>
                    <a:pt x="517" y="380"/>
                  </a:lnTo>
                  <a:lnTo>
                    <a:pt x="513" y="374"/>
                  </a:lnTo>
                  <a:lnTo>
                    <a:pt x="509" y="368"/>
                  </a:lnTo>
                  <a:lnTo>
                    <a:pt x="506" y="361"/>
                  </a:lnTo>
                  <a:lnTo>
                    <a:pt x="502" y="355"/>
                  </a:lnTo>
                  <a:lnTo>
                    <a:pt x="499" y="348"/>
                  </a:lnTo>
                  <a:lnTo>
                    <a:pt x="495" y="342"/>
                  </a:lnTo>
                  <a:lnTo>
                    <a:pt x="491" y="335"/>
                  </a:lnTo>
                  <a:lnTo>
                    <a:pt x="488" y="330"/>
                  </a:lnTo>
                  <a:lnTo>
                    <a:pt x="484" y="322"/>
                  </a:lnTo>
                  <a:lnTo>
                    <a:pt x="479" y="317"/>
                  </a:lnTo>
                  <a:lnTo>
                    <a:pt x="476" y="310"/>
                  </a:lnTo>
                  <a:lnTo>
                    <a:pt x="472" y="306"/>
                  </a:lnTo>
                  <a:lnTo>
                    <a:pt x="468" y="300"/>
                  </a:lnTo>
                  <a:lnTo>
                    <a:pt x="464" y="298"/>
                  </a:lnTo>
                  <a:lnTo>
                    <a:pt x="460" y="294"/>
                  </a:lnTo>
                  <a:lnTo>
                    <a:pt x="455" y="290"/>
                  </a:lnTo>
                  <a:lnTo>
                    <a:pt x="451" y="284"/>
                  </a:lnTo>
                  <a:lnTo>
                    <a:pt x="445" y="279"/>
                  </a:lnTo>
                  <a:lnTo>
                    <a:pt x="439" y="274"/>
                  </a:lnTo>
                  <a:lnTo>
                    <a:pt x="433" y="268"/>
                  </a:lnTo>
                  <a:lnTo>
                    <a:pt x="428" y="261"/>
                  </a:lnTo>
                  <a:lnTo>
                    <a:pt x="421" y="256"/>
                  </a:lnTo>
                  <a:lnTo>
                    <a:pt x="415" y="250"/>
                  </a:lnTo>
                  <a:lnTo>
                    <a:pt x="410" y="244"/>
                  </a:lnTo>
                  <a:lnTo>
                    <a:pt x="405" y="238"/>
                  </a:lnTo>
                  <a:lnTo>
                    <a:pt x="399" y="234"/>
                  </a:lnTo>
                  <a:lnTo>
                    <a:pt x="395" y="228"/>
                  </a:lnTo>
                  <a:lnTo>
                    <a:pt x="391" y="224"/>
                  </a:lnTo>
                  <a:lnTo>
                    <a:pt x="390" y="220"/>
                  </a:lnTo>
                  <a:lnTo>
                    <a:pt x="386" y="218"/>
                  </a:lnTo>
                  <a:lnTo>
                    <a:pt x="384" y="215"/>
                  </a:lnTo>
                  <a:lnTo>
                    <a:pt x="381" y="211"/>
                  </a:lnTo>
                  <a:lnTo>
                    <a:pt x="379" y="207"/>
                  </a:lnTo>
                  <a:lnTo>
                    <a:pt x="375" y="203"/>
                  </a:lnTo>
                  <a:lnTo>
                    <a:pt x="373" y="198"/>
                  </a:lnTo>
                  <a:lnTo>
                    <a:pt x="371" y="194"/>
                  </a:lnTo>
                  <a:lnTo>
                    <a:pt x="369" y="189"/>
                  </a:lnTo>
                  <a:lnTo>
                    <a:pt x="365" y="185"/>
                  </a:lnTo>
                  <a:lnTo>
                    <a:pt x="363" y="180"/>
                  </a:lnTo>
                  <a:lnTo>
                    <a:pt x="362" y="176"/>
                  </a:lnTo>
                  <a:lnTo>
                    <a:pt x="360" y="171"/>
                  </a:lnTo>
                  <a:lnTo>
                    <a:pt x="358" y="167"/>
                  </a:lnTo>
                  <a:lnTo>
                    <a:pt x="356" y="163"/>
                  </a:lnTo>
                  <a:lnTo>
                    <a:pt x="354" y="159"/>
                  </a:lnTo>
                  <a:lnTo>
                    <a:pt x="353" y="156"/>
                  </a:lnTo>
                  <a:lnTo>
                    <a:pt x="351" y="154"/>
                  </a:lnTo>
                  <a:lnTo>
                    <a:pt x="350" y="151"/>
                  </a:lnTo>
                  <a:lnTo>
                    <a:pt x="350" y="148"/>
                  </a:lnTo>
                  <a:lnTo>
                    <a:pt x="350" y="143"/>
                  </a:lnTo>
                  <a:lnTo>
                    <a:pt x="350" y="140"/>
                  </a:lnTo>
                  <a:lnTo>
                    <a:pt x="350" y="134"/>
                  </a:lnTo>
                  <a:lnTo>
                    <a:pt x="350" y="131"/>
                  </a:lnTo>
                  <a:lnTo>
                    <a:pt x="350" y="125"/>
                  </a:lnTo>
                  <a:lnTo>
                    <a:pt x="349" y="121"/>
                  </a:lnTo>
                  <a:lnTo>
                    <a:pt x="349" y="117"/>
                  </a:lnTo>
                  <a:lnTo>
                    <a:pt x="348" y="113"/>
                  </a:lnTo>
                  <a:lnTo>
                    <a:pt x="348" y="109"/>
                  </a:lnTo>
                  <a:lnTo>
                    <a:pt x="346" y="107"/>
                  </a:lnTo>
                  <a:lnTo>
                    <a:pt x="346" y="104"/>
                  </a:lnTo>
                  <a:lnTo>
                    <a:pt x="344" y="103"/>
                  </a:lnTo>
                  <a:lnTo>
                    <a:pt x="343" y="101"/>
                  </a:lnTo>
                  <a:lnTo>
                    <a:pt x="339" y="103"/>
                  </a:lnTo>
                  <a:lnTo>
                    <a:pt x="337" y="103"/>
                  </a:lnTo>
                  <a:lnTo>
                    <a:pt x="333" y="105"/>
                  </a:lnTo>
                  <a:lnTo>
                    <a:pt x="331" y="107"/>
                  </a:lnTo>
                  <a:lnTo>
                    <a:pt x="327" y="111"/>
                  </a:lnTo>
                  <a:lnTo>
                    <a:pt x="323" y="113"/>
                  </a:lnTo>
                  <a:lnTo>
                    <a:pt x="319" y="117"/>
                  </a:lnTo>
                  <a:lnTo>
                    <a:pt x="315" y="119"/>
                  </a:lnTo>
                  <a:lnTo>
                    <a:pt x="311" y="122"/>
                  </a:lnTo>
                  <a:lnTo>
                    <a:pt x="307" y="126"/>
                  </a:lnTo>
                  <a:lnTo>
                    <a:pt x="303" y="130"/>
                  </a:lnTo>
                  <a:lnTo>
                    <a:pt x="299" y="132"/>
                  </a:lnTo>
                  <a:lnTo>
                    <a:pt x="295" y="135"/>
                  </a:lnTo>
                  <a:lnTo>
                    <a:pt x="293" y="137"/>
                  </a:lnTo>
                  <a:lnTo>
                    <a:pt x="291" y="139"/>
                  </a:lnTo>
                  <a:lnTo>
                    <a:pt x="289" y="139"/>
                  </a:lnTo>
                  <a:lnTo>
                    <a:pt x="285" y="141"/>
                  </a:lnTo>
                  <a:lnTo>
                    <a:pt x="281" y="141"/>
                  </a:lnTo>
                  <a:lnTo>
                    <a:pt x="277" y="141"/>
                  </a:lnTo>
                  <a:lnTo>
                    <a:pt x="274" y="141"/>
                  </a:lnTo>
                  <a:lnTo>
                    <a:pt x="270" y="141"/>
                  </a:lnTo>
                  <a:lnTo>
                    <a:pt x="266" y="140"/>
                  </a:lnTo>
                  <a:lnTo>
                    <a:pt x="263" y="140"/>
                  </a:lnTo>
                  <a:lnTo>
                    <a:pt x="259" y="138"/>
                  </a:lnTo>
                  <a:lnTo>
                    <a:pt x="254" y="138"/>
                  </a:lnTo>
                  <a:lnTo>
                    <a:pt x="250" y="136"/>
                  </a:lnTo>
                  <a:lnTo>
                    <a:pt x="246" y="136"/>
                  </a:lnTo>
                  <a:lnTo>
                    <a:pt x="243" y="134"/>
                  </a:lnTo>
                  <a:lnTo>
                    <a:pt x="239" y="134"/>
                  </a:lnTo>
                  <a:lnTo>
                    <a:pt x="235" y="133"/>
                  </a:lnTo>
                  <a:lnTo>
                    <a:pt x="231" y="133"/>
                  </a:lnTo>
                  <a:lnTo>
                    <a:pt x="229" y="131"/>
                  </a:lnTo>
                  <a:lnTo>
                    <a:pt x="224" y="131"/>
                  </a:lnTo>
                  <a:lnTo>
                    <a:pt x="218" y="130"/>
                  </a:lnTo>
                  <a:lnTo>
                    <a:pt x="212" y="129"/>
                  </a:lnTo>
                  <a:lnTo>
                    <a:pt x="206" y="127"/>
                  </a:lnTo>
                  <a:lnTo>
                    <a:pt x="199" y="127"/>
                  </a:lnTo>
                  <a:lnTo>
                    <a:pt x="193" y="125"/>
                  </a:lnTo>
                  <a:lnTo>
                    <a:pt x="186" y="123"/>
                  </a:lnTo>
                  <a:lnTo>
                    <a:pt x="181" y="121"/>
                  </a:lnTo>
                  <a:lnTo>
                    <a:pt x="173" y="121"/>
                  </a:lnTo>
                  <a:lnTo>
                    <a:pt x="166" y="120"/>
                  </a:lnTo>
                  <a:lnTo>
                    <a:pt x="159" y="118"/>
                  </a:lnTo>
                  <a:lnTo>
                    <a:pt x="154" y="116"/>
                  </a:lnTo>
                  <a:lnTo>
                    <a:pt x="147" y="114"/>
                  </a:lnTo>
                  <a:lnTo>
                    <a:pt x="142" y="112"/>
                  </a:lnTo>
                  <a:lnTo>
                    <a:pt x="136" y="111"/>
                  </a:lnTo>
                  <a:lnTo>
                    <a:pt x="133" y="109"/>
                  </a:lnTo>
                  <a:lnTo>
                    <a:pt x="126" y="108"/>
                  </a:lnTo>
                  <a:lnTo>
                    <a:pt x="121" y="106"/>
                  </a:lnTo>
                  <a:lnTo>
                    <a:pt x="113" y="104"/>
                  </a:lnTo>
                  <a:lnTo>
                    <a:pt x="108" y="101"/>
                  </a:lnTo>
                  <a:lnTo>
                    <a:pt x="100" y="99"/>
                  </a:lnTo>
                  <a:lnTo>
                    <a:pt x="93" y="95"/>
                  </a:lnTo>
                  <a:lnTo>
                    <a:pt x="86" y="92"/>
                  </a:lnTo>
                  <a:lnTo>
                    <a:pt x="79" y="88"/>
                  </a:lnTo>
                  <a:lnTo>
                    <a:pt x="72" y="86"/>
                  </a:lnTo>
                  <a:lnTo>
                    <a:pt x="65" y="83"/>
                  </a:lnTo>
                  <a:lnTo>
                    <a:pt x="57" y="79"/>
                  </a:lnTo>
                  <a:lnTo>
                    <a:pt x="51" y="75"/>
                  </a:lnTo>
                  <a:lnTo>
                    <a:pt x="45" y="72"/>
                  </a:lnTo>
                  <a:lnTo>
                    <a:pt x="40" y="68"/>
                  </a:lnTo>
                  <a:lnTo>
                    <a:pt x="35" y="64"/>
                  </a:lnTo>
                  <a:lnTo>
                    <a:pt x="31" y="60"/>
                  </a:lnTo>
                  <a:lnTo>
                    <a:pt x="28" y="59"/>
                  </a:lnTo>
                  <a:lnTo>
                    <a:pt x="26" y="57"/>
                  </a:lnTo>
                  <a:lnTo>
                    <a:pt x="23" y="55"/>
                  </a:lnTo>
                  <a:lnTo>
                    <a:pt x="21" y="52"/>
                  </a:lnTo>
                  <a:lnTo>
                    <a:pt x="17" y="49"/>
                  </a:lnTo>
                  <a:lnTo>
                    <a:pt x="15" y="45"/>
                  </a:lnTo>
                  <a:lnTo>
                    <a:pt x="12" y="42"/>
                  </a:lnTo>
                  <a:lnTo>
                    <a:pt x="10" y="38"/>
                  </a:lnTo>
                  <a:lnTo>
                    <a:pt x="7" y="34"/>
                  </a:lnTo>
                  <a:lnTo>
                    <a:pt x="5" y="31"/>
                  </a:lnTo>
                  <a:lnTo>
                    <a:pt x="3" y="27"/>
                  </a:lnTo>
                  <a:lnTo>
                    <a:pt x="2" y="23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3" y="10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6" y="3"/>
                  </a:lnTo>
                  <a:lnTo>
                    <a:pt x="18" y="3"/>
                  </a:lnTo>
                  <a:lnTo>
                    <a:pt x="20" y="3"/>
                  </a:lnTo>
                  <a:lnTo>
                    <a:pt x="22" y="3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5" y="0"/>
                  </a:lnTo>
                  <a:lnTo>
                    <a:pt x="39" y="2"/>
                  </a:lnTo>
                  <a:lnTo>
                    <a:pt x="45" y="2"/>
                  </a:lnTo>
                  <a:lnTo>
                    <a:pt x="50" y="4"/>
                  </a:lnTo>
                  <a:lnTo>
                    <a:pt x="57" y="6"/>
                  </a:lnTo>
                  <a:lnTo>
                    <a:pt x="63" y="10"/>
                  </a:lnTo>
                  <a:lnTo>
                    <a:pt x="70" y="12"/>
                  </a:lnTo>
                  <a:lnTo>
                    <a:pt x="77" y="15"/>
                  </a:lnTo>
                  <a:lnTo>
                    <a:pt x="85" y="17"/>
                  </a:lnTo>
                  <a:lnTo>
                    <a:pt x="90" y="21"/>
                  </a:lnTo>
                  <a:lnTo>
                    <a:pt x="98" y="24"/>
                  </a:lnTo>
                  <a:lnTo>
                    <a:pt x="104" y="28"/>
                  </a:lnTo>
                  <a:lnTo>
                    <a:pt x="111" y="30"/>
                  </a:lnTo>
                  <a:lnTo>
                    <a:pt x="117" y="33"/>
                  </a:lnTo>
                  <a:lnTo>
                    <a:pt x="123" y="35"/>
                  </a:lnTo>
                  <a:lnTo>
                    <a:pt x="129" y="37"/>
                  </a:lnTo>
                  <a:lnTo>
                    <a:pt x="135" y="38"/>
                  </a:lnTo>
                  <a:lnTo>
                    <a:pt x="139" y="40"/>
                  </a:lnTo>
                  <a:lnTo>
                    <a:pt x="143" y="42"/>
                  </a:lnTo>
                  <a:lnTo>
                    <a:pt x="149" y="44"/>
                  </a:lnTo>
                  <a:lnTo>
                    <a:pt x="155" y="44"/>
                  </a:lnTo>
                  <a:lnTo>
                    <a:pt x="161" y="46"/>
                  </a:lnTo>
                  <a:lnTo>
                    <a:pt x="167" y="46"/>
                  </a:lnTo>
                  <a:lnTo>
                    <a:pt x="174" y="48"/>
                  </a:lnTo>
                  <a:lnTo>
                    <a:pt x="181" y="48"/>
                  </a:lnTo>
                  <a:lnTo>
                    <a:pt x="187" y="50"/>
                  </a:lnTo>
                  <a:lnTo>
                    <a:pt x="194" y="51"/>
                  </a:lnTo>
                  <a:lnTo>
                    <a:pt x="199" y="53"/>
                  </a:lnTo>
                  <a:lnTo>
                    <a:pt x="207" y="53"/>
                  </a:lnTo>
                  <a:lnTo>
                    <a:pt x="213" y="54"/>
                  </a:lnTo>
                  <a:lnTo>
                    <a:pt x="219" y="54"/>
                  </a:lnTo>
                  <a:lnTo>
                    <a:pt x="224" y="54"/>
                  </a:lnTo>
                  <a:lnTo>
                    <a:pt x="229" y="54"/>
                  </a:lnTo>
                  <a:lnTo>
                    <a:pt x="240" y="55"/>
                  </a:lnTo>
                  <a:lnTo>
                    <a:pt x="253" y="54"/>
                  </a:lnTo>
                  <a:lnTo>
                    <a:pt x="267" y="52"/>
                  </a:lnTo>
                  <a:lnTo>
                    <a:pt x="282" y="47"/>
                  </a:lnTo>
                  <a:lnTo>
                    <a:pt x="297" y="43"/>
                  </a:lnTo>
                  <a:lnTo>
                    <a:pt x="313" y="38"/>
                  </a:lnTo>
                  <a:lnTo>
                    <a:pt x="331" y="32"/>
                  </a:lnTo>
                  <a:lnTo>
                    <a:pt x="347" y="26"/>
                  </a:lnTo>
                  <a:lnTo>
                    <a:pt x="363" y="21"/>
                  </a:lnTo>
                  <a:lnTo>
                    <a:pt x="380" y="15"/>
                  </a:lnTo>
                  <a:lnTo>
                    <a:pt x="395" y="12"/>
                  </a:lnTo>
                  <a:lnTo>
                    <a:pt x="411" y="6"/>
                  </a:lnTo>
                  <a:lnTo>
                    <a:pt x="425" y="5"/>
                  </a:lnTo>
                  <a:lnTo>
                    <a:pt x="440" y="3"/>
                  </a:lnTo>
                  <a:lnTo>
                    <a:pt x="452" y="3"/>
                  </a:lnTo>
                  <a:lnTo>
                    <a:pt x="465" y="5"/>
                  </a:lnTo>
                  <a:lnTo>
                    <a:pt x="479" y="11"/>
                  </a:lnTo>
                  <a:lnTo>
                    <a:pt x="497" y="18"/>
                  </a:lnTo>
                  <a:lnTo>
                    <a:pt x="515" y="27"/>
                  </a:lnTo>
                  <a:lnTo>
                    <a:pt x="536" y="36"/>
                  </a:lnTo>
                  <a:lnTo>
                    <a:pt x="556" y="49"/>
                  </a:lnTo>
                  <a:lnTo>
                    <a:pt x="577" y="60"/>
                  </a:lnTo>
                  <a:lnTo>
                    <a:pt x="597" y="73"/>
                  </a:lnTo>
                  <a:lnTo>
                    <a:pt x="619" y="84"/>
                  </a:lnTo>
                  <a:lnTo>
                    <a:pt x="638" y="97"/>
                  </a:lnTo>
                  <a:lnTo>
                    <a:pt x="657" y="108"/>
                  </a:lnTo>
                  <a:lnTo>
                    <a:pt x="673" y="120"/>
                  </a:lnTo>
                  <a:lnTo>
                    <a:pt x="688" y="128"/>
                  </a:lnTo>
                  <a:lnTo>
                    <a:pt x="700" y="136"/>
                  </a:lnTo>
                  <a:lnTo>
                    <a:pt x="709" y="142"/>
                  </a:lnTo>
                  <a:lnTo>
                    <a:pt x="715" y="146"/>
                  </a:lnTo>
                  <a:lnTo>
                    <a:pt x="717" y="147"/>
                  </a:lnTo>
                  <a:lnTo>
                    <a:pt x="717" y="148"/>
                  </a:lnTo>
                  <a:lnTo>
                    <a:pt x="719" y="150"/>
                  </a:lnTo>
                  <a:lnTo>
                    <a:pt x="721" y="154"/>
                  </a:lnTo>
                  <a:lnTo>
                    <a:pt x="725" y="158"/>
                  </a:lnTo>
                  <a:lnTo>
                    <a:pt x="729" y="164"/>
                  </a:lnTo>
                  <a:lnTo>
                    <a:pt x="733" y="170"/>
                  </a:lnTo>
                  <a:lnTo>
                    <a:pt x="737" y="178"/>
                  </a:lnTo>
                  <a:lnTo>
                    <a:pt x="742" y="183"/>
                  </a:lnTo>
                  <a:lnTo>
                    <a:pt x="746" y="190"/>
                  </a:lnTo>
                  <a:lnTo>
                    <a:pt x="751" y="198"/>
                  </a:lnTo>
                  <a:lnTo>
                    <a:pt x="755" y="204"/>
                  </a:lnTo>
                  <a:lnTo>
                    <a:pt x="760" y="209"/>
                  </a:lnTo>
                  <a:lnTo>
                    <a:pt x="762" y="214"/>
                  </a:lnTo>
                  <a:lnTo>
                    <a:pt x="765" y="218"/>
                  </a:lnTo>
                  <a:lnTo>
                    <a:pt x="767" y="220"/>
                  </a:lnTo>
                  <a:lnTo>
                    <a:pt x="769" y="219"/>
                  </a:lnTo>
                </a:path>
              </a:pathLst>
            </a:custGeom>
            <a:solidFill>
              <a:srgbClr val="FF8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Freeform 19"/>
            <p:cNvSpPr>
              <a:spLocks/>
            </p:cNvSpPr>
            <p:nvPr/>
          </p:nvSpPr>
          <p:spPr bwMode="auto">
            <a:xfrm>
              <a:off x="5306" y="2503"/>
              <a:ext cx="662" cy="360"/>
            </a:xfrm>
            <a:custGeom>
              <a:avLst/>
              <a:gdLst>
                <a:gd name="T0" fmla="*/ 251 w 662"/>
                <a:gd name="T1" fmla="*/ 5 h 360"/>
                <a:gd name="T2" fmla="*/ 225 w 662"/>
                <a:gd name="T3" fmla="*/ 12 h 360"/>
                <a:gd name="T4" fmla="*/ 198 w 662"/>
                <a:gd name="T5" fmla="*/ 16 h 360"/>
                <a:gd name="T6" fmla="*/ 170 w 662"/>
                <a:gd name="T7" fmla="*/ 18 h 360"/>
                <a:gd name="T8" fmla="*/ 137 w 662"/>
                <a:gd name="T9" fmla="*/ 19 h 360"/>
                <a:gd name="T10" fmla="*/ 102 w 662"/>
                <a:gd name="T11" fmla="*/ 19 h 360"/>
                <a:gd name="T12" fmla="*/ 72 w 662"/>
                <a:gd name="T13" fmla="*/ 15 h 360"/>
                <a:gd name="T14" fmla="*/ 51 w 662"/>
                <a:gd name="T15" fmla="*/ 12 h 360"/>
                <a:gd name="T16" fmla="*/ 31 w 662"/>
                <a:gd name="T17" fmla="*/ 7 h 360"/>
                <a:gd name="T18" fmla="*/ 9 w 662"/>
                <a:gd name="T19" fmla="*/ 7 h 360"/>
                <a:gd name="T20" fmla="*/ 2 w 662"/>
                <a:gd name="T21" fmla="*/ 12 h 360"/>
                <a:gd name="T22" fmla="*/ 1 w 662"/>
                <a:gd name="T23" fmla="*/ 22 h 360"/>
                <a:gd name="T24" fmla="*/ 0 w 662"/>
                <a:gd name="T25" fmla="*/ 33 h 360"/>
                <a:gd name="T26" fmla="*/ 6 w 662"/>
                <a:gd name="T27" fmla="*/ 51 h 360"/>
                <a:gd name="T28" fmla="*/ 26 w 662"/>
                <a:gd name="T29" fmla="*/ 70 h 360"/>
                <a:gd name="T30" fmla="*/ 48 w 662"/>
                <a:gd name="T31" fmla="*/ 82 h 360"/>
                <a:gd name="T32" fmla="*/ 82 w 662"/>
                <a:gd name="T33" fmla="*/ 86 h 360"/>
                <a:gd name="T34" fmla="*/ 124 w 662"/>
                <a:gd name="T35" fmla="*/ 90 h 360"/>
                <a:gd name="T36" fmla="*/ 168 w 662"/>
                <a:gd name="T37" fmla="*/ 94 h 360"/>
                <a:gd name="T38" fmla="*/ 192 w 662"/>
                <a:gd name="T39" fmla="*/ 96 h 360"/>
                <a:gd name="T40" fmla="*/ 222 w 662"/>
                <a:gd name="T41" fmla="*/ 76 h 360"/>
                <a:gd name="T42" fmla="*/ 250 w 662"/>
                <a:gd name="T43" fmla="*/ 59 h 360"/>
                <a:gd name="T44" fmla="*/ 271 w 662"/>
                <a:gd name="T45" fmla="*/ 68 h 360"/>
                <a:gd name="T46" fmla="*/ 284 w 662"/>
                <a:gd name="T47" fmla="*/ 99 h 360"/>
                <a:gd name="T48" fmla="*/ 293 w 662"/>
                <a:gd name="T49" fmla="*/ 132 h 360"/>
                <a:gd name="T50" fmla="*/ 311 w 662"/>
                <a:gd name="T51" fmla="*/ 159 h 360"/>
                <a:gd name="T52" fmla="*/ 350 w 662"/>
                <a:gd name="T53" fmla="*/ 204 h 360"/>
                <a:gd name="T54" fmla="*/ 398 w 662"/>
                <a:gd name="T55" fmla="*/ 259 h 360"/>
                <a:gd name="T56" fmla="*/ 435 w 662"/>
                <a:gd name="T57" fmla="*/ 295 h 360"/>
                <a:gd name="T58" fmla="*/ 468 w 662"/>
                <a:gd name="T59" fmla="*/ 321 h 360"/>
                <a:gd name="T60" fmla="*/ 511 w 662"/>
                <a:gd name="T61" fmla="*/ 344 h 360"/>
                <a:gd name="T62" fmla="*/ 554 w 662"/>
                <a:gd name="T63" fmla="*/ 359 h 360"/>
                <a:gd name="T64" fmla="*/ 584 w 662"/>
                <a:gd name="T65" fmla="*/ 358 h 360"/>
                <a:gd name="T66" fmla="*/ 618 w 662"/>
                <a:gd name="T67" fmla="*/ 351 h 360"/>
                <a:gd name="T68" fmla="*/ 648 w 662"/>
                <a:gd name="T69" fmla="*/ 336 h 360"/>
                <a:gd name="T70" fmla="*/ 660 w 662"/>
                <a:gd name="T71" fmla="*/ 314 h 360"/>
                <a:gd name="T72" fmla="*/ 660 w 662"/>
                <a:gd name="T73" fmla="*/ 284 h 360"/>
                <a:gd name="T74" fmla="*/ 649 w 662"/>
                <a:gd name="T75" fmla="*/ 254 h 360"/>
                <a:gd name="T76" fmla="*/ 634 w 662"/>
                <a:gd name="T77" fmla="*/ 226 h 360"/>
                <a:gd name="T78" fmla="*/ 622 w 662"/>
                <a:gd name="T79" fmla="*/ 201 h 360"/>
                <a:gd name="T80" fmla="*/ 612 w 662"/>
                <a:gd name="T81" fmla="*/ 178 h 360"/>
                <a:gd name="T82" fmla="*/ 589 w 662"/>
                <a:gd name="T83" fmla="*/ 153 h 360"/>
                <a:gd name="T84" fmla="*/ 544 w 662"/>
                <a:gd name="T85" fmla="*/ 126 h 360"/>
                <a:gd name="T86" fmla="*/ 485 w 662"/>
                <a:gd name="T87" fmla="*/ 92 h 360"/>
                <a:gd name="T88" fmla="*/ 448 w 662"/>
                <a:gd name="T89" fmla="*/ 66 h 360"/>
                <a:gd name="T90" fmla="*/ 403 w 662"/>
                <a:gd name="T91" fmla="*/ 41 h 360"/>
                <a:gd name="T92" fmla="*/ 339 w 662"/>
                <a:gd name="T93" fmla="*/ 15 h 360"/>
                <a:gd name="T94" fmla="*/ 300 w 662"/>
                <a:gd name="T95" fmla="*/ 1 h 360"/>
                <a:gd name="T96" fmla="*/ 292 w 662"/>
                <a:gd name="T97" fmla="*/ 1 h 360"/>
                <a:gd name="T98" fmla="*/ 276 w 662"/>
                <a:gd name="T99" fmla="*/ 3 h 360"/>
                <a:gd name="T100" fmla="*/ 262 w 662"/>
                <a:gd name="T101" fmla="*/ 3 h 36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62"/>
                <a:gd name="T154" fmla="*/ 0 h 360"/>
                <a:gd name="T155" fmla="*/ 662 w 662"/>
                <a:gd name="T156" fmla="*/ 360 h 36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62" h="360">
                  <a:moveTo>
                    <a:pt x="260" y="3"/>
                  </a:moveTo>
                  <a:lnTo>
                    <a:pt x="259" y="4"/>
                  </a:lnTo>
                  <a:lnTo>
                    <a:pt x="257" y="4"/>
                  </a:lnTo>
                  <a:lnTo>
                    <a:pt x="254" y="5"/>
                  </a:lnTo>
                  <a:lnTo>
                    <a:pt x="251" y="5"/>
                  </a:lnTo>
                  <a:lnTo>
                    <a:pt x="246" y="7"/>
                  </a:lnTo>
                  <a:lnTo>
                    <a:pt x="242" y="8"/>
                  </a:lnTo>
                  <a:lnTo>
                    <a:pt x="236" y="10"/>
                  </a:lnTo>
                  <a:lnTo>
                    <a:pt x="231" y="10"/>
                  </a:lnTo>
                  <a:lnTo>
                    <a:pt x="225" y="12"/>
                  </a:lnTo>
                  <a:lnTo>
                    <a:pt x="219" y="13"/>
                  </a:lnTo>
                  <a:lnTo>
                    <a:pt x="214" y="15"/>
                  </a:lnTo>
                  <a:lnTo>
                    <a:pt x="208" y="15"/>
                  </a:lnTo>
                  <a:lnTo>
                    <a:pt x="202" y="16"/>
                  </a:lnTo>
                  <a:lnTo>
                    <a:pt x="198" y="16"/>
                  </a:lnTo>
                  <a:lnTo>
                    <a:pt x="194" y="16"/>
                  </a:lnTo>
                  <a:lnTo>
                    <a:pt x="192" y="16"/>
                  </a:lnTo>
                  <a:lnTo>
                    <a:pt x="184" y="18"/>
                  </a:lnTo>
                  <a:lnTo>
                    <a:pt x="177" y="18"/>
                  </a:lnTo>
                  <a:lnTo>
                    <a:pt x="170" y="18"/>
                  </a:lnTo>
                  <a:lnTo>
                    <a:pt x="164" y="18"/>
                  </a:lnTo>
                  <a:lnTo>
                    <a:pt x="156" y="19"/>
                  </a:lnTo>
                  <a:lnTo>
                    <a:pt x="150" y="19"/>
                  </a:lnTo>
                  <a:lnTo>
                    <a:pt x="142" y="19"/>
                  </a:lnTo>
                  <a:lnTo>
                    <a:pt x="137" y="19"/>
                  </a:lnTo>
                  <a:lnTo>
                    <a:pt x="130" y="19"/>
                  </a:lnTo>
                  <a:lnTo>
                    <a:pt x="123" y="19"/>
                  </a:lnTo>
                  <a:lnTo>
                    <a:pt x="115" y="19"/>
                  </a:lnTo>
                  <a:lnTo>
                    <a:pt x="110" y="19"/>
                  </a:lnTo>
                  <a:lnTo>
                    <a:pt x="102" y="19"/>
                  </a:lnTo>
                  <a:lnTo>
                    <a:pt x="96" y="17"/>
                  </a:lnTo>
                  <a:lnTo>
                    <a:pt x="88" y="17"/>
                  </a:lnTo>
                  <a:lnTo>
                    <a:pt x="83" y="15"/>
                  </a:lnTo>
                  <a:lnTo>
                    <a:pt x="77" y="15"/>
                  </a:lnTo>
                  <a:lnTo>
                    <a:pt x="72" y="15"/>
                  </a:lnTo>
                  <a:lnTo>
                    <a:pt x="66" y="15"/>
                  </a:lnTo>
                  <a:lnTo>
                    <a:pt x="63" y="13"/>
                  </a:lnTo>
                  <a:lnTo>
                    <a:pt x="58" y="13"/>
                  </a:lnTo>
                  <a:lnTo>
                    <a:pt x="54" y="12"/>
                  </a:lnTo>
                  <a:lnTo>
                    <a:pt x="51" y="12"/>
                  </a:lnTo>
                  <a:lnTo>
                    <a:pt x="47" y="10"/>
                  </a:lnTo>
                  <a:lnTo>
                    <a:pt x="42" y="10"/>
                  </a:lnTo>
                  <a:lnTo>
                    <a:pt x="38" y="9"/>
                  </a:lnTo>
                  <a:lnTo>
                    <a:pt x="35" y="9"/>
                  </a:lnTo>
                  <a:lnTo>
                    <a:pt x="31" y="7"/>
                  </a:lnTo>
                  <a:lnTo>
                    <a:pt x="25" y="7"/>
                  </a:lnTo>
                  <a:lnTo>
                    <a:pt x="22" y="7"/>
                  </a:lnTo>
                  <a:lnTo>
                    <a:pt x="16" y="7"/>
                  </a:lnTo>
                  <a:lnTo>
                    <a:pt x="12" y="5"/>
                  </a:lnTo>
                  <a:lnTo>
                    <a:pt x="9" y="7"/>
                  </a:lnTo>
                  <a:lnTo>
                    <a:pt x="7" y="7"/>
                  </a:lnTo>
                  <a:lnTo>
                    <a:pt x="5" y="9"/>
                  </a:lnTo>
                  <a:lnTo>
                    <a:pt x="4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1" y="44"/>
                  </a:lnTo>
                  <a:lnTo>
                    <a:pt x="4" y="47"/>
                  </a:lnTo>
                  <a:lnTo>
                    <a:pt x="6" y="51"/>
                  </a:lnTo>
                  <a:lnTo>
                    <a:pt x="10" y="55"/>
                  </a:lnTo>
                  <a:lnTo>
                    <a:pt x="14" y="59"/>
                  </a:lnTo>
                  <a:lnTo>
                    <a:pt x="18" y="62"/>
                  </a:lnTo>
                  <a:lnTo>
                    <a:pt x="22" y="66"/>
                  </a:lnTo>
                  <a:lnTo>
                    <a:pt x="26" y="70"/>
                  </a:lnTo>
                  <a:lnTo>
                    <a:pt x="30" y="73"/>
                  </a:lnTo>
                  <a:lnTo>
                    <a:pt x="36" y="76"/>
                  </a:lnTo>
                  <a:lnTo>
                    <a:pt x="40" y="78"/>
                  </a:lnTo>
                  <a:lnTo>
                    <a:pt x="45" y="80"/>
                  </a:lnTo>
                  <a:lnTo>
                    <a:pt x="48" y="82"/>
                  </a:lnTo>
                  <a:lnTo>
                    <a:pt x="53" y="82"/>
                  </a:lnTo>
                  <a:lnTo>
                    <a:pt x="59" y="84"/>
                  </a:lnTo>
                  <a:lnTo>
                    <a:pt x="66" y="85"/>
                  </a:lnTo>
                  <a:lnTo>
                    <a:pt x="73" y="86"/>
                  </a:lnTo>
                  <a:lnTo>
                    <a:pt x="82" y="86"/>
                  </a:lnTo>
                  <a:lnTo>
                    <a:pt x="89" y="88"/>
                  </a:lnTo>
                  <a:lnTo>
                    <a:pt x="98" y="88"/>
                  </a:lnTo>
                  <a:lnTo>
                    <a:pt x="108" y="88"/>
                  </a:lnTo>
                  <a:lnTo>
                    <a:pt x="117" y="88"/>
                  </a:lnTo>
                  <a:lnTo>
                    <a:pt x="124" y="90"/>
                  </a:lnTo>
                  <a:lnTo>
                    <a:pt x="134" y="90"/>
                  </a:lnTo>
                  <a:lnTo>
                    <a:pt x="142" y="91"/>
                  </a:lnTo>
                  <a:lnTo>
                    <a:pt x="152" y="91"/>
                  </a:lnTo>
                  <a:lnTo>
                    <a:pt x="160" y="93"/>
                  </a:lnTo>
                  <a:lnTo>
                    <a:pt x="168" y="94"/>
                  </a:lnTo>
                  <a:lnTo>
                    <a:pt x="174" y="96"/>
                  </a:lnTo>
                  <a:lnTo>
                    <a:pt x="181" y="97"/>
                  </a:lnTo>
                  <a:lnTo>
                    <a:pt x="184" y="98"/>
                  </a:lnTo>
                  <a:lnTo>
                    <a:pt x="188" y="97"/>
                  </a:lnTo>
                  <a:lnTo>
                    <a:pt x="192" y="96"/>
                  </a:lnTo>
                  <a:lnTo>
                    <a:pt x="198" y="93"/>
                  </a:lnTo>
                  <a:lnTo>
                    <a:pt x="203" y="90"/>
                  </a:lnTo>
                  <a:lnTo>
                    <a:pt x="209" y="85"/>
                  </a:lnTo>
                  <a:lnTo>
                    <a:pt x="214" y="81"/>
                  </a:lnTo>
                  <a:lnTo>
                    <a:pt x="222" y="76"/>
                  </a:lnTo>
                  <a:lnTo>
                    <a:pt x="228" y="72"/>
                  </a:lnTo>
                  <a:lnTo>
                    <a:pt x="233" y="69"/>
                  </a:lnTo>
                  <a:lnTo>
                    <a:pt x="239" y="65"/>
                  </a:lnTo>
                  <a:lnTo>
                    <a:pt x="246" y="61"/>
                  </a:lnTo>
                  <a:lnTo>
                    <a:pt x="250" y="59"/>
                  </a:lnTo>
                  <a:lnTo>
                    <a:pt x="256" y="57"/>
                  </a:lnTo>
                  <a:lnTo>
                    <a:pt x="259" y="57"/>
                  </a:lnTo>
                  <a:lnTo>
                    <a:pt x="263" y="58"/>
                  </a:lnTo>
                  <a:lnTo>
                    <a:pt x="267" y="63"/>
                  </a:lnTo>
                  <a:lnTo>
                    <a:pt x="271" y="68"/>
                  </a:lnTo>
                  <a:lnTo>
                    <a:pt x="274" y="73"/>
                  </a:lnTo>
                  <a:lnTo>
                    <a:pt x="277" y="79"/>
                  </a:lnTo>
                  <a:lnTo>
                    <a:pt x="279" y="87"/>
                  </a:lnTo>
                  <a:lnTo>
                    <a:pt x="282" y="92"/>
                  </a:lnTo>
                  <a:lnTo>
                    <a:pt x="284" y="99"/>
                  </a:lnTo>
                  <a:lnTo>
                    <a:pt x="286" y="105"/>
                  </a:lnTo>
                  <a:lnTo>
                    <a:pt x="287" y="112"/>
                  </a:lnTo>
                  <a:lnTo>
                    <a:pt x="288" y="119"/>
                  </a:lnTo>
                  <a:lnTo>
                    <a:pt x="290" y="127"/>
                  </a:lnTo>
                  <a:lnTo>
                    <a:pt x="293" y="132"/>
                  </a:lnTo>
                  <a:lnTo>
                    <a:pt x="295" y="138"/>
                  </a:lnTo>
                  <a:lnTo>
                    <a:pt x="298" y="144"/>
                  </a:lnTo>
                  <a:lnTo>
                    <a:pt x="302" y="149"/>
                  </a:lnTo>
                  <a:lnTo>
                    <a:pt x="307" y="153"/>
                  </a:lnTo>
                  <a:lnTo>
                    <a:pt x="311" y="159"/>
                  </a:lnTo>
                  <a:lnTo>
                    <a:pt x="317" y="166"/>
                  </a:lnTo>
                  <a:lnTo>
                    <a:pt x="324" y="175"/>
                  </a:lnTo>
                  <a:lnTo>
                    <a:pt x="332" y="183"/>
                  </a:lnTo>
                  <a:lnTo>
                    <a:pt x="340" y="193"/>
                  </a:lnTo>
                  <a:lnTo>
                    <a:pt x="350" y="204"/>
                  </a:lnTo>
                  <a:lnTo>
                    <a:pt x="359" y="215"/>
                  </a:lnTo>
                  <a:lnTo>
                    <a:pt x="370" y="226"/>
                  </a:lnTo>
                  <a:lnTo>
                    <a:pt x="379" y="237"/>
                  </a:lnTo>
                  <a:lnTo>
                    <a:pt x="388" y="249"/>
                  </a:lnTo>
                  <a:lnTo>
                    <a:pt x="398" y="259"/>
                  </a:lnTo>
                  <a:lnTo>
                    <a:pt x="407" y="269"/>
                  </a:lnTo>
                  <a:lnTo>
                    <a:pt x="415" y="278"/>
                  </a:lnTo>
                  <a:lnTo>
                    <a:pt x="423" y="285"/>
                  </a:lnTo>
                  <a:lnTo>
                    <a:pt x="429" y="292"/>
                  </a:lnTo>
                  <a:lnTo>
                    <a:pt x="435" y="295"/>
                  </a:lnTo>
                  <a:lnTo>
                    <a:pt x="440" y="301"/>
                  </a:lnTo>
                  <a:lnTo>
                    <a:pt x="446" y="305"/>
                  </a:lnTo>
                  <a:lnTo>
                    <a:pt x="453" y="311"/>
                  </a:lnTo>
                  <a:lnTo>
                    <a:pt x="460" y="315"/>
                  </a:lnTo>
                  <a:lnTo>
                    <a:pt x="468" y="321"/>
                  </a:lnTo>
                  <a:lnTo>
                    <a:pt x="476" y="325"/>
                  </a:lnTo>
                  <a:lnTo>
                    <a:pt x="485" y="331"/>
                  </a:lnTo>
                  <a:lnTo>
                    <a:pt x="494" y="335"/>
                  </a:lnTo>
                  <a:lnTo>
                    <a:pt x="502" y="341"/>
                  </a:lnTo>
                  <a:lnTo>
                    <a:pt x="511" y="344"/>
                  </a:lnTo>
                  <a:lnTo>
                    <a:pt x="520" y="348"/>
                  </a:lnTo>
                  <a:lnTo>
                    <a:pt x="530" y="351"/>
                  </a:lnTo>
                  <a:lnTo>
                    <a:pt x="537" y="355"/>
                  </a:lnTo>
                  <a:lnTo>
                    <a:pt x="546" y="357"/>
                  </a:lnTo>
                  <a:lnTo>
                    <a:pt x="554" y="359"/>
                  </a:lnTo>
                  <a:lnTo>
                    <a:pt x="562" y="359"/>
                  </a:lnTo>
                  <a:lnTo>
                    <a:pt x="566" y="359"/>
                  </a:lnTo>
                  <a:lnTo>
                    <a:pt x="572" y="359"/>
                  </a:lnTo>
                  <a:lnTo>
                    <a:pt x="578" y="359"/>
                  </a:lnTo>
                  <a:lnTo>
                    <a:pt x="584" y="358"/>
                  </a:lnTo>
                  <a:lnTo>
                    <a:pt x="590" y="358"/>
                  </a:lnTo>
                  <a:lnTo>
                    <a:pt x="598" y="356"/>
                  </a:lnTo>
                  <a:lnTo>
                    <a:pt x="604" y="354"/>
                  </a:lnTo>
                  <a:lnTo>
                    <a:pt x="612" y="352"/>
                  </a:lnTo>
                  <a:lnTo>
                    <a:pt x="618" y="351"/>
                  </a:lnTo>
                  <a:lnTo>
                    <a:pt x="625" y="349"/>
                  </a:lnTo>
                  <a:lnTo>
                    <a:pt x="630" y="347"/>
                  </a:lnTo>
                  <a:lnTo>
                    <a:pt x="638" y="343"/>
                  </a:lnTo>
                  <a:lnTo>
                    <a:pt x="642" y="340"/>
                  </a:lnTo>
                  <a:lnTo>
                    <a:pt x="648" y="336"/>
                  </a:lnTo>
                  <a:lnTo>
                    <a:pt x="652" y="332"/>
                  </a:lnTo>
                  <a:lnTo>
                    <a:pt x="656" y="328"/>
                  </a:lnTo>
                  <a:lnTo>
                    <a:pt x="657" y="324"/>
                  </a:lnTo>
                  <a:lnTo>
                    <a:pt x="659" y="320"/>
                  </a:lnTo>
                  <a:lnTo>
                    <a:pt x="660" y="314"/>
                  </a:lnTo>
                  <a:lnTo>
                    <a:pt x="661" y="309"/>
                  </a:lnTo>
                  <a:lnTo>
                    <a:pt x="660" y="303"/>
                  </a:lnTo>
                  <a:lnTo>
                    <a:pt x="660" y="297"/>
                  </a:lnTo>
                  <a:lnTo>
                    <a:pt x="660" y="291"/>
                  </a:lnTo>
                  <a:lnTo>
                    <a:pt x="660" y="284"/>
                  </a:lnTo>
                  <a:lnTo>
                    <a:pt x="658" y="278"/>
                  </a:lnTo>
                  <a:lnTo>
                    <a:pt x="656" y="272"/>
                  </a:lnTo>
                  <a:lnTo>
                    <a:pt x="654" y="266"/>
                  </a:lnTo>
                  <a:lnTo>
                    <a:pt x="652" y="259"/>
                  </a:lnTo>
                  <a:lnTo>
                    <a:pt x="649" y="254"/>
                  </a:lnTo>
                  <a:lnTo>
                    <a:pt x="647" y="248"/>
                  </a:lnTo>
                  <a:lnTo>
                    <a:pt x="645" y="244"/>
                  </a:lnTo>
                  <a:lnTo>
                    <a:pt x="643" y="238"/>
                  </a:lnTo>
                  <a:lnTo>
                    <a:pt x="638" y="233"/>
                  </a:lnTo>
                  <a:lnTo>
                    <a:pt x="634" y="226"/>
                  </a:lnTo>
                  <a:lnTo>
                    <a:pt x="630" y="220"/>
                  </a:lnTo>
                  <a:lnTo>
                    <a:pt x="628" y="215"/>
                  </a:lnTo>
                  <a:lnTo>
                    <a:pt x="626" y="211"/>
                  </a:lnTo>
                  <a:lnTo>
                    <a:pt x="624" y="205"/>
                  </a:lnTo>
                  <a:lnTo>
                    <a:pt x="622" y="201"/>
                  </a:lnTo>
                  <a:lnTo>
                    <a:pt x="620" y="196"/>
                  </a:lnTo>
                  <a:lnTo>
                    <a:pt x="618" y="192"/>
                  </a:lnTo>
                  <a:lnTo>
                    <a:pt x="616" y="187"/>
                  </a:lnTo>
                  <a:lnTo>
                    <a:pt x="614" y="184"/>
                  </a:lnTo>
                  <a:lnTo>
                    <a:pt x="612" y="178"/>
                  </a:lnTo>
                  <a:lnTo>
                    <a:pt x="608" y="174"/>
                  </a:lnTo>
                  <a:lnTo>
                    <a:pt x="604" y="168"/>
                  </a:lnTo>
                  <a:lnTo>
                    <a:pt x="599" y="163"/>
                  </a:lnTo>
                  <a:lnTo>
                    <a:pt x="594" y="156"/>
                  </a:lnTo>
                  <a:lnTo>
                    <a:pt x="589" y="153"/>
                  </a:lnTo>
                  <a:lnTo>
                    <a:pt x="583" y="149"/>
                  </a:lnTo>
                  <a:lnTo>
                    <a:pt x="574" y="145"/>
                  </a:lnTo>
                  <a:lnTo>
                    <a:pt x="566" y="138"/>
                  </a:lnTo>
                  <a:lnTo>
                    <a:pt x="555" y="133"/>
                  </a:lnTo>
                  <a:lnTo>
                    <a:pt x="544" y="126"/>
                  </a:lnTo>
                  <a:lnTo>
                    <a:pt x="532" y="119"/>
                  </a:lnTo>
                  <a:lnTo>
                    <a:pt x="521" y="111"/>
                  </a:lnTo>
                  <a:lnTo>
                    <a:pt x="508" y="106"/>
                  </a:lnTo>
                  <a:lnTo>
                    <a:pt x="496" y="98"/>
                  </a:lnTo>
                  <a:lnTo>
                    <a:pt x="485" y="92"/>
                  </a:lnTo>
                  <a:lnTo>
                    <a:pt x="475" y="85"/>
                  </a:lnTo>
                  <a:lnTo>
                    <a:pt x="465" y="80"/>
                  </a:lnTo>
                  <a:lnTo>
                    <a:pt x="458" y="75"/>
                  </a:lnTo>
                  <a:lnTo>
                    <a:pt x="452" y="71"/>
                  </a:lnTo>
                  <a:lnTo>
                    <a:pt x="448" y="66"/>
                  </a:lnTo>
                  <a:lnTo>
                    <a:pt x="442" y="62"/>
                  </a:lnTo>
                  <a:lnTo>
                    <a:pt x="435" y="57"/>
                  </a:lnTo>
                  <a:lnTo>
                    <a:pt x="425" y="52"/>
                  </a:lnTo>
                  <a:lnTo>
                    <a:pt x="415" y="47"/>
                  </a:lnTo>
                  <a:lnTo>
                    <a:pt x="403" y="41"/>
                  </a:lnTo>
                  <a:lnTo>
                    <a:pt x="390" y="36"/>
                  </a:lnTo>
                  <a:lnTo>
                    <a:pt x="377" y="30"/>
                  </a:lnTo>
                  <a:lnTo>
                    <a:pt x="365" y="25"/>
                  </a:lnTo>
                  <a:lnTo>
                    <a:pt x="352" y="21"/>
                  </a:lnTo>
                  <a:lnTo>
                    <a:pt x="339" y="15"/>
                  </a:lnTo>
                  <a:lnTo>
                    <a:pt x="328" y="12"/>
                  </a:lnTo>
                  <a:lnTo>
                    <a:pt x="318" y="7"/>
                  </a:lnTo>
                  <a:lnTo>
                    <a:pt x="310" y="5"/>
                  </a:lnTo>
                  <a:lnTo>
                    <a:pt x="304" y="2"/>
                  </a:lnTo>
                  <a:lnTo>
                    <a:pt x="300" y="1"/>
                  </a:lnTo>
                  <a:lnTo>
                    <a:pt x="299" y="0"/>
                  </a:lnTo>
                  <a:lnTo>
                    <a:pt x="297" y="1"/>
                  </a:lnTo>
                  <a:lnTo>
                    <a:pt x="294" y="1"/>
                  </a:lnTo>
                  <a:lnTo>
                    <a:pt x="292" y="1"/>
                  </a:lnTo>
                  <a:lnTo>
                    <a:pt x="288" y="1"/>
                  </a:lnTo>
                  <a:lnTo>
                    <a:pt x="286" y="1"/>
                  </a:lnTo>
                  <a:lnTo>
                    <a:pt x="282" y="1"/>
                  </a:lnTo>
                  <a:lnTo>
                    <a:pt x="280" y="1"/>
                  </a:lnTo>
                  <a:lnTo>
                    <a:pt x="276" y="3"/>
                  </a:lnTo>
                  <a:lnTo>
                    <a:pt x="272" y="3"/>
                  </a:lnTo>
                  <a:lnTo>
                    <a:pt x="269" y="3"/>
                  </a:lnTo>
                  <a:lnTo>
                    <a:pt x="266" y="3"/>
                  </a:lnTo>
                  <a:lnTo>
                    <a:pt x="264" y="3"/>
                  </a:lnTo>
                  <a:lnTo>
                    <a:pt x="262" y="3"/>
                  </a:lnTo>
                  <a:lnTo>
                    <a:pt x="260" y="3"/>
                  </a:lnTo>
                </a:path>
              </a:pathLst>
            </a:custGeom>
            <a:solidFill>
              <a:srgbClr val="FF9F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6" name="Freeform 20"/>
            <p:cNvSpPr>
              <a:spLocks/>
            </p:cNvSpPr>
            <p:nvPr/>
          </p:nvSpPr>
          <p:spPr bwMode="auto">
            <a:xfrm>
              <a:off x="5186" y="2454"/>
              <a:ext cx="135" cy="74"/>
            </a:xfrm>
            <a:custGeom>
              <a:avLst/>
              <a:gdLst>
                <a:gd name="T0" fmla="*/ 104 w 135"/>
                <a:gd name="T1" fmla="*/ 28 h 74"/>
                <a:gd name="T2" fmla="*/ 98 w 135"/>
                <a:gd name="T3" fmla="*/ 26 h 74"/>
                <a:gd name="T4" fmla="*/ 93 w 135"/>
                <a:gd name="T5" fmla="*/ 22 h 74"/>
                <a:gd name="T6" fmla="*/ 84 w 135"/>
                <a:gd name="T7" fmla="*/ 21 h 74"/>
                <a:gd name="T8" fmla="*/ 78 w 135"/>
                <a:gd name="T9" fmla="*/ 17 h 74"/>
                <a:gd name="T10" fmla="*/ 72 w 135"/>
                <a:gd name="T11" fmla="*/ 15 h 74"/>
                <a:gd name="T12" fmla="*/ 64 w 135"/>
                <a:gd name="T13" fmla="*/ 12 h 74"/>
                <a:gd name="T14" fmla="*/ 54 w 135"/>
                <a:gd name="T15" fmla="*/ 8 h 74"/>
                <a:gd name="T16" fmla="*/ 44 w 135"/>
                <a:gd name="T17" fmla="*/ 4 h 74"/>
                <a:gd name="T18" fmla="*/ 35 w 135"/>
                <a:gd name="T19" fmla="*/ 2 h 74"/>
                <a:gd name="T20" fmla="*/ 28 w 135"/>
                <a:gd name="T21" fmla="*/ 0 h 74"/>
                <a:gd name="T22" fmla="*/ 23 w 135"/>
                <a:gd name="T23" fmla="*/ 1 h 74"/>
                <a:gd name="T24" fmla="*/ 17 w 135"/>
                <a:gd name="T25" fmla="*/ 3 h 74"/>
                <a:gd name="T26" fmla="*/ 10 w 135"/>
                <a:gd name="T27" fmla="*/ 6 h 74"/>
                <a:gd name="T28" fmla="*/ 5 w 135"/>
                <a:gd name="T29" fmla="*/ 8 h 74"/>
                <a:gd name="T30" fmla="*/ 1 w 135"/>
                <a:gd name="T31" fmla="*/ 12 h 74"/>
                <a:gd name="T32" fmla="*/ 0 w 135"/>
                <a:gd name="T33" fmla="*/ 17 h 74"/>
                <a:gd name="T34" fmla="*/ 2 w 135"/>
                <a:gd name="T35" fmla="*/ 24 h 74"/>
                <a:gd name="T36" fmla="*/ 7 w 135"/>
                <a:gd name="T37" fmla="*/ 31 h 74"/>
                <a:gd name="T38" fmla="*/ 13 w 135"/>
                <a:gd name="T39" fmla="*/ 39 h 74"/>
                <a:gd name="T40" fmla="*/ 18 w 135"/>
                <a:gd name="T41" fmla="*/ 44 h 74"/>
                <a:gd name="T42" fmla="*/ 24 w 135"/>
                <a:gd name="T43" fmla="*/ 49 h 74"/>
                <a:gd name="T44" fmla="*/ 31 w 135"/>
                <a:gd name="T45" fmla="*/ 55 h 74"/>
                <a:gd name="T46" fmla="*/ 40 w 135"/>
                <a:gd name="T47" fmla="*/ 61 h 74"/>
                <a:gd name="T48" fmla="*/ 49 w 135"/>
                <a:gd name="T49" fmla="*/ 66 h 74"/>
                <a:gd name="T50" fmla="*/ 58 w 135"/>
                <a:gd name="T51" fmla="*/ 71 h 74"/>
                <a:gd name="T52" fmla="*/ 70 w 135"/>
                <a:gd name="T53" fmla="*/ 72 h 74"/>
                <a:gd name="T54" fmla="*/ 77 w 135"/>
                <a:gd name="T55" fmla="*/ 73 h 74"/>
                <a:gd name="T56" fmla="*/ 88 w 135"/>
                <a:gd name="T57" fmla="*/ 73 h 74"/>
                <a:gd name="T58" fmla="*/ 100 w 135"/>
                <a:gd name="T59" fmla="*/ 72 h 74"/>
                <a:gd name="T60" fmla="*/ 112 w 135"/>
                <a:gd name="T61" fmla="*/ 69 h 74"/>
                <a:gd name="T62" fmla="*/ 120 w 135"/>
                <a:gd name="T63" fmla="*/ 66 h 74"/>
                <a:gd name="T64" fmla="*/ 125 w 135"/>
                <a:gd name="T65" fmla="*/ 63 h 74"/>
                <a:gd name="T66" fmla="*/ 126 w 135"/>
                <a:gd name="T67" fmla="*/ 60 h 74"/>
                <a:gd name="T68" fmla="*/ 130 w 135"/>
                <a:gd name="T69" fmla="*/ 54 h 74"/>
                <a:gd name="T70" fmla="*/ 131 w 135"/>
                <a:gd name="T71" fmla="*/ 51 h 74"/>
                <a:gd name="T72" fmla="*/ 133 w 135"/>
                <a:gd name="T73" fmla="*/ 46 h 74"/>
                <a:gd name="T74" fmla="*/ 132 w 135"/>
                <a:gd name="T75" fmla="*/ 43 h 74"/>
                <a:gd name="T76" fmla="*/ 126 w 135"/>
                <a:gd name="T77" fmla="*/ 39 h 74"/>
                <a:gd name="T78" fmla="*/ 118 w 135"/>
                <a:gd name="T79" fmla="*/ 36 h 74"/>
                <a:gd name="T80" fmla="*/ 110 w 135"/>
                <a:gd name="T81" fmla="*/ 34 h 74"/>
                <a:gd name="T82" fmla="*/ 104 w 135"/>
                <a:gd name="T83" fmla="*/ 32 h 74"/>
                <a:gd name="T84" fmla="*/ 102 w 135"/>
                <a:gd name="T85" fmla="*/ 31 h 74"/>
                <a:gd name="T86" fmla="*/ 102 w 135"/>
                <a:gd name="T87" fmla="*/ 31 h 74"/>
                <a:gd name="T88" fmla="*/ 102 w 135"/>
                <a:gd name="T89" fmla="*/ 31 h 74"/>
                <a:gd name="T90" fmla="*/ 104 w 135"/>
                <a:gd name="T91" fmla="*/ 30 h 74"/>
                <a:gd name="T92" fmla="*/ 105 w 135"/>
                <a:gd name="T93" fmla="*/ 30 h 74"/>
                <a:gd name="T94" fmla="*/ 105 w 135"/>
                <a:gd name="T95" fmla="*/ 30 h 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5"/>
                <a:gd name="T145" fmla="*/ 0 h 74"/>
                <a:gd name="T146" fmla="*/ 135 w 135"/>
                <a:gd name="T147" fmla="*/ 74 h 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5" h="74">
                  <a:moveTo>
                    <a:pt x="106" y="28"/>
                  </a:moveTo>
                  <a:lnTo>
                    <a:pt x="105" y="28"/>
                  </a:lnTo>
                  <a:lnTo>
                    <a:pt x="104" y="28"/>
                  </a:lnTo>
                  <a:lnTo>
                    <a:pt x="102" y="28"/>
                  </a:lnTo>
                  <a:lnTo>
                    <a:pt x="102" y="26"/>
                  </a:lnTo>
                  <a:lnTo>
                    <a:pt x="98" y="26"/>
                  </a:lnTo>
                  <a:lnTo>
                    <a:pt x="96" y="24"/>
                  </a:lnTo>
                  <a:lnTo>
                    <a:pt x="95" y="24"/>
                  </a:lnTo>
                  <a:lnTo>
                    <a:pt x="93" y="22"/>
                  </a:lnTo>
                  <a:lnTo>
                    <a:pt x="89" y="22"/>
                  </a:lnTo>
                  <a:lnTo>
                    <a:pt x="87" y="21"/>
                  </a:lnTo>
                  <a:lnTo>
                    <a:pt x="84" y="21"/>
                  </a:lnTo>
                  <a:lnTo>
                    <a:pt x="82" y="19"/>
                  </a:lnTo>
                  <a:lnTo>
                    <a:pt x="80" y="19"/>
                  </a:lnTo>
                  <a:lnTo>
                    <a:pt x="78" y="17"/>
                  </a:lnTo>
                  <a:lnTo>
                    <a:pt x="76" y="17"/>
                  </a:lnTo>
                  <a:lnTo>
                    <a:pt x="75" y="15"/>
                  </a:lnTo>
                  <a:lnTo>
                    <a:pt x="72" y="15"/>
                  </a:lnTo>
                  <a:lnTo>
                    <a:pt x="70" y="14"/>
                  </a:lnTo>
                  <a:lnTo>
                    <a:pt x="66" y="14"/>
                  </a:lnTo>
                  <a:lnTo>
                    <a:pt x="64" y="12"/>
                  </a:lnTo>
                  <a:lnTo>
                    <a:pt x="60" y="12"/>
                  </a:lnTo>
                  <a:lnTo>
                    <a:pt x="57" y="10"/>
                  </a:lnTo>
                  <a:lnTo>
                    <a:pt x="54" y="8"/>
                  </a:lnTo>
                  <a:lnTo>
                    <a:pt x="52" y="6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0" y="4"/>
                  </a:lnTo>
                  <a:lnTo>
                    <a:pt x="38" y="2"/>
                  </a:lnTo>
                  <a:lnTo>
                    <a:pt x="35" y="2"/>
                  </a:lnTo>
                  <a:lnTo>
                    <a:pt x="33" y="1"/>
                  </a:lnTo>
                  <a:lnTo>
                    <a:pt x="30" y="1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5" y="1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5" y="4"/>
                  </a:lnTo>
                  <a:lnTo>
                    <a:pt x="13" y="4"/>
                  </a:lnTo>
                  <a:lnTo>
                    <a:pt x="10" y="6"/>
                  </a:lnTo>
                  <a:lnTo>
                    <a:pt x="9" y="6"/>
                  </a:lnTo>
                  <a:lnTo>
                    <a:pt x="7" y="8"/>
                  </a:lnTo>
                  <a:lnTo>
                    <a:pt x="5" y="8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21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9"/>
                  </a:lnTo>
                  <a:lnTo>
                    <a:pt x="7" y="31"/>
                  </a:lnTo>
                  <a:lnTo>
                    <a:pt x="9" y="34"/>
                  </a:lnTo>
                  <a:lnTo>
                    <a:pt x="11" y="36"/>
                  </a:lnTo>
                  <a:lnTo>
                    <a:pt x="13" y="39"/>
                  </a:lnTo>
                  <a:lnTo>
                    <a:pt x="15" y="41"/>
                  </a:lnTo>
                  <a:lnTo>
                    <a:pt x="16" y="42"/>
                  </a:lnTo>
                  <a:lnTo>
                    <a:pt x="18" y="44"/>
                  </a:lnTo>
                  <a:lnTo>
                    <a:pt x="20" y="46"/>
                  </a:lnTo>
                  <a:lnTo>
                    <a:pt x="22" y="46"/>
                  </a:lnTo>
                  <a:lnTo>
                    <a:pt x="24" y="49"/>
                  </a:lnTo>
                  <a:lnTo>
                    <a:pt x="26" y="51"/>
                  </a:lnTo>
                  <a:lnTo>
                    <a:pt x="27" y="53"/>
                  </a:lnTo>
                  <a:lnTo>
                    <a:pt x="31" y="55"/>
                  </a:lnTo>
                  <a:lnTo>
                    <a:pt x="33" y="57"/>
                  </a:lnTo>
                  <a:lnTo>
                    <a:pt x="37" y="59"/>
                  </a:lnTo>
                  <a:lnTo>
                    <a:pt x="40" y="61"/>
                  </a:lnTo>
                  <a:lnTo>
                    <a:pt x="44" y="62"/>
                  </a:lnTo>
                  <a:lnTo>
                    <a:pt x="46" y="64"/>
                  </a:lnTo>
                  <a:lnTo>
                    <a:pt x="49" y="66"/>
                  </a:lnTo>
                  <a:lnTo>
                    <a:pt x="53" y="68"/>
                  </a:lnTo>
                  <a:lnTo>
                    <a:pt x="57" y="69"/>
                  </a:lnTo>
                  <a:lnTo>
                    <a:pt x="58" y="71"/>
                  </a:lnTo>
                  <a:lnTo>
                    <a:pt x="62" y="71"/>
                  </a:lnTo>
                  <a:lnTo>
                    <a:pt x="66" y="72"/>
                  </a:lnTo>
                  <a:lnTo>
                    <a:pt x="70" y="72"/>
                  </a:lnTo>
                  <a:lnTo>
                    <a:pt x="72" y="73"/>
                  </a:lnTo>
                  <a:lnTo>
                    <a:pt x="75" y="73"/>
                  </a:lnTo>
                  <a:lnTo>
                    <a:pt x="77" y="73"/>
                  </a:lnTo>
                  <a:lnTo>
                    <a:pt x="81" y="73"/>
                  </a:lnTo>
                  <a:lnTo>
                    <a:pt x="85" y="73"/>
                  </a:lnTo>
                  <a:lnTo>
                    <a:pt x="88" y="73"/>
                  </a:lnTo>
                  <a:lnTo>
                    <a:pt x="92" y="73"/>
                  </a:lnTo>
                  <a:lnTo>
                    <a:pt x="97" y="72"/>
                  </a:lnTo>
                  <a:lnTo>
                    <a:pt x="100" y="72"/>
                  </a:lnTo>
                  <a:lnTo>
                    <a:pt x="104" y="71"/>
                  </a:lnTo>
                  <a:lnTo>
                    <a:pt x="108" y="71"/>
                  </a:lnTo>
                  <a:lnTo>
                    <a:pt x="112" y="69"/>
                  </a:lnTo>
                  <a:lnTo>
                    <a:pt x="114" y="69"/>
                  </a:lnTo>
                  <a:lnTo>
                    <a:pt x="118" y="67"/>
                  </a:lnTo>
                  <a:lnTo>
                    <a:pt x="120" y="66"/>
                  </a:lnTo>
                  <a:lnTo>
                    <a:pt x="124" y="64"/>
                  </a:lnTo>
                  <a:lnTo>
                    <a:pt x="125" y="63"/>
                  </a:lnTo>
                  <a:lnTo>
                    <a:pt x="126" y="61"/>
                  </a:lnTo>
                  <a:lnTo>
                    <a:pt x="126" y="60"/>
                  </a:lnTo>
                  <a:lnTo>
                    <a:pt x="128" y="58"/>
                  </a:lnTo>
                  <a:lnTo>
                    <a:pt x="128" y="56"/>
                  </a:lnTo>
                  <a:lnTo>
                    <a:pt x="130" y="54"/>
                  </a:lnTo>
                  <a:lnTo>
                    <a:pt x="131" y="52"/>
                  </a:lnTo>
                  <a:lnTo>
                    <a:pt x="131" y="51"/>
                  </a:lnTo>
                  <a:lnTo>
                    <a:pt x="133" y="49"/>
                  </a:lnTo>
                  <a:lnTo>
                    <a:pt x="133" y="48"/>
                  </a:lnTo>
                  <a:lnTo>
                    <a:pt x="133" y="46"/>
                  </a:lnTo>
                  <a:lnTo>
                    <a:pt x="133" y="45"/>
                  </a:lnTo>
                  <a:lnTo>
                    <a:pt x="134" y="43"/>
                  </a:lnTo>
                  <a:lnTo>
                    <a:pt x="132" y="43"/>
                  </a:lnTo>
                  <a:lnTo>
                    <a:pt x="130" y="41"/>
                  </a:lnTo>
                  <a:lnTo>
                    <a:pt x="128" y="41"/>
                  </a:lnTo>
                  <a:lnTo>
                    <a:pt x="126" y="39"/>
                  </a:lnTo>
                  <a:lnTo>
                    <a:pt x="123" y="39"/>
                  </a:lnTo>
                  <a:lnTo>
                    <a:pt x="121" y="37"/>
                  </a:lnTo>
                  <a:lnTo>
                    <a:pt x="118" y="36"/>
                  </a:lnTo>
                  <a:lnTo>
                    <a:pt x="116" y="34"/>
                  </a:lnTo>
                  <a:lnTo>
                    <a:pt x="112" y="34"/>
                  </a:lnTo>
                  <a:lnTo>
                    <a:pt x="110" y="34"/>
                  </a:lnTo>
                  <a:lnTo>
                    <a:pt x="108" y="34"/>
                  </a:lnTo>
                  <a:lnTo>
                    <a:pt x="106" y="32"/>
                  </a:lnTo>
                  <a:lnTo>
                    <a:pt x="104" y="32"/>
                  </a:lnTo>
                  <a:lnTo>
                    <a:pt x="103" y="32"/>
                  </a:lnTo>
                  <a:lnTo>
                    <a:pt x="102" y="32"/>
                  </a:lnTo>
                  <a:lnTo>
                    <a:pt x="102" y="31"/>
                  </a:lnTo>
                  <a:lnTo>
                    <a:pt x="104" y="30"/>
                  </a:lnTo>
                  <a:lnTo>
                    <a:pt x="105" y="30"/>
                  </a:lnTo>
                  <a:lnTo>
                    <a:pt x="106" y="28"/>
                  </a:lnTo>
                </a:path>
              </a:pathLst>
            </a:custGeom>
            <a:solidFill>
              <a:srgbClr val="FFE1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7" name="Freeform 21"/>
            <p:cNvSpPr>
              <a:spLocks/>
            </p:cNvSpPr>
            <p:nvPr/>
          </p:nvSpPr>
          <p:spPr bwMode="auto">
            <a:xfrm>
              <a:off x="6051" y="2818"/>
              <a:ext cx="416" cy="175"/>
            </a:xfrm>
            <a:custGeom>
              <a:avLst/>
              <a:gdLst>
                <a:gd name="T0" fmla="*/ 339 w 416"/>
                <a:gd name="T1" fmla="*/ 5 h 175"/>
                <a:gd name="T2" fmla="*/ 327 w 416"/>
                <a:gd name="T3" fmla="*/ 6 h 175"/>
                <a:gd name="T4" fmla="*/ 308 w 416"/>
                <a:gd name="T5" fmla="*/ 7 h 175"/>
                <a:gd name="T6" fmla="*/ 283 w 416"/>
                <a:gd name="T7" fmla="*/ 8 h 175"/>
                <a:gd name="T8" fmla="*/ 254 w 416"/>
                <a:gd name="T9" fmla="*/ 10 h 175"/>
                <a:gd name="T10" fmla="*/ 224 w 416"/>
                <a:gd name="T11" fmla="*/ 12 h 175"/>
                <a:gd name="T12" fmla="*/ 197 w 416"/>
                <a:gd name="T13" fmla="*/ 14 h 175"/>
                <a:gd name="T14" fmla="*/ 173 w 416"/>
                <a:gd name="T15" fmla="*/ 16 h 175"/>
                <a:gd name="T16" fmla="*/ 158 w 416"/>
                <a:gd name="T17" fmla="*/ 17 h 175"/>
                <a:gd name="T18" fmla="*/ 141 w 416"/>
                <a:gd name="T19" fmla="*/ 17 h 175"/>
                <a:gd name="T20" fmla="*/ 120 w 416"/>
                <a:gd name="T21" fmla="*/ 14 h 175"/>
                <a:gd name="T22" fmla="*/ 97 w 416"/>
                <a:gd name="T23" fmla="*/ 10 h 175"/>
                <a:gd name="T24" fmla="*/ 72 w 416"/>
                <a:gd name="T25" fmla="*/ 9 h 175"/>
                <a:gd name="T26" fmla="*/ 50 w 416"/>
                <a:gd name="T27" fmla="*/ 7 h 175"/>
                <a:gd name="T28" fmla="*/ 30 w 416"/>
                <a:gd name="T29" fmla="*/ 7 h 175"/>
                <a:gd name="T30" fmla="*/ 17 w 416"/>
                <a:gd name="T31" fmla="*/ 9 h 175"/>
                <a:gd name="T32" fmla="*/ 10 w 416"/>
                <a:gd name="T33" fmla="*/ 16 h 175"/>
                <a:gd name="T34" fmla="*/ 5 w 416"/>
                <a:gd name="T35" fmla="*/ 30 h 175"/>
                <a:gd name="T36" fmla="*/ 2 w 416"/>
                <a:gd name="T37" fmla="*/ 50 h 175"/>
                <a:gd name="T38" fmla="*/ 0 w 416"/>
                <a:gd name="T39" fmla="*/ 74 h 175"/>
                <a:gd name="T40" fmla="*/ 0 w 416"/>
                <a:gd name="T41" fmla="*/ 98 h 175"/>
                <a:gd name="T42" fmla="*/ 1 w 416"/>
                <a:gd name="T43" fmla="*/ 122 h 175"/>
                <a:gd name="T44" fmla="*/ 5 w 416"/>
                <a:gd name="T45" fmla="*/ 143 h 175"/>
                <a:gd name="T46" fmla="*/ 10 w 416"/>
                <a:gd name="T47" fmla="*/ 156 h 175"/>
                <a:gd name="T48" fmla="*/ 23 w 416"/>
                <a:gd name="T49" fmla="*/ 166 h 175"/>
                <a:gd name="T50" fmla="*/ 50 w 416"/>
                <a:gd name="T51" fmla="*/ 173 h 175"/>
                <a:gd name="T52" fmla="*/ 87 w 416"/>
                <a:gd name="T53" fmla="*/ 174 h 175"/>
                <a:gd name="T54" fmla="*/ 129 w 416"/>
                <a:gd name="T55" fmla="*/ 170 h 175"/>
                <a:gd name="T56" fmla="*/ 173 w 416"/>
                <a:gd name="T57" fmla="*/ 165 h 175"/>
                <a:gd name="T58" fmla="*/ 216 w 416"/>
                <a:gd name="T59" fmla="*/ 158 h 175"/>
                <a:gd name="T60" fmla="*/ 257 w 416"/>
                <a:gd name="T61" fmla="*/ 153 h 175"/>
                <a:gd name="T62" fmla="*/ 292 w 416"/>
                <a:gd name="T63" fmla="*/ 149 h 175"/>
                <a:gd name="T64" fmla="*/ 311 w 416"/>
                <a:gd name="T65" fmla="*/ 150 h 175"/>
                <a:gd name="T66" fmla="*/ 325 w 416"/>
                <a:gd name="T67" fmla="*/ 150 h 175"/>
                <a:gd name="T68" fmla="*/ 341 w 416"/>
                <a:gd name="T69" fmla="*/ 151 h 175"/>
                <a:gd name="T70" fmla="*/ 360 w 416"/>
                <a:gd name="T71" fmla="*/ 151 h 175"/>
                <a:gd name="T72" fmla="*/ 377 w 416"/>
                <a:gd name="T73" fmla="*/ 153 h 175"/>
                <a:gd name="T74" fmla="*/ 392 w 416"/>
                <a:gd name="T75" fmla="*/ 153 h 175"/>
                <a:gd name="T76" fmla="*/ 404 w 416"/>
                <a:gd name="T77" fmla="*/ 154 h 175"/>
                <a:gd name="T78" fmla="*/ 411 w 416"/>
                <a:gd name="T79" fmla="*/ 154 h 175"/>
                <a:gd name="T80" fmla="*/ 411 w 416"/>
                <a:gd name="T81" fmla="*/ 153 h 175"/>
                <a:gd name="T82" fmla="*/ 411 w 416"/>
                <a:gd name="T83" fmla="*/ 144 h 175"/>
                <a:gd name="T84" fmla="*/ 411 w 416"/>
                <a:gd name="T85" fmla="*/ 126 h 175"/>
                <a:gd name="T86" fmla="*/ 411 w 416"/>
                <a:gd name="T87" fmla="*/ 102 h 175"/>
                <a:gd name="T88" fmla="*/ 412 w 416"/>
                <a:gd name="T89" fmla="*/ 77 h 175"/>
                <a:gd name="T90" fmla="*/ 412 w 416"/>
                <a:gd name="T91" fmla="*/ 51 h 175"/>
                <a:gd name="T92" fmla="*/ 413 w 416"/>
                <a:gd name="T93" fmla="*/ 27 h 175"/>
                <a:gd name="T94" fmla="*/ 413 w 416"/>
                <a:gd name="T95" fmla="*/ 8 h 175"/>
                <a:gd name="T96" fmla="*/ 410 w 416"/>
                <a:gd name="T97" fmla="*/ 1 h 175"/>
                <a:gd name="T98" fmla="*/ 400 w 416"/>
                <a:gd name="T99" fmla="*/ 1 h 175"/>
                <a:gd name="T100" fmla="*/ 389 w 416"/>
                <a:gd name="T101" fmla="*/ 2 h 175"/>
                <a:gd name="T102" fmla="*/ 377 w 416"/>
                <a:gd name="T103" fmla="*/ 2 h 175"/>
                <a:gd name="T104" fmla="*/ 365 w 416"/>
                <a:gd name="T105" fmla="*/ 4 h 175"/>
                <a:gd name="T106" fmla="*/ 353 w 416"/>
                <a:gd name="T107" fmla="*/ 4 h 175"/>
                <a:gd name="T108" fmla="*/ 346 w 416"/>
                <a:gd name="T109" fmla="*/ 4 h 175"/>
                <a:gd name="T110" fmla="*/ 341 w 416"/>
                <a:gd name="T111" fmla="*/ 4 h 175"/>
                <a:gd name="T112" fmla="*/ 341 w 416"/>
                <a:gd name="T113" fmla="*/ 4 h 1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16"/>
                <a:gd name="T172" fmla="*/ 0 h 175"/>
                <a:gd name="T173" fmla="*/ 416 w 416"/>
                <a:gd name="T174" fmla="*/ 175 h 1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16" h="175">
                  <a:moveTo>
                    <a:pt x="341" y="4"/>
                  </a:moveTo>
                  <a:lnTo>
                    <a:pt x="339" y="5"/>
                  </a:lnTo>
                  <a:lnTo>
                    <a:pt x="335" y="5"/>
                  </a:lnTo>
                  <a:lnTo>
                    <a:pt x="327" y="6"/>
                  </a:lnTo>
                  <a:lnTo>
                    <a:pt x="319" y="6"/>
                  </a:lnTo>
                  <a:lnTo>
                    <a:pt x="308" y="7"/>
                  </a:lnTo>
                  <a:lnTo>
                    <a:pt x="296" y="7"/>
                  </a:lnTo>
                  <a:lnTo>
                    <a:pt x="283" y="8"/>
                  </a:lnTo>
                  <a:lnTo>
                    <a:pt x="269" y="8"/>
                  </a:lnTo>
                  <a:lnTo>
                    <a:pt x="254" y="10"/>
                  </a:lnTo>
                  <a:lnTo>
                    <a:pt x="239" y="10"/>
                  </a:lnTo>
                  <a:lnTo>
                    <a:pt x="224" y="12"/>
                  </a:lnTo>
                  <a:lnTo>
                    <a:pt x="211" y="12"/>
                  </a:lnTo>
                  <a:lnTo>
                    <a:pt x="197" y="14"/>
                  </a:lnTo>
                  <a:lnTo>
                    <a:pt x="185" y="14"/>
                  </a:lnTo>
                  <a:lnTo>
                    <a:pt x="173" y="16"/>
                  </a:lnTo>
                  <a:lnTo>
                    <a:pt x="165" y="16"/>
                  </a:lnTo>
                  <a:lnTo>
                    <a:pt x="158" y="17"/>
                  </a:lnTo>
                  <a:lnTo>
                    <a:pt x="150" y="17"/>
                  </a:lnTo>
                  <a:lnTo>
                    <a:pt x="141" y="17"/>
                  </a:lnTo>
                  <a:lnTo>
                    <a:pt x="131" y="15"/>
                  </a:lnTo>
                  <a:lnTo>
                    <a:pt x="120" y="14"/>
                  </a:lnTo>
                  <a:lnTo>
                    <a:pt x="109" y="12"/>
                  </a:lnTo>
                  <a:lnTo>
                    <a:pt x="97" y="10"/>
                  </a:lnTo>
                  <a:lnTo>
                    <a:pt x="85" y="9"/>
                  </a:lnTo>
                  <a:lnTo>
                    <a:pt x="72" y="9"/>
                  </a:lnTo>
                  <a:lnTo>
                    <a:pt x="61" y="7"/>
                  </a:lnTo>
                  <a:lnTo>
                    <a:pt x="50" y="7"/>
                  </a:lnTo>
                  <a:lnTo>
                    <a:pt x="40" y="6"/>
                  </a:lnTo>
                  <a:lnTo>
                    <a:pt x="30" y="7"/>
                  </a:lnTo>
                  <a:lnTo>
                    <a:pt x="23" y="7"/>
                  </a:lnTo>
                  <a:lnTo>
                    <a:pt x="17" y="9"/>
                  </a:lnTo>
                  <a:lnTo>
                    <a:pt x="14" y="10"/>
                  </a:lnTo>
                  <a:lnTo>
                    <a:pt x="10" y="16"/>
                  </a:lnTo>
                  <a:lnTo>
                    <a:pt x="8" y="22"/>
                  </a:lnTo>
                  <a:lnTo>
                    <a:pt x="5" y="30"/>
                  </a:lnTo>
                  <a:lnTo>
                    <a:pt x="3" y="39"/>
                  </a:lnTo>
                  <a:lnTo>
                    <a:pt x="2" y="50"/>
                  </a:lnTo>
                  <a:lnTo>
                    <a:pt x="0" y="62"/>
                  </a:lnTo>
                  <a:lnTo>
                    <a:pt x="0" y="74"/>
                  </a:lnTo>
                  <a:lnTo>
                    <a:pt x="0" y="85"/>
                  </a:lnTo>
                  <a:lnTo>
                    <a:pt x="0" y="98"/>
                  </a:lnTo>
                  <a:lnTo>
                    <a:pt x="0" y="111"/>
                  </a:lnTo>
                  <a:lnTo>
                    <a:pt x="1" y="122"/>
                  </a:lnTo>
                  <a:lnTo>
                    <a:pt x="3" y="133"/>
                  </a:lnTo>
                  <a:lnTo>
                    <a:pt x="5" y="143"/>
                  </a:lnTo>
                  <a:lnTo>
                    <a:pt x="7" y="150"/>
                  </a:lnTo>
                  <a:lnTo>
                    <a:pt x="10" y="156"/>
                  </a:lnTo>
                  <a:lnTo>
                    <a:pt x="14" y="160"/>
                  </a:lnTo>
                  <a:lnTo>
                    <a:pt x="23" y="166"/>
                  </a:lnTo>
                  <a:lnTo>
                    <a:pt x="35" y="170"/>
                  </a:lnTo>
                  <a:lnTo>
                    <a:pt x="50" y="173"/>
                  </a:lnTo>
                  <a:lnTo>
                    <a:pt x="68" y="173"/>
                  </a:lnTo>
                  <a:lnTo>
                    <a:pt x="87" y="174"/>
                  </a:lnTo>
                  <a:lnTo>
                    <a:pt x="107" y="172"/>
                  </a:lnTo>
                  <a:lnTo>
                    <a:pt x="129" y="170"/>
                  </a:lnTo>
                  <a:lnTo>
                    <a:pt x="151" y="167"/>
                  </a:lnTo>
                  <a:lnTo>
                    <a:pt x="173" y="165"/>
                  </a:lnTo>
                  <a:lnTo>
                    <a:pt x="195" y="162"/>
                  </a:lnTo>
                  <a:lnTo>
                    <a:pt x="216" y="158"/>
                  </a:lnTo>
                  <a:lnTo>
                    <a:pt x="238" y="155"/>
                  </a:lnTo>
                  <a:lnTo>
                    <a:pt x="257" y="153"/>
                  </a:lnTo>
                  <a:lnTo>
                    <a:pt x="275" y="150"/>
                  </a:lnTo>
                  <a:lnTo>
                    <a:pt x="292" y="149"/>
                  </a:lnTo>
                  <a:lnTo>
                    <a:pt x="306" y="148"/>
                  </a:lnTo>
                  <a:lnTo>
                    <a:pt x="311" y="150"/>
                  </a:lnTo>
                  <a:lnTo>
                    <a:pt x="317" y="150"/>
                  </a:lnTo>
                  <a:lnTo>
                    <a:pt x="325" y="150"/>
                  </a:lnTo>
                  <a:lnTo>
                    <a:pt x="333" y="150"/>
                  </a:lnTo>
                  <a:lnTo>
                    <a:pt x="341" y="151"/>
                  </a:lnTo>
                  <a:lnTo>
                    <a:pt x="351" y="151"/>
                  </a:lnTo>
                  <a:lnTo>
                    <a:pt x="360" y="151"/>
                  </a:lnTo>
                  <a:lnTo>
                    <a:pt x="369" y="151"/>
                  </a:lnTo>
                  <a:lnTo>
                    <a:pt x="377" y="153"/>
                  </a:lnTo>
                  <a:lnTo>
                    <a:pt x="385" y="153"/>
                  </a:lnTo>
                  <a:lnTo>
                    <a:pt x="392" y="153"/>
                  </a:lnTo>
                  <a:lnTo>
                    <a:pt x="400" y="153"/>
                  </a:lnTo>
                  <a:lnTo>
                    <a:pt x="404" y="154"/>
                  </a:lnTo>
                  <a:lnTo>
                    <a:pt x="409" y="154"/>
                  </a:lnTo>
                  <a:lnTo>
                    <a:pt x="411" y="154"/>
                  </a:lnTo>
                  <a:lnTo>
                    <a:pt x="413" y="154"/>
                  </a:lnTo>
                  <a:lnTo>
                    <a:pt x="411" y="153"/>
                  </a:lnTo>
                  <a:lnTo>
                    <a:pt x="411" y="149"/>
                  </a:lnTo>
                  <a:lnTo>
                    <a:pt x="411" y="144"/>
                  </a:lnTo>
                  <a:lnTo>
                    <a:pt x="411" y="135"/>
                  </a:lnTo>
                  <a:lnTo>
                    <a:pt x="411" y="126"/>
                  </a:lnTo>
                  <a:lnTo>
                    <a:pt x="411" y="115"/>
                  </a:lnTo>
                  <a:lnTo>
                    <a:pt x="411" y="102"/>
                  </a:lnTo>
                  <a:lnTo>
                    <a:pt x="412" y="89"/>
                  </a:lnTo>
                  <a:lnTo>
                    <a:pt x="412" y="77"/>
                  </a:lnTo>
                  <a:lnTo>
                    <a:pt x="412" y="64"/>
                  </a:lnTo>
                  <a:lnTo>
                    <a:pt x="412" y="51"/>
                  </a:lnTo>
                  <a:lnTo>
                    <a:pt x="413" y="38"/>
                  </a:lnTo>
                  <a:lnTo>
                    <a:pt x="413" y="27"/>
                  </a:lnTo>
                  <a:lnTo>
                    <a:pt x="413" y="16"/>
                  </a:lnTo>
                  <a:lnTo>
                    <a:pt x="413" y="8"/>
                  </a:lnTo>
                  <a:lnTo>
                    <a:pt x="415" y="0"/>
                  </a:lnTo>
                  <a:lnTo>
                    <a:pt x="410" y="1"/>
                  </a:lnTo>
                  <a:lnTo>
                    <a:pt x="406" y="1"/>
                  </a:lnTo>
                  <a:lnTo>
                    <a:pt x="400" y="1"/>
                  </a:lnTo>
                  <a:lnTo>
                    <a:pt x="395" y="1"/>
                  </a:lnTo>
                  <a:lnTo>
                    <a:pt x="389" y="2"/>
                  </a:lnTo>
                  <a:lnTo>
                    <a:pt x="383" y="2"/>
                  </a:lnTo>
                  <a:lnTo>
                    <a:pt x="377" y="2"/>
                  </a:lnTo>
                  <a:lnTo>
                    <a:pt x="371" y="2"/>
                  </a:lnTo>
                  <a:lnTo>
                    <a:pt x="365" y="4"/>
                  </a:lnTo>
                  <a:lnTo>
                    <a:pt x="359" y="4"/>
                  </a:lnTo>
                  <a:lnTo>
                    <a:pt x="353" y="4"/>
                  </a:lnTo>
                  <a:lnTo>
                    <a:pt x="350" y="4"/>
                  </a:lnTo>
                  <a:lnTo>
                    <a:pt x="346" y="4"/>
                  </a:lnTo>
                  <a:lnTo>
                    <a:pt x="343" y="4"/>
                  </a:lnTo>
                  <a:lnTo>
                    <a:pt x="341" y="4"/>
                  </a:lnTo>
                </a:path>
              </a:pathLst>
            </a:custGeom>
            <a:solidFill>
              <a:srgbClr val="FF8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Freeform 22"/>
            <p:cNvSpPr>
              <a:spLocks/>
            </p:cNvSpPr>
            <p:nvPr/>
          </p:nvSpPr>
          <p:spPr bwMode="auto">
            <a:xfrm>
              <a:off x="5132" y="2544"/>
              <a:ext cx="207" cy="187"/>
            </a:xfrm>
            <a:custGeom>
              <a:avLst/>
              <a:gdLst>
                <a:gd name="T0" fmla="*/ 186 w 207"/>
                <a:gd name="T1" fmla="*/ 115 h 187"/>
                <a:gd name="T2" fmla="*/ 189 w 207"/>
                <a:gd name="T3" fmla="*/ 123 h 187"/>
                <a:gd name="T4" fmla="*/ 196 w 207"/>
                <a:gd name="T5" fmla="*/ 132 h 187"/>
                <a:gd name="T6" fmla="*/ 200 w 207"/>
                <a:gd name="T7" fmla="*/ 143 h 187"/>
                <a:gd name="T8" fmla="*/ 205 w 207"/>
                <a:gd name="T9" fmla="*/ 151 h 187"/>
                <a:gd name="T10" fmla="*/ 204 w 207"/>
                <a:gd name="T11" fmla="*/ 156 h 187"/>
                <a:gd name="T12" fmla="*/ 203 w 207"/>
                <a:gd name="T13" fmla="*/ 162 h 187"/>
                <a:gd name="T14" fmla="*/ 199 w 207"/>
                <a:gd name="T15" fmla="*/ 170 h 187"/>
                <a:gd name="T16" fmla="*/ 196 w 207"/>
                <a:gd name="T17" fmla="*/ 177 h 187"/>
                <a:gd name="T18" fmla="*/ 192 w 207"/>
                <a:gd name="T19" fmla="*/ 183 h 187"/>
                <a:gd name="T20" fmla="*/ 190 w 207"/>
                <a:gd name="T21" fmla="*/ 185 h 187"/>
                <a:gd name="T22" fmla="*/ 176 w 207"/>
                <a:gd name="T23" fmla="*/ 184 h 187"/>
                <a:gd name="T24" fmla="*/ 158 w 207"/>
                <a:gd name="T25" fmla="*/ 174 h 187"/>
                <a:gd name="T26" fmla="*/ 138 w 207"/>
                <a:gd name="T27" fmla="*/ 160 h 187"/>
                <a:gd name="T28" fmla="*/ 119 w 207"/>
                <a:gd name="T29" fmla="*/ 145 h 187"/>
                <a:gd name="T30" fmla="*/ 105 w 207"/>
                <a:gd name="T31" fmla="*/ 135 h 187"/>
                <a:gd name="T32" fmla="*/ 92 w 207"/>
                <a:gd name="T33" fmla="*/ 127 h 187"/>
                <a:gd name="T34" fmla="*/ 74 w 207"/>
                <a:gd name="T35" fmla="*/ 114 h 187"/>
                <a:gd name="T36" fmla="*/ 54 w 207"/>
                <a:gd name="T37" fmla="*/ 97 h 187"/>
                <a:gd name="T38" fmla="*/ 33 w 207"/>
                <a:gd name="T39" fmla="*/ 82 h 187"/>
                <a:gd name="T40" fmla="*/ 17 w 207"/>
                <a:gd name="T41" fmla="*/ 67 h 187"/>
                <a:gd name="T42" fmla="*/ 8 w 207"/>
                <a:gd name="T43" fmla="*/ 58 h 187"/>
                <a:gd name="T44" fmla="*/ 3 w 207"/>
                <a:gd name="T45" fmla="*/ 49 h 187"/>
                <a:gd name="T46" fmla="*/ 1 w 207"/>
                <a:gd name="T47" fmla="*/ 38 h 187"/>
                <a:gd name="T48" fmla="*/ 0 w 207"/>
                <a:gd name="T49" fmla="*/ 26 h 187"/>
                <a:gd name="T50" fmla="*/ 0 w 207"/>
                <a:gd name="T51" fmla="*/ 14 h 187"/>
                <a:gd name="T52" fmla="*/ 3 w 207"/>
                <a:gd name="T53" fmla="*/ 4 h 187"/>
                <a:gd name="T54" fmla="*/ 6 w 207"/>
                <a:gd name="T55" fmla="*/ 2 h 187"/>
                <a:gd name="T56" fmla="*/ 13 w 207"/>
                <a:gd name="T57" fmla="*/ 2 h 187"/>
                <a:gd name="T58" fmla="*/ 21 w 207"/>
                <a:gd name="T59" fmla="*/ 6 h 187"/>
                <a:gd name="T60" fmla="*/ 32 w 207"/>
                <a:gd name="T61" fmla="*/ 10 h 187"/>
                <a:gd name="T62" fmla="*/ 40 w 207"/>
                <a:gd name="T63" fmla="*/ 14 h 187"/>
                <a:gd name="T64" fmla="*/ 47 w 207"/>
                <a:gd name="T65" fmla="*/ 18 h 187"/>
                <a:gd name="T66" fmla="*/ 54 w 207"/>
                <a:gd name="T67" fmla="*/ 26 h 187"/>
                <a:gd name="T68" fmla="*/ 64 w 207"/>
                <a:gd name="T69" fmla="*/ 34 h 187"/>
                <a:gd name="T70" fmla="*/ 70 w 207"/>
                <a:gd name="T71" fmla="*/ 46 h 187"/>
                <a:gd name="T72" fmla="*/ 77 w 207"/>
                <a:gd name="T73" fmla="*/ 54 h 187"/>
                <a:gd name="T74" fmla="*/ 85 w 207"/>
                <a:gd name="T75" fmla="*/ 61 h 187"/>
                <a:gd name="T76" fmla="*/ 97 w 207"/>
                <a:gd name="T77" fmla="*/ 68 h 187"/>
                <a:gd name="T78" fmla="*/ 111 w 207"/>
                <a:gd name="T79" fmla="*/ 78 h 187"/>
                <a:gd name="T80" fmla="*/ 126 w 207"/>
                <a:gd name="T81" fmla="*/ 86 h 187"/>
                <a:gd name="T82" fmla="*/ 140 w 207"/>
                <a:gd name="T83" fmla="*/ 94 h 187"/>
                <a:gd name="T84" fmla="*/ 153 w 207"/>
                <a:gd name="T85" fmla="*/ 100 h 187"/>
                <a:gd name="T86" fmla="*/ 158 w 207"/>
                <a:gd name="T87" fmla="*/ 104 h 187"/>
                <a:gd name="T88" fmla="*/ 164 w 207"/>
                <a:gd name="T89" fmla="*/ 106 h 187"/>
                <a:gd name="T90" fmla="*/ 171 w 207"/>
                <a:gd name="T91" fmla="*/ 110 h 187"/>
                <a:gd name="T92" fmla="*/ 178 w 207"/>
                <a:gd name="T93" fmla="*/ 112 h 187"/>
                <a:gd name="T94" fmla="*/ 181 w 207"/>
                <a:gd name="T95" fmla="*/ 113 h 187"/>
                <a:gd name="T96" fmla="*/ 182 w 207"/>
                <a:gd name="T97" fmla="*/ 114 h 187"/>
                <a:gd name="T98" fmla="*/ 182 w 207"/>
                <a:gd name="T99" fmla="*/ 114 h 187"/>
                <a:gd name="T100" fmla="*/ 184 w 207"/>
                <a:gd name="T101" fmla="*/ 114 h 187"/>
                <a:gd name="T102" fmla="*/ 184 w 207"/>
                <a:gd name="T103" fmla="*/ 114 h 187"/>
                <a:gd name="T104" fmla="*/ 184 w 207"/>
                <a:gd name="T105" fmla="*/ 114 h 187"/>
                <a:gd name="T106" fmla="*/ 185 w 207"/>
                <a:gd name="T107" fmla="*/ 113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7"/>
                <a:gd name="T163" fmla="*/ 0 h 187"/>
                <a:gd name="T164" fmla="*/ 207 w 207"/>
                <a:gd name="T165" fmla="*/ 187 h 18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7" h="187">
                  <a:moveTo>
                    <a:pt x="185" y="113"/>
                  </a:moveTo>
                  <a:lnTo>
                    <a:pt x="185" y="114"/>
                  </a:lnTo>
                  <a:lnTo>
                    <a:pt x="186" y="115"/>
                  </a:lnTo>
                  <a:lnTo>
                    <a:pt x="186" y="117"/>
                  </a:lnTo>
                  <a:lnTo>
                    <a:pt x="188" y="119"/>
                  </a:lnTo>
                  <a:lnTo>
                    <a:pt x="189" y="123"/>
                  </a:lnTo>
                  <a:lnTo>
                    <a:pt x="191" y="125"/>
                  </a:lnTo>
                  <a:lnTo>
                    <a:pt x="193" y="129"/>
                  </a:lnTo>
                  <a:lnTo>
                    <a:pt x="196" y="132"/>
                  </a:lnTo>
                  <a:lnTo>
                    <a:pt x="197" y="135"/>
                  </a:lnTo>
                  <a:lnTo>
                    <a:pt x="199" y="139"/>
                  </a:lnTo>
                  <a:lnTo>
                    <a:pt x="200" y="143"/>
                  </a:lnTo>
                  <a:lnTo>
                    <a:pt x="202" y="145"/>
                  </a:lnTo>
                  <a:lnTo>
                    <a:pt x="203" y="149"/>
                  </a:lnTo>
                  <a:lnTo>
                    <a:pt x="205" y="151"/>
                  </a:lnTo>
                  <a:lnTo>
                    <a:pt x="205" y="153"/>
                  </a:lnTo>
                  <a:lnTo>
                    <a:pt x="206" y="154"/>
                  </a:lnTo>
                  <a:lnTo>
                    <a:pt x="204" y="156"/>
                  </a:lnTo>
                  <a:lnTo>
                    <a:pt x="204" y="158"/>
                  </a:lnTo>
                  <a:lnTo>
                    <a:pt x="203" y="160"/>
                  </a:lnTo>
                  <a:lnTo>
                    <a:pt x="203" y="162"/>
                  </a:lnTo>
                  <a:lnTo>
                    <a:pt x="201" y="165"/>
                  </a:lnTo>
                  <a:lnTo>
                    <a:pt x="201" y="167"/>
                  </a:lnTo>
                  <a:lnTo>
                    <a:pt x="199" y="170"/>
                  </a:lnTo>
                  <a:lnTo>
                    <a:pt x="199" y="172"/>
                  </a:lnTo>
                  <a:lnTo>
                    <a:pt x="197" y="175"/>
                  </a:lnTo>
                  <a:lnTo>
                    <a:pt x="196" y="177"/>
                  </a:lnTo>
                  <a:lnTo>
                    <a:pt x="194" y="179"/>
                  </a:lnTo>
                  <a:lnTo>
                    <a:pt x="194" y="181"/>
                  </a:lnTo>
                  <a:lnTo>
                    <a:pt x="192" y="183"/>
                  </a:lnTo>
                  <a:lnTo>
                    <a:pt x="192" y="185"/>
                  </a:lnTo>
                  <a:lnTo>
                    <a:pt x="190" y="185"/>
                  </a:lnTo>
                  <a:lnTo>
                    <a:pt x="186" y="186"/>
                  </a:lnTo>
                  <a:lnTo>
                    <a:pt x="181" y="185"/>
                  </a:lnTo>
                  <a:lnTo>
                    <a:pt x="176" y="184"/>
                  </a:lnTo>
                  <a:lnTo>
                    <a:pt x="170" y="181"/>
                  </a:lnTo>
                  <a:lnTo>
                    <a:pt x="163" y="178"/>
                  </a:lnTo>
                  <a:lnTo>
                    <a:pt x="158" y="174"/>
                  </a:lnTo>
                  <a:lnTo>
                    <a:pt x="150" y="170"/>
                  </a:lnTo>
                  <a:lnTo>
                    <a:pt x="145" y="164"/>
                  </a:lnTo>
                  <a:lnTo>
                    <a:pt x="138" y="160"/>
                  </a:lnTo>
                  <a:lnTo>
                    <a:pt x="132" y="155"/>
                  </a:lnTo>
                  <a:lnTo>
                    <a:pt x="125" y="151"/>
                  </a:lnTo>
                  <a:lnTo>
                    <a:pt x="119" y="145"/>
                  </a:lnTo>
                  <a:lnTo>
                    <a:pt x="114" y="142"/>
                  </a:lnTo>
                  <a:lnTo>
                    <a:pt x="109" y="137"/>
                  </a:lnTo>
                  <a:lnTo>
                    <a:pt x="105" y="135"/>
                  </a:lnTo>
                  <a:lnTo>
                    <a:pt x="102" y="132"/>
                  </a:lnTo>
                  <a:lnTo>
                    <a:pt x="97" y="130"/>
                  </a:lnTo>
                  <a:lnTo>
                    <a:pt x="92" y="127"/>
                  </a:lnTo>
                  <a:lnTo>
                    <a:pt x="87" y="124"/>
                  </a:lnTo>
                  <a:lnTo>
                    <a:pt x="81" y="118"/>
                  </a:lnTo>
                  <a:lnTo>
                    <a:pt x="74" y="114"/>
                  </a:lnTo>
                  <a:lnTo>
                    <a:pt x="68" y="108"/>
                  </a:lnTo>
                  <a:lnTo>
                    <a:pt x="60" y="103"/>
                  </a:lnTo>
                  <a:lnTo>
                    <a:pt x="54" y="97"/>
                  </a:lnTo>
                  <a:lnTo>
                    <a:pt x="47" y="92"/>
                  </a:lnTo>
                  <a:lnTo>
                    <a:pt x="40" y="87"/>
                  </a:lnTo>
                  <a:lnTo>
                    <a:pt x="33" y="82"/>
                  </a:lnTo>
                  <a:lnTo>
                    <a:pt x="28" y="76"/>
                  </a:lnTo>
                  <a:lnTo>
                    <a:pt x="22" y="72"/>
                  </a:lnTo>
                  <a:lnTo>
                    <a:pt x="17" y="67"/>
                  </a:lnTo>
                  <a:lnTo>
                    <a:pt x="13" y="63"/>
                  </a:lnTo>
                  <a:lnTo>
                    <a:pt x="10" y="59"/>
                  </a:lnTo>
                  <a:lnTo>
                    <a:pt x="8" y="58"/>
                  </a:lnTo>
                  <a:lnTo>
                    <a:pt x="6" y="56"/>
                  </a:lnTo>
                  <a:lnTo>
                    <a:pt x="4" y="53"/>
                  </a:lnTo>
                  <a:lnTo>
                    <a:pt x="3" y="49"/>
                  </a:lnTo>
                  <a:lnTo>
                    <a:pt x="2" y="46"/>
                  </a:lnTo>
                  <a:lnTo>
                    <a:pt x="2" y="42"/>
                  </a:lnTo>
                  <a:lnTo>
                    <a:pt x="1" y="38"/>
                  </a:lnTo>
                  <a:lnTo>
                    <a:pt x="1" y="33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0"/>
                  </a:lnTo>
                  <a:lnTo>
                    <a:pt x="1" y="8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6" y="2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21" y="6"/>
                  </a:lnTo>
                  <a:lnTo>
                    <a:pt x="24" y="8"/>
                  </a:lnTo>
                  <a:lnTo>
                    <a:pt x="28" y="9"/>
                  </a:lnTo>
                  <a:lnTo>
                    <a:pt x="32" y="10"/>
                  </a:lnTo>
                  <a:lnTo>
                    <a:pt x="33" y="12"/>
                  </a:lnTo>
                  <a:lnTo>
                    <a:pt x="37" y="13"/>
                  </a:lnTo>
                  <a:lnTo>
                    <a:pt x="40" y="14"/>
                  </a:lnTo>
                  <a:lnTo>
                    <a:pt x="43" y="14"/>
                  </a:lnTo>
                  <a:lnTo>
                    <a:pt x="45" y="16"/>
                  </a:lnTo>
                  <a:lnTo>
                    <a:pt x="47" y="18"/>
                  </a:lnTo>
                  <a:lnTo>
                    <a:pt x="49" y="20"/>
                  </a:lnTo>
                  <a:lnTo>
                    <a:pt x="53" y="22"/>
                  </a:lnTo>
                  <a:lnTo>
                    <a:pt x="54" y="26"/>
                  </a:lnTo>
                  <a:lnTo>
                    <a:pt x="58" y="29"/>
                  </a:lnTo>
                  <a:lnTo>
                    <a:pt x="60" y="32"/>
                  </a:lnTo>
                  <a:lnTo>
                    <a:pt x="64" y="34"/>
                  </a:lnTo>
                  <a:lnTo>
                    <a:pt x="66" y="38"/>
                  </a:lnTo>
                  <a:lnTo>
                    <a:pt x="68" y="42"/>
                  </a:lnTo>
                  <a:lnTo>
                    <a:pt x="70" y="46"/>
                  </a:lnTo>
                  <a:lnTo>
                    <a:pt x="73" y="48"/>
                  </a:lnTo>
                  <a:lnTo>
                    <a:pt x="75" y="52"/>
                  </a:lnTo>
                  <a:lnTo>
                    <a:pt x="77" y="54"/>
                  </a:lnTo>
                  <a:lnTo>
                    <a:pt x="79" y="56"/>
                  </a:lnTo>
                  <a:lnTo>
                    <a:pt x="82" y="57"/>
                  </a:lnTo>
                  <a:lnTo>
                    <a:pt x="85" y="61"/>
                  </a:lnTo>
                  <a:lnTo>
                    <a:pt x="89" y="63"/>
                  </a:lnTo>
                  <a:lnTo>
                    <a:pt x="92" y="67"/>
                  </a:lnTo>
                  <a:lnTo>
                    <a:pt x="97" y="68"/>
                  </a:lnTo>
                  <a:lnTo>
                    <a:pt x="101" y="72"/>
                  </a:lnTo>
                  <a:lnTo>
                    <a:pt x="106" y="74"/>
                  </a:lnTo>
                  <a:lnTo>
                    <a:pt x="111" y="78"/>
                  </a:lnTo>
                  <a:lnTo>
                    <a:pt x="117" y="80"/>
                  </a:lnTo>
                  <a:lnTo>
                    <a:pt x="121" y="84"/>
                  </a:lnTo>
                  <a:lnTo>
                    <a:pt x="126" y="86"/>
                  </a:lnTo>
                  <a:lnTo>
                    <a:pt x="131" y="89"/>
                  </a:lnTo>
                  <a:lnTo>
                    <a:pt x="136" y="91"/>
                  </a:lnTo>
                  <a:lnTo>
                    <a:pt x="140" y="94"/>
                  </a:lnTo>
                  <a:lnTo>
                    <a:pt x="144" y="96"/>
                  </a:lnTo>
                  <a:lnTo>
                    <a:pt x="148" y="98"/>
                  </a:lnTo>
                  <a:lnTo>
                    <a:pt x="153" y="100"/>
                  </a:lnTo>
                  <a:lnTo>
                    <a:pt x="154" y="102"/>
                  </a:lnTo>
                  <a:lnTo>
                    <a:pt x="156" y="102"/>
                  </a:lnTo>
                  <a:lnTo>
                    <a:pt x="158" y="104"/>
                  </a:lnTo>
                  <a:lnTo>
                    <a:pt x="159" y="104"/>
                  </a:lnTo>
                  <a:lnTo>
                    <a:pt x="161" y="106"/>
                  </a:lnTo>
                  <a:lnTo>
                    <a:pt x="164" y="106"/>
                  </a:lnTo>
                  <a:lnTo>
                    <a:pt x="166" y="108"/>
                  </a:lnTo>
                  <a:lnTo>
                    <a:pt x="169" y="108"/>
                  </a:lnTo>
                  <a:lnTo>
                    <a:pt x="171" y="110"/>
                  </a:lnTo>
                  <a:lnTo>
                    <a:pt x="173" y="110"/>
                  </a:lnTo>
                  <a:lnTo>
                    <a:pt x="175" y="112"/>
                  </a:lnTo>
                  <a:lnTo>
                    <a:pt x="178" y="112"/>
                  </a:lnTo>
                  <a:lnTo>
                    <a:pt x="179" y="113"/>
                  </a:lnTo>
                  <a:lnTo>
                    <a:pt x="180" y="113"/>
                  </a:lnTo>
                  <a:lnTo>
                    <a:pt x="181" y="113"/>
                  </a:lnTo>
                  <a:lnTo>
                    <a:pt x="182" y="113"/>
                  </a:lnTo>
                  <a:lnTo>
                    <a:pt x="182" y="114"/>
                  </a:lnTo>
                  <a:lnTo>
                    <a:pt x="184" y="114"/>
                  </a:lnTo>
                  <a:lnTo>
                    <a:pt x="185" y="113"/>
                  </a:lnTo>
                </a:path>
              </a:pathLst>
            </a:custGeom>
            <a:solidFill>
              <a:srgbClr val="FF9F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9" name="Freeform 23"/>
            <p:cNvSpPr>
              <a:spLocks/>
            </p:cNvSpPr>
            <p:nvPr/>
          </p:nvSpPr>
          <p:spPr bwMode="auto">
            <a:xfrm>
              <a:off x="5263" y="2698"/>
              <a:ext cx="82" cy="65"/>
            </a:xfrm>
            <a:custGeom>
              <a:avLst/>
              <a:gdLst>
                <a:gd name="T0" fmla="*/ 76 w 82"/>
                <a:gd name="T1" fmla="*/ 64 h 65"/>
                <a:gd name="T2" fmla="*/ 76 w 82"/>
                <a:gd name="T3" fmla="*/ 61 h 65"/>
                <a:gd name="T4" fmla="*/ 77 w 82"/>
                <a:gd name="T5" fmla="*/ 57 h 65"/>
                <a:gd name="T6" fmla="*/ 78 w 82"/>
                <a:gd name="T7" fmla="*/ 51 h 65"/>
                <a:gd name="T8" fmla="*/ 80 w 82"/>
                <a:gd name="T9" fmla="*/ 45 h 65"/>
                <a:gd name="T10" fmla="*/ 80 w 82"/>
                <a:gd name="T11" fmla="*/ 38 h 65"/>
                <a:gd name="T12" fmla="*/ 81 w 82"/>
                <a:gd name="T13" fmla="*/ 32 h 65"/>
                <a:gd name="T14" fmla="*/ 81 w 82"/>
                <a:gd name="T15" fmla="*/ 28 h 65"/>
                <a:gd name="T16" fmla="*/ 79 w 82"/>
                <a:gd name="T17" fmla="*/ 26 h 65"/>
                <a:gd name="T18" fmla="*/ 76 w 82"/>
                <a:gd name="T19" fmla="*/ 22 h 65"/>
                <a:gd name="T20" fmla="*/ 70 w 82"/>
                <a:gd name="T21" fmla="*/ 18 h 65"/>
                <a:gd name="T22" fmla="*/ 65 w 82"/>
                <a:gd name="T23" fmla="*/ 14 h 65"/>
                <a:gd name="T24" fmla="*/ 59 w 82"/>
                <a:gd name="T25" fmla="*/ 10 h 65"/>
                <a:gd name="T26" fmla="*/ 53 w 82"/>
                <a:gd name="T27" fmla="*/ 6 h 65"/>
                <a:gd name="T28" fmla="*/ 48 w 82"/>
                <a:gd name="T29" fmla="*/ 4 h 65"/>
                <a:gd name="T30" fmla="*/ 45 w 82"/>
                <a:gd name="T31" fmla="*/ 2 h 65"/>
                <a:gd name="T32" fmla="*/ 41 w 82"/>
                <a:gd name="T33" fmla="*/ 1 h 65"/>
                <a:gd name="T34" fmla="*/ 37 w 82"/>
                <a:gd name="T35" fmla="*/ 2 h 65"/>
                <a:gd name="T36" fmla="*/ 31 w 82"/>
                <a:gd name="T37" fmla="*/ 4 h 65"/>
                <a:gd name="T38" fmla="*/ 27 w 82"/>
                <a:gd name="T39" fmla="*/ 6 h 65"/>
                <a:gd name="T40" fmla="*/ 21 w 82"/>
                <a:gd name="T41" fmla="*/ 8 h 65"/>
                <a:gd name="T42" fmla="*/ 16 w 82"/>
                <a:gd name="T43" fmla="*/ 11 h 65"/>
                <a:gd name="T44" fmla="*/ 11 w 82"/>
                <a:gd name="T45" fmla="*/ 13 h 65"/>
                <a:gd name="T46" fmla="*/ 8 w 82"/>
                <a:gd name="T47" fmla="*/ 14 h 65"/>
                <a:gd name="T48" fmla="*/ 5 w 82"/>
                <a:gd name="T49" fmla="*/ 16 h 65"/>
                <a:gd name="T50" fmla="*/ 2 w 82"/>
                <a:gd name="T51" fmla="*/ 20 h 65"/>
                <a:gd name="T52" fmla="*/ 1 w 82"/>
                <a:gd name="T53" fmla="*/ 22 h 65"/>
                <a:gd name="T54" fmla="*/ 1 w 82"/>
                <a:gd name="T55" fmla="*/ 26 h 65"/>
                <a:gd name="T56" fmla="*/ 0 w 82"/>
                <a:gd name="T57" fmla="*/ 30 h 65"/>
                <a:gd name="T58" fmla="*/ 0 w 82"/>
                <a:gd name="T59" fmla="*/ 34 h 65"/>
                <a:gd name="T60" fmla="*/ 0 w 82"/>
                <a:gd name="T61" fmla="*/ 37 h 65"/>
                <a:gd name="T62" fmla="*/ 0 w 82"/>
                <a:gd name="T63" fmla="*/ 38 h 65"/>
                <a:gd name="T64" fmla="*/ 1 w 82"/>
                <a:gd name="T65" fmla="*/ 39 h 65"/>
                <a:gd name="T66" fmla="*/ 3 w 82"/>
                <a:gd name="T67" fmla="*/ 40 h 65"/>
                <a:gd name="T68" fmla="*/ 7 w 82"/>
                <a:gd name="T69" fmla="*/ 42 h 65"/>
                <a:gd name="T70" fmla="*/ 14 w 82"/>
                <a:gd name="T71" fmla="*/ 44 h 65"/>
                <a:gd name="T72" fmla="*/ 21 w 82"/>
                <a:gd name="T73" fmla="*/ 46 h 65"/>
                <a:gd name="T74" fmla="*/ 29 w 82"/>
                <a:gd name="T75" fmla="*/ 50 h 65"/>
                <a:gd name="T76" fmla="*/ 36 w 82"/>
                <a:gd name="T77" fmla="*/ 52 h 65"/>
                <a:gd name="T78" fmla="*/ 43 w 82"/>
                <a:gd name="T79" fmla="*/ 54 h 65"/>
                <a:gd name="T80" fmla="*/ 48 w 82"/>
                <a:gd name="T81" fmla="*/ 56 h 65"/>
                <a:gd name="T82" fmla="*/ 52 w 82"/>
                <a:gd name="T83" fmla="*/ 59 h 65"/>
                <a:gd name="T84" fmla="*/ 57 w 82"/>
                <a:gd name="T85" fmla="*/ 61 h 65"/>
                <a:gd name="T86" fmla="*/ 61 w 82"/>
                <a:gd name="T87" fmla="*/ 62 h 65"/>
                <a:gd name="T88" fmla="*/ 66 w 82"/>
                <a:gd name="T89" fmla="*/ 64 h 65"/>
                <a:gd name="T90" fmla="*/ 70 w 82"/>
                <a:gd name="T91" fmla="*/ 64 h 65"/>
                <a:gd name="T92" fmla="*/ 73 w 82"/>
                <a:gd name="T93" fmla="*/ 64 h 65"/>
                <a:gd name="T94" fmla="*/ 75 w 82"/>
                <a:gd name="T95" fmla="*/ 64 h 65"/>
                <a:gd name="T96" fmla="*/ 76 w 82"/>
                <a:gd name="T97" fmla="*/ 64 h 6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2"/>
                <a:gd name="T148" fmla="*/ 0 h 65"/>
                <a:gd name="T149" fmla="*/ 82 w 82"/>
                <a:gd name="T150" fmla="*/ 65 h 6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2" h="65">
                  <a:moveTo>
                    <a:pt x="76" y="64"/>
                  </a:moveTo>
                  <a:lnTo>
                    <a:pt x="76" y="64"/>
                  </a:lnTo>
                  <a:lnTo>
                    <a:pt x="76" y="63"/>
                  </a:lnTo>
                  <a:lnTo>
                    <a:pt x="76" y="61"/>
                  </a:lnTo>
                  <a:lnTo>
                    <a:pt x="77" y="59"/>
                  </a:lnTo>
                  <a:lnTo>
                    <a:pt x="77" y="57"/>
                  </a:lnTo>
                  <a:lnTo>
                    <a:pt x="78" y="54"/>
                  </a:lnTo>
                  <a:lnTo>
                    <a:pt x="78" y="51"/>
                  </a:lnTo>
                  <a:lnTo>
                    <a:pt x="80" y="47"/>
                  </a:lnTo>
                  <a:lnTo>
                    <a:pt x="80" y="45"/>
                  </a:lnTo>
                  <a:lnTo>
                    <a:pt x="80" y="41"/>
                  </a:lnTo>
                  <a:lnTo>
                    <a:pt x="80" y="38"/>
                  </a:lnTo>
                  <a:lnTo>
                    <a:pt x="81" y="34"/>
                  </a:lnTo>
                  <a:lnTo>
                    <a:pt x="81" y="32"/>
                  </a:lnTo>
                  <a:lnTo>
                    <a:pt x="81" y="30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79" y="26"/>
                  </a:lnTo>
                  <a:lnTo>
                    <a:pt x="78" y="24"/>
                  </a:lnTo>
                  <a:lnTo>
                    <a:pt x="76" y="22"/>
                  </a:lnTo>
                  <a:lnTo>
                    <a:pt x="74" y="20"/>
                  </a:lnTo>
                  <a:lnTo>
                    <a:pt x="70" y="18"/>
                  </a:lnTo>
                  <a:lnTo>
                    <a:pt x="68" y="16"/>
                  </a:lnTo>
                  <a:lnTo>
                    <a:pt x="65" y="14"/>
                  </a:lnTo>
                  <a:lnTo>
                    <a:pt x="63" y="11"/>
                  </a:lnTo>
                  <a:lnTo>
                    <a:pt x="59" y="10"/>
                  </a:lnTo>
                  <a:lnTo>
                    <a:pt x="57" y="8"/>
                  </a:lnTo>
                  <a:lnTo>
                    <a:pt x="53" y="6"/>
                  </a:lnTo>
                  <a:lnTo>
                    <a:pt x="51" y="4"/>
                  </a:lnTo>
                  <a:lnTo>
                    <a:pt x="48" y="4"/>
                  </a:lnTo>
                  <a:lnTo>
                    <a:pt x="47" y="2"/>
                  </a:lnTo>
                  <a:lnTo>
                    <a:pt x="45" y="2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9" y="1"/>
                  </a:lnTo>
                  <a:lnTo>
                    <a:pt x="37" y="2"/>
                  </a:lnTo>
                  <a:lnTo>
                    <a:pt x="35" y="2"/>
                  </a:lnTo>
                  <a:lnTo>
                    <a:pt x="31" y="4"/>
                  </a:lnTo>
                  <a:lnTo>
                    <a:pt x="29" y="4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1" y="8"/>
                  </a:lnTo>
                  <a:lnTo>
                    <a:pt x="19" y="10"/>
                  </a:lnTo>
                  <a:lnTo>
                    <a:pt x="16" y="11"/>
                  </a:lnTo>
                  <a:lnTo>
                    <a:pt x="14" y="11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6"/>
                  </a:lnTo>
                  <a:lnTo>
                    <a:pt x="1" y="28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3" y="40"/>
                  </a:lnTo>
                  <a:lnTo>
                    <a:pt x="5" y="40"/>
                  </a:lnTo>
                  <a:lnTo>
                    <a:pt x="7" y="42"/>
                  </a:lnTo>
                  <a:lnTo>
                    <a:pt x="10" y="42"/>
                  </a:lnTo>
                  <a:lnTo>
                    <a:pt x="14" y="44"/>
                  </a:lnTo>
                  <a:lnTo>
                    <a:pt x="18" y="44"/>
                  </a:lnTo>
                  <a:lnTo>
                    <a:pt x="21" y="46"/>
                  </a:lnTo>
                  <a:lnTo>
                    <a:pt x="25" y="48"/>
                  </a:lnTo>
                  <a:lnTo>
                    <a:pt x="29" y="50"/>
                  </a:lnTo>
                  <a:lnTo>
                    <a:pt x="33" y="51"/>
                  </a:lnTo>
                  <a:lnTo>
                    <a:pt x="36" y="52"/>
                  </a:lnTo>
                  <a:lnTo>
                    <a:pt x="39" y="53"/>
                  </a:lnTo>
                  <a:lnTo>
                    <a:pt x="43" y="54"/>
                  </a:lnTo>
                  <a:lnTo>
                    <a:pt x="47" y="54"/>
                  </a:lnTo>
                  <a:lnTo>
                    <a:pt x="48" y="56"/>
                  </a:lnTo>
                  <a:lnTo>
                    <a:pt x="50" y="58"/>
                  </a:lnTo>
                  <a:lnTo>
                    <a:pt x="52" y="59"/>
                  </a:lnTo>
                  <a:lnTo>
                    <a:pt x="55" y="59"/>
                  </a:lnTo>
                  <a:lnTo>
                    <a:pt x="57" y="61"/>
                  </a:lnTo>
                  <a:lnTo>
                    <a:pt x="59" y="61"/>
                  </a:lnTo>
                  <a:lnTo>
                    <a:pt x="61" y="62"/>
                  </a:lnTo>
                  <a:lnTo>
                    <a:pt x="65" y="62"/>
                  </a:lnTo>
                  <a:lnTo>
                    <a:pt x="66" y="64"/>
                  </a:lnTo>
                  <a:lnTo>
                    <a:pt x="68" y="64"/>
                  </a:lnTo>
                  <a:lnTo>
                    <a:pt x="70" y="64"/>
                  </a:lnTo>
                  <a:lnTo>
                    <a:pt x="72" y="64"/>
                  </a:lnTo>
                  <a:lnTo>
                    <a:pt x="73" y="64"/>
                  </a:lnTo>
                  <a:lnTo>
                    <a:pt x="75" y="64"/>
                  </a:lnTo>
                  <a:lnTo>
                    <a:pt x="76" y="64"/>
                  </a:lnTo>
                </a:path>
              </a:pathLst>
            </a:custGeom>
            <a:solidFill>
              <a:srgbClr val="FFC0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0" name="Freeform 24"/>
            <p:cNvSpPr>
              <a:spLocks/>
            </p:cNvSpPr>
            <p:nvPr/>
          </p:nvSpPr>
          <p:spPr bwMode="auto">
            <a:xfrm>
              <a:off x="5162" y="2728"/>
              <a:ext cx="385" cy="150"/>
            </a:xfrm>
            <a:custGeom>
              <a:avLst/>
              <a:gdLst>
                <a:gd name="T0" fmla="*/ 378 w 385"/>
                <a:gd name="T1" fmla="*/ 66 h 150"/>
                <a:gd name="T2" fmla="*/ 376 w 385"/>
                <a:gd name="T3" fmla="*/ 58 h 150"/>
                <a:gd name="T4" fmla="*/ 372 w 385"/>
                <a:gd name="T5" fmla="*/ 47 h 150"/>
                <a:gd name="T6" fmla="*/ 370 w 385"/>
                <a:gd name="T7" fmla="*/ 38 h 150"/>
                <a:gd name="T8" fmla="*/ 354 w 385"/>
                <a:gd name="T9" fmla="*/ 34 h 150"/>
                <a:gd name="T10" fmla="*/ 332 w 385"/>
                <a:gd name="T11" fmla="*/ 32 h 150"/>
                <a:gd name="T12" fmla="*/ 307 w 385"/>
                <a:gd name="T13" fmla="*/ 31 h 150"/>
                <a:gd name="T14" fmla="*/ 286 w 385"/>
                <a:gd name="T15" fmla="*/ 31 h 150"/>
                <a:gd name="T16" fmla="*/ 267 w 385"/>
                <a:gd name="T17" fmla="*/ 35 h 150"/>
                <a:gd name="T18" fmla="*/ 243 w 385"/>
                <a:gd name="T19" fmla="*/ 44 h 150"/>
                <a:gd name="T20" fmla="*/ 218 w 385"/>
                <a:gd name="T21" fmla="*/ 54 h 150"/>
                <a:gd name="T22" fmla="*/ 196 w 385"/>
                <a:gd name="T23" fmla="*/ 62 h 150"/>
                <a:gd name="T24" fmla="*/ 179 w 385"/>
                <a:gd name="T25" fmla="*/ 66 h 150"/>
                <a:gd name="T26" fmla="*/ 160 w 385"/>
                <a:gd name="T27" fmla="*/ 66 h 150"/>
                <a:gd name="T28" fmla="*/ 142 w 385"/>
                <a:gd name="T29" fmla="*/ 64 h 150"/>
                <a:gd name="T30" fmla="*/ 126 w 385"/>
                <a:gd name="T31" fmla="*/ 60 h 150"/>
                <a:gd name="T32" fmla="*/ 103 w 385"/>
                <a:gd name="T33" fmla="*/ 50 h 150"/>
                <a:gd name="T34" fmla="*/ 72 w 385"/>
                <a:gd name="T35" fmla="*/ 29 h 150"/>
                <a:gd name="T36" fmla="*/ 40 w 385"/>
                <a:gd name="T37" fmla="*/ 11 h 150"/>
                <a:gd name="T38" fmla="*/ 13 w 385"/>
                <a:gd name="T39" fmla="*/ 0 h 150"/>
                <a:gd name="T40" fmla="*/ 2 w 385"/>
                <a:gd name="T41" fmla="*/ 4 h 150"/>
                <a:gd name="T42" fmla="*/ 0 w 385"/>
                <a:gd name="T43" fmla="*/ 12 h 150"/>
                <a:gd name="T44" fmla="*/ 0 w 385"/>
                <a:gd name="T45" fmla="*/ 24 h 150"/>
                <a:gd name="T46" fmla="*/ 1 w 385"/>
                <a:gd name="T47" fmla="*/ 34 h 150"/>
                <a:gd name="T48" fmla="*/ 8 w 385"/>
                <a:gd name="T49" fmla="*/ 49 h 150"/>
                <a:gd name="T50" fmla="*/ 24 w 385"/>
                <a:gd name="T51" fmla="*/ 64 h 150"/>
                <a:gd name="T52" fmla="*/ 46 w 385"/>
                <a:gd name="T53" fmla="*/ 78 h 150"/>
                <a:gd name="T54" fmla="*/ 65 w 385"/>
                <a:gd name="T55" fmla="*/ 88 h 150"/>
                <a:gd name="T56" fmla="*/ 84 w 385"/>
                <a:gd name="T57" fmla="*/ 103 h 150"/>
                <a:gd name="T58" fmla="*/ 111 w 385"/>
                <a:gd name="T59" fmla="*/ 123 h 150"/>
                <a:gd name="T60" fmla="*/ 139 w 385"/>
                <a:gd name="T61" fmla="*/ 141 h 150"/>
                <a:gd name="T62" fmla="*/ 165 w 385"/>
                <a:gd name="T63" fmla="*/ 149 h 150"/>
                <a:gd name="T64" fmla="*/ 176 w 385"/>
                <a:gd name="T65" fmla="*/ 145 h 150"/>
                <a:gd name="T66" fmla="*/ 179 w 385"/>
                <a:gd name="T67" fmla="*/ 132 h 150"/>
                <a:gd name="T68" fmla="*/ 180 w 385"/>
                <a:gd name="T69" fmla="*/ 117 h 150"/>
                <a:gd name="T70" fmla="*/ 186 w 385"/>
                <a:gd name="T71" fmla="*/ 106 h 150"/>
                <a:gd name="T72" fmla="*/ 202 w 385"/>
                <a:gd name="T73" fmla="*/ 99 h 150"/>
                <a:gd name="T74" fmla="*/ 227 w 385"/>
                <a:gd name="T75" fmla="*/ 92 h 150"/>
                <a:gd name="T76" fmla="*/ 253 w 385"/>
                <a:gd name="T77" fmla="*/ 87 h 150"/>
                <a:gd name="T78" fmla="*/ 275 w 385"/>
                <a:gd name="T79" fmla="*/ 84 h 150"/>
                <a:gd name="T80" fmla="*/ 299 w 385"/>
                <a:gd name="T81" fmla="*/ 82 h 150"/>
                <a:gd name="T82" fmla="*/ 333 w 385"/>
                <a:gd name="T83" fmla="*/ 78 h 150"/>
                <a:gd name="T84" fmla="*/ 364 w 385"/>
                <a:gd name="T85" fmla="*/ 75 h 150"/>
                <a:gd name="T86" fmla="*/ 383 w 385"/>
                <a:gd name="T87" fmla="*/ 72 h 150"/>
                <a:gd name="T88" fmla="*/ 383 w 385"/>
                <a:gd name="T89" fmla="*/ 71 h 150"/>
                <a:gd name="T90" fmla="*/ 382 w 385"/>
                <a:gd name="T91" fmla="*/ 71 h 150"/>
                <a:gd name="T92" fmla="*/ 380 w 385"/>
                <a:gd name="T93" fmla="*/ 70 h 150"/>
                <a:gd name="T94" fmla="*/ 380 w 385"/>
                <a:gd name="T95" fmla="*/ 70 h 1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85"/>
                <a:gd name="T145" fmla="*/ 0 h 150"/>
                <a:gd name="T146" fmla="*/ 385 w 385"/>
                <a:gd name="T147" fmla="*/ 150 h 15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85" h="150">
                  <a:moveTo>
                    <a:pt x="380" y="69"/>
                  </a:moveTo>
                  <a:lnTo>
                    <a:pt x="379" y="69"/>
                  </a:lnTo>
                  <a:lnTo>
                    <a:pt x="379" y="68"/>
                  </a:lnTo>
                  <a:lnTo>
                    <a:pt x="378" y="66"/>
                  </a:lnTo>
                  <a:lnTo>
                    <a:pt x="378" y="64"/>
                  </a:lnTo>
                  <a:lnTo>
                    <a:pt x="376" y="62"/>
                  </a:lnTo>
                  <a:lnTo>
                    <a:pt x="376" y="59"/>
                  </a:lnTo>
                  <a:lnTo>
                    <a:pt x="376" y="58"/>
                  </a:lnTo>
                  <a:lnTo>
                    <a:pt x="376" y="54"/>
                  </a:lnTo>
                  <a:lnTo>
                    <a:pt x="374" y="52"/>
                  </a:lnTo>
                  <a:lnTo>
                    <a:pt x="374" y="49"/>
                  </a:lnTo>
                  <a:lnTo>
                    <a:pt x="372" y="47"/>
                  </a:lnTo>
                  <a:lnTo>
                    <a:pt x="372" y="43"/>
                  </a:lnTo>
                  <a:lnTo>
                    <a:pt x="370" y="41"/>
                  </a:lnTo>
                  <a:lnTo>
                    <a:pt x="370" y="39"/>
                  </a:lnTo>
                  <a:lnTo>
                    <a:pt x="370" y="38"/>
                  </a:lnTo>
                  <a:lnTo>
                    <a:pt x="370" y="36"/>
                  </a:lnTo>
                  <a:lnTo>
                    <a:pt x="364" y="36"/>
                  </a:lnTo>
                  <a:lnTo>
                    <a:pt x="360" y="34"/>
                  </a:lnTo>
                  <a:lnTo>
                    <a:pt x="354" y="34"/>
                  </a:lnTo>
                  <a:lnTo>
                    <a:pt x="350" y="32"/>
                  </a:lnTo>
                  <a:lnTo>
                    <a:pt x="343" y="32"/>
                  </a:lnTo>
                  <a:lnTo>
                    <a:pt x="338" y="32"/>
                  </a:lnTo>
                  <a:lnTo>
                    <a:pt x="332" y="32"/>
                  </a:lnTo>
                  <a:lnTo>
                    <a:pt x="326" y="31"/>
                  </a:lnTo>
                  <a:lnTo>
                    <a:pt x="319" y="31"/>
                  </a:lnTo>
                  <a:lnTo>
                    <a:pt x="314" y="31"/>
                  </a:lnTo>
                  <a:lnTo>
                    <a:pt x="307" y="31"/>
                  </a:lnTo>
                  <a:lnTo>
                    <a:pt x="302" y="31"/>
                  </a:lnTo>
                  <a:lnTo>
                    <a:pt x="296" y="31"/>
                  </a:lnTo>
                  <a:lnTo>
                    <a:pt x="291" y="31"/>
                  </a:lnTo>
                  <a:lnTo>
                    <a:pt x="286" y="31"/>
                  </a:lnTo>
                  <a:lnTo>
                    <a:pt x="284" y="31"/>
                  </a:lnTo>
                  <a:lnTo>
                    <a:pt x="278" y="32"/>
                  </a:lnTo>
                  <a:lnTo>
                    <a:pt x="273" y="33"/>
                  </a:lnTo>
                  <a:lnTo>
                    <a:pt x="267" y="35"/>
                  </a:lnTo>
                  <a:lnTo>
                    <a:pt x="262" y="36"/>
                  </a:lnTo>
                  <a:lnTo>
                    <a:pt x="254" y="39"/>
                  </a:lnTo>
                  <a:lnTo>
                    <a:pt x="248" y="41"/>
                  </a:lnTo>
                  <a:lnTo>
                    <a:pt x="243" y="44"/>
                  </a:lnTo>
                  <a:lnTo>
                    <a:pt x="237" y="46"/>
                  </a:lnTo>
                  <a:lnTo>
                    <a:pt x="230" y="49"/>
                  </a:lnTo>
                  <a:lnTo>
                    <a:pt x="224" y="51"/>
                  </a:lnTo>
                  <a:lnTo>
                    <a:pt x="218" y="54"/>
                  </a:lnTo>
                  <a:lnTo>
                    <a:pt x="212" y="56"/>
                  </a:lnTo>
                  <a:lnTo>
                    <a:pt x="207" y="59"/>
                  </a:lnTo>
                  <a:lnTo>
                    <a:pt x="201" y="60"/>
                  </a:lnTo>
                  <a:lnTo>
                    <a:pt x="196" y="62"/>
                  </a:lnTo>
                  <a:lnTo>
                    <a:pt x="192" y="63"/>
                  </a:lnTo>
                  <a:lnTo>
                    <a:pt x="187" y="65"/>
                  </a:lnTo>
                  <a:lnTo>
                    <a:pt x="183" y="65"/>
                  </a:lnTo>
                  <a:lnTo>
                    <a:pt x="179" y="66"/>
                  </a:lnTo>
                  <a:lnTo>
                    <a:pt x="175" y="66"/>
                  </a:lnTo>
                  <a:lnTo>
                    <a:pt x="169" y="66"/>
                  </a:lnTo>
                  <a:lnTo>
                    <a:pt x="166" y="66"/>
                  </a:lnTo>
                  <a:lnTo>
                    <a:pt x="160" y="66"/>
                  </a:lnTo>
                  <a:lnTo>
                    <a:pt x="157" y="65"/>
                  </a:lnTo>
                  <a:lnTo>
                    <a:pt x="151" y="65"/>
                  </a:lnTo>
                  <a:lnTo>
                    <a:pt x="148" y="64"/>
                  </a:lnTo>
                  <a:lnTo>
                    <a:pt x="142" y="64"/>
                  </a:lnTo>
                  <a:lnTo>
                    <a:pt x="138" y="62"/>
                  </a:lnTo>
                  <a:lnTo>
                    <a:pt x="134" y="62"/>
                  </a:lnTo>
                  <a:lnTo>
                    <a:pt x="130" y="60"/>
                  </a:lnTo>
                  <a:lnTo>
                    <a:pt x="126" y="60"/>
                  </a:lnTo>
                  <a:lnTo>
                    <a:pt x="123" y="58"/>
                  </a:lnTo>
                  <a:lnTo>
                    <a:pt x="116" y="57"/>
                  </a:lnTo>
                  <a:lnTo>
                    <a:pt x="111" y="54"/>
                  </a:lnTo>
                  <a:lnTo>
                    <a:pt x="103" y="50"/>
                  </a:lnTo>
                  <a:lnTo>
                    <a:pt x="97" y="45"/>
                  </a:lnTo>
                  <a:lnTo>
                    <a:pt x="88" y="40"/>
                  </a:lnTo>
                  <a:lnTo>
                    <a:pt x="81" y="35"/>
                  </a:lnTo>
                  <a:lnTo>
                    <a:pt x="72" y="29"/>
                  </a:lnTo>
                  <a:lnTo>
                    <a:pt x="65" y="24"/>
                  </a:lnTo>
                  <a:lnTo>
                    <a:pt x="56" y="20"/>
                  </a:lnTo>
                  <a:lnTo>
                    <a:pt x="48" y="14"/>
                  </a:lnTo>
                  <a:lnTo>
                    <a:pt x="40" y="11"/>
                  </a:lnTo>
                  <a:lnTo>
                    <a:pt x="33" y="6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3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1" y="32"/>
                  </a:lnTo>
                  <a:lnTo>
                    <a:pt x="1" y="34"/>
                  </a:lnTo>
                  <a:lnTo>
                    <a:pt x="3" y="36"/>
                  </a:lnTo>
                  <a:lnTo>
                    <a:pt x="3" y="41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1" y="52"/>
                  </a:lnTo>
                  <a:lnTo>
                    <a:pt x="15" y="56"/>
                  </a:lnTo>
                  <a:lnTo>
                    <a:pt x="20" y="60"/>
                  </a:lnTo>
                  <a:lnTo>
                    <a:pt x="24" y="64"/>
                  </a:lnTo>
                  <a:lnTo>
                    <a:pt x="30" y="67"/>
                  </a:lnTo>
                  <a:lnTo>
                    <a:pt x="34" y="70"/>
                  </a:lnTo>
                  <a:lnTo>
                    <a:pt x="40" y="74"/>
                  </a:lnTo>
                  <a:lnTo>
                    <a:pt x="46" y="78"/>
                  </a:lnTo>
                  <a:lnTo>
                    <a:pt x="51" y="80"/>
                  </a:lnTo>
                  <a:lnTo>
                    <a:pt x="56" y="84"/>
                  </a:lnTo>
                  <a:lnTo>
                    <a:pt x="61" y="86"/>
                  </a:lnTo>
                  <a:lnTo>
                    <a:pt x="65" y="88"/>
                  </a:lnTo>
                  <a:lnTo>
                    <a:pt x="70" y="90"/>
                  </a:lnTo>
                  <a:lnTo>
                    <a:pt x="73" y="94"/>
                  </a:lnTo>
                  <a:lnTo>
                    <a:pt x="79" y="97"/>
                  </a:lnTo>
                  <a:lnTo>
                    <a:pt x="84" y="103"/>
                  </a:lnTo>
                  <a:lnTo>
                    <a:pt x="91" y="107"/>
                  </a:lnTo>
                  <a:lnTo>
                    <a:pt x="96" y="112"/>
                  </a:lnTo>
                  <a:lnTo>
                    <a:pt x="104" y="117"/>
                  </a:lnTo>
                  <a:lnTo>
                    <a:pt x="111" y="123"/>
                  </a:lnTo>
                  <a:lnTo>
                    <a:pt x="118" y="127"/>
                  </a:lnTo>
                  <a:lnTo>
                    <a:pt x="124" y="133"/>
                  </a:lnTo>
                  <a:lnTo>
                    <a:pt x="132" y="137"/>
                  </a:lnTo>
                  <a:lnTo>
                    <a:pt x="139" y="141"/>
                  </a:lnTo>
                  <a:lnTo>
                    <a:pt x="146" y="144"/>
                  </a:lnTo>
                  <a:lnTo>
                    <a:pt x="152" y="147"/>
                  </a:lnTo>
                  <a:lnTo>
                    <a:pt x="159" y="148"/>
                  </a:lnTo>
                  <a:lnTo>
                    <a:pt x="165" y="149"/>
                  </a:lnTo>
                  <a:lnTo>
                    <a:pt x="171" y="148"/>
                  </a:lnTo>
                  <a:lnTo>
                    <a:pt x="173" y="148"/>
                  </a:lnTo>
                  <a:lnTo>
                    <a:pt x="175" y="147"/>
                  </a:lnTo>
                  <a:lnTo>
                    <a:pt x="176" y="145"/>
                  </a:lnTo>
                  <a:lnTo>
                    <a:pt x="178" y="142"/>
                  </a:lnTo>
                  <a:lnTo>
                    <a:pt x="178" y="139"/>
                  </a:lnTo>
                  <a:lnTo>
                    <a:pt x="179" y="136"/>
                  </a:lnTo>
                  <a:lnTo>
                    <a:pt x="179" y="132"/>
                  </a:lnTo>
                  <a:lnTo>
                    <a:pt x="180" y="128"/>
                  </a:lnTo>
                  <a:lnTo>
                    <a:pt x="180" y="125"/>
                  </a:lnTo>
                  <a:lnTo>
                    <a:pt x="180" y="121"/>
                  </a:lnTo>
                  <a:lnTo>
                    <a:pt x="180" y="117"/>
                  </a:lnTo>
                  <a:lnTo>
                    <a:pt x="182" y="114"/>
                  </a:lnTo>
                  <a:lnTo>
                    <a:pt x="182" y="111"/>
                  </a:lnTo>
                  <a:lnTo>
                    <a:pt x="184" y="107"/>
                  </a:lnTo>
                  <a:lnTo>
                    <a:pt x="186" y="106"/>
                  </a:lnTo>
                  <a:lnTo>
                    <a:pt x="190" y="103"/>
                  </a:lnTo>
                  <a:lnTo>
                    <a:pt x="193" y="103"/>
                  </a:lnTo>
                  <a:lnTo>
                    <a:pt x="197" y="101"/>
                  </a:lnTo>
                  <a:lnTo>
                    <a:pt x="202" y="99"/>
                  </a:lnTo>
                  <a:lnTo>
                    <a:pt x="207" y="97"/>
                  </a:lnTo>
                  <a:lnTo>
                    <a:pt x="213" y="96"/>
                  </a:lnTo>
                  <a:lnTo>
                    <a:pt x="220" y="94"/>
                  </a:lnTo>
                  <a:lnTo>
                    <a:pt x="227" y="92"/>
                  </a:lnTo>
                  <a:lnTo>
                    <a:pt x="234" y="90"/>
                  </a:lnTo>
                  <a:lnTo>
                    <a:pt x="240" y="90"/>
                  </a:lnTo>
                  <a:lnTo>
                    <a:pt x="247" y="89"/>
                  </a:lnTo>
                  <a:lnTo>
                    <a:pt x="253" y="87"/>
                  </a:lnTo>
                  <a:lnTo>
                    <a:pt x="260" y="86"/>
                  </a:lnTo>
                  <a:lnTo>
                    <a:pt x="265" y="86"/>
                  </a:lnTo>
                  <a:lnTo>
                    <a:pt x="271" y="84"/>
                  </a:lnTo>
                  <a:lnTo>
                    <a:pt x="275" y="84"/>
                  </a:lnTo>
                  <a:lnTo>
                    <a:pt x="280" y="82"/>
                  </a:lnTo>
                  <a:lnTo>
                    <a:pt x="285" y="82"/>
                  </a:lnTo>
                  <a:lnTo>
                    <a:pt x="292" y="82"/>
                  </a:lnTo>
                  <a:lnTo>
                    <a:pt x="299" y="82"/>
                  </a:lnTo>
                  <a:lnTo>
                    <a:pt x="307" y="80"/>
                  </a:lnTo>
                  <a:lnTo>
                    <a:pt x="315" y="80"/>
                  </a:lnTo>
                  <a:lnTo>
                    <a:pt x="324" y="78"/>
                  </a:lnTo>
                  <a:lnTo>
                    <a:pt x="333" y="78"/>
                  </a:lnTo>
                  <a:lnTo>
                    <a:pt x="342" y="76"/>
                  </a:lnTo>
                  <a:lnTo>
                    <a:pt x="350" y="76"/>
                  </a:lnTo>
                  <a:lnTo>
                    <a:pt x="358" y="75"/>
                  </a:lnTo>
                  <a:lnTo>
                    <a:pt x="364" y="75"/>
                  </a:lnTo>
                  <a:lnTo>
                    <a:pt x="372" y="73"/>
                  </a:lnTo>
                  <a:lnTo>
                    <a:pt x="376" y="73"/>
                  </a:lnTo>
                  <a:lnTo>
                    <a:pt x="381" y="72"/>
                  </a:lnTo>
                  <a:lnTo>
                    <a:pt x="383" y="72"/>
                  </a:lnTo>
                  <a:lnTo>
                    <a:pt x="384" y="71"/>
                  </a:lnTo>
                  <a:lnTo>
                    <a:pt x="383" y="71"/>
                  </a:lnTo>
                  <a:lnTo>
                    <a:pt x="382" y="71"/>
                  </a:lnTo>
                  <a:lnTo>
                    <a:pt x="382" y="70"/>
                  </a:lnTo>
                  <a:lnTo>
                    <a:pt x="380" y="70"/>
                  </a:lnTo>
                  <a:lnTo>
                    <a:pt x="380" y="69"/>
                  </a:lnTo>
                </a:path>
              </a:pathLst>
            </a:custGeom>
            <a:solidFill>
              <a:srgbClr val="FF9F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1" name="Freeform 25"/>
            <p:cNvSpPr>
              <a:spLocks/>
            </p:cNvSpPr>
            <p:nvPr/>
          </p:nvSpPr>
          <p:spPr bwMode="auto">
            <a:xfrm>
              <a:off x="5236" y="2873"/>
              <a:ext cx="379" cy="124"/>
            </a:xfrm>
            <a:custGeom>
              <a:avLst/>
              <a:gdLst>
                <a:gd name="T0" fmla="*/ 377 w 379"/>
                <a:gd name="T1" fmla="*/ 17 h 124"/>
                <a:gd name="T2" fmla="*/ 372 w 379"/>
                <a:gd name="T3" fmla="*/ 15 h 124"/>
                <a:gd name="T4" fmla="*/ 367 w 379"/>
                <a:gd name="T5" fmla="*/ 11 h 124"/>
                <a:gd name="T6" fmla="*/ 361 w 379"/>
                <a:gd name="T7" fmla="*/ 7 h 124"/>
                <a:gd name="T8" fmla="*/ 356 w 379"/>
                <a:gd name="T9" fmla="*/ 3 h 124"/>
                <a:gd name="T10" fmla="*/ 349 w 379"/>
                <a:gd name="T11" fmla="*/ 1 h 124"/>
                <a:gd name="T12" fmla="*/ 333 w 379"/>
                <a:gd name="T13" fmla="*/ 1 h 124"/>
                <a:gd name="T14" fmla="*/ 311 w 379"/>
                <a:gd name="T15" fmla="*/ 7 h 124"/>
                <a:gd name="T16" fmla="*/ 289 w 379"/>
                <a:gd name="T17" fmla="*/ 14 h 124"/>
                <a:gd name="T18" fmla="*/ 269 w 379"/>
                <a:gd name="T19" fmla="*/ 20 h 124"/>
                <a:gd name="T20" fmla="*/ 254 w 379"/>
                <a:gd name="T21" fmla="*/ 22 h 124"/>
                <a:gd name="T22" fmla="*/ 238 w 379"/>
                <a:gd name="T23" fmla="*/ 27 h 124"/>
                <a:gd name="T24" fmla="*/ 220 w 379"/>
                <a:gd name="T25" fmla="*/ 31 h 124"/>
                <a:gd name="T26" fmla="*/ 200 w 379"/>
                <a:gd name="T27" fmla="*/ 37 h 124"/>
                <a:gd name="T28" fmla="*/ 182 w 379"/>
                <a:gd name="T29" fmla="*/ 43 h 124"/>
                <a:gd name="T30" fmla="*/ 165 w 379"/>
                <a:gd name="T31" fmla="*/ 49 h 124"/>
                <a:gd name="T32" fmla="*/ 153 w 379"/>
                <a:gd name="T33" fmla="*/ 51 h 124"/>
                <a:gd name="T34" fmla="*/ 142 w 379"/>
                <a:gd name="T35" fmla="*/ 56 h 124"/>
                <a:gd name="T36" fmla="*/ 131 w 379"/>
                <a:gd name="T37" fmla="*/ 61 h 124"/>
                <a:gd name="T38" fmla="*/ 120 w 379"/>
                <a:gd name="T39" fmla="*/ 67 h 124"/>
                <a:gd name="T40" fmla="*/ 108 w 379"/>
                <a:gd name="T41" fmla="*/ 67 h 124"/>
                <a:gd name="T42" fmla="*/ 96 w 379"/>
                <a:gd name="T43" fmla="*/ 63 h 124"/>
                <a:gd name="T44" fmla="*/ 79 w 379"/>
                <a:gd name="T45" fmla="*/ 53 h 124"/>
                <a:gd name="T46" fmla="*/ 60 w 379"/>
                <a:gd name="T47" fmla="*/ 40 h 124"/>
                <a:gd name="T48" fmla="*/ 42 w 379"/>
                <a:gd name="T49" fmla="*/ 27 h 124"/>
                <a:gd name="T50" fmla="*/ 24 w 379"/>
                <a:gd name="T51" fmla="*/ 18 h 124"/>
                <a:gd name="T52" fmla="*/ 8 w 379"/>
                <a:gd name="T53" fmla="*/ 15 h 124"/>
                <a:gd name="T54" fmla="*/ 2 w 379"/>
                <a:gd name="T55" fmla="*/ 19 h 124"/>
                <a:gd name="T56" fmla="*/ 0 w 379"/>
                <a:gd name="T57" fmla="*/ 25 h 124"/>
                <a:gd name="T58" fmla="*/ 0 w 379"/>
                <a:gd name="T59" fmla="*/ 33 h 124"/>
                <a:gd name="T60" fmla="*/ 0 w 379"/>
                <a:gd name="T61" fmla="*/ 42 h 124"/>
                <a:gd name="T62" fmla="*/ 1 w 379"/>
                <a:gd name="T63" fmla="*/ 50 h 124"/>
                <a:gd name="T64" fmla="*/ 6 w 379"/>
                <a:gd name="T65" fmla="*/ 60 h 124"/>
                <a:gd name="T66" fmla="*/ 14 w 379"/>
                <a:gd name="T67" fmla="*/ 67 h 124"/>
                <a:gd name="T68" fmla="*/ 26 w 379"/>
                <a:gd name="T69" fmla="*/ 73 h 124"/>
                <a:gd name="T70" fmla="*/ 38 w 379"/>
                <a:gd name="T71" fmla="*/ 79 h 124"/>
                <a:gd name="T72" fmla="*/ 52 w 379"/>
                <a:gd name="T73" fmla="*/ 83 h 124"/>
                <a:gd name="T74" fmla="*/ 64 w 379"/>
                <a:gd name="T75" fmla="*/ 91 h 124"/>
                <a:gd name="T76" fmla="*/ 81 w 379"/>
                <a:gd name="T77" fmla="*/ 100 h 124"/>
                <a:gd name="T78" fmla="*/ 102 w 379"/>
                <a:gd name="T79" fmla="*/ 110 h 124"/>
                <a:gd name="T80" fmla="*/ 124 w 379"/>
                <a:gd name="T81" fmla="*/ 118 h 124"/>
                <a:gd name="T82" fmla="*/ 144 w 379"/>
                <a:gd name="T83" fmla="*/ 123 h 124"/>
                <a:gd name="T84" fmla="*/ 164 w 379"/>
                <a:gd name="T85" fmla="*/ 121 h 124"/>
                <a:gd name="T86" fmla="*/ 168 w 379"/>
                <a:gd name="T87" fmla="*/ 118 h 124"/>
                <a:gd name="T88" fmla="*/ 169 w 379"/>
                <a:gd name="T89" fmla="*/ 108 h 124"/>
                <a:gd name="T90" fmla="*/ 168 w 379"/>
                <a:gd name="T91" fmla="*/ 97 h 124"/>
                <a:gd name="T92" fmla="*/ 168 w 379"/>
                <a:gd name="T93" fmla="*/ 86 h 124"/>
                <a:gd name="T94" fmla="*/ 171 w 379"/>
                <a:gd name="T95" fmla="*/ 79 h 124"/>
                <a:gd name="T96" fmla="*/ 181 w 379"/>
                <a:gd name="T97" fmla="*/ 75 h 124"/>
                <a:gd name="T98" fmla="*/ 194 w 379"/>
                <a:gd name="T99" fmla="*/ 73 h 124"/>
                <a:gd name="T100" fmla="*/ 211 w 379"/>
                <a:gd name="T101" fmla="*/ 71 h 124"/>
                <a:gd name="T102" fmla="*/ 226 w 379"/>
                <a:gd name="T103" fmla="*/ 71 h 124"/>
                <a:gd name="T104" fmla="*/ 241 w 379"/>
                <a:gd name="T105" fmla="*/ 70 h 124"/>
                <a:gd name="T106" fmla="*/ 255 w 379"/>
                <a:gd name="T107" fmla="*/ 68 h 124"/>
                <a:gd name="T108" fmla="*/ 281 w 379"/>
                <a:gd name="T109" fmla="*/ 60 h 124"/>
                <a:gd name="T110" fmla="*/ 313 w 379"/>
                <a:gd name="T111" fmla="*/ 48 h 124"/>
                <a:gd name="T112" fmla="*/ 344 w 379"/>
                <a:gd name="T113" fmla="*/ 33 h 124"/>
                <a:gd name="T114" fmla="*/ 368 w 379"/>
                <a:gd name="T115" fmla="*/ 23 h 124"/>
                <a:gd name="T116" fmla="*/ 378 w 379"/>
                <a:gd name="T117" fmla="*/ 17 h 1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79"/>
                <a:gd name="T178" fmla="*/ 0 h 124"/>
                <a:gd name="T179" fmla="*/ 379 w 379"/>
                <a:gd name="T180" fmla="*/ 124 h 1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79" h="124">
                  <a:moveTo>
                    <a:pt x="378" y="17"/>
                  </a:moveTo>
                  <a:lnTo>
                    <a:pt x="377" y="17"/>
                  </a:lnTo>
                  <a:lnTo>
                    <a:pt x="375" y="17"/>
                  </a:lnTo>
                  <a:lnTo>
                    <a:pt x="374" y="15"/>
                  </a:lnTo>
                  <a:lnTo>
                    <a:pt x="372" y="15"/>
                  </a:lnTo>
                  <a:lnTo>
                    <a:pt x="370" y="13"/>
                  </a:lnTo>
                  <a:lnTo>
                    <a:pt x="368" y="12"/>
                  </a:lnTo>
                  <a:lnTo>
                    <a:pt x="367" y="11"/>
                  </a:lnTo>
                  <a:lnTo>
                    <a:pt x="365" y="11"/>
                  </a:lnTo>
                  <a:lnTo>
                    <a:pt x="363" y="9"/>
                  </a:lnTo>
                  <a:lnTo>
                    <a:pt x="361" y="7"/>
                  </a:lnTo>
                  <a:lnTo>
                    <a:pt x="359" y="5"/>
                  </a:lnTo>
                  <a:lnTo>
                    <a:pt x="357" y="5"/>
                  </a:lnTo>
                  <a:lnTo>
                    <a:pt x="356" y="3"/>
                  </a:lnTo>
                  <a:lnTo>
                    <a:pt x="354" y="3"/>
                  </a:lnTo>
                  <a:lnTo>
                    <a:pt x="354" y="1"/>
                  </a:lnTo>
                  <a:lnTo>
                    <a:pt x="349" y="1"/>
                  </a:lnTo>
                  <a:lnTo>
                    <a:pt x="344" y="0"/>
                  </a:lnTo>
                  <a:lnTo>
                    <a:pt x="339" y="1"/>
                  </a:lnTo>
                  <a:lnTo>
                    <a:pt x="333" y="1"/>
                  </a:lnTo>
                  <a:lnTo>
                    <a:pt x="326" y="3"/>
                  </a:lnTo>
                  <a:lnTo>
                    <a:pt x="319" y="5"/>
                  </a:lnTo>
                  <a:lnTo>
                    <a:pt x="311" y="7"/>
                  </a:lnTo>
                  <a:lnTo>
                    <a:pt x="304" y="9"/>
                  </a:lnTo>
                  <a:lnTo>
                    <a:pt x="297" y="12"/>
                  </a:lnTo>
                  <a:lnTo>
                    <a:pt x="289" y="14"/>
                  </a:lnTo>
                  <a:lnTo>
                    <a:pt x="282" y="16"/>
                  </a:lnTo>
                  <a:lnTo>
                    <a:pt x="276" y="18"/>
                  </a:lnTo>
                  <a:lnTo>
                    <a:pt x="269" y="20"/>
                  </a:lnTo>
                  <a:lnTo>
                    <a:pt x="263" y="22"/>
                  </a:lnTo>
                  <a:lnTo>
                    <a:pt x="258" y="22"/>
                  </a:lnTo>
                  <a:lnTo>
                    <a:pt x="254" y="22"/>
                  </a:lnTo>
                  <a:lnTo>
                    <a:pt x="249" y="24"/>
                  </a:lnTo>
                  <a:lnTo>
                    <a:pt x="244" y="25"/>
                  </a:lnTo>
                  <a:lnTo>
                    <a:pt x="238" y="27"/>
                  </a:lnTo>
                  <a:lnTo>
                    <a:pt x="232" y="27"/>
                  </a:lnTo>
                  <a:lnTo>
                    <a:pt x="226" y="29"/>
                  </a:lnTo>
                  <a:lnTo>
                    <a:pt x="220" y="31"/>
                  </a:lnTo>
                  <a:lnTo>
                    <a:pt x="213" y="33"/>
                  </a:lnTo>
                  <a:lnTo>
                    <a:pt x="208" y="34"/>
                  </a:lnTo>
                  <a:lnTo>
                    <a:pt x="200" y="37"/>
                  </a:lnTo>
                  <a:lnTo>
                    <a:pt x="194" y="39"/>
                  </a:lnTo>
                  <a:lnTo>
                    <a:pt x="188" y="41"/>
                  </a:lnTo>
                  <a:lnTo>
                    <a:pt x="182" y="43"/>
                  </a:lnTo>
                  <a:lnTo>
                    <a:pt x="176" y="45"/>
                  </a:lnTo>
                  <a:lnTo>
                    <a:pt x="170" y="47"/>
                  </a:lnTo>
                  <a:lnTo>
                    <a:pt x="165" y="49"/>
                  </a:lnTo>
                  <a:lnTo>
                    <a:pt x="162" y="49"/>
                  </a:lnTo>
                  <a:lnTo>
                    <a:pt x="157" y="50"/>
                  </a:lnTo>
                  <a:lnTo>
                    <a:pt x="153" y="51"/>
                  </a:lnTo>
                  <a:lnTo>
                    <a:pt x="150" y="53"/>
                  </a:lnTo>
                  <a:lnTo>
                    <a:pt x="146" y="54"/>
                  </a:lnTo>
                  <a:lnTo>
                    <a:pt x="142" y="56"/>
                  </a:lnTo>
                  <a:lnTo>
                    <a:pt x="138" y="58"/>
                  </a:lnTo>
                  <a:lnTo>
                    <a:pt x="134" y="60"/>
                  </a:lnTo>
                  <a:lnTo>
                    <a:pt x="131" y="61"/>
                  </a:lnTo>
                  <a:lnTo>
                    <a:pt x="127" y="63"/>
                  </a:lnTo>
                  <a:lnTo>
                    <a:pt x="123" y="65"/>
                  </a:lnTo>
                  <a:lnTo>
                    <a:pt x="120" y="67"/>
                  </a:lnTo>
                  <a:lnTo>
                    <a:pt x="116" y="67"/>
                  </a:lnTo>
                  <a:lnTo>
                    <a:pt x="112" y="67"/>
                  </a:lnTo>
                  <a:lnTo>
                    <a:pt x="108" y="67"/>
                  </a:lnTo>
                  <a:lnTo>
                    <a:pt x="105" y="67"/>
                  </a:lnTo>
                  <a:lnTo>
                    <a:pt x="102" y="65"/>
                  </a:lnTo>
                  <a:lnTo>
                    <a:pt x="96" y="63"/>
                  </a:lnTo>
                  <a:lnTo>
                    <a:pt x="90" y="61"/>
                  </a:lnTo>
                  <a:lnTo>
                    <a:pt x="85" y="57"/>
                  </a:lnTo>
                  <a:lnTo>
                    <a:pt x="79" y="53"/>
                  </a:lnTo>
                  <a:lnTo>
                    <a:pt x="72" y="49"/>
                  </a:lnTo>
                  <a:lnTo>
                    <a:pt x="66" y="44"/>
                  </a:lnTo>
                  <a:lnTo>
                    <a:pt x="60" y="40"/>
                  </a:lnTo>
                  <a:lnTo>
                    <a:pt x="55" y="35"/>
                  </a:lnTo>
                  <a:lnTo>
                    <a:pt x="47" y="31"/>
                  </a:lnTo>
                  <a:lnTo>
                    <a:pt x="42" y="27"/>
                  </a:lnTo>
                  <a:lnTo>
                    <a:pt x="35" y="23"/>
                  </a:lnTo>
                  <a:lnTo>
                    <a:pt x="30" y="20"/>
                  </a:lnTo>
                  <a:lnTo>
                    <a:pt x="24" y="18"/>
                  </a:lnTo>
                  <a:lnTo>
                    <a:pt x="18" y="16"/>
                  </a:lnTo>
                  <a:lnTo>
                    <a:pt x="13" y="15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1" y="47"/>
                  </a:lnTo>
                  <a:lnTo>
                    <a:pt x="1" y="50"/>
                  </a:lnTo>
                  <a:lnTo>
                    <a:pt x="3" y="51"/>
                  </a:lnTo>
                  <a:lnTo>
                    <a:pt x="4" y="56"/>
                  </a:lnTo>
                  <a:lnTo>
                    <a:pt x="6" y="60"/>
                  </a:lnTo>
                  <a:lnTo>
                    <a:pt x="7" y="63"/>
                  </a:lnTo>
                  <a:lnTo>
                    <a:pt x="10" y="65"/>
                  </a:lnTo>
                  <a:lnTo>
                    <a:pt x="14" y="67"/>
                  </a:lnTo>
                  <a:lnTo>
                    <a:pt x="17" y="69"/>
                  </a:lnTo>
                  <a:lnTo>
                    <a:pt x="21" y="71"/>
                  </a:lnTo>
                  <a:lnTo>
                    <a:pt x="26" y="73"/>
                  </a:lnTo>
                  <a:lnTo>
                    <a:pt x="30" y="75"/>
                  </a:lnTo>
                  <a:lnTo>
                    <a:pt x="34" y="77"/>
                  </a:lnTo>
                  <a:lnTo>
                    <a:pt x="38" y="79"/>
                  </a:lnTo>
                  <a:lnTo>
                    <a:pt x="44" y="80"/>
                  </a:lnTo>
                  <a:lnTo>
                    <a:pt x="47" y="81"/>
                  </a:lnTo>
                  <a:lnTo>
                    <a:pt x="52" y="83"/>
                  </a:lnTo>
                  <a:lnTo>
                    <a:pt x="55" y="85"/>
                  </a:lnTo>
                  <a:lnTo>
                    <a:pt x="60" y="87"/>
                  </a:lnTo>
                  <a:lnTo>
                    <a:pt x="64" y="91"/>
                  </a:lnTo>
                  <a:lnTo>
                    <a:pt x="68" y="94"/>
                  </a:lnTo>
                  <a:lnTo>
                    <a:pt x="74" y="98"/>
                  </a:lnTo>
                  <a:lnTo>
                    <a:pt x="81" y="100"/>
                  </a:lnTo>
                  <a:lnTo>
                    <a:pt x="87" y="103"/>
                  </a:lnTo>
                  <a:lnTo>
                    <a:pt x="95" y="107"/>
                  </a:lnTo>
                  <a:lnTo>
                    <a:pt x="102" y="110"/>
                  </a:lnTo>
                  <a:lnTo>
                    <a:pt x="110" y="112"/>
                  </a:lnTo>
                  <a:lnTo>
                    <a:pt x="116" y="116"/>
                  </a:lnTo>
                  <a:lnTo>
                    <a:pt x="124" y="118"/>
                  </a:lnTo>
                  <a:lnTo>
                    <a:pt x="132" y="120"/>
                  </a:lnTo>
                  <a:lnTo>
                    <a:pt x="139" y="121"/>
                  </a:lnTo>
                  <a:lnTo>
                    <a:pt x="144" y="123"/>
                  </a:lnTo>
                  <a:lnTo>
                    <a:pt x="152" y="123"/>
                  </a:lnTo>
                  <a:lnTo>
                    <a:pt x="158" y="123"/>
                  </a:lnTo>
                  <a:lnTo>
                    <a:pt x="164" y="121"/>
                  </a:lnTo>
                  <a:lnTo>
                    <a:pt x="166" y="121"/>
                  </a:lnTo>
                  <a:lnTo>
                    <a:pt x="168" y="120"/>
                  </a:lnTo>
                  <a:lnTo>
                    <a:pt x="168" y="118"/>
                  </a:lnTo>
                  <a:lnTo>
                    <a:pt x="170" y="115"/>
                  </a:lnTo>
                  <a:lnTo>
                    <a:pt x="169" y="111"/>
                  </a:lnTo>
                  <a:lnTo>
                    <a:pt x="169" y="108"/>
                  </a:lnTo>
                  <a:lnTo>
                    <a:pt x="169" y="104"/>
                  </a:lnTo>
                  <a:lnTo>
                    <a:pt x="169" y="100"/>
                  </a:lnTo>
                  <a:lnTo>
                    <a:pt x="168" y="97"/>
                  </a:lnTo>
                  <a:lnTo>
                    <a:pt x="168" y="93"/>
                  </a:lnTo>
                  <a:lnTo>
                    <a:pt x="168" y="90"/>
                  </a:lnTo>
                  <a:lnTo>
                    <a:pt x="168" y="86"/>
                  </a:lnTo>
                  <a:lnTo>
                    <a:pt x="168" y="84"/>
                  </a:lnTo>
                  <a:lnTo>
                    <a:pt x="169" y="80"/>
                  </a:lnTo>
                  <a:lnTo>
                    <a:pt x="171" y="79"/>
                  </a:lnTo>
                  <a:lnTo>
                    <a:pt x="174" y="76"/>
                  </a:lnTo>
                  <a:lnTo>
                    <a:pt x="177" y="76"/>
                  </a:lnTo>
                  <a:lnTo>
                    <a:pt x="181" y="75"/>
                  </a:lnTo>
                  <a:lnTo>
                    <a:pt x="184" y="75"/>
                  </a:lnTo>
                  <a:lnTo>
                    <a:pt x="190" y="73"/>
                  </a:lnTo>
                  <a:lnTo>
                    <a:pt x="194" y="73"/>
                  </a:lnTo>
                  <a:lnTo>
                    <a:pt x="200" y="73"/>
                  </a:lnTo>
                  <a:lnTo>
                    <a:pt x="206" y="73"/>
                  </a:lnTo>
                  <a:lnTo>
                    <a:pt x="211" y="71"/>
                  </a:lnTo>
                  <a:lnTo>
                    <a:pt x="216" y="71"/>
                  </a:lnTo>
                  <a:lnTo>
                    <a:pt x="221" y="71"/>
                  </a:lnTo>
                  <a:lnTo>
                    <a:pt x="226" y="71"/>
                  </a:lnTo>
                  <a:lnTo>
                    <a:pt x="232" y="70"/>
                  </a:lnTo>
                  <a:lnTo>
                    <a:pt x="236" y="70"/>
                  </a:lnTo>
                  <a:lnTo>
                    <a:pt x="241" y="70"/>
                  </a:lnTo>
                  <a:lnTo>
                    <a:pt x="245" y="70"/>
                  </a:lnTo>
                  <a:lnTo>
                    <a:pt x="250" y="68"/>
                  </a:lnTo>
                  <a:lnTo>
                    <a:pt x="255" y="68"/>
                  </a:lnTo>
                  <a:lnTo>
                    <a:pt x="262" y="66"/>
                  </a:lnTo>
                  <a:lnTo>
                    <a:pt x="271" y="63"/>
                  </a:lnTo>
                  <a:lnTo>
                    <a:pt x="281" y="60"/>
                  </a:lnTo>
                  <a:lnTo>
                    <a:pt x="290" y="56"/>
                  </a:lnTo>
                  <a:lnTo>
                    <a:pt x="302" y="51"/>
                  </a:lnTo>
                  <a:lnTo>
                    <a:pt x="313" y="48"/>
                  </a:lnTo>
                  <a:lnTo>
                    <a:pt x="324" y="42"/>
                  </a:lnTo>
                  <a:lnTo>
                    <a:pt x="334" y="39"/>
                  </a:lnTo>
                  <a:lnTo>
                    <a:pt x="344" y="33"/>
                  </a:lnTo>
                  <a:lnTo>
                    <a:pt x="353" y="30"/>
                  </a:lnTo>
                  <a:lnTo>
                    <a:pt x="362" y="25"/>
                  </a:lnTo>
                  <a:lnTo>
                    <a:pt x="368" y="23"/>
                  </a:lnTo>
                  <a:lnTo>
                    <a:pt x="373" y="20"/>
                  </a:lnTo>
                  <a:lnTo>
                    <a:pt x="376" y="19"/>
                  </a:lnTo>
                  <a:lnTo>
                    <a:pt x="378" y="17"/>
                  </a:lnTo>
                </a:path>
              </a:pathLst>
            </a:custGeom>
            <a:solidFill>
              <a:srgbClr val="FF9F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2" name="Freeform 26"/>
            <p:cNvSpPr>
              <a:spLocks/>
            </p:cNvSpPr>
            <p:nvPr/>
          </p:nvSpPr>
          <p:spPr bwMode="auto">
            <a:xfrm>
              <a:off x="5353" y="2978"/>
              <a:ext cx="324" cy="131"/>
            </a:xfrm>
            <a:custGeom>
              <a:avLst/>
              <a:gdLst>
                <a:gd name="T0" fmla="*/ 321 w 324"/>
                <a:gd name="T1" fmla="*/ 16 h 131"/>
                <a:gd name="T2" fmla="*/ 313 w 324"/>
                <a:gd name="T3" fmla="*/ 15 h 131"/>
                <a:gd name="T4" fmla="*/ 303 w 324"/>
                <a:gd name="T5" fmla="*/ 12 h 131"/>
                <a:gd name="T6" fmla="*/ 292 w 324"/>
                <a:gd name="T7" fmla="*/ 9 h 131"/>
                <a:gd name="T8" fmla="*/ 284 w 324"/>
                <a:gd name="T9" fmla="*/ 5 h 131"/>
                <a:gd name="T10" fmla="*/ 278 w 324"/>
                <a:gd name="T11" fmla="*/ 3 h 131"/>
                <a:gd name="T12" fmla="*/ 267 w 324"/>
                <a:gd name="T13" fmla="*/ 0 h 131"/>
                <a:gd name="T14" fmla="*/ 254 w 324"/>
                <a:gd name="T15" fmla="*/ 3 h 131"/>
                <a:gd name="T16" fmla="*/ 241 w 324"/>
                <a:gd name="T17" fmla="*/ 6 h 131"/>
                <a:gd name="T18" fmla="*/ 230 w 324"/>
                <a:gd name="T19" fmla="*/ 12 h 131"/>
                <a:gd name="T20" fmla="*/ 221 w 324"/>
                <a:gd name="T21" fmla="*/ 16 h 131"/>
                <a:gd name="T22" fmla="*/ 205 w 324"/>
                <a:gd name="T23" fmla="*/ 26 h 131"/>
                <a:gd name="T24" fmla="*/ 189 w 324"/>
                <a:gd name="T25" fmla="*/ 33 h 131"/>
                <a:gd name="T26" fmla="*/ 171 w 324"/>
                <a:gd name="T27" fmla="*/ 40 h 131"/>
                <a:gd name="T28" fmla="*/ 154 w 324"/>
                <a:gd name="T29" fmla="*/ 44 h 131"/>
                <a:gd name="T30" fmla="*/ 139 w 324"/>
                <a:gd name="T31" fmla="*/ 49 h 131"/>
                <a:gd name="T32" fmla="*/ 127 w 324"/>
                <a:gd name="T33" fmla="*/ 52 h 131"/>
                <a:gd name="T34" fmla="*/ 120 w 324"/>
                <a:gd name="T35" fmla="*/ 59 h 131"/>
                <a:gd name="T36" fmla="*/ 115 w 324"/>
                <a:gd name="T37" fmla="*/ 64 h 131"/>
                <a:gd name="T38" fmla="*/ 109 w 324"/>
                <a:gd name="T39" fmla="*/ 71 h 131"/>
                <a:gd name="T40" fmla="*/ 103 w 324"/>
                <a:gd name="T41" fmla="*/ 74 h 131"/>
                <a:gd name="T42" fmla="*/ 92 w 324"/>
                <a:gd name="T43" fmla="*/ 71 h 131"/>
                <a:gd name="T44" fmla="*/ 75 w 324"/>
                <a:gd name="T45" fmla="*/ 65 h 131"/>
                <a:gd name="T46" fmla="*/ 57 w 324"/>
                <a:gd name="T47" fmla="*/ 60 h 131"/>
                <a:gd name="T48" fmla="*/ 39 w 324"/>
                <a:gd name="T49" fmla="*/ 54 h 131"/>
                <a:gd name="T50" fmla="*/ 22 w 324"/>
                <a:gd name="T51" fmla="*/ 52 h 131"/>
                <a:gd name="T52" fmla="*/ 6 w 324"/>
                <a:gd name="T53" fmla="*/ 52 h 131"/>
                <a:gd name="T54" fmla="*/ 1 w 324"/>
                <a:gd name="T55" fmla="*/ 56 h 131"/>
                <a:gd name="T56" fmla="*/ 0 w 324"/>
                <a:gd name="T57" fmla="*/ 60 h 131"/>
                <a:gd name="T58" fmla="*/ 1 w 324"/>
                <a:gd name="T59" fmla="*/ 66 h 131"/>
                <a:gd name="T60" fmla="*/ 3 w 324"/>
                <a:gd name="T61" fmla="*/ 72 h 131"/>
                <a:gd name="T62" fmla="*/ 5 w 324"/>
                <a:gd name="T63" fmla="*/ 79 h 131"/>
                <a:gd name="T64" fmla="*/ 7 w 324"/>
                <a:gd name="T65" fmla="*/ 88 h 131"/>
                <a:gd name="T66" fmla="*/ 13 w 324"/>
                <a:gd name="T67" fmla="*/ 96 h 131"/>
                <a:gd name="T68" fmla="*/ 23 w 324"/>
                <a:gd name="T69" fmla="*/ 101 h 131"/>
                <a:gd name="T70" fmla="*/ 31 w 324"/>
                <a:gd name="T71" fmla="*/ 106 h 131"/>
                <a:gd name="T72" fmla="*/ 41 w 324"/>
                <a:gd name="T73" fmla="*/ 111 h 131"/>
                <a:gd name="T74" fmla="*/ 53 w 324"/>
                <a:gd name="T75" fmla="*/ 117 h 131"/>
                <a:gd name="T76" fmla="*/ 64 w 324"/>
                <a:gd name="T77" fmla="*/ 122 h 131"/>
                <a:gd name="T78" fmla="*/ 76 w 324"/>
                <a:gd name="T79" fmla="*/ 128 h 131"/>
                <a:gd name="T80" fmla="*/ 87 w 324"/>
                <a:gd name="T81" fmla="*/ 130 h 131"/>
                <a:gd name="T82" fmla="*/ 99 w 324"/>
                <a:gd name="T83" fmla="*/ 130 h 131"/>
                <a:gd name="T84" fmla="*/ 114 w 324"/>
                <a:gd name="T85" fmla="*/ 126 h 131"/>
                <a:gd name="T86" fmla="*/ 118 w 324"/>
                <a:gd name="T87" fmla="*/ 123 h 131"/>
                <a:gd name="T88" fmla="*/ 120 w 324"/>
                <a:gd name="T89" fmla="*/ 118 h 131"/>
                <a:gd name="T90" fmla="*/ 119 w 324"/>
                <a:gd name="T91" fmla="*/ 110 h 131"/>
                <a:gd name="T92" fmla="*/ 119 w 324"/>
                <a:gd name="T93" fmla="*/ 102 h 131"/>
                <a:gd name="T94" fmla="*/ 123 w 324"/>
                <a:gd name="T95" fmla="*/ 96 h 131"/>
                <a:gd name="T96" fmla="*/ 134 w 324"/>
                <a:gd name="T97" fmla="*/ 91 h 131"/>
                <a:gd name="T98" fmla="*/ 153 w 324"/>
                <a:gd name="T99" fmla="*/ 84 h 131"/>
                <a:gd name="T100" fmla="*/ 177 w 324"/>
                <a:gd name="T101" fmla="*/ 74 h 131"/>
                <a:gd name="T102" fmla="*/ 199 w 324"/>
                <a:gd name="T103" fmla="*/ 67 h 131"/>
                <a:gd name="T104" fmla="*/ 219 w 324"/>
                <a:gd name="T105" fmla="*/ 60 h 131"/>
                <a:gd name="T106" fmla="*/ 233 w 324"/>
                <a:gd name="T107" fmla="*/ 57 h 131"/>
                <a:gd name="T108" fmla="*/ 255 w 324"/>
                <a:gd name="T109" fmla="*/ 50 h 131"/>
                <a:gd name="T110" fmla="*/ 277 w 324"/>
                <a:gd name="T111" fmla="*/ 40 h 131"/>
                <a:gd name="T112" fmla="*/ 300 w 324"/>
                <a:gd name="T113" fmla="*/ 30 h 131"/>
                <a:gd name="T114" fmla="*/ 315 w 324"/>
                <a:gd name="T115" fmla="*/ 22 h 131"/>
                <a:gd name="T116" fmla="*/ 323 w 324"/>
                <a:gd name="T117" fmla="*/ 16 h 13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24"/>
                <a:gd name="T178" fmla="*/ 0 h 131"/>
                <a:gd name="T179" fmla="*/ 324 w 324"/>
                <a:gd name="T180" fmla="*/ 131 h 13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24" h="131">
                  <a:moveTo>
                    <a:pt x="323" y="16"/>
                  </a:moveTo>
                  <a:lnTo>
                    <a:pt x="321" y="16"/>
                  </a:lnTo>
                  <a:lnTo>
                    <a:pt x="318" y="16"/>
                  </a:lnTo>
                  <a:lnTo>
                    <a:pt x="317" y="15"/>
                  </a:lnTo>
                  <a:lnTo>
                    <a:pt x="313" y="15"/>
                  </a:lnTo>
                  <a:lnTo>
                    <a:pt x="310" y="13"/>
                  </a:lnTo>
                  <a:lnTo>
                    <a:pt x="306" y="13"/>
                  </a:lnTo>
                  <a:lnTo>
                    <a:pt x="303" y="12"/>
                  </a:lnTo>
                  <a:lnTo>
                    <a:pt x="300" y="12"/>
                  </a:lnTo>
                  <a:lnTo>
                    <a:pt x="296" y="10"/>
                  </a:lnTo>
                  <a:lnTo>
                    <a:pt x="292" y="9"/>
                  </a:lnTo>
                  <a:lnTo>
                    <a:pt x="290" y="7"/>
                  </a:lnTo>
                  <a:lnTo>
                    <a:pt x="286" y="7"/>
                  </a:lnTo>
                  <a:lnTo>
                    <a:pt x="284" y="5"/>
                  </a:lnTo>
                  <a:lnTo>
                    <a:pt x="282" y="5"/>
                  </a:lnTo>
                  <a:lnTo>
                    <a:pt x="281" y="3"/>
                  </a:lnTo>
                  <a:lnTo>
                    <a:pt x="278" y="3"/>
                  </a:lnTo>
                  <a:lnTo>
                    <a:pt x="274" y="2"/>
                  </a:lnTo>
                  <a:lnTo>
                    <a:pt x="270" y="2"/>
                  </a:lnTo>
                  <a:lnTo>
                    <a:pt x="267" y="0"/>
                  </a:lnTo>
                  <a:lnTo>
                    <a:pt x="261" y="2"/>
                  </a:lnTo>
                  <a:lnTo>
                    <a:pt x="258" y="2"/>
                  </a:lnTo>
                  <a:lnTo>
                    <a:pt x="254" y="3"/>
                  </a:lnTo>
                  <a:lnTo>
                    <a:pt x="250" y="3"/>
                  </a:lnTo>
                  <a:lnTo>
                    <a:pt x="245" y="5"/>
                  </a:lnTo>
                  <a:lnTo>
                    <a:pt x="241" y="6"/>
                  </a:lnTo>
                  <a:lnTo>
                    <a:pt x="238" y="8"/>
                  </a:lnTo>
                  <a:lnTo>
                    <a:pt x="234" y="10"/>
                  </a:lnTo>
                  <a:lnTo>
                    <a:pt x="230" y="12"/>
                  </a:lnTo>
                  <a:lnTo>
                    <a:pt x="227" y="13"/>
                  </a:lnTo>
                  <a:lnTo>
                    <a:pt x="223" y="15"/>
                  </a:lnTo>
                  <a:lnTo>
                    <a:pt x="221" y="16"/>
                  </a:lnTo>
                  <a:lnTo>
                    <a:pt x="215" y="20"/>
                  </a:lnTo>
                  <a:lnTo>
                    <a:pt x="210" y="23"/>
                  </a:lnTo>
                  <a:lnTo>
                    <a:pt x="205" y="26"/>
                  </a:lnTo>
                  <a:lnTo>
                    <a:pt x="200" y="28"/>
                  </a:lnTo>
                  <a:lnTo>
                    <a:pt x="194" y="32"/>
                  </a:lnTo>
                  <a:lnTo>
                    <a:pt x="189" y="33"/>
                  </a:lnTo>
                  <a:lnTo>
                    <a:pt x="183" y="35"/>
                  </a:lnTo>
                  <a:lnTo>
                    <a:pt x="177" y="37"/>
                  </a:lnTo>
                  <a:lnTo>
                    <a:pt x="171" y="40"/>
                  </a:lnTo>
                  <a:lnTo>
                    <a:pt x="165" y="42"/>
                  </a:lnTo>
                  <a:lnTo>
                    <a:pt x="159" y="43"/>
                  </a:lnTo>
                  <a:lnTo>
                    <a:pt x="154" y="44"/>
                  </a:lnTo>
                  <a:lnTo>
                    <a:pt x="148" y="46"/>
                  </a:lnTo>
                  <a:lnTo>
                    <a:pt x="144" y="47"/>
                  </a:lnTo>
                  <a:lnTo>
                    <a:pt x="139" y="49"/>
                  </a:lnTo>
                  <a:lnTo>
                    <a:pt x="135" y="49"/>
                  </a:lnTo>
                  <a:lnTo>
                    <a:pt x="131" y="51"/>
                  </a:lnTo>
                  <a:lnTo>
                    <a:pt x="127" y="52"/>
                  </a:lnTo>
                  <a:lnTo>
                    <a:pt x="124" y="54"/>
                  </a:lnTo>
                  <a:lnTo>
                    <a:pt x="123" y="56"/>
                  </a:lnTo>
                  <a:lnTo>
                    <a:pt x="120" y="59"/>
                  </a:lnTo>
                  <a:lnTo>
                    <a:pt x="118" y="61"/>
                  </a:lnTo>
                  <a:lnTo>
                    <a:pt x="116" y="63"/>
                  </a:lnTo>
                  <a:lnTo>
                    <a:pt x="115" y="64"/>
                  </a:lnTo>
                  <a:lnTo>
                    <a:pt x="113" y="68"/>
                  </a:lnTo>
                  <a:lnTo>
                    <a:pt x="111" y="70"/>
                  </a:lnTo>
                  <a:lnTo>
                    <a:pt x="109" y="71"/>
                  </a:lnTo>
                  <a:lnTo>
                    <a:pt x="107" y="73"/>
                  </a:lnTo>
                  <a:lnTo>
                    <a:pt x="104" y="74"/>
                  </a:lnTo>
                  <a:lnTo>
                    <a:pt x="103" y="74"/>
                  </a:lnTo>
                  <a:lnTo>
                    <a:pt x="99" y="74"/>
                  </a:lnTo>
                  <a:lnTo>
                    <a:pt x="97" y="72"/>
                  </a:lnTo>
                  <a:lnTo>
                    <a:pt x="92" y="71"/>
                  </a:lnTo>
                  <a:lnTo>
                    <a:pt x="86" y="69"/>
                  </a:lnTo>
                  <a:lnTo>
                    <a:pt x="81" y="67"/>
                  </a:lnTo>
                  <a:lnTo>
                    <a:pt x="75" y="65"/>
                  </a:lnTo>
                  <a:lnTo>
                    <a:pt x="68" y="63"/>
                  </a:lnTo>
                  <a:lnTo>
                    <a:pt x="63" y="62"/>
                  </a:lnTo>
                  <a:lnTo>
                    <a:pt x="57" y="60"/>
                  </a:lnTo>
                  <a:lnTo>
                    <a:pt x="51" y="57"/>
                  </a:lnTo>
                  <a:lnTo>
                    <a:pt x="45" y="56"/>
                  </a:lnTo>
                  <a:lnTo>
                    <a:pt x="39" y="54"/>
                  </a:lnTo>
                  <a:lnTo>
                    <a:pt x="33" y="54"/>
                  </a:lnTo>
                  <a:lnTo>
                    <a:pt x="27" y="52"/>
                  </a:lnTo>
                  <a:lnTo>
                    <a:pt x="22" y="52"/>
                  </a:lnTo>
                  <a:lnTo>
                    <a:pt x="16" y="52"/>
                  </a:lnTo>
                  <a:lnTo>
                    <a:pt x="11" y="52"/>
                  </a:lnTo>
                  <a:lnTo>
                    <a:pt x="6" y="52"/>
                  </a:lnTo>
                  <a:lnTo>
                    <a:pt x="4" y="53"/>
                  </a:lnTo>
                  <a:lnTo>
                    <a:pt x="2" y="54"/>
                  </a:lnTo>
                  <a:lnTo>
                    <a:pt x="1" y="56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1" y="63"/>
                  </a:lnTo>
                  <a:lnTo>
                    <a:pt x="1" y="66"/>
                  </a:lnTo>
                  <a:lnTo>
                    <a:pt x="1" y="68"/>
                  </a:lnTo>
                  <a:lnTo>
                    <a:pt x="1" y="70"/>
                  </a:lnTo>
                  <a:lnTo>
                    <a:pt x="3" y="72"/>
                  </a:lnTo>
                  <a:lnTo>
                    <a:pt x="3" y="75"/>
                  </a:lnTo>
                  <a:lnTo>
                    <a:pt x="5" y="77"/>
                  </a:lnTo>
                  <a:lnTo>
                    <a:pt x="5" y="79"/>
                  </a:lnTo>
                  <a:lnTo>
                    <a:pt x="6" y="81"/>
                  </a:lnTo>
                  <a:lnTo>
                    <a:pt x="6" y="85"/>
                  </a:lnTo>
                  <a:lnTo>
                    <a:pt x="7" y="88"/>
                  </a:lnTo>
                  <a:lnTo>
                    <a:pt x="9" y="91"/>
                  </a:lnTo>
                  <a:lnTo>
                    <a:pt x="11" y="93"/>
                  </a:lnTo>
                  <a:lnTo>
                    <a:pt x="13" y="96"/>
                  </a:lnTo>
                  <a:lnTo>
                    <a:pt x="16" y="98"/>
                  </a:lnTo>
                  <a:lnTo>
                    <a:pt x="19" y="100"/>
                  </a:lnTo>
                  <a:lnTo>
                    <a:pt x="23" y="101"/>
                  </a:lnTo>
                  <a:lnTo>
                    <a:pt x="25" y="102"/>
                  </a:lnTo>
                  <a:lnTo>
                    <a:pt x="28" y="104"/>
                  </a:lnTo>
                  <a:lnTo>
                    <a:pt x="31" y="106"/>
                  </a:lnTo>
                  <a:lnTo>
                    <a:pt x="35" y="107"/>
                  </a:lnTo>
                  <a:lnTo>
                    <a:pt x="37" y="109"/>
                  </a:lnTo>
                  <a:lnTo>
                    <a:pt x="41" y="111"/>
                  </a:lnTo>
                  <a:lnTo>
                    <a:pt x="45" y="112"/>
                  </a:lnTo>
                  <a:lnTo>
                    <a:pt x="49" y="113"/>
                  </a:lnTo>
                  <a:lnTo>
                    <a:pt x="53" y="117"/>
                  </a:lnTo>
                  <a:lnTo>
                    <a:pt x="56" y="119"/>
                  </a:lnTo>
                  <a:lnTo>
                    <a:pt x="60" y="121"/>
                  </a:lnTo>
                  <a:lnTo>
                    <a:pt x="64" y="122"/>
                  </a:lnTo>
                  <a:lnTo>
                    <a:pt x="68" y="124"/>
                  </a:lnTo>
                  <a:lnTo>
                    <a:pt x="72" y="126"/>
                  </a:lnTo>
                  <a:lnTo>
                    <a:pt x="76" y="128"/>
                  </a:lnTo>
                  <a:lnTo>
                    <a:pt x="79" y="128"/>
                  </a:lnTo>
                  <a:lnTo>
                    <a:pt x="83" y="130"/>
                  </a:lnTo>
                  <a:lnTo>
                    <a:pt x="87" y="130"/>
                  </a:lnTo>
                  <a:lnTo>
                    <a:pt x="91" y="130"/>
                  </a:lnTo>
                  <a:lnTo>
                    <a:pt x="95" y="130"/>
                  </a:lnTo>
                  <a:lnTo>
                    <a:pt x="99" y="130"/>
                  </a:lnTo>
                  <a:lnTo>
                    <a:pt x="104" y="128"/>
                  </a:lnTo>
                  <a:lnTo>
                    <a:pt x="108" y="128"/>
                  </a:lnTo>
                  <a:lnTo>
                    <a:pt x="114" y="126"/>
                  </a:lnTo>
                  <a:lnTo>
                    <a:pt x="115" y="126"/>
                  </a:lnTo>
                  <a:lnTo>
                    <a:pt x="117" y="125"/>
                  </a:lnTo>
                  <a:lnTo>
                    <a:pt x="118" y="123"/>
                  </a:lnTo>
                  <a:lnTo>
                    <a:pt x="120" y="121"/>
                  </a:lnTo>
                  <a:lnTo>
                    <a:pt x="120" y="120"/>
                  </a:lnTo>
                  <a:lnTo>
                    <a:pt x="120" y="118"/>
                  </a:lnTo>
                  <a:lnTo>
                    <a:pt x="120" y="116"/>
                  </a:lnTo>
                  <a:lnTo>
                    <a:pt x="120" y="112"/>
                  </a:lnTo>
                  <a:lnTo>
                    <a:pt x="119" y="110"/>
                  </a:lnTo>
                  <a:lnTo>
                    <a:pt x="119" y="108"/>
                  </a:lnTo>
                  <a:lnTo>
                    <a:pt x="119" y="106"/>
                  </a:lnTo>
                  <a:lnTo>
                    <a:pt x="119" y="102"/>
                  </a:lnTo>
                  <a:lnTo>
                    <a:pt x="119" y="100"/>
                  </a:lnTo>
                  <a:lnTo>
                    <a:pt x="121" y="98"/>
                  </a:lnTo>
                  <a:lnTo>
                    <a:pt x="123" y="96"/>
                  </a:lnTo>
                  <a:lnTo>
                    <a:pt x="127" y="94"/>
                  </a:lnTo>
                  <a:lnTo>
                    <a:pt x="130" y="93"/>
                  </a:lnTo>
                  <a:lnTo>
                    <a:pt x="134" y="91"/>
                  </a:lnTo>
                  <a:lnTo>
                    <a:pt x="139" y="90"/>
                  </a:lnTo>
                  <a:lnTo>
                    <a:pt x="146" y="86"/>
                  </a:lnTo>
                  <a:lnTo>
                    <a:pt x="153" y="84"/>
                  </a:lnTo>
                  <a:lnTo>
                    <a:pt x="161" y="81"/>
                  </a:lnTo>
                  <a:lnTo>
                    <a:pt x="168" y="78"/>
                  </a:lnTo>
                  <a:lnTo>
                    <a:pt x="177" y="74"/>
                  </a:lnTo>
                  <a:lnTo>
                    <a:pt x="184" y="72"/>
                  </a:lnTo>
                  <a:lnTo>
                    <a:pt x="192" y="69"/>
                  </a:lnTo>
                  <a:lnTo>
                    <a:pt x="199" y="67"/>
                  </a:lnTo>
                  <a:lnTo>
                    <a:pt x="207" y="63"/>
                  </a:lnTo>
                  <a:lnTo>
                    <a:pt x="212" y="62"/>
                  </a:lnTo>
                  <a:lnTo>
                    <a:pt x="219" y="60"/>
                  </a:lnTo>
                  <a:lnTo>
                    <a:pt x="223" y="59"/>
                  </a:lnTo>
                  <a:lnTo>
                    <a:pt x="229" y="57"/>
                  </a:lnTo>
                  <a:lnTo>
                    <a:pt x="233" y="57"/>
                  </a:lnTo>
                  <a:lnTo>
                    <a:pt x="240" y="55"/>
                  </a:lnTo>
                  <a:lnTo>
                    <a:pt x="247" y="53"/>
                  </a:lnTo>
                  <a:lnTo>
                    <a:pt x="255" y="50"/>
                  </a:lnTo>
                  <a:lnTo>
                    <a:pt x="262" y="48"/>
                  </a:lnTo>
                  <a:lnTo>
                    <a:pt x="270" y="44"/>
                  </a:lnTo>
                  <a:lnTo>
                    <a:pt x="277" y="40"/>
                  </a:lnTo>
                  <a:lnTo>
                    <a:pt x="286" y="36"/>
                  </a:lnTo>
                  <a:lnTo>
                    <a:pt x="292" y="34"/>
                  </a:lnTo>
                  <a:lnTo>
                    <a:pt x="300" y="30"/>
                  </a:lnTo>
                  <a:lnTo>
                    <a:pt x="305" y="27"/>
                  </a:lnTo>
                  <a:lnTo>
                    <a:pt x="311" y="23"/>
                  </a:lnTo>
                  <a:lnTo>
                    <a:pt x="315" y="22"/>
                  </a:lnTo>
                  <a:lnTo>
                    <a:pt x="319" y="19"/>
                  </a:lnTo>
                  <a:lnTo>
                    <a:pt x="321" y="18"/>
                  </a:lnTo>
                  <a:lnTo>
                    <a:pt x="323" y="16"/>
                  </a:lnTo>
                </a:path>
              </a:pathLst>
            </a:custGeom>
            <a:solidFill>
              <a:srgbClr val="FF9F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3" name="Freeform 27"/>
            <p:cNvSpPr>
              <a:spLocks/>
            </p:cNvSpPr>
            <p:nvPr/>
          </p:nvSpPr>
          <p:spPr bwMode="auto">
            <a:xfrm>
              <a:off x="6151" y="2855"/>
              <a:ext cx="316" cy="60"/>
            </a:xfrm>
            <a:custGeom>
              <a:avLst/>
              <a:gdLst>
                <a:gd name="T0" fmla="*/ 245 w 316"/>
                <a:gd name="T1" fmla="*/ 0 h 60"/>
                <a:gd name="T2" fmla="*/ 221 w 316"/>
                <a:gd name="T3" fmla="*/ 0 h 60"/>
                <a:gd name="T4" fmla="*/ 187 w 316"/>
                <a:gd name="T5" fmla="*/ 0 h 60"/>
                <a:gd name="T6" fmla="*/ 147 w 316"/>
                <a:gd name="T7" fmla="*/ 1 h 60"/>
                <a:gd name="T8" fmla="*/ 113 w 316"/>
                <a:gd name="T9" fmla="*/ 1 h 60"/>
                <a:gd name="T10" fmla="*/ 91 w 316"/>
                <a:gd name="T11" fmla="*/ 3 h 60"/>
                <a:gd name="T12" fmla="*/ 76 w 316"/>
                <a:gd name="T13" fmla="*/ 3 h 60"/>
                <a:gd name="T14" fmla="*/ 58 w 316"/>
                <a:gd name="T15" fmla="*/ 5 h 60"/>
                <a:gd name="T16" fmla="*/ 39 w 316"/>
                <a:gd name="T17" fmla="*/ 7 h 60"/>
                <a:gd name="T18" fmla="*/ 23 w 316"/>
                <a:gd name="T19" fmla="*/ 10 h 60"/>
                <a:gd name="T20" fmla="*/ 14 w 316"/>
                <a:gd name="T21" fmla="*/ 11 h 60"/>
                <a:gd name="T22" fmla="*/ 7 w 316"/>
                <a:gd name="T23" fmla="*/ 18 h 60"/>
                <a:gd name="T24" fmla="*/ 2 w 316"/>
                <a:gd name="T25" fmla="*/ 25 h 60"/>
                <a:gd name="T26" fmla="*/ 0 w 316"/>
                <a:gd name="T27" fmla="*/ 35 h 60"/>
                <a:gd name="T28" fmla="*/ 2 w 316"/>
                <a:gd name="T29" fmla="*/ 43 h 60"/>
                <a:gd name="T30" fmla="*/ 7 w 316"/>
                <a:gd name="T31" fmla="*/ 49 h 60"/>
                <a:gd name="T32" fmla="*/ 28 w 316"/>
                <a:gd name="T33" fmla="*/ 56 h 60"/>
                <a:gd name="T34" fmla="*/ 65 w 316"/>
                <a:gd name="T35" fmla="*/ 59 h 60"/>
                <a:gd name="T36" fmla="*/ 111 w 316"/>
                <a:gd name="T37" fmla="*/ 58 h 60"/>
                <a:gd name="T38" fmla="*/ 158 w 316"/>
                <a:gd name="T39" fmla="*/ 58 h 60"/>
                <a:gd name="T40" fmla="*/ 202 w 316"/>
                <a:gd name="T41" fmla="*/ 56 h 60"/>
                <a:gd name="T42" fmla="*/ 231 w 316"/>
                <a:gd name="T43" fmla="*/ 57 h 60"/>
                <a:gd name="T44" fmla="*/ 249 w 316"/>
                <a:gd name="T45" fmla="*/ 57 h 60"/>
                <a:gd name="T46" fmla="*/ 270 w 316"/>
                <a:gd name="T47" fmla="*/ 57 h 60"/>
                <a:gd name="T48" fmla="*/ 292 w 316"/>
                <a:gd name="T49" fmla="*/ 58 h 60"/>
                <a:gd name="T50" fmla="*/ 308 w 316"/>
                <a:gd name="T51" fmla="*/ 58 h 60"/>
                <a:gd name="T52" fmla="*/ 315 w 316"/>
                <a:gd name="T53" fmla="*/ 58 h 60"/>
                <a:gd name="T54" fmla="*/ 313 w 316"/>
                <a:gd name="T55" fmla="*/ 55 h 60"/>
                <a:gd name="T56" fmla="*/ 313 w 316"/>
                <a:gd name="T57" fmla="*/ 45 h 60"/>
                <a:gd name="T58" fmla="*/ 313 w 316"/>
                <a:gd name="T59" fmla="*/ 31 h 60"/>
                <a:gd name="T60" fmla="*/ 313 w 316"/>
                <a:gd name="T61" fmla="*/ 17 h 60"/>
                <a:gd name="T62" fmla="*/ 313 w 316"/>
                <a:gd name="T63" fmla="*/ 5 h 60"/>
                <a:gd name="T64" fmla="*/ 307 w 316"/>
                <a:gd name="T65" fmla="*/ 1 h 60"/>
                <a:gd name="T66" fmla="*/ 292 w 316"/>
                <a:gd name="T67" fmla="*/ 1 h 60"/>
                <a:gd name="T68" fmla="*/ 278 w 316"/>
                <a:gd name="T69" fmla="*/ 1 h 60"/>
                <a:gd name="T70" fmla="*/ 263 w 316"/>
                <a:gd name="T71" fmla="*/ 1 h 60"/>
                <a:gd name="T72" fmla="*/ 255 w 316"/>
                <a:gd name="T73" fmla="*/ 1 h 60"/>
                <a:gd name="T74" fmla="*/ 252 w 316"/>
                <a:gd name="T75" fmla="*/ 0 h 60"/>
                <a:gd name="T76" fmla="*/ 252 w 316"/>
                <a:gd name="T77" fmla="*/ 0 h 60"/>
                <a:gd name="T78" fmla="*/ 252 w 316"/>
                <a:gd name="T79" fmla="*/ 0 h 60"/>
                <a:gd name="T80" fmla="*/ 251 w 316"/>
                <a:gd name="T81" fmla="*/ 0 h 60"/>
                <a:gd name="T82" fmla="*/ 251 w 316"/>
                <a:gd name="T83" fmla="*/ 0 h 60"/>
                <a:gd name="T84" fmla="*/ 251 w 316"/>
                <a:gd name="T85" fmla="*/ 0 h 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16"/>
                <a:gd name="T130" fmla="*/ 0 h 60"/>
                <a:gd name="T131" fmla="*/ 316 w 316"/>
                <a:gd name="T132" fmla="*/ 60 h 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16" h="60">
                  <a:moveTo>
                    <a:pt x="251" y="0"/>
                  </a:moveTo>
                  <a:lnTo>
                    <a:pt x="249" y="0"/>
                  </a:lnTo>
                  <a:lnTo>
                    <a:pt x="245" y="0"/>
                  </a:lnTo>
                  <a:lnTo>
                    <a:pt x="239" y="0"/>
                  </a:lnTo>
                  <a:lnTo>
                    <a:pt x="231" y="0"/>
                  </a:lnTo>
                  <a:lnTo>
                    <a:pt x="221" y="0"/>
                  </a:lnTo>
                  <a:lnTo>
                    <a:pt x="211" y="0"/>
                  </a:lnTo>
                  <a:lnTo>
                    <a:pt x="198" y="0"/>
                  </a:lnTo>
                  <a:lnTo>
                    <a:pt x="187" y="0"/>
                  </a:lnTo>
                  <a:lnTo>
                    <a:pt x="174" y="1"/>
                  </a:lnTo>
                  <a:lnTo>
                    <a:pt x="161" y="1"/>
                  </a:lnTo>
                  <a:lnTo>
                    <a:pt x="147" y="1"/>
                  </a:lnTo>
                  <a:lnTo>
                    <a:pt x="136" y="1"/>
                  </a:lnTo>
                  <a:lnTo>
                    <a:pt x="124" y="1"/>
                  </a:lnTo>
                  <a:lnTo>
                    <a:pt x="113" y="1"/>
                  </a:lnTo>
                  <a:lnTo>
                    <a:pt x="103" y="1"/>
                  </a:lnTo>
                  <a:lnTo>
                    <a:pt x="96" y="1"/>
                  </a:lnTo>
                  <a:lnTo>
                    <a:pt x="91" y="3"/>
                  </a:lnTo>
                  <a:lnTo>
                    <a:pt x="86" y="3"/>
                  </a:lnTo>
                  <a:lnTo>
                    <a:pt x="81" y="3"/>
                  </a:lnTo>
                  <a:lnTo>
                    <a:pt x="76" y="3"/>
                  </a:lnTo>
                  <a:lnTo>
                    <a:pt x="69" y="5"/>
                  </a:lnTo>
                  <a:lnTo>
                    <a:pt x="63" y="5"/>
                  </a:lnTo>
                  <a:lnTo>
                    <a:pt x="58" y="5"/>
                  </a:lnTo>
                  <a:lnTo>
                    <a:pt x="52" y="5"/>
                  </a:lnTo>
                  <a:lnTo>
                    <a:pt x="45" y="7"/>
                  </a:lnTo>
                  <a:lnTo>
                    <a:pt x="39" y="7"/>
                  </a:lnTo>
                  <a:lnTo>
                    <a:pt x="34" y="8"/>
                  </a:lnTo>
                  <a:lnTo>
                    <a:pt x="29" y="8"/>
                  </a:lnTo>
                  <a:lnTo>
                    <a:pt x="23" y="10"/>
                  </a:lnTo>
                  <a:lnTo>
                    <a:pt x="19" y="10"/>
                  </a:lnTo>
                  <a:lnTo>
                    <a:pt x="16" y="11"/>
                  </a:lnTo>
                  <a:lnTo>
                    <a:pt x="14" y="11"/>
                  </a:lnTo>
                  <a:lnTo>
                    <a:pt x="10" y="13"/>
                  </a:lnTo>
                  <a:lnTo>
                    <a:pt x="8" y="15"/>
                  </a:lnTo>
                  <a:lnTo>
                    <a:pt x="7" y="18"/>
                  </a:lnTo>
                  <a:lnTo>
                    <a:pt x="5" y="20"/>
                  </a:lnTo>
                  <a:lnTo>
                    <a:pt x="3" y="23"/>
                  </a:lnTo>
                  <a:lnTo>
                    <a:pt x="2" y="25"/>
                  </a:lnTo>
                  <a:lnTo>
                    <a:pt x="1" y="29"/>
                  </a:lnTo>
                  <a:lnTo>
                    <a:pt x="1" y="31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2" y="43"/>
                  </a:lnTo>
                  <a:lnTo>
                    <a:pt x="3" y="45"/>
                  </a:lnTo>
                  <a:lnTo>
                    <a:pt x="5" y="47"/>
                  </a:lnTo>
                  <a:lnTo>
                    <a:pt x="7" y="49"/>
                  </a:lnTo>
                  <a:lnTo>
                    <a:pt x="11" y="50"/>
                  </a:lnTo>
                  <a:lnTo>
                    <a:pt x="18" y="54"/>
                  </a:lnTo>
                  <a:lnTo>
                    <a:pt x="28" y="56"/>
                  </a:lnTo>
                  <a:lnTo>
                    <a:pt x="38" y="58"/>
                  </a:lnTo>
                  <a:lnTo>
                    <a:pt x="51" y="58"/>
                  </a:lnTo>
                  <a:lnTo>
                    <a:pt x="65" y="59"/>
                  </a:lnTo>
                  <a:lnTo>
                    <a:pt x="79" y="59"/>
                  </a:lnTo>
                  <a:lnTo>
                    <a:pt x="95" y="59"/>
                  </a:lnTo>
                  <a:lnTo>
                    <a:pt x="111" y="58"/>
                  </a:lnTo>
                  <a:lnTo>
                    <a:pt x="126" y="58"/>
                  </a:lnTo>
                  <a:lnTo>
                    <a:pt x="143" y="58"/>
                  </a:lnTo>
                  <a:lnTo>
                    <a:pt x="158" y="58"/>
                  </a:lnTo>
                  <a:lnTo>
                    <a:pt x="174" y="57"/>
                  </a:lnTo>
                  <a:lnTo>
                    <a:pt x="188" y="57"/>
                  </a:lnTo>
                  <a:lnTo>
                    <a:pt x="202" y="56"/>
                  </a:lnTo>
                  <a:lnTo>
                    <a:pt x="215" y="56"/>
                  </a:lnTo>
                  <a:lnTo>
                    <a:pt x="227" y="55"/>
                  </a:lnTo>
                  <a:lnTo>
                    <a:pt x="231" y="57"/>
                  </a:lnTo>
                  <a:lnTo>
                    <a:pt x="236" y="57"/>
                  </a:lnTo>
                  <a:lnTo>
                    <a:pt x="242" y="57"/>
                  </a:lnTo>
                  <a:lnTo>
                    <a:pt x="249" y="57"/>
                  </a:lnTo>
                  <a:lnTo>
                    <a:pt x="255" y="57"/>
                  </a:lnTo>
                  <a:lnTo>
                    <a:pt x="263" y="57"/>
                  </a:lnTo>
                  <a:lnTo>
                    <a:pt x="270" y="57"/>
                  </a:lnTo>
                  <a:lnTo>
                    <a:pt x="279" y="57"/>
                  </a:lnTo>
                  <a:lnTo>
                    <a:pt x="285" y="58"/>
                  </a:lnTo>
                  <a:lnTo>
                    <a:pt x="292" y="58"/>
                  </a:lnTo>
                  <a:lnTo>
                    <a:pt x="298" y="58"/>
                  </a:lnTo>
                  <a:lnTo>
                    <a:pt x="304" y="58"/>
                  </a:lnTo>
                  <a:lnTo>
                    <a:pt x="308" y="58"/>
                  </a:lnTo>
                  <a:lnTo>
                    <a:pt x="311" y="58"/>
                  </a:lnTo>
                  <a:lnTo>
                    <a:pt x="314" y="58"/>
                  </a:lnTo>
                  <a:lnTo>
                    <a:pt x="315" y="58"/>
                  </a:lnTo>
                  <a:lnTo>
                    <a:pt x="313" y="58"/>
                  </a:lnTo>
                  <a:lnTo>
                    <a:pt x="313" y="57"/>
                  </a:lnTo>
                  <a:lnTo>
                    <a:pt x="313" y="55"/>
                  </a:lnTo>
                  <a:lnTo>
                    <a:pt x="313" y="51"/>
                  </a:lnTo>
                  <a:lnTo>
                    <a:pt x="313" y="48"/>
                  </a:lnTo>
                  <a:lnTo>
                    <a:pt x="313" y="45"/>
                  </a:lnTo>
                  <a:lnTo>
                    <a:pt x="313" y="41"/>
                  </a:lnTo>
                  <a:lnTo>
                    <a:pt x="313" y="35"/>
                  </a:lnTo>
                  <a:lnTo>
                    <a:pt x="313" y="31"/>
                  </a:lnTo>
                  <a:lnTo>
                    <a:pt x="313" y="26"/>
                  </a:lnTo>
                  <a:lnTo>
                    <a:pt x="313" y="22"/>
                  </a:lnTo>
                  <a:lnTo>
                    <a:pt x="313" y="17"/>
                  </a:lnTo>
                  <a:lnTo>
                    <a:pt x="313" y="13"/>
                  </a:lnTo>
                  <a:lnTo>
                    <a:pt x="313" y="9"/>
                  </a:lnTo>
                  <a:lnTo>
                    <a:pt x="313" y="5"/>
                  </a:lnTo>
                  <a:lnTo>
                    <a:pt x="315" y="1"/>
                  </a:lnTo>
                  <a:lnTo>
                    <a:pt x="311" y="1"/>
                  </a:lnTo>
                  <a:lnTo>
                    <a:pt x="307" y="1"/>
                  </a:lnTo>
                  <a:lnTo>
                    <a:pt x="301" y="1"/>
                  </a:lnTo>
                  <a:lnTo>
                    <a:pt x="298" y="1"/>
                  </a:lnTo>
                  <a:lnTo>
                    <a:pt x="292" y="1"/>
                  </a:lnTo>
                  <a:lnTo>
                    <a:pt x="287" y="1"/>
                  </a:lnTo>
                  <a:lnTo>
                    <a:pt x="282" y="1"/>
                  </a:lnTo>
                  <a:lnTo>
                    <a:pt x="278" y="1"/>
                  </a:lnTo>
                  <a:lnTo>
                    <a:pt x="272" y="1"/>
                  </a:lnTo>
                  <a:lnTo>
                    <a:pt x="268" y="1"/>
                  </a:lnTo>
                  <a:lnTo>
                    <a:pt x="263" y="1"/>
                  </a:lnTo>
                  <a:lnTo>
                    <a:pt x="261" y="1"/>
                  </a:lnTo>
                  <a:lnTo>
                    <a:pt x="257" y="1"/>
                  </a:lnTo>
                  <a:lnTo>
                    <a:pt x="255" y="1"/>
                  </a:lnTo>
                  <a:lnTo>
                    <a:pt x="253" y="1"/>
                  </a:lnTo>
                  <a:lnTo>
                    <a:pt x="253" y="0"/>
                  </a:lnTo>
                  <a:lnTo>
                    <a:pt x="252" y="0"/>
                  </a:lnTo>
                  <a:lnTo>
                    <a:pt x="251" y="0"/>
                  </a:lnTo>
                </a:path>
              </a:pathLst>
            </a:custGeom>
            <a:solidFill>
              <a:srgbClr val="FF9F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4" name="Freeform 28"/>
            <p:cNvSpPr>
              <a:spLocks/>
            </p:cNvSpPr>
            <p:nvPr/>
          </p:nvSpPr>
          <p:spPr bwMode="auto">
            <a:xfrm>
              <a:off x="5497" y="2784"/>
              <a:ext cx="99" cy="67"/>
            </a:xfrm>
            <a:custGeom>
              <a:avLst/>
              <a:gdLst>
                <a:gd name="T0" fmla="*/ 4 w 99"/>
                <a:gd name="T1" fmla="*/ 66 h 67"/>
                <a:gd name="T2" fmla="*/ 3 w 99"/>
                <a:gd name="T3" fmla="*/ 64 h 67"/>
                <a:gd name="T4" fmla="*/ 1 w 99"/>
                <a:gd name="T5" fmla="*/ 60 h 67"/>
                <a:gd name="T6" fmla="*/ 1 w 99"/>
                <a:gd name="T7" fmla="*/ 54 h 67"/>
                <a:gd name="T8" fmla="*/ 0 w 99"/>
                <a:gd name="T9" fmla="*/ 49 h 67"/>
                <a:gd name="T10" fmla="*/ 0 w 99"/>
                <a:gd name="T11" fmla="*/ 43 h 67"/>
                <a:gd name="T12" fmla="*/ 0 w 99"/>
                <a:gd name="T13" fmla="*/ 37 h 67"/>
                <a:gd name="T14" fmla="*/ 0 w 99"/>
                <a:gd name="T15" fmla="*/ 33 h 67"/>
                <a:gd name="T16" fmla="*/ 2 w 99"/>
                <a:gd name="T17" fmla="*/ 30 h 67"/>
                <a:gd name="T18" fmla="*/ 6 w 99"/>
                <a:gd name="T19" fmla="*/ 25 h 67"/>
                <a:gd name="T20" fmla="*/ 10 w 99"/>
                <a:gd name="T21" fmla="*/ 20 h 67"/>
                <a:gd name="T22" fmla="*/ 14 w 99"/>
                <a:gd name="T23" fmla="*/ 14 h 67"/>
                <a:gd name="T24" fmla="*/ 19 w 99"/>
                <a:gd name="T25" fmla="*/ 9 h 67"/>
                <a:gd name="T26" fmla="*/ 25 w 99"/>
                <a:gd name="T27" fmla="*/ 5 h 67"/>
                <a:gd name="T28" fmla="*/ 31 w 99"/>
                <a:gd name="T29" fmla="*/ 3 h 67"/>
                <a:gd name="T30" fmla="*/ 38 w 99"/>
                <a:gd name="T31" fmla="*/ 1 h 67"/>
                <a:gd name="T32" fmla="*/ 44 w 99"/>
                <a:gd name="T33" fmla="*/ 1 h 67"/>
                <a:gd name="T34" fmla="*/ 50 w 99"/>
                <a:gd name="T35" fmla="*/ 2 h 67"/>
                <a:gd name="T36" fmla="*/ 58 w 99"/>
                <a:gd name="T37" fmla="*/ 3 h 67"/>
                <a:gd name="T38" fmla="*/ 65 w 99"/>
                <a:gd name="T39" fmla="*/ 6 h 67"/>
                <a:gd name="T40" fmla="*/ 74 w 99"/>
                <a:gd name="T41" fmla="*/ 8 h 67"/>
                <a:gd name="T42" fmla="*/ 81 w 99"/>
                <a:gd name="T43" fmla="*/ 12 h 67"/>
                <a:gd name="T44" fmla="*/ 87 w 99"/>
                <a:gd name="T45" fmla="*/ 14 h 67"/>
                <a:gd name="T46" fmla="*/ 93 w 99"/>
                <a:gd name="T47" fmla="*/ 18 h 67"/>
                <a:gd name="T48" fmla="*/ 95 w 99"/>
                <a:gd name="T49" fmla="*/ 20 h 67"/>
                <a:gd name="T50" fmla="*/ 95 w 99"/>
                <a:gd name="T51" fmla="*/ 23 h 67"/>
                <a:gd name="T52" fmla="*/ 96 w 99"/>
                <a:gd name="T53" fmla="*/ 24 h 67"/>
                <a:gd name="T54" fmla="*/ 96 w 99"/>
                <a:gd name="T55" fmla="*/ 28 h 67"/>
                <a:gd name="T56" fmla="*/ 97 w 99"/>
                <a:gd name="T57" fmla="*/ 30 h 67"/>
                <a:gd name="T58" fmla="*/ 97 w 99"/>
                <a:gd name="T59" fmla="*/ 33 h 67"/>
                <a:gd name="T60" fmla="*/ 98 w 99"/>
                <a:gd name="T61" fmla="*/ 35 h 67"/>
                <a:gd name="T62" fmla="*/ 98 w 99"/>
                <a:gd name="T63" fmla="*/ 36 h 67"/>
                <a:gd name="T64" fmla="*/ 96 w 99"/>
                <a:gd name="T65" fmla="*/ 38 h 67"/>
                <a:gd name="T66" fmla="*/ 92 w 99"/>
                <a:gd name="T67" fmla="*/ 42 h 67"/>
                <a:gd name="T68" fmla="*/ 86 w 99"/>
                <a:gd name="T69" fmla="*/ 44 h 67"/>
                <a:gd name="T70" fmla="*/ 83 w 99"/>
                <a:gd name="T71" fmla="*/ 46 h 67"/>
                <a:gd name="T72" fmla="*/ 77 w 99"/>
                <a:gd name="T73" fmla="*/ 48 h 67"/>
                <a:gd name="T74" fmla="*/ 72 w 99"/>
                <a:gd name="T75" fmla="*/ 50 h 67"/>
                <a:gd name="T76" fmla="*/ 67 w 99"/>
                <a:gd name="T77" fmla="*/ 51 h 67"/>
                <a:gd name="T78" fmla="*/ 63 w 99"/>
                <a:gd name="T79" fmla="*/ 51 h 67"/>
                <a:gd name="T80" fmla="*/ 59 w 99"/>
                <a:gd name="T81" fmla="*/ 53 h 67"/>
                <a:gd name="T82" fmla="*/ 54 w 99"/>
                <a:gd name="T83" fmla="*/ 54 h 67"/>
                <a:gd name="T84" fmla="*/ 48 w 99"/>
                <a:gd name="T85" fmla="*/ 56 h 67"/>
                <a:gd name="T86" fmla="*/ 41 w 99"/>
                <a:gd name="T87" fmla="*/ 58 h 67"/>
                <a:gd name="T88" fmla="*/ 31 w 99"/>
                <a:gd name="T89" fmla="*/ 60 h 67"/>
                <a:gd name="T90" fmla="*/ 23 w 99"/>
                <a:gd name="T91" fmla="*/ 62 h 67"/>
                <a:gd name="T92" fmla="*/ 16 w 99"/>
                <a:gd name="T93" fmla="*/ 64 h 67"/>
                <a:gd name="T94" fmla="*/ 8 w 99"/>
                <a:gd name="T95" fmla="*/ 66 h 67"/>
                <a:gd name="T96" fmla="*/ 6 w 99"/>
                <a:gd name="T97" fmla="*/ 66 h 6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9"/>
                <a:gd name="T148" fmla="*/ 0 h 67"/>
                <a:gd name="T149" fmla="*/ 99 w 99"/>
                <a:gd name="T150" fmla="*/ 67 h 6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9" h="67">
                  <a:moveTo>
                    <a:pt x="6" y="66"/>
                  </a:moveTo>
                  <a:lnTo>
                    <a:pt x="4" y="66"/>
                  </a:lnTo>
                  <a:lnTo>
                    <a:pt x="3" y="64"/>
                  </a:lnTo>
                  <a:lnTo>
                    <a:pt x="3" y="62"/>
                  </a:lnTo>
                  <a:lnTo>
                    <a:pt x="1" y="60"/>
                  </a:lnTo>
                  <a:lnTo>
                    <a:pt x="1" y="57"/>
                  </a:lnTo>
                  <a:lnTo>
                    <a:pt x="1" y="54"/>
                  </a:lnTo>
                  <a:lnTo>
                    <a:pt x="1" y="51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3"/>
                  </a:lnTo>
                  <a:lnTo>
                    <a:pt x="0" y="39"/>
                  </a:lnTo>
                  <a:lnTo>
                    <a:pt x="0" y="37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1" y="31"/>
                  </a:lnTo>
                  <a:lnTo>
                    <a:pt x="2" y="30"/>
                  </a:lnTo>
                  <a:lnTo>
                    <a:pt x="4" y="27"/>
                  </a:lnTo>
                  <a:lnTo>
                    <a:pt x="6" y="25"/>
                  </a:lnTo>
                  <a:lnTo>
                    <a:pt x="8" y="22"/>
                  </a:lnTo>
                  <a:lnTo>
                    <a:pt x="10" y="20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8" y="11"/>
                  </a:lnTo>
                  <a:lnTo>
                    <a:pt x="19" y="9"/>
                  </a:lnTo>
                  <a:lnTo>
                    <a:pt x="23" y="7"/>
                  </a:lnTo>
                  <a:lnTo>
                    <a:pt x="25" y="5"/>
                  </a:lnTo>
                  <a:lnTo>
                    <a:pt x="29" y="3"/>
                  </a:lnTo>
                  <a:lnTo>
                    <a:pt x="31" y="3"/>
                  </a:lnTo>
                  <a:lnTo>
                    <a:pt x="35" y="1"/>
                  </a:lnTo>
                  <a:lnTo>
                    <a:pt x="38" y="1"/>
                  </a:lnTo>
                  <a:lnTo>
                    <a:pt x="42" y="0"/>
                  </a:lnTo>
                  <a:lnTo>
                    <a:pt x="44" y="1"/>
                  </a:lnTo>
                  <a:lnTo>
                    <a:pt x="47" y="1"/>
                  </a:lnTo>
                  <a:lnTo>
                    <a:pt x="50" y="2"/>
                  </a:lnTo>
                  <a:lnTo>
                    <a:pt x="54" y="2"/>
                  </a:lnTo>
                  <a:lnTo>
                    <a:pt x="58" y="3"/>
                  </a:lnTo>
                  <a:lnTo>
                    <a:pt x="61" y="4"/>
                  </a:lnTo>
                  <a:lnTo>
                    <a:pt x="65" y="6"/>
                  </a:lnTo>
                  <a:lnTo>
                    <a:pt x="70" y="6"/>
                  </a:lnTo>
                  <a:lnTo>
                    <a:pt x="74" y="8"/>
                  </a:lnTo>
                  <a:lnTo>
                    <a:pt x="78" y="10"/>
                  </a:lnTo>
                  <a:lnTo>
                    <a:pt x="81" y="12"/>
                  </a:lnTo>
                  <a:lnTo>
                    <a:pt x="85" y="13"/>
                  </a:lnTo>
                  <a:lnTo>
                    <a:pt x="87" y="14"/>
                  </a:lnTo>
                  <a:lnTo>
                    <a:pt x="91" y="16"/>
                  </a:lnTo>
                  <a:lnTo>
                    <a:pt x="93" y="18"/>
                  </a:lnTo>
                  <a:lnTo>
                    <a:pt x="95" y="18"/>
                  </a:lnTo>
                  <a:lnTo>
                    <a:pt x="95" y="20"/>
                  </a:lnTo>
                  <a:lnTo>
                    <a:pt x="95" y="21"/>
                  </a:lnTo>
                  <a:lnTo>
                    <a:pt x="95" y="23"/>
                  </a:lnTo>
                  <a:lnTo>
                    <a:pt x="96" y="23"/>
                  </a:lnTo>
                  <a:lnTo>
                    <a:pt x="96" y="24"/>
                  </a:lnTo>
                  <a:lnTo>
                    <a:pt x="96" y="26"/>
                  </a:lnTo>
                  <a:lnTo>
                    <a:pt x="96" y="28"/>
                  </a:lnTo>
                  <a:lnTo>
                    <a:pt x="97" y="28"/>
                  </a:lnTo>
                  <a:lnTo>
                    <a:pt x="97" y="30"/>
                  </a:lnTo>
                  <a:lnTo>
                    <a:pt x="97" y="31"/>
                  </a:lnTo>
                  <a:lnTo>
                    <a:pt x="97" y="33"/>
                  </a:lnTo>
                  <a:lnTo>
                    <a:pt x="98" y="33"/>
                  </a:lnTo>
                  <a:lnTo>
                    <a:pt x="98" y="35"/>
                  </a:lnTo>
                  <a:lnTo>
                    <a:pt x="98" y="36"/>
                  </a:lnTo>
                  <a:lnTo>
                    <a:pt x="96" y="38"/>
                  </a:lnTo>
                  <a:lnTo>
                    <a:pt x="94" y="40"/>
                  </a:lnTo>
                  <a:lnTo>
                    <a:pt x="92" y="42"/>
                  </a:lnTo>
                  <a:lnTo>
                    <a:pt x="90" y="42"/>
                  </a:lnTo>
                  <a:lnTo>
                    <a:pt x="86" y="44"/>
                  </a:lnTo>
                  <a:lnTo>
                    <a:pt x="85" y="44"/>
                  </a:lnTo>
                  <a:lnTo>
                    <a:pt x="83" y="46"/>
                  </a:lnTo>
                  <a:lnTo>
                    <a:pt x="81" y="46"/>
                  </a:lnTo>
                  <a:lnTo>
                    <a:pt x="77" y="48"/>
                  </a:lnTo>
                  <a:lnTo>
                    <a:pt x="75" y="48"/>
                  </a:lnTo>
                  <a:lnTo>
                    <a:pt x="72" y="50"/>
                  </a:lnTo>
                  <a:lnTo>
                    <a:pt x="70" y="50"/>
                  </a:lnTo>
                  <a:lnTo>
                    <a:pt x="67" y="51"/>
                  </a:lnTo>
                  <a:lnTo>
                    <a:pt x="65" y="51"/>
                  </a:lnTo>
                  <a:lnTo>
                    <a:pt x="63" y="51"/>
                  </a:lnTo>
                  <a:lnTo>
                    <a:pt x="61" y="51"/>
                  </a:lnTo>
                  <a:lnTo>
                    <a:pt x="59" y="53"/>
                  </a:lnTo>
                  <a:lnTo>
                    <a:pt x="57" y="53"/>
                  </a:lnTo>
                  <a:lnTo>
                    <a:pt x="54" y="54"/>
                  </a:lnTo>
                  <a:lnTo>
                    <a:pt x="52" y="54"/>
                  </a:lnTo>
                  <a:lnTo>
                    <a:pt x="48" y="56"/>
                  </a:lnTo>
                  <a:lnTo>
                    <a:pt x="45" y="56"/>
                  </a:lnTo>
                  <a:lnTo>
                    <a:pt x="41" y="58"/>
                  </a:lnTo>
                  <a:lnTo>
                    <a:pt x="37" y="58"/>
                  </a:lnTo>
                  <a:lnTo>
                    <a:pt x="31" y="60"/>
                  </a:lnTo>
                  <a:lnTo>
                    <a:pt x="28" y="61"/>
                  </a:lnTo>
                  <a:lnTo>
                    <a:pt x="23" y="62"/>
                  </a:lnTo>
                  <a:lnTo>
                    <a:pt x="19" y="62"/>
                  </a:lnTo>
                  <a:lnTo>
                    <a:pt x="16" y="64"/>
                  </a:lnTo>
                  <a:lnTo>
                    <a:pt x="12" y="64"/>
                  </a:lnTo>
                  <a:lnTo>
                    <a:pt x="8" y="66"/>
                  </a:lnTo>
                  <a:lnTo>
                    <a:pt x="6" y="66"/>
                  </a:lnTo>
                </a:path>
              </a:pathLst>
            </a:custGeom>
            <a:solidFill>
              <a:srgbClr val="FFC0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5" name="Freeform 29"/>
            <p:cNvSpPr>
              <a:spLocks/>
            </p:cNvSpPr>
            <p:nvPr/>
          </p:nvSpPr>
          <p:spPr bwMode="auto">
            <a:xfrm>
              <a:off x="5571" y="2888"/>
              <a:ext cx="89" cy="61"/>
            </a:xfrm>
            <a:custGeom>
              <a:avLst/>
              <a:gdLst>
                <a:gd name="T0" fmla="*/ 1 w 89"/>
                <a:gd name="T1" fmla="*/ 52 h 61"/>
                <a:gd name="T2" fmla="*/ 0 w 89"/>
                <a:gd name="T3" fmla="*/ 50 h 61"/>
                <a:gd name="T4" fmla="*/ 0 w 89"/>
                <a:gd name="T5" fmla="*/ 47 h 61"/>
                <a:gd name="T6" fmla="*/ 0 w 89"/>
                <a:gd name="T7" fmla="*/ 44 h 61"/>
                <a:gd name="T8" fmla="*/ 0 w 89"/>
                <a:gd name="T9" fmla="*/ 40 h 61"/>
                <a:gd name="T10" fmla="*/ 0 w 89"/>
                <a:gd name="T11" fmla="*/ 36 h 61"/>
                <a:gd name="T12" fmla="*/ 1 w 89"/>
                <a:gd name="T13" fmla="*/ 35 h 61"/>
                <a:gd name="T14" fmla="*/ 1 w 89"/>
                <a:gd name="T15" fmla="*/ 32 h 61"/>
                <a:gd name="T16" fmla="*/ 4 w 89"/>
                <a:gd name="T17" fmla="*/ 28 h 61"/>
                <a:gd name="T18" fmla="*/ 7 w 89"/>
                <a:gd name="T19" fmla="*/ 24 h 61"/>
                <a:gd name="T20" fmla="*/ 11 w 89"/>
                <a:gd name="T21" fmla="*/ 19 h 61"/>
                <a:gd name="T22" fmla="*/ 15 w 89"/>
                <a:gd name="T23" fmla="*/ 15 h 61"/>
                <a:gd name="T24" fmla="*/ 19 w 89"/>
                <a:gd name="T25" fmla="*/ 9 h 61"/>
                <a:gd name="T26" fmla="*/ 23 w 89"/>
                <a:gd name="T27" fmla="*/ 5 h 61"/>
                <a:gd name="T28" fmla="*/ 29 w 89"/>
                <a:gd name="T29" fmla="*/ 4 h 61"/>
                <a:gd name="T30" fmla="*/ 35 w 89"/>
                <a:gd name="T31" fmla="*/ 2 h 61"/>
                <a:gd name="T32" fmla="*/ 41 w 89"/>
                <a:gd name="T33" fmla="*/ 2 h 61"/>
                <a:gd name="T34" fmla="*/ 45 w 89"/>
                <a:gd name="T35" fmla="*/ 2 h 61"/>
                <a:gd name="T36" fmla="*/ 52 w 89"/>
                <a:gd name="T37" fmla="*/ 4 h 61"/>
                <a:gd name="T38" fmla="*/ 59 w 89"/>
                <a:gd name="T39" fmla="*/ 7 h 61"/>
                <a:gd name="T40" fmla="*/ 65 w 89"/>
                <a:gd name="T41" fmla="*/ 8 h 61"/>
                <a:gd name="T42" fmla="*/ 72 w 89"/>
                <a:gd name="T43" fmla="*/ 12 h 61"/>
                <a:gd name="T44" fmla="*/ 78 w 89"/>
                <a:gd name="T45" fmla="*/ 14 h 61"/>
                <a:gd name="T46" fmla="*/ 83 w 89"/>
                <a:gd name="T47" fmla="*/ 18 h 61"/>
                <a:gd name="T48" fmla="*/ 85 w 89"/>
                <a:gd name="T49" fmla="*/ 20 h 61"/>
                <a:gd name="T50" fmla="*/ 85 w 89"/>
                <a:gd name="T51" fmla="*/ 22 h 61"/>
                <a:gd name="T52" fmla="*/ 85 w 89"/>
                <a:gd name="T53" fmla="*/ 24 h 61"/>
                <a:gd name="T54" fmla="*/ 85 w 89"/>
                <a:gd name="T55" fmla="*/ 26 h 61"/>
                <a:gd name="T56" fmla="*/ 87 w 89"/>
                <a:gd name="T57" fmla="*/ 28 h 61"/>
                <a:gd name="T58" fmla="*/ 87 w 89"/>
                <a:gd name="T59" fmla="*/ 31 h 61"/>
                <a:gd name="T60" fmla="*/ 88 w 89"/>
                <a:gd name="T61" fmla="*/ 33 h 61"/>
                <a:gd name="T62" fmla="*/ 88 w 89"/>
                <a:gd name="T63" fmla="*/ 34 h 61"/>
                <a:gd name="T64" fmla="*/ 86 w 89"/>
                <a:gd name="T65" fmla="*/ 36 h 61"/>
                <a:gd name="T66" fmla="*/ 82 w 89"/>
                <a:gd name="T67" fmla="*/ 40 h 61"/>
                <a:gd name="T68" fmla="*/ 79 w 89"/>
                <a:gd name="T69" fmla="*/ 42 h 61"/>
                <a:gd name="T70" fmla="*/ 75 w 89"/>
                <a:gd name="T71" fmla="*/ 44 h 61"/>
                <a:gd name="T72" fmla="*/ 69 w 89"/>
                <a:gd name="T73" fmla="*/ 45 h 61"/>
                <a:gd name="T74" fmla="*/ 65 w 89"/>
                <a:gd name="T75" fmla="*/ 47 h 61"/>
                <a:gd name="T76" fmla="*/ 62 w 89"/>
                <a:gd name="T77" fmla="*/ 48 h 61"/>
                <a:gd name="T78" fmla="*/ 58 w 89"/>
                <a:gd name="T79" fmla="*/ 48 h 61"/>
                <a:gd name="T80" fmla="*/ 55 w 89"/>
                <a:gd name="T81" fmla="*/ 50 h 61"/>
                <a:gd name="T82" fmla="*/ 51 w 89"/>
                <a:gd name="T83" fmla="*/ 50 h 61"/>
                <a:gd name="T84" fmla="*/ 47 w 89"/>
                <a:gd name="T85" fmla="*/ 52 h 61"/>
                <a:gd name="T86" fmla="*/ 43 w 89"/>
                <a:gd name="T87" fmla="*/ 52 h 61"/>
                <a:gd name="T88" fmla="*/ 39 w 89"/>
                <a:gd name="T89" fmla="*/ 54 h 61"/>
                <a:gd name="T90" fmla="*/ 35 w 89"/>
                <a:gd name="T91" fmla="*/ 54 h 61"/>
                <a:gd name="T92" fmla="*/ 32 w 89"/>
                <a:gd name="T93" fmla="*/ 55 h 61"/>
                <a:gd name="T94" fmla="*/ 32 w 89"/>
                <a:gd name="T95" fmla="*/ 55 h 61"/>
                <a:gd name="T96" fmla="*/ 30 w 89"/>
                <a:gd name="T97" fmla="*/ 56 h 61"/>
                <a:gd name="T98" fmla="*/ 27 w 89"/>
                <a:gd name="T99" fmla="*/ 57 h 61"/>
                <a:gd name="T100" fmla="*/ 25 w 89"/>
                <a:gd name="T101" fmla="*/ 59 h 61"/>
                <a:gd name="T102" fmla="*/ 21 w 89"/>
                <a:gd name="T103" fmla="*/ 59 h 61"/>
                <a:gd name="T104" fmla="*/ 17 w 89"/>
                <a:gd name="T105" fmla="*/ 60 h 61"/>
                <a:gd name="T106" fmla="*/ 14 w 89"/>
                <a:gd name="T107" fmla="*/ 60 h 61"/>
                <a:gd name="T108" fmla="*/ 8 w 89"/>
                <a:gd name="T109" fmla="*/ 59 h 61"/>
                <a:gd name="T110" fmla="*/ 4 w 89"/>
                <a:gd name="T111" fmla="*/ 55 h 61"/>
                <a:gd name="T112" fmla="*/ 2 w 89"/>
                <a:gd name="T113" fmla="*/ 52 h 6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9"/>
                <a:gd name="T172" fmla="*/ 0 h 61"/>
                <a:gd name="T173" fmla="*/ 89 w 89"/>
                <a:gd name="T174" fmla="*/ 61 h 6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9" h="61">
                  <a:moveTo>
                    <a:pt x="2" y="52"/>
                  </a:moveTo>
                  <a:lnTo>
                    <a:pt x="1" y="52"/>
                  </a:lnTo>
                  <a:lnTo>
                    <a:pt x="1" y="51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0" y="45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1" y="35"/>
                  </a:lnTo>
                  <a:lnTo>
                    <a:pt x="1" y="33"/>
                  </a:lnTo>
                  <a:lnTo>
                    <a:pt x="1" y="32"/>
                  </a:lnTo>
                  <a:lnTo>
                    <a:pt x="3" y="30"/>
                  </a:lnTo>
                  <a:lnTo>
                    <a:pt x="4" y="28"/>
                  </a:lnTo>
                  <a:lnTo>
                    <a:pt x="5" y="26"/>
                  </a:lnTo>
                  <a:lnTo>
                    <a:pt x="7" y="24"/>
                  </a:lnTo>
                  <a:lnTo>
                    <a:pt x="9" y="21"/>
                  </a:lnTo>
                  <a:lnTo>
                    <a:pt x="11" y="19"/>
                  </a:lnTo>
                  <a:lnTo>
                    <a:pt x="13" y="17"/>
                  </a:lnTo>
                  <a:lnTo>
                    <a:pt x="15" y="15"/>
                  </a:lnTo>
                  <a:lnTo>
                    <a:pt x="17" y="11"/>
                  </a:lnTo>
                  <a:lnTo>
                    <a:pt x="19" y="9"/>
                  </a:lnTo>
                  <a:lnTo>
                    <a:pt x="22" y="7"/>
                  </a:lnTo>
                  <a:lnTo>
                    <a:pt x="23" y="5"/>
                  </a:lnTo>
                  <a:lnTo>
                    <a:pt x="27" y="4"/>
                  </a:lnTo>
                  <a:lnTo>
                    <a:pt x="29" y="4"/>
                  </a:lnTo>
                  <a:lnTo>
                    <a:pt x="33" y="2"/>
                  </a:lnTo>
                  <a:lnTo>
                    <a:pt x="35" y="2"/>
                  </a:lnTo>
                  <a:lnTo>
                    <a:pt x="39" y="0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45" y="2"/>
                  </a:lnTo>
                  <a:lnTo>
                    <a:pt x="49" y="2"/>
                  </a:lnTo>
                  <a:lnTo>
                    <a:pt x="52" y="4"/>
                  </a:lnTo>
                  <a:lnTo>
                    <a:pt x="55" y="5"/>
                  </a:lnTo>
                  <a:lnTo>
                    <a:pt x="59" y="7"/>
                  </a:lnTo>
                  <a:lnTo>
                    <a:pt x="63" y="7"/>
                  </a:lnTo>
                  <a:lnTo>
                    <a:pt x="65" y="8"/>
                  </a:lnTo>
                  <a:lnTo>
                    <a:pt x="69" y="10"/>
                  </a:lnTo>
                  <a:lnTo>
                    <a:pt x="72" y="12"/>
                  </a:lnTo>
                  <a:lnTo>
                    <a:pt x="76" y="12"/>
                  </a:lnTo>
                  <a:lnTo>
                    <a:pt x="78" y="14"/>
                  </a:lnTo>
                  <a:lnTo>
                    <a:pt x="81" y="16"/>
                  </a:lnTo>
                  <a:lnTo>
                    <a:pt x="83" y="18"/>
                  </a:lnTo>
                  <a:lnTo>
                    <a:pt x="85" y="18"/>
                  </a:lnTo>
                  <a:lnTo>
                    <a:pt x="85" y="20"/>
                  </a:lnTo>
                  <a:lnTo>
                    <a:pt x="85" y="22"/>
                  </a:lnTo>
                  <a:lnTo>
                    <a:pt x="85" y="24"/>
                  </a:lnTo>
                  <a:lnTo>
                    <a:pt x="85" y="26"/>
                  </a:lnTo>
                  <a:lnTo>
                    <a:pt x="87" y="26"/>
                  </a:lnTo>
                  <a:lnTo>
                    <a:pt x="87" y="28"/>
                  </a:lnTo>
                  <a:lnTo>
                    <a:pt x="87" y="29"/>
                  </a:lnTo>
                  <a:lnTo>
                    <a:pt x="87" y="31"/>
                  </a:lnTo>
                  <a:lnTo>
                    <a:pt x="88" y="31"/>
                  </a:lnTo>
                  <a:lnTo>
                    <a:pt x="88" y="33"/>
                  </a:lnTo>
                  <a:lnTo>
                    <a:pt x="88" y="34"/>
                  </a:lnTo>
                  <a:lnTo>
                    <a:pt x="86" y="36"/>
                  </a:lnTo>
                  <a:lnTo>
                    <a:pt x="84" y="38"/>
                  </a:lnTo>
                  <a:lnTo>
                    <a:pt x="82" y="40"/>
                  </a:lnTo>
                  <a:lnTo>
                    <a:pt x="81" y="40"/>
                  </a:lnTo>
                  <a:lnTo>
                    <a:pt x="79" y="42"/>
                  </a:lnTo>
                  <a:lnTo>
                    <a:pt x="77" y="42"/>
                  </a:lnTo>
                  <a:lnTo>
                    <a:pt x="75" y="44"/>
                  </a:lnTo>
                  <a:lnTo>
                    <a:pt x="73" y="44"/>
                  </a:lnTo>
                  <a:lnTo>
                    <a:pt x="69" y="45"/>
                  </a:lnTo>
                  <a:lnTo>
                    <a:pt x="67" y="45"/>
                  </a:lnTo>
                  <a:lnTo>
                    <a:pt x="65" y="47"/>
                  </a:lnTo>
                  <a:lnTo>
                    <a:pt x="63" y="47"/>
                  </a:lnTo>
                  <a:lnTo>
                    <a:pt x="62" y="48"/>
                  </a:lnTo>
                  <a:lnTo>
                    <a:pt x="60" y="48"/>
                  </a:lnTo>
                  <a:lnTo>
                    <a:pt x="58" y="48"/>
                  </a:lnTo>
                  <a:lnTo>
                    <a:pt x="57" y="48"/>
                  </a:lnTo>
                  <a:lnTo>
                    <a:pt x="55" y="50"/>
                  </a:lnTo>
                  <a:lnTo>
                    <a:pt x="53" y="50"/>
                  </a:lnTo>
                  <a:lnTo>
                    <a:pt x="51" y="50"/>
                  </a:lnTo>
                  <a:lnTo>
                    <a:pt x="50" y="50"/>
                  </a:lnTo>
                  <a:lnTo>
                    <a:pt x="47" y="52"/>
                  </a:lnTo>
                  <a:lnTo>
                    <a:pt x="45" y="52"/>
                  </a:lnTo>
                  <a:lnTo>
                    <a:pt x="43" y="52"/>
                  </a:lnTo>
                  <a:lnTo>
                    <a:pt x="42" y="52"/>
                  </a:lnTo>
                  <a:lnTo>
                    <a:pt x="39" y="54"/>
                  </a:lnTo>
                  <a:lnTo>
                    <a:pt x="37" y="54"/>
                  </a:lnTo>
                  <a:lnTo>
                    <a:pt x="35" y="54"/>
                  </a:lnTo>
                  <a:lnTo>
                    <a:pt x="34" y="54"/>
                  </a:lnTo>
                  <a:lnTo>
                    <a:pt x="32" y="55"/>
                  </a:lnTo>
                  <a:lnTo>
                    <a:pt x="30" y="56"/>
                  </a:lnTo>
                  <a:lnTo>
                    <a:pt x="29" y="56"/>
                  </a:lnTo>
                  <a:lnTo>
                    <a:pt x="27" y="57"/>
                  </a:lnTo>
                  <a:lnTo>
                    <a:pt x="25" y="59"/>
                  </a:lnTo>
                  <a:lnTo>
                    <a:pt x="23" y="59"/>
                  </a:lnTo>
                  <a:lnTo>
                    <a:pt x="21" y="59"/>
                  </a:lnTo>
                  <a:lnTo>
                    <a:pt x="17" y="60"/>
                  </a:lnTo>
                  <a:lnTo>
                    <a:pt x="15" y="60"/>
                  </a:lnTo>
                  <a:lnTo>
                    <a:pt x="14" y="60"/>
                  </a:lnTo>
                  <a:lnTo>
                    <a:pt x="12" y="60"/>
                  </a:lnTo>
                  <a:lnTo>
                    <a:pt x="8" y="59"/>
                  </a:lnTo>
                  <a:lnTo>
                    <a:pt x="6" y="57"/>
                  </a:lnTo>
                  <a:lnTo>
                    <a:pt x="4" y="55"/>
                  </a:lnTo>
                  <a:lnTo>
                    <a:pt x="2" y="52"/>
                  </a:lnTo>
                </a:path>
              </a:pathLst>
            </a:custGeom>
            <a:solidFill>
              <a:srgbClr val="FFC0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6" name="Freeform 30"/>
            <p:cNvSpPr>
              <a:spLocks/>
            </p:cNvSpPr>
            <p:nvPr/>
          </p:nvSpPr>
          <p:spPr bwMode="auto">
            <a:xfrm>
              <a:off x="5641" y="2983"/>
              <a:ext cx="74" cy="63"/>
            </a:xfrm>
            <a:custGeom>
              <a:avLst/>
              <a:gdLst>
                <a:gd name="T0" fmla="*/ 16 w 74"/>
                <a:gd name="T1" fmla="*/ 62 h 63"/>
                <a:gd name="T2" fmla="*/ 14 w 74"/>
                <a:gd name="T3" fmla="*/ 62 h 63"/>
                <a:gd name="T4" fmla="*/ 12 w 74"/>
                <a:gd name="T5" fmla="*/ 61 h 63"/>
                <a:gd name="T6" fmla="*/ 9 w 74"/>
                <a:gd name="T7" fmla="*/ 59 h 63"/>
                <a:gd name="T8" fmla="*/ 6 w 74"/>
                <a:gd name="T9" fmla="*/ 58 h 63"/>
                <a:gd name="T10" fmla="*/ 2 w 74"/>
                <a:gd name="T11" fmla="*/ 56 h 63"/>
                <a:gd name="T12" fmla="*/ 0 w 74"/>
                <a:gd name="T13" fmla="*/ 54 h 63"/>
                <a:gd name="T14" fmla="*/ 0 w 74"/>
                <a:gd name="T15" fmla="*/ 51 h 63"/>
                <a:gd name="T16" fmla="*/ 0 w 74"/>
                <a:gd name="T17" fmla="*/ 47 h 63"/>
                <a:gd name="T18" fmla="*/ 0 w 74"/>
                <a:gd name="T19" fmla="*/ 41 h 63"/>
                <a:gd name="T20" fmla="*/ 0 w 74"/>
                <a:gd name="T21" fmla="*/ 34 h 63"/>
                <a:gd name="T22" fmla="*/ 0 w 74"/>
                <a:gd name="T23" fmla="*/ 27 h 63"/>
                <a:gd name="T24" fmla="*/ 1 w 74"/>
                <a:gd name="T25" fmla="*/ 19 h 63"/>
                <a:gd name="T26" fmla="*/ 1 w 74"/>
                <a:gd name="T27" fmla="*/ 13 h 63"/>
                <a:gd name="T28" fmla="*/ 4 w 74"/>
                <a:gd name="T29" fmla="*/ 7 h 63"/>
                <a:gd name="T30" fmla="*/ 8 w 74"/>
                <a:gd name="T31" fmla="*/ 3 h 63"/>
                <a:gd name="T32" fmla="*/ 13 w 74"/>
                <a:gd name="T33" fmla="*/ 1 h 63"/>
                <a:gd name="T34" fmla="*/ 18 w 74"/>
                <a:gd name="T35" fmla="*/ 1 h 63"/>
                <a:gd name="T36" fmla="*/ 25 w 74"/>
                <a:gd name="T37" fmla="*/ 0 h 63"/>
                <a:gd name="T38" fmla="*/ 32 w 74"/>
                <a:gd name="T39" fmla="*/ 0 h 63"/>
                <a:gd name="T40" fmla="*/ 40 w 74"/>
                <a:gd name="T41" fmla="*/ 1 h 63"/>
                <a:gd name="T42" fmla="*/ 48 w 74"/>
                <a:gd name="T43" fmla="*/ 2 h 63"/>
                <a:gd name="T44" fmla="*/ 53 w 74"/>
                <a:gd name="T45" fmla="*/ 4 h 63"/>
                <a:gd name="T46" fmla="*/ 59 w 74"/>
                <a:gd name="T47" fmla="*/ 5 h 63"/>
                <a:gd name="T48" fmla="*/ 61 w 74"/>
                <a:gd name="T49" fmla="*/ 7 h 63"/>
                <a:gd name="T50" fmla="*/ 63 w 74"/>
                <a:gd name="T51" fmla="*/ 10 h 63"/>
                <a:gd name="T52" fmla="*/ 65 w 74"/>
                <a:gd name="T53" fmla="*/ 11 h 63"/>
                <a:gd name="T54" fmla="*/ 67 w 74"/>
                <a:gd name="T55" fmla="*/ 13 h 63"/>
                <a:gd name="T56" fmla="*/ 69 w 74"/>
                <a:gd name="T57" fmla="*/ 15 h 63"/>
                <a:gd name="T58" fmla="*/ 69 w 74"/>
                <a:gd name="T59" fmla="*/ 18 h 63"/>
                <a:gd name="T60" fmla="*/ 71 w 74"/>
                <a:gd name="T61" fmla="*/ 19 h 63"/>
                <a:gd name="T62" fmla="*/ 71 w 74"/>
                <a:gd name="T63" fmla="*/ 21 h 63"/>
                <a:gd name="T64" fmla="*/ 71 w 74"/>
                <a:gd name="T65" fmla="*/ 23 h 63"/>
                <a:gd name="T66" fmla="*/ 69 w 74"/>
                <a:gd name="T67" fmla="*/ 27 h 63"/>
                <a:gd name="T68" fmla="*/ 67 w 74"/>
                <a:gd name="T69" fmla="*/ 29 h 63"/>
                <a:gd name="T70" fmla="*/ 63 w 74"/>
                <a:gd name="T71" fmla="*/ 33 h 63"/>
                <a:gd name="T72" fmla="*/ 61 w 74"/>
                <a:gd name="T73" fmla="*/ 36 h 63"/>
                <a:gd name="T74" fmla="*/ 57 w 74"/>
                <a:gd name="T75" fmla="*/ 39 h 63"/>
                <a:gd name="T76" fmla="*/ 53 w 74"/>
                <a:gd name="T77" fmla="*/ 42 h 63"/>
                <a:gd name="T78" fmla="*/ 50 w 74"/>
                <a:gd name="T79" fmla="*/ 44 h 63"/>
                <a:gd name="T80" fmla="*/ 48 w 74"/>
                <a:gd name="T81" fmla="*/ 46 h 63"/>
                <a:gd name="T82" fmla="*/ 45 w 74"/>
                <a:gd name="T83" fmla="*/ 48 h 63"/>
                <a:gd name="T84" fmla="*/ 41 w 74"/>
                <a:gd name="T85" fmla="*/ 49 h 63"/>
                <a:gd name="T86" fmla="*/ 38 w 74"/>
                <a:gd name="T87" fmla="*/ 51 h 63"/>
                <a:gd name="T88" fmla="*/ 35 w 74"/>
                <a:gd name="T89" fmla="*/ 53 h 63"/>
                <a:gd name="T90" fmla="*/ 31 w 74"/>
                <a:gd name="T91" fmla="*/ 55 h 63"/>
                <a:gd name="T92" fmla="*/ 29 w 74"/>
                <a:gd name="T93" fmla="*/ 57 h 63"/>
                <a:gd name="T94" fmla="*/ 29 w 74"/>
                <a:gd name="T95" fmla="*/ 57 h 63"/>
                <a:gd name="T96" fmla="*/ 27 w 74"/>
                <a:gd name="T97" fmla="*/ 58 h 63"/>
                <a:gd name="T98" fmla="*/ 26 w 74"/>
                <a:gd name="T99" fmla="*/ 58 h 63"/>
                <a:gd name="T100" fmla="*/ 24 w 74"/>
                <a:gd name="T101" fmla="*/ 59 h 63"/>
                <a:gd name="T102" fmla="*/ 23 w 74"/>
                <a:gd name="T103" fmla="*/ 59 h 63"/>
                <a:gd name="T104" fmla="*/ 21 w 74"/>
                <a:gd name="T105" fmla="*/ 61 h 63"/>
                <a:gd name="T106" fmla="*/ 19 w 74"/>
                <a:gd name="T107" fmla="*/ 61 h 63"/>
                <a:gd name="T108" fmla="*/ 17 w 74"/>
                <a:gd name="T109" fmla="*/ 62 h 63"/>
                <a:gd name="T110" fmla="*/ 17 w 74"/>
                <a:gd name="T111" fmla="*/ 62 h 63"/>
                <a:gd name="T112" fmla="*/ 17 w 74"/>
                <a:gd name="T113" fmla="*/ 62 h 6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4"/>
                <a:gd name="T172" fmla="*/ 0 h 63"/>
                <a:gd name="T173" fmla="*/ 74 w 74"/>
                <a:gd name="T174" fmla="*/ 63 h 6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4" h="63">
                  <a:moveTo>
                    <a:pt x="17" y="62"/>
                  </a:moveTo>
                  <a:lnTo>
                    <a:pt x="16" y="62"/>
                  </a:lnTo>
                  <a:lnTo>
                    <a:pt x="14" y="62"/>
                  </a:lnTo>
                  <a:lnTo>
                    <a:pt x="14" y="61"/>
                  </a:lnTo>
                  <a:lnTo>
                    <a:pt x="12" y="61"/>
                  </a:lnTo>
                  <a:lnTo>
                    <a:pt x="10" y="59"/>
                  </a:lnTo>
                  <a:lnTo>
                    <a:pt x="9" y="59"/>
                  </a:lnTo>
                  <a:lnTo>
                    <a:pt x="8" y="58"/>
                  </a:lnTo>
                  <a:lnTo>
                    <a:pt x="6" y="58"/>
                  </a:lnTo>
                  <a:lnTo>
                    <a:pt x="4" y="56"/>
                  </a:lnTo>
                  <a:lnTo>
                    <a:pt x="2" y="56"/>
                  </a:lnTo>
                  <a:lnTo>
                    <a:pt x="2" y="54"/>
                  </a:lnTo>
                  <a:lnTo>
                    <a:pt x="0" y="54"/>
                  </a:lnTo>
                  <a:lnTo>
                    <a:pt x="0" y="52"/>
                  </a:lnTo>
                  <a:lnTo>
                    <a:pt x="0" y="51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4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4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1" y="22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1" y="13"/>
                  </a:lnTo>
                  <a:lnTo>
                    <a:pt x="3" y="9"/>
                  </a:lnTo>
                  <a:lnTo>
                    <a:pt x="4" y="7"/>
                  </a:lnTo>
                  <a:lnTo>
                    <a:pt x="6" y="5"/>
                  </a:lnTo>
                  <a:lnTo>
                    <a:pt x="8" y="3"/>
                  </a:lnTo>
                  <a:lnTo>
                    <a:pt x="11" y="1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0" y="1"/>
                  </a:lnTo>
                  <a:lnTo>
                    <a:pt x="44" y="1"/>
                  </a:lnTo>
                  <a:lnTo>
                    <a:pt x="48" y="2"/>
                  </a:lnTo>
                  <a:lnTo>
                    <a:pt x="51" y="2"/>
                  </a:lnTo>
                  <a:lnTo>
                    <a:pt x="53" y="4"/>
                  </a:lnTo>
                  <a:lnTo>
                    <a:pt x="57" y="4"/>
                  </a:lnTo>
                  <a:lnTo>
                    <a:pt x="59" y="5"/>
                  </a:lnTo>
                  <a:lnTo>
                    <a:pt x="61" y="5"/>
                  </a:lnTo>
                  <a:lnTo>
                    <a:pt x="61" y="7"/>
                  </a:lnTo>
                  <a:lnTo>
                    <a:pt x="63" y="8"/>
                  </a:lnTo>
                  <a:lnTo>
                    <a:pt x="63" y="10"/>
                  </a:lnTo>
                  <a:lnTo>
                    <a:pt x="65" y="10"/>
                  </a:lnTo>
                  <a:lnTo>
                    <a:pt x="65" y="11"/>
                  </a:lnTo>
                  <a:lnTo>
                    <a:pt x="67" y="11"/>
                  </a:lnTo>
                  <a:lnTo>
                    <a:pt x="67" y="13"/>
                  </a:lnTo>
                  <a:lnTo>
                    <a:pt x="69" y="13"/>
                  </a:lnTo>
                  <a:lnTo>
                    <a:pt x="69" y="15"/>
                  </a:lnTo>
                  <a:lnTo>
                    <a:pt x="69" y="16"/>
                  </a:lnTo>
                  <a:lnTo>
                    <a:pt x="69" y="18"/>
                  </a:lnTo>
                  <a:lnTo>
                    <a:pt x="71" y="18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3" y="21"/>
                  </a:lnTo>
                  <a:lnTo>
                    <a:pt x="71" y="23"/>
                  </a:lnTo>
                  <a:lnTo>
                    <a:pt x="70" y="25"/>
                  </a:lnTo>
                  <a:lnTo>
                    <a:pt x="69" y="27"/>
                  </a:lnTo>
                  <a:lnTo>
                    <a:pt x="69" y="28"/>
                  </a:lnTo>
                  <a:lnTo>
                    <a:pt x="67" y="29"/>
                  </a:lnTo>
                  <a:lnTo>
                    <a:pt x="65" y="31"/>
                  </a:lnTo>
                  <a:lnTo>
                    <a:pt x="63" y="33"/>
                  </a:lnTo>
                  <a:lnTo>
                    <a:pt x="63" y="34"/>
                  </a:lnTo>
                  <a:lnTo>
                    <a:pt x="61" y="36"/>
                  </a:lnTo>
                  <a:lnTo>
                    <a:pt x="59" y="38"/>
                  </a:lnTo>
                  <a:lnTo>
                    <a:pt x="57" y="39"/>
                  </a:lnTo>
                  <a:lnTo>
                    <a:pt x="55" y="40"/>
                  </a:lnTo>
                  <a:lnTo>
                    <a:pt x="53" y="42"/>
                  </a:lnTo>
                  <a:lnTo>
                    <a:pt x="51" y="43"/>
                  </a:lnTo>
                  <a:lnTo>
                    <a:pt x="50" y="44"/>
                  </a:lnTo>
                  <a:lnTo>
                    <a:pt x="48" y="46"/>
                  </a:lnTo>
                  <a:lnTo>
                    <a:pt x="47" y="46"/>
                  </a:lnTo>
                  <a:lnTo>
                    <a:pt x="45" y="48"/>
                  </a:lnTo>
                  <a:lnTo>
                    <a:pt x="43" y="48"/>
                  </a:lnTo>
                  <a:lnTo>
                    <a:pt x="41" y="49"/>
                  </a:lnTo>
                  <a:lnTo>
                    <a:pt x="40" y="49"/>
                  </a:lnTo>
                  <a:lnTo>
                    <a:pt x="38" y="51"/>
                  </a:lnTo>
                  <a:lnTo>
                    <a:pt x="37" y="51"/>
                  </a:lnTo>
                  <a:lnTo>
                    <a:pt x="35" y="53"/>
                  </a:lnTo>
                  <a:lnTo>
                    <a:pt x="33" y="53"/>
                  </a:lnTo>
                  <a:lnTo>
                    <a:pt x="31" y="55"/>
                  </a:lnTo>
                  <a:lnTo>
                    <a:pt x="29" y="57"/>
                  </a:lnTo>
                  <a:lnTo>
                    <a:pt x="27" y="58"/>
                  </a:lnTo>
                  <a:lnTo>
                    <a:pt x="26" y="58"/>
                  </a:lnTo>
                  <a:lnTo>
                    <a:pt x="24" y="59"/>
                  </a:lnTo>
                  <a:lnTo>
                    <a:pt x="23" y="59"/>
                  </a:lnTo>
                  <a:lnTo>
                    <a:pt x="21" y="61"/>
                  </a:lnTo>
                  <a:lnTo>
                    <a:pt x="19" y="61"/>
                  </a:lnTo>
                  <a:lnTo>
                    <a:pt x="17" y="62"/>
                  </a:lnTo>
                </a:path>
              </a:pathLst>
            </a:custGeom>
            <a:solidFill>
              <a:srgbClr val="FFC0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7" name="Line 31"/>
            <p:cNvSpPr>
              <a:spLocks noChangeShapeType="1"/>
            </p:cNvSpPr>
            <p:nvPr/>
          </p:nvSpPr>
          <p:spPr bwMode="auto">
            <a:xfrm flipH="1" flipV="1">
              <a:off x="4190" y="1724"/>
              <a:ext cx="981" cy="73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8" name="Line 32"/>
            <p:cNvSpPr>
              <a:spLocks noChangeShapeType="1"/>
            </p:cNvSpPr>
            <p:nvPr/>
          </p:nvSpPr>
          <p:spPr bwMode="auto">
            <a:xfrm flipH="1" flipV="1">
              <a:off x="4181" y="1733"/>
              <a:ext cx="1003" cy="777"/>
            </a:xfrm>
            <a:prstGeom prst="line">
              <a:avLst/>
            </a:prstGeom>
            <a:noFill/>
            <a:ln w="31750">
              <a:solidFill>
                <a:srgbClr val="4F4F4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9" name="Freeform 33"/>
            <p:cNvSpPr>
              <a:spLocks/>
            </p:cNvSpPr>
            <p:nvPr/>
          </p:nvSpPr>
          <p:spPr bwMode="auto">
            <a:xfrm>
              <a:off x="5588" y="3072"/>
              <a:ext cx="877" cy="139"/>
            </a:xfrm>
            <a:custGeom>
              <a:avLst/>
              <a:gdLst>
                <a:gd name="T0" fmla="*/ 876 w 877"/>
                <a:gd name="T1" fmla="*/ 58 h 139"/>
                <a:gd name="T2" fmla="*/ 876 w 877"/>
                <a:gd name="T3" fmla="*/ 99 h 139"/>
                <a:gd name="T4" fmla="*/ 876 w 877"/>
                <a:gd name="T5" fmla="*/ 132 h 139"/>
                <a:gd name="T6" fmla="*/ 838 w 877"/>
                <a:gd name="T7" fmla="*/ 130 h 139"/>
                <a:gd name="T8" fmla="*/ 750 w 877"/>
                <a:gd name="T9" fmla="*/ 115 h 139"/>
                <a:gd name="T10" fmla="*/ 657 w 877"/>
                <a:gd name="T11" fmla="*/ 100 h 139"/>
                <a:gd name="T12" fmla="*/ 599 w 877"/>
                <a:gd name="T13" fmla="*/ 93 h 139"/>
                <a:gd name="T14" fmla="*/ 564 w 877"/>
                <a:gd name="T15" fmla="*/ 92 h 139"/>
                <a:gd name="T16" fmla="*/ 528 w 877"/>
                <a:gd name="T17" fmla="*/ 89 h 139"/>
                <a:gd name="T18" fmla="*/ 496 w 877"/>
                <a:gd name="T19" fmla="*/ 92 h 139"/>
                <a:gd name="T20" fmla="*/ 465 w 877"/>
                <a:gd name="T21" fmla="*/ 102 h 139"/>
                <a:gd name="T22" fmla="*/ 428 w 877"/>
                <a:gd name="T23" fmla="*/ 118 h 139"/>
                <a:gd name="T24" fmla="*/ 401 w 877"/>
                <a:gd name="T25" fmla="*/ 127 h 139"/>
                <a:gd name="T26" fmla="*/ 374 w 877"/>
                <a:gd name="T27" fmla="*/ 133 h 139"/>
                <a:gd name="T28" fmla="*/ 345 w 877"/>
                <a:gd name="T29" fmla="*/ 136 h 139"/>
                <a:gd name="T30" fmla="*/ 318 w 877"/>
                <a:gd name="T31" fmla="*/ 138 h 139"/>
                <a:gd name="T32" fmla="*/ 278 w 877"/>
                <a:gd name="T33" fmla="*/ 133 h 139"/>
                <a:gd name="T34" fmla="*/ 224 w 877"/>
                <a:gd name="T35" fmla="*/ 120 h 139"/>
                <a:gd name="T36" fmla="*/ 175 w 877"/>
                <a:gd name="T37" fmla="*/ 105 h 139"/>
                <a:gd name="T38" fmla="*/ 141 w 877"/>
                <a:gd name="T39" fmla="*/ 94 h 139"/>
                <a:gd name="T40" fmla="*/ 103 w 877"/>
                <a:gd name="T41" fmla="*/ 80 h 139"/>
                <a:gd name="T42" fmla="*/ 63 w 877"/>
                <a:gd name="T43" fmla="*/ 67 h 139"/>
                <a:gd name="T44" fmla="*/ 42 w 877"/>
                <a:gd name="T45" fmla="*/ 57 h 139"/>
                <a:gd name="T46" fmla="*/ 26 w 877"/>
                <a:gd name="T47" fmla="*/ 48 h 139"/>
                <a:gd name="T48" fmla="*/ 12 w 877"/>
                <a:gd name="T49" fmla="*/ 40 h 139"/>
                <a:gd name="T50" fmla="*/ 0 w 877"/>
                <a:gd name="T51" fmla="*/ 32 h 139"/>
                <a:gd name="T52" fmla="*/ 20 w 877"/>
                <a:gd name="T53" fmla="*/ 23 h 139"/>
                <a:gd name="T54" fmla="*/ 50 w 877"/>
                <a:gd name="T55" fmla="*/ 8 h 139"/>
                <a:gd name="T56" fmla="*/ 66 w 877"/>
                <a:gd name="T57" fmla="*/ 0 h 139"/>
                <a:gd name="T58" fmla="*/ 74 w 877"/>
                <a:gd name="T59" fmla="*/ 18 h 139"/>
                <a:gd name="T60" fmla="*/ 84 w 877"/>
                <a:gd name="T61" fmla="*/ 36 h 139"/>
                <a:gd name="T62" fmla="*/ 100 w 877"/>
                <a:gd name="T63" fmla="*/ 48 h 139"/>
                <a:gd name="T64" fmla="*/ 144 w 877"/>
                <a:gd name="T65" fmla="*/ 68 h 139"/>
                <a:gd name="T66" fmla="*/ 218 w 877"/>
                <a:gd name="T67" fmla="*/ 88 h 139"/>
                <a:gd name="T68" fmla="*/ 287 w 877"/>
                <a:gd name="T69" fmla="*/ 100 h 139"/>
                <a:gd name="T70" fmla="*/ 326 w 877"/>
                <a:gd name="T71" fmla="*/ 94 h 139"/>
                <a:gd name="T72" fmla="*/ 361 w 877"/>
                <a:gd name="T73" fmla="*/ 85 h 139"/>
                <a:gd name="T74" fmla="*/ 395 w 877"/>
                <a:gd name="T75" fmla="*/ 76 h 139"/>
                <a:gd name="T76" fmla="*/ 427 w 877"/>
                <a:gd name="T77" fmla="*/ 67 h 139"/>
                <a:gd name="T78" fmla="*/ 449 w 877"/>
                <a:gd name="T79" fmla="*/ 44 h 139"/>
                <a:gd name="T80" fmla="*/ 469 w 877"/>
                <a:gd name="T81" fmla="*/ 19 h 139"/>
                <a:gd name="T82" fmla="*/ 496 w 877"/>
                <a:gd name="T83" fmla="*/ 15 h 139"/>
                <a:gd name="T84" fmla="*/ 539 w 877"/>
                <a:gd name="T85" fmla="*/ 26 h 139"/>
                <a:gd name="T86" fmla="*/ 591 w 877"/>
                <a:gd name="T87" fmla="*/ 37 h 139"/>
                <a:gd name="T88" fmla="*/ 631 w 877"/>
                <a:gd name="T89" fmla="*/ 44 h 139"/>
                <a:gd name="T90" fmla="*/ 670 w 877"/>
                <a:gd name="T91" fmla="*/ 47 h 139"/>
                <a:gd name="T92" fmla="*/ 720 w 877"/>
                <a:gd name="T93" fmla="*/ 46 h 139"/>
                <a:gd name="T94" fmla="*/ 764 w 877"/>
                <a:gd name="T95" fmla="*/ 38 h 139"/>
                <a:gd name="T96" fmla="*/ 797 w 877"/>
                <a:gd name="T97" fmla="*/ 32 h 139"/>
                <a:gd name="T98" fmla="*/ 841 w 877"/>
                <a:gd name="T99" fmla="*/ 37 h 139"/>
                <a:gd name="T100" fmla="*/ 873 w 877"/>
                <a:gd name="T101" fmla="*/ 44 h 13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77"/>
                <a:gd name="T154" fmla="*/ 0 h 139"/>
                <a:gd name="T155" fmla="*/ 877 w 877"/>
                <a:gd name="T156" fmla="*/ 139 h 13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77" h="139">
                  <a:moveTo>
                    <a:pt x="876" y="44"/>
                  </a:moveTo>
                  <a:lnTo>
                    <a:pt x="876" y="46"/>
                  </a:lnTo>
                  <a:lnTo>
                    <a:pt x="876" y="48"/>
                  </a:lnTo>
                  <a:lnTo>
                    <a:pt x="876" y="53"/>
                  </a:lnTo>
                  <a:lnTo>
                    <a:pt x="876" y="58"/>
                  </a:lnTo>
                  <a:lnTo>
                    <a:pt x="876" y="66"/>
                  </a:lnTo>
                  <a:lnTo>
                    <a:pt x="876" y="74"/>
                  </a:lnTo>
                  <a:lnTo>
                    <a:pt x="876" y="82"/>
                  </a:lnTo>
                  <a:lnTo>
                    <a:pt x="876" y="90"/>
                  </a:lnTo>
                  <a:lnTo>
                    <a:pt x="876" y="99"/>
                  </a:lnTo>
                  <a:lnTo>
                    <a:pt x="876" y="106"/>
                  </a:lnTo>
                  <a:lnTo>
                    <a:pt x="876" y="114"/>
                  </a:lnTo>
                  <a:lnTo>
                    <a:pt x="876" y="121"/>
                  </a:lnTo>
                  <a:lnTo>
                    <a:pt x="876" y="127"/>
                  </a:lnTo>
                  <a:lnTo>
                    <a:pt x="876" y="132"/>
                  </a:lnTo>
                  <a:lnTo>
                    <a:pt x="876" y="134"/>
                  </a:lnTo>
                  <a:lnTo>
                    <a:pt x="876" y="135"/>
                  </a:lnTo>
                  <a:lnTo>
                    <a:pt x="864" y="134"/>
                  </a:lnTo>
                  <a:lnTo>
                    <a:pt x="852" y="132"/>
                  </a:lnTo>
                  <a:lnTo>
                    <a:pt x="838" y="130"/>
                  </a:lnTo>
                  <a:lnTo>
                    <a:pt x="822" y="127"/>
                  </a:lnTo>
                  <a:lnTo>
                    <a:pt x="804" y="125"/>
                  </a:lnTo>
                  <a:lnTo>
                    <a:pt x="786" y="122"/>
                  </a:lnTo>
                  <a:lnTo>
                    <a:pt x="768" y="118"/>
                  </a:lnTo>
                  <a:lnTo>
                    <a:pt x="750" y="115"/>
                  </a:lnTo>
                  <a:lnTo>
                    <a:pt x="730" y="113"/>
                  </a:lnTo>
                  <a:lnTo>
                    <a:pt x="711" y="109"/>
                  </a:lnTo>
                  <a:lnTo>
                    <a:pt x="692" y="106"/>
                  </a:lnTo>
                  <a:lnTo>
                    <a:pt x="674" y="102"/>
                  </a:lnTo>
                  <a:lnTo>
                    <a:pt x="657" y="100"/>
                  </a:lnTo>
                  <a:lnTo>
                    <a:pt x="640" y="97"/>
                  </a:lnTo>
                  <a:lnTo>
                    <a:pt x="626" y="95"/>
                  </a:lnTo>
                  <a:lnTo>
                    <a:pt x="614" y="93"/>
                  </a:lnTo>
                  <a:lnTo>
                    <a:pt x="606" y="93"/>
                  </a:lnTo>
                  <a:lnTo>
                    <a:pt x="599" y="93"/>
                  </a:lnTo>
                  <a:lnTo>
                    <a:pt x="592" y="93"/>
                  </a:lnTo>
                  <a:lnTo>
                    <a:pt x="586" y="92"/>
                  </a:lnTo>
                  <a:lnTo>
                    <a:pt x="579" y="92"/>
                  </a:lnTo>
                  <a:lnTo>
                    <a:pt x="571" y="92"/>
                  </a:lnTo>
                  <a:lnTo>
                    <a:pt x="564" y="92"/>
                  </a:lnTo>
                  <a:lnTo>
                    <a:pt x="557" y="90"/>
                  </a:lnTo>
                  <a:lnTo>
                    <a:pt x="550" y="90"/>
                  </a:lnTo>
                  <a:lnTo>
                    <a:pt x="542" y="90"/>
                  </a:lnTo>
                  <a:lnTo>
                    <a:pt x="534" y="90"/>
                  </a:lnTo>
                  <a:lnTo>
                    <a:pt x="528" y="89"/>
                  </a:lnTo>
                  <a:lnTo>
                    <a:pt x="520" y="90"/>
                  </a:lnTo>
                  <a:lnTo>
                    <a:pt x="514" y="90"/>
                  </a:lnTo>
                  <a:lnTo>
                    <a:pt x="507" y="90"/>
                  </a:lnTo>
                  <a:lnTo>
                    <a:pt x="502" y="90"/>
                  </a:lnTo>
                  <a:lnTo>
                    <a:pt x="496" y="92"/>
                  </a:lnTo>
                  <a:lnTo>
                    <a:pt x="491" y="92"/>
                  </a:lnTo>
                  <a:lnTo>
                    <a:pt x="484" y="94"/>
                  </a:lnTo>
                  <a:lnTo>
                    <a:pt x="479" y="96"/>
                  </a:lnTo>
                  <a:lnTo>
                    <a:pt x="472" y="100"/>
                  </a:lnTo>
                  <a:lnTo>
                    <a:pt x="465" y="102"/>
                  </a:lnTo>
                  <a:lnTo>
                    <a:pt x="457" y="106"/>
                  </a:lnTo>
                  <a:lnTo>
                    <a:pt x="450" y="108"/>
                  </a:lnTo>
                  <a:lnTo>
                    <a:pt x="443" y="112"/>
                  </a:lnTo>
                  <a:lnTo>
                    <a:pt x="435" y="115"/>
                  </a:lnTo>
                  <a:lnTo>
                    <a:pt x="428" y="118"/>
                  </a:lnTo>
                  <a:lnTo>
                    <a:pt x="422" y="120"/>
                  </a:lnTo>
                  <a:lnTo>
                    <a:pt x="415" y="124"/>
                  </a:lnTo>
                  <a:lnTo>
                    <a:pt x="410" y="125"/>
                  </a:lnTo>
                  <a:lnTo>
                    <a:pt x="405" y="127"/>
                  </a:lnTo>
                  <a:lnTo>
                    <a:pt x="401" y="127"/>
                  </a:lnTo>
                  <a:lnTo>
                    <a:pt x="395" y="129"/>
                  </a:lnTo>
                  <a:lnTo>
                    <a:pt x="391" y="129"/>
                  </a:lnTo>
                  <a:lnTo>
                    <a:pt x="385" y="131"/>
                  </a:lnTo>
                  <a:lnTo>
                    <a:pt x="381" y="131"/>
                  </a:lnTo>
                  <a:lnTo>
                    <a:pt x="374" y="133"/>
                  </a:lnTo>
                  <a:lnTo>
                    <a:pt x="368" y="133"/>
                  </a:lnTo>
                  <a:lnTo>
                    <a:pt x="363" y="135"/>
                  </a:lnTo>
                  <a:lnTo>
                    <a:pt x="357" y="135"/>
                  </a:lnTo>
                  <a:lnTo>
                    <a:pt x="350" y="136"/>
                  </a:lnTo>
                  <a:lnTo>
                    <a:pt x="345" y="136"/>
                  </a:lnTo>
                  <a:lnTo>
                    <a:pt x="339" y="138"/>
                  </a:lnTo>
                  <a:lnTo>
                    <a:pt x="334" y="138"/>
                  </a:lnTo>
                  <a:lnTo>
                    <a:pt x="328" y="138"/>
                  </a:lnTo>
                  <a:lnTo>
                    <a:pt x="322" y="138"/>
                  </a:lnTo>
                  <a:lnTo>
                    <a:pt x="318" y="138"/>
                  </a:lnTo>
                  <a:lnTo>
                    <a:pt x="314" y="138"/>
                  </a:lnTo>
                  <a:lnTo>
                    <a:pt x="306" y="138"/>
                  </a:lnTo>
                  <a:lnTo>
                    <a:pt x="297" y="136"/>
                  </a:lnTo>
                  <a:lnTo>
                    <a:pt x="287" y="135"/>
                  </a:lnTo>
                  <a:lnTo>
                    <a:pt x="278" y="133"/>
                  </a:lnTo>
                  <a:lnTo>
                    <a:pt x="267" y="131"/>
                  </a:lnTo>
                  <a:lnTo>
                    <a:pt x="256" y="128"/>
                  </a:lnTo>
                  <a:lnTo>
                    <a:pt x="245" y="125"/>
                  </a:lnTo>
                  <a:lnTo>
                    <a:pt x="236" y="122"/>
                  </a:lnTo>
                  <a:lnTo>
                    <a:pt x="224" y="120"/>
                  </a:lnTo>
                  <a:lnTo>
                    <a:pt x="214" y="116"/>
                  </a:lnTo>
                  <a:lnTo>
                    <a:pt x="203" y="114"/>
                  </a:lnTo>
                  <a:lnTo>
                    <a:pt x="194" y="110"/>
                  </a:lnTo>
                  <a:lnTo>
                    <a:pt x="184" y="108"/>
                  </a:lnTo>
                  <a:lnTo>
                    <a:pt x="175" y="105"/>
                  </a:lnTo>
                  <a:lnTo>
                    <a:pt x="167" y="103"/>
                  </a:lnTo>
                  <a:lnTo>
                    <a:pt x="160" y="99"/>
                  </a:lnTo>
                  <a:lnTo>
                    <a:pt x="154" y="98"/>
                  </a:lnTo>
                  <a:lnTo>
                    <a:pt x="148" y="96"/>
                  </a:lnTo>
                  <a:lnTo>
                    <a:pt x="141" y="94"/>
                  </a:lnTo>
                  <a:lnTo>
                    <a:pt x="134" y="92"/>
                  </a:lnTo>
                  <a:lnTo>
                    <a:pt x="126" y="90"/>
                  </a:lnTo>
                  <a:lnTo>
                    <a:pt x="118" y="86"/>
                  </a:lnTo>
                  <a:lnTo>
                    <a:pt x="110" y="84"/>
                  </a:lnTo>
                  <a:lnTo>
                    <a:pt x="103" y="80"/>
                  </a:lnTo>
                  <a:lnTo>
                    <a:pt x="93" y="78"/>
                  </a:lnTo>
                  <a:lnTo>
                    <a:pt x="86" y="75"/>
                  </a:lnTo>
                  <a:lnTo>
                    <a:pt x="78" y="73"/>
                  </a:lnTo>
                  <a:lnTo>
                    <a:pt x="71" y="69"/>
                  </a:lnTo>
                  <a:lnTo>
                    <a:pt x="63" y="67"/>
                  </a:lnTo>
                  <a:lnTo>
                    <a:pt x="57" y="64"/>
                  </a:lnTo>
                  <a:lnTo>
                    <a:pt x="52" y="62"/>
                  </a:lnTo>
                  <a:lnTo>
                    <a:pt x="48" y="58"/>
                  </a:lnTo>
                  <a:lnTo>
                    <a:pt x="44" y="58"/>
                  </a:lnTo>
                  <a:lnTo>
                    <a:pt x="42" y="57"/>
                  </a:lnTo>
                  <a:lnTo>
                    <a:pt x="38" y="55"/>
                  </a:lnTo>
                  <a:lnTo>
                    <a:pt x="36" y="54"/>
                  </a:lnTo>
                  <a:lnTo>
                    <a:pt x="32" y="52"/>
                  </a:lnTo>
                  <a:lnTo>
                    <a:pt x="30" y="50"/>
                  </a:lnTo>
                  <a:lnTo>
                    <a:pt x="26" y="48"/>
                  </a:lnTo>
                  <a:lnTo>
                    <a:pt x="24" y="47"/>
                  </a:lnTo>
                  <a:lnTo>
                    <a:pt x="20" y="46"/>
                  </a:lnTo>
                  <a:lnTo>
                    <a:pt x="17" y="44"/>
                  </a:lnTo>
                  <a:lnTo>
                    <a:pt x="14" y="42"/>
                  </a:lnTo>
                  <a:lnTo>
                    <a:pt x="12" y="40"/>
                  </a:lnTo>
                  <a:lnTo>
                    <a:pt x="8" y="38"/>
                  </a:lnTo>
                  <a:lnTo>
                    <a:pt x="6" y="36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3" y="32"/>
                  </a:lnTo>
                  <a:lnTo>
                    <a:pt x="6" y="30"/>
                  </a:lnTo>
                  <a:lnTo>
                    <a:pt x="10" y="28"/>
                  </a:lnTo>
                  <a:lnTo>
                    <a:pt x="15" y="26"/>
                  </a:lnTo>
                  <a:lnTo>
                    <a:pt x="20" y="23"/>
                  </a:lnTo>
                  <a:lnTo>
                    <a:pt x="26" y="20"/>
                  </a:lnTo>
                  <a:lnTo>
                    <a:pt x="33" y="16"/>
                  </a:lnTo>
                  <a:lnTo>
                    <a:pt x="38" y="14"/>
                  </a:lnTo>
                  <a:lnTo>
                    <a:pt x="44" y="10"/>
                  </a:lnTo>
                  <a:lnTo>
                    <a:pt x="50" y="8"/>
                  </a:lnTo>
                  <a:lnTo>
                    <a:pt x="55" y="5"/>
                  </a:lnTo>
                  <a:lnTo>
                    <a:pt x="59" y="4"/>
                  </a:lnTo>
                  <a:lnTo>
                    <a:pt x="63" y="2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6" y="4"/>
                  </a:lnTo>
                  <a:lnTo>
                    <a:pt x="68" y="7"/>
                  </a:lnTo>
                  <a:lnTo>
                    <a:pt x="70" y="11"/>
                  </a:lnTo>
                  <a:lnTo>
                    <a:pt x="72" y="15"/>
                  </a:lnTo>
                  <a:lnTo>
                    <a:pt x="74" y="18"/>
                  </a:lnTo>
                  <a:lnTo>
                    <a:pt x="76" y="22"/>
                  </a:lnTo>
                  <a:lnTo>
                    <a:pt x="78" y="26"/>
                  </a:lnTo>
                  <a:lnTo>
                    <a:pt x="80" y="28"/>
                  </a:lnTo>
                  <a:lnTo>
                    <a:pt x="82" y="32"/>
                  </a:lnTo>
                  <a:lnTo>
                    <a:pt x="84" y="36"/>
                  </a:lnTo>
                  <a:lnTo>
                    <a:pt x="86" y="39"/>
                  </a:lnTo>
                  <a:lnTo>
                    <a:pt x="90" y="41"/>
                  </a:lnTo>
                  <a:lnTo>
                    <a:pt x="92" y="45"/>
                  </a:lnTo>
                  <a:lnTo>
                    <a:pt x="96" y="47"/>
                  </a:lnTo>
                  <a:lnTo>
                    <a:pt x="100" y="48"/>
                  </a:lnTo>
                  <a:lnTo>
                    <a:pt x="104" y="50"/>
                  </a:lnTo>
                  <a:lnTo>
                    <a:pt x="111" y="55"/>
                  </a:lnTo>
                  <a:lnTo>
                    <a:pt x="121" y="59"/>
                  </a:lnTo>
                  <a:lnTo>
                    <a:pt x="131" y="64"/>
                  </a:lnTo>
                  <a:lnTo>
                    <a:pt x="144" y="68"/>
                  </a:lnTo>
                  <a:lnTo>
                    <a:pt x="158" y="73"/>
                  </a:lnTo>
                  <a:lnTo>
                    <a:pt x="172" y="77"/>
                  </a:lnTo>
                  <a:lnTo>
                    <a:pt x="187" y="80"/>
                  </a:lnTo>
                  <a:lnTo>
                    <a:pt x="202" y="84"/>
                  </a:lnTo>
                  <a:lnTo>
                    <a:pt x="218" y="88"/>
                  </a:lnTo>
                  <a:lnTo>
                    <a:pt x="232" y="92"/>
                  </a:lnTo>
                  <a:lnTo>
                    <a:pt x="247" y="95"/>
                  </a:lnTo>
                  <a:lnTo>
                    <a:pt x="262" y="96"/>
                  </a:lnTo>
                  <a:lnTo>
                    <a:pt x="274" y="98"/>
                  </a:lnTo>
                  <a:lnTo>
                    <a:pt x="287" y="100"/>
                  </a:lnTo>
                  <a:lnTo>
                    <a:pt x="297" y="100"/>
                  </a:lnTo>
                  <a:lnTo>
                    <a:pt x="307" y="98"/>
                  </a:lnTo>
                  <a:lnTo>
                    <a:pt x="312" y="98"/>
                  </a:lnTo>
                  <a:lnTo>
                    <a:pt x="319" y="96"/>
                  </a:lnTo>
                  <a:lnTo>
                    <a:pt x="326" y="94"/>
                  </a:lnTo>
                  <a:lnTo>
                    <a:pt x="333" y="92"/>
                  </a:lnTo>
                  <a:lnTo>
                    <a:pt x="338" y="90"/>
                  </a:lnTo>
                  <a:lnTo>
                    <a:pt x="346" y="88"/>
                  </a:lnTo>
                  <a:lnTo>
                    <a:pt x="354" y="86"/>
                  </a:lnTo>
                  <a:lnTo>
                    <a:pt x="361" y="85"/>
                  </a:lnTo>
                  <a:lnTo>
                    <a:pt x="367" y="83"/>
                  </a:lnTo>
                  <a:lnTo>
                    <a:pt x="374" y="81"/>
                  </a:lnTo>
                  <a:lnTo>
                    <a:pt x="382" y="79"/>
                  </a:lnTo>
                  <a:lnTo>
                    <a:pt x="389" y="77"/>
                  </a:lnTo>
                  <a:lnTo>
                    <a:pt x="395" y="76"/>
                  </a:lnTo>
                  <a:lnTo>
                    <a:pt x="402" y="74"/>
                  </a:lnTo>
                  <a:lnTo>
                    <a:pt x="409" y="73"/>
                  </a:lnTo>
                  <a:lnTo>
                    <a:pt x="416" y="71"/>
                  </a:lnTo>
                  <a:lnTo>
                    <a:pt x="422" y="70"/>
                  </a:lnTo>
                  <a:lnTo>
                    <a:pt x="427" y="67"/>
                  </a:lnTo>
                  <a:lnTo>
                    <a:pt x="432" y="64"/>
                  </a:lnTo>
                  <a:lnTo>
                    <a:pt x="437" y="59"/>
                  </a:lnTo>
                  <a:lnTo>
                    <a:pt x="441" y="55"/>
                  </a:lnTo>
                  <a:lnTo>
                    <a:pt x="445" y="49"/>
                  </a:lnTo>
                  <a:lnTo>
                    <a:pt x="449" y="44"/>
                  </a:lnTo>
                  <a:lnTo>
                    <a:pt x="453" y="38"/>
                  </a:lnTo>
                  <a:lnTo>
                    <a:pt x="457" y="34"/>
                  </a:lnTo>
                  <a:lnTo>
                    <a:pt x="461" y="28"/>
                  </a:lnTo>
                  <a:lnTo>
                    <a:pt x="465" y="24"/>
                  </a:lnTo>
                  <a:lnTo>
                    <a:pt x="469" y="19"/>
                  </a:lnTo>
                  <a:lnTo>
                    <a:pt x="473" y="17"/>
                  </a:lnTo>
                  <a:lnTo>
                    <a:pt x="478" y="14"/>
                  </a:lnTo>
                  <a:lnTo>
                    <a:pt x="484" y="14"/>
                  </a:lnTo>
                  <a:lnTo>
                    <a:pt x="491" y="13"/>
                  </a:lnTo>
                  <a:lnTo>
                    <a:pt x="496" y="15"/>
                  </a:lnTo>
                  <a:lnTo>
                    <a:pt x="503" y="16"/>
                  </a:lnTo>
                  <a:lnTo>
                    <a:pt x="510" y="18"/>
                  </a:lnTo>
                  <a:lnTo>
                    <a:pt x="520" y="20"/>
                  </a:lnTo>
                  <a:lnTo>
                    <a:pt x="529" y="24"/>
                  </a:lnTo>
                  <a:lnTo>
                    <a:pt x="539" y="26"/>
                  </a:lnTo>
                  <a:lnTo>
                    <a:pt x="550" y="27"/>
                  </a:lnTo>
                  <a:lnTo>
                    <a:pt x="561" y="29"/>
                  </a:lnTo>
                  <a:lnTo>
                    <a:pt x="570" y="33"/>
                  </a:lnTo>
                  <a:lnTo>
                    <a:pt x="581" y="35"/>
                  </a:lnTo>
                  <a:lnTo>
                    <a:pt x="591" y="37"/>
                  </a:lnTo>
                  <a:lnTo>
                    <a:pt x="602" y="38"/>
                  </a:lnTo>
                  <a:lnTo>
                    <a:pt x="610" y="40"/>
                  </a:lnTo>
                  <a:lnTo>
                    <a:pt x="619" y="42"/>
                  </a:lnTo>
                  <a:lnTo>
                    <a:pt x="625" y="44"/>
                  </a:lnTo>
                  <a:lnTo>
                    <a:pt x="631" y="44"/>
                  </a:lnTo>
                  <a:lnTo>
                    <a:pt x="637" y="46"/>
                  </a:lnTo>
                  <a:lnTo>
                    <a:pt x="644" y="46"/>
                  </a:lnTo>
                  <a:lnTo>
                    <a:pt x="652" y="46"/>
                  </a:lnTo>
                  <a:lnTo>
                    <a:pt x="662" y="46"/>
                  </a:lnTo>
                  <a:lnTo>
                    <a:pt x="670" y="47"/>
                  </a:lnTo>
                  <a:lnTo>
                    <a:pt x="680" y="47"/>
                  </a:lnTo>
                  <a:lnTo>
                    <a:pt x="690" y="47"/>
                  </a:lnTo>
                  <a:lnTo>
                    <a:pt x="701" y="46"/>
                  </a:lnTo>
                  <a:lnTo>
                    <a:pt x="710" y="46"/>
                  </a:lnTo>
                  <a:lnTo>
                    <a:pt x="720" y="46"/>
                  </a:lnTo>
                  <a:lnTo>
                    <a:pt x="730" y="46"/>
                  </a:lnTo>
                  <a:lnTo>
                    <a:pt x="740" y="44"/>
                  </a:lnTo>
                  <a:lnTo>
                    <a:pt x="748" y="42"/>
                  </a:lnTo>
                  <a:lnTo>
                    <a:pt x="757" y="40"/>
                  </a:lnTo>
                  <a:lnTo>
                    <a:pt x="764" y="38"/>
                  </a:lnTo>
                  <a:lnTo>
                    <a:pt x="770" y="36"/>
                  </a:lnTo>
                  <a:lnTo>
                    <a:pt x="775" y="35"/>
                  </a:lnTo>
                  <a:lnTo>
                    <a:pt x="782" y="33"/>
                  </a:lnTo>
                  <a:lnTo>
                    <a:pt x="788" y="33"/>
                  </a:lnTo>
                  <a:lnTo>
                    <a:pt x="797" y="32"/>
                  </a:lnTo>
                  <a:lnTo>
                    <a:pt x="805" y="34"/>
                  </a:lnTo>
                  <a:lnTo>
                    <a:pt x="815" y="34"/>
                  </a:lnTo>
                  <a:lnTo>
                    <a:pt x="824" y="36"/>
                  </a:lnTo>
                  <a:lnTo>
                    <a:pt x="833" y="36"/>
                  </a:lnTo>
                  <a:lnTo>
                    <a:pt x="841" y="37"/>
                  </a:lnTo>
                  <a:lnTo>
                    <a:pt x="850" y="39"/>
                  </a:lnTo>
                  <a:lnTo>
                    <a:pt x="856" y="41"/>
                  </a:lnTo>
                  <a:lnTo>
                    <a:pt x="863" y="42"/>
                  </a:lnTo>
                  <a:lnTo>
                    <a:pt x="868" y="44"/>
                  </a:lnTo>
                  <a:lnTo>
                    <a:pt x="873" y="44"/>
                  </a:lnTo>
                  <a:lnTo>
                    <a:pt x="875" y="44"/>
                  </a:lnTo>
                  <a:lnTo>
                    <a:pt x="876" y="44"/>
                  </a:lnTo>
                </a:path>
              </a:pathLst>
            </a:custGeom>
            <a:solidFill>
              <a:srgbClr val="A13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0" name="Freeform 34"/>
            <p:cNvSpPr>
              <a:spLocks/>
            </p:cNvSpPr>
            <p:nvPr/>
          </p:nvSpPr>
          <p:spPr bwMode="auto">
            <a:xfrm>
              <a:off x="5250" y="2843"/>
              <a:ext cx="268" cy="66"/>
            </a:xfrm>
            <a:custGeom>
              <a:avLst/>
              <a:gdLst>
                <a:gd name="T0" fmla="*/ 266 w 268"/>
                <a:gd name="T1" fmla="*/ 21 h 66"/>
                <a:gd name="T2" fmla="*/ 264 w 268"/>
                <a:gd name="T3" fmla="*/ 21 h 66"/>
                <a:gd name="T4" fmla="*/ 262 w 268"/>
                <a:gd name="T5" fmla="*/ 17 h 66"/>
                <a:gd name="T6" fmla="*/ 258 w 268"/>
                <a:gd name="T7" fmla="*/ 15 h 66"/>
                <a:gd name="T8" fmla="*/ 256 w 268"/>
                <a:gd name="T9" fmla="*/ 12 h 66"/>
                <a:gd name="T10" fmla="*/ 254 w 268"/>
                <a:gd name="T11" fmla="*/ 11 h 66"/>
                <a:gd name="T12" fmla="*/ 248 w 268"/>
                <a:gd name="T13" fmla="*/ 8 h 66"/>
                <a:gd name="T14" fmla="*/ 243 w 268"/>
                <a:gd name="T15" fmla="*/ 6 h 66"/>
                <a:gd name="T16" fmla="*/ 237 w 268"/>
                <a:gd name="T17" fmla="*/ 4 h 66"/>
                <a:gd name="T18" fmla="*/ 232 w 268"/>
                <a:gd name="T19" fmla="*/ 2 h 66"/>
                <a:gd name="T20" fmla="*/ 227 w 268"/>
                <a:gd name="T21" fmla="*/ 0 h 66"/>
                <a:gd name="T22" fmla="*/ 218 w 268"/>
                <a:gd name="T23" fmla="*/ 1 h 66"/>
                <a:gd name="T24" fmla="*/ 213 w 268"/>
                <a:gd name="T25" fmla="*/ 1 h 66"/>
                <a:gd name="T26" fmla="*/ 207 w 268"/>
                <a:gd name="T27" fmla="*/ 3 h 66"/>
                <a:gd name="T28" fmla="*/ 202 w 268"/>
                <a:gd name="T29" fmla="*/ 3 h 66"/>
                <a:gd name="T30" fmla="*/ 194 w 268"/>
                <a:gd name="T31" fmla="*/ 3 h 66"/>
                <a:gd name="T32" fmla="*/ 185 w 268"/>
                <a:gd name="T33" fmla="*/ 5 h 66"/>
                <a:gd name="T34" fmla="*/ 169 w 268"/>
                <a:gd name="T35" fmla="*/ 8 h 66"/>
                <a:gd name="T36" fmla="*/ 152 w 268"/>
                <a:gd name="T37" fmla="*/ 9 h 66"/>
                <a:gd name="T38" fmla="*/ 132 w 268"/>
                <a:gd name="T39" fmla="*/ 12 h 66"/>
                <a:gd name="T40" fmla="*/ 116 w 268"/>
                <a:gd name="T41" fmla="*/ 14 h 66"/>
                <a:gd name="T42" fmla="*/ 106 w 268"/>
                <a:gd name="T43" fmla="*/ 18 h 66"/>
                <a:gd name="T44" fmla="*/ 104 w 268"/>
                <a:gd name="T45" fmla="*/ 22 h 66"/>
                <a:gd name="T46" fmla="*/ 102 w 268"/>
                <a:gd name="T47" fmla="*/ 29 h 66"/>
                <a:gd name="T48" fmla="*/ 100 w 268"/>
                <a:gd name="T49" fmla="*/ 36 h 66"/>
                <a:gd name="T50" fmla="*/ 98 w 268"/>
                <a:gd name="T51" fmla="*/ 42 h 66"/>
                <a:gd name="T52" fmla="*/ 96 w 268"/>
                <a:gd name="T53" fmla="*/ 45 h 66"/>
                <a:gd name="T54" fmla="*/ 84 w 268"/>
                <a:gd name="T55" fmla="*/ 46 h 66"/>
                <a:gd name="T56" fmla="*/ 71 w 268"/>
                <a:gd name="T57" fmla="*/ 42 h 66"/>
                <a:gd name="T58" fmla="*/ 57 w 268"/>
                <a:gd name="T59" fmla="*/ 36 h 66"/>
                <a:gd name="T60" fmla="*/ 44 w 268"/>
                <a:gd name="T61" fmla="*/ 30 h 66"/>
                <a:gd name="T62" fmla="*/ 32 w 268"/>
                <a:gd name="T63" fmla="*/ 25 h 66"/>
                <a:gd name="T64" fmla="*/ 26 w 268"/>
                <a:gd name="T65" fmla="*/ 23 h 66"/>
                <a:gd name="T66" fmla="*/ 18 w 268"/>
                <a:gd name="T67" fmla="*/ 21 h 66"/>
                <a:gd name="T68" fmla="*/ 12 w 268"/>
                <a:gd name="T69" fmla="*/ 18 h 66"/>
                <a:gd name="T70" fmla="*/ 5 w 268"/>
                <a:gd name="T71" fmla="*/ 18 h 66"/>
                <a:gd name="T72" fmla="*/ 1 w 268"/>
                <a:gd name="T73" fmla="*/ 16 h 66"/>
                <a:gd name="T74" fmla="*/ 0 w 268"/>
                <a:gd name="T75" fmla="*/ 17 h 66"/>
                <a:gd name="T76" fmla="*/ 7 w 268"/>
                <a:gd name="T77" fmla="*/ 23 h 66"/>
                <a:gd name="T78" fmla="*/ 21 w 268"/>
                <a:gd name="T79" fmla="*/ 34 h 66"/>
                <a:gd name="T80" fmla="*/ 36 w 268"/>
                <a:gd name="T81" fmla="*/ 45 h 66"/>
                <a:gd name="T82" fmla="*/ 52 w 268"/>
                <a:gd name="T83" fmla="*/ 55 h 66"/>
                <a:gd name="T84" fmla="*/ 67 w 268"/>
                <a:gd name="T85" fmla="*/ 60 h 66"/>
                <a:gd name="T86" fmla="*/ 76 w 268"/>
                <a:gd name="T87" fmla="*/ 64 h 66"/>
                <a:gd name="T88" fmla="*/ 88 w 268"/>
                <a:gd name="T89" fmla="*/ 65 h 66"/>
                <a:gd name="T90" fmla="*/ 99 w 268"/>
                <a:gd name="T91" fmla="*/ 65 h 66"/>
                <a:gd name="T92" fmla="*/ 112 w 268"/>
                <a:gd name="T93" fmla="*/ 64 h 66"/>
                <a:gd name="T94" fmla="*/ 123 w 268"/>
                <a:gd name="T95" fmla="*/ 62 h 66"/>
                <a:gd name="T96" fmla="*/ 142 w 268"/>
                <a:gd name="T97" fmla="*/ 57 h 66"/>
                <a:gd name="T98" fmla="*/ 173 w 268"/>
                <a:gd name="T99" fmla="*/ 50 h 66"/>
                <a:gd name="T100" fmla="*/ 208 w 268"/>
                <a:gd name="T101" fmla="*/ 39 h 66"/>
                <a:gd name="T102" fmla="*/ 240 w 268"/>
                <a:gd name="T103" fmla="*/ 31 h 66"/>
                <a:gd name="T104" fmla="*/ 262 w 268"/>
                <a:gd name="T105" fmla="*/ 23 h 66"/>
                <a:gd name="T106" fmla="*/ 267 w 268"/>
                <a:gd name="T107" fmla="*/ 21 h 6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68"/>
                <a:gd name="T163" fmla="*/ 0 h 66"/>
                <a:gd name="T164" fmla="*/ 268 w 268"/>
                <a:gd name="T165" fmla="*/ 66 h 6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68" h="66">
                  <a:moveTo>
                    <a:pt x="267" y="21"/>
                  </a:moveTo>
                  <a:lnTo>
                    <a:pt x="266" y="21"/>
                  </a:lnTo>
                  <a:lnTo>
                    <a:pt x="265" y="21"/>
                  </a:lnTo>
                  <a:lnTo>
                    <a:pt x="264" y="21"/>
                  </a:lnTo>
                  <a:lnTo>
                    <a:pt x="264" y="19"/>
                  </a:lnTo>
                  <a:lnTo>
                    <a:pt x="262" y="19"/>
                  </a:lnTo>
                  <a:lnTo>
                    <a:pt x="262" y="17"/>
                  </a:lnTo>
                  <a:lnTo>
                    <a:pt x="260" y="17"/>
                  </a:lnTo>
                  <a:lnTo>
                    <a:pt x="260" y="15"/>
                  </a:lnTo>
                  <a:lnTo>
                    <a:pt x="258" y="15"/>
                  </a:lnTo>
                  <a:lnTo>
                    <a:pt x="258" y="13"/>
                  </a:lnTo>
                  <a:lnTo>
                    <a:pt x="256" y="13"/>
                  </a:lnTo>
                  <a:lnTo>
                    <a:pt x="256" y="12"/>
                  </a:lnTo>
                  <a:lnTo>
                    <a:pt x="255" y="12"/>
                  </a:lnTo>
                  <a:lnTo>
                    <a:pt x="255" y="11"/>
                  </a:lnTo>
                  <a:lnTo>
                    <a:pt x="254" y="11"/>
                  </a:lnTo>
                  <a:lnTo>
                    <a:pt x="252" y="10"/>
                  </a:lnTo>
                  <a:lnTo>
                    <a:pt x="250" y="10"/>
                  </a:lnTo>
                  <a:lnTo>
                    <a:pt x="248" y="8"/>
                  </a:lnTo>
                  <a:lnTo>
                    <a:pt x="247" y="8"/>
                  </a:lnTo>
                  <a:lnTo>
                    <a:pt x="245" y="6"/>
                  </a:lnTo>
                  <a:lnTo>
                    <a:pt x="243" y="6"/>
                  </a:lnTo>
                  <a:lnTo>
                    <a:pt x="241" y="4"/>
                  </a:lnTo>
                  <a:lnTo>
                    <a:pt x="239" y="4"/>
                  </a:lnTo>
                  <a:lnTo>
                    <a:pt x="237" y="4"/>
                  </a:lnTo>
                  <a:lnTo>
                    <a:pt x="235" y="4"/>
                  </a:lnTo>
                  <a:lnTo>
                    <a:pt x="234" y="2"/>
                  </a:lnTo>
                  <a:lnTo>
                    <a:pt x="232" y="2"/>
                  </a:lnTo>
                  <a:lnTo>
                    <a:pt x="230" y="2"/>
                  </a:lnTo>
                  <a:lnTo>
                    <a:pt x="228" y="2"/>
                  </a:lnTo>
                  <a:lnTo>
                    <a:pt x="227" y="0"/>
                  </a:lnTo>
                  <a:lnTo>
                    <a:pt x="224" y="1"/>
                  </a:lnTo>
                  <a:lnTo>
                    <a:pt x="221" y="1"/>
                  </a:lnTo>
                  <a:lnTo>
                    <a:pt x="218" y="1"/>
                  </a:lnTo>
                  <a:lnTo>
                    <a:pt x="217" y="1"/>
                  </a:lnTo>
                  <a:lnTo>
                    <a:pt x="215" y="1"/>
                  </a:lnTo>
                  <a:lnTo>
                    <a:pt x="213" y="1"/>
                  </a:lnTo>
                  <a:lnTo>
                    <a:pt x="211" y="1"/>
                  </a:lnTo>
                  <a:lnTo>
                    <a:pt x="209" y="1"/>
                  </a:lnTo>
                  <a:lnTo>
                    <a:pt x="207" y="3"/>
                  </a:lnTo>
                  <a:lnTo>
                    <a:pt x="206" y="3"/>
                  </a:lnTo>
                  <a:lnTo>
                    <a:pt x="204" y="3"/>
                  </a:lnTo>
                  <a:lnTo>
                    <a:pt x="202" y="3"/>
                  </a:lnTo>
                  <a:lnTo>
                    <a:pt x="198" y="3"/>
                  </a:lnTo>
                  <a:lnTo>
                    <a:pt x="197" y="3"/>
                  </a:lnTo>
                  <a:lnTo>
                    <a:pt x="194" y="3"/>
                  </a:lnTo>
                  <a:lnTo>
                    <a:pt x="192" y="3"/>
                  </a:lnTo>
                  <a:lnTo>
                    <a:pt x="188" y="5"/>
                  </a:lnTo>
                  <a:lnTo>
                    <a:pt x="185" y="5"/>
                  </a:lnTo>
                  <a:lnTo>
                    <a:pt x="180" y="6"/>
                  </a:lnTo>
                  <a:lnTo>
                    <a:pt x="176" y="6"/>
                  </a:lnTo>
                  <a:lnTo>
                    <a:pt x="169" y="8"/>
                  </a:lnTo>
                  <a:lnTo>
                    <a:pt x="164" y="8"/>
                  </a:lnTo>
                  <a:lnTo>
                    <a:pt x="157" y="9"/>
                  </a:lnTo>
                  <a:lnTo>
                    <a:pt x="152" y="9"/>
                  </a:lnTo>
                  <a:lnTo>
                    <a:pt x="144" y="11"/>
                  </a:lnTo>
                  <a:lnTo>
                    <a:pt x="139" y="11"/>
                  </a:lnTo>
                  <a:lnTo>
                    <a:pt x="132" y="12"/>
                  </a:lnTo>
                  <a:lnTo>
                    <a:pt x="126" y="12"/>
                  </a:lnTo>
                  <a:lnTo>
                    <a:pt x="120" y="14"/>
                  </a:lnTo>
                  <a:lnTo>
                    <a:pt x="116" y="14"/>
                  </a:lnTo>
                  <a:lnTo>
                    <a:pt x="111" y="16"/>
                  </a:lnTo>
                  <a:lnTo>
                    <a:pt x="108" y="16"/>
                  </a:lnTo>
                  <a:lnTo>
                    <a:pt x="106" y="18"/>
                  </a:lnTo>
                  <a:lnTo>
                    <a:pt x="106" y="19"/>
                  </a:lnTo>
                  <a:lnTo>
                    <a:pt x="104" y="21"/>
                  </a:lnTo>
                  <a:lnTo>
                    <a:pt x="104" y="22"/>
                  </a:lnTo>
                  <a:lnTo>
                    <a:pt x="102" y="25"/>
                  </a:lnTo>
                  <a:lnTo>
                    <a:pt x="102" y="27"/>
                  </a:lnTo>
                  <a:lnTo>
                    <a:pt x="102" y="29"/>
                  </a:lnTo>
                  <a:lnTo>
                    <a:pt x="102" y="31"/>
                  </a:lnTo>
                  <a:lnTo>
                    <a:pt x="100" y="34"/>
                  </a:lnTo>
                  <a:lnTo>
                    <a:pt x="100" y="36"/>
                  </a:lnTo>
                  <a:lnTo>
                    <a:pt x="99" y="38"/>
                  </a:lnTo>
                  <a:lnTo>
                    <a:pt x="99" y="40"/>
                  </a:lnTo>
                  <a:lnTo>
                    <a:pt x="98" y="42"/>
                  </a:lnTo>
                  <a:lnTo>
                    <a:pt x="98" y="43"/>
                  </a:lnTo>
                  <a:lnTo>
                    <a:pt x="96" y="45"/>
                  </a:lnTo>
                  <a:lnTo>
                    <a:pt x="92" y="46"/>
                  </a:lnTo>
                  <a:lnTo>
                    <a:pt x="89" y="46"/>
                  </a:lnTo>
                  <a:lnTo>
                    <a:pt x="84" y="46"/>
                  </a:lnTo>
                  <a:lnTo>
                    <a:pt x="81" y="45"/>
                  </a:lnTo>
                  <a:lnTo>
                    <a:pt x="75" y="43"/>
                  </a:lnTo>
                  <a:lnTo>
                    <a:pt x="71" y="42"/>
                  </a:lnTo>
                  <a:lnTo>
                    <a:pt x="66" y="40"/>
                  </a:lnTo>
                  <a:lnTo>
                    <a:pt x="62" y="38"/>
                  </a:lnTo>
                  <a:lnTo>
                    <a:pt x="57" y="36"/>
                  </a:lnTo>
                  <a:lnTo>
                    <a:pt x="52" y="34"/>
                  </a:lnTo>
                  <a:lnTo>
                    <a:pt x="48" y="32"/>
                  </a:lnTo>
                  <a:lnTo>
                    <a:pt x="44" y="30"/>
                  </a:lnTo>
                  <a:lnTo>
                    <a:pt x="40" y="28"/>
                  </a:lnTo>
                  <a:lnTo>
                    <a:pt x="36" y="26"/>
                  </a:lnTo>
                  <a:lnTo>
                    <a:pt x="32" y="25"/>
                  </a:lnTo>
                  <a:lnTo>
                    <a:pt x="31" y="23"/>
                  </a:lnTo>
                  <a:lnTo>
                    <a:pt x="28" y="23"/>
                  </a:lnTo>
                  <a:lnTo>
                    <a:pt x="26" y="23"/>
                  </a:lnTo>
                  <a:lnTo>
                    <a:pt x="24" y="23"/>
                  </a:lnTo>
                  <a:lnTo>
                    <a:pt x="22" y="21"/>
                  </a:lnTo>
                  <a:lnTo>
                    <a:pt x="18" y="21"/>
                  </a:lnTo>
                  <a:lnTo>
                    <a:pt x="16" y="20"/>
                  </a:lnTo>
                  <a:lnTo>
                    <a:pt x="14" y="20"/>
                  </a:lnTo>
                  <a:lnTo>
                    <a:pt x="12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5" y="18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1" y="19"/>
                  </a:lnTo>
                  <a:lnTo>
                    <a:pt x="3" y="22"/>
                  </a:lnTo>
                  <a:lnTo>
                    <a:pt x="7" y="23"/>
                  </a:lnTo>
                  <a:lnTo>
                    <a:pt x="11" y="27"/>
                  </a:lnTo>
                  <a:lnTo>
                    <a:pt x="15" y="31"/>
                  </a:lnTo>
                  <a:lnTo>
                    <a:pt x="21" y="34"/>
                  </a:lnTo>
                  <a:lnTo>
                    <a:pt x="26" y="37"/>
                  </a:lnTo>
                  <a:lnTo>
                    <a:pt x="31" y="41"/>
                  </a:lnTo>
                  <a:lnTo>
                    <a:pt x="36" y="45"/>
                  </a:lnTo>
                  <a:lnTo>
                    <a:pt x="42" y="49"/>
                  </a:lnTo>
                  <a:lnTo>
                    <a:pt x="48" y="52"/>
                  </a:lnTo>
                  <a:lnTo>
                    <a:pt x="52" y="55"/>
                  </a:lnTo>
                  <a:lnTo>
                    <a:pt x="58" y="58"/>
                  </a:lnTo>
                  <a:lnTo>
                    <a:pt x="62" y="60"/>
                  </a:lnTo>
                  <a:lnTo>
                    <a:pt x="67" y="60"/>
                  </a:lnTo>
                  <a:lnTo>
                    <a:pt x="69" y="62"/>
                  </a:lnTo>
                  <a:lnTo>
                    <a:pt x="72" y="63"/>
                  </a:lnTo>
                  <a:lnTo>
                    <a:pt x="76" y="64"/>
                  </a:lnTo>
                  <a:lnTo>
                    <a:pt x="80" y="64"/>
                  </a:lnTo>
                  <a:lnTo>
                    <a:pt x="84" y="65"/>
                  </a:lnTo>
                  <a:lnTo>
                    <a:pt x="88" y="65"/>
                  </a:lnTo>
                  <a:lnTo>
                    <a:pt x="91" y="65"/>
                  </a:lnTo>
                  <a:lnTo>
                    <a:pt x="96" y="65"/>
                  </a:lnTo>
                  <a:lnTo>
                    <a:pt x="99" y="65"/>
                  </a:lnTo>
                  <a:lnTo>
                    <a:pt x="103" y="65"/>
                  </a:lnTo>
                  <a:lnTo>
                    <a:pt x="107" y="65"/>
                  </a:lnTo>
                  <a:lnTo>
                    <a:pt x="112" y="64"/>
                  </a:lnTo>
                  <a:lnTo>
                    <a:pt x="116" y="64"/>
                  </a:lnTo>
                  <a:lnTo>
                    <a:pt x="119" y="62"/>
                  </a:lnTo>
                  <a:lnTo>
                    <a:pt x="123" y="62"/>
                  </a:lnTo>
                  <a:lnTo>
                    <a:pt x="129" y="60"/>
                  </a:lnTo>
                  <a:lnTo>
                    <a:pt x="134" y="59"/>
                  </a:lnTo>
                  <a:lnTo>
                    <a:pt x="142" y="57"/>
                  </a:lnTo>
                  <a:lnTo>
                    <a:pt x="151" y="55"/>
                  </a:lnTo>
                  <a:lnTo>
                    <a:pt x="162" y="52"/>
                  </a:lnTo>
                  <a:lnTo>
                    <a:pt x="173" y="50"/>
                  </a:lnTo>
                  <a:lnTo>
                    <a:pt x="184" y="46"/>
                  </a:lnTo>
                  <a:lnTo>
                    <a:pt x="196" y="42"/>
                  </a:lnTo>
                  <a:lnTo>
                    <a:pt x="208" y="39"/>
                  </a:lnTo>
                  <a:lnTo>
                    <a:pt x="219" y="37"/>
                  </a:lnTo>
                  <a:lnTo>
                    <a:pt x="230" y="33"/>
                  </a:lnTo>
                  <a:lnTo>
                    <a:pt x="240" y="31"/>
                  </a:lnTo>
                  <a:lnTo>
                    <a:pt x="249" y="27"/>
                  </a:lnTo>
                  <a:lnTo>
                    <a:pt x="256" y="25"/>
                  </a:lnTo>
                  <a:lnTo>
                    <a:pt x="262" y="23"/>
                  </a:lnTo>
                  <a:lnTo>
                    <a:pt x="265" y="22"/>
                  </a:lnTo>
                  <a:lnTo>
                    <a:pt x="267" y="21"/>
                  </a:lnTo>
                </a:path>
              </a:pathLst>
            </a:custGeom>
            <a:solidFill>
              <a:srgbClr val="BF4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1" name="Freeform 35"/>
            <p:cNvSpPr>
              <a:spLocks/>
            </p:cNvSpPr>
            <p:nvPr/>
          </p:nvSpPr>
          <p:spPr bwMode="auto">
            <a:xfrm>
              <a:off x="5311" y="2957"/>
              <a:ext cx="287" cy="64"/>
            </a:xfrm>
            <a:custGeom>
              <a:avLst/>
              <a:gdLst>
                <a:gd name="T0" fmla="*/ 285 w 287"/>
                <a:gd name="T1" fmla="*/ 9 h 64"/>
                <a:gd name="T2" fmla="*/ 281 w 287"/>
                <a:gd name="T3" fmla="*/ 8 h 64"/>
                <a:gd name="T4" fmla="*/ 276 w 287"/>
                <a:gd name="T5" fmla="*/ 6 h 64"/>
                <a:gd name="T6" fmla="*/ 271 w 287"/>
                <a:gd name="T7" fmla="*/ 5 h 64"/>
                <a:gd name="T8" fmla="*/ 266 w 287"/>
                <a:gd name="T9" fmla="*/ 3 h 64"/>
                <a:gd name="T10" fmla="*/ 263 w 287"/>
                <a:gd name="T11" fmla="*/ 1 h 64"/>
                <a:gd name="T12" fmla="*/ 257 w 287"/>
                <a:gd name="T13" fmla="*/ 0 h 64"/>
                <a:gd name="T14" fmla="*/ 248 w 287"/>
                <a:gd name="T15" fmla="*/ 1 h 64"/>
                <a:gd name="T16" fmla="*/ 241 w 287"/>
                <a:gd name="T17" fmla="*/ 3 h 64"/>
                <a:gd name="T18" fmla="*/ 233 w 287"/>
                <a:gd name="T19" fmla="*/ 5 h 64"/>
                <a:gd name="T20" fmla="*/ 227 w 287"/>
                <a:gd name="T21" fmla="*/ 4 h 64"/>
                <a:gd name="T22" fmla="*/ 219 w 287"/>
                <a:gd name="T23" fmla="*/ 6 h 64"/>
                <a:gd name="T24" fmla="*/ 215 w 287"/>
                <a:gd name="T25" fmla="*/ 9 h 64"/>
                <a:gd name="T26" fmla="*/ 211 w 287"/>
                <a:gd name="T27" fmla="*/ 13 h 64"/>
                <a:gd name="T28" fmla="*/ 208 w 287"/>
                <a:gd name="T29" fmla="*/ 18 h 64"/>
                <a:gd name="T30" fmla="*/ 202 w 287"/>
                <a:gd name="T31" fmla="*/ 21 h 64"/>
                <a:gd name="T32" fmla="*/ 193 w 287"/>
                <a:gd name="T33" fmla="*/ 21 h 64"/>
                <a:gd name="T34" fmla="*/ 179 w 287"/>
                <a:gd name="T35" fmla="*/ 21 h 64"/>
                <a:gd name="T36" fmla="*/ 165 w 287"/>
                <a:gd name="T37" fmla="*/ 21 h 64"/>
                <a:gd name="T38" fmla="*/ 147 w 287"/>
                <a:gd name="T39" fmla="*/ 22 h 64"/>
                <a:gd name="T40" fmla="*/ 133 w 287"/>
                <a:gd name="T41" fmla="*/ 23 h 64"/>
                <a:gd name="T42" fmla="*/ 124 w 287"/>
                <a:gd name="T43" fmla="*/ 26 h 64"/>
                <a:gd name="T44" fmla="*/ 119 w 287"/>
                <a:gd name="T45" fmla="*/ 29 h 64"/>
                <a:gd name="T46" fmla="*/ 113 w 287"/>
                <a:gd name="T47" fmla="*/ 34 h 64"/>
                <a:gd name="T48" fmla="*/ 106 w 287"/>
                <a:gd name="T49" fmla="*/ 38 h 64"/>
                <a:gd name="T50" fmla="*/ 101 w 287"/>
                <a:gd name="T51" fmla="*/ 42 h 64"/>
                <a:gd name="T52" fmla="*/ 96 w 287"/>
                <a:gd name="T53" fmla="*/ 43 h 64"/>
                <a:gd name="T54" fmla="*/ 84 w 287"/>
                <a:gd name="T55" fmla="*/ 44 h 64"/>
                <a:gd name="T56" fmla="*/ 69 w 287"/>
                <a:gd name="T57" fmla="*/ 44 h 64"/>
                <a:gd name="T58" fmla="*/ 51 w 287"/>
                <a:gd name="T59" fmla="*/ 42 h 64"/>
                <a:gd name="T60" fmla="*/ 35 w 287"/>
                <a:gd name="T61" fmla="*/ 38 h 64"/>
                <a:gd name="T62" fmla="*/ 23 w 287"/>
                <a:gd name="T63" fmla="*/ 35 h 64"/>
                <a:gd name="T64" fmla="*/ 17 w 287"/>
                <a:gd name="T65" fmla="*/ 33 h 64"/>
                <a:gd name="T66" fmla="*/ 11 w 287"/>
                <a:gd name="T67" fmla="*/ 33 h 64"/>
                <a:gd name="T68" fmla="*/ 7 w 287"/>
                <a:gd name="T69" fmla="*/ 33 h 64"/>
                <a:gd name="T70" fmla="*/ 1 w 287"/>
                <a:gd name="T71" fmla="*/ 35 h 64"/>
                <a:gd name="T72" fmla="*/ 0 w 287"/>
                <a:gd name="T73" fmla="*/ 36 h 64"/>
                <a:gd name="T74" fmla="*/ 0 w 287"/>
                <a:gd name="T75" fmla="*/ 37 h 64"/>
                <a:gd name="T76" fmla="*/ 9 w 287"/>
                <a:gd name="T77" fmla="*/ 41 h 64"/>
                <a:gd name="T78" fmla="*/ 23 w 287"/>
                <a:gd name="T79" fmla="*/ 47 h 64"/>
                <a:gd name="T80" fmla="*/ 42 w 287"/>
                <a:gd name="T81" fmla="*/ 53 h 64"/>
                <a:gd name="T82" fmla="*/ 60 w 287"/>
                <a:gd name="T83" fmla="*/ 58 h 64"/>
                <a:gd name="T84" fmla="*/ 75 w 287"/>
                <a:gd name="T85" fmla="*/ 61 h 64"/>
                <a:gd name="T86" fmla="*/ 84 w 287"/>
                <a:gd name="T87" fmla="*/ 63 h 64"/>
                <a:gd name="T88" fmla="*/ 95 w 287"/>
                <a:gd name="T89" fmla="*/ 63 h 64"/>
                <a:gd name="T90" fmla="*/ 108 w 287"/>
                <a:gd name="T91" fmla="*/ 63 h 64"/>
                <a:gd name="T92" fmla="*/ 122 w 287"/>
                <a:gd name="T93" fmla="*/ 62 h 64"/>
                <a:gd name="T94" fmla="*/ 134 w 287"/>
                <a:gd name="T95" fmla="*/ 61 h 64"/>
                <a:gd name="T96" fmla="*/ 154 w 287"/>
                <a:gd name="T97" fmla="*/ 55 h 64"/>
                <a:gd name="T98" fmla="*/ 186 w 287"/>
                <a:gd name="T99" fmla="*/ 44 h 64"/>
                <a:gd name="T100" fmla="*/ 224 w 287"/>
                <a:gd name="T101" fmla="*/ 31 h 64"/>
                <a:gd name="T102" fmla="*/ 257 w 287"/>
                <a:gd name="T103" fmla="*/ 20 h 64"/>
                <a:gd name="T104" fmla="*/ 281 w 287"/>
                <a:gd name="T105" fmla="*/ 11 h 64"/>
                <a:gd name="T106" fmla="*/ 286 w 287"/>
                <a:gd name="T107" fmla="*/ 9 h 6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87"/>
                <a:gd name="T163" fmla="*/ 0 h 64"/>
                <a:gd name="T164" fmla="*/ 287 w 287"/>
                <a:gd name="T165" fmla="*/ 64 h 6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87" h="64">
                  <a:moveTo>
                    <a:pt x="286" y="9"/>
                  </a:moveTo>
                  <a:lnTo>
                    <a:pt x="285" y="9"/>
                  </a:lnTo>
                  <a:lnTo>
                    <a:pt x="283" y="9"/>
                  </a:lnTo>
                  <a:lnTo>
                    <a:pt x="283" y="8"/>
                  </a:lnTo>
                  <a:lnTo>
                    <a:pt x="281" y="8"/>
                  </a:lnTo>
                  <a:lnTo>
                    <a:pt x="279" y="7"/>
                  </a:lnTo>
                  <a:lnTo>
                    <a:pt x="277" y="7"/>
                  </a:lnTo>
                  <a:lnTo>
                    <a:pt x="276" y="6"/>
                  </a:lnTo>
                  <a:lnTo>
                    <a:pt x="274" y="6"/>
                  </a:lnTo>
                  <a:lnTo>
                    <a:pt x="272" y="5"/>
                  </a:lnTo>
                  <a:lnTo>
                    <a:pt x="271" y="5"/>
                  </a:lnTo>
                  <a:lnTo>
                    <a:pt x="269" y="3"/>
                  </a:lnTo>
                  <a:lnTo>
                    <a:pt x="267" y="3"/>
                  </a:lnTo>
                  <a:lnTo>
                    <a:pt x="266" y="3"/>
                  </a:lnTo>
                  <a:lnTo>
                    <a:pt x="265" y="3"/>
                  </a:lnTo>
                  <a:lnTo>
                    <a:pt x="265" y="1"/>
                  </a:lnTo>
                  <a:lnTo>
                    <a:pt x="263" y="1"/>
                  </a:lnTo>
                  <a:lnTo>
                    <a:pt x="261" y="0"/>
                  </a:lnTo>
                  <a:lnTo>
                    <a:pt x="259" y="0"/>
                  </a:lnTo>
                  <a:lnTo>
                    <a:pt x="257" y="0"/>
                  </a:lnTo>
                  <a:lnTo>
                    <a:pt x="253" y="1"/>
                  </a:lnTo>
                  <a:lnTo>
                    <a:pt x="251" y="1"/>
                  </a:lnTo>
                  <a:lnTo>
                    <a:pt x="248" y="1"/>
                  </a:lnTo>
                  <a:lnTo>
                    <a:pt x="246" y="1"/>
                  </a:lnTo>
                  <a:lnTo>
                    <a:pt x="243" y="3"/>
                  </a:lnTo>
                  <a:lnTo>
                    <a:pt x="241" y="3"/>
                  </a:lnTo>
                  <a:lnTo>
                    <a:pt x="237" y="4"/>
                  </a:lnTo>
                  <a:lnTo>
                    <a:pt x="235" y="4"/>
                  </a:lnTo>
                  <a:lnTo>
                    <a:pt x="233" y="5"/>
                  </a:lnTo>
                  <a:lnTo>
                    <a:pt x="231" y="5"/>
                  </a:lnTo>
                  <a:lnTo>
                    <a:pt x="229" y="5"/>
                  </a:lnTo>
                  <a:lnTo>
                    <a:pt x="227" y="4"/>
                  </a:lnTo>
                  <a:lnTo>
                    <a:pt x="224" y="5"/>
                  </a:lnTo>
                  <a:lnTo>
                    <a:pt x="221" y="5"/>
                  </a:lnTo>
                  <a:lnTo>
                    <a:pt x="219" y="6"/>
                  </a:lnTo>
                  <a:lnTo>
                    <a:pt x="217" y="6"/>
                  </a:lnTo>
                  <a:lnTo>
                    <a:pt x="215" y="8"/>
                  </a:lnTo>
                  <a:lnTo>
                    <a:pt x="215" y="9"/>
                  </a:lnTo>
                  <a:lnTo>
                    <a:pt x="213" y="11"/>
                  </a:lnTo>
                  <a:lnTo>
                    <a:pt x="211" y="13"/>
                  </a:lnTo>
                  <a:lnTo>
                    <a:pt x="210" y="15"/>
                  </a:lnTo>
                  <a:lnTo>
                    <a:pt x="208" y="17"/>
                  </a:lnTo>
                  <a:lnTo>
                    <a:pt x="208" y="18"/>
                  </a:lnTo>
                  <a:lnTo>
                    <a:pt x="206" y="20"/>
                  </a:lnTo>
                  <a:lnTo>
                    <a:pt x="204" y="20"/>
                  </a:lnTo>
                  <a:lnTo>
                    <a:pt x="202" y="21"/>
                  </a:lnTo>
                  <a:lnTo>
                    <a:pt x="200" y="21"/>
                  </a:lnTo>
                  <a:lnTo>
                    <a:pt x="196" y="21"/>
                  </a:lnTo>
                  <a:lnTo>
                    <a:pt x="193" y="21"/>
                  </a:lnTo>
                  <a:lnTo>
                    <a:pt x="189" y="21"/>
                  </a:lnTo>
                  <a:lnTo>
                    <a:pt x="185" y="21"/>
                  </a:lnTo>
                  <a:lnTo>
                    <a:pt x="179" y="21"/>
                  </a:lnTo>
                  <a:lnTo>
                    <a:pt x="174" y="21"/>
                  </a:lnTo>
                  <a:lnTo>
                    <a:pt x="169" y="21"/>
                  </a:lnTo>
                  <a:lnTo>
                    <a:pt x="165" y="21"/>
                  </a:lnTo>
                  <a:lnTo>
                    <a:pt x="159" y="22"/>
                  </a:lnTo>
                  <a:lnTo>
                    <a:pt x="153" y="22"/>
                  </a:lnTo>
                  <a:lnTo>
                    <a:pt x="147" y="22"/>
                  </a:lnTo>
                  <a:lnTo>
                    <a:pt x="143" y="22"/>
                  </a:lnTo>
                  <a:lnTo>
                    <a:pt x="137" y="23"/>
                  </a:lnTo>
                  <a:lnTo>
                    <a:pt x="133" y="23"/>
                  </a:lnTo>
                  <a:lnTo>
                    <a:pt x="129" y="24"/>
                  </a:lnTo>
                  <a:lnTo>
                    <a:pt x="126" y="24"/>
                  </a:lnTo>
                  <a:lnTo>
                    <a:pt x="124" y="26"/>
                  </a:lnTo>
                  <a:lnTo>
                    <a:pt x="122" y="27"/>
                  </a:lnTo>
                  <a:lnTo>
                    <a:pt x="120" y="29"/>
                  </a:lnTo>
                  <a:lnTo>
                    <a:pt x="119" y="29"/>
                  </a:lnTo>
                  <a:lnTo>
                    <a:pt x="117" y="31"/>
                  </a:lnTo>
                  <a:lnTo>
                    <a:pt x="115" y="33"/>
                  </a:lnTo>
                  <a:lnTo>
                    <a:pt x="113" y="34"/>
                  </a:lnTo>
                  <a:lnTo>
                    <a:pt x="111" y="34"/>
                  </a:lnTo>
                  <a:lnTo>
                    <a:pt x="108" y="36"/>
                  </a:lnTo>
                  <a:lnTo>
                    <a:pt x="106" y="38"/>
                  </a:lnTo>
                  <a:lnTo>
                    <a:pt x="105" y="40"/>
                  </a:lnTo>
                  <a:lnTo>
                    <a:pt x="103" y="40"/>
                  </a:lnTo>
                  <a:lnTo>
                    <a:pt x="101" y="42"/>
                  </a:lnTo>
                  <a:lnTo>
                    <a:pt x="99" y="42"/>
                  </a:lnTo>
                  <a:lnTo>
                    <a:pt x="97" y="43"/>
                  </a:lnTo>
                  <a:lnTo>
                    <a:pt x="96" y="43"/>
                  </a:lnTo>
                  <a:lnTo>
                    <a:pt x="92" y="44"/>
                  </a:lnTo>
                  <a:lnTo>
                    <a:pt x="89" y="44"/>
                  </a:lnTo>
                  <a:lnTo>
                    <a:pt x="84" y="44"/>
                  </a:lnTo>
                  <a:lnTo>
                    <a:pt x="80" y="44"/>
                  </a:lnTo>
                  <a:lnTo>
                    <a:pt x="75" y="44"/>
                  </a:lnTo>
                  <a:lnTo>
                    <a:pt x="69" y="44"/>
                  </a:lnTo>
                  <a:lnTo>
                    <a:pt x="63" y="44"/>
                  </a:lnTo>
                  <a:lnTo>
                    <a:pt x="58" y="42"/>
                  </a:lnTo>
                  <a:lnTo>
                    <a:pt x="51" y="42"/>
                  </a:lnTo>
                  <a:lnTo>
                    <a:pt x="46" y="40"/>
                  </a:lnTo>
                  <a:lnTo>
                    <a:pt x="40" y="40"/>
                  </a:lnTo>
                  <a:lnTo>
                    <a:pt x="35" y="38"/>
                  </a:lnTo>
                  <a:lnTo>
                    <a:pt x="30" y="38"/>
                  </a:lnTo>
                  <a:lnTo>
                    <a:pt x="27" y="36"/>
                  </a:lnTo>
                  <a:lnTo>
                    <a:pt x="23" y="35"/>
                  </a:lnTo>
                  <a:lnTo>
                    <a:pt x="21" y="33"/>
                  </a:lnTo>
                  <a:lnTo>
                    <a:pt x="19" y="33"/>
                  </a:lnTo>
                  <a:lnTo>
                    <a:pt x="17" y="33"/>
                  </a:lnTo>
                  <a:lnTo>
                    <a:pt x="15" y="33"/>
                  </a:lnTo>
                  <a:lnTo>
                    <a:pt x="13" y="33"/>
                  </a:lnTo>
                  <a:lnTo>
                    <a:pt x="11" y="33"/>
                  </a:lnTo>
                  <a:lnTo>
                    <a:pt x="10" y="33"/>
                  </a:lnTo>
                  <a:lnTo>
                    <a:pt x="8" y="33"/>
                  </a:lnTo>
                  <a:lnTo>
                    <a:pt x="7" y="33"/>
                  </a:lnTo>
                  <a:lnTo>
                    <a:pt x="5" y="35"/>
                  </a:lnTo>
                  <a:lnTo>
                    <a:pt x="3" y="35"/>
                  </a:lnTo>
                  <a:lnTo>
                    <a:pt x="1" y="35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1" y="39"/>
                  </a:lnTo>
                  <a:lnTo>
                    <a:pt x="4" y="41"/>
                  </a:lnTo>
                  <a:lnTo>
                    <a:pt x="9" y="41"/>
                  </a:lnTo>
                  <a:lnTo>
                    <a:pt x="12" y="43"/>
                  </a:lnTo>
                  <a:lnTo>
                    <a:pt x="18" y="45"/>
                  </a:lnTo>
                  <a:lnTo>
                    <a:pt x="23" y="47"/>
                  </a:lnTo>
                  <a:lnTo>
                    <a:pt x="30" y="49"/>
                  </a:lnTo>
                  <a:lnTo>
                    <a:pt x="36" y="51"/>
                  </a:lnTo>
                  <a:lnTo>
                    <a:pt x="42" y="53"/>
                  </a:lnTo>
                  <a:lnTo>
                    <a:pt x="48" y="54"/>
                  </a:lnTo>
                  <a:lnTo>
                    <a:pt x="55" y="56"/>
                  </a:lnTo>
                  <a:lnTo>
                    <a:pt x="60" y="58"/>
                  </a:lnTo>
                  <a:lnTo>
                    <a:pt x="66" y="59"/>
                  </a:lnTo>
                  <a:lnTo>
                    <a:pt x="69" y="61"/>
                  </a:lnTo>
                  <a:lnTo>
                    <a:pt x="75" y="61"/>
                  </a:lnTo>
                  <a:lnTo>
                    <a:pt x="77" y="63"/>
                  </a:lnTo>
                  <a:lnTo>
                    <a:pt x="80" y="63"/>
                  </a:lnTo>
                  <a:lnTo>
                    <a:pt x="84" y="63"/>
                  </a:lnTo>
                  <a:lnTo>
                    <a:pt x="88" y="63"/>
                  </a:lnTo>
                  <a:lnTo>
                    <a:pt x="91" y="63"/>
                  </a:lnTo>
                  <a:lnTo>
                    <a:pt x="95" y="63"/>
                  </a:lnTo>
                  <a:lnTo>
                    <a:pt x="99" y="63"/>
                  </a:lnTo>
                  <a:lnTo>
                    <a:pt x="105" y="63"/>
                  </a:lnTo>
                  <a:lnTo>
                    <a:pt x="108" y="63"/>
                  </a:lnTo>
                  <a:lnTo>
                    <a:pt x="113" y="63"/>
                  </a:lnTo>
                  <a:lnTo>
                    <a:pt x="116" y="63"/>
                  </a:lnTo>
                  <a:lnTo>
                    <a:pt x="122" y="62"/>
                  </a:lnTo>
                  <a:lnTo>
                    <a:pt x="126" y="62"/>
                  </a:lnTo>
                  <a:lnTo>
                    <a:pt x="130" y="61"/>
                  </a:lnTo>
                  <a:lnTo>
                    <a:pt x="134" y="61"/>
                  </a:lnTo>
                  <a:lnTo>
                    <a:pt x="139" y="59"/>
                  </a:lnTo>
                  <a:lnTo>
                    <a:pt x="146" y="57"/>
                  </a:lnTo>
                  <a:lnTo>
                    <a:pt x="154" y="55"/>
                  </a:lnTo>
                  <a:lnTo>
                    <a:pt x="163" y="52"/>
                  </a:lnTo>
                  <a:lnTo>
                    <a:pt x="174" y="48"/>
                  </a:lnTo>
                  <a:lnTo>
                    <a:pt x="186" y="44"/>
                  </a:lnTo>
                  <a:lnTo>
                    <a:pt x="198" y="41"/>
                  </a:lnTo>
                  <a:lnTo>
                    <a:pt x="211" y="37"/>
                  </a:lnTo>
                  <a:lnTo>
                    <a:pt x="224" y="31"/>
                  </a:lnTo>
                  <a:lnTo>
                    <a:pt x="235" y="27"/>
                  </a:lnTo>
                  <a:lnTo>
                    <a:pt x="247" y="24"/>
                  </a:lnTo>
                  <a:lnTo>
                    <a:pt x="257" y="20"/>
                  </a:lnTo>
                  <a:lnTo>
                    <a:pt x="267" y="16"/>
                  </a:lnTo>
                  <a:lnTo>
                    <a:pt x="274" y="14"/>
                  </a:lnTo>
                  <a:lnTo>
                    <a:pt x="281" y="11"/>
                  </a:lnTo>
                  <a:lnTo>
                    <a:pt x="284" y="10"/>
                  </a:lnTo>
                  <a:lnTo>
                    <a:pt x="286" y="9"/>
                  </a:lnTo>
                </a:path>
              </a:pathLst>
            </a:custGeom>
            <a:solidFill>
              <a:srgbClr val="BF4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2" name="Freeform 36"/>
            <p:cNvSpPr>
              <a:spLocks/>
            </p:cNvSpPr>
            <p:nvPr/>
          </p:nvSpPr>
          <p:spPr bwMode="auto">
            <a:xfrm>
              <a:off x="5419" y="3051"/>
              <a:ext cx="263" cy="90"/>
            </a:xfrm>
            <a:custGeom>
              <a:avLst/>
              <a:gdLst>
                <a:gd name="T0" fmla="*/ 261 w 263"/>
                <a:gd name="T1" fmla="*/ 1 h 90"/>
                <a:gd name="T2" fmla="*/ 253 w 263"/>
                <a:gd name="T3" fmla="*/ 4 h 90"/>
                <a:gd name="T4" fmla="*/ 246 w 263"/>
                <a:gd name="T5" fmla="*/ 5 h 90"/>
                <a:gd name="T6" fmla="*/ 236 w 263"/>
                <a:gd name="T7" fmla="*/ 7 h 90"/>
                <a:gd name="T8" fmla="*/ 230 w 263"/>
                <a:gd name="T9" fmla="*/ 8 h 90"/>
                <a:gd name="T10" fmla="*/ 226 w 263"/>
                <a:gd name="T11" fmla="*/ 7 h 90"/>
                <a:gd name="T12" fmla="*/ 220 w 263"/>
                <a:gd name="T13" fmla="*/ 7 h 90"/>
                <a:gd name="T14" fmla="*/ 209 w 263"/>
                <a:gd name="T15" fmla="*/ 9 h 90"/>
                <a:gd name="T16" fmla="*/ 201 w 263"/>
                <a:gd name="T17" fmla="*/ 11 h 90"/>
                <a:gd name="T18" fmla="*/ 193 w 263"/>
                <a:gd name="T19" fmla="*/ 13 h 90"/>
                <a:gd name="T20" fmla="*/ 187 w 263"/>
                <a:gd name="T21" fmla="*/ 13 h 90"/>
                <a:gd name="T22" fmla="*/ 176 w 263"/>
                <a:gd name="T23" fmla="*/ 18 h 90"/>
                <a:gd name="T24" fmla="*/ 166 w 263"/>
                <a:gd name="T25" fmla="*/ 25 h 90"/>
                <a:gd name="T26" fmla="*/ 153 w 263"/>
                <a:gd name="T27" fmla="*/ 34 h 90"/>
                <a:gd name="T28" fmla="*/ 142 w 263"/>
                <a:gd name="T29" fmla="*/ 43 h 90"/>
                <a:gd name="T30" fmla="*/ 132 w 263"/>
                <a:gd name="T31" fmla="*/ 49 h 90"/>
                <a:gd name="T32" fmla="*/ 124 w 263"/>
                <a:gd name="T33" fmla="*/ 49 h 90"/>
                <a:gd name="T34" fmla="*/ 113 w 263"/>
                <a:gd name="T35" fmla="*/ 49 h 90"/>
                <a:gd name="T36" fmla="*/ 102 w 263"/>
                <a:gd name="T37" fmla="*/ 47 h 90"/>
                <a:gd name="T38" fmla="*/ 89 w 263"/>
                <a:gd name="T39" fmla="*/ 47 h 90"/>
                <a:gd name="T40" fmla="*/ 78 w 263"/>
                <a:gd name="T41" fmla="*/ 46 h 90"/>
                <a:gd name="T42" fmla="*/ 69 w 263"/>
                <a:gd name="T43" fmla="*/ 49 h 90"/>
                <a:gd name="T44" fmla="*/ 68 w 263"/>
                <a:gd name="T45" fmla="*/ 51 h 90"/>
                <a:gd name="T46" fmla="*/ 68 w 263"/>
                <a:gd name="T47" fmla="*/ 57 h 90"/>
                <a:gd name="T48" fmla="*/ 68 w 263"/>
                <a:gd name="T49" fmla="*/ 61 h 90"/>
                <a:gd name="T50" fmla="*/ 67 w 263"/>
                <a:gd name="T51" fmla="*/ 67 h 90"/>
                <a:gd name="T52" fmla="*/ 66 w 263"/>
                <a:gd name="T53" fmla="*/ 69 h 90"/>
                <a:gd name="T54" fmla="*/ 60 w 263"/>
                <a:gd name="T55" fmla="*/ 73 h 90"/>
                <a:gd name="T56" fmla="*/ 59 w 263"/>
                <a:gd name="T57" fmla="*/ 75 h 90"/>
                <a:gd name="T58" fmla="*/ 59 w 263"/>
                <a:gd name="T59" fmla="*/ 79 h 90"/>
                <a:gd name="T60" fmla="*/ 59 w 263"/>
                <a:gd name="T61" fmla="*/ 79 h 90"/>
                <a:gd name="T62" fmla="*/ 57 w 263"/>
                <a:gd name="T63" fmla="*/ 79 h 90"/>
                <a:gd name="T64" fmla="*/ 49 w 263"/>
                <a:gd name="T65" fmla="*/ 78 h 90"/>
                <a:gd name="T66" fmla="*/ 37 w 263"/>
                <a:gd name="T67" fmla="*/ 77 h 90"/>
                <a:gd name="T68" fmla="*/ 24 w 263"/>
                <a:gd name="T69" fmla="*/ 75 h 90"/>
                <a:gd name="T70" fmla="*/ 10 w 263"/>
                <a:gd name="T71" fmla="*/ 75 h 90"/>
                <a:gd name="T72" fmla="*/ 1 w 263"/>
                <a:gd name="T73" fmla="*/ 73 h 90"/>
                <a:gd name="T74" fmla="*/ 0 w 263"/>
                <a:gd name="T75" fmla="*/ 75 h 90"/>
                <a:gd name="T76" fmla="*/ 3 w 263"/>
                <a:gd name="T77" fmla="*/ 76 h 90"/>
                <a:gd name="T78" fmla="*/ 8 w 263"/>
                <a:gd name="T79" fmla="*/ 80 h 90"/>
                <a:gd name="T80" fmla="*/ 18 w 263"/>
                <a:gd name="T81" fmla="*/ 83 h 90"/>
                <a:gd name="T82" fmla="*/ 28 w 263"/>
                <a:gd name="T83" fmla="*/ 86 h 90"/>
                <a:gd name="T84" fmla="*/ 39 w 263"/>
                <a:gd name="T85" fmla="*/ 88 h 90"/>
                <a:gd name="T86" fmla="*/ 49 w 263"/>
                <a:gd name="T87" fmla="*/ 89 h 90"/>
                <a:gd name="T88" fmla="*/ 61 w 263"/>
                <a:gd name="T89" fmla="*/ 89 h 90"/>
                <a:gd name="T90" fmla="*/ 75 w 263"/>
                <a:gd name="T91" fmla="*/ 88 h 90"/>
                <a:gd name="T92" fmla="*/ 88 w 263"/>
                <a:gd name="T93" fmla="*/ 86 h 90"/>
                <a:gd name="T94" fmla="*/ 99 w 263"/>
                <a:gd name="T95" fmla="*/ 81 h 90"/>
                <a:gd name="T96" fmla="*/ 113 w 263"/>
                <a:gd name="T97" fmla="*/ 76 h 90"/>
                <a:gd name="T98" fmla="*/ 133 w 263"/>
                <a:gd name="T99" fmla="*/ 68 h 90"/>
                <a:gd name="T100" fmla="*/ 158 w 263"/>
                <a:gd name="T101" fmla="*/ 55 h 90"/>
                <a:gd name="T102" fmla="*/ 184 w 263"/>
                <a:gd name="T103" fmla="*/ 43 h 90"/>
                <a:gd name="T104" fmla="*/ 211 w 263"/>
                <a:gd name="T105" fmla="*/ 29 h 90"/>
                <a:gd name="T106" fmla="*/ 231 w 263"/>
                <a:gd name="T107" fmla="*/ 19 h 90"/>
                <a:gd name="T108" fmla="*/ 241 w 263"/>
                <a:gd name="T109" fmla="*/ 13 h 90"/>
                <a:gd name="T110" fmla="*/ 249 w 263"/>
                <a:gd name="T111" fmla="*/ 8 h 90"/>
                <a:gd name="T112" fmla="*/ 256 w 263"/>
                <a:gd name="T113" fmla="*/ 5 h 90"/>
                <a:gd name="T114" fmla="*/ 259 w 263"/>
                <a:gd name="T115" fmla="*/ 2 h 90"/>
                <a:gd name="T116" fmla="*/ 262 w 263"/>
                <a:gd name="T117" fmla="*/ 0 h 9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3"/>
                <a:gd name="T178" fmla="*/ 0 h 90"/>
                <a:gd name="T179" fmla="*/ 263 w 263"/>
                <a:gd name="T180" fmla="*/ 90 h 9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3" h="90">
                  <a:moveTo>
                    <a:pt x="262" y="0"/>
                  </a:moveTo>
                  <a:lnTo>
                    <a:pt x="261" y="1"/>
                  </a:lnTo>
                  <a:lnTo>
                    <a:pt x="259" y="2"/>
                  </a:lnTo>
                  <a:lnTo>
                    <a:pt x="257" y="2"/>
                  </a:lnTo>
                  <a:lnTo>
                    <a:pt x="253" y="4"/>
                  </a:lnTo>
                  <a:lnTo>
                    <a:pt x="251" y="4"/>
                  </a:lnTo>
                  <a:lnTo>
                    <a:pt x="248" y="5"/>
                  </a:lnTo>
                  <a:lnTo>
                    <a:pt x="246" y="5"/>
                  </a:lnTo>
                  <a:lnTo>
                    <a:pt x="242" y="7"/>
                  </a:lnTo>
                  <a:lnTo>
                    <a:pt x="239" y="7"/>
                  </a:lnTo>
                  <a:lnTo>
                    <a:pt x="236" y="7"/>
                  </a:lnTo>
                  <a:lnTo>
                    <a:pt x="234" y="7"/>
                  </a:lnTo>
                  <a:lnTo>
                    <a:pt x="232" y="8"/>
                  </a:lnTo>
                  <a:lnTo>
                    <a:pt x="230" y="8"/>
                  </a:lnTo>
                  <a:lnTo>
                    <a:pt x="229" y="8"/>
                  </a:lnTo>
                  <a:lnTo>
                    <a:pt x="229" y="7"/>
                  </a:lnTo>
                  <a:lnTo>
                    <a:pt x="226" y="7"/>
                  </a:lnTo>
                  <a:lnTo>
                    <a:pt x="224" y="7"/>
                  </a:lnTo>
                  <a:lnTo>
                    <a:pt x="222" y="7"/>
                  </a:lnTo>
                  <a:lnTo>
                    <a:pt x="220" y="7"/>
                  </a:lnTo>
                  <a:lnTo>
                    <a:pt x="216" y="9"/>
                  </a:lnTo>
                  <a:lnTo>
                    <a:pt x="213" y="9"/>
                  </a:lnTo>
                  <a:lnTo>
                    <a:pt x="209" y="9"/>
                  </a:lnTo>
                  <a:lnTo>
                    <a:pt x="207" y="9"/>
                  </a:lnTo>
                  <a:lnTo>
                    <a:pt x="204" y="11"/>
                  </a:lnTo>
                  <a:lnTo>
                    <a:pt x="201" y="11"/>
                  </a:lnTo>
                  <a:lnTo>
                    <a:pt x="197" y="12"/>
                  </a:lnTo>
                  <a:lnTo>
                    <a:pt x="195" y="12"/>
                  </a:lnTo>
                  <a:lnTo>
                    <a:pt x="193" y="13"/>
                  </a:lnTo>
                  <a:lnTo>
                    <a:pt x="191" y="13"/>
                  </a:lnTo>
                  <a:lnTo>
                    <a:pt x="189" y="13"/>
                  </a:lnTo>
                  <a:lnTo>
                    <a:pt x="187" y="13"/>
                  </a:lnTo>
                  <a:lnTo>
                    <a:pt x="184" y="15"/>
                  </a:lnTo>
                  <a:lnTo>
                    <a:pt x="180" y="16"/>
                  </a:lnTo>
                  <a:lnTo>
                    <a:pt x="176" y="18"/>
                  </a:lnTo>
                  <a:lnTo>
                    <a:pt x="173" y="20"/>
                  </a:lnTo>
                  <a:lnTo>
                    <a:pt x="169" y="23"/>
                  </a:lnTo>
                  <a:lnTo>
                    <a:pt x="166" y="25"/>
                  </a:lnTo>
                  <a:lnTo>
                    <a:pt x="162" y="28"/>
                  </a:lnTo>
                  <a:lnTo>
                    <a:pt x="158" y="30"/>
                  </a:lnTo>
                  <a:lnTo>
                    <a:pt x="153" y="34"/>
                  </a:lnTo>
                  <a:lnTo>
                    <a:pt x="149" y="37"/>
                  </a:lnTo>
                  <a:lnTo>
                    <a:pt x="146" y="41"/>
                  </a:lnTo>
                  <a:lnTo>
                    <a:pt x="142" y="43"/>
                  </a:lnTo>
                  <a:lnTo>
                    <a:pt x="138" y="45"/>
                  </a:lnTo>
                  <a:lnTo>
                    <a:pt x="135" y="47"/>
                  </a:lnTo>
                  <a:lnTo>
                    <a:pt x="132" y="49"/>
                  </a:lnTo>
                  <a:lnTo>
                    <a:pt x="130" y="49"/>
                  </a:lnTo>
                  <a:lnTo>
                    <a:pt x="126" y="49"/>
                  </a:lnTo>
                  <a:lnTo>
                    <a:pt x="124" y="49"/>
                  </a:lnTo>
                  <a:lnTo>
                    <a:pt x="120" y="49"/>
                  </a:lnTo>
                  <a:lnTo>
                    <a:pt x="117" y="49"/>
                  </a:lnTo>
                  <a:lnTo>
                    <a:pt x="113" y="49"/>
                  </a:lnTo>
                  <a:lnTo>
                    <a:pt x="109" y="48"/>
                  </a:lnTo>
                  <a:lnTo>
                    <a:pt x="106" y="48"/>
                  </a:lnTo>
                  <a:lnTo>
                    <a:pt x="102" y="47"/>
                  </a:lnTo>
                  <a:lnTo>
                    <a:pt x="96" y="47"/>
                  </a:lnTo>
                  <a:lnTo>
                    <a:pt x="93" y="47"/>
                  </a:lnTo>
                  <a:lnTo>
                    <a:pt x="89" y="47"/>
                  </a:lnTo>
                  <a:lnTo>
                    <a:pt x="85" y="45"/>
                  </a:lnTo>
                  <a:lnTo>
                    <a:pt x="81" y="46"/>
                  </a:lnTo>
                  <a:lnTo>
                    <a:pt x="78" y="46"/>
                  </a:lnTo>
                  <a:lnTo>
                    <a:pt x="74" y="47"/>
                  </a:lnTo>
                  <a:lnTo>
                    <a:pt x="71" y="47"/>
                  </a:lnTo>
                  <a:lnTo>
                    <a:pt x="69" y="49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8" y="55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68" y="59"/>
                  </a:lnTo>
                  <a:lnTo>
                    <a:pt x="68" y="61"/>
                  </a:lnTo>
                  <a:lnTo>
                    <a:pt x="68" y="63"/>
                  </a:lnTo>
                  <a:lnTo>
                    <a:pt x="68" y="65"/>
                  </a:lnTo>
                  <a:lnTo>
                    <a:pt x="67" y="67"/>
                  </a:lnTo>
                  <a:lnTo>
                    <a:pt x="67" y="68"/>
                  </a:lnTo>
                  <a:lnTo>
                    <a:pt x="66" y="69"/>
                  </a:lnTo>
                  <a:lnTo>
                    <a:pt x="63" y="71"/>
                  </a:lnTo>
                  <a:lnTo>
                    <a:pt x="61" y="71"/>
                  </a:lnTo>
                  <a:lnTo>
                    <a:pt x="60" y="73"/>
                  </a:lnTo>
                  <a:lnTo>
                    <a:pt x="59" y="75"/>
                  </a:lnTo>
                  <a:lnTo>
                    <a:pt x="59" y="77"/>
                  </a:lnTo>
                  <a:lnTo>
                    <a:pt x="60" y="77"/>
                  </a:lnTo>
                  <a:lnTo>
                    <a:pt x="59" y="79"/>
                  </a:lnTo>
                  <a:lnTo>
                    <a:pt x="58" y="79"/>
                  </a:lnTo>
                  <a:lnTo>
                    <a:pt x="57" y="79"/>
                  </a:lnTo>
                  <a:lnTo>
                    <a:pt x="55" y="78"/>
                  </a:lnTo>
                  <a:lnTo>
                    <a:pt x="52" y="78"/>
                  </a:lnTo>
                  <a:lnTo>
                    <a:pt x="49" y="78"/>
                  </a:lnTo>
                  <a:lnTo>
                    <a:pt x="46" y="78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3" y="76"/>
                  </a:lnTo>
                  <a:lnTo>
                    <a:pt x="28" y="76"/>
                  </a:lnTo>
                  <a:lnTo>
                    <a:pt x="24" y="75"/>
                  </a:lnTo>
                  <a:lnTo>
                    <a:pt x="18" y="75"/>
                  </a:lnTo>
                  <a:lnTo>
                    <a:pt x="15" y="75"/>
                  </a:lnTo>
                  <a:lnTo>
                    <a:pt x="10" y="75"/>
                  </a:lnTo>
                  <a:lnTo>
                    <a:pt x="7" y="73"/>
                  </a:lnTo>
                  <a:lnTo>
                    <a:pt x="3" y="73"/>
                  </a:lnTo>
                  <a:lnTo>
                    <a:pt x="1" y="73"/>
                  </a:lnTo>
                  <a:lnTo>
                    <a:pt x="0" y="73"/>
                  </a:lnTo>
                  <a:lnTo>
                    <a:pt x="0" y="75"/>
                  </a:lnTo>
                  <a:lnTo>
                    <a:pt x="1" y="76"/>
                  </a:lnTo>
                  <a:lnTo>
                    <a:pt x="3" y="76"/>
                  </a:lnTo>
                  <a:lnTo>
                    <a:pt x="5" y="78"/>
                  </a:lnTo>
                  <a:lnTo>
                    <a:pt x="7" y="78"/>
                  </a:lnTo>
                  <a:lnTo>
                    <a:pt x="8" y="80"/>
                  </a:lnTo>
                  <a:lnTo>
                    <a:pt x="12" y="80"/>
                  </a:lnTo>
                  <a:lnTo>
                    <a:pt x="14" y="82"/>
                  </a:lnTo>
                  <a:lnTo>
                    <a:pt x="18" y="83"/>
                  </a:lnTo>
                  <a:lnTo>
                    <a:pt x="21" y="85"/>
                  </a:lnTo>
                  <a:lnTo>
                    <a:pt x="25" y="85"/>
                  </a:lnTo>
                  <a:lnTo>
                    <a:pt x="28" y="86"/>
                  </a:lnTo>
                  <a:lnTo>
                    <a:pt x="31" y="86"/>
                  </a:lnTo>
                  <a:lnTo>
                    <a:pt x="35" y="88"/>
                  </a:lnTo>
                  <a:lnTo>
                    <a:pt x="39" y="88"/>
                  </a:lnTo>
                  <a:lnTo>
                    <a:pt x="42" y="89"/>
                  </a:lnTo>
                  <a:lnTo>
                    <a:pt x="46" y="89"/>
                  </a:lnTo>
                  <a:lnTo>
                    <a:pt x="49" y="89"/>
                  </a:lnTo>
                  <a:lnTo>
                    <a:pt x="53" y="89"/>
                  </a:lnTo>
                  <a:lnTo>
                    <a:pt x="57" y="89"/>
                  </a:lnTo>
                  <a:lnTo>
                    <a:pt x="61" y="89"/>
                  </a:lnTo>
                  <a:lnTo>
                    <a:pt x="65" y="89"/>
                  </a:lnTo>
                  <a:lnTo>
                    <a:pt x="71" y="88"/>
                  </a:lnTo>
                  <a:lnTo>
                    <a:pt x="75" y="88"/>
                  </a:lnTo>
                  <a:lnTo>
                    <a:pt x="78" y="88"/>
                  </a:lnTo>
                  <a:lnTo>
                    <a:pt x="82" y="88"/>
                  </a:lnTo>
                  <a:lnTo>
                    <a:pt x="88" y="86"/>
                  </a:lnTo>
                  <a:lnTo>
                    <a:pt x="91" y="85"/>
                  </a:lnTo>
                  <a:lnTo>
                    <a:pt x="96" y="83"/>
                  </a:lnTo>
                  <a:lnTo>
                    <a:pt x="99" y="81"/>
                  </a:lnTo>
                  <a:lnTo>
                    <a:pt x="105" y="79"/>
                  </a:lnTo>
                  <a:lnTo>
                    <a:pt x="108" y="78"/>
                  </a:lnTo>
                  <a:lnTo>
                    <a:pt x="113" y="76"/>
                  </a:lnTo>
                  <a:lnTo>
                    <a:pt x="119" y="75"/>
                  </a:lnTo>
                  <a:lnTo>
                    <a:pt x="126" y="71"/>
                  </a:lnTo>
                  <a:lnTo>
                    <a:pt x="133" y="68"/>
                  </a:lnTo>
                  <a:lnTo>
                    <a:pt x="141" y="64"/>
                  </a:lnTo>
                  <a:lnTo>
                    <a:pt x="149" y="60"/>
                  </a:lnTo>
                  <a:lnTo>
                    <a:pt x="158" y="55"/>
                  </a:lnTo>
                  <a:lnTo>
                    <a:pt x="166" y="51"/>
                  </a:lnTo>
                  <a:lnTo>
                    <a:pt x="175" y="47"/>
                  </a:lnTo>
                  <a:lnTo>
                    <a:pt x="184" y="43"/>
                  </a:lnTo>
                  <a:lnTo>
                    <a:pt x="194" y="38"/>
                  </a:lnTo>
                  <a:lnTo>
                    <a:pt x="201" y="34"/>
                  </a:lnTo>
                  <a:lnTo>
                    <a:pt x="211" y="29"/>
                  </a:lnTo>
                  <a:lnTo>
                    <a:pt x="219" y="25"/>
                  </a:lnTo>
                  <a:lnTo>
                    <a:pt x="227" y="20"/>
                  </a:lnTo>
                  <a:lnTo>
                    <a:pt x="231" y="19"/>
                  </a:lnTo>
                  <a:lnTo>
                    <a:pt x="234" y="17"/>
                  </a:lnTo>
                  <a:lnTo>
                    <a:pt x="237" y="15"/>
                  </a:lnTo>
                  <a:lnTo>
                    <a:pt x="241" y="13"/>
                  </a:lnTo>
                  <a:lnTo>
                    <a:pt x="243" y="12"/>
                  </a:lnTo>
                  <a:lnTo>
                    <a:pt x="247" y="10"/>
                  </a:lnTo>
                  <a:lnTo>
                    <a:pt x="249" y="8"/>
                  </a:lnTo>
                  <a:lnTo>
                    <a:pt x="252" y="7"/>
                  </a:lnTo>
                  <a:lnTo>
                    <a:pt x="254" y="7"/>
                  </a:lnTo>
                  <a:lnTo>
                    <a:pt x="256" y="5"/>
                  </a:lnTo>
                  <a:lnTo>
                    <a:pt x="257" y="4"/>
                  </a:lnTo>
                  <a:lnTo>
                    <a:pt x="259" y="2"/>
                  </a:lnTo>
                  <a:lnTo>
                    <a:pt x="261" y="1"/>
                  </a:lnTo>
                  <a:lnTo>
                    <a:pt x="262" y="0"/>
                  </a:lnTo>
                </a:path>
              </a:pathLst>
            </a:custGeom>
            <a:solidFill>
              <a:srgbClr val="BF4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3" name="Freeform 37"/>
            <p:cNvSpPr>
              <a:spLocks/>
            </p:cNvSpPr>
            <p:nvPr/>
          </p:nvSpPr>
          <p:spPr bwMode="auto">
            <a:xfrm>
              <a:off x="5593" y="3100"/>
              <a:ext cx="869" cy="129"/>
            </a:xfrm>
            <a:custGeom>
              <a:avLst/>
              <a:gdLst>
                <a:gd name="T0" fmla="*/ 868 w 869"/>
                <a:gd name="T1" fmla="*/ 128 h 129"/>
                <a:gd name="T2" fmla="*/ 502 w 869"/>
                <a:gd name="T3" fmla="*/ 81 h 129"/>
                <a:gd name="T4" fmla="*/ 443 w 869"/>
                <a:gd name="T5" fmla="*/ 94 h 129"/>
                <a:gd name="T6" fmla="*/ 337 w 869"/>
                <a:gd name="T7" fmla="*/ 114 h 129"/>
                <a:gd name="T8" fmla="*/ 281 w 869"/>
                <a:gd name="T9" fmla="*/ 108 h 129"/>
                <a:gd name="T10" fmla="*/ 159 w 869"/>
                <a:gd name="T11" fmla="*/ 75 h 129"/>
                <a:gd name="T12" fmla="*/ 27 w 869"/>
                <a:gd name="T13" fmla="*/ 24 h 129"/>
                <a:gd name="T14" fmla="*/ 0 w 869"/>
                <a:gd name="T15" fmla="*/ 0 h 1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9"/>
                <a:gd name="T25" fmla="*/ 0 h 129"/>
                <a:gd name="T26" fmla="*/ 869 w 869"/>
                <a:gd name="T27" fmla="*/ 129 h 1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9" h="129">
                  <a:moveTo>
                    <a:pt x="868" y="128"/>
                  </a:moveTo>
                  <a:lnTo>
                    <a:pt x="502" y="81"/>
                  </a:lnTo>
                  <a:lnTo>
                    <a:pt x="443" y="94"/>
                  </a:lnTo>
                  <a:lnTo>
                    <a:pt x="337" y="114"/>
                  </a:lnTo>
                  <a:lnTo>
                    <a:pt x="281" y="108"/>
                  </a:lnTo>
                  <a:lnTo>
                    <a:pt x="159" y="75"/>
                  </a:lnTo>
                  <a:lnTo>
                    <a:pt x="27" y="24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4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4" name="Freeform 38"/>
            <p:cNvSpPr>
              <a:spLocks/>
            </p:cNvSpPr>
            <p:nvPr/>
          </p:nvSpPr>
          <p:spPr bwMode="auto">
            <a:xfrm>
              <a:off x="5262" y="2435"/>
              <a:ext cx="1200" cy="353"/>
            </a:xfrm>
            <a:custGeom>
              <a:avLst/>
              <a:gdLst>
                <a:gd name="T0" fmla="*/ 1193 w 1200"/>
                <a:gd name="T1" fmla="*/ 344 h 353"/>
                <a:gd name="T2" fmla="*/ 1165 w 1200"/>
                <a:gd name="T3" fmla="*/ 347 h 353"/>
                <a:gd name="T4" fmla="*/ 1124 w 1200"/>
                <a:gd name="T5" fmla="*/ 348 h 353"/>
                <a:gd name="T6" fmla="*/ 1078 w 1200"/>
                <a:gd name="T7" fmla="*/ 351 h 353"/>
                <a:gd name="T8" fmla="*/ 1036 w 1200"/>
                <a:gd name="T9" fmla="*/ 352 h 353"/>
                <a:gd name="T10" fmla="*/ 1009 w 1200"/>
                <a:gd name="T11" fmla="*/ 352 h 353"/>
                <a:gd name="T12" fmla="*/ 992 w 1200"/>
                <a:gd name="T13" fmla="*/ 352 h 353"/>
                <a:gd name="T14" fmla="*/ 972 w 1200"/>
                <a:gd name="T15" fmla="*/ 352 h 353"/>
                <a:gd name="T16" fmla="*/ 952 w 1200"/>
                <a:gd name="T17" fmla="*/ 352 h 353"/>
                <a:gd name="T18" fmla="*/ 934 w 1200"/>
                <a:gd name="T19" fmla="*/ 352 h 353"/>
                <a:gd name="T20" fmla="*/ 919 w 1200"/>
                <a:gd name="T21" fmla="*/ 349 h 353"/>
                <a:gd name="T22" fmla="*/ 893 w 1200"/>
                <a:gd name="T23" fmla="*/ 341 h 353"/>
                <a:gd name="T24" fmla="*/ 866 w 1200"/>
                <a:gd name="T25" fmla="*/ 326 h 353"/>
                <a:gd name="T26" fmla="*/ 836 w 1200"/>
                <a:gd name="T27" fmla="*/ 309 h 353"/>
                <a:gd name="T28" fmla="*/ 809 w 1200"/>
                <a:gd name="T29" fmla="*/ 292 h 353"/>
                <a:gd name="T30" fmla="*/ 785 w 1200"/>
                <a:gd name="T31" fmla="*/ 277 h 353"/>
                <a:gd name="T32" fmla="*/ 769 w 1200"/>
                <a:gd name="T33" fmla="*/ 265 h 353"/>
                <a:gd name="T34" fmla="*/ 752 w 1200"/>
                <a:gd name="T35" fmla="*/ 250 h 353"/>
                <a:gd name="T36" fmla="*/ 735 w 1200"/>
                <a:gd name="T37" fmla="*/ 233 h 353"/>
                <a:gd name="T38" fmla="*/ 717 w 1200"/>
                <a:gd name="T39" fmla="*/ 217 h 353"/>
                <a:gd name="T40" fmla="*/ 701 w 1200"/>
                <a:gd name="T41" fmla="*/ 201 h 353"/>
                <a:gd name="T42" fmla="*/ 684 w 1200"/>
                <a:gd name="T43" fmla="*/ 189 h 353"/>
                <a:gd name="T44" fmla="*/ 657 w 1200"/>
                <a:gd name="T45" fmla="*/ 171 h 353"/>
                <a:gd name="T46" fmla="*/ 625 w 1200"/>
                <a:gd name="T47" fmla="*/ 151 h 353"/>
                <a:gd name="T48" fmla="*/ 593 w 1200"/>
                <a:gd name="T49" fmla="*/ 131 h 353"/>
                <a:gd name="T50" fmla="*/ 562 w 1200"/>
                <a:gd name="T51" fmla="*/ 113 h 353"/>
                <a:gd name="T52" fmla="*/ 537 w 1200"/>
                <a:gd name="T53" fmla="*/ 98 h 353"/>
                <a:gd name="T54" fmla="*/ 502 w 1200"/>
                <a:gd name="T55" fmla="*/ 80 h 353"/>
                <a:gd name="T56" fmla="*/ 460 w 1200"/>
                <a:gd name="T57" fmla="*/ 59 h 353"/>
                <a:gd name="T58" fmla="*/ 418 w 1200"/>
                <a:gd name="T59" fmla="*/ 37 h 353"/>
                <a:gd name="T60" fmla="*/ 374 w 1200"/>
                <a:gd name="T61" fmla="*/ 16 h 353"/>
                <a:gd name="T62" fmla="*/ 335 w 1200"/>
                <a:gd name="T63" fmla="*/ 3 h 353"/>
                <a:gd name="T64" fmla="*/ 318 w 1200"/>
                <a:gd name="T65" fmla="*/ 0 h 353"/>
                <a:gd name="T66" fmla="*/ 304 w 1200"/>
                <a:gd name="T67" fmla="*/ 0 h 353"/>
                <a:gd name="T68" fmla="*/ 290 w 1200"/>
                <a:gd name="T69" fmla="*/ 0 h 353"/>
                <a:gd name="T70" fmla="*/ 274 w 1200"/>
                <a:gd name="T71" fmla="*/ 2 h 353"/>
                <a:gd name="T72" fmla="*/ 263 w 1200"/>
                <a:gd name="T73" fmla="*/ 2 h 353"/>
                <a:gd name="T74" fmla="*/ 250 w 1200"/>
                <a:gd name="T75" fmla="*/ 3 h 353"/>
                <a:gd name="T76" fmla="*/ 226 w 1200"/>
                <a:gd name="T77" fmla="*/ 7 h 353"/>
                <a:gd name="T78" fmla="*/ 199 w 1200"/>
                <a:gd name="T79" fmla="*/ 12 h 353"/>
                <a:gd name="T80" fmla="*/ 172 w 1200"/>
                <a:gd name="T81" fmla="*/ 17 h 353"/>
                <a:gd name="T82" fmla="*/ 145 w 1200"/>
                <a:gd name="T83" fmla="*/ 21 h 353"/>
                <a:gd name="T84" fmla="*/ 126 w 1200"/>
                <a:gd name="T85" fmla="*/ 23 h 353"/>
                <a:gd name="T86" fmla="*/ 101 w 1200"/>
                <a:gd name="T87" fmla="*/ 27 h 353"/>
                <a:gd name="T88" fmla="*/ 71 w 1200"/>
                <a:gd name="T89" fmla="*/ 29 h 353"/>
                <a:gd name="T90" fmla="*/ 40 w 1200"/>
                <a:gd name="T91" fmla="*/ 33 h 353"/>
                <a:gd name="T92" fmla="*/ 14 w 1200"/>
                <a:gd name="T93" fmla="*/ 35 h 353"/>
                <a:gd name="T94" fmla="*/ 1 w 1200"/>
                <a:gd name="T95" fmla="*/ 35 h 35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00"/>
                <a:gd name="T145" fmla="*/ 0 h 353"/>
                <a:gd name="T146" fmla="*/ 1200 w 1200"/>
                <a:gd name="T147" fmla="*/ 353 h 35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00" h="353">
                  <a:moveTo>
                    <a:pt x="1199" y="343"/>
                  </a:moveTo>
                  <a:lnTo>
                    <a:pt x="1198" y="344"/>
                  </a:lnTo>
                  <a:lnTo>
                    <a:pt x="1193" y="344"/>
                  </a:lnTo>
                  <a:lnTo>
                    <a:pt x="1186" y="345"/>
                  </a:lnTo>
                  <a:lnTo>
                    <a:pt x="1177" y="345"/>
                  </a:lnTo>
                  <a:lnTo>
                    <a:pt x="1165" y="347"/>
                  </a:lnTo>
                  <a:lnTo>
                    <a:pt x="1152" y="347"/>
                  </a:lnTo>
                  <a:lnTo>
                    <a:pt x="1138" y="348"/>
                  </a:lnTo>
                  <a:lnTo>
                    <a:pt x="1124" y="348"/>
                  </a:lnTo>
                  <a:lnTo>
                    <a:pt x="1108" y="350"/>
                  </a:lnTo>
                  <a:lnTo>
                    <a:pt x="1093" y="350"/>
                  </a:lnTo>
                  <a:lnTo>
                    <a:pt x="1078" y="351"/>
                  </a:lnTo>
                  <a:lnTo>
                    <a:pt x="1063" y="351"/>
                  </a:lnTo>
                  <a:lnTo>
                    <a:pt x="1048" y="352"/>
                  </a:lnTo>
                  <a:lnTo>
                    <a:pt x="1036" y="352"/>
                  </a:lnTo>
                  <a:lnTo>
                    <a:pt x="1024" y="352"/>
                  </a:lnTo>
                  <a:lnTo>
                    <a:pt x="1015" y="352"/>
                  </a:lnTo>
                  <a:lnTo>
                    <a:pt x="1009" y="352"/>
                  </a:lnTo>
                  <a:lnTo>
                    <a:pt x="1004" y="352"/>
                  </a:lnTo>
                  <a:lnTo>
                    <a:pt x="998" y="352"/>
                  </a:lnTo>
                  <a:lnTo>
                    <a:pt x="992" y="352"/>
                  </a:lnTo>
                  <a:lnTo>
                    <a:pt x="985" y="352"/>
                  </a:lnTo>
                  <a:lnTo>
                    <a:pt x="979" y="352"/>
                  </a:lnTo>
                  <a:lnTo>
                    <a:pt x="972" y="352"/>
                  </a:lnTo>
                  <a:lnTo>
                    <a:pt x="966" y="352"/>
                  </a:lnTo>
                  <a:lnTo>
                    <a:pt x="959" y="352"/>
                  </a:lnTo>
                  <a:lnTo>
                    <a:pt x="952" y="352"/>
                  </a:lnTo>
                  <a:lnTo>
                    <a:pt x="945" y="352"/>
                  </a:lnTo>
                  <a:lnTo>
                    <a:pt x="940" y="352"/>
                  </a:lnTo>
                  <a:lnTo>
                    <a:pt x="934" y="352"/>
                  </a:lnTo>
                  <a:lnTo>
                    <a:pt x="928" y="351"/>
                  </a:lnTo>
                  <a:lnTo>
                    <a:pt x="923" y="351"/>
                  </a:lnTo>
                  <a:lnTo>
                    <a:pt x="919" y="349"/>
                  </a:lnTo>
                  <a:lnTo>
                    <a:pt x="910" y="347"/>
                  </a:lnTo>
                  <a:lnTo>
                    <a:pt x="902" y="344"/>
                  </a:lnTo>
                  <a:lnTo>
                    <a:pt x="893" y="341"/>
                  </a:lnTo>
                  <a:lnTo>
                    <a:pt x="885" y="336"/>
                  </a:lnTo>
                  <a:lnTo>
                    <a:pt x="875" y="332"/>
                  </a:lnTo>
                  <a:lnTo>
                    <a:pt x="866" y="326"/>
                  </a:lnTo>
                  <a:lnTo>
                    <a:pt x="856" y="321"/>
                  </a:lnTo>
                  <a:lnTo>
                    <a:pt x="847" y="315"/>
                  </a:lnTo>
                  <a:lnTo>
                    <a:pt x="836" y="309"/>
                  </a:lnTo>
                  <a:lnTo>
                    <a:pt x="827" y="304"/>
                  </a:lnTo>
                  <a:lnTo>
                    <a:pt x="818" y="298"/>
                  </a:lnTo>
                  <a:lnTo>
                    <a:pt x="809" y="292"/>
                  </a:lnTo>
                  <a:lnTo>
                    <a:pt x="799" y="287"/>
                  </a:lnTo>
                  <a:lnTo>
                    <a:pt x="792" y="281"/>
                  </a:lnTo>
                  <a:lnTo>
                    <a:pt x="785" y="277"/>
                  </a:lnTo>
                  <a:lnTo>
                    <a:pt x="779" y="271"/>
                  </a:lnTo>
                  <a:lnTo>
                    <a:pt x="774" y="269"/>
                  </a:lnTo>
                  <a:lnTo>
                    <a:pt x="769" y="265"/>
                  </a:lnTo>
                  <a:lnTo>
                    <a:pt x="763" y="261"/>
                  </a:lnTo>
                  <a:lnTo>
                    <a:pt x="759" y="255"/>
                  </a:lnTo>
                  <a:lnTo>
                    <a:pt x="752" y="250"/>
                  </a:lnTo>
                  <a:lnTo>
                    <a:pt x="746" y="244"/>
                  </a:lnTo>
                  <a:lnTo>
                    <a:pt x="741" y="239"/>
                  </a:lnTo>
                  <a:lnTo>
                    <a:pt x="735" y="233"/>
                  </a:lnTo>
                  <a:lnTo>
                    <a:pt x="728" y="228"/>
                  </a:lnTo>
                  <a:lnTo>
                    <a:pt x="722" y="223"/>
                  </a:lnTo>
                  <a:lnTo>
                    <a:pt x="717" y="217"/>
                  </a:lnTo>
                  <a:lnTo>
                    <a:pt x="711" y="211"/>
                  </a:lnTo>
                  <a:lnTo>
                    <a:pt x="706" y="207"/>
                  </a:lnTo>
                  <a:lnTo>
                    <a:pt x="701" y="201"/>
                  </a:lnTo>
                  <a:lnTo>
                    <a:pt x="696" y="197"/>
                  </a:lnTo>
                  <a:lnTo>
                    <a:pt x="693" y="193"/>
                  </a:lnTo>
                  <a:lnTo>
                    <a:pt x="684" y="189"/>
                  </a:lnTo>
                  <a:lnTo>
                    <a:pt x="676" y="183"/>
                  </a:lnTo>
                  <a:lnTo>
                    <a:pt x="666" y="177"/>
                  </a:lnTo>
                  <a:lnTo>
                    <a:pt x="657" y="171"/>
                  </a:lnTo>
                  <a:lnTo>
                    <a:pt x="646" y="165"/>
                  </a:lnTo>
                  <a:lnTo>
                    <a:pt x="636" y="158"/>
                  </a:lnTo>
                  <a:lnTo>
                    <a:pt x="625" y="151"/>
                  </a:lnTo>
                  <a:lnTo>
                    <a:pt x="615" y="144"/>
                  </a:lnTo>
                  <a:lnTo>
                    <a:pt x="604" y="138"/>
                  </a:lnTo>
                  <a:lnTo>
                    <a:pt x="593" y="131"/>
                  </a:lnTo>
                  <a:lnTo>
                    <a:pt x="582" y="126"/>
                  </a:lnTo>
                  <a:lnTo>
                    <a:pt x="572" y="118"/>
                  </a:lnTo>
                  <a:lnTo>
                    <a:pt x="562" y="113"/>
                  </a:lnTo>
                  <a:lnTo>
                    <a:pt x="552" y="108"/>
                  </a:lnTo>
                  <a:lnTo>
                    <a:pt x="544" y="103"/>
                  </a:lnTo>
                  <a:lnTo>
                    <a:pt x="537" y="98"/>
                  </a:lnTo>
                  <a:lnTo>
                    <a:pt x="526" y="93"/>
                  </a:lnTo>
                  <a:lnTo>
                    <a:pt x="515" y="87"/>
                  </a:lnTo>
                  <a:lnTo>
                    <a:pt x="502" y="80"/>
                  </a:lnTo>
                  <a:lnTo>
                    <a:pt x="489" y="73"/>
                  </a:lnTo>
                  <a:lnTo>
                    <a:pt x="474" y="66"/>
                  </a:lnTo>
                  <a:lnTo>
                    <a:pt x="460" y="59"/>
                  </a:lnTo>
                  <a:lnTo>
                    <a:pt x="446" y="51"/>
                  </a:lnTo>
                  <a:lnTo>
                    <a:pt x="432" y="43"/>
                  </a:lnTo>
                  <a:lnTo>
                    <a:pt x="418" y="37"/>
                  </a:lnTo>
                  <a:lnTo>
                    <a:pt x="402" y="29"/>
                  </a:lnTo>
                  <a:lnTo>
                    <a:pt x="388" y="23"/>
                  </a:lnTo>
                  <a:lnTo>
                    <a:pt x="374" y="16"/>
                  </a:lnTo>
                  <a:lnTo>
                    <a:pt x="361" y="12"/>
                  </a:lnTo>
                  <a:lnTo>
                    <a:pt x="348" y="7"/>
                  </a:lnTo>
                  <a:lnTo>
                    <a:pt x="335" y="3"/>
                  </a:lnTo>
                  <a:lnTo>
                    <a:pt x="324" y="0"/>
                  </a:lnTo>
                  <a:lnTo>
                    <a:pt x="321" y="0"/>
                  </a:lnTo>
                  <a:lnTo>
                    <a:pt x="318" y="0"/>
                  </a:lnTo>
                  <a:lnTo>
                    <a:pt x="313" y="0"/>
                  </a:lnTo>
                  <a:lnTo>
                    <a:pt x="310" y="0"/>
                  </a:lnTo>
                  <a:lnTo>
                    <a:pt x="304" y="0"/>
                  </a:lnTo>
                  <a:lnTo>
                    <a:pt x="300" y="0"/>
                  </a:lnTo>
                  <a:lnTo>
                    <a:pt x="294" y="0"/>
                  </a:lnTo>
                  <a:lnTo>
                    <a:pt x="290" y="0"/>
                  </a:lnTo>
                  <a:lnTo>
                    <a:pt x="284" y="2"/>
                  </a:lnTo>
                  <a:lnTo>
                    <a:pt x="280" y="2"/>
                  </a:lnTo>
                  <a:lnTo>
                    <a:pt x="274" y="2"/>
                  </a:lnTo>
                  <a:lnTo>
                    <a:pt x="271" y="2"/>
                  </a:lnTo>
                  <a:lnTo>
                    <a:pt x="266" y="2"/>
                  </a:lnTo>
                  <a:lnTo>
                    <a:pt x="263" y="2"/>
                  </a:lnTo>
                  <a:lnTo>
                    <a:pt x="259" y="2"/>
                  </a:lnTo>
                  <a:lnTo>
                    <a:pt x="257" y="2"/>
                  </a:lnTo>
                  <a:lnTo>
                    <a:pt x="250" y="3"/>
                  </a:lnTo>
                  <a:lnTo>
                    <a:pt x="242" y="5"/>
                  </a:lnTo>
                  <a:lnTo>
                    <a:pt x="234" y="7"/>
                  </a:lnTo>
                  <a:lnTo>
                    <a:pt x="226" y="7"/>
                  </a:lnTo>
                  <a:lnTo>
                    <a:pt x="217" y="9"/>
                  </a:lnTo>
                  <a:lnTo>
                    <a:pt x="208" y="10"/>
                  </a:lnTo>
                  <a:lnTo>
                    <a:pt x="199" y="12"/>
                  </a:lnTo>
                  <a:lnTo>
                    <a:pt x="190" y="13"/>
                  </a:lnTo>
                  <a:lnTo>
                    <a:pt x="181" y="15"/>
                  </a:lnTo>
                  <a:lnTo>
                    <a:pt x="172" y="17"/>
                  </a:lnTo>
                  <a:lnTo>
                    <a:pt x="162" y="19"/>
                  </a:lnTo>
                  <a:lnTo>
                    <a:pt x="154" y="20"/>
                  </a:lnTo>
                  <a:lnTo>
                    <a:pt x="145" y="21"/>
                  </a:lnTo>
                  <a:lnTo>
                    <a:pt x="138" y="22"/>
                  </a:lnTo>
                  <a:lnTo>
                    <a:pt x="131" y="23"/>
                  </a:lnTo>
                  <a:lnTo>
                    <a:pt x="126" y="23"/>
                  </a:lnTo>
                  <a:lnTo>
                    <a:pt x="118" y="25"/>
                  </a:lnTo>
                  <a:lnTo>
                    <a:pt x="110" y="25"/>
                  </a:lnTo>
                  <a:lnTo>
                    <a:pt x="101" y="27"/>
                  </a:lnTo>
                  <a:lnTo>
                    <a:pt x="92" y="27"/>
                  </a:lnTo>
                  <a:lnTo>
                    <a:pt x="80" y="29"/>
                  </a:lnTo>
                  <a:lnTo>
                    <a:pt x="71" y="29"/>
                  </a:lnTo>
                  <a:lnTo>
                    <a:pt x="60" y="31"/>
                  </a:lnTo>
                  <a:lnTo>
                    <a:pt x="50" y="31"/>
                  </a:lnTo>
                  <a:lnTo>
                    <a:pt x="40" y="33"/>
                  </a:lnTo>
                  <a:lnTo>
                    <a:pt x="30" y="33"/>
                  </a:lnTo>
                  <a:lnTo>
                    <a:pt x="21" y="35"/>
                  </a:lnTo>
                  <a:lnTo>
                    <a:pt x="14" y="35"/>
                  </a:lnTo>
                  <a:lnTo>
                    <a:pt x="8" y="35"/>
                  </a:lnTo>
                  <a:lnTo>
                    <a:pt x="4" y="35"/>
                  </a:lnTo>
                  <a:lnTo>
                    <a:pt x="1" y="35"/>
                  </a:lnTo>
                  <a:lnTo>
                    <a:pt x="0" y="35"/>
                  </a:lnTo>
                </a:path>
              </a:pathLst>
            </a:custGeom>
            <a:noFill/>
            <a:ln w="19050">
              <a:solidFill>
                <a:srgbClr val="4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5" name="Freeform 39"/>
            <p:cNvSpPr>
              <a:spLocks/>
            </p:cNvSpPr>
            <p:nvPr/>
          </p:nvSpPr>
          <p:spPr bwMode="auto">
            <a:xfrm>
              <a:off x="5746" y="3038"/>
              <a:ext cx="224" cy="80"/>
            </a:xfrm>
            <a:custGeom>
              <a:avLst/>
              <a:gdLst>
                <a:gd name="T0" fmla="*/ 214 w 224"/>
                <a:gd name="T1" fmla="*/ 23 h 80"/>
                <a:gd name="T2" fmla="*/ 210 w 224"/>
                <a:gd name="T3" fmla="*/ 19 h 80"/>
                <a:gd name="T4" fmla="*/ 206 w 224"/>
                <a:gd name="T5" fmla="*/ 14 h 80"/>
                <a:gd name="T6" fmla="*/ 204 w 224"/>
                <a:gd name="T7" fmla="*/ 10 h 80"/>
                <a:gd name="T8" fmla="*/ 189 w 224"/>
                <a:gd name="T9" fmla="*/ 4 h 80"/>
                <a:gd name="T10" fmla="*/ 164 w 224"/>
                <a:gd name="T11" fmla="*/ 2 h 80"/>
                <a:gd name="T12" fmla="*/ 139 w 224"/>
                <a:gd name="T13" fmla="*/ 0 h 80"/>
                <a:gd name="T14" fmla="*/ 117 w 224"/>
                <a:gd name="T15" fmla="*/ 0 h 80"/>
                <a:gd name="T16" fmla="*/ 102 w 224"/>
                <a:gd name="T17" fmla="*/ 2 h 80"/>
                <a:gd name="T18" fmla="*/ 87 w 224"/>
                <a:gd name="T19" fmla="*/ 3 h 80"/>
                <a:gd name="T20" fmla="*/ 71 w 224"/>
                <a:gd name="T21" fmla="*/ 6 h 80"/>
                <a:gd name="T22" fmla="*/ 58 w 224"/>
                <a:gd name="T23" fmla="*/ 8 h 80"/>
                <a:gd name="T24" fmla="*/ 44 w 224"/>
                <a:gd name="T25" fmla="*/ 13 h 80"/>
                <a:gd name="T26" fmla="*/ 27 w 224"/>
                <a:gd name="T27" fmla="*/ 20 h 80"/>
                <a:gd name="T28" fmla="*/ 11 w 224"/>
                <a:gd name="T29" fmla="*/ 30 h 80"/>
                <a:gd name="T30" fmla="*/ 0 w 224"/>
                <a:gd name="T31" fmla="*/ 40 h 80"/>
                <a:gd name="T32" fmla="*/ 0 w 224"/>
                <a:gd name="T33" fmla="*/ 48 h 80"/>
                <a:gd name="T34" fmla="*/ 2 w 224"/>
                <a:gd name="T35" fmla="*/ 56 h 80"/>
                <a:gd name="T36" fmla="*/ 6 w 224"/>
                <a:gd name="T37" fmla="*/ 64 h 80"/>
                <a:gd name="T38" fmla="*/ 12 w 224"/>
                <a:gd name="T39" fmla="*/ 71 h 80"/>
                <a:gd name="T40" fmla="*/ 22 w 224"/>
                <a:gd name="T41" fmla="*/ 76 h 80"/>
                <a:gd name="T42" fmla="*/ 37 w 224"/>
                <a:gd name="T43" fmla="*/ 78 h 80"/>
                <a:gd name="T44" fmla="*/ 55 w 224"/>
                <a:gd name="T45" fmla="*/ 79 h 80"/>
                <a:gd name="T46" fmla="*/ 71 w 224"/>
                <a:gd name="T47" fmla="*/ 79 h 80"/>
                <a:gd name="T48" fmla="*/ 81 w 224"/>
                <a:gd name="T49" fmla="*/ 76 h 80"/>
                <a:gd name="T50" fmla="*/ 94 w 224"/>
                <a:gd name="T51" fmla="*/ 71 h 80"/>
                <a:gd name="T52" fmla="*/ 107 w 224"/>
                <a:gd name="T53" fmla="*/ 64 h 80"/>
                <a:gd name="T54" fmla="*/ 118 w 224"/>
                <a:gd name="T55" fmla="*/ 58 h 80"/>
                <a:gd name="T56" fmla="*/ 122 w 224"/>
                <a:gd name="T57" fmla="*/ 56 h 80"/>
                <a:gd name="T58" fmla="*/ 125 w 224"/>
                <a:gd name="T59" fmla="*/ 52 h 80"/>
                <a:gd name="T60" fmla="*/ 127 w 224"/>
                <a:gd name="T61" fmla="*/ 50 h 80"/>
                <a:gd name="T62" fmla="*/ 131 w 224"/>
                <a:gd name="T63" fmla="*/ 48 h 80"/>
                <a:gd name="T64" fmla="*/ 136 w 224"/>
                <a:gd name="T65" fmla="*/ 50 h 80"/>
                <a:gd name="T66" fmla="*/ 141 w 224"/>
                <a:gd name="T67" fmla="*/ 57 h 80"/>
                <a:gd name="T68" fmla="*/ 147 w 224"/>
                <a:gd name="T69" fmla="*/ 66 h 80"/>
                <a:gd name="T70" fmla="*/ 152 w 224"/>
                <a:gd name="T71" fmla="*/ 71 h 80"/>
                <a:gd name="T72" fmla="*/ 158 w 224"/>
                <a:gd name="T73" fmla="*/ 71 h 80"/>
                <a:gd name="T74" fmla="*/ 166 w 224"/>
                <a:gd name="T75" fmla="*/ 68 h 80"/>
                <a:gd name="T76" fmla="*/ 172 w 224"/>
                <a:gd name="T77" fmla="*/ 64 h 80"/>
                <a:gd name="T78" fmla="*/ 176 w 224"/>
                <a:gd name="T79" fmla="*/ 58 h 80"/>
                <a:gd name="T80" fmla="*/ 176 w 224"/>
                <a:gd name="T81" fmla="*/ 54 h 80"/>
                <a:gd name="T82" fmla="*/ 176 w 224"/>
                <a:gd name="T83" fmla="*/ 50 h 80"/>
                <a:gd name="T84" fmla="*/ 174 w 224"/>
                <a:gd name="T85" fmla="*/ 47 h 80"/>
                <a:gd name="T86" fmla="*/ 174 w 224"/>
                <a:gd name="T87" fmla="*/ 44 h 80"/>
                <a:gd name="T88" fmla="*/ 176 w 224"/>
                <a:gd name="T89" fmla="*/ 42 h 80"/>
                <a:gd name="T90" fmla="*/ 180 w 224"/>
                <a:gd name="T91" fmla="*/ 44 h 80"/>
                <a:gd name="T92" fmla="*/ 185 w 224"/>
                <a:gd name="T93" fmla="*/ 47 h 80"/>
                <a:gd name="T94" fmla="*/ 192 w 224"/>
                <a:gd name="T95" fmla="*/ 48 h 80"/>
                <a:gd name="T96" fmla="*/ 198 w 224"/>
                <a:gd name="T97" fmla="*/ 50 h 80"/>
                <a:gd name="T98" fmla="*/ 206 w 224"/>
                <a:gd name="T99" fmla="*/ 50 h 80"/>
                <a:gd name="T100" fmla="*/ 214 w 224"/>
                <a:gd name="T101" fmla="*/ 50 h 80"/>
                <a:gd name="T102" fmla="*/ 221 w 224"/>
                <a:gd name="T103" fmla="*/ 48 h 80"/>
                <a:gd name="T104" fmla="*/ 223 w 224"/>
                <a:gd name="T105" fmla="*/ 43 h 80"/>
                <a:gd name="T106" fmla="*/ 221 w 224"/>
                <a:gd name="T107" fmla="*/ 36 h 80"/>
                <a:gd name="T108" fmla="*/ 219 w 224"/>
                <a:gd name="T109" fmla="*/ 26 h 80"/>
                <a:gd name="T110" fmla="*/ 219 w 224"/>
                <a:gd name="T111" fmla="*/ 21 h 80"/>
                <a:gd name="T112" fmla="*/ 217 w 224"/>
                <a:gd name="T113" fmla="*/ 21 h 80"/>
                <a:gd name="T114" fmla="*/ 217 w 224"/>
                <a:gd name="T115" fmla="*/ 22 h 80"/>
                <a:gd name="T116" fmla="*/ 216 w 224"/>
                <a:gd name="T117" fmla="*/ 23 h 80"/>
                <a:gd name="T118" fmla="*/ 216 w 224"/>
                <a:gd name="T119" fmla="*/ 23 h 8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24"/>
                <a:gd name="T181" fmla="*/ 0 h 80"/>
                <a:gd name="T182" fmla="*/ 224 w 224"/>
                <a:gd name="T183" fmla="*/ 80 h 8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24" h="80">
                  <a:moveTo>
                    <a:pt x="216" y="23"/>
                  </a:moveTo>
                  <a:lnTo>
                    <a:pt x="214" y="23"/>
                  </a:lnTo>
                  <a:lnTo>
                    <a:pt x="214" y="22"/>
                  </a:lnTo>
                  <a:lnTo>
                    <a:pt x="212" y="22"/>
                  </a:lnTo>
                  <a:lnTo>
                    <a:pt x="212" y="20"/>
                  </a:lnTo>
                  <a:lnTo>
                    <a:pt x="210" y="19"/>
                  </a:lnTo>
                  <a:lnTo>
                    <a:pt x="210" y="17"/>
                  </a:lnTo>
                  <a:lnTo>
                    <a:pt x="209" y="17"/>
                  </a:lnTo>
                  <a:lnTo>
                    <a:pt x="208" y="15"/>
                  </a:lnTo>
                  <a:lnTo>
                    <a:pt x="206" y="14"/>
                  </a:lnTo>
                  <a:lnTo>
                    <a:pt x="206" y="12"/>
                  </a:lnTo>
                  <a:lnTo>
                    <a:pt x="204" y="12"/>
                  </a:lnTo>
                  <a:lnTo>
                    <a:pt x="204" y="10"/>
                  </a:lnTo>
                  <a:lnTo>
                    <a:pt x="204" y="8"/>
                  </a:lnTo>
                  <a:lnTo>
                    <a:pt x="199" y="7"/>
                  </a:lnTo>
                  <a:lnTo>
                    <a:pt x="194" y="5"/>
                  </a:lnTo>
                  <a:lnTo>
                    <a:pt x="189" y="4"/>
                  </a:lnTo>
                  <a:lnTo>
                    <a:pt x="184" y="3"/>
                  </a:lnTo>
                  <a:lnTo>
                    <a:pt x="177" y="3"/>
                  </a:lnTo>
                  <a:lnTo>
                    <a:pt x="171" y="2"/>
                  </a:lnTo>
                  <a:lnTo>
                    <a:pt x="164" y="2"/>
                  </a:lnTo>
                  <a:lnTo>
                    <a:pt x="159" y="0"/>
                  </a:lnTo>
                  <a:lnTo>
                    <a:pt x="151" y="0"/>
                  </a:lnTo>
                  <a:lnTo>
                    <a:pt x="146" y="0"/>
                  </a:lnTo>
                  <a:lnTo>
                    <a:pt x="139" y="0"/>
                  </a:lnTo>
                  <a:lnTo>
                    <a:pt x="133" y="0"/>
                  </a:lnTo>
                  <a:lnTo>
                    <a:pt x="127" y="0"/>
                  </a:lnTo>
                  <a:lnTo>
                    <a:pt x="121" y="0"/>
                  </a:lnTo>
                  <a:lnTo>
                    <a:pt x="117" y="0"/>
                  </a:lnTo>
                  <a:lnTo>
                    <a:pt x="113" y="0"/>
                  </a:lnTo>
                  <a:lnTo>
                    <a:pt x="110" y="2"/>
                  </a:lnTo>
                  <a:lnTo>
                    <a:pt x="106" y="2"/>
                  </a:lnTo>
                  <a:lnTo>
                    <a:pt x="102" y="2"/>
                  </a:lnTo>
                  <a:lnTo>
                    <a:pt x="100" y="2"/>
                  </a:lnTo>
                  <a:lnTo>
                    <a:pt x="94" y="3"/>
                  </a:lnTo>
                  <a:lnTo>
                    <a:pt x="91" y="3"/>
                  </a:lnTo>
                  <a:lnTo>
                    <a:pt x="87" y="3"/>
                  </a:lnTo>
                  <a:lnTo>
                    <a:pt x="83" y="3"/>
                  </a:lnTo>
                  <a:lnTo>
                    <a:pt x="78" y="4"/>
                  </a:lnTo>
                  <a:lnTo>
                    <a:pt x="74" y="4"/>
                  </a:lnTo>
                  <a:lnTo>
                    <a:pt x="71" y="6"/>
                  </a:lnTo>
                  <a:lnTo>
                    <a:pt x="67" y="6"/>
                  </a:lnTo>
                  <a:lnTo>
                    <a:pt x="63" y="8"/>
                  </a:lnTo>
                  <a:lnTo>
                    <a:pt x="61" y="8"/>
                  </a:lnTo>
                  <a:lnTo>
                    <a:pt x="58" y="8"/>
                  </a:lnTo>
                  <a:lnTo>
                    <a:pt x="56" y="8"/>
                  </a:lnTo>
                  <a:lnTo>
                    <a:pt x="51" y="10"/>
                  </a:lnTo>
                  <a:lnTo>
                    <a:pt x="48" y="11"/>
                  </a:lnTo>
                  <a:lnTo>
                    <a:pt x="44" y="13"/>
                  </a:lnTo>
                  <a:lnTo>
                    <a:pt x="40" y="13"/>
                  </a:lnTo>
                  <a:lnTo>
                    <a:pt x="34" y="16"/>
                  </a:lnTo>
                  <a:lnTo>
                    <a:pt x="31" y="18"/>
                  </a:lnTo>
                  <a:lnTo>
                    <a:pt x="27" y="20"/>
                  </a:lnTo>
                  <a:lnTo>
                    <a:pt x="23" y="21"/>
                  </a:lnTo>
                  <a:lnTo>
                    <a:pt x="18" y="25"/>
                  </a:lnTo>
                  <a:lnTo>
                    <a:pt x="14" y="27"/>
                  </a:lnTo>
                  <a:lnTo>
                    <a:pt x="11" y="30"/>
                  </a:lnTo>
                  <a:lnTo>
                    <a:pt x="8" y="32"/>
                  </a:lnTo>
                  <a:lnTo>
                    <a:pt x="4" y="36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0" y="50"/>
                  </a:lnTo>
                  <a:lnTo>
                    <a:pt x="0" y="52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3" y="58"/>
                  </a:lnTo>
                  <a:lnTo>
                    <a:pt x="3" y="60"/>
                  </a:lnTo>
                  <a:lnTo>
                    <a:pt x="5" y="62"/>
                  </a:lnTo>
                  <a:lnTo>
                    <a:pt x="6" y="64"/>
                  </a:lnTo>
                  <a:lnTo>
                    <a:pt x="8" y="66"/>
                  </a:lnTo>
                  <a:lnTo>
                    <a:pt x="8" y="68"/>
                  </a:lnTo>
                  <a:lnTo>
                    <a:pt x="10" y="69"/>
                  </a:lnTo>
                  <a:lnTo>
                    <a:pt x="12" y="71"/>
                  </a:lnTo>
                  <a:lnTo>
                    <a:pt x="14" y="71"/>
                  </a:lnTo>
                  <a:lnTo>
                    <a:pt x="16" y="72"/>
                  </a:lnTo>
                  <a:lnTo>
                    <a:pt x="18" y="74"/>
                  </a:lnTo>
                  <a:lnTo>
                    <a:pt x="22" y="76"/>
                  </a:lnTo>
                  <a:lnTo>
                    <a:pt x="26" y="76"/>
                  </a:lnTo>
                  <a:lnTo>
                    <a:pt x="30" y="78"/>
                  </a:lnTo>
                  <a:lnTo>
                    <a:pt x="33" y="78"/>
                  </a:lnTo>
                  <a:lnTo>
                    <a:pt x="37" y="78"/>
                  </a:lnTo>
                  <a:lnTo>
                    <a:pt x="43" y="78"/>
                  </a:lnTo>
                  <a:lnTo>
                    <a:pt x="46" y="79"/>
                  </a:lnTo>
                  <a:lnTo>
                    <a:pt x="51" y="79"/>
                  </a:lnTo>
                  <a:lnTo>
                    <a:pt x="55" y="79"/>
                  </a:lnTo>
                  <a:lnTo>
                    <a:pt x="61" y="79"/>
                  </a:lnTo>
                  <a:lnTo>
                    <a:pt x="64" y="79"/>
                  </a:lnTo>
                  <a:lnTo>
                    <a:pt x="68" y="79"/>
                  </a:lnTo>
                  <a:lnTo>
                    <a:pt x="71" y="79"/>
                  </a:lnTo>
                  <a:lnTo>
                    <a:pt x="75" y="78"/>
                  </a:lnTo>
                  <a:lnTo>
                    <a:pt x="77" y="78"/>
                  </a:lnTo>
                  <a:lnTo>
                    <a:pt x="80" y="76"/>
                  </a:lnTo>
                  <a:lnTo>
                    <a:pt x="81" y="76"/>
                  </a:lnTo>
                  <a:lnTo>
                    <a:pt x="85" y="74"/>
                  </a:lnTo>
                  <a:lnTo>
                    <a:pt x="87" y="74"/>
                  </a:lnTo>
                  <a:lnTo>
                    <a:pt x="91" y="72"/>
                  </a:lnTo>
                  <a:lnTo>
                    <a:pt x="94" y="71"/>
                  </a:lnTo>
                  <a:lnTo>
                    <a:pt x="98" y="69"/>
                  </a:lnTo>
                  <a:lnTo>
                    <a:pt x="100" y="68"/>
                  </a:lnTo>
                  <a:lnTo>
                    <a:pt x="104" y="66"/>
                  </a:lnTo>
                  <a:lnTo>
                    <a:pt x="107" y="64"/>
                  </a:lnTo>
                  <a:lnTo>
                    <a:pt x="111" y="62"/>
                  </a:lnTo>
                  <a:lnTo>
                    <a:pt x="112" y="62"/>
                  </a:lnTo>
                  <a:lnTo>
                    <a:pt x="116" y="60"/>
                  </a:lnTo>
                  <a:lnTo>
                    <a:pt x="118" y="58"/>
                  </a:lnTo>
                  <a:lnTo>
                    <a:pt x="122" y="56"/>
                  </a:lnTo>
                  <a:lnTo>
                    <a:pt x="124" y="54"/>
                  </a:lnTo>
                  <a:lnTo>
                    <a:pt x="125" y="52"/>
                  </a:lnTo>
                  <a:lnTo>
                    <a:pt x="127" y="51"/>
                  </a:lnTo>
                  <a:lnTo>
                    <a:pt x="127" y="50"/>
                  </a:lnTo>
                  <a:lnTo>
                    <a:pt x="129" y="48"/>
                  </a:lnTo>
                  <a:lnTo>
                    <a:pt x="131" y="48"/>
                  </a:lnTo>
                  <a:lnTo>
                    <a:pt x="132" y="46"/>
                  </a:lnTo>
                  <a:lnTo>
                    <a:pt x="132" y="48"/>
                  </a:lnTo>
                  <a:lnTo>
                    <a:pt x="134" y="48"/>
                  </a:lnTo>
                  <a:lnTo>
                    <a:pt x="136" y="50"/>
                  </a:lnTo>
                  <a:lnTo>
                    <a:pt x="138" y="51"/>
                  </a:lnTo>
                  <a:lnTo>
                    <a:pt x="138" y="53"/>
                  </a:lnTo>
                  <a:lnTo>
                    <a:pt x="139" y="55"/>
                  </a:lnTo>
                  <a:lnTo>
                    <a:pt x="141" y="57"/>
                  </a:lnTo>
                  <a:lnTo>
                    <a:pt x="143" y="59"/>
                  </a:lnTo>
                  <a:lnTo>
                    <a:pt x="143" y="62"/>
                  </a:lnTo>
                  <a:lnTo>
                    <a:pt x="145" y="64"/>
                  </a:lnTo>
                  <a:lnTo>
                    <a:pt x="147" y="66"/>
                  </a:lnTo>
                  <a:lnTo>
                    <a:pt x="149" y="68"/>
                  </a:lnTo>
                  <a:lnTo>
                    <a:pt x="149" y="70"/>
                  </a:lnTo>
                  <a:lnTo>
                    <a:pt x="151" y="70"/>
                  </a:lnTo>
                  <a:lnTo>
                    <a:pt x="152" y="71"/>
                  </a:lnTo>
                  <a:lnTo>
                    <a:pt x="154" y="71"/>
                  </a:lnTo>
                  <a:lnTo>
                    <a:pt x="156" y="71"/>
                  </a:lnTo>
                  <a:lnTo>
                    <a:pt x="158" y="71"/>
                  </a:lnTo>
                  <a:lnTo>
                    <a:pt x="160" y="70"/>
                  </a:lnTo>
                  <a:lnTo>
                    <a:pt x="162" y="70"/>
                  </a:lnTo>
                  <a:lnTo>
                    <a:pt x="164" y="68"/>
                  </a:lnTo>
                  <a:lnTo>
                    <a:pt x="166" y="68"/>
                  </a:lnTo>
                  <a:lnTo>
                    <a:pt x="168" y="66"/>
                  </a:lnTo>
                  <a:lnTo>
                    <a:pt x="170" y="64"/>
                  </a:lnTo>
                  <a:lnTo>
                    <a:pt x="172" y="64"/>
                  </a:lnTo>
                  <a:lnTo>
                    <a:pt x="174" y="62"/>
                  </a:lnTo>
                  <a:lnTo>
                    <a:pt x="176" y="60"/>
                  </a:lnTo>
                  <a:lnTo>
                    <a:pt x="176" y="58"/>
                  </a:lnTo>
                  <a:lnTo>
                    <a:pt x="178" y="56"/>
                  </a:lnTo>
                  <a:lnTo>
                    <a:pt x="176" y="56"/>
                  </a:lnTo>
                  <a:lnTo>
                    <a:pt x="176" y="54"/>
                  </a:lnTo>
                  <a:lnTo>
                    <a:pt x="176" y="52"/>
                  </a:lnTo>
                  <a:lnTo>
                    <a:pt x="176" y="50"/>
                  </a:lnTo>
                  <a:lnTo>
                    <a:pt x="176" y="48"/>
                  </a:lnTo>
                  <a:lnTo>
                    <a:pt x="174" y="48"/>
                  </a:lnTo>
                  <a:lnTo>
                    <a:pt x="174" y="47"/>
                  </a:lnTo>
                  <a:lnTo>
                    <a:pt x="174" y="45"/>
                  </a:lnTo>
                  <a:lnTo>
                    <a:pt x="174" y="44"/>
                  </a:lnTo>
                  <a:lnTo>
                    <a:pt x="176" y="42"/>
                  </a:lnTo>
                  <a:lnTo>
                    <a:pt x="178" y="42"/>
                  </a:lnTo>
                  <a:lnTo>
                    <a:pt x="178" y="44"/>
                  </a:lnTo>
                  <a:lnTo>
                    <a:pt x="179" y="44"/>
                  </a:lnTo>
                  <a:lnTo>
                    <a:pt x="180" y="44"/>
                  </a:lnTo>
                  <a:lnTo>
                    <a:pt x="182" y="44"/>
                  </a:lnTo>
                  <a:lnTo>
                    <a:pt x="182" y="46"/>
                  </a:lnTo>
                  <a:lnTo>
                    <a:pt x="184" y="46"/>
                  </a:lnTo>
                  <a:lnTo>
                    <a:pt x="185" y="47"/>
                  </a:lnTo>
                  <a:lnTo>
                    <a:pt x="187" y="47"/>
                  </a:lnTo>
                  <a:lnTo>
                    <a:pt x="189" y="48"/>
                  </a:lnTo>
                  <a:lnTo>
                    <a:pt x="190" y="48"/>
                  </a:lnTo>
                  <a:lnTo>
                    <a:pt x="192" y="48"/>
                  </a:lnTo>
                  <a:lnTo>
                    <a:pt x="194" y="48"/>
                  </a:lnTo>
                  <a:lnTo>
                    <a:pt x="194" y="50"/>
                  </a:lnTo>
                  <a:lnTo>
                    <a:pt x="196" y="50"/>
                  </a:lnTo>
                  <a:lnTo>
                    <a:pt x="198" y="50"/>
                  </a:lnTo>
                  <a:lnTo>
                    <a:pt x="200" y="50"/>
                  </a:lnTo>
                  <a:lnTo>
                    <a:pt x="202" y="50"/>
                  </a:lnTo>
                  <a:lnTo>
                    <a:pt x="204" y="50"/>
                  </a:lnTo>
                  <a:lnTo>
                    <a:pt x="206" y="50"/>
                  </a:lnTo>
                  <a:lnTo>
                    <a:pt x="209" y="50"/>
                  </a:lnTo>
                  <a:lnTo>
                    <a:pt x="210" y="50"/>
                  </a:lnTo>
                  <a:lnTo>
                    <a:pt x="212" y="50"/>
                  </a:lnTo>
                  <a:lnTo>
                    <a:pt x="214" y="50"/>
                  </a:lnTo>
                  <a:lnTo>
                    <a:pt x="217" y="50"/>
                  </a:lnTo>
                  <a:lnTo>
                    <a:pt x="218" y="50"/>
                  </a:lnTo>
                  <a:lnTo>
                    <a:pt x="220" y="48"/>
                  </a:lnTo>
                  <a:lnTo>
                    <a:pt x="221" y="48"/>
                  </a:lnTo>
                  <a:lnTo>
                    <a:pt x="223" y="46"/>
                  </a:lnTo>
                  <a:lnTo>
                    <a:pt x="223" y="45"/>
                  </a:lnTo>
                  <a:lnTo>
                    <a:pt x="223" y="43"/>
                  </a:lnTo>
                  <a:lnTo>
                    <a:pt x="223" y="41"/>
                  </a:lnTo>
                  <a:lnTo>
                    <a:pt x="221" y="40"/>
                  </a:lnTo>
                  <a:lnTo>
                    <a:pt x="221" y="38"/>
                  </a:lnTo>
                  <a:lnTo>
                    <a:pt x="221" y="36"/>
                  </a:lnTo>
                  <a:lnTo>
                    <a:pt x="221" y="32"/>
                  </a:lnTo>
                  <a:lnTo>
                    <a:pt x="219" y="30"/>
                  </a:lnTo>
                  <a:lnTo>
                    <a:pt x="219" y="28"/>
                  </a:lnTo>
                  <a:lnTo>
                    <a:pt x="219" y="26"/>
                  </a:lnTo>
                  <a:lnTo>
                    <a:pt x="219" y="24"/>
                  </a:lnTo>
                  <a:lnTo>
                    <a:pt x="219" y="22"/>
                  </a:lnTo>
                  <a:lnTo>
                    <a:pt x="219" y="21"/>
                  </a:lnTo>
                  <a:lnTo>
                    <a:pt x="219" y="20"/>
                  </a:lnTo>
                  <a:lnTo>
                    <a:pt x="217" y="21"/>
                  </a:lnTo>
                  <a:lnTo>
                    <a:pt x="217" y="22"/>
                  </a:lnTo>
                  <a:lnTo>
                    <a:pt x="216" y="23"/>
                  </a:lnTo>
                </a:path>
              </a:pathLst>
            </a:custGeom>
            <a:solidFill>
              <a:srgbClr val="FF8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052243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622570" y="2482817"/>
            <a:ext cx="8229600" cy="1143000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it-IT" b="1" dirty="0">
                <a:solidFill>
                  <a:schemeClr val="accent1"/>
                </a:solidFill>
              </a:rPr>
              <a:t>EXERCISES</a:t>
            </a:r>
          </a:p>
        </p:txBody>
      </p:sp>
    </p:spTree>
    <p:extLst>
      <p:ext uri="{BB962C8B-B14F-4D97-AF65-F5344CB8AC3E}">
        <p14:creationId xmlns:p14="http://schemas.microsoft.com/office/powerpoint/2010/main" val="69515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31300" y="134736"/>
            <a:ext cx="7886700" cy="836613"/>
          </a:xfrm>
        </p:spPr>
        <p:txBody>
          <a:bodyPr/>
          <a:lstStyle/>
          <a:p>
            <a:pPr marL="0" indent="0">
              <a:buNone/>
            </a:pPr>
            <a:r>
              <a:rPr lang="it-IT" b="1" u="sng" dirty="0"/>
              <a:t>Fault location</a:t>
            </a:r>
          </a:p>
          <a:p>
            <a:pPr marL="0" indent="0" algn="ctr">
              <a:buNone/>
            </a:pPr>
            <a:r>
              <a:rPr lang="it-IT" b="1" u="sng" dirty="0" err="1"/>
              <a:t>Capacity</a:t>
            </a:r>
            <a:r>
              <a:rPr lang="it-IT" b="1" u="sng" dirty="0"/>
              <a:t> </a:t>
            </a:r>
            <a:r>
              <a:rPr lang="it-IT" b="1" u="sng" dirty="0" err="1"/>
              <a:t>variation</a:t>
            </a:r>
            <a:r>
              <a:rPr lang="it-IT" dirty="0"/>
              <a:t>  </a:t>
            </a:r>
            <a:r>
              <a:rPr lang="it-IT" dirty="0">
                <a:solidFill>
                  <a:srgbClr val="FF0000"/>
                </a:solidFill>
              </a:rPr>
              <a:t>(</a:t>
            </a:r>
            <a:r>
              <a:rPr lang="it-IT" dirty="0" err="1">
                <a:solidFill>
                  <a:srgbClr val="FF0000"/>
                </a:solidFill>
              </a:rPr>
              <a:t>Folded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cable</a:t>
            </a:r>
            <a:r>
              <a:rPr lang="it-IT" dirty="0">
                <a:solidFill>
                  <a:srgbClr val="FF0000"/>
                </a:solidFill>
              </a:rPr>
              <a:t>)</a:t>
            </a: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</p:txBody>
      </p:sp>
      <p:cxnSp>
        <p:nvCxnSpPr>
          <p:cNvPr id="5" name="Connettore diritto 4"/>
          <p:cNvCxnSpPr/>
          <p:nvPr/>
        </p:nvCxnSpPr>
        <p:spPr>
          <a:xfrm>
            <a:off x="2933114" y="1256495"/>
            <a:ext cx="9706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/>
          <p:cNvCxnSpPr/>
          <p:nvPr/>
        </p:nvCxnSpPr>
        <p:spPr>
          <a:xfrm>
            <a:off x="2933114" y="1750623"/>
            <a:ext cx="9706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/>
          <p:cNvCxnSpPr/>
          <p:nvPr/>
        </p:nvCxnSpPr>
        <p:spPr>
          <a:xfrm>
            <a:off x="5294729" y="1256495"/>
            <a:ext cx="9706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/>
          <p:cNvCxnSpPr/>
          <p:nvPr/>
        </p:nvCxnSpPr>
        <p:spPr>
          <a:xfrm>
            <a:off x="5294729" y="1750623"/>
            <a:ext cx="9706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/>
          <p:cNvCxnSpPr>
            <a:cxnSpLocks/>
            <a:stCxn id="20" idx="6"/>
            <a:endCxn id="24" idx="6"/>
          </p:cNvCxnSpPr>
          <p:nvPr/>
        </p:nvCxnSpPr>
        <p:spPr>
          <a:xfrm>
            <a:off x="3906423" y="1256495"/>
            <a:ext cx="14054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>
            <a:cxnSpLocks/>
            <a:endCxn id="26" idx="6"/>
          </p:cNvCxnSpPr>
          <p:nvPr/>
        </p:nvCxnSpPr>
        <p:spPr>
          <a:xfrm>
            <a:off x="3884256" y="1750623"/>
            <a:ext cx="14276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/>
        </p:nvCxnSpPr>
        <p:spPr>
          <a:xfrm>
            <a:off x="4568483" y="1256495"/>
            <a:ext cx="0" cy="1600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/>
          <p:cNvCxnSpPr>
            <a:cxnSpLocks/>
          </p:cNvCxnSpPr>
          <p:nvPr/>
        </p:nvCxnSpPr>
        <p:spPr>
          <a:xfrm>
            <a:off x="4568483" y="1530816"/>
            <a:ext cx="0" cy="2198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/>
          <p:cNvCxnSpPr>
            <a:cxnSpLocks/>
          </p:cNvCxnSpPr>
          <p:nvPr/>
        </p:nvCxnSpPr>
        <p:spPr>
          <a:xfrm flipH="1">
            <a:off x="4419894" y="1416516"/>
            <a:ext cx="2971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/>
          <p:cNvCxnSpPr>
            <a:cxnSpLocks/>
          </p:cNvCxnSpPr>
          <p:nvPr/>
        </p:nvCxnSpPr>
        <p:spPr>
          <a:xfrm flipH="1">
            <a:off x="4419894" y="1530816"/>
            <a:ext cx="2971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e 19"/>
          <p:cNvSpPr/>
          <p:nvPr/>
        </p:nvSpPr>
        <p:spPr>
          <a:xfrm>
            <a:off x="3872134" y="1230118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1" name="Ovale 20"/>
          <p:cNvSpPr/>
          <p:nvPr/>
        </p:nvSpPr>
        <p:spPr>
          <a:xfrm>
            <a:off x="3889279" y="1724246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2" name="Ovale 21"/>
          <p:cNvSpPr/>
          <p:nvPr/>
        </p:nvSpPr>
        <p:spPr>
          <a:xfrm>
            <a:off x="2920807" y="1230118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3" name="Ovale 22"/>
          <p:cNvSpPr/>
          <p:nvPr/>
        </p:nvSpPr>
        <p:spPr>
          <a:xfrm>
            <a:off x="2920807" y="1724246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4" name="Ovale 23"/>
          <p:cNvSpPr/>
          <p:nvPr/>
        </p:nvSpPr>
        <p:spPr>
          <a:xfrm>
            <a:off x="5277584" y="1230118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5" name="Ovale 24"/>
          <p:cNvSpPr/>
          <p:nvPr/>
        </p:nvSpPr>
        <p:spPr>
          <a:xfrm>
            <a:off x="6231111" y="1230118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6" name="Ovale 25"/>
          <p:cNvSpPr/>
          <p:nvPr/>
        </p:nvSpPr>
        <p:spPr>
          <a:xfrm>
            <a:off x="5277584" y="1724246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7" name="Ovale 26"/>
          <p:cNvSpPr/>
          <p:nvPr/>
        </p:nvSpPr>
        <p:spPr>
          <a:xfrm>
            <a:off x="6231110" y="1724246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4752682" y="1368617"/>
            <a:ext cx="5591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3256233" y="1361502"/>
            <a:ext cx="6330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prstClr val="black"/>
                </a:solidFill>
              </a:rPr>
              <a:t>Z</a:t>
            </a:r>
            <a:r>
              <a:rPr lang="it-IT" sz="1350" b="1" baseline="-25000" dirty="0">
                <a:solidFill>
                  <a:prstClr val="black"/>
                </a:solidFill>
              </a:rPr>
              <a:t>0</a:t>
            </a:r>
            <a:endParaRPr lang="it-IT" sz="1350" b="1" dirty="0">
              <a:solidFill>
                <a:prstClr val="black"/>
              </a:solidFill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5632354" y="1371860"/>
            <a:ext cx="6330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prstClr val="black"/>
                </a:solidFill>
              </a:rPr>
              <a:t>Z</a:t>
            </a:r>
            <a:r>
              <a:rPr lang="it-IT" sz="1350" b="1" baseline="-25000" dirty="0">
                <a:solidFill>
                  <a:prstClr val="black"/>
                </a:solidFill>
              </a:rPr>
              <a:t>0</a:t>
            </a:r>
            <a:endParaRPr lang="it-IT" sz="1350" b="1" dirty="0">
              <a:solidFill>
                <a:prstClr val="black"/>
              </a:solidFill>
            </a:endParaRPr>
          </a:p>
        </p:txBody>
      </p:sp>
      <p:cxnSp>
        <p:nvCxnSpPr>
          <p:cNvPr id="44" name="Connettore 2 43"/>
          <p:cNvCxnSpPr/>
          <p:nvPr/>
        </p:nvCxnSpPr>
        <p:spPr>
          <a:xfrm>
            <a:off x="2920807" y="1036688"/>
            <a:ext cx="982979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/>
          <p:cNvSpPr txBox="1"/>
          <p:nvPr/>
        </p:nvSpPr>
        <p:spPr>
          <a:xfrm>
            <a:off x="3334043" y="803231"/>
            <a:ext cx="8651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</a:p>
        </p:txBody>
      </p:sp>
      <p:cxnSp>
        <p:nvCxnSpPr>
          <p:cNvPr id="47" name="Connettore diritto 46"/>
          <p:cNvCxnSpPr>
            <a:cxnSpLocks/>
          </p:cNvCxnSpPr>
          <p:nvPr/>
        </p:nvCxnSpPr>
        <p:spPr>
          <a:xfrm flipV="1">
            <a:off x="2542736" y="1530816"/>
            <a:ext cx="0" cy="4765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/>
          <p:cNvCxnSpPr>
            <a:cxnSpLocks/>
          </p:cNvCxnSpPr>
          <p:nvPr/>
        </p:nvCxnSpPr>
        <p:spPr>
          <a:xfrm>
            <a:off x="2542736" y="1539608"/>
            <a:ext cx="29718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sellaDiTesto 51"/>
          <p:cNvSpPr txBox="1"/>
          <p:nvPr/>
        </p:nvSpPr>
        <p:spPr>
          <a:xfrm>
            <a:off x="2311279" y="1612122"/>
            <a:ext cx="4853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l-GR" sz="1350" b="1" dirty="0">
                <a:solidFill>
                  <a:srgbClr val="4472C4"/>
                </a:solidFill>
              </a:rPr>
              <a:t>Γ</a:t>
            </a:r>
            <a:endParaRPr lang="it-IT" sz="1350" b="1" dirty="0">
              <a:solidFill>
                <a:srgbClr val="4472C4"/>
              </a:solidFill>
            </a:endParaRPr>
          </a:p>
        </p:txBody>
      </p:sp>
      <p:cxnSp>
        <p:nvCxnSpPr>
          <p:cNvPr id="54" name="Connettore 2 53"/>
          <p:cNvCxnSpPr>
            <a:cxnSpLocks/>
          </p:cNvCxnSpPr>
          <p:nvPr/>
        </p:nvCxnSpPr>
        <p:spPr>
          <a:xfrm flipV="1">
            <a:off x="913521" y="2174978"/>
            <a:ext cx="0" cy="12146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/>
          <p:cNvCxnSpPr>
            <a:cxnSpLocks/>
          </p:cNvCxnSpPr>
          <p:nvPr/>
        </p:nvCxnSpPr>
        <p:spPr>
          <a:xfrm flipV="1">
            <a:off x="5261096" y="2167275"/>
            <a:ext cx="0" cy="12146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2 57"/>
          <p:cNvCxnSpPr/>
          <p:nvPr/>
        </p:nvCxnSpPr>
        <p:spPr>
          <a:xfrm>
            <a:off x="628651" y="2869988"/>
            <a:ext cx="35120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2 58"/>
          <p:cNvCxnSpPr/>
          <p:nvPr/>
        </p:nvCxnSpPr>
        <p:spPr>
          <a:xfrm>
            <a:off x="4976225" y="2869988"/>
            <a:ext cx="35120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/>
          <p:cNvSpPr txBox="1"/>
          <p:nvPr/>
        </p:nvSpPr>
        <p:spPr>
          <a:xfrm>
            <a:off x="628650" y="2262755"/>
            <a:ext cx="4853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l-GR" sz="1350" b="1" dirty="0">
                <a:solidFill>
                  <a:srgbClr val="4472C4"/>
                </a:solidFill>
              </a:rPr>
              <a:t>Γ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61" name="CasellaDiTesto 60"/>
          <p:cNvSpPr txBox="1"/>
          <p:nvPr/>
        </p:nvSpPr>
        <p:spPr>
          <a:xfrm>
            <a:off x="5003263" y="2152308"/>
            <a:ext cx="4853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l-GR" sz="1350" b="1" dirty="0">
                <a:solidFill>
                  <a:srgbClr val="4472C4"/>
                </a:solidFill>
              </a:rPr>
              <a:t>Γ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62" name="CasellaDiTesto 61"/>
          <p:cNvSpPr txBox="1"/>
          <p:nvPr/>
        </p:nvSpPr>
        <p:spPr>
          <a:xfrm>
            <a:off x="4002918" y="2916546"/>
            <a:ext cx="2756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</a:p>
        </p:txBody>
      </p:sp>
      <p:sp>
        <p:nvSpPr>
          <p:cNvPr id="63" name="CasellaDiTesto 62"/>
          <p:cNvSpPr txBox="1"/>
          <p:nvPr/>
        </p:nvSpPr>
        <p:spPr>
          <a:xfrm>
            <a:off x="8350492" y="2916546"/>
            <a:ext cx="2756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</a:p>
        </p:txBody>
      </p:sp>
      <p:cxnSp>
        <p:nvCxnSpPr>
          <p:cNvPr id="65" name="Connettore diritto 64"/>
          <p:cNvCxnSpPr/>
          <p:nvPr/>
        </p:nvCxnSpPr>
        <p:spPr>
          <a:xfrm>
            <a:off x="2384693" y="2800488"/>
            <a:ext cx="0" cy="141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diritto 65"/>
          <p:cNvCxnSpPr/>
          <p:nvPr/>
        </p:nvCxnSpPr>
        <p:spPr>
          <a:xfrm>
            <a:off x="6782606" y="2799231"/>
            <a:ext cx="0" cy="141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asellaDiTesto 66"/>
          <p:cNvSpPr txBox="1"/>
          <p:nvPr/>
        </p:nvSpPr>
        <p:spPr>
          <a:xfrm>
            <a:off x="2234567" y="2546432"/>
            <a:ext cx="4009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2T</a:t>
            </a:r>
          </a:p>
        </p:txBody>
      </p:sp>
      <p:sp>
        <p:nvSpPr>
          <p:cNvPr id="68" name="CasellaDiTesto 67"/>
          <p:cNvSpPr txBox="1"/>
          <p:nvPr/>
        </p:nvSpPr>
        <p:spPr>
          <a:xfrm>
            <a:off x="6782606" y="2931453"/>
            <a:ext cx="4009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2T</a:t>
            </a:r>
          </a:p>
        </p:txBody>
      </p:sp>
      <p:sp>
        <p:nvSpPr>
          <p:cNvPr id="69" name="CasellaDiTesto 68"/>
          <p:cNvSpPr txBox="1"/>
          <p:nvPr/>
        </p:nvSpPr>
        <p:spPr>
          <a:xfrm>
            <a:off x="139795" y="1615265"/>
            <a:ext cx="2107958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350" b="1" dirty="0">
                <a:solidFill>
                  <a:prstClr val="black"/>
                </a:solidFill>
              </a:rPr>
              <a:t>LOW PASS </a:t>
            </a:r>
          </a:p>
          <a:p>
            <a:pPr algn="ctr" defTabSz="685800"/>
            <a:r>
              <a:rPr lang="it-IT" sz="1350" b="1" dirty="0">
                <a:solidFill>
                  <a:prstClr val="black"/>
                </a:solidFill>
              </a:rPr>
              <a:t>STEP RESPONSE</a:t>
            </a:r>
          </a:p>
        </p:txBody>
      </p:sp>
      <p:sp>
        <p:nvSpPr>
          <p:cNvPr id="70" name="CasellaDiTesto 69"/>
          <p:cNvSpPr txBox="1"/>
          <p:nvPr/>
        </p:nvSpPr>
        <p:spPr>
          <a:xfrm>
            <a:off x="6665889" y="1614765"/>
            <a:ext cx="2107958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350" b="1" dirty="0">
                <a:solidFill>
                  <a:prstClr val="black"/>
                </a:solidFill>
              </a:rPr>
              <a:t>LOW PASS </a:t>
            </a:r>
          </a:p>
          <a:p>
            <a:pPr algn="ctr" defTabSz="685800"/>
            <a:r>
              <a:rPr lang="it-IT" sz="1350" b="1" dirty="0">
                <a:solidFill>
                  <a:prstClr val="black"/>
                </a:solidFill>
              </a:rPr>
              <a:t>PULSE RESPONSE</a:t>
            </a:r>
          </a:p>
        </p:txBody>
      </p:sp>
      <p:cxnSp>
        <p:nvCxnSpPr>
          <p:cNvPr id="72" name="Connettore 2 71"/>
          <p:cNvCxnSpPr/>
          <p:nvPr/>
        </p:nvCxnSpPr>
        <p:spPr>
          <a:xfrm>
            <a:off x="1740877" y="2100013"/>
            <a:ext cx="263770" cy="201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2 73"/>
          <p:cNvCxnSpPr/>
          <p:nvPr/>
        </p:nvCxnSpPr>
        <p:spPr>
          <a:xfrm flipH="1">
            <a:off x="6879101" y="2100013"/>
            <a:ext cx="304434" cy="201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Figura a mano libera: forma 75"/>
          <p:cNvSpPr/>
          <p:nvPr/>
        </p:nvSpPr>
        <p:spPr>
          <a:xfrm>
            <a:off x="2183459" y="2869989"/>
            <a:ext cx="402468" cy="515591"/>
          </a:xfrm>
          <a:custGeom>
            <a:avLst/>
            <a:gdLst>
              <a:gd name="connsiteX0" fmla="*/ 0 w 1955409"/>
              <a:gd name="connsiteY0" fmla="*/ 0 h 408016"/>
              <a:gd name="connsiteX1" fmla="*/ 1026942 w 1955409"/>
              <a:gd name="connsiteY1" fmla="*/ 407963 h 408016"/>
              <a:gd name="connsiteX2" fmla="*/ 1955409 w 1955409"/>
              <a:gd name="connsiteY2" fmla="*/ 28135 h 408016"/>
              <a:gd name="connsiteX0" fmla="*/ 0 w 2008052"/>
              <a:gd name="connsiteY0" fmla="*/ 0 h 407971"/>
              <a:gd name="connsiteX1" fmla="*/ 1026942 w 2008052"/>
              <a:gd name="connsiteY1" fmla="*/ 407963 h 407971"/>
              <a:gd name="connsiteX2" fmla="*/ 2008052 w 2008052"/>
              <a:gd name="connsiteY2" fmla="*/ 11438 h 4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8052" h="407971">
                <a:moveTo>
                  <a:pt x="0" y="0"/>
                </a:moveTo>
                <a:cubicBezTo>
                  <a:pt x="350520" y="201637"/>
                  <a:pt x="692267" y="406057"/>
                  <a:pt x="1026942" y="407963"/>
                </a:cubicBezTo>
                <a:cubicBezTo>
                  <a:pt x="1361617" y="409869"/>
                  <a:pt x="1820483" y="91155"/>
                  <a:pt x="2008052" y="1143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78" name="Connettore diritto 77"/>
          <p:cNvCxnSpPr>
            <a:endCxn id="76" idx="0"/>
          </p:cNvCxnSpPr>
          <p:nvPr/>
        </p:nvCxnSpPr>
        <p:spPr>
          <a:xfrm>
            <a:off x="913522" y="2869988"/>
            <a:ext cx="12699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diritto 78"/>
          <p:cNvCxnSpPr/>
          <p:nvPr/>
        </p:nvCxnSpPr>
        <p:spPr>
          <a:xfrm>
            <a:off x="2585928" y="2866123"/>
            <a:ext cx="12699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igura a mano libera: forma 79"/>
          <p:cNvSpPr/>
          <p:nvPr/>
        </p:nvSpPr>
        <p:spPr>
          <a:xfrm>
            <a:off x="6391567" y="2866361"/>
            <a:ext cx="402468" cy="515591"/>
          </a:xfrm>
          <a:custGeom>
            <a:avLst/>
            <a:gdLst>
              <a:gd name="connsiteX0" fmla="*/ 0 w 1955409"/>
              <a:gd name="connsiteY0" fmla="*/ 0 h 408016"/>
              <a:gd name="connsiteX1" fmla="*/ 1026942 w 1955409"/>
              <a:gd name="connsiteY1" fmla="*/ 407963 h 408016"/>
              <a:gd name="connsiteX2" fmla="*/ 1955409 w 1955409"/>
              <a:gd name="connsiteY2" fmla="*/ 28135 h 408016"/>
              <a:gd name="connsiteX0" fmla="*/ 0 w 2008052"/>
              <a:gd name="connsiteY0" fmla="*/ 0 h 407971"/>
              <a:gd name="connsiteX1" fmla="*/ 1026942 w 2008052"/>
              <a:gd name="connsiteY1" fmla="*/ 407963 h 407971"/>
              <a:gd name="connsiteX2" fmla="*/ 2008052 w 2008052"/>
              <a:gd name="connsiteY2" fmla="*/ 11438 h 4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8052" h="407971">
                <a:moveTo>
                  <a:pt x="0" y="0"/>
                </a:moveTo>
                <a:cubicBezTo>
                  <a:pt x="350520" y="201637"/>
                  <a:pt x="692267" y="406057"/>
                  <a:pt x="1026942" y="407963"/>
                </a:cubicBezTo>
                <a:cubicBezTo>
                  <a:pt x="1361617" y="409869"/>
                  <a:pt x="1820483" y="91155"/>
                  <a:pt x="2008052" y="1143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84" name="Connettore diritto 83"/>
          <p:cNvCxnSpPr>
            <a:cxnSpLocks/>
          </p:cNvCxnSpPr>
          <p:nvPr/>
        </p:nvCxnSpPr>
        <p:spPr>
          <a:xfrm flipV="1">
            <a:off x="5277584" y="2871246"/>
            <a:ext cx="1113983" cy="17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Figura a mano libera: forma 85"/>
          <p:cNvSpPr/>
          <p:nvPr/>
        </p:nvSpPr>
        <p:spPr>
          <a:xfrm>
            <a:off x="6794035" y="2298402"/>
            <a:ext cx="433019" cy="589844"/>
          </a:xfrm>
          <a:custGeom>
            <a:avLst/>
            <a:gdLst>
              <a:gd name="connsiteX0" fmla="*/ 0 w 506437"/>
              <a:gd name="connsiteY0" fmla="*/ 717514 h 717514"/>
              <a:gd name="connsiteX1" fmla="*/ 253219 w 506437"/>
              <a:gd name="connsiteY1" fmla="*/ 62 h 717514"/>
              <a:gd name="connsiteX2" fmla="*/ 506437 w 506437"/>
              <a:gd name="connsiteY2" fmla="*/ 675311 h 71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6437" h="717514">
                <a:moveTo>
                  <a:pt x="0" y="717514"/>
                </a:moveTo>
                <a:cubicBezTo>
                  <a:pt x="84406" y="362305"/>
                  <a:pt x="168813" y="7096"/>
                  <a:pt x="253219" y="62"/>
                </a:cubicBezTo>
                <a:cubicBezTo>
                  <a:pt x="337625" y="-6972"/>
                  <a:pt x="457200" y="581526"/>
                  <a:pt x="506437" y="67531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87" name="Connettore diritto 86"/>
          <p:cNvCxnSpPr/>
          <p:nvPr/>
        </p:nvCxnSpPr>
        <p:spPr>
          <a:xfrm>
            <a:off x="7218374" y="2866360"/>
            <a:ext cx="12699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31300" y="3618994"/>
            <a:ext cx="8634052" cy="3090806"/>
            <a:chOff x="131300" y="3618994"/>
            <a:chExt cx="8634052" cy="3090806"/>
          </a:xfrm>
        </p:grpSpPr>
        <p:sp>
          <p:nvSpPr>
            <p:cNvPr id="124" name="Segnaposto contenuto 2"/>
            <p:cNvSpPr txBox="1">
              <a:spLocks/>
            </p:cNvSpPr>
            <p:nvPr/>
          </p:nvSpPr>
          <p:spPr>
            <a:xfrm>
              <a:off x="477056" y="3618994"/>
              <a:ext cx="7886700" cy="468769"/>
            </a:xfrm>
            <a:prstGeom prst="rect">
              <a:avLst/>
            </a:prstGeom>
          </p:spPr>
          <p:txBody>
            <a:bodyPr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it-IT" b="1" u="sng" dirty="0" err="1" smtClean="0"/>
                <a:t>Inductance</a:t>
              </a:r>
              <a:r>
                <a:rPr lang="it-IT" b="1" u="sng" dirty="0" smtClean="0"/>
                <a:t> </a:t>
              </a:r>
              <a:r>
                <a:rPr lang="it-IT" b="1" u="sng" dirty="0" err="1" smtClean="0"/>
                <a:t>variation</a:t>
              </a:r>
              <a:r>
                <a:rPr lang="it-IT" dirty="0" smtClean="0"/>
                <a:t>  </a:t>
              </a:r>
              <a:r>
                <a:rPr lang="it-IT" dirty="0" smtClean="0">
                  <a:solidFill>
                    <a:srgbClr val="FF0000"/>
                  </a:solidFill>
                </a:rPr>
                <a:t>(</a:t>
              </a:r>
              <a:r>
                <a:rPr lang="it-IT" dirty="0" err="1" smtClean="0">
                  <a:solidFill>
                    <a:srgbClr val="FF0000"/>
                  </a:solidFill>
                </a:rPr>
                <a:t>Frayed</a:t>
              </a:r>
              <a:r>
                <a:rPr lang="it-IT" dirty="0" smtClean="0">
                  <a:solidFill>
                    <a:srgbClr val="FF0000"/>
                  </a:solidFill>
                </a:rPr>
                <a:t> </a:t>
              </a:r>
              <a:r>
                <a:rPr lang="it-IT" dirty="0" err="1" smtClean="0">
                  <a:solidFill>
                    <a:srgbClr val="FF0000"/>
                  </a:solidFill>
                </a:rPr>
                <a:t>cable</a:t>
              </a:r>
              <a:r>
                <a:rPr lang="it-IT" dirty="0" smtClean="0">
                  <a:solidFill>
                    <a:srgbClr val="FF0000"/>
                  </a:solidFill>
                </a:rPr>
                <a:t>)</a:t>
              </a:r>
            </a:p>
            <a:p>
              <a:pPr marL="0" indent="0" algn="ctr">
                <a:buFont typeface="Arial"/>
                <a:buNone/>
              </a:pPr>
              <a:endParaRPr lang="it-IT" dirty="0" smtClean="0"/>
            </a:p>
            <a:p>
              <a:pPr marL="0" indent="0" algn="ctr">
                <a:buFont typeface="Arial"/>
                <a:buNone/>
              </a:pPr>
              <a:endParaRPr lang="it-IT" dirty="0"/>
            </a:p>
          </p:txBody>
        </p:sp>
        <p:cxnSp>
          <p:nvCxnSpPr>
            <p:cNvPr id="125" name="Connettore diritto 4"/>
            <p:cNvCxnSpPr/>
            <p:nvPr/>
          </p:nvCxnSpPr>
          <p:spPr>
            <a:xfrm>
              <a:off x="2808559" y="4366037"/>
              <a:ext cx="97067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diritto 5"/>
            <p:cNvCxnSpPr/>
            <p:nvPr/>
          </p:nvCxnSpPr>
          <p:spPr>
            <a:xfrm>
              <a:off x="2808559" y="4860165"/>
              <a:ext cx="97067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diritto 6"/>
            <p:cNvCxnSpPr/>
            <p:nvPr/>
          </p:nvCxnSpPr>
          <p:spPr>
            <a:xfrm>
              <a:off x="5170173" y="4366037"/>
              <a:ext cx="97067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diritto 7"/>
            <p:cNvCxnSpPr/>
            <p:nvPr/>
          </p:nvCxnSpPr>
          <p:spPr>
            <a:xfrm>
              <a:off x="5170173" y="4860165"/>
              <a:ext cx="97067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diritto 9"/>
            <p:cNvCxnSpPr>
              <a:cxnSpLocks/>
              <a:endCxn id="143" idx="6"/>
            </p:cNvCxnSpPr>
            <p:nvPr/>
          </p:nvCxnSpPr>
          <p:spPr>
            <a:xfrm>
              <a:off x="3759701" y="4860165"/>
              <a:ext cx="142761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Ovale 14"/>
            <p:cNvSpPr/>
            <p:nvPr/>
          </p:nvSpPr>
          <p:spPr>
            <a:xfrm>
              <a:off x="3747579" y="4339660"/>
              <a:ext cx="34289" cy="52754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</a:endParaRPr>
            </a:p>
          </p:txBody>
        </p:sp>
        <p:sp>
          <p:nvSpPr>
            <p:cNvPr id="131" name="Ovale 15"/>
            <p:cNvSpPr/>
            <p:nvPr/>
          </p:nvSpPr>
          <p:spPr>
            <a:xfrm>
              <a:off x="3764723" y="4833788"/>
              <a:ext cx="34289" cy="52754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</a:endParaRPr>
            </a:p>
          </p:txBody>
        </p:sp>
        <p:sp>
          <p:nvSpPr>
            <p:cNvPr id="132" name="Ovale 16"/>
            <p:cNvSpPr/>
            <p:nvPr/>
          </p:nvSpPr>
          <p:spPr>
            <a:xfrm>
              <a:off x="2796251" y="4339660"/>
              <a:ext cx="34289" cy="52754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</a:endParaRPr>
            </a:p>
          </p:txBody>
        </p:sp>
        <p:sp>
          <p:nvSpPr>
            <p:cNvPr id="133" name="Ovale 17"/>
            <p:cNvSpPr/>
            <p:nvPr/>
          </p:nvSpPr>
          <p:spPr>
            <a:xfrm>
              <a:off x="2796251" y="4833788"/>
              <a:ext cx="34289" cy="52754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</a:endParaRPr>
            </a:p>
          </p:txBody>
        </p:sp>
        <p:sp>
          <p:nvSpPr>
            <p:cNvPr id="134" name="Ovale 18"/>
            <p:cNvSpPr/>
            <p:nvPr/>
          </p:nvSpPr>
          <p:spPr>
            <a:xfrm>
              <a:off x="5153028" y="4339660"/>
              <a:ext cx="34289" cy="52754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</a:endParaRPr>
            </a:p>
          </p:txBody>
        </p:sp>
        <p:sp>
          <p:nvSpPr>
            <p:cNvPr id="135" name="Ovale 19"/>
            <p:cNvSpPr/>
            <p:nvPr/>
          </p:nvSpPr>
          <p:spPr>
            <a:xfrm>
              <a:off x="6106555" y="4339660"/>
              <a:ext cx="34289" cy="52754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</a:endParaRPr>
            </a:p>
          </p:txBody>
        </p:sp>
        <p:sp>
          <p:nvSpPr>
            <p:cNvPr id="136" name="Ovale 20"/>
            <p:cNvSpPr/>
            <p:nvPr/>
          </p:nvSpPr>
          <p:spPr>
            <a:xfrm>
              <a:off x="5153028" y="4833788"/>
              <a:ext cx="34289" cy="52754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</a:endParaRPr>
            </a:p>
          </p:txBody>
        </p:sp>
        <p:sp>
          <p:nvSpPr>
            <p:cNvPr id="137" name="Ovale 21"/>
            <p:cNvSpPr/>
            <p:nvPr/>
          </p:nvSpPr>
          <p:spPr>
            <a:xfrm>
              <a:off x="6106554" y="4833788"/>
              <a:ext cx="34289" cy="52754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</a:endParaRPr>
            </a:p>
          </p:txBody>
        </p:sp>
        <p:sp>
          <p:nvSpPr>
            <p:cNvPr id="138" name="CasellaDiTesto 22"/>
            <p:cNvSpPr txBox="1"/>
            <p:nvPr/>
          </p:nvSpPr>
          <p:spPr>
            <a:xfrm>
              <a:off x="4628126" y="4001559"/>
              <a:ext cx="55919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b="1" dirty="0">
                  <a:solidFill>
                    <a:srgbClr val="FF0000"/>
                  </a:solidFill>
                </a:rPr>
                <a:t>L</a:t>
              </a:r>
            </a:p>
          </p:txBody>
        </p:sp>
        <p:sp>
          <p:nvSpPr>
            <p:cNvPr id="139" name="CasellaDiTesto 23"/>
            <p:cNvSpPr txBox="1"/>
            <p:nvPr/>
          </p:nvSpPr>
          <p:spPr>
            <a:xfrm>
              <a:off x="3131677" y="4471044"/>
              <a:ext cx="63304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b="1" dirty="0">
                  <a:solidFill>
                    <a:prstClr val="black"/>
                  </a:solidFill>
                </a:rPr>
                <a:t>Z</a:t>
              </a:r>
              <a:r>
                <a:rPr lang="it-IT" sz="1350" b="1" baseline="-25000" dirty="0">
                  <a:solidFill>
                    <a:prstClr val="black"/>
                  </a:solidFill>
                </a:rPr>
                <a:t>0</a:t>
              </a:r>
              <a:endParaRPr lang="it-IT" sz="1350" b="1" dirty="0">
                <a:solidFill>
                  <a:prstClr val="black"/>
                </a:solidFill>
              </a:endParaRPr>
            </a:p>
          </p:txBody>
        </p:sp>
        <p:sp>
          <p:nvSpPr>
            <p:cNvPr id="140" name="CasellaDiTesto 24"/>
            <p:cNvSpPr txBox="1"/>
            <p:nvPr/>
          </p:nvSpPr>
          <p:spPr>
            <a:xfrm>
              <a:off x="5507798" y="4481403"/>
              <a:ext cx="63304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b="1" dirty="0">
                  <a:solidFill>
                    <a:prstClr val="black"/>
                  </a:solidFill>
                </a:rPr>
                <a:t>Z</a:t>
              </a:r>
              <a:r>
                <a:rPr lang="it-IT" sz="1350" b="1" baseline="-25000" dirty="0">
                  <a:solidFill>
                    <a:prstClr val="black"/>
                  </a:solidFill>
                </a:rPr>
                <a:t>0</a:t>
              </a:r>
              <a:endParaRPr lang="it-IT" sz="1350" b="1" dirty="0">
                <a:solidFill>
                  <a:prstClr val="black"/>
                </a:solidFill>
              </a:endParaRPr>
            </a:p>
          </p:txBody>
        </p:sp>
        <p:cxnSp>
          <p:nvCxnSpPr>
            <p:cNvPr id="141" name="Connettore 2 25"/>
            <p:cNvCxnSpPr/>
            <p:nvPr/>
          </p:nvCxnSpPr>
          <p:spPr>
            <a:xfrm>
              <a:off x="2796251" y="4146230"/>
              <a:ext cx="982979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CasellaDiTesto 26"/>
            <p:cNvSpPr txBox="1"/>
            <p:nvPr/>
          </p:nvSpPr>
          <p:spPr>
            <a:xfrm>
              <a:off x="3209487" y="3912774"/>
              <a:ext cx="86516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dirty="0">
                  <a:solidFill>
                    <a:srgbClr val="4472C4"/>
                  </a:solidFill>
                </a:rPr>
                <a:t>T</a:t>
              </a:r>
            </a:p>
          </p:txBody>
        </p:sp>
        <p:cxnSp>
          <p:nvCxnSpPr>
            <p:cNvPr id="143" name="Connettore diritto 27"/>
            <p:cNvCxnSpPr>
              <a:cxnSpLocks/>
            </p:cNvCxnSpPr>
            <p:nvPr/>
          </p:nvCxnSpPr>
          <p:spPr>
            <a:xfrm flipV="1">
              <a:off x="2418180" y="4640358"/>
              <a:ext cx="0" cy="4765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2 28"/>
            <p:cNvCxnSpPr>
              <a:cxnSpLocks/>
            </p:cNvCxnSpPr>
            <p:nvPr/>
          </p:nvCxnSpPr>
          <p:spPr>
            <a:xfrm>
              <a:off x="2418180" y="4649150"/>
              <a:ext cx="297181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CasellaDiTesto 29"/>
            <p:cNvSpPr txBox="1"/>
            <p:nvPr/>
          </p:nvSpPr>
          <p:spPr>
            <a:xfrm>
              <a:off x="2186723" y="4721664"/>
              <a:ext cx="48533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l-GR" sz="1350" b="1" dirty="0">
                  <a:solidFill>
                    <a:srgbClr val="4472C4"/>
                  </a:solidFill>
                </a:rPr>
                <a:t>Γ</a:t>
              </a:r>
              <a:endParaRPr lang="it-IT" sz="1350" b="1" dirty="0">
                <a:solidFill>
                  <a:srgbClr val="4472C4"/>
                </a:solidFill>
              </a:endParaRPr>
            </a:p>
          </p:txBody>
        </p:sp>
        <p:pic>
          <p:nvPicPr>
            <p:cNvPr id="146" name="Immagine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87357" y="4258377"/>
              <a:ext cx="638066" cy="177728"/>
            </a:xfrm>
            <a:prstGeom prst="rect">
              <a:avLst/>
            </a:prstGeom>
            <a:ln w="28575">
              <a:noFill/>
            </a:ln>
          </p:spPr>
        </p:pic>
        <p:cxnSp>
          <p:nvCxnSpPr>
            <p:cNvPr id="147" name="Connettore diritto 54"/>
            <p:cNvCxnSpPr>
              <a:cxnSpLocks/>
            </p:cNvCxnSpPr>
            <p:nvPr/>
          </p:nvCxnSpPr>
          <p:spPr>
            <a:xfrm>
              <a:off x="3779230" y="4370576"/>
              <a:ext cx="45210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diritto 56"/>
            <p:cNvCxnSpPr>
              <a:cxnSpLocks/>
              <a:endCxn id="141" idx="2"/>
            </p:cNvCxnSpPr>
            <p:nvPr/>
          </p:nvCxnSpPr>
          <p:spPr>
            <a:xfrm flipV="1">
              <a:off x="4825423" y="4366037"/>
              <a:ext cx="327605" cy="453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2 30"/>
            <p:cNvCxnSpPr>
              <a:cxnSpLocks/>
            </p:cNvCxnSpPr>
            <p:nvPr/>
          </p:nvCxnSpPr>
          <p:spPr>
            <a:xfrm flipV="1">
              <a:off x="905026" y="5495123"/>
              <a:ext cx="0" cy="121467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2 31"/>
            <p:cNvCxnSpPr>
              <a:cxnSpLocks/>
            </p:cNvCxnSpPr>
            <p:nvPr/>
          </p:nvCxnSpPr>
          <p:spPr>
            <a:xfrm flipV="1">
              <a:off x="5252601" y="5487419"/>
              <a:ext cx="0" cy="121467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2 32"/>
            <p:cNvCxnSpPr/>
            <p:nvPr/>
          </p:nvCxnSpPr>
          <p:spPr>
            <a:xfrm>
              <a:off x="620155" y="6190132"/>
              <a:ext cx="351208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2 33"/>
            <p:cNvCxnSpPr/>
            <p:nvPr/>
          </p:nvCxnSpPr>
          <p:spPr>
            <a:xfrm>
              <a:off x="4967730" y="6190132"/>
              <a:ext cx="351208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CasellaDiTesto 34"/>
            <p:cNvSpPr txBox="1"/>
            <p:nvPr/>
          </p:nvSpPr>
          <p:spPr>
            <a:xfrm>
              <a:off x="620155" y="5456435"/>
              <a:ext cx="48533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l-GR" sz="1350" b="1" dirty="0">
                  <a:solidFill>
                    <a:srgbClr val="4472C4"/>
                  </a:solidFill>
                </a:rPr>
                <a:t>Γ</a:t>
              </a:r>
              <a:endParaRPr lang="it-IT" sz="1350" b="1" dirty="0">
                <a:solidFill>
                  <a:srgbClr val="4472C4"/>
                </a:solidFill>
              </a:endParaRPr>
            </a:p>
          </p:txBody>
        </p:sp>
        <p:sp>
          <p:nvSpPr>
            <p:cNvPr id="154" name="CasellaDiTesto 35"/>
            <p:cNvSpPr txBox="1"/>
            <p:nvPr/>
          </p:nvSpPr>
          <p:spPr>
            <a:xfrm>
              <a:off x="4994767" y="5472453"/>
              <a:ext cx="48533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l-GR" sz="1350" b="1" dirty="0">
                  <a:solidFill>
                    <a:srgbClr val="4472C4"/>
                  </a:solidFill>
                </a:rPr>
                <a:t>Γ</a:t>
              </a:r>
              <a:endParaRPr lang="it-IT" sz="1350" b="1" dirty="0">
                <a:solidFill>
                  <a:srgbClr val="4472C4"/>
                </a:solidFill>
              </a:endParaRPr>
            </a:p>
          </p:txBody>
        </p:sp>
        <p:sp>
          <p:nvSpPr>
            <p:cNvPr id="155" name="CasellaDiTesto 36"/>
            <p:cNvSpPr txBox="1"/>
            <p:nvPr/>
          </p:nvSpPr>
          <p:spPr>
            <a:xfrm>
              <a:off x="3994423" y="6236690"/>
              <a:ext cx="27563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dirty="0">
                  <a:solidFill>
                    <a:srgbClr val="4472C4"/>
                  </a:solidFill>
                </a:rPr>
                <a:t>t</a:t>
              </a:r>
            </a:p>
          </p:txBody>
        </p:sp>
        <p:sp>
          <p:nvSpPr>
            <p:cNvPr id="156" name="CasellaDiTesto 37"/>
            <p:cNvSpPr txBox="1"/>
            <p:nvPr/>
          </p:nvSpPr>
          <p:spPr>
            <a:xfrm>
              <a:off x="8341997" y="6236690"/>
              <a:ext cx="27563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dirty="0">
                  <a:solidFill>
                    <a:srgbClr val="4472C4"/>
                  </a:solidFill>
                </a:rPr>
                <a:t>t</a:t>
              </a:r>
            </a:p>
          </p:txBody>
        </p:sp>
        <p:cxnSp>
          <p:nvCxnSpPr>
            <p:cNvPr id="157" name="Connettore diritto 38"/>
            <p:cNvCxnSpPr/>
            <p:nvPr/>
          </p:nvCxnSpPr>
          <p:spPr>
            <a:xfrm>
              <a:off x="2376198" y="6120632"/>
              <a:ext cx="0" cy="1415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diritto 39"/>
            <p:cNvCxnSpPr/>
            <p:nvPr/>
          </p:nvCxnSpPr>
          <p:spPr>
            <a:xfrm>
              <a:off x="6774111" y="6119375"/>
              <a:ext cx="0" cy="1415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CasellaDiTesto 40"/>
            <p:cNvSpPr txBox="1"/>
            <p:nvPr/>
          </p:nvSpPr>
          <p:spPr>
            <a:xfrm>
              <a:off x="2226071" y="5866576"/>
              <a:ext cx="40092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dirty="0">
                  <a:solidFill>
                    <a:srgbClr val="4472C4"/>
                  </a:solidFill>
                </a:rPr>
                <a:t>2T</a:t>
              </a:r>
            </a:p>
          </p:txBody>
        </p:sp>
        <p:sp>
          <p:nvSpPr>
            <p:cNvPr id="160" name="CasellaDiTesto 41"/>
            <p:cNvSpPr txBox="1"/>
            <p:nvPr/>
          </p:nvSpPr>
          <p:spPr>
            <a:xfrm>
              <a:off x="6469677" y="6251597"/>
              <a:ext cx="40092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dirty="0">
                  <a:solidFill>
                    <a:srgbClr val="4472C4"/>
                  </a:solidFill>
                </a:rPr>
                <a:t>2T</a:t>
              </a:r>
            </a:p>
          </p:txBody>
        </p:sp>
        <p:sp>
          <p:nvSpPr>
            <p:cNvPr id="161" name="CasellaDiTesto 42"/>
            <p:cNvSpPr txBox="1"/>
            <p:nvPr/>
          </p:nvSpPr>
          <p:spPr>
            <a:xfrm>
              <a:off x="131300" y="4808946"/>
              <a:ext cx="2107958" cy="5078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it-IT" sz="1350" b="1" dirty="0">
                  <a:solidFill>
                    <a:prstClr val="black"/>
                  </a:solidFill>
                </a:rPr>
                <a:t>LOW PASS </a:t>
              </a:r>
            </a:p>
            <a:p>
              <a:pPr algn="ctr" defTabSz="685800"/>
              <a:r>
                <a:rPr lang="it-IT" sz="1350" b="1" dirty="0">
                  <a:solidFill>
                    <a:prstClr val="black"/>
                  </a:solidFill>
                </a:rPr>
                <a:t>STEP RESPONSE</a:t>
              </a:r>
            </a:p>
          </p:txBody>
        </p:sp>
        <p:sp>
          <p:nvSpPr>
            <p:cNvPr id="162" name="CasellaDiTesto 43"/>
            <p:cNvSpPr txBox="1"/>
            <p:nvPr/>
          </p:nvSpPr>
          <p:spPr>
            <a:xfrm>
              <a:off x="6657394" y="4808445"/>
              <a:ext cx="2107958" cy="5078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it-IT" sz="1350" b="1" dirty="0">
                  <a:solidFill>
                    <a:prstClr val="black"/>
                  </a:solidFill>
                </a:rPr>
                <a:t>LOW PASS </a:t>
              </a:r>
            </a:p>
            <a:p>
              <a:pPr algn="ctr" defTabSz="685800"/>
              <a:r>
                <a:rPr lang="it-IT" sz="1350" b="1" dirty="0">
                  <a:solidFill>
                    <a:prstClr val="black"/>
                  </a:solidFill>
                </a:rPr>
                <a:t>PULSE RESPONSE</a:t>
              </a:r>
            </a:p>
          </p:txBody>
        </p:sp>
        <p:cxnSp>
          <p:nvCxnSpPr>
            <p:cNvPr id="163" name="Connettore 2 44"/>
            <p:cNvCxnSpPr/>
            <p:nvPr/>
          </p:nvCxnSpPr>
          <p:spPr>
            <a:xfrm>
              <a:off x="1732382" y="5293693"/>
              <a:ext cx="263770" cy="2014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2 45"/>
            <p:cNvCxnSpPr/>
            <p:nvPr/>
          </p:nvCxnSpPr>
          <p:spPr>
            <a:xfrm flipH="1">
              <a:off x="6870606" y="5293693"/>
              <a:ext cx="304434" cy="2014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diritto 48"/>
            <p:cNvCxnSpPr/>
            <p:nvPr/>
          </p:nvCxnSpPr>
          <p:spPr>
            <a:xfrm>
              <a:off x="2589106" y="6204507"/>
              <a:ext cx="126993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Figura a mano libera: forma 49"/>
            <p:cNvSpPr/>
            <p:nvPr/>
          </p:nvSpPr>
          <p:spPr>
            <a:xfrm>
              <a:off x="6785540" y="6186505"/>
              <a:ext cx="402468" cy="515591"/>
            </a:xfrm>
            <a:custGeom>
              <a:avLst/>
              <a:gdLst>
                <a:gd name="connsiteX0" fmla="*/ 0 w 1955409"/>
                <a:gd name="connsiteY0" fmla="*/ 0 h 408016"/>
                <a:gd name="connsiteX1" fmla="*/ 1026942 w 1955409"/>
                <a:gd name="connsiteY1" fmla="*/ 407963 h 408016"/>
                <a:gd name="connsiteX2" fmla="*/ 1955409 w 1955409"/>
                <a:gd name="connsiteY2" fmla="*/ 28135 h 408016"/>
                <a:gd name="connsiteX0" fmla="*/ 0 w 2008052"/>
                <a:gd name="connsiteY0" fmla="*/ 0 h 407971"/>
                <a:gd name="connsiteX1" fmla="*/ 1026942 w 2008052"/>
                <a:gd name="connsiteY1" fmla="*/ 407963 h 407971"/>
                <a:gd name="connsiteX2" fmla="*/ 2008052 w 2008052"/>
                <a:gd name="connsiteY2" fmla="*/ 11438 h 407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8052" h="407971">
                  <a:moveTo>
                    <a:pt x="0" y="0"/>
                  </a:moveTo>
                  <a:cubicBezTo>
                    <a:pt x="350520" y="201637"/>
                    <a:pt x="692267" y="406057"/>
                    <a:pt x="1026942" y="407963"/>
                  </a:cubicBezTo>
                  <a:cubicBezTo>
                    <a:pt x="1361617" y="409869"/>
                    <a:pt x="1820483" y="91155"/>
                    <a:pt x="2008052" y="1143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</a:endParaRPr>
            </a:p>
          </p:txBody>
        </p:sp>
        <p:cxnSp>
          <p:nvCxnSpPr>
            <p:cNvPr id="167" name="Connettore diritto 50"/>
            <p:cNvCxnSpPr>
              <a:cxnSpLocks/>
            </p:cNvCxnSpPr>
            <p:nvPr/>
          </p:nvCxnSpPr>
          <p:spPr>
            <a:xfrm flipV="1">
              <a:off x="5261715" y="6184016"/>
              <a:ext cx="1113983" cy="17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Figura a mano libera: forma 51"/>
            <p:cNvSpPr/>
            <p:nvPr/>
          </p:nvSpPr>
          <p:spPr>
            <a:xfrm>
              <a:off x="2156087" y="5649496"/>
              <a:ext cx="433019" cy="589844"/>
            </a:xfrm>
            <a:custGeom>
              <a:avLst/>
              <a:gdLst>
                <a:gd name="connsiteX0" fmla="*/ 0 w 506437"/>
                <a:gd name="connsiteY0" fmla="*/ 717514 h 717514"/>
                <a:gd name="connsiteX1" fmla="*/ 253219 w 506437"/>
                <a:gd name="connsiteY1" fmla="*/ 62 h 717514"/>
                <a:gd name="connsiteX2" fmla="*/ 506437 w 506437"/>
                <a:gd name="connsiteY2" fmla="*/ 675311 h 71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6437" h="717514">
                  <a:moveTo>
                    <a:pt x="0" y="717514"/>
                  </a:moveTo>
                  <a:cubicBezTo>
                    <a:pt x="84406" y="362305"/>
                    <a:pt x="168813" y="7096"/>
                    <a:pt x="253219" y="62"/>
                  </a:cubicBezTo>
                  <a:cubicBezTo>
                    <a:pt x="337625" y="-6972"/>
                    <a:pt x="457200" y="581526"/>
                    <a:pt x="506437" y="67531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</a:endParaRPr>
            </a:p>
          </p:txBody>
        </p:sp>
        <p:cxnSp>
          <p:nvCxnSpPr>
            <p:cNvPr id="169" name="Connettore diritto 52"/>
            <p:cNvCxnSpPr/>
            <p:nvPr/>
          </p:nvCxnSpPr>
          <p:spPr>
            <a:xfrm>
              <a:off x="7175041" y="6197133"/>
              <a:ext cx="126993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diritto 60"/>
            <p:cNvCxnSpPr>
              <a:cxnSpLocks/>
            </p:cNvCxnSpPr>
            <p:nvPr/>
          </p:nvCxnSpPr>
          <p:spPr>
            <a:xfrm>
              <a:off x="919774" y="6193642"/>
              <a:ext cx="1236313" cy="19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Figura a mano libera: forma 63"/>
            <p:cNvSpPr/>
            <p:nvPr/>
          </p:nvSpPr>
          <p:spPr>
            <a:xfrm>
              <a:off x="6362934" y="5625920"/>
              <a:ext cx="433019" cy="589844"/>
            </a:xfrm>
            <a:custGeom>
              <a:avLst/>
              <a:gdLst>
                <a:gd name="connsiteX0" fmla="*/ 0 w 506437"/>
                <a:gd name="connsiteY0" fmla="*/ 717514 h 717514"/>
                <a:gd name="connsiteX1" fmla="*/ 253219 w 506437"/>
                <a:gd name="connsiteY1" fmla="*/ 62 h 717514"/>
                <a:gd name="connsiteX2" fmla="*/ 506437 w 506437"/>
                <a:gd name="connsiteY2" fmla="*/ 675311 h 71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6437" h="717514">
                  <a:moveTo>
                    <a:pt x="0" y="717514"/>
                  </a:moveTo>
                  <a:cubicBezTo>
                    <a:pt x="84406" y="362305"/>
                    <a:pt x="168813" y="7096"/>
                    <a:pt x="253219" y="62"/>
                  </a:cubicBezTo>
                  <a:cubicBezTo>
                    <a:pt x="337625" y="-6972"/>
                    <a:pt x="457200" y="581526"/>
                    <a:pt x="506437" y="67531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</a:endParaRPr>
            </a:p>
          </p:txBody>
        </p:sp>
      </p:grpSp>
      <p:pic>
        <p:nvPicPr>
          <p:cNvPr id="172" name="Immagine 5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35" t="24829" r="51583" b="41077"/>
          <a:stretch/>
        </p:blipFill>
        <p:spPr bwMode="auto">
          <a:xfrm>
            <a:off x="6615510" y="111634"/>
            <a:ext cx="2129703" cy="1156814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3" name="Immagine 6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60" t="24692" r="7692" b="41273"/>
          <a:stretch/>
        </p:blipFill>
        <p:spPr bwMode="auto">
          <a:xfrm>
            <a:off x="6636232" y="3561115"/>
            <a:ext cx="2137683" cy="1157287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437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571719" y="1063190"/>
            <a:ext cx="7886700" cy="468769"/>
          </a:xfrm>
        </p:spPr>
        <p:txBody>
          <a:bodyPr/>
          <a:lstStyle/>
          <a:p>
            <a:pPr marL="0" indent="0" algn="ctr">
              <a:buNone/>
            </a:pPr>
            <a:r>
              <a:rPr lang="it-IT" b="1" u="sng" dirty="0" err="1"/>
              <a:t>Inductance</a:t>
            </a:r>
            <a:r>
              <a:rPr lang="it-IT" b="1" u="sng" dirty="0"/>
              <a:t> </a:t>
            </a:r>
            <a:r>
              <a:rPr lang="it-IT" b="1" u="sng" dirty="0" err="1"/>
              <a:t>variation</a:t>
            </a:r>
            <a:r>
              <a:rPr lang="it-IT" dirty="0"/>
              <a:t>  </a:t>
            </a:r>
            <a:r>
              <a:rPr lang="it-IT" dirty="0">
                <a:solidFill>
                  <a:srgbClr val="FF0000"/>
                </a:solidFill>
              </a:rPr>
              <a:t>(</a:t>
            </a:r>
            <a:r>
              <a:rPr lang="it-IT" dirty="0" err="1">
                <a:solidFill>
                  <a:srgbClr val="FF0000"/>
                </a:solidFill>
              </a:rPr>
              <a:t>Frayed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cable</a:t>
            </a:r>
            <a:r>
              <a:rPr lang="it-IT" dirty="0">
                <a:solidFill>
                  <a:srgbClr val="FF0000"/>
                </a:solidFill>
              </a:rPr>
              <a:t>)</a:t>
            </a: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</p:txBody>
      </p:sp>
      <p:cxnSp>
        <p:nvCxnSpPr>
          <p:cNvPr id="5" name="Connettore diritto 4"/>
          <p:cNvCxnSpPr/>
          <p:nvPr/>
        </p:nvCxnSpPr>
        <p:spPr>
          <a:xfrm>
            <a:off x="2903222" y="2004789"/>
            <a:ext cx="9706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/>
          <p:cNvCxnSpPr/>
          <p:nvPr/>
        </p:nvCxnSpPr>
        <p:spPr>
          <a:xfrm>
            <a:off x="2903222" y="2498917"/>
            <a:ext cx="9706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/>
          <p:cNvCxnSpPr/>
          <p:nvPr/>
        </p:nvCxnSpPr>
        <p:spPr>
          <a:xfrm>
            <a:off x="5264836" y="2004789"/>
            <a:ext cx="9706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/>
          <p:cNvCxnSpPr/>
          <p:nvPr/>
        </p:nvCxnSpPr>
        <p:spPr>
          <a:xfrm>
            <a:off x="5264836" y="2498917"/>
            <a:ext cx="9706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>
            <a:cxnSpLocks/>
            <a:endCxn id="21" idx="6"/>
          </p:cNvCxnSpPr>
          <p:nvPr/>
        </p:nvCxnSpPr>
        <p:spPr>
          <a:xfrm>
            <a:off x="3854364" y="2498917"/>
            <a:ext cx="14276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/>
          <p:cNvSpPr/>
          <p:nvPr/>
        </p:nvSpPr>
        <p:spPr>
          <a:xfrm>
            <a:off x="3842242" y="1978412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16" name="Ovale 15"/>
          <p:cNvSpPr/>
          <p:nvPr/>
        </p:nvSpPr>
        <p:spPr>
          <a:xfrm>
            <a:off x="3859386" y="2472540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2890914" y="1978412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18" name="Ovale 17"/>
          <p:cNvSpPr/>
          <p:nvPr/>
        </p:nvSpPr>
        <p:spPr>
          <a:xfrm>
            <a:off x="2890914" y="2472540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19" name="Ovale 18"/>
          <p:cNvSpPr/>
          <p:nvPr/>
        </p:nvSpPr>
        <p:spPr>
          <a:xfrm>
            <a:off x="5247691" y="1978412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0" name="Ovale 19"/>
          <p:cNvSpPr/>
          <p:nvPr/>
        </p:nvSpPr>
        <p:spPr>
          <a:xfrm>
            <a:off x="6201218" y="1978412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1" name="Ovale 20"/>
          <p:cNvSpPr/>
          <p:nvPr/>
        </p:nvSpPr>
        <p:spPr>
          <a:xfrm>
            <a:off x="5247691" y="2472540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2" name="Ovale 21"/>
          <p:cNvSpPr/>
          <p:nvPr/>
        </p:nvSpPr>
        <p:spPr>
          <a:xfrm>
            <a:off x="6201217" y="2472540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4722789" y="1640311"/>
            <a:ext cx="5591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3226340" y="2109796"/>
            <a:ext cx="6330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prstClr val="black"/>
                </a:solidFill>
              </a:rPr>
              <a:t>Z</a:t>
            </a:r>
            <a:r>
              <a:rPr lang="it-IT" sz="1350" b="1" baseline="-25000" dirty="0">
                <a:solidFill>
                  <a:prstClr val="black"/>
                </a:solidFill>
              </a:rPr>
              <a:t>0</a:t>
            </a:r>
            <a:endParaRPr lang="it-IT" sz="1350" b="1" dirty="0">
              <a:solidFill>
                <a:prstClr val="black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5602461" y="2120155"/>
            <a:ext cx="6330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prstClr val="black"/>
                </a:solidFill>
              </a:rPr>
              <a:t>Z</a:t>
            </a:r>
            <a:r>
              <a:rPr lang="it-IT" sz="1350" b="1" baseline="-25000" dirty="0">
                <a:solidFill>
                  <a:prstClr val="black"/>
                </a:solidFill>
              </a:rPr>
              <a:t>0</a:t>
            </a:r>
            <a:endParaRPr lang="it-IT" sz="1350" b="1" dirty="0">
              <a:solidFill>
                <a:prstClr val="black"/>
              </a:solidFill>
            </a:endParaRPr>
          </a:p>
        </p:txBody>
      </p:sp>
      <p:cxnSp>
        <p:nvCxnSpPr>
          <p:cNvPr id="26" name="Connettore 2 25"/>
          <p:cNvCxnSpPr/>
          <p:nvPr/>
        </p:nvCxnSpPr>
        <p:spPr>
          <a:xfrm>
            <a:off x="2890914" y="1784982"/>
            <a:ext cx="982979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3304150" y="1551526"/>
            <a:ext cx="8651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</a:p>
        </p:txBody>
      </p:sp>
      <p:cxnSp>
        <p:nvCxnSpPr>
          <p:cNvPr id="28" name="Connettore diritto 27"/>
          <p:cNvCxnSpPr>
            <a:cxnSpLocks/>
          </p:cNvCxnSpPr>
          <p:nvPr/>
        </p:nvCxnSpPr>
        <p:spPr>
          <a:xfrm flipV="1">
            <a:off x="2512843" y="2279110"/>
            <a:ext cx="0" cy="4765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>
            <a:cxnSpLocks/>
          </p:cNvCxnSpPr>
          <p:nvPr/>
        </p:nvCxnSpPr>
        <p:spPr>
          <a:xfrm>
            <a:off x="2512843" y="2287902"/>
            <a:ext cx="29718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2281386" y="2360416"/>
            <a:ext cx="4853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l-GR" sz="1350" b="1" dirty="0">
                <a:solidFill>
                  <a:srgbClr val="4472C4"/>
                </a:solidFill>
              </a:rPr>
              <a:t>Γ</a:t>
            </a:r>
            <a:endParaRPr lang="it-IT" sz="1350" b="1" dirty="0">
              <a:solidFill>
                <a:srgbClr val="4472C4"/>
              </a:solidFill>
            </a:endParaRPr>
          </a:p>
        </p:txBody>
      </p:sp>
      <p:cxnSp>
        <p:nvCxnSpPr>
          <p:cNvPr id="31" name="Connettore 2 30"/>
          <p:cNvCxnSpPr>
            <a:cxnSpLocks/>
          </p:cNvCxnSpPr>
          <p:nvPr/>
        </p:nvCxnSpPr>
        <p:spPr>
          <a:xfrm flipV="1">
            <a:off x="942097" y="3931920"/>
            <a:ext cx="0" cy="12146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>
            <a:cxnSpLocks/>
          </p:cNvCxnSpPr>
          <p:nvPr/>
        </p:nvCxnSpPr>
        <p:spPr>
          <a:xfrm flipV="1">
            <a:off x="5289672" y="3924216"/>
            <a:ext cx="0" cy="12146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/>
          <p:cNvCxnSpPr/>
          <p:nvPr/>
        </p:nvCxnSpPr>
        <p:spPr>
          <a:xfrm>
            <a:off x="657226" y="4626929"/>
            <a:ext cx="35120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/>
          <p:cNvCxnSpPr/>
          <p:nvPr/>
        </p:nvCxnSpPr>
        <p:spPr>
          <a:xfrm>
            <a:off x="5004801" y="4626929"/>
            <a:ext cx="35120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657226" y="3893232"/>
            <a:ext cx="4853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l-GR" sz="1350" b="1" dirty="0">
                <a:solidFill>
                  <a:srgbClr val="4472C4"/>
                </a:solidFill>
              </a:rPr>
              <a:t>Γ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5031838" y="3909250"/>
            <a:ext cx="4853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l-GR" sz="1350" b="1" dirty="0">
                <a:solidFill>
                  <a:srgbClr val="4472C4"/>
                </a:solidFill>
              </a:rPr>
              <a:t>Γ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4031494" y="4673487"/>
            <a:ext cx="2756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8379068" y="4673487"/>
            <a:ext cx="2756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</a:p>
        </p:txBody>
      </p:sp>
      <p:cxnSp>
        <p:nvCxnSpPr>
          <p:cNvPr id="39" name="Connettore diritto 38"/>
          <p:cNvCxnSpPr/>
          <p:nvPr/>
        </p:nvCxnSpPr>
        <p:spPr>
          <a:xfrm>
            <a:off x="2413269" y="4557429"/>
            <a:ext cx="0" cy="141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/>
          <p:cNvCxnSpPr/>
          <p:nvPr/>
        </p:nvCxnSpPr>
        <p:spPr>
          <a:xfrm>
            <a:off x="6811182" y="4556172"/>
            <a:ext cx="0" cy="141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/>
          <p:cNvSpPr txBox="1"/>
          <p:nvPr/>
        </p:nvSpPr>
        <p:spPr>
          <a:xfrm>
            <a:off x="2263142" y="4303373"/>
            <a:ext cx="4009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2T</a:t>
            </a:r>
          </a:p>
        </p:txBody>
      </p:sp>
      <p:sp>
        <p:nvSpPr>
          <p:cNvPr id="42" name="CasellaDiTesto 41"/>
          <p:cNvSpPr txBox="1"/>
          <p:nvPr/>
        </p:nvSpPr>
        <p:spPr>
          <a:xfrm>
            <a:off x="6506748" y="4688394"/>
            <a:ext cx="4009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2T</a:t>
            </a:r>
          </a:p>
        </p:txBody>
      </p:sp>
      <p:sp>
        <p:nvSpPr>
          <p:cNvPr id="43" name="CasellaDiTesto 42"/>
          <p:cNvSpPr txBox="1"/>
          <p:nvPr/>
        </p:nvSpPr>
        <p:spPr>
          <a:xfrm>
            <a:off x="168371" y="3245743"/>
            <a:ext cx="2107958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350" b="1" dirty="0">
                <a:solidFill>
                  <a:prstClr val="black"/>
                </a:solidFill>
              </a:rPr>
              <a:t>LOW PASS </a:t>
            </a:r>
          </a:p>
          <a:p>
            <a:pPr algn="ctr" defTabSz="685800"/>
            <a:r>
              <a:rPr lang="it-IT" sz="1350" b="1" dirty="0">
                <a:solidFill>
                  <a:prstClr val="black"/>
                </a:solidFill>
              </a:rPr>
              <a:t>STEP RESPONSE</a:t>
            </a:r>
          </a:p>
        </p:txBody>
      </p:sp>
      <p:sp>
        <p:nvSpPr>
          <p:cNvPr id="44" name="CasellaDiTesto 43"/>
          <p:cNvSpPr txBox="1"/>
          <p:nvPr/>
        </p:nvSpPr>
        <p:spPr>
          <a:xfrm>
            <a:off x="6694465" y="3245242"/>
            <a:ext cx="2107958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350" b="1" dirty="0">
                <a:solidFill>
                  <a:prstClr val="black"/>
                </a:solidFill>
              </a:rPr>
              <a:t>LOW PASS </a:t>
            </a:r>
          </a:p>
          <a:p>
            <a:pPr algn="ctr" defTabSz="685800"/>
            <a:r>
              <a:rPr lang="it-IT" sz="1350" b="1" dirty="0">
                <a:solidFill>
                  <a:prstClr val="black"/>
                </a:solidFill>
              </a:rPr>
              <a:t>PULSE RESPONSE</a:t>
            </a:r>
          </a:p>
        </p:txBody>
      </p:sp>
      <p:cxnSp>
        <p:nvCxnSpPr>
          <p:cNvPr id="45" name="Connettore 2 44"/>
          <p:cNvCxnSpPr/>
          <p:nvPr/>
        </p:nvCxnSpPr>
        <p:spPr>
          <a:xfrm>
            <a:off x="1769453" y="3730490"/>
            <a:ext cx="263770" cy="201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/>
          <p:nvPr/>
        </p:nvCxnSpPr>
        <p:spPr>
          <a:xfrm flipH="1">
            <a:off x="6907677" y="3730490"/>
            <a:ext cx="304434" cy="201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diritto 48"/>
          <p:cNvCxnSpPr/>
          <p:nvPr/>
        </p:nvCxnSpPr>
        <p:spPr>
          <a:xfrm>
            <a:off x="2611429" y="4633930"/>
            <a:ext cx="12699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igura a mano libera: forma 49"/>
          <p:cNvSpPr/>
          <p:nvPr/>
        </p:nvSpPr>
        <p:spPr>
          <a:xfrm>
            <a:off x="6822611" y="4623302"/>
            <a:ext cx="402468" cy="515591"/>
          </a:xfrm>
          <a:custGeom>
            <a:avLst/>
            <a:gdLst>
              <a:gd name="connsiteX0" fmla="*/ 0 w 1955409"/>
              <a:gd name="connsiteY0" fmla="*/ 0 h 408016"/>
              <a:gd name="connsiteX1" fmla="*/ 1026942 w 1955409"/>
              <a:gd name="connsiteY1" fmla="*/ 407963 h 408016"/>
              <a:gd name="connsiteX2" fmla="*/ 1955409 w 1955409"/>
              <a:gd name="connsiteY2" fmla="*/ 28135 h 408016"/>
              <a:gd name="connsiteX0" fmla="*/ 0 w 2008052"/>
              <a:gd name="connsiteY0" fmla="*/ 0 h 407971"/>
              <a:gd name="connsiteX1" fmla="*/ 1026942 w 2008052"/>
              <a:gd name="connsiteY1" fmla="*/ 407963 h 407971"/>
              <a:gd name="connsiteX2" fmla="*/ 2008052 w 2008052"/>
              <a:gd name="connsiteY2" fmla="*/ 11438 h 4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8052" h="407971">
                <a:moveTo>
                  <a:pt x="0" y="0"/>
                </a:moveTo>
                <a:cubicBezTo>
                  <a:pt x="350520" y="201637"/>
                  <a:pt x="692267" y="406057"/>
                  <a:pt x="1026942" y="407963"/>
                </a:cubicBezTo>
                <a:cubicBezTo>
                  <a:pt x="1361617" y="409869"/>
                  <a:pt x="1820483" y="91155"/>
                  <a:pt x="2008052" y="1143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51" name="Connettore diritto 50"/>
          <p:cNvCxnSpPr>
            <a:cxnSpLocks/>
          </p:cNvCxnSpPr>
          <p:nvPr/>
        </p:nvCxnSpPr>
        <p:spPr>
          <a:xfrm flipV="1">
            <a:off x="5306160" y="4628187"/>
            <a:ext cx="1113983" cy="17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igura a mano libera: forma 51"/>
          <p:cNvSpPr/>
          <p:nvPr/>
        </p:nvSpPr>
        <p:spPr>
          <a:xfrm>
            <a:off x="2178410" y="4078919"/>
            <a:ext cx="433019" cy="589844"/>
          </a:xfrm>
          <a:custGeom>
            <a:avLst/>
            <a:gdLst>
              <a:gd name="connsiteX0" fmla="*/ 0 w 506437"/>
              <a:gd name="connsiteY0" fmla="*/ 717514 h 717514"/>
              <a:gd name="connsiteX1" fmla="*/ 253219 w 506437"/>
              <a:gd name="connsiteY1" fmla="*/ 62 h 717514"/>
              <a:gd name="connsiteX2" fmla="*/ 506437 w 506437"/>
              <a:gd name="connsiteY2" fmla="*/ 675311 h 71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6437" h="717514">
                <a:moveTo>
                  <a:pt x="0" y="717514"/>
                </a:moveTo>
                <a:cubicBezTo>
                  <a:pt x="84406" y="362305"/>
                  <a:pt x="168813" y="7096"/>
                  <a:pt x="253219" y="62"/>
                </a:cubicBezTo>
                <a:cubicBezTo>
                  <a:pt x="337625" y="-6972"/>
                  <a:pt x="457200" y="581526"/>
                  <a:pt x="506437" y="67531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53" name="Connettore diritto 52"/>
          <p:cNvCxnSpPr/>
          <p:nvPr/>
        </p:nvCxnSpPr>
        <p:spPr>
          <a:xfrm>
            <a:off x="7212112" y="4633930"/>
            <a:ext cx="12699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magin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020" y="1897129"/>
            <a:ext cx="638066" cy="177728"/>
          </a:xfrm>
          <a:prstGeom prst="rect">
            <a:avLst/>
          </a:prstGeom>
          <a:ln w="28575">
            <a:noFill/>
          </a:ln>
        </p:spPr>
      </p:pic>
      <p:cxnSp>
        <p:nvCxnSpPr>
          <p:cNvPr id="55" name="Connettore diritto 54"/>
          <p:cNvCxnSpPr>
            <a:cxnSpLocks/>
          </p:cNvCxnSpPr>
          <p:nvPr/>
        </p:nvCxnSpPr>
        <p:spPr>
          <a:xfrm>
            <a:off x="3873893" y="2009328"/>
            <a:ext cx="4521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diritto 56"/>
          <p:cNvCxnSpPr>
            <a:cxnSpLocks/>
            <a:endCxn id="19" idx="2"/>
          </p:cNvCxnSpPr>
          <p:nvPr/>
        </p:nvCxnSpPr>
        <p:spPr>
          <a:xfrm flipV="1">
            <a:off x="4920086" y="2004789"/>
            <a:ext cx="327605" cy="45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diritto 60"/>
          <p:cNvCxnSpPr>
            <a:cxnSpLocks/>
          </p:cNvCxnSpPr>
          <p:nvPr/>
        </p:nvCxnSpPr>
        <p:spPr>
          <a:xfrm>
            <a:off x="942097" y="4623065"/>
            <a:ext cx="1236313" cy="19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igura a mano libera: forma 63"/>
          <p:cNvSpPr/>
          <p:nvPr/>
        </p:nvSpPr>
        <p:spPr>
          <a:xfrm>
            <a:off x="6385257" y="4055343"/>
            <a:ext cx="433019" cy="589844"/>
          </a:xfrm>
          <a:custGeom>
            <a:avLst/>
            <a:gdLst>
              <a:gd name="connsiteX0" fmla="*/ 0 w 506437"/>
              <a:gd name="connsiteY0" fmla="*/ 717514 h 717514"/>
              <a:gd name="connsiteX1" fmla="*/ 253219 w 506437"/>
              <a:gd name="connsiteY1" fmla="*/ 62 h 717514"/>
              <a:gd name="connsiteX2" fmla="*/ 506437 w 506437"/>
              <a:gd name="connsiteY2" fmla="*/ 675311 h 71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6437" h="717514">
                <a:moveTo>
                  <a:pt x="0" y="717514"/>
                </a:moveTo>
                <a:cubicBezTo>
                  <a:pt x="84406" y="362305"/>
                  <a:pt x="168813" y="7096"/>
                  <a:pt x="253219" y="62"/>
                </a:cubicBezTo>
                <a:cubicBezTo>
                  <a:pt x="337625" y="-6972"/>
                  <a:pt x="457200" y="581526"/>
                  <a:pt x="506437" y="67531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86"/>
            <a:ext cx="9144000" cy="667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3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570218"/>
          </a:xfrm>
        </p:spPr>
        <p:txBody>
          <a:bodyPr>
            <a:normAutofit/>
          </a:bodyPr>
          <a:lstStyle/>
          <a:p>
            <a:pPr algn="ctr"/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Short Circuit 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Termination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(Z</a:t>
            </a:r>
            <a:r>
              <a:rPr lang="it-IT" sz="24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L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= 0)</a:t>
            </a:r>
          </a:p>
        </p:txBody>
      </p:sp>
      <p:cxnSp>
        <p:nvCxnSpPr>
          <p:cNvPr id="17" name="Connettore 1 4"/>
          <p:cNvCxnSpPr/>
          <p:nvPr/>
        </p:nvCxnSpPr>
        <p:spPr>
          <a:xfrm>
            <a:off x="533400" y="2028825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6"/>
          <p:cNvCxnSpPr/>
          <p:nvPr/>
        </p:nvCxnSpPr>
        <p:spPr>
          <a:xfrm>
            <a:off x="533400" y="2647950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e 18"/>
          <p:cNvSpPr/>
          <p:nvPr/>
        </p:nvSpPr>
        <p:spPr>
          <a:xfrm>
            <a:off x="533400" y="2014538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20" name="Ovale 19"/>
          <p:cNvSpPr/>
          <p:nvPr/>
        </p:nvSpPr>
        <p:spPr>
          <a:xfrm>
            <a:off x="2028825" y="2019300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21" name="Ovale 20"/>
          <p:cNvSpPr/>
          <p:nvPr/>
        </p:nvSpPr>
        <p:spPr>
          <a:xfrm>
            <a:off x="533400" y="2628900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22" name="Ovale 21"/>
          <p:cNvSpPr/>
          <p:nvPr/>
        </p:nvSpPr>
        <p:spPr>
          <a:xfrm>
            <a:off x="2028825" y="2633663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cxnSp>
        <p:nvCxnSpPr>
          <p:cNvPr id="27" name="Connettore diritto 26"/>
          <p:cNvCxnSpPr/>
          <p:nvPr/>
        </p:nvCxnSpPr>
        <p:spPr>
          <a:xfrm>
            <a:off x="2162908" y="2028825"/>
            <a:ext cx="21101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ttore diritto 28"/>
          <p:cNvCxnSpPr/>
          <p:nvPr/>
        </p:nvCxnSpPr>
        <p:spPr>
          <a:xfrm>
            <a:off x="2373923" y="2028825"/>
            <a:ext cx="0" cy="65246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diritto 32"/>
          <p:cNvCxnSpPr/>
          <p:nvPr/>
        </p:nvCxnSpPr>
        <p:spPr>
          <a:xfrm flipH="1" flipV="1">
            <a:off x="2162908" y="2676525"/>
            <a:ext cx="211016" cy="476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Freccia destra 33"/>
          <p:cNvSpPr/>
          <p:nvPr/>
        </p:nvSpPr>
        <p:spPr>
          <a:xfrm>
            <a:off x="4002691" y="2175701"/>
            <a:ext cx="733806" cy="363474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35" name="Connettore 2 34"/>
          <p:cNvCxnSpPr/>
          <p:nvPr/>
        </p:nvCxnSpPr>
        <p:spPr>
          <a:xfrm>
            <a:off x="5676900" y="2895600"/>
            <a:ext cx="3038475" cy="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71"/>
          <p:cNvCxnSpPr/>
          <p:nvPr/>
        </p:nvCxnSpPr>
        <p:spPr>
          <a:xfrm>
            <a:off x="6467475" y="2798162"/>
            <a:ext cx="0" cy="194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6347222" y="3028867"/>
            <a:ext cx="2405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0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8524875" y="2895600"/>
            <a:ext cx="1333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</a:p>
        </p:txBody>
      </p:sp>
      <p:cxnSp>
        <p:nvCxnSpPr>
          <p:cNvPr id="41" name="Connettore diritto 40"/>
          <p:cNvCxnSpPr/>
          <p:nvPr/>
        </p:nvCxnSpPr>
        <p:spPr>
          <a:xfrm>
            <a:off x="5834575" y="2681288"/>
            <a:ext cx="6329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ttore diritto 43"/>
          <p:cNvCxnSpPr/>
          <p:nvPr/>
        </p:nvCxnSpPr>
        <p:spPr>
          <a:xfrm flipV="1">
            <a:off x="6467475" y="2209038"/>
            <a:ext cx="0" cy="4722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ttore diritto 47"/>
          <p:cNvCxnSpPr/>
          <p:nvPr/>
        </p:nvCxnSpPr>
        <p:spPr>
          <a:xfrm flipH="1" flipV="1">
            <a:off x="6478172" y="2207749"/>
            <a:ext cx="1044527" cy="12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ttore 1 73"/>
          <p:cNvCxnSpPr/>
          <p:nvPr/>
        </p:nvCxnSpPr>
        <p:spPr>
          <a:xfrm>
            <a:off x="7598459" y="2798270"/>
            <a:ext cx="0" cy="194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sellaDiTesto 51"/>
          <p:cNvSpPr txBox="1"/>
          <p:nvPr/>
        </p:nvSpPr>
        <p:spPr>
          <a:xfrm>
            <a:off x="7598459" y="3028867"/>
            <a:ext cx="361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2T</a:t>
            </a:r>
          </a:p>
        </p:txBody>
      </p:sp>
      <p:cxnSp>
        <p:nvCxnSpPr>
          <p:cNvPr id="57" name="Connettore diritto 56"/>
          <p:cNvCxnSpPr/>
          <p:nvPr/>
        </p:nvCxnSpPr>
        <p:spPr>
          <a:xfrm>
            <a:off x="7598459" y="2207749"/>
            <a:ext cx="0" cy="4687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Connettore diritto 60"/>
          <p:cNvCxnSpPr/>
          <p:nvPr/>
        </p:nvCxnSpPr>
        <p:spPr>
          <a:xfrm flipH="1">
            <a:off x="7522699" y="2207749"/>
            <a:ext cx="75761" cy="12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Connettore diritto 63"/>
          <p:cNvCxnSpPr/>
          <p:nvPr/>
        </p:nvCxnSpPr>
        <p:spPr>
          <a:xfrm>
            <a:off x="7591133" y="2681288"/>
            <a:ext cx="916891" cy="15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CasellaDiTesto 67"/>
          <p:cNvSpPr txBox="1"/>
          <p:nvPr/>
        </p:nvSpPr>
        <p:spPr>
          <a:xfrm>
            <a:off x="6129337" y="2244745"/>
            <a:ext cx="3381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E</a:t>
            </a:r>
            <a:r>
              <a:rPr lang="it-IT" sz="1350" baseline="-25000" dirty="0">
                <a:solidFill>
                  <a:prstClr val="black"/>
                </a:solidFill>
              </a:rPr>
              <a:t>i</a:t>
            </a:r>
            <a:endParaRPr lang="it-IT" sz="1350" dirty="0">
              <a:solidFill>
                <a:prstClr val="black"/>
              </a:solidFill>
            </a:endParaRPr>
          </a:p>
        </p:txBody>
      </p:sp>
      <p:sp>
        <p:nvSpPr>
          <p:cNvPr id="69" name="CasellaDiTesto 68"/>
          <p:cNvSpPr txBox="1"/>
          <p:nvPr/>
        </p:nvSpPr>
        <p:spPr>
          <a:xfrm>
            <a:off x="7674220" y="2244745"/>
            <a:ext cx="3381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-E</a:t>
            </a:r>
            <a:r>
              <a:rPr lang="it-IT" sz="1350" baseline="-25000" dirty="0">
                <a:solidFill>
                  <a:prstClr val="black"/>
                </a:solidFill>
              </a:rPr>
              <a:t>i</a:t>
            </a:r>
            <a:endParaRPr lang="it-IT" sz="1350" dirty="0">
              <a:solidFill>
                <a:prstClr val="black"/>
              </a:solidFill>
            </a:endParaRPr>
          </a:p>
        </p:txBody>
      </p:sp>
      <p:sp>
        <p:nvSpPr>
          <p:cNvPr id="70" name="CasellaDiTesto 69"/>
          <p:cNvSpPr txBox="1"/>
          <p:nvPr/>
        </p:nvSpPr>
        <p:spPr>
          <a:xfrm>
            <a:off x="2028825" y="3547697"/>
            <a:ext cx="5019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2400" dirty="0">
                <a:solidFill>
                  <a:prstClr val="black"/>
                </a:solidFill>
                <a:latin typeface="Calibri Light" panose="020F0302020204030204"/>
              </a:rPr>
              <a:t>Line </a:t>
            </a:r>
            <a:r>
              <a:rPr lang="it-IT" sz="2400" dirty="0" err="1">
                <a:solidFill>
                  <a:prstClr val="black"/>
                </a:solidFill>
                <a:latin typeface="Calibri Light" panose="020F0302020204030204"/>
              </a:rPr>
              <a:t>Terminated</a:t>
            </a:r>
            <a:r>
              <a:rPr lang="it-IT" sz="2400" dirty="0">
                <a:solidFill>
                  <a:prstClr val="black"/>
                </a:solidFill>
                <a:latin typeface="Calibri Light" panose="020F0302020204030204"/>
              </a:rPr>
              <a:t> in Z</a:t>
            </a:r>
            <a:r>
              <a:rPr lang="it-IT" sz="2400" baseline="-25000" dirty="0">
                <a:solidFill>
                  <a:prstClr val="black"/>
                </a:solidFill>
                <a:latin typeface="Calibri Light" panose="020F0302020204030204"/>
              </a:rPr>
              <a:t>L</a:t>
            </a:r>
            <a:r>
              <a:rPr lang="it-IT" sz="2400" dirty="0">
                <a:solidFill>
                  <a:prstClr val="black"/>
                </a:solidFill>
                <a:latin typeface="Calibri Light" panose="020F0302020204030204"/>
              </a:rPr>
              <a:t> = 2Z</a:t>
            </a:r>
            <a:r>
              <a:rPr lang="it-IT" sz="2400" baseline="-25000" dirty="0">
                <a:solidFill>
                  <a:prstClr val="black"/>
                </a:solidFill>
                <a:latin typeface="Calibri Light" panose="020F0302020204030204"/>
              </a:rPr>
              <a:t>0</a:t>
            </a:r>
            <a:endParaRPr lang="it-IT" sz="24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cxnSp>
        <p:nvCxnSpPr>
          <p:cNvPr id="71" name="Connettore 1 4"/>
          <p:cNvCxnSpPr/>
          <p:nvPr/>
        </p:nvCxnSpPr>
        <p:spPr>
          <a:xfrm>
            <a:off x="533400" y="4247891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1 6"/>
          <p:cNvCxnSpPr/>
          <p:nvPr/>
        </p:nvCxnSpPr>
        <p:spPr>
          <a:xfrm>
            <a:off x="533400" y="4867016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e 72"/>
          <p:cNvSpPr/>
          <p:nvPr/>
        </p:nvSpPr>
        <p:spPr>
          <a:xfrm>
            <a:off x="533400" y="4233603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74" name="Ovale 73"/>
          <p:cNvSpPr/>
          <p:nvPr/>
        </p:nvSpPr>
        <p:spPr>
          <a:xfrm>
            <a:off x="2028825" y="4238366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75" name="Ovale 74"/>
          <p:cNvSpPr/>
          <p:nvPr/>
        </p:nvSpPr>
        <p:spPr>
          <a:xfrm>
            <a:off x="533400" y="4847966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76" name="Ovale 75"/>
          <p:cNvSpPr/>
          <p:nvPr/>
        </p:nvSpPr>
        <p:spPr>
          <a:xfrm>
            <a:off x="2028825" y="4852728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cxnSp>
        <p:nvCxnSpPr>
          <p:cNvPr id="77" name="Connettore 1 12"/>
          <p:cNvCxnSpPr/>
          <p:nvPr/>
        </p:nvCxnSpPr>
        <p:spPr>
          <a:xfrm>
            <a:off x="2225844" y="4257415"/>
            <a:ext cx="276225" cy="47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Connettore 1 13"/>
          <p:cNvCxnSpPr/>
          <p:nvPr/>
        </p:nvCxnSpPr>
        <p:spPr>
          <a:xfrm>
            <a:off x="2225844" y="4890828"/>
            <a:ext cx="276225" cy="47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Cornice 78"/>
          <p:cNvSpPr/>
          <p:nvPr/>
        </p:nvSpPr>
        <p:spPr>
          <a:xfrm>
            <a:off x="2435394" y="4412197"/>
            <a:ext cx="133350" cy="328613"/>
          </a:xfrm>
          <a:prstGeom prst="frame">
            <a:avLst/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sysClr val="windowText" lastClr="000000"/>
              </a:solidFill>
            </a:endParaRPr>
          </a:p>
        </p:txBody>
      </p:sp>
      <p:cxnSp>
        <p:nvCxnSpPr>
          <p:cNvPr id="80" name="Connettore 1 16"/>
          <p:cNvCxnSpPr/>
          <p:nvPr/>
        </p:nvCxnSpPr>
        <p:spPr>
          <a:xfrm>
            <a:off x="2502069" y="4263369"/>
            <a:ext cx="0" cy="14882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1 18"/>
          <p:cNvCxnSpPr>
            <a:stCxn id="79" idx="2"/>
          </p:cNvCxnSpPr>
          <p:nvPr/>
        </p:nvCxnSpPr>
        <p:spPr>
          <a:xfrm>
            <a:off x="2502069" y="4740810"/>
            <a:ext cx="0" cy="1547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asellaDiTesto 81"/>
          <p:cNvSpPr txBox="1"/>
          <p:nvPr/>
        </p:nvSpPr>
        <p:spPr>
          <a:xfrm>
            <a:off x="2595562" y="4406789"/>
            <a:ext cx="4536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2Z</a:t>
            </a:r>
            <a:r>
              <a:rPr lang="it-IT" sz="1350" baseline="-25000" dirty="0">
                <a:solidFill>
                  <a:prstClr val="black"/>
                </a:solidFill>
              </a:rPr>
              <a:t>0</a:t>
            </a:r>
            <a:endParaRPr lang="it-IT" sz="1350" dirty="0">
              <a:solidFill>
                <a:prstClr val="black"/>
              </a:solidFill>
            </a:endParaRPr>
          </a:p>
        </p:txBody>
      </p:sp>
      <p:sp>
        <p:nvSpPr>
          <p:cNvPr id="83" name="Freccia destra 33"/>
          <p:cNvSpPr/>
          <p:nvPr/>
        </p:nvSpPr>
        <p:spPr>
          <a:xfrm>
            <a:off x="4002691" y="4388153"/>
            <a:ext cx="733806" cy="363474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84" name="Connettore 2 83"/>
          <p:cNvCxnSpPr/>
          <p:nvPr/>
        </p:nvCxnSpPr>
        <p:spPr>
          <a:xfrm>
            <a:off x="5676900" y="5697494"/>
            <a:ext cx="3038475" cy="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ttore 1 72"/>
          <p:cNvCxnSpPr/>
          <p:nvPr/>
        </p:nvCxnSpPr>
        <p:spPr>
          <a:xfrm>
            <a:off x="6486525" y="5600056"/>
            <a:ext cx="0" cy="194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ttore 1 73"/>
          <p:cNvCxnSpPr/>
          <p:nvPr/>
        </p:nvCxnSpPr>
        <p:spPr>
          <a:xfrm>
            <a:off x="7820025" y="5605975"/>
            <a:ext cx="0" cy="194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CasellaDiTesto 86"/>
          <p:cNvSpPr txBox="1"/>
          <p:nvPr/>
        </p:nvSpPr>
        <p:spPr>
          <a:xfrm>
            <a:off x="8524875" y="5703412"/>
            <a:ext cx="1333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>
                <a:solidFill>
                  <a:srgbClr val="4472C4"/>
                </a:solidFill>
              </a:rPr>
              <a:t>t</a:t>
            </a:r>
          </a:p>
        </p:txBody>
      </p:sp>
      <p:sp>
        <p:nvSpPr>
          <p:cNvPr id="88" name="CasellaDiTesto 87"/>
          <p:cNvSpPr txBox="1"/>
          <p:nvPr/>
        </p:nvSpPr>
        <p:spPr>
          <a:xfrm>
            <a:off x="7820025" y="5728558"/>
            <a:ext cx="361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2T</a:t>
            </a:r>
          </a:p>
        </p:txBody>
      </p:sp>
      <p:sp>
        <p:nvSpPr>
          <p:cNvPr id="89" name="CasellaDiTesto 88"/>
          <p:cNvSpPr txBox="1"/>
          <p:nvPr/>
        </p:nvSpPr>
        <p:spPr>
          <a:xfrm>
            <a:off x="6366272" y="5752968"/>
            <a:ext cx="2405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0</a:t>
            </a:r>
          </a:p>
        </p:txBody>
      </p:sp>
      <p:cxnSp>
        <p:nvCxnSpPr>
          <p:cNvPr id="91" name="Connettore diritto 90"/>
          <p:cNvCxnSpPr/>
          <p:nvPr/>
        </p:nvCxnSpPr>
        <p:spPr>
          <a:xfrm>
            <a:off x="5864029" y="5489038"/>
            <a:ext cx="6329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Connettore diritto 93"/>
          <p:cNvCxnSpPr/>
          <p:nvPr/>
        </p:nvCxnSpPr>
        <p:spPr>
          <a:xfrm flipV="1">
            <a:off x="6496929" y="4914014"/>
            <a:ext cx="0" cy="5750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Connettore diritto 95"/>
          <p:cNvCxnSpPr/>
          <p:nvPr/>
        </p:nvCxnSpPr>
        <p:spPr>
          <a:xfrm>
            <a:off x="6496929" y="4910904"/>
            <a:ext cx="13230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Connettore diritto 97"/>
          <p:cNvCxnSpPr/>
          <p:nvPr/>
        </p:nvCxnSpPr>
        <p:spPr>
          <a:xfrm flipV="1">
            <a:off x="7820025" y="4694606"/>
            <a:ext cx="0" cy="2194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Connettore diritto 100"/>
          <p:cNvCxnSpPr/>
          <p:nvPr/>
        </p:nvCxnSpPr>
        <p:spPr>
          <a:xfrm>
            <a:off x="7820025" y="4694606"/>
            <a:ext cx="7048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CasellaDiTesto 101"/>
          <p:cNvSpPr txBox="1"/>
          <p:nvPr/>
        </p:nvSpPr>
        <p:spPr>
          <a:xfrm>
            <a:off x="6148387" y="5057775"/>
            <a:ext cx="3381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E</a:t>
            </a:r>
            <a:r>
              <a:rPr lang="it-IT" sz="1350" baseline="-25000" dirty="0">
                <a:solidFill>
                  <a:prstClr val="black"/>
                </a:solidFill>
              </a:rPr>
              <a:t>i</a:t>
            </a:r>
            <a:endParaRPr lang="it-IT" sz="135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CasellaDiTesto 102"/>
              <p:cNvSpPr txBox="1"/>
              <p:nvPr/>
            </p:nvSpPr>
            <p:spPr>
              <a:xfrm>
                <a:off x="7438656" y="4411774"/>
                <a:ext cx="317972" cy="3903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35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it-IT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it-IT" sz="135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it-IT" sz="135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3" name="CasellaDiTesto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8208" y="4739365"/>
                <a:ext cx="426142" cy="5203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Connettore 2 53"/>
          <p:cNvCxnSpPr/>
          <p:nvPr/>
        </p:nvCxnSpPr>
        <p:spPr>
          <a:xfrm flipV="1">
            <a:off x="5676900" y="1711863"/>
            <a:ext cx="0" cy="1183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/>
          <p:cNvCxnSpPr/>
          <p:nvPr/>
        </p:nvCxnSpPr>
        <p:spPr>
          <a:xfrm flipV="1">
            <a:off x="5676900" y="4513756"/>
            <a:ext cx="0" cy="1183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sellaDiTesto 55"/>
          <p:cNvSpPr txBox="1"/>
          <p:nvPr/>
        </p:nvSpPr>
        <p:spPr>
          <a:xfrm>
            <a:off x="5732255" y="1563707"/>
            <a:ext cx="5852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e</a:t>
            </a:r>
            <a:r>
              <a:rPr lang="it-IT" sz="1350" baseline="-25000" dirty="0">
                <a:solidFill>
                  <a:srgbClr val="4472C4"/>
                </a:solidFill>
              </a:rPr>
              <a:t>x</a:t>
            </a:r>
            <a:r>
              <a:rPr lang="it-IT" sz="1350" dirty="0">
                <a:solidFill>
                  <a:srgbClr val="4472C4"/>
                </a:solidFill>
              </a:rPr>
              <a:t> (t)</a:t>
            </a:r>
          </a:p>
        </p:txBody>
      </p:sp>
      <p:sp>
        <p:nvSpPr>
          <p:cNvPr id="58" name="CasellaDiTesto 57"/>
          <p:cNvSpPr txBox="1"/>
          <p:nvPr/>
        </p:nvSpPr>
        <p:spPr>
          <a:xfrm>
            <a:off x="5772772" y="4314388"/>
            <a:ext cx="5852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e</a:t>
            </a:r>
            <a:r>
              <a:rPr lang="it-IT" sz="1350" baseline="-25000" dirty="0">
                <a:solidFill>
                  <a:srgbClr val="4472C4"/>
                </a:solidFill>
              </a:rPr>
              <a:t>x</a:t>
            </a:r>
            <a:r>
              <a:rPr lang="it-IT" sz="1350" dirty="0">
                <a:solidFill>
                  <a:srgbClr val="4472C4"/>
                </a:solidFill>
              </a:rPr>
              <a:t> (t)</a:t>
            </a:r>
          </a:p>
        </p:txBody>
      </p:sp>
      <p:sp>
        <p:nvSpPr>
          <p:cNvPr id="59" name="CasellaDiTesto 58"/>
          <p:cNvSpPr txBox="1"/>
          <p:nvPr/>
        </p:nvSpPr>
        <p:spPr>
          <a:xfrm>
            <a:off x="8326835" y="1914422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l-GR" b="1" dirty="0">
                <a:solidFill>
                  <a:srgbClr val="4472C4"/>
                </a:solidFill>
              </a:rPr>
              <a:t>Γ</a:t>
            </a:r>
            <a:r>
              <a:rPr lang="it-IT" b="1" dirty="0">
                <a:solidFill>
                  <a:srgbClr val="4472C4"/>
                </a:solidFill>
              </a:rPr>
              <a:t>=-1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asellaDiTesto 59"/>
              <p:cNvSpPr txBox="1"/>
              <p:nvPr/>
            </p:nvSpPr>
            <p:spPr>
              <a:xfrm>
                <a:off x="8326835" y="4957951"/>
                <a:ext cx="71437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l-GR" b="1" dirty="0">
                    <a:solidFill>
                      <a:srgbClr val="4472C4"/>
                    </a:solidFill>
                  </a:rPr>
                  <a:t>Γ</a:t>
                </a:r>
                <a:r>
                  <a:rPr lang="it-IT" b="1" dirty="0">
                    <a:solidFill>
                      <a:srgbClr val="4472C4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solidFill>
                              <a:srgbClr val="4472C4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it-IT" b="1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it-IT" b="1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it-IT" b="1" dirty="0">
                  <a:solidFill>
                    <a:srgbClr val="4472C4"/>
                  </a:solidFill>
                </a:endParaRPr>
              </a:p>
            </p:txBody>
          </p:sp>
        </mc:Choice>
        <mc:Fallback xmlns="">
          <p:sp>
            <p:nvSpPr>
              <p:cNvPr id="60" name="CasellaDiTesto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2447" y="5467600"/>
                <a:ext cx="952500" cy="625812"/>
              </a:xfrm>
              <a:prstGeom prst="rect">
                <a:avLst/>
              </a:prstGeom>
              <a:blipFill>
                <a:blip r:embed="rId4"/>
                <a:stretch>
                  <a:fillRect l="-9554" b="-87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1870299" y="270677"/>
            <a:ext cx="54034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/>
              <a:t>Examples of </a:t>
            </a:r>
            <a:r>
              <a:rPr lang="en-US" sz="2500" b="1" dirty="0" smtClean="0">
                <a:solidFill>
                  <a:srgbClr val="FF0000"/>
                </a:solidFill>
              </a:rPr>
              <a:t>D</a:t>
            </a:r>
            <a:r>
              <a:rPr lang="en-US" sz="2500" b="1" dirty="0" smtClean="0"/>
              <a:t>evices </a:t>
            </a:r>
            <a:r>
              <a:rPr lang="en-US" sz="2500" b="1" dirty="0" smtClean="0">
                <a:solidFill>
                  <a:srgbClr val="FF0000"/>
                </a:solidFill>
              </a:rPr>
              <a:t>U</a:t>
            </a:r>
            <a:r>
              <a:rPr lang="en-US" sz="2500" b="1" dirty="0" smtClean="0"/>
              <a:t>nder </a:t>
            </a:r>
            <a:r>
              <a:rPr lang="en-US" sz="2500" b="1" dirty="0" smtClean="0">
                <a:solidFill>
                  <a:srgbClr val="FF0000"/>
                </a:solidFill>
              </a:rPr>
              <a:t>T</a:t>
            </a:r>
            <a:r>
              <a:rPr lang="en-US" sz="2500" b="1" dirty="0" smtClean="0"/>
              <a:t>est (DUTs) </a:t>
            </a:r>
            <a:endParaRPr lang="en-US" sz="2500" b="1" dirty="0"/>
          </a:p>
        </p:txBody>
      </p:sp>
      <p:grpSp>
        <p:nvGrpSpPr>
          <p:cNvPr id="62" name="Group 61"/>
          <p:cNvGrpSpPr/>
          <p:nvPr/>
        </p:nvGrpSpPr>
        <p:grpSpPr>
          <a:xfrm>
            <a:off x="239802" y="1655915"/>
            <a:ext cx="1813596" cy="927428"/>
            <a:chOff x="262854" y="1563707"/>
            <a:chExt cx="1813596" cy="927428"/>
          </a:xfrm>
        </p:grpSpPr>
        <p:cxnSp>
          <p:nvCxnSpPr>
            <p:cNvPr id="65" name="Connettore a gomito 3"/>
            <p:cNvCxnSpPr/>
            <p:nvPr/>
          </p:nvCxnSpPr>
          <p:spPr>
            <a:xfrm flipV="1">
              <a:off x="262854" y="2154348"/>
              <a:ext cx="369277" cy="336787"/>
            </a:xfrm>
            <a:prstGeom prst="bentConnector3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6" name="CasellaDiTesto 42"/>
            <p:cNvSpPr txBox="1"/>
            <p:nvPr/>
          </p:nvSpPr>
          <p:spPr>
            <a:xfrm>
              <a:off x="496399" y="2183219"/>
              <a:ext cx="33813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dirty="0">
                  <a:solidFill>
                    <a:srgbClr val="FF0000"/>
                  </a:solidFill>
                </a:rPr>
                <a:t>E</a:t>
              </a:r>
              <a:r>
                <a:rPr lang="it-IT" sz="1350" baseline="-25000" dirty="0">
                  <a:solidFill>
                    <a:srgbClr val="FF0000"/>
                  </a:solidFill>
                </a:rPr>
                <a:t>i</a:t>
              </a:r>
              <a:endParaRPr lang="it-IT" sz="1350" dirty="0">
                <a:solidFill>
                  <a:srgbClr val="FF0000"/>
                </a:solidFill>
              </a:endParaRPr>
            </a:p>
          </p:txBody>
        </p:sp>
        <p:cxnSp>
          <p:nvCxnSpPr>
            <p:cNvPr id="67" name="Connettore 2 11"/>
            <p:cNvCxnSpPr/>
            <p:nvPr/>
          </p:nvCxnSpPr>
          <p:spPr>
            <a:xfrm>
              <a:off x="557212" y="1827921"/>
              <a:ext cx="1519238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CasellaDiTesto 17"/>
            <p:cNvSpPr txBox="1"/>
            <p:nvPr/>
          </p:nvSpPr>
          <p:spPr>
            <a:xfrm>
              <a:off x="1257301" y="1563707"/>
              <a:ext cx="61194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dirty="0">
                  <a:solidFill>
                    <a:srgbClr val="FF0000"/>
                  </a:solidFill>
                </a:rPr>
                <a:t>T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35813" y="3870406"/>
            <a:ext cx="1813596" cy="927428"/>
            <a:chOff x="262854" y="1563707"/>
            <a:chExt cx="1813596" cy="927428"/>
          </a:xfrm>
        </p:grpSpPr>
        <p:cxnSp>
          <p:nvCxnSpPr>
            <p:cNvPr id="93" name="Connettore a gomito 3"/>
            <p:cNvCxnSpPr/>
            <p:nvPr/>
          </p:nvCxnSpPr>
          <p:spPr>
            <a:xfrm flipV="1">
              <a:off x="262854" y="2154348"/>
              <a:ext cx="369277" cy="336787"/>
            </a:xfrm>
            <a:prstGeom prst="bentConnector3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5" name="CasellaDiTesto 42"/>
            <p:cNvSpPr txBox="1"/>
            <p:nvPr/>
          </p:nvSpPr>
          <p:spPr>
            <a:xfrm>
              <a:off x="496399" y="2183219"/>
              <a:ext cx="33813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dirty="0">
                  <a:solidFill>
                    <a:srgbClr val="FF0000"/>
                  </a:solidFill>
                </a:rPr>
                <a:t>E</a:t>
              </a:r>
              <a:r>
                <a:rPr lang="it-IT" sz="1350" baseline="-25000" dirty="0">
                  <a:solidFill>
                    <a:srgbClr val="FF0000"/>
                  </a:solidFill>
                </a:rPr>
                <a:t>i</a:t>
              </a:r>
              <a:endParaRPr lang="it-IT" sz="1350" dirty="0">
                <a:solidFill>
                  <a:srgbClr val="FF0000"/>
                </a:solidFill>
              </a:endParaRPr>
            </a:p>
          </p:txBody>
        </p:sp>
        <p:cxnSp>
          <p:nvCxnSpPr>
            <p:cNvPr id="97" name="Connettore 2 11"/>
            <p:cNvCxnSpPr/>
            <p:nvPr/>
          </p:nvCxnSpPr>
          <p:spPr>
            <a:xfrm>
              <a:off x="557212" y="1827921"/>
              <a:ext cx="1519238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CasellaDiTesto 17"/>
            <p:cNvSpPr txBox="1"/>
            <p:nvPr/>
          </p:nvSpPr>
          <p:spPr>
            <a:xfrm>
              <a:off x="1257301" y="1563707"/>
              <a:ext cx="61194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dirty="0">
                  <a:solidFill>
                    <a:srgbClr val="FF0000"/>
                  </a:solidFill>
                </a:rPr>
                <a:t>T</a:t>
              </a:r>
            </a:p>
          </p:txBody>
        </p:sp>
      </p:grpSp>
      <p:sp>
        <p:nvSpPr>
          <p:cNvPr id="100" name="CasellaDiTesto 50"/>
          <p:cNvSpPr txBox="1"/>
          <p:nvPr/>
        </p:nvSpPr>
        <p:spPr>
          <a:xfrm>
            <a:off x="1209881" y="2216557"/>
            <a:ext cx="3729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Z</a:t>
            </a:r>
            <a:r>
              <a:rPr lang="it-IT" sz="1350" baseline="-25000" dirty="0">
                <a:solidFill>
                  <a:prstClr val="black"/>
                </a:solidFill>
              </a:rPr>
              <a:t>0</a:t>
            </a:r>
            <a:endParaRPr lang="it-IT" sz="1350" dirty="0">
              <a:solidFill>
                <a:prstClr val="black"/>
              </a:solidFill>
            </a:endParaRPr>
          </a:p>
        </p:txBody>
      </p:sp>
      <p:sp>
        <p:nvSpPr>
          <p:cNvPr id="104" name="CasellaDiTesto 50"/>
          <p:cNvSpPr txBox="1"/>
          <p:nvPr/>
        </p:nvSpPr>
        <p:spPr>
          <a:xfrm>
            <a:off x="1209881" y="4415564"/>
            <a:ext cx="3729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Z</a:t>
            </a:r>
            <a:r>
              <a:rPr lang="it-IT" sz="1350" baseline="-25000" dirty="0">
                <a:solidFill>
                  <a:prstClr val="black"/>
                </a:solidFill>
              </a:rPr>
              <a:t>0</a:t>
            </a:r>
            <a:endParaRPr lang="it-IT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0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612421"/>
          </a:xfrm>
        </p:spPr>
        <p:txBody>
          <a:bodyPr>
            <a:normAutofit/>
          </a:bodyPr>
          <a:lstStyle/>
          <a:p>
            <a:pPr algn="ctr"/>
            <a:r>
              <a:rPr lang="it-IT" sz="2400" b="1" u="sng" dirty="0" err="1"/>
              <a:t>Impedance</a:t>
            </a:r>
            <a:r>
              <a:rPr lang="it-IT" sz="2400" b="1" u="sng" dirty="0"/>
              <a:t> </a:t>
            </a:r>
            <a:r>
              <a:rPr lang="it-IT" sz="2400" b="1" u="sng" dirty="0" err="1"/>
              <a:t>measurement</a:t>
            </a:r>
            <a:r>
              <a:rPr lang="it-IT" sz="2400" b="1" u="sng" dirty="0"/>
              <a:t> </a:t>
            </a:r>
            <a:r>
              <a:rPr lang="it-IT" sz="2400" b="1" u="sng" dirty="0" err="1"/>
              <a:t>as</a:t>
            </a:r>
            <a:r>
              <a:rPr lang="it-IT" sz="2400" b="1" u="sng" dirty="0"/>
              <a:t> a </a:t>
            </a:r>
            <a:r>
              <a:rPr lang="it-IT" sz="2400" b="1" u="sng" dirty="0" err="1"/>
              <a:t>function</a:t>
            </a:r>
            <a:r>
              <a:rPr lang="it-IT" sz="2400" b="1" u="sng" dirty="0"/>
              <a:t> of Z</a:t>
            </a:r>
          </a:p>
        </p:txBody>
      </p:sp>
      <p:cxnSp>
        <p:nvCxnSpPr>
          <p:cNvPr id="5" name="Connettore diritto 4"/>
          <p:cNvCxnSpPr/>
          <p:nvPr/>
        </p:nvCxnSpPr>
        <p:spPr>
          <a:xfrm>
            <a:off x="390379" y="2397662"/>
            <a:ext cx="100232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/>
          <p:cNvCxnSpPr/>
          <p:nvPr/>
        </p:nvCxnSpPr>
        <p:spPr>
          <a:xfrm>
            <a:off x="390379" y="2870688"/>
            <a:ext cx="100232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/>
          <p:cNvCxnSpPr/>
          <p:nvPr/>
        </p:nvCxnSpPr>
        <p:spPr>
          <a:xfrm>
            <a:off x="1507001" y="2397662"/>
            <a:ext cx="10023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/>
          <p:cNvCxnSpPr/>
          <p:nvPr/>
        </p:nvCxnSpPr>
        <p:spPr>
          <a:xfrm>
            <a:off x="1507001" y="2870688"/>
            <a:ext cx="10023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/>
          <p:cNvCxnSpPr/>
          <p:nvPr/>
        </p:nvCxnSpPr>
        <p:spPr>
          <a:xfrm>
            <a:off x="2625383" y="2397662"/>
            <a:ext cx="100232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/>
          <p:nvPr/>
        </p:nvCxnSpPr>
        <p:spPr>
          <a:xfrm>
            <a:off x="2625383" y="2870688"/>
            <a:ext cx="100232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/>
          <p:cNvCxnSpPr/>
          <p:nvPr/>
        </p:nvCxnSpPr>
        <p:spPr>
          <a:xfrm>
            <a:off x="3775417" y="2397662"/>
            <a:ext cx="10023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/>
        </p:nvCxnSpPr>
        <p:spPr>
          <a:xfrm>
            <a:off x="3775417" y="2870688"/>
            <a:ext cx="10023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/>
          <p:cNvCxnSpPr/>
          <p:nvPr/>
        </p:nvCxnSpPr>
        <p:spPr>
          <a:xfrm>
            <a:off x="4936002" y="2397662"/>
            <a:ext cx="100232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/>
          <p:cNvCxnSpPr/>
          <p:nvPr/>
        </p:nvCxnSpPr>
        <p:spPr>
          <a:xfrm>
            <a:off x="4936002" y="2870688"/>
            <a:ext cx="100232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/>
          <p:cNvSpPr/>
          <p:nvPr/>
        </p:nvSpPr>
        <p:spPr>
          <a:xfrm>
            <a:off x="375435" y="2371285"/>
            <a:ext cx="34289" cy="5275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16" name="Ovale 15"/>
          <p:cNvSpPr/>
          <p:nvPr/>
        </p:nvSpPr>
        <p:spPr>
          <a:xfrm>
            <a:off x="373234" y="2844311"/>
            <a:ext cx="34289" cy="5275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1359290" y="2371285"/>
            <a:ext cx="34289" cy="5275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18" name="Ovale 17"/>
          <p:cNvSpPr/>
          <p:nvPr/>
        </p:nvSpPr>
        <p:spPr>
          <a:xfrm>
            <a:off x="1359290" y="2844311"/>
            <a:ext cx="34289" cy="5275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19" name="Ovale 18"/>
          <p:cNvSpPr/>
          <p:nvPr/>
        </p:nvSpPr>
        <p:spPr>
          <a:xfrm>
            <a:off x="2622747" y="2371284"/>
            <a:ext cx="34289" cy="5275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0" name="Ovale 19"/>
          <p:cNvSpPr/>
          <p:nvPr/>
        </p:nvSpPr>
        <p:spPr>
          <a:xfrm>
            <a:off x="2622746" y="2844311"/>
            <a:ext cx="34289" cy="5275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1" name="Ovale 20"/>
          <p:cNvSpPr/>
          <p:nvPr/>
        </p:nvSpPr>
        <p:spPr>
          <a:xfrm>
            <a:off x="3600011" y="2371283"/>
            <a:ext cx="34289" cy="5275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2" name="Ovale 21"/>
          <p:cNvSpPr/>
          <p:nvPr/>
        </p:nvSpPr>
        <p:spPr>
          <a:xfrm>
            <a:off x="3617155" y="2844310"/>
            <a:ext cx="34289" cy="5275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3" name="Ovale 22"/>
          <p:cNvSpPr/>
          <p:nvPr/>
        </p:nvSpPr>
        <p:spPr>
          <a:xfrm>
            <a:off x="4936003" y="2371282"/>
            <a:ext cx="34289" cy="5275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4" name="Ovale 23"/>
          <p:cNvSpPr/>
          <p:nvPr/>
        </p:nvSpPr>
        <p:spPr>
          <a:xfrm>
            <a:off x="4933807" y="2844312"/>
            <a:ext cx="34289" cy="5275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5" name="Ovale 24"/>
          <p:cNvSpPr/>
          <p:nvPr/>
        </p:nvSpPr>
        <p:spPr>
          <a:xfrm>
            <a:off x="5921180" y="2371286"/>
            <a:ext cx="34289" cy="5275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6" name="Ovale 25"/>
          <p:cNvSpPr/>
          <p:nvPr/>
        </p:nvSpPr>
        <p:spPr>
          <a:xfrm>
            <a:off x="5922064" y="2844311"/>
            <a:ext cx="34289" cy="5275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7" name="Ovale 26"/>
          <p:cNvSpPr/>
          <p:nvPr/>
        </p:nvSpPr>
        <p:spPr>
          <a:xfrm>
            <a:off x="1507002" y="2371282"/>
            <a:ext cx="34289" cy="52754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8" name="Ovale 27"/>
          <p:cNvSpPr/>
          <p:nvPr/>
        </p:nvSpPr>
        <p:spPr>
          <a:xfrm>
            <a:off x="1507002" y="2844311"/>
            <a:ext cx="34289" cy="52754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9" name="Ovale 28"/>
          <p:cNvSpPr/>
          <p:nvPr/>
        </p:nvSpPr>
        <p:spPr>
          <a:xfrm>
            <a:off x="2466463" y="2364253"/>
            <a:ext cx="34289" cy="52754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30" name="Ovale 29"/>
          <p:cNvSpPr/>
          <p:nvPr/>
        </p:nvSpPr>
        <p:spPr>
          <a:xfrm>
            <a:off x="2488223" y="2844310"/>
            <a:ext cx="34289" cy="52754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31" name="Ovale 30"/>
          <p:cNvSpPr/>
          <p:nvPr/>
        </p:nvSpPr>
        <p:spPr>
          <a:xfrm>
            <a:off x="3775417" y="2362494"/>
            <a:ext cx="34289" cy="52754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32" name="Ovale 31"/>
          <p:cNvSpPr/>
          <p:nvPr/>
        </p:nvSpPr>
        <p:spPr>
          <a:xfrm>
            <a:off x="3775417" y="2844312"/>
            <a:ext cx="34289" cy="52754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33" name="Ovale 32"/>
          <p:cNvSpPr/>
          <p:nvPr/>
        </p:nvSpPr>
        <p:spPr>
          <a:xfrm>
            <a:off x="4766090" y="2362494"/>
            <a:ext cx="34289" cy="52754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34" name="Ovale 33"/>
          <p:cNvSpPr/>
          <p:nvPr/>
        </p:nvSpPr>
        <p:spPr>
          <a:xfrm>
            <a:off x="4766090" y="2844311"/>
            <a:ext cx="34289" cy="52754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744709" y="2482487"/>
            <a:ext cx="3881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Z</a:t>
            </a:r>
            <a:r>
              <a:rPr lang="it-IT" sz="1350" b="1" baseline="-25000" dirty="0">
                <a:solidFill>
                  <a:srgbClr val="4472C4"/>
                </a:solidFill>
              </a:rPr>
              <a:t>0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2979713" y="2495676"/>
            <a:ext cx="4404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Z</a:t>
            </a:r>
            <a:r>
              <a:rPr lang="it-IT" sz="1350" b="1" baseline="-25000" dirty="0">
                <a:solidFill>
                  <a:srgbClr val="4472C4"/>
                </a:solidFill>
              </a:rPr>
              <a:t>0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5290332" y="2482487"/>
            <a:ext cx="4640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Z</a:t>
            </a:r>
            <a:r>
              <a:rPr lang="it-IT" sz="1350" b="1" baseline="-25000" dirty="0">
                <a:solidFill>
                  <a:srgbClr val="4472C4"/>
                </a:solidFill>
              </a:rPr>
              <a:t>0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1861331" y="2482486"/>
            <a:ext cx="3930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FF0000"/>
                </a:solidFill>
              </a:rPr>
              <a:t>Z</a:t>
            </a:r>
            <a:r>
              <a:rPr lang="it-IT" sz="1350" b="1" baseline="-25000" dirty="0">
                <a:solidFill>
                  <a:srgbClr val="FF0000"/>
                </a:solidFill>
              </a:rPr>
              <a:t>1</a:t>
            </a:r>
            <a:endParaRPr lang="it-IT" sz="1350" b="1" dirty="0">
              <a:solidFill>
                <a:srgbClr val="FF0000"/>
              </a:solidFill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4135022" y="2482486"/>
            <a:ext cx="4092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FF0000"/>
                </a:solidFill>
              </a:rPr>
              <a:t>Z</a:t>
            </a:r>
            <a:r>
              <a:rPr lang="it-IT" sz="1350" b="1" baseline="-25000" dirty="0">
                <a:solidFill>
                  <a:srgbClr val="FF0000"/>
                </a:solidFill>
              </a:rPr>
              <a:t>2</a:t>
            </a:r>
            <a:endParaRPr lang="it-IT" sz="1350" b="1" dirty="0">
              <a:solidFill>
                <a:srgbClr val="FF0000"/>
              </a:solidFill>
            </a:endParaRPr>
          </a:p>
        </p:txBody>
      </p:sp>
      <p:cxnSp>
        <p:nvCxnSpPr>
          <p:cNvPr id="41" name="Connettore 2 40"/>
          <p:cNvCxnSpPr/>
          <p:nvPr/>
        </p:nvCxnSpPr>
        <p:spPr>
          <a:xfrm flipV="1">
            <a:off x="1394456" y="3034226"/>
            <a:ext cx="0" cy="323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/>
          <p:cNvCxnSpPr/>
          <p:nvPr/>
        </p:nvCxnSpPr>
        <p:spPr>
          <a:xfrm flipV="1">
            <a:off x="2522512" y="3034226"/>
            <a:ext cx="0" cy="323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/>
          <p:cNvCxnSpPr/>
          <p:nvPr/>
        </p:nvCxnSpPr>
        <p:spPr>
          <a:xfrm flipV="1">
            <a:off x="3651444" y="3023675"/>
            <a:ext cx="0" cy="323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/>
          <p:nvPr/>
        </p:nvCxnSpPr>
        <p:spPr>
          <a:xfrm flipV="1">
            <a:off x="4800379" y="3013125"/>
            <a:ext cx="0" cy="323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/>
          <p:cNvSpPr txBox="1"/>
          <p:nvPr/>
        </p:nvSpPr>
        <p:spPr>
          <a:xfrm>
            <a:off x="1252024" y="3324370"/>
            <a:ext cx="7060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  <a:r>
              <a:rPr lang="it-IT" sz="1350" baseline="-25000" dirty="0">
                <a:solidFill>
                  <a:srgbClr val="4472C4"/>
                </a:solidFill>
              </a:rPr>
              <a:t>1</a:t>
            </a:r>
            <a:endParaRPr lang="it-IT" sz="1350" dirty="0">
              <a:solidFill>
                <a:srgbClr val="4472C4"/>
              </a:solidFill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2400958" y="3324366"/>
            <a:ext cx="7060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  <a:r>
              <a:rPr lang="it-IT" sz="1350" baseline="-25000" dirty="0">
                <a:solidFill>
                  <a:srgbClr val="4472C4"/>
                </a:solidFill>
              </a:rPr>
              <a:t>2</a:t>
            </a:r>
            <a:endParaRPr lang="it-IT" sz="1350" dirty="0">
              <a:solidFill>
                <a:srgbClr val="4472C4"/>
              </a:solidFill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3528572" y="3321767"/>
            <a:ext cx="7060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  <a:r>
              <a:rPr lang="it-IT" sz="1350" baseline="-25000" dirty="0">
                <a:solidFill>
                  <a:srgbClr val="4472C4"/>
                </a:solidFill>
              </a:rPr>
              <a:t>3</a:t>
            </a:r>
            <a:endParaRPr lang="it-IT" sz="1350" dirty="0">
              <a:solidFill>
                <a:srgbClr val="4472C4"/>
              </a:solidFill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4657504" y="3321767"/>
            <a:ext cx="7060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  <a:r>
              <a:rPr lang="it-IT" sz="1350" baseline="-25000" dirty="0">
                <a:solidFill>
                  <a:srgbClr val="4472C4"/>
                </a:solidFill>
              </a:rPr>
              <a:t>4</a:t>
            </a:r>
            <a:endParaRPr lang="it-IT" sz="1350" dirty="0">
              <a:solidFill>
                <a:srgbClr val="4472C4"/>
              </a:solidFill>
            </a:endParaRPr>
          </a:p>
        </p:txBody>
      </p:sp>
      <p:cxnSp>
        <p:nvCxnSpPr>
          <p:cNvPr id="50" name="Connettore 2 49"/>
          <p:cNvCxnSpPr>
            <a:cxnSpLocks/>
          </p:cNvCxnSpPr>
          <p:nvPr/>
        </p:nvCxnSpPr>
        <p:spPr>
          <a:xfrm flipV="1">
            <a:off x="366640" y="3846175"/>
            <a:ext cx="0" cy="19277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/>
          <p:cNvCxnSpPr/>
          <p:nvPr/>
        </p:nvCxnSpPr>
        <p:spPr>
          <a:xfrm>
            <a:off x="158261" y="4816846"/>
            <a:ext cx="612999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/>
          <p:cNvSpPr txBox="1"/>
          <p:nvPr/>
        </p:nvSpPr>
        <p:spPr>
          <a:xfrm>
            <a:off x="6190666" y="4810042"/>
            <a:ext cx="3059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</a:p>
        </p:txBody>
      </p:sp>
      <p:sp>
        <p:nvSpPr>
          <p:cNvPr id="55" name="CasellaDiTesto 54"/>
          <p:cNvSpPr txBox="1"/>
          <p:nvPr/>
        </p:nvSpPr>
        <p:spPr>
          <a:xfrm>
            <a:off x="122216" y="3608186"/>
            <a:ext cx="3270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l-GR" sz="1350" dirty="0">
                <a:solidFill>
                  <a:srgbClr val="4472C4"/>
                </a:solidFill>
              </a:rPr>
              <a:t>Γ</a:t>
            </a:r>
            <a:endParaRPr lang="it-IT" sz="1350" dirty="0">
              <a:solidFill>
                <a:srgbClr val="4472C4"/>
              </a:solidFill>
            </a:endParaRPr>
          </a:p>
        </p:txBody>
      </p:sp>
      <p:cxnSp>
        <p:nvCxnSpPr>
          <p:cNvPr id="57" name="Connettore diritto 56"/>
          <p:cNvCxnSpPr/>
          <p:nvPr/>
        </p:nvCxnSpPr>
        <p:spPr>
          <a:xfrm>
            <a:off x="366640" y="4816846"/>
            <a:ext cx="1009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diritto 57"/>
          <p:cNvCxnSpPr/>
          <p:nvPr/>
        </p:nvCxnSpPr>
        <p:spPr>
          <a:xfrm>
            <a:off x="2625383" y="4800790"/>
            <a:ext cx="1009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diritto 58"/>
          <p:cNvCxnSpPr/>
          <p:nvPr/>
        </p:nvCxnSpPr>
        <p:spPr>
          <a:xfrm>
            <a:off x="4950951" y="4800790"/>
            <a:ext cx="1009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diritto 68"/>
          <p:cNvCxnSpPr/>
          <p:nvPr/>
        </p:nvCxnSpPr>
        <p:spPr>
          <a:xfrm>
            <a:off x="1490957" y="5374278"/>
            <a:ext cx="1009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diritto 69"/>
          <p:cNvCxnSpPr>
            <a:cxnSpLocks/>
          </p:cNvCxnSpPr>
          <p:nvPr/>
        </p:nvCxnSpPr>
        <p:spPr>
          <a:xfrm>
            <a:off x="3809706" y="4204442"/>
            <a:ext cx="9906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diritto 72"/>
          <p:cNvCxnSpPr/>
          <p:nvPr/>
        </p:nvCxnSpPr>
        <p:spPr>
          <a:xfrm>
            <a:off x="1359290" y="4816846"/>
            <a:ext cx="131668" cy="5574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diritto 74"/>
          <p:cNvCxnSpPr/>
          <p:nvPr/>
        </p:nvCxnSpPr>
        <p:spPr>
          <a:xfrm flipV="1">
            <a:off x="2488223" y="4816846"/>
            <a:ext cx="137161" cy="5574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ttore diritto 76"/>
          <p:cNvCxnSpPr/>
          <p:nvPr/>
        </p:nvCxnSpPr>
        <p:spPr>
          <a:xfrm flipV="1">
            <a:off x="3627706" y="4204442"/>
            <a:ext cx="182000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diritto 78"/>
          <p:cNvCxnSpPr/>
          <p:nvPr/>
        </p:nvCxnSpPr>
        <p:spPr>
          <a:xfrm>
            <a:off x="4777741" y="4204442"/>
            <a:ext cx="169691" cy="6098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asellaDiTesto 83"/>
          <p:cNvSpPr txBox="1"/>
          <p:nvPr/>
        </p:nvSpPr>
        <p:spPr>
          <a:xfrm>
            <a:off x="1221031" y="4477921"/>
            <a:ext cx="7060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2T</a:t>
            </a:r>
            <a:r>
              <a:rPr lang="it-IT" sz="1350" b="1" baseline="-25000" dirty="0">
                <a:solidFill>
                  <a:srgbClr val="4472C4"/>
                </a:solidFill>
              </a:rPr>
              <a:t>1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85" name="CasellaDiTesto 84"/>
          <p:cNvSpPr txBox="1"/>
          <p:nvPr/>
        </p:nvSpPr>
        <p:spPr>
          <a:xfrm>
            <a:off x="2522512" y="4451540"/>
            <a:ext cx="7060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2T</a:t>
            </a:r>
            <a:r>
              <a:rPr lang="it-IT" sz="1350" b="1" baseline="-25000" dirty="0">
                <a:solidFill>
                  <a:srgbClr val="4472C4"/>
                </a:solidFill>
              </a:rPr>
              <a:t>2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87" name="CasellaDiTesto 86"/>
          <p:cNvSpPr txBox="1"/>
          <p:nvPr/>
        </p:nvSpPr>
        <p:spPr>
          <a:xfrm>
            <a:off x="3528572" y="4861449"/>
            <a:ext cx="7060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2T</a:t>
            </a:r>
            <a:r>
              <a:rPr lang="it-IT" sz="1350" b="1" baseline="-25000" dirty="0">
                <a:solidFill>
                  <a:srgbClr val="4472C4"/>
                </a:solidFill>
              </a:rPr>
              <a:t>3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89" name="CasellaDiTesto 88"/>
          <p:cNvSpPr txBox="1"/>
          <p:nvPr/>
        </p:nvSpPr>
        <p:spPr>
          <a:xfrm>
            <a:off x="4877973" y="4903921"/>
            <a:ext cx="7060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2T</a:t>
            </a:r>
            <a:r>
              <a:rPr lang="it-IT" sz="1350" b="1" baseline="-25000" dirty="0">
                <a:solidFill>
                  <a:srgbClr val="4472C4"/>
                </a:solidFill>
              </a:rPr>
              <a:t>4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90" name="CasellaDiTesto 89"/>
          <p:cNvSpPr txBox="1"/>
          <p:nvPr/>
        </p:nvSpPr>
        <p:spPr>
          <a:xfrm>
            <a:off x="1775058" y="5468751"/>
            <a:ext cx="7598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FF0000"/>
                </a:solidFill>
              </a:rPr>
              <a:t>Z</a:t>
            </a:r>
            <a:r>
              <a:rPr lang="it-IT" sz="1350" b="1" baseline="-25000" dirty="0">
                <a:solidFill>
                  <a:srgbClr val="FF0000"/>
                </a:solidFill>
              </a:rPr>
              <a:t>1 </a:t>
            </a:r>
            <a:r>
              <a:rPr lang="it-IT" sz="1350" b="1" dirty="0">
                <a:solidFill>
                  <a:srgbClr val="FF0000"/>
                </a:solidFill>
              </a:rPr>
              <a:t>&lt; Z</a:t>
            </a:r>
            <a:r>
              <a:rPr lang="it-IT" sz="1350" b="1" baseline="-25000" dirty="0">
                <a:solidFill>
                  <a:srgbClr val="FF0000"/>
                </a:solidFill>
              </a:rPr>
              <a:t>0</a:t>
            </a:r>
            <a:endParaRPr lang="it-IT" sz="1350" b="1" dirty="0">
              <a:solidFill>
                <a:srgbClr val="FF0000"/>
              </a:solidFill>
            </a:endParaRPr>
          </a:p>
          <a:p>
            <a:pPr defTabSz="685800"/>
            <a:endParaRPr lang="it-IT" sz="1350" b="1" dirty="0">
              <a:solidFill>
                <a:srgbClr val="FF0000"/>
              </a:solidFill>
            </a:endParaRPr>
          </a:p>
        </p:txBody>
      </p:sp>
      <p:sp>
        <p:nvSpPr>
          <p:cNvPr id="91" name="CasellaDiTesto 90"/>
          <p:cNvSpPr txBox="1"/>
          <p:nvPr/>
        </p:nvSpPr>
        <p:spPr>
          <a:xfrm>
            <a:off x="4010390" y="3850281"/>
            <a:ext cx="7598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FF0000"/>
                </a:solidFill>
              </a:rPr>
              <a:t>Z</a:t>
            </a:r>
            <a:r>
              <a:rPr lang="it-IT" sz="1350" b="1" baseline="-25000" dirty="0">
                <a:solidFill>
                  <a:srgbClr val="FF0000"/>
                </a:solidFill>
              </a:rPr>
              <a:t>2 </a:t>
            </a:r>
            <a:r>
              <a:rPr lang="it-IT" sz="1350" b="1" dirty="0">
                <a:solidFill>
                  <a:srgbClr val="FF0000"/>
                </a:solidFill>
              </a:rPr>
              <a:t>&gt; Z</a:t>
            </a:r>
            <a:r>
              <a:rPr lang="it-IT" sz="1350" b="1" baseline="-25000" dirty="0">
                <a:solidFill>
                  <a:srgbClr val="FF0000"/>
                </a:solidFill>
              </a:rPr>
              <a:t>0</a:t>
            </a:r>
            <a:endParaRPr lang="it-IT" sz="1350" b="1" dirty="0">
              <a:solidFill>
                <a:srgbClr val="FF0000"/>
              </a:solidFill>
            </a:endParaRPr>
          </a:p>
          <a:p>
            <a:pPr defTabSz="685800"/>
            <a:endParaRPr lang="it-IT" sz="135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asellaDiTesto 91"/>
              <p:cNvSpPr txBox="1"/>
              <p:nvPr/>
            </p:nvSpPr>
            <p:spPr>
              <a:xfrm>
                <a:off x="6190666" y="3445138"/>
                <a:ext cx="2598569" cy="61157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𝒁</m:t>
                      </m:r>
                      <m:d>
                        <m:dPr>
                          <m:ctrlPr>
                            <a:rPr lang="it-IT" b="1" i="1">
                              <a:solidFill>
                                <a:srgbClr val="4472C4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it-IT" b="1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it-IT" b="1" i="1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1" i="1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𝒁</m:t>
                      </m:r>
                      <m:d>
                        <m:dPr>
                          <m:ctrlPr>
                            <a:rPr lang="it-IT" b="1" i="1">
                              <a:solidFill>
                                <a:srgbClr val="4472C4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it-IT" b="1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it-IT" b="1" i="1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1" i="1">
                              <a:solidFill>
                                <a:srgbClr val="4472C4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b="1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it-IT" b="1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f>
                        <m:fPr>
                          <m:ctrlPr>
                            <a:rPr lang="it-IT" b="1" i="1">
                              <a:solidFill>
                                <a:srgbClr val="4472C4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it-IT" b="1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it-IT" b="1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l-GR" b="1" dirty="0">
                              <a:solidFill>
                                <a:srgbClr val="4472C4"/>
                              </a:solidFill>
                            </a:rPr>
                            <m:t>Γ</m:t>
                          </m:r>
                          <m:r>
                            <m:rPr>
                              <m:nor/>
                            </m:rPr>
                            <a:rPr lang="it-IT" b="1" dirty="0">
                              <a:solidFill>
                                <a:srgbClr val="4472C4"/>
                              </a:solidFill>
                            </a:rPr>
                            <m:t> </m:t>
                          </m:r>
                        </m:num>
                        <m:den>
                          <m:r>
                            <a:rPr lang="it-IT" b="1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it-IT" b="1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l-GR" b="1" dirty="0">
                              <a:solidFill>
                                <a:srgbClr val="4472C4"/>
                              </a:solidFill>
                            </a:rPr>
                            <m:t>Γ</m:t>
                          </m:r>
                          <m:r>
                            <m:rPr>
                              <m:nor/>
                            </m:rPr>
                            <a:rPr lang="it-IT" b="1" dirty="0">
                              <a:solidFill>
                                <a:srgbClr val="4472C4"/>
                              </a:solidFill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it-IT" b="1" dirty="0">
                  <a:solidFill>
                    <a:srgbClr val="4472C4"/>
                  </a:solidFill>
                </a:endParaRPr>
              </a:p>
            </p:txBody>
          </p:sp>
        </mc:Choice>
        <mc:Fallback xmlns="">
          <p:sp>
            <p:nvSpPr>
              <p:cNvPr id="92" name="CasellaDiTesto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4220" y="3450518"/>
                <a:ext cx="3464759" cy="78470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69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475261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err="1">
                <a:solidFill>
                  <a:schemeClr val="accent1"/>
                </a:solidFill>
              </a:rPr>
              <a:t>Example</a:t>
            </a:r>
            <a:r>
              <a:rPr lang="it-IT" dirty="0">
                <a:solidFill>
                  <a:schemeClr val="accent1"/>
                </a:solidFill>
              </a:rPr>
              <a:t>: </a:t>
            </a:r>
            <a:r>
              <a:rPr lang="it-IT" dirty="0" err="1">
                <a:solidFill>
                  <a:schemeClr val="accent1"/>
                </a:solidFill>
              </a:rPr>
              <a:t>Microstripes</a:t>
            </a:r>
            <a:endParaRPr lang="it-IT" dirty="0">
              <a:solidFill>
                <a:schemeClr val="accent1"/>
              </a:solidFill>
            </a:endParaRPr>
          </a:p>
        </p:txBody>
      </p:sp>
      <p:cxnSp>
        <p:nvCxnSpPr>
          <p:cNvPr id="5" name="Connettore diritto 4"/>
          <p:cNvCxnSpPr/>
          <p:nvPr/>
        </p:nvCxnSpPr>
        <p:spPr>
          <a:xfrm>
            <a:off x="791308" y="2608678"/>
            <a:ext cx="6541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/>
          <p:cNvCxnSpPr/>
          <p:nvPr/>
        </p:nvCxnSpPr>
        <p:spPr>
          <a:xfrm>
            <a:off x="791308" y="2839037"/>
            <a:ext cx="6541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/>
          <p:cNvCxnSpPr/>
          <p:nvPr/>
        </p:nvCxnSpPr>
        <p:spPr>
          <a:xfrm>
            <a:off x="2678137" y="2606919"/>
            <a:ext cx="6541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/>
          <p:cNvCxnSpPr/>
          <p:nvPr/>
        </p:nvCxnSpPr>
        <p:spPr>
          <a:xfrm>
            <a:off x="2678137" y="2839037"/>
            <a:ext cx="6541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/>
          <p:nvPr/>
        </p:nvCxnSpPr>
        <p:spPr>
          <a:xfrm flipV="1">
            <a:off x="1445456" y="2218299"/>
            <a:ext cx="0" cy="3903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/>
          <p:cNvCxnSpPr/>
          <p:nvPr/>
        </p:nvCxnSpPr>
        <p:spPr>
          <a:xfrm flipV="1">
            <a:off x="1445456" y="2839037"/>
            <a:ext cx="0" cy="3903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/>
        </p:nvCxnSpPr>
        <p:spPr>
          <a:xfrm flipV="1">
            <a:off x="2678137" y="2218299"/>
            <a:ext cx="0" cy="3903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/>
          <p:cNvCxnSpPr/>
          <p:nvPr/>
        </p:nvCxnSpPr>
        <p:spPr>
          <a:xfrm flipV="1">
            <a:off x="2678137" y="2839037"/>
            <a:ext cx="0" cy="3903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/>
          <p:cNvCxnSpPr/>
          <p:nvPr/>
        </p:nvCxnSpPr>
        <p:spPr>
          <a:xfrm>
            <a:off x="1445456" y="2218299"/>
            <a:ext cx="123268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/>
          <p:cNvCxnSpPr/>
          <p:nvPr/>
        </p:nvCxnSpPr>
        <p:spPr>
          <a:xfrm>
            <a:off x="1445456" y="3229415"/>
            <a:ext cx="123268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1297744" y="3229415"/>
            <a:ext cx="358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T</a:t>
            </a:r>
            <a:r>
              <a:rPr lang="it-IT" sz="1350" b="1" baseline="-25000" dirty="0">
                <a:solidFill>
                  <a:srgbClr val="4472C4"/>
                </a:solidFill>
              </a:rPr>
              <a:t>1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646484" y="3229415"/>
            <a:ext cx="358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T</a:t>
            </a:r>
            <a:r>
              <a:rPr lang="it-IT" sz="1350" b="1" baseline="-25000" dirty="0">
                <a:solidFill>
                  <a:srgbClr val="4472C4"/>
                </a:solidFill>
              </a:rPr>
              <a:t>2</a:t>
            </a:r>
            <a:endParaRPr lang="it-IT" sz="1350" b="1" dirty="0">
              <a:solidFill>
                <a:srgbClr val="4472C4"/>
              </a:solidFill>
            </a:endParaRPr>
          </a:p>
        </p:txBody>
      </p:sp>
      <p:cxnSp>
        <p:nvCxnSpPr>
          <p:cNvPr id="20" name="Connettore 2 19"/>
          <p:cNvCxnSpPr>
            <a:cxnSpLocks/>
          </p:cNvCxnSpPr>
          <p:nvPr/>
        </p:nvCxnSpPr>
        <p:spPr>
          <a:xfrm flipV="1">
            <a:off x="4572000" y="1817371"/>
            <a:ext cx="0" cy="16890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4135902" y="2714186"/>
            <a:ext cx="454352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5474092" y="2384893"/>
            <a:ext cx="5609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2T</a:t>
            </a:r>
            <a:r>
              <a:rPr lang="it-IT" sz="1350" b="1" baseline="-25000" dirty="0">
                <a:solidFill>
                  <a:srgbClr val="4472C4"/>
                </a:solidFill>
              </a:rPr>
              <a:t>1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6959989" y="2384893"/>
            <a:ext cx="5521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2T</a:t>
            </a:r>
            <a:r>
              <a:rPr lang="it-IT" sz="1350" b="1" baseline="-25000" dirty="0">
                <a:solidFill>
                  <a:srgbClr val="4472C4"/>
                </a:solidFill>
              </a:rPr>
              <a:t>2</a:t>
            </a:r>
            <a:endParaRPr lang="it-IT" sz="1350" b="1" dirty="0">
              <a:solidFill>
                <a:srgbClr val="4472C4"/>
              </a:solidFill>
            </a:endParaRPr>
          </a:p>
        </p:txBody>
      </p:sp>
      <p:cxnSp>
        <p:nvCxnSpPr>
          <p:cNvPr id="27" name="Connettore diritto 26"/>
          <p:cNvCxnSpPr>
            <a:cxnSpLocks/>
          </p:cNvCxnSpPr>
          <p:nvPr/>
        </p:nvCxnSpPr>
        <p:spPr>
          <a:xfrm>
            <a:off x="5655212" y="2608678"/>
            <a:ext cx="0" cy="2303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/>
          <p:cNvCxnSpPr>
            <a:cxnSpLocks/>
          </p:cNvCxnSpPr>
          <p:nvPr/>
        </p:nvCxnSpPr>
        <p:spPr>
          <a:xfrm>
            <a:off x="7206176" y="2610436"/>
            <a:ext cx="0" cy="2303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/>
          <p:cNvCxnSpPr/>
          <p:nvPr/>
        </p:nvCxnSpPr>
        <p:spPr>
          <a:xfrm>
            <a:off x="4572001" y="2714186"/>
            <a:ext cx="10832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/>
          <p:cNvCxnSpPr/>
          <p:nvPr/>
        </p:nvCxnSpPr>
        <p:spPr>
          <a:xfrm>
            <a:off x="5655212" y="2714186"/>
            <a:ext cx="0" cy="6752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igura a mano libera: forma 35"/>
          <p:cNvSpPr/>
          <p:nvPr/>
        </p:nvSpPr>
        <p:spPr>
          <a:xfrm>
            <a:off x="5634111" y="3062360"/>
            <a:ext cx="1325878" cy="348176"/>
          </a:xfrm>
          <a:custGeom>
            <a:avLst/>
            <a:gdLst>
              <a:gd name="connsiteX0" fmla="*/ 0 w 2025748"/>
              <a:gd name="connsiteY0" fmla="*/ 253219 h 253219"/>
              <a:gd name="connsiteX1" fmla="*/ 2025748 w 2025748"/>
              <a:gd name="connsiteY1" fmla="*/ 0 h 253219"/>
              <a:gd name="connsiteX0" fmla="*/ 0 w 2025748"/>
              <a:gd name="connsiteY0" fmla="*/ 253219 h 253219"/>
              <a:gd name="connsiteX1" fmla="*/ 1420837 w 2025748"/>
              <a:gd name="connsiteY1" fmla="*/ 140678 h 253219"/>
              <a:gd name="connsiteX2" fmla="*/ 2025748 w 2025748"/>
              <a:gd name="connsiteY2" fmla="*/ 0 h 253219"/>
              <a:gd name="connsiteX0" fmla="*/ 0 w 2025748"/>
              <a:gd name="connsiteY0" fmla="*/ 253219 h 253219"/>
              <a:gd name="connsiteX1" fmla="*/ 1420837 w 2025748"/>
              <a:gd name="connsiteY1" fmla="*/ 140678 h 253219"/>
              <a:gd name="connsiteX2" fmla="*/ 2025748 w 2025748"/>
              <a:gd name="connsiteY2" fmla="*/ 0 h 253219"/>
              <a:gd name="connsiteX0" fmla="*/ 0 w 2025748"/>
              <a:gd name="connsiteY0" fmla="*/ 253219 h 253219"/>
              <a:gd name="connsiteX1" fmla="*/ 1420837 w 2025748"/>
              <a:gd name="connsiteY1" fmla="*/ 140678 h 253219"/>
              <a:gd name="connsiteX2" fmla="*/ 2025748 w 2025748"/>
              <a:gd name="connsiteY2" fmla="*/ 0 h 25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5748" h="253219">
                <a:moveTo>
                  <a:pt x="0" y="253219"/>
                </a:moveTo>
                <a:cubicBezTo>
                  <a:pt x="215705" y="225084"/>
                  <a:pt x="726830" y="225084"/>
                  <a:pt x="1420837" y="140678"/>
                </a:cubicBezTo>
                <a:lnTo>
                  <a:pt x="2025748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38" name="Connettore diritto 37"/>
          <p:cNvCxnSpPr>
            <a:cxnSpLocks/>
            <a:endCxn id="36" idx="2"/>
          </p:cNvCxnSpPr>
          <p:nvPr/>
        </p:nvCxnSpPr>
        <p:spPr>
          <a:xfrm flipH="1">
            <a:off x="6959989" y="2839037"/>
            <a:ext cx="214535" cy="2233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igura a mano libera: forma 40"/>
          <p:cNvSpPr/>
          <p:nvPr/>
        </p:nvSpPr>
        <p:spPr>
          <a:xfrm>
            <a:off x="7174524" y="2766939"/>
            <a:ext cx="865163" cy="73856"/>
          </a:xfrm>
          <a:custGeom>
            <a:avLst/>
            <a:gdLst>
              <a:gd name="connsiteX0" fmla="*/ 0 w 1153551"/>
              <a:gd name="connsiteY0" fmla="*/ 98474 h 98474"/>
              <a:gd name="connsiteX1" fmla="*/ 1153551 w 1153551"/>
              <a:gd name="connsiteY1" fmla="*/ 0 h 98474"/>
              <a:gd name="connsiteX0" fmla="*/ 0 w 1153551"/>
              <a:gd name="connsiteY0" fmla="*/ 98474 h 98474"/>
              <a:gd name="connsiteX1" fmla="*/ 520504 w 1153551"/>
              <a:gd name="connsiteY1" fmla="*/ 0 h 98474"/>
              <a:gd name="connsiteX2" fmla="*/ 1153551 w 1153551"/>
              <a:gd name="connsiteY2" fmla="*/ 0 h 98474"/>
              <a:gd name="connsiteX0" fmla="*/ 0 w 1153551"/>
              <a:gd name="connsiteY0" fmla="*/ 98644 h 98644"/>
              <a:gd name="connsiteX1" fmla="*/ 520504 w 1153551"/>
              <a:gd name="connsiteY1" fmla="*/ 170 h 98644"/>
              <a:gd name="connsiteX2" fmla="*/ 1153551 w 1153551"/>
              <a:gd name="connsiteY2" fmla="*/ 170 h 98644"/>
              <a:gd name="connsiteX0" fmla="*/ 0 w 1153551"/>
              <a:gd name="connsiteY0" fmla="*/ 98474 h 98474"/>
              <a:gd name="connsiteX1" fmla="*/ 112541 w 1153551"/>
              <a:gd name="connsiteY1" fmla="*/ 28136 h 98474"/>
              <a:gd name="connsiteX2" fmla="*/ 520504 w 1153551"/>
              <a:gd name="connsiteY2" fmla="*/ 0 h 98474"/>
              <a:gd name="connsiteX3" fmla="*/ 1153551 w 1153551"/>
              <a:gd name="connsiteY3" fmla="*/ 0 h 98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3551" h="98474">
                <a:moveTo>
                  <a:pt x="0" y="98474"/>
                </a:moveTo>
                <a:cubicBezTo>
                  <a:pt x="28135" y="96129"/>
                  <a:pt x="25790" y="44548"/>
                  <a:pt x="112541" y="28136"/>
                </a:cubicBezTo>
                <a:cubicBezTo>
                  <a:pt x="199292" y="11724"/>
                  <a:pt x="356381" y="14068"/>
                  <a:pt x="520504" y="0"/>
                </a:cubicBezTo>
                <a:lnTo>
                  <a:pt x="1153551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267286" y="3895034"/>
            <a:ext cx="86094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b="1" u="sng" dirty="0" err="1">
                <a:solidFill>
                  <a:prstClr val="black"/>
                </a:solidFill>
              </a:rPr>
              <a:t>Nonideality</a:t>
            </a:r>
            <a:r>
              <a:rPr lang="it-IT" b="1" u="sng" dirty="0">
                <a:solidFill>
                  <a:prstClr val="black"/>
                </a:solidFill>
              </a:rPr>
              <a:t>:</a:t>
            </a:r>
          </a:p>
          <a:p>
            <a:pPr defTabSz="685800"/>
            <a:endParaRPr lang="it-IT" dirty="0">
              <a:solidFill>
                <a:prstClr val="black"/>
              </a:solidFill>
            </a:endParaRPr>
          </a:p>
          <a:p>
            <a:pPr marL="257175" indent="-257175" defTabSz="685800">
              <a:buFontTx/>
              <a:buAutoNum type="arabicParenR"/>
            </a:pPr>
            <a:r>
              <a:rPr lang="it-IT" dirty="0">
                <a:solidFill>
                  <a:prstClr val="black"/>
                </a:solidFill>
              </a:rPr>
              <a:t>The </a:t>
            </a:r>
            <a:r>
              <a:rPr lang="it-IT" dirty="0" err="1">
                <a:solidFill>
                  <a:prstClr val="black"/>
                </a:solidFill>
              </a:rPr>
              <a:t>function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doesn’t</a:t>
            </a:r>
            <a:r>
              <a:rPr lang="it-IT" dirty="0">
                <a:solidFill>
                  <a:prstClr val="black"/>
                </a:solidFill>
              </a:rPr>
              <a:t> end </a:t>
            </a:r>
            <a:r>
              <a:rPr lang="it-IT" dirty="0" err="1">
                <a:solidFill>
                  <a:prstClr val="black"/>
                </a:solidFill>
              </a:rPr>
              <a:t>at</a:t>
            </a:r>
            <a:r>
              <a:rPr lang="it-IT" dirty="0">
                <a:solidFill>
                  <a:prstClr val="black"/>
                </a:solidFill>
              </a:rPr>
              <a:t> zero </a:t>
            </a:r>
            <a:r>
              <a:rPr lang="it-IT" dirty="0">
                <a:solidFill>
                  <a:srgbClr val="FF0000"/>
                </a:solidFill>
              </a:rPr>
              <a:t>(</a:t>
            </a:r>
            <a:r>
              <a:rPr lang="it-IT" dirty="0" err="1">
                <a:solidFill>
                  <a:srgbClr val="FF0000"/>
                </a:solidFill>
              </a:rPr>
              <a:t>attenuation</a:t>
            </a:r>
            <a:r>
              <a:rPr lang="it-IT" dirty="0">
                <a:solidFill>
                  <a:srgbClr val="FF0000"/>
                </a:solidFill>
              </a:rPr>
              <a:t>, </a:t>
            </a:r>
            <a:r>
              <a:rPr lang="it-IT" dirty="0" err="1">
                <a:solidFill>
                  <a:srgbClr val="FF0000"/>
                </a:solidFill>
              </a:rPr>
              <a:t>energy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loss</a:t>
            </a:r>
            <a:r>
              <a:rPr lang="it-IT" dirty="0">
                <a:solidFill>
                  <a:srgbClr val="FF0000"/>
                </a:solidFill>
              </a:rPr>
              <a:t>, </a:t>
            </a:r>
            <a:r>
              <a:rPr lang="it-IT" dirty="0" err="1">
                <a:solidFill>
                  <a:srgbClr val="FF0000"/>
                </a:solidFill>
              </a:rPr>
              <a:t>reflections</a:t>
            </a:r>
            <a:r>
              <a:rPr lang="it-IT" dirty="0">
                <a:solidFill>
                  <a:srgbClr val="FF0000"/>
                </a:solidFill>
              </a:rPr>
              <a:t>)</a:t>
            </a:r>
          </a:p>
          <a:p>
            <a:pPr marL="257175" indent="-257175" defTabSz="685800">
              <a:buFontTx/>
              <a:buAutoNum type="arabicParenR"/>
            </a:pPr>
            <a:endParaRPr lang="it-IT" dirty="0">
              <a:solidFill>
                <a:prstClr val="black"/>
              </a:solidFill>
            </a:endParaRPr>
          </a:p>
          <a:p>
            <a:pPr marL="257175" indent="-257175" defTabSz="685800">
              <a:buFontTx/>
              <a:buAutoNum type="arabicParenR"/>
            </a:pPr>
            <a:r>
              <a:rPr lang="it-IT" dirty="0">
                <a:solidFill>
                  <a:prstClr val="black"/>
                </a:solidFill>
              </a:rPr>
              <a:t>Second rise time </a:t>
            </a:r>
            <a:r>
              <a:rPr lang="it-IT" dirty="0" err="1">
                <a:solidFill>
                  <a:prstClr val="black"/>
                </a:solidFill>
              </a:rPr>
              <a:t>is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slower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>
                <a:solidFill>
                  <a:srgbClr val="FF0000"/>
                </a:solidFill>
              </a:rPr>
              <a:t>(</a:t>
            </a:r>
            <a:r>
              <a:rPr lang="it-IT" dirty="0" err="1" smtClean="0">
                <a:solidFill>
                  <a:srgbClr val="FF0000"/>
                </a:solidFill>
              </a:rPr>
              <a:t>dispersion</a:t>
            </a:r>
            <a:r>
              <a:rPr lang="it-IT" dirty="0" smtClean="0">
                <a:solidFill>
                  <a:srgbClr val="FF0000"/>
                </a:solidFill>
              </a:rPr>
              <a:t>, </a:t>
            </a:r>
            <a:r>
              <a:rPr lang="it-IT" dirty="0" err="1" smtClean="0">
                <a:solidFill>
                  <a:srgbClr val="FF0000"/>
                </a:solidFill>
              </a:rPr>
              <a:t>sharp</a:t>
            </a:r>
            <a:r>
              <a:rPr lang="it-IT" dirty="0" smtClean="0">
                <a:solidFill>
                  <a:srgbClr val="FF0000"/>
                </a:solidFill>
              </a:rPr>
              <a:t> corners are capacitive and </a:t>
            </a:r>
            <a:r>
              <a:rPr lang="it-IT" dirty="0" err="1" smtClean="0">
                <a:solidFill>
                  <a:srgbClr val="FF0000"/>
                </a:solidFill>
              </a:rPr>
              <a:t>cut</a:t>
            </a:r>
            <a:r>
              <a:rPr lang="it-IT" dirty="0" smtClean="0">
                <a:solidFill>
                  <a:srgbClr val="FF0000"/>
                </a:solidFill>
              </a:rPr>
              <a:t> high </a:t>
            </a:r>
            <a:r>
              <a:rPr lang="it-IT" dirty="0" err="1" smtClean="0">
                <a:solidFill>
                  <a:srgbClr val="FF0000"/>
                </a:solidFill>
              </a:rPr>
              <a:t>frequencies</a:t>
            </a:r>
            <a:r>
              <a:rPr lang="it-IT" dirty="0" smtClean="0">
                <a:solidFill>
                  <a:srgbClr val="FF0000"/>
                </a:solidFill>
              </a:rPr>
              <a:t>)</a:t>
            </a:r>
          </a:p>
          <a:p>
            <a:pPr marL="257175" indent="-257175" defTabSz="685800">
              <a:buFontTx/>
              <a:buAutoNum type="arabicParenR"/>
            </a:pPr>
            <a:r>
              <a:rPr lang="it-IT" dirty="0" err="1" smtClean="0">
                <a:solidFill>
                  <a:srgbClr val="FF0000"/>
                </a:solidFill>
              </a:rPr>
              <a:t>Masking</a:t>
            </a:r>
            <a:endParaRPr lang="it-IT" dirty="0">
              <a:solidFill>
                <a:srgbClr val="FF0000"/>
              </a:solidFill>
            </a:endParaRPr>
          </a:p>
          <a:p>
            <a:pPr marL="257175" indent="-257175" algn="ctr" defTabSz="685800">
              <a:buFontTx/>
              <a:buAutoNum type="arabicParenR"/>
            </a:pPr>
            <a:endParaRPr lang="it-IT" dirty="0">
              <a:solidFill>
                <a:prstClr val="black"/>
              </a:solidFill>
            </a:endParaRPr>
          </a:p>
          <a:p>
            <a:pPr defTabSz="685800"/>
            <a:endParaRPr lang="it-IT" dirty="0" smtClean="0">
              <a:solidFill>
                <a:prstClr val="black"/>
              </a:solidFill>
            </a:endParaRPr>
          </a:p>
          <a:p>
            <a:pPr defTabSz="685800"/>
            <a:r>
              <a:rPr lang="it-IT" dirty="0" smtClean="0">
                <a:solidFill>
                  <a:prstClr val="black"/>
                </a:solidFill>
              </a:rPr>
              <a:t>To </a:t>
            </a:r>
            <a:r>
              <a:rPr lang="it-IT" dirty="0" err="1">
                <a:solidFill>
                  <a:prstClr val="black"/>
                </a:solidFill>
              </a:rPr>
              <a:t>have</a:t>
            </a:r>
            <a:r>
              <a:rPr lang="it-IT" dirty="0">
                <a:solidFill>
                  <a:prstClr val="black"/>
                </a:solidFill>
              </a:rPr>
              <a:t> Z(x) </a:t>
            </a:r>
            <a:r>
              <a:rPr lang="it-IT" dirty="0" err="1">
                <a:solidFill>
                  <a:prstClr val="black"/>
                </a:solidFill>
              </a:rPr>
              <a:t>you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need</a:t>
            </a:r>
            <a:r>
              <a:rPr lang="it-IT" dirty="0">
                <a:solidFill>
                  <a:prstClr val="black"/>
                </a:solidFill>
              </a:rPr>
              <a:t> to </a:t>
            </a:r>
            <a:r>
              <a:rPr lang="it-IT" u="sng" dirty="0" err="1">
                <a:solidFill>
                  <a:srgbClr val="FF0000"/>
                </a:solidFill>
              </a:rPr>
              <a:t>calculate</a:t>
            </a:r>
            <a:r>
              <a:rPr lang="it-IT" u="sng" dirty="0">
                <a:solidFill>
                  <a:srgbClr val="FF0000"/>
                </a:solidFill>
              </a:rPr>
              <a:t> </a:t>
            </a:r>
            <a:r>
              <a:rPr lang="it-IT" u="sng" dirty="0" smtClean="0">
                <a:solidFill>
                  <a:srgbClr val="FF0000"/>
                </a:solidFill>
              </a:rPr>
              <a:t>the </a:t>
            </a:r>
            <a:r>
              <a:rPr lang="it-IT" u="sng" dirty="0" err="1" smtClean="0">
                <a:solidFill>
                  <a:srgbClr val="FF0000"/>
                </a:solidFill>
              </a:rPr>
              <a:t>velocity</a:t>
            </a:r>
            <a:endParaRPr lang="it-IT" u="sng" dirty="0">
              <a:solidFill>
                <a:srgbClr val="FF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605535" y="3420687"/>
            <a:ext cx="1572065" cy="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572000" y="2724075"/>
            <a:ext cx="1083212" cy="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206176" y="2728763"/>
            <a:ext cx="1083212" cy="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174524" y="2724075"/>
            <a:ext cx="0" cy="762558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645835" y="2724075"/>
            <a:ext cx="0" cy="762558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63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559667"/>
          </a:xfrm>
        </p:spPr>
        <p:txBody>
          <a:bodyPr>
            <a:normAutofit/>
          </a:bodyPr>
          <a:lstStyle/>
          <a:p>
            <a:pPr algn="ctr"/>
            <a:r>
              <a:rPr lang="it-IT" sz="2700" b="1" u="sng" dirty="0" err="1">
                <a:solidFill>
                  <a:srgbClr val="FF0000"/>
                </a:solidFill>
              </a:rPr>
              <a:t>Gating</a:t>
            </a:r>
            <a:endParaRPr lang="it-IT" sz="2700" b="1" u="sng" dirty="0">
              <a:solidFill>
                <a:srgbClr val="FF0000"/>
              </a:solidFill>
            </a:endParaRPr>
          </a:p>
        </p:txBody>
      </p:sp>
      <p:cxnSp>
        <p:nvCxnSpPr>
          <p:cNvPr id="5" name="Connettore diritto 4"/>
          <p:cNvCxnSpPr/>
          <p:nvPr/>
        </p:nvCxnSpPr>
        <p:spPr>
          <a:xfrm>
            <a:off x="1395339" y="3115115"/>
            <a:ext cx="106562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e 5"/>
          <p:cNvSpPr/>
          <p:nvPr/>
        </p:nvSpPr>
        <p:spPr>
          <a:xfrm>
            <a:off x="2460967" y="2835520"/>
            <a:ext cx="559190" cy="55919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8" name="Connettore diritto 7"/>
          <p:cNvCxnSpPr/>
          <p:nvPr/>
        </p:nvCxnSpPr>
        <p:spPr>
          <a:xfrm flipV="1">
            <a:off x="3020158" y="2534824"/>
            <a:ext cx="1012874" cy="4536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/>
          <p:nvPr/>
        </p:nvCxnSpPr>
        <p:spPr>
          <a:xfrm>
            <a:off x="3020158" y="3262826"/>
            <a:ext cx="1012874" cy="4114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/>
        </p:nvCxnSpPr>
        <p:spPr>
          <a:xfrm>
            <a:off x="4033031" y="2534823"/>
            <a:ext cx="273264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/>
          <p:cNvCxnSpPr/>
          <p:nvPr/>
        </p:nvCxnSpPr>
        <p:spPr>
          <a:xfrm>
            <a:off x="6765680" y="2534824"/>
            <a:ext cx="0" cy="22684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/>
          <p:cNvCxnSpPr>
            <a:cxnSpLocks/>
          </p:cNvCxnSpPr>
          <p:nvPr/>
        </p:nvCxnSpPr>
        <p:spPr>
          <a:xfrm>
            <a:off x="6528288" y="2761664"/>
            <a:ext cx="47478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/>
          <p:cNvCxnSpPr/>
          <p:nvPr/>
        </p:nvCxnSpPr>
        <p:spPr>
          <a:xfrm flipH="1">
            <a:off x="6528289" y="2809144"/>
            <a:ext cx="89681" cy="12660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/>
          <p:cNvCxnSpPr/>
          <p:nvPr/>
        </p:nvCxnSpPr>
        <p:spPr>
          <a:xfrm flipH="1">
            <a:off x="6689188" y="2809144"/>
            <a:ext cx="89681" cy="12660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/>
          <p:cNvCxnSpPr/>
          <p:nvPr/>
        </p:nvCxnSpPr>
        <p:spPr>
          <a:xfrm flipH="1">
            <a:off x="6852724" y="2809144"/>
            <a:ext cx="89681" cy="12660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/>
          <p:cNvCxnSpPr/>
          <p:nvPr/>
        </p:nvCxnSpPr>
        <p:spPr>
          <a:xfrm>
            <a:off x="4033032" y="3674306"/>
            <a:ext cx="37877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/>
          <p:cNvCxnSpPr/>
          <p:nvPr/>
        </p:nvCxnSpPr>
        <p:spPr>
          <a:xfrm>
            <a:off x="7820757" y="3674306"/>
            <a:ext cx="0" cy="3481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tangolo 25"/>
          <p:cNvSpPr/>
          <p:nvPr/>
        </p:nvSpPr>
        <p:spPr>
          <a:xfrm>
            <a:off x="7678322" y="4022482"/>
            <a:ext cx="284871" cy="61194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27" name="Connettore diritto 26"/>
          <p:cNvCxnSpPr/>
          <p:nvPr/>
        </p:nvCxnSpPr>
        <p:spPr>
          <a:xfrm>
            <a:off x="7820757" y="4755760"/>
            <a:ext cx="0" cy="22684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/>
          <p:cNvCxnSpPr>
            <a:cxnSpLocks/>
          </p:cNvCxnSpPr>
          <p:nvPr/>
        </p:nvCxnSpPr>
        <p:spPr>
          <a:xfrm>
            <a:off x="7583365" y="4982601"/>
            <a:ext cx="47478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/>
          <p:cNvCxnSpPr/>
          <p:nvPr/>
        </p:nvCxnSpPr>
        <p:spPr>
          <a:xfrm flipH="1">
            <a:off x="7583365" y="5030081"/>
            <a:ext cx="89681" cy="12660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/>
          <p:cNvCxnSpPr/>
          <p:nvPr/>
        </p:nvCxnSpPr>
        <p:spPr>
          <a:xfrm flipH="1">
            <a:off x="7744264" y="5030081"/>
            <a:ext cx="89681" cy="12660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/>
          <p:cNvCxnSpPr/>
          <p:nvPr/>
        </p:nvCxnSpPr>
        <p:spPr>
          <a:xfrm flipH="1">
            <a:off x="7907801" y="5030081"/>
            <a:ext cx="89681" cy="12660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/>
          <p:cNvCxnSpPr>
            <a:cxnSpLocks/>
            <a:endCxn id="26" idx="2"/>
          </p:cNvCxnSpPr>
          <p:nvPr/>
        </p:nvCxnSpPr>
        <p:spPr>
          <a:xfrm flipV="1">
            <a:off x="7820757" y="4634426"/>
            <a:ext cx="0" cy="12133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8058149" y="4189954"/>
            <a:ext cx="63304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DUT</a:t>
            </a:r>
          </a:p>
        </p:txBody>
      </p:sp>
    </p:spTree>
    <p:extLst>
      <p:ext uri="{BB962C8B-B14F-4D97-AF65-F5344CB8AC3E}">
        <p14:creationId xmlns:p14="http://schemas.microsoft.com/office/powerpoint/2010/main" val="44945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131095"/>
            <a:ext cx="7886700" cy="528015"/>
          </a:xfrm>
        </p:spPr>
        <p:txBody>
          <a:bodyPr>
            <a:normAutofit/>
          </a:bodyPr>
          <a:lstStyle/>
          <a:p>
            <a:r>
              <a:rPr lang="it-IT" sz="2700" b="1" u="sng" dirty="0" err="1">
                <a:solidFill>
                  <a:srgbClr val="FF0000"/>
                </a:solidFill>
              </a:rPr>
              <a:t>Microstipes</a:t>
            </a:r>
            <a:endParaRPr lang="it-IT" sz="2700" b="1" u="sng" dirty="0">
              <a:solidFill>
                <a:srgbClr val="FF000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267473" y="2123346"/>
            <a:ext cx="2131255" cy="105508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267473" y="1732966"/>
            <a:ext cx="2131255" cy="39038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805562" y="1416441"/>
            <a:ext cx="991772" cy="3165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9" name="Connettore diritto 8"/>
          <p:cNvCxnSpPr/>
          <p:nvPr/>
        </p:nvCxnSpPr>
        <p:spPr>
          <a:xfrm flipV="1">
            <a:off x="5847765" y="1469195"/>
            <a:ext cx="137160" cy="2110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/>
          <p:nvPr/>
        </p:nvCxnSpPr>
        <p:spPr>
          <a:xfrm flipV="1">
            <a:off x="5998115" y="1463918"/>
            <a:ext cx="137160" cy="2110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/>
          <p:cNvCxnSpPr/>
          <p:nvPr/>
        </p:nvCxnSpPr>
        <p:spPr>
          <a:xfrm flipV="1">
            <a:off x="6143188" y="1458640"/>
            <a:ext cx="137160" cy="2110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/>
        </p:nvCxnSpPr>
        <p:spPr>
          <a:xfrm flipV="1">
            <a:off x="6298811" y="1458642"/>
            <a:ext cx="137160" cy="2110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/>
          <p:cNvCxnSpPr/>
          <p:nvPr/>
        </p:nvCxnSpPr>
        <p:spPr>
          <a:xfrm flipV="1">
            <a:off x="6443885" y="1458640"/>
            <a:ext cx="137160" cy="2110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/>
          <p:cNvCxnSpPr/>
          <p:nvPr/>
        </p:nvCxnSpPr>
        <p:spPr>
          <a:xfrm flipV="1">
            <a:off x="6586321" y="1458643"/>
            <a:ext cx="137160" cy="2110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5805562" y="1236602"/>
            <a:ext cx="99177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6188028" y="996532"/>
            <a:ext cx="3587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FF0000"/>
                </a:solidFill>
              </a:rPr>
              <a:t>W</a:t>
            </a:r>
          </a:p>
        </p:txBody>
      </p:sp>
      <p:cxnSp>
        <p:nvCxnSpPr>
          <p:cNvPr id="19" name="Connettore 2 18"/>
          <p:cNvCxnSpPr>
            <a:cxnSpLocks/>
          </p:cNvCxnSpPr>
          <p:nvPr/>
        </p:nvCxnSpPr>
        <p:spPr>
          <a:xfrm>
            <a:off x="7596554" y="1553606"/>
            <a:ext cx="0" cy="168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V="1">
            <a:off x="7596554" y="2144449"/>
            <a:ext cx="0" cy="179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7491046" y="1793671"/>
            <a:ext cx="2110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/>
              <p:cNvSpPr txBox="1"/>
              <p:nvPr/>
            </p:nvSpPr>
            <p:spPr>
              <a:xfrm>
                <a:off x="395656" y="2145328"/>
                <a:ext cx="4637066" cy="3255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it-IT" b="1" u="sng" dirty="0" err="1">
                    <a:solidFill>
                      <a:prstClr val="black"/>
                    </a:solidFill>
                  </a:rPr>
                  <a:t>Impedances</a:t>
                </a:r>
                <a:r>
                  <a:rPr lang="it-IT" dirty="0">
                    <a:solidFill>
                      <a:prstClr val="black"/>
                    </a:solidFill>
                  </a:rPr>
                  <a:t>                       </a:t>
                </a:r>
                <a:r>
                  <a:rPr lang="it-IT" dirty="0" err="1">
                    <a:solidFill>
                      <a:prstClr val="black"/>
                    </a:solidFill>
                  </a:rPr>
                  <a:t>Various</a:t>
                </a:r>
                <a:r>
                  <a:rPr lang="it-IT" dirty="0">
                    <a:solidFill>
                      <a:prstClr val="black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it-IT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a:rPr lang="it-IT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endParaRPr lang="it-IT" dirty="0">
                  <a:solidFill>
                    <a:prstClr val="black"/>
                  </a:solidFill>
                </a:endParaRPr>
              </a:p>
              <a:p>
                <a:pPr defTabSz="685800"/>
                <a:endParaRPr lang="it-IT" dirty="0">
                  <a:solidFill>
                    <a:prstClr val="black"/>
                  </a:solidFill>
                </a:endParaRPr>
              </a:p>
              <a:p>
                <a:pPr defTabSz="685800"/>
                <a:endParaRPr lang="it-IT" dirty="0">
                  <a:solidFill>
                    <a:prstClr val="black"/>
                  </a:solidFill>
                </a:endParaRPr>
              </a:p>
              <a:p>
                <a:pPr defTabSz="685800"/>
                <a:endParaRPr lang="it-IT" dirty="0">
                  <a:solidFill>
                    <a:prstClr val="black"/>
                  </a:solidFill>
                </a:endParaRPr>
              </a:p>
              <a:p>
                <a:pPr defTabSz="685800"/>
                <a:r>
                  <a:rPr lang="it-IT" b="1" u="sng" dirty="0" err="1">
                    <a:solidFill>
                      <a:prstClr val="black"/>
                    </a:solidFill>
                  </a:rPr>
                  <a:t>Taper</a:t>
                </a:r>
                <a:endParaRPr lang="it-IT" b="1" u="sng" dirty="0">
                  <a:solidFill>
                    <a:prstClr val="black"/>
                  </a:solidFill>
                </a:endParaRPr>
              </a:p>
              <a:p>
                <a:pPr defTabSz="685800"/>
                <a:endParaRPr lang="it-IT" dirty="0">
                  <a:solidFill>
                    <a:prstClr val="black"/>
                  </a:solidFill>
                </a:endParaRPr>
              </a:p>
              <a:p>
                <a:pPr defTabSz="685800"/>
                <a:endParaRPr lang="it-IT" dirty="0">
                  <a:solidFill>
                    <a:prstClr val="black"/>
                  </a:solidFill>
                </a:endParaRPr>
              </a:p>
              <a:p>
                <a:pPr defTabSz="685800"/>
                <a:endParaRPr lang="it-IT" dirty="0">
                  <a:solidFill>
                    <a:prstClr val="black"/>
                  </a:solidFill>
                </a:endParaRPr>
              </a:p>
              <a:p>
                <a:pPr defTabSz="685800"/>
                <a:endParaRPr lang="it-IT" dirty="0">
                  <a:solidFill>
                    <a:prstClr val="black"/>
                  </a:solidFill>
                </a:endParaRPr>
              </a:p>
              <a:p>
                <a:pPr defTabSz="685800"/>
                <a:endParaRPr lang="it-IT" b="1" u="sng" dirty="0">
                  <a:solidFill>
                    <a:prstClr val="black"/>
                  </a:solidFill>
                </a:endParaRPr>
              </a:p>
              <a:p>
                <a:pPr defTabSz="685800"/>
                <a:r>
                  <a:rPr lang="it-IT" b="1" u="sng" dirty="0">
                    <a:solidFill>
                      <a:prstClr val="black"/>
                    </a:solidFill>
                  </a:rPr>
                  <a:t>Cross-Talk   </a:t>
                </a:r>
                <a:r>
                  <a:rPr lang="it-IT" dirty="0">
                    <a:solidFill>
                      <a:prstClr val="black"/>
                    </a:solidFill>
                  </a:rPr>
                  <a:t>                 </a:t>
                </a:r>
              </a:p>
            </p:txBody>
          </p:sp>
        </mc:Choice>
        <mc:Fallback xmlns="">
          <p:sp>
            <p:nvSpPr>
              <p:cNvPr id="24" name="CasellaDiTes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41" y="1717437"/>
                <a:ext cx="6182754" cy="4310154"/>
              </a:xfrm>
              <a:prstGeom prst="rect">
                <a:avLst/>
              </a:prstGeom>
              <a:blipFill>
                <a:blip r:embed="rId2"/>
                <a:stretch>
                  <a:fillRect l="-1578" b="-22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nettore diritto 24"/>
          <p:cNvCxnSpPr/>
          <p:nvPr/>
        </p:nvCxnSpPr>
        <p:spPr>
          <a:xfrm>
            <a:off x="2016519" y="3421087"/>
            <a:ext cx="6541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/>
          <p:cNvCxnSpPr/>
          <p:nvPr/>
        </p:nvCxnSpPr>
        <p:spPr>
          <a:xfrm>
            <a:off x="2016519" y="3651446"/>
            <a:ext cx="6541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/>
          <p:cNvCxnSpPr/>
          <p:nvPr/>
        </p:nvCxnSpPr>
        <p:spPr>
          <a:xfrm>
            <a:off x="3903348" y="3419328"/>
            <a:ext cx="6541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/>
          <p:cNvCxnSpPr/>
          <p:nvPr/>
        </p:nvCxnSpPr>
        <p:spPr>
          <a:xfrm>
            <a:off x="3903348" y="3651446"/>
            <a:ext cx="6541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/>
          <p:cNvCxnSpPr/>
          <p:nvPr/>
        </p:nvCxnSpPr>
        <p:spPr>
          <a:xfrm flipV="1">
            <a:off x="2670666" y="3030708"/>
            <a:ext cx="0" cy="3903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/>
          <p:cNvCxnSpPr/>
          <p:nvPr/>
        </p:nvCxnSpPr>
        <p:spPr>
          <a:xfrm flipV="1">
            <a:off x="2670666" y="3651446"/>
            <a:ext cx="0" cy="3903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/>
          <p:cNvCxnSpPr/>
          <p:nvPr/>
        </p:nvCxnSpPr>
        <p:spPr>
          <a:xfrm flipV="1">
            <a:off x="3903347" y="3030708"/>
            <a:ext cx="0" cy="3903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/>
          <p:cNvCxnSpPr/>
          <p:nvPr/>
        </p:nvCxnSpPr>
        <p:spPr>
          <a:xfrm flipV="1">
            <a:off x="3903347" y="3651446"/>
            <a:ext cx="0" cy="3903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/>
          <p:cNvCxnSpPr/>
          <p:nvPr/>
        </p:nvCxnSpPr>
        <p:spPr>
          <a:xfrm>
            <a:off x="2670667" y="3030708"/>
            <a:ext cx="123268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/>
          <p:cNvCxnSpPr/>
          <p:nvPr/>
        </p:nvCxnSpPr>
        <p:spPr>
          <a:xfrm>
            <a:off x="2670667" y="4041824"/>
            <a:ext cx="123268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2102244" y="3397767"/>
            <a:ext cx="9891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50</a:t>
            </a:r>
            <a:r>
              <a:rPr lang="el-GR" sz="1350" b="1" dirty="0">
                <a:solidFill>
                  <a:srgbClr val="4472C4"/>
                </a:solidFill>
              </a:rPr>
              <a:t>Ω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3985558" y="3397767"/>
            <a:ext cx="9891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50</a:t>
            </a:r>
            <a:r>
              <a:rPr lang="el-GR" sz="1350" b="1" dirty="0">
                <a:solidFill>
                  <a:srgbClr val="4472C4"/>
                </a:solidFill>
              </a:rPr>
              <a:t>Ω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40" name="Arco 39"/>
          <p:cNvSpPr/>
          <p:nvPr/>
        </p:nvSpPr>
        <p:spPr>
          <a:xfrm>
            <a:off x="3059727" y="3030708"/>
            <a:ext cx="830874" cy="809772"/>
          </a:xfrm>
          <a:prstGeom prst="arc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42" name="Arco 41"/>
          <p:cNvSpPr/>
          <p:nvPr/>
        </p:nvSpPr>
        <p:spPr>
          <a:xfrm rot="10800000">
            <a:off x="2665613" y="3236443"/>
            <a:ext cx="830874" cy="809772"/>
          </a:xfrm>
          <a:prstGeom prst="arc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44" name="Arco 43"/>
          <p:cNvSpPr/>
          <p:nvPr/>
        </p:nvSpPr>
        <p:spPr>
          <a:xfrm flipH="1">
            <a:off x="2494598" y="3026319"/>
            <a:ext cx="596778" cy="394769"/>
          </a:xfrm>
          <a:custGeom>
            <a:avLst/>
            <a:gdLst>
              <a:gd name="connsiteX0" fmla="*/ 501163 w 1002327"/>
              <a:gd name="connsiteY0" fmla="*/ 0 h 924958"/>
              <a:gd name="connsiteX1" fmla="*/ 1002327 w 1002327"/>
              <a:gd name="connsiteY1" fmla="*/ 462479 h 924958"/>
              <a:gd name="connsiteX2" fmla="*/ 501164 w 1002327"/>
              <a:gd name="connsiteY2" fmla="*/ 462479 h 924958"/>
              <a:gd name="connsiteX3" fmla="*/ 501163 w 1002327"/>
              <a:gd name="connsiteY3" fmla="*/ 0 h 924958"/>
              <a:gd name="connsiteX0" fmla="*/ 501163 w 1002327"/>
              <a:gd name="connsiteY0" fmla="*/ 0 h 924958"/>
              <a:gd name="connsiteX1" fmla="*/ 1002327 w 1002327"/>
              <a:gd name="connsiteY1" fmla="*/ 462479 h 924958"/>
              <a:gd name="connsiteX0" fmla="*/ 0 w 501164"/>
              <a:gd name="connsiteY0" fmla="*/ 0 h 462479"/>
              <a:gd name="connsiteX1" fmla="*/ 501164 w 501164"/>
              <a:gd name="connsiteY1" fmla="*/ 462479 h 462479"/>
              <a:gd name="connsiteX2" fmla="*/ 154746 w 501164"/>
              <a:gd name="connsiteY2" fmla="*/ 195193 h 462479"/>
              <a:gd name="connsiteX3" fmla="*/ 0 w 501164"/>
              <a:gd name="connsiteY3" fmla="*/ 0 h 462479"/>
              <a:gd name="connsiteX0" fmla="*/ 0 w 501164"/>
              <a:gd name="connsiteY0" fmla="*/ 0 h 462479"/>
              <a:gd name="connsiteX1" fmla="*/ 501164 w 501164"/>
              <a:gd name="connsiteY1" fmla="*/ 462479 h 462479"/>
              <a:gd name="connsiteX0" fmla="*/ 0 w 722734"/>
              <a:gd name="connsiteY0" fmla="*/ 0 h 462479"/>
              <a:gd name="connsiteX1" fmla="*/ 501164 w 722734"/>
              <a:gd name="connsiteY1" fmla="*/ 462479 h 462479"/>
              <a:gd name="connsiteX2" fmla="*/ 689319 w 722734"/>
              <a:gd name="connsiteY2" fmla="*/ 82652 h 462479"/>
              <a:gd name="connsiteX3" fmla="*/ 0 w 722734"/>
              <a:gd name="connsiteY3" fmla="*/ 0 h 462479"/>
              <a:gd name="connsiteX0" fmla="*/ 0 w 722734"/>
              <a:gd name="connsiteY0" fmla="*/ 0 h 462479"/>
              <a:gd name="connsiteX1" fmla="*/ 501164 w 722734"/>
              <a:gd name="connsiteY1" fmla="*/ 462479 h 46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734" h="462479" stroke="0" extrusionOk="0">
                <a:moveTo>
                  <a:pt x="0" y="0"/>
                </a:moveTo>
                <a:cubicBezTo>
                  <a:pt x="276785" y="0"/>
                  <a:pt x="501164" y="207059"/>
                  <a:pt x="501164" y="462479"/>
                </a:cubicBezTo>
                <a:cubicBezTo>
                  <a:pt x="334110" y="462479"/>
                  <a:pt x="856373" y="82652"/>
                  <a:pt x="689319" y="82652"/>
                </a:cubicBezTo>
                <a:cubicBezTo>
                  <a:pt x="689319" y="-71508"/>
                  <a:pt x="0" y="154160"/>
                  <a:pt x="0" y="0"/>
                </a:cubicBezTo>
                <a:close/>
              </a:path>
              <a:path w="722734" h="462479" fill="none">
                <a:moveTo>
                  <a:pt x="0" y="0"/>
                </a:moveTo>
                <a:cubicBezTo>
                  <a:pt x="276785" y="0"/>
                  <a:pt x="501164" y="207059"/>
                  <a:pt x="501164" y="462479"/>
                </a:cubicBezTo>
              </a:path>
            </a:pathLst>
          </a:cu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45" name="Arco 43"/>
          <p:cNvSpPr/>
          <p:nvPr/>
        </p:nvSpPr>
        <p:spPr>
          <a:xfrm rot="10800000" flipH="1">
            <a:off x="3485490" y="3634585"/>
            <a:ext cx="596778" cy="394769"/>
          </a:xfrm>
          <a:custGeom>
            <a:avLst/>
            <a:gdLst>
              <a:gd name="connsiteX0" fmla="*/ 501163 w 1002327"/>
              <a:gd name="connsiteY0" fmla="*/ 0 h 924958"/>
              <a:gd name="connsiteX1" fmla="*/ 1002327 w 1002327"/>
              <a:gd name="connsiteY1" fmla="*/ 462479 h 924958"/>
              <a:gd name="connsiteX2" fmla="*/ 501164 w 1002327"/>
              <a:gd name="connsiteY2" fmla="*/ 462479 h 924958"/>
              <a:gd name="connsiteX3" fmla="*/ 501163 w 1002327"/>
              <a:gd name="connsiteY3" fmla="*/ 0 h 924958"/>
              <a:gd name="connsiteX0" fmla="*/ 501163 w 1002327"/>
              <a:gd name="connsiteY0" fmla="*/ 0 h 924958"/>
              <a:gd name="connsiteX1" fmla="*/ 1002327 w 1002327"/>
              <a:gd name="connsiteY1" fmla="*/ 462479 h 924958"/>
              <a:gd name="connsiteX0" fmla="*/ 0 w 501164"/>
              <a:gd name="connsiteY0" fmla="*/ 0 h 462479"/>
              <a:gd name="connsiteX1" fmla="*/ 501164 w 501164"/>
              <a:gd name="connsiteY1" fmla="*/ 462479 h 462479"/>
              <a:gd name="connsiteX2" fmla="*/ 154746 w 501164"/>
              <a:gd name="connsiteY2" fmla="*/ 195193 h 462479"/>
              <a:gd name="connsiteX3" fmla="*/ 0 w 501164"/>
              <a:gd name="connsiteY3" fmla="*/ 0 h 462479"/>
              <a:gd name="connsiteX0" fmla="*/ 0 w 501164"/>
              <a:gd name="connsiteY0" fmla="*/ 0 h 462479"/>
              <a:gd name="connsiteX1" fmla="*/ 501164 w 501164"/>
              <a:gd name="connsiteY1" fmla="*/ 462479 h 462479"/>
              <a:gd name="connsiteX0" fmla="*/ 0 w 722734"/>
              <a:gd name="connsiteY0" fmla="*/ 0 h 462479"/>
              <a:gd name="connsiteX1" fmla="*/ 501164 w 722734"/>
              <a:gd name="connsiteY1" fmla="*/ 462479 h 462479"/>
              <a:gd name="connsiteX2" fmla="*/ 689319 w 722734"/>
              <a:gd name="connsiteY2" fmla="*/ 82652 h 462479"/>
              <a:gd name="connsiteX3" fmla="*/ 0 w 722734"/>
              <a:gd name="connsiteY3" fmla="*/ 0 h 462479"/>
              <a:gd name="connsiteX0" fmla="*/ 0 w 722734"/>
              <a:gd name="connsiteY0" fmla="*/ 0 h 462479"/>
              <a:gd name="connsiteX1" fmla="*/ 501164 w 722734"/>
              <a:gd name="connsiteY1" fmla="*/ 462479 h 46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734" h="462479" stroke="0" extrusionOk="0">
                <a:moveTo>
                  <a:pt x="0" y="0"/>
                </a:moveTo>
                <a:cubicBezTo>
                  <a:pt x="276785" y="0"/>
                  <a:pt x="501164" y="207059"/>
                  <a:pt x="501164" y="462479"/>
                </a:cubicBezTo>
                <a:cubicBezTo>
                  <a:pt x="334110" y="462479"/>
                  <a:pt x="856373" y="82652"/>
                  <a:pt x="689319" y="82652"/>
                </a:cubicBezTo>
                <a:cubicBezTo>
                  <a:pt x="689319" y="-71508"/>
                  <a:pt x="0" y="154160"/>
                  <a:pt x="0" y="0"/>
                </a:cubicBezTo>
                <a:close/>
              </a:path>
              <a:path w="722734" h="462479" fill="none">
                <a:moveTo>
                  <a:pt x="0" y="0"/>
                </a:moveTo>
                <a:cubicBezTo>
                  <a:pt x="276785" y="0"/>
                  <a:pt x="501164" y="207059"/>
                  <a:pt x="501164" y="462479"/>
                </a:cubicBezTo>
              </a:path>
            </a:pathLst>
          </a:cu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46" name="Figura a mano libera: forma 45"/>
          <p:cNvSpPr/>
          <p:nvPr/>
        </p:nvSpPr>
        <p:spPr>
          <a:xfrm>
            <a:off x="2679458" y="3041260"/>
            <a:ext cx="1223889" cy="390379"/>
          </a:xfrm>
          <a:custGeom>
            <a:avLst/>
            <a:gdLst>
              <a:gd name="connsiteX0" fmla="*/ 0 w 1631852"/>
              <a:gd name="connsiteY0" fmla="*/ 506437 h 506437"/>
              <a:gd name="connsiteX1" fmla="*/ 717452 w 1631852"/>
              <a:gd name="connsiteY1" fmla="*/ 0 h 506437"/>
              <a:gd name="connsiteX2" fmla="*/ 1631852 w 1631852"/>
              <a:gd name="connsiteY2" fmla="*/ 506437 h 506437"/>
              <a:gd name="connsiteX0" fmla="*/ 0 w 1631852"/>
              <a:gd name="connsiteY0" fmla="*/ 520505 h 520505"/>
              <a:gd name="connsiteX1" fmla="*/ 844061 w 1631852"/>
              <a:gd name="connsiteY1" fmla="*/ 0 h 520505"/>
              <a:gd name="connsiteX2" fmla="*/ 1631852 w 1631852"/>
              <a:gd name="connsiteY2" fmla="*/ 520505 h 520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1852" h="520505">
                <a:moveTo>
                  <a:pt x="0" y="520505"/>
                </a:moveTo>
                <a:cubicBezTo>
                  <a:pt x="222738" y="267286"/>
                  <a:pt x="572086" y="0"/>
                  <a:pt x="844061" y="0"/>
                </a:cubicBezTo>
                <a:cubicBezTo>
                  <a:pt x="1116036" y="0"/>
                  <a:pt x="1481797" y="422031"/>
                  <a:pt x="1631852" y="520505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47" name="Figura a mano libera: forma 46"/>
          <p:cNvSpPr/>
          <p:nvPr/>
        </p:nvSpPr>
        <p:spPr>
          <a:xfrm rot="10800000">
            <a:off x="2667375" y="3640895"/>
            <a:ext cx="1223889" cy="390379"/>
          </a:xfrm>
          <a:custGeom>
            <a:avLst/>
            <a:gdLst>
              <a:gd name="connsiteX0" fmla="*/ 0 w 1631852"/>
              <a:gd name="connsiteY0" fmla="*/ 506437 h 506437"/>
              <a:gd name="connsiteX1" fmla="*/ 717452 w 1631852"/>
              <a:gd name="connsiteY1" fmla="*/ 0 h 506437"/>
              <a:gd name="connsiteX2" fmla="*/ 1631852 w 1631852"/>
              <a:gd name="connsiteY2" fmla="*/ 506437 h 506437"/>
              <a:gd name="connsiteX0" fmla="*/ 0 w 1631852"/>
              <a:gd name="connsiteY0" fmla="*/ 520505 h 520505"/>
              <a:gd name="connsiteX1" fmla="*/ 844061 w 1631852"/>
              <a:gd name="connsiteY1" fmla="*/ 0 h 520505"/>
              <a:gd name="connsiteX2" fmla="*/ 1631852 w 1631852"/>
              <a:gd name="connsiteY2" fmla="*/ 520505 h 520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1852" h="520505">
                <a:moveTo>
                  <a:pt x="0" y="520505"/>
                </a:moveTo>
                <a:cubicBezTo>
                  <a:pt x="222738" y="267286"/>
                  <a:pt x="572086" y="0"/>
                  <a:pt x="844061" y="0"/>
                </a:cubicBezTo>
                <a:cubicBezTo>
                  <a:pt x="1116036" y="0"/>
                  <a:pt x="1481797" y="422031"/>
                  <a:pt x="1631852" y="520505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3105222" y="3384075"/>
            <a:ext cx="9891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25</a:t>
            </a:r>
            <a:r>
              <a:rPr lang="el-GR" sz="1350" b="1" dirty="0">
                <a:solidFill>
                  <a:srgbClr val="4472C4"/>
                </a:solidFill>
              </a:rPr>
              <a:t>Ω</a:t>
            </a:r>
            <a:endParaRPr lang="it-IT" sz="1350" b="1" dirty="0">
              <a:solidFill>
                <a:srgbClr val="4472C4"/>
              </a:solidFill>
            </a:endParaRPr>
          </a:p>
        </p:txBody>
      </p:sp>
      <p:cxnSp>
        <p:nvCxnSpPr>
          <p:cNvPr id="51" name="Connettore diritto 50"/>
          <p:cNvCxnSpPr/>
          <p:nvPr/>
        </p:nvCxnSpPr>
        <p:spPr>
          <a:xfrm>
            <a:off x="2113891" y="5113854"/>
            <a:ext cx="12733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diritto 51"/>
          <p:cNvCxnSpPr/>
          <p:nvPr/>
        </p:nvCxnSpPr>
        <p:spPr>
          <a:xfrm>
            <a:off x="2113891" y="5312560"/>
            <a:ext cx="12733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diritto 53"/>
          <p:cNvCxnSpPr/>
          <p:nvPr/>
        </p:nvCxnSpPr>
        <p:spPr>
          <a:xfrm flipV="1">
            <a:off x="3387239" y="4607418"/>
            <a:ext cx="0" cy="5064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diritto 54"/>
          <p:cNvCxnSpPr/>
          <p:nvPr/>
        </p:nvCxnSpPr>
        <p:spPr>
          <a:xfrm flipV="1">
            <a:off x="3385480" y="5312560"/>
            <a:ext cx="0" cy="5064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diritto 56"/>
          <p:cNvCxnSpPr>
            <a:cxnSpLocks/>
          </p:cNvCxnSpPr>
          <p:nvPr/>
        </p:nvCxnSpPr>
        <p:spPr>
          <a:xfrm>
            <a:off x="3488793" y="4753370"/>
            <a:ext cx="0" cy="90560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diritto 58"/>
          <p:cNvCxnSpPr>
            <a:cxnSpLocks/>
          </p:cNvCxnSpPr>
          <p:nvPr/>
        </p:nvCxnSpPr>
        <p:spPr>
          <a:xfrm>
            <a:off x="3387238" y="4607417"/>
            <a:ext cx="10339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diritto 59"/>
          <p:cNvCxnSpPr>
            <a:cxnSpLocks/>
          </p:cNvCxnSpPr>
          <p:nvPr/>
        </p:nvCxnSpPr>
        <p:spPr>
          <a:xfrm>
            <a:off x="3385480" y="5818997"/>
            <a:ext cx="103573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diritto 61"/>
          <p:cNvCxnSpPr>
            <a:cxnSpLocks/>
          </p:cNvCxnSpPr>
          <p:nvPr/>
        </p:nvCxnSpPr>
        <p:spPr>
          <a:xfrm>
            <a:off x="3488793" y="4753370"/>
            <a:ext cx="93242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diritto 62"/>
          <p:cNvCxnSpPr>
            <a:cxnSpLocks/>
          </p:cNvCxnSpPr>
          <p:nvPr/>
        </p:nvCxnSpPr>
        <p:spPr>
          <a:xfrm>
            <a:off x="3488793" y="5658974"/>
            <a:ext cx="93242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asellaDiTesto 66"/>
          <p:cNvSpPr txBox="1"/>
          <p:nvPr/>
        </p:nvSpPr>
        <p:spPr>
          <a:xfrm>
            <a:off x="2380960" y="5078083"/>
            <a:ext cx="989132" cy="30008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50</a:t>
            </a:r>
            <a:r>
              <a:rPr lang="el-GR" sz="1350" b="1" dirty="0">
                <a:solidFill>
                  <a:srgbClr val="4472C4"/>
                </a:solidFill>
              </a:rPr>
              <a:t>Ω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75" name="CasellaDiTesto 74"/>
          <p:cNvSpPr txBox="1"/>
          <p:nvPr/>
        </p:nvSpPr>
        <p:spPr>
          <a:xfrm>
            <a:off x="4430449" y="4582753"/>
            <a:ext cx="989132" cy="30008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100</a:t>
            </a:r>
            <a:r>
              <a:rPr lang="el-GR" sz="1350" b="1" dirty="0">
                <a:solidFill>
                  <a:srgbClr val="4472C4"/>
                </a:solidFill>
              </a:rPr>
              <a:t>Ω</a:t>
            </a:r>
            <a:endParaRPr lang="it-IT" sz="1350" b="1" dirty="0">
              <a:solidFill>
                <a:srgbClr val="4472C4"/>
              </a:solidFill>
            </a:endParaRPr>
          </a:p>
        </p:txBody>
      </p:sp>
      <p:cxnSp>
        <p:nvCxnSpPr>
          <p:cNvPr id="77" name="Connettore diritto 76"/>
          <p:cNvCxnSpPr/>
          <p:nvPr/>
        </p:nvCxnSpPr>
        <p:spPr>
          <a:xfrm>
            <a:off x="5998115" y="5078084"/>
            <a:ext cx="228423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diritto 77"/>
          <p:cNvCxnSpPr/>
          <p:nvPr/>
        </p:nvCxnSpPr>
        <p:spPr>
          <a:xfrm>
            <a:off x="5998115" y="5477255"/>
            <a:ext cx="228423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ttore diritto 79"/>
          <p:cNvCxnSpPr/>
          <p:nvPr/>
        </p:nvCxnSpPr>
        <p:spPr>
          <a:xfrm>
            <a:off x="6797334" y="5219909"/>
            <a:ext cx="14850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diritto 80"/>
          <p:cNvCxnSpPr/>
          <p:nvPr/>
        </p:nvCxnSpPr>
        <p:spPr>
          <a:xfrm>
            <a:off x="6797334" y="5355083"/>
            <a:ext cx="14850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diritto 82"/>
          <p:cNvCxnSpPr>
            <a:cxnSpLocks/>
          </p:cNvCxnSpPr>
          <p:nvPr/>
        </p:nvCxnSpPr>
        <p:spPr>
          <a:xfrm>
            <a:off x="6797334" y="5219909"/>
            <a:ext cx="0" cy="1351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asellaDiTesto 84"/>
          <p:cNvSpPr txBox="1"/>
          <p:nvPr/>
        </p:nvSpPr>
        <p:spPr>
          <a:xfrm>
            <a:off x="6160335" y="5130758"/>
            <a:ext cx="989132" cy="30008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50</a:t>
            </a:r>
            <a:r>
              <a:rPr lang="el-GR" sz="1350" b="1" dirty="0">
                <a:solidFill>
                  <a:srgbClr val="4472C4"/>
                </a:solidFill>
              </a:rPr>
              <a:t>Ω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86" name="CasellaDiTesto 85"/>
          <p:cNvSpPr txBox="1"/>
          <p:nvPr/>
        </p:nvSpPr>
        <p:spPr>
          <a:xfrm>
            <a:off x="8335768" y="4992259"/>
            <a:ext cx="989132" cy="30008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100</a:t>
            </a:r>
            <a:r>
              <a:rPr lang="el-GR" sz="1350" b="1" dirty="0">
                <a:solidFill>
                  <a:srgbClr val="4472C4"/>
                </a:solidFill>
              </a:rPr>
              <a:t>Ω</a:t>
            </a:r>
            <a:endParaRPr lang="it-IT" sz="1350" b="1" dirty="0">
              <a:solidFill>
                <a:srgbClr val="4472C4"/>
              </a:solidFill>
            </a:endParaRPr>
          </a:p>
        </p:txBody>
      </p:sp>
      <p:cxnSp>
        <p:nvCxnSpPr>
          <p:cNvPr id="88" name="Connettore 2 87"/>
          <p:cNvCxnSpPr>
            <a:cxnSpLocks/>
          </p:cNvCxnSpPr>
          <p:nvPr/>
        </p:nvCxnSpPr>
        <p:spPr>
          <a:xfrm flipH="1">
            <a:off x="5412991" y="4582753"/>
            <a:ext cx="434774" cy="468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CasellaDiTesto 90"/>
          <p:cNvSpPr txBox="1"/>
          <p:nvPr/>
        </p:nvSpPr>
        <p:spPr>
          <a:xfrm>
            <a:off x="5764019" y="4234017"/>
            <a:ext cx="13439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 err="1">
                <a:solidFill>
                  <a:srgbClr val="4472C4"/>
                </a:solidFill>
              </a:rPr>
              <a:t>Differences</a:t>
            </a:r>
            <a:r>
              <a:rPr lang="it-IT" sz="1350" dirty="0">
                <a:solidFill>
                  <a:srgbClr val="4472C4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3877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Screen Shot 2015-10-07 at 09.00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219200"/>
            <a:ext cx="80391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1"/>
          <p:cNvSpPr txBox="1"/>
          <p:nvPr/>
        </p:nvSpPr>
        <p:spPr>
          <a:xfrm>
            <a:off x="231775" y="90488"/>
            <a:ext cx="8712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20 </a:t>
            </a:r>
            <a:r>
              <a:rPr lang="en-US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p</a:t>
            </a:r>
            <a:r>
              <a:rPr lang="en-US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F capacitor</a:t>
            </a:r>
          </a:p>
        </p:txBody>
      </p:sp>
    </p:spTree>
    <p:extLst>
      <p:ext uri="{BB962C8B-B14F-4D97-AF65-F5344CB8AC3E}">
        <p14:creationId xmlns:p14="http://schemas.microsoft.com/office/powerpoint/2010/main" val="401789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/>
          <p:cNvSpPr txBox="1"/>
          <p:nvPr/>
        </p:nvSpPr>
        <p:spPr>
          <a:xfrm>
            <a:off x="231775" y="90488"/>
            <a:ext cx="8712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19 </a:t>
            </a:r>
            <a:r>
              <a:rPr lang="en-US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n</a:t>
            </a:r>
            <a:r>
              <a:rPr lang="en-US" sz="2800" b="1" cap="all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H</a:t>
            </a:r>
            <a:r>
              <a:rPr lang="en-US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 inductance</a:t>
            </a:r>
          </a:p>
        </p:txBody>
      </p:sp>
      <p:pic>
        <p:nvPicPr>
          <p:cNvPr id="33794" name="Picture 3" descr="Screen Shot 2015-10-07 at 09.00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231900"/>
            <a:ext cx="81026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27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magine 1" descr="DSC_00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05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622570" y="2482817"/>
            <a:ext cx="8229600" cy="1143000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it-IT" b="1" dirty="0" smtClean="0">
                <a:solidFill>
                  <a:schemeClr val="accent1"/>
                </a:solidFill>
              </a:rPr>
              <a:t>APPLICATIONS</a:t>
            </a:r>
            <a:endParaRPr lang="it-IT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7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0740"/>
            <a:ext cx="9144000" cy="3556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569" y="5435019"/>
            <a:ext cx="3308158" cy="8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0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0740"/>
            <a:ext cx="9144000" cy="35565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722" y="1677178"/>
            <a:ext cx="5331277" cy="3449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569" y="5435019"/>
            <a:ext cx="3308158" cy="8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/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1131095"/>
                <a:ext cx="7886700" cy="654624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it-IT" sz="2400" dirty="0"/>
                  <a:t>Line </a:t>
                </a:r>
                <a:r>
                  <a:rPr lang="it-IT" sz="2400" dirty="0" err="1"/>
                  <a:t>Terminated</a:t>
                </a:r>
                <a:r>
                  <a:rPr lang="it-IT" sz="2400" dirty="0"/>
                  <a:t> in Z</a:t>
                </a:r>
                <a:r>
                  <a:rPr lang="it-IT" sz="2400" baseline="-25000" dirty="0"/>
                  <a:t>L</a:t>
                </a:r>
                <a:r>
                  <a:rPr lang="it-IT" sz="2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it-IT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400" dirty="0"/>
                  <a:t>Z</a:t>
                </a:r>
                <a:r>
                  <a:rPr lang="it-IT" sz="2400" baseline="-25000" dirty="0"/>
                  <a:t>0</a:t>
                </a:r>
                <a:endParaRPr lang="it-IT" sz="2400" dirty="0"/>
              </a:p>
            </p:txBody>
          </p:sp>
        </mc:Choice>
        <mc:Fallback xmlns="">
          <p:sp>
            <p:nvSpPr>
              <p:cNvPr id="2" name="Tito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872832"/>
              </a:xfrm>
              <a:blipFill>
                <a:blip r:embed="rId2"/>
                <a:stretch>
                  <a:fillRect b="-48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ttore 1 4"/>
          <p:cNvCxnSpPr/>
          <p:nvPr/>
        </p:nvCxnSpPr>
        <p:spPr>
          <a:xfrm>
            <a:off x="628650" y="2042780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6"/>
          <p:cNvCxnSpPr/>
          <p:nvPr/>
        </p:nvCxnSpPr>
        <p:spPr>
          <a:xfrm>
            <a:off x="628650" y="2661905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e 5"/>
          <p:cNvSpPr/>
          <p:nvPr/>
        </p:nvSpPr>
        <p:spPr>
          <a:xfrm>
            <a:off x="628650" y="2028492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2124075" y="2033255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628650" y="2642855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2124075" y="2647617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cxnSp>
        <p:nvCxnSpPr>
          <p:cNvPr id="10" name="Connettore 1 12"/>
          <p:cNvCxnSpPr/>
          <p:nvPr/>
        </p:nvCxnSpPr>
        <p:spPr>
          <a:xfrm>
            <a:off x="2321094" y="2052304"/>
            <a:ext cx="276225" cy="47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ttore 1 13"/>
          <p:cNvCxnSpPr/>
          <p:nvPr/>
        </p:nvCxnSpPr>
        <p:spPr>
          <a:xfrm>
            <a:off x="2321094" y="2685717"/>
            <a:ext cx="276225" cy="47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rnice 11"/>
          <p:cNvSpPr/>
          <p:nvPr/>
        </p:nvSpPr>
        <p:spPr>
          <a:xfrm>
            <a:off x="2530644" y="2207086"/>
            <a:ext cx="133350" cy="328613"/>
          </a:xfrm>
          <a:prstGeom prst="frame">
            <a:avLst/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sysClr val="windowText" lastClr="000000"/>
              </a:solidFill>
            </a:endParaRPr>
          </a:p>
        </p:txBody>
      </p:sp>
      <p:cxnSp>
        <p:nvCxnSpPr>
          <p:cNvPr id="13" name="Connettore 1 16"/>
          <p:cNvCxnSpPr/>
          <p:nvPr/>
        </p:nvCxnSpPr>
        <p:spPr>
          <a:xfrm>
            <a:off x="2597319" y="2058258"/>
            <a:ext cx="0" cy="14882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8"/>
          <p:cNvCxnSpPr>
            <a:stCxn id="12" idx="2"/>
          </p:cNvCxnSpPr>
          <p:nvPr/>
        </p:nvCxnSpPr>
        <p:spPr>
          <a:xfrm>
            <a:off x="2597319" y="2535699"/>
            <a:ext cx="0" cy="1547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/>
              <p:cNvSpPr txBox="1"/>
              <p:nvPr/>
            </p:nvSpPr>
            <p:spPr>
              <a:xfrm>
                <a:off x="2690812" y="2201679"/>
                <a:ext cx="579927" cy="385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14:m>
                  <m:oMath xmlns:m="http://schemas.openxmlformats.org/officeDocument/2006/math">
                    <m:f>
                      <m:fPr>
                        <m:ctrlPr>
                          <a:rPr lang="it-IT" sz="135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it-IT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it-IT" sz="135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350" dirty="0">
                    <a:solidFill>
                      <a:prstClr val="black"/>
                    </a:solidFill>
                  </a:rPr>
                  <a:t>Z</a:t>
                </a:r>
                <a:r>
                  <a:rPr lang="it-IT" sz="1350" baseline="-25000" dirty="0">
                    <a:solidFill>
                      <a:prstClr val="black"/>
                    </a:solidFill>
                  </a:rPr>
                  <a:t>0</a:t>
                </a:r>
                <a:endParaRPr lang="it-IT" sz="135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CasellaDiTes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9" y="1792571"/>
                <a:ext cx="773236" cy="483466"/>
              </a:xfrm>
              <a:prstGeom prst="rect">
                <a:avLst/>
              </a:prstGeom>
              <a:blipFill>
                <a:blip r:embed="rId3"/>
                <a:stretch>
                  <a:fillRect b="-88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reccia destra 33"/>
          <p:cNvSpPr/>
          <p:nvPr/>
        </p:nvSpPr>
        <p:spPr>
          <a:xfrm>
            <a:off x="4002691" y="2175701"/>
            <a:ext cx="733806" cy="363474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17" name="Connettore 2 16"/>
          <p:cNvCxnSpPr/>
          <p:nvPr/>
        </p:nvCxnSpPr>
        <p:spPr>
          <a:xfrm>
            <a:off x="5676900" y="2895600"/>
            <a:ext cx="3038475" cy="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71"/>
          <p:cNvCxnSpPr/>
          <p:nvPr/>
        </p:nvCxnSpPr>
        <p:spPr>
          <a:xfrm>
            <a:off x="6467475" y="2798162"/>
            <a:ext cx="0" cy="194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6347222" y="3028867"/>
            <a:ext cx="2405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0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8524875" y="2895600"/>
            <a:ext cx="1333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</a:p>
        </p:txBody>
      </p:sp>
      <p:cxnSp>
        <p:nvCxnSpPr>
          <p:cNvPr id="21" name="Connettore 1 73"/>
          <p:cNvCxnSpPr/>
          <p:nvPr/>
        </p:nvCxnSpPr>
        <p:spPr>
          <a:xfrm>
            <a:off x="7598459" y="2798270"/>
            <a:ext cx="0" cy="194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7598459" y="3028867"/>
            <a:ext cx="361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2T</a:t>
            </a:r>
          </a:p>
        </p:txBody>
      </p:sp>
      <p:cxnSp>
        <p:nvCxnSpPr>
          <p:cNvPr id="23" name="Connettore diritto 22"/>
          <p:cNvCxnSpPr/>
          <p:nvPr/>
        </p:nvCxnSpPr>
        <p:spPr>
          <a:xfrm>
            <a:off x="6467475" y="2145936"/>
            <a:ext cx="104467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6118933" y="2292807"/>
            <a:ext cx="3381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E</a:t>
            </a:r>
            <a:r>
              <a:rPr lang="it-IT" sz="1350" baseline="-25000" dirty="0">
                <a:solidFill>
                  <a:prstClr val="black"/>
                </a:solidFill>
              </a:rPr>
              <a:t>i</a:t>
            </a:r>
            <a:endParaRPr lang="it-IT" sz="1350" dirty="0">
              <a:solidFill>
                <a:prstClr val="black"/>
              </a:solidFill>
            </a:endParaRPr>
          </a:p>
        </p:txBody>
      </p:sp>
      <p:cxnSp>
        <p:nvCxnSpPr>
          <p:cNvPr id="28" name="Connettore diritto 27"/>
          <p:cNvCxnSpPr/>
          <p:nvPr/>
        </p:nvCxnSpPr>
        <p:spPr>
          <a:xfrm>
            <a:off x="6457071" y="2145936"/>
            <a:ext cx="0" cy="5159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ttore diritto 30"/>
          <p:cNvCxnSpPr/>
          <p:nvPr/>
        </p:nvCxnSpPr>
        <p:spPr>
          <a:xfrm flipH="1">
            <a:off x="5824024" y="2671430"/>
            <a:ext cx="6330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diritto 32"/>
          <p:cNvCxnSpPr/>
          <p:nvPr/>
        </p:nvCxnSpPr>
        <p:spPr>
          <a:xfrm>
            <a:off x="7598459" y="2145936"/>
            <a:ext cx="0" cy="1468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ttore diritto 34"/>
          <p:cNvCxnSpPr/>
          <p:nvPr/>
        </p:nvCxnSpPr>
        <p:spPr>
          <a:xfrm flipH="1">
            <a:off x="7512148" y="2145936"/>
            <a:ext cx="8631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ttore diritto 36"/>
          <p:cNvCxnSpPr/>
          <p:nvPr/>
        </p:nvCxnSpPr>
        <p:spPr>
          <a:xfrm>
            <a:off x="7598460" y="2292807"/>
            <a:ext cx="91689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/>
              <p:cNvSpPr txBox="1"/>
              <p:nvPr/>
            </p:nvSpPr>
            <p:spPr>
              <a:xfrm>
                <a:off x="7737298" y="1742372"/>
                <a:ext cx="348429" cy="2945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:r>
                  <a:rPr lang="it-IT" sz="1350" dirty="0">
                    <a:solidFill>
                      <a:prstClr val="black"/>
                    </a:solidFill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35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it-IT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it-IT" sz="135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it-IT" sz="135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8" name="CasellaDiTesto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6397" y="1180163"/>
                <a:ext cx="466218" cy="392543"/>
              </a:xfrm>
              <a:prstGeom prst="rect">
                <a:avLst/>
              </a:prstGeom>
              <a:blipFill>
                <a:blip r:embed="rId4"/>
                <a:stretch>
                  <a:fillRect l="-29870" t="-4688" r="-10390" b="-218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Connettore 2 33"/>
          <p:cNvCxnSpPr/>
          <p:nvPr/>
        </p:nvCxnSpPr>
        <p:spPr>
          <a:xfrm flipV="1">
            <a:off x="5676900" y="1711863"/>
            <a:ext cx="0" cy="1183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>
            <a:off x="5732255" y="1711452"/>
            <a:ext cx="5852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e</a:t>
            </a:r>
            <a:r>
              <a:rPr lang="it-IT" sz="1350" baseline="-25000" dirty="0">
                <a:solidFill>
                  <a:srgbClr val="4472C4"/>
                </a:solidFill>
              </a:rPr>
              <a:t>x</a:t>
            </a:r>
            <a:r>
              <a:rPr lang="it-IT" sz="1350" dirty="0">
                <a:solidFill>
                  <a:srgbClr val="4472C4"/>
                </a:solidFill>
              </a:rPr>
              <a:t> (t)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sellaDiTesto 39"/>
              <p:cNvSpPr txBox="1"/>
              <p:nvPr/>
            </p:nvSpPr>
            <p:spPr>
              <a:xfrm>
                <a:off x="8399294" y="2300703"/>
                <a:ext cx="71437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l-GR" b="1" dirty="0">
                    <a:solidFill>
                      <a:srgbClr val="4472C4"/>
                    </a:solidFill>
                  </a:rPr>
                  <a:t>Γ</a:t>
                </a:r>
                <a:r>
                  <a:rPr lang="it-IT" b="1" dirty="0">
                    <a:solidFill>
                      <a:srgbClr val="4472C4"/>
                    </a:solidFill>
                  </a:rPr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solidFill>
                              <a:srgbClr val="4472C4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it-IT" b="1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it-IT" b="1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it-IT" b="1" dirty="0">
                  <a:solidFill>
                    <a:srgbClr val="4472C4"/>
                  </a:solidFill>
                </a:endParaRPr>
              </a:p>
            </p:txBody>
          </p:sp>
        </mc:Choice>
        <mc:Fallback xmlns="">
          <p:sp>
            <p:nvSpPr>
              <p:cNvPr id="40" name="CasellaDiTesto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9058" y="1924603"/>
                <a:ext cx="952500" cy="625812"/>
              </a:xfrm>
              <a:prstGeom prst="rect">
                <a:avLst/>
              </a:prstGeom>
              <a:blipFill>
                <a:blip r:embed="rId7"/>
                <a:stretch>
                  <a:fillRect l="-9615" b="-98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1870299" y="270677"/>
            <a:ext cx="54034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/>
              <a:t>Examples of </a:t>
            </a:r>
            <a:r>
              <a:rPr lang="en-US" sz="2500" b="1" dirty="0" smtClean="0">
                <a:solidFill>
                  <a:srgbClr val="FF0000"/>
                </a:solidFill>
              </a:rPr>
              <a:t>D</a:t>
            </a:r>
            <a:r>
              <a:rPr lang="en-US" sz="2500" b="1" dirty="0" smtClean="0"/>
              <a:t>evices </a:t>
            </a:r>
            <a:r>
              <a:rPr lang="en-US" sz="2500" b="1" dirty="0" smtClean="0">
                <a:solidFill>
                  <a:srgbClr val="FF0000"/>
                </a:solidFill>
              </a:rPr>
              <a:t>U</a:t>
            </a:r>
            <a:r>
              <a:rPr lang="en-US" sz="2500" b="1" dirty="0" smtClean="0"/>
              <a:t>nder </a:t>
            </a:r>
            <a:r>
              <a:rPr lang="en-US" sz="2500" b="1" dirty="0" smtClean="0">
                <a:solidFill>
                  <a:srgbClr val="FF0000"/>
                </a:solidFill>
              </a:rPr>
              <a:t>T</a:t>
            </a:r>
            <a:r>
              <a:rPr lang="en-US" sz="2500" b="1" dirty="0" smtClean="0"/>
              <a:t>est (DUTs) </a:t>
            </a:r>
            <a:endParaRPr lang="en-US" sz="2500" b="1" dirty="0"/>
          </a:p>
        </p:txBody>
      </p:sp>
      <p:grpSp>
        <p:nvGrpSpPr>
          <p:cNvPr id="41" name="Group 40"/>
          <p:cNvGrpSpPr/>
          <p:nvPr/>
        </p:nvGrpSpPr>
        <p:grpSpPr>
          <a:xfrm>
            <a:off x="355062" y="1678967"/>
            <a:ext cx="1813596" cy="927428"/>
            <a:chOff x="262854" y="1563707"/>
            <a:chExt cx="1813596" cy="927428"/>
          </a:xfrm>
        </p:grpSpPr>
        <p:cxnSp>
          <p:nvCxnSpPr>
            <p:cNvPr id="42" name="Connettore a gomito 3"/>
            <p:cNvCxnSpPr/>
            <p:nvPr/>
          </p:nvCxnSpPr>
          <p:spPr>
            <a:xfrm flipV="1">
              <a:off x="262854" y="2154348"/>
              <a:ext cx="369277" cy="336787"/>
            </a:xfrm>
            <a:prstGeom prst="bentConnector3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3" name="CasellaDiTesto 42"/>
            <p:cNvSpPr txBox="1"/>
            <p:nvPr/>
          </p:nvSpPr>
          <p:spPr>
            <a:xfrm>
              <a:off x="496399" y="2183219"/>
              <a:ext cx="33813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dirty="0">
                  <a:solidFill>
                    <a:srgbClr val="FF0000"/>
                  </a:solidFill>
                </a:rPr>
                <a:t>E</a:t>
              </a:r>
              <a:r>
                <a:rPr lang="it-IT" sz="1350" baseline="-25000" dirty="0">
                  <a:solidFill>
                    <a:srgbClr val="FF0000"/>
                  </a:solidFill>
                </a:rPr>
                <a:t>i</a:t>
              </a:r>
              <a:endParaRPr lang="it-IT" sz="1350" dirty="0">
                <a:solidFill>
                  <a:srgbClr val="FF0000"/>
                </a:solidFill>
              </a:endParaRPr>
            </a:p>
          </p:txBody>
        </p:sp>
        <p:cxnSp>
          <p:nvCxnSpPr>
            <p:cNvPr id="44" name="Connettore 2 11"/>
            <p:cNvCxnSpPr/>
            <p:nvPr/>
          </p:nvCxnSpPr>
          <p:spPr>
            <a:xfrm>
              <a:off x="557212" y="1827921"/>
              <a:ext cx="1519238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asellaDiTesto 17"/>
            <p:cNvSpPr txBox="1"/>
            <p:nvPr/>
          </p:nvSpPr>
          <p:spPr>
            <a:xfrm>
              <a:off x="1257301" y="1563707"/>
              <a:ext cx="61194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dirty="0">
                  <a:solidFill>
                    <a:srgbClr val="FF0000"/>
                  </a:solidFill>
                </a:rPr>
                <a:t>T</a:t>
              </a:r>
            </a:p>
          </p:txBody>
        </p:sp>
      </p:grpSp>
      <p:sp>
        <p:nvSpPr>
          <p:cNvPr id="46" name="CasellaDiTesto 50"/>
          <p:cNvSpPr txBox="1"/>
          <p:nvPr/>
        </p:nvSpPr>
        <p:spPr>
          <a:xfrm>
            <a:off x="1209881" y="2216557"/>
            <a:ext cx="3729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Z</a:t>
            </a:r>
            <a:r>
              <a:rPr lang="it-IT" sz="1350" baseline="-25000" dirty="0">
                <a:solidFill>
                  <a:prstClr val="black"/>
                </a:solidFill>
              </a:rPr>
              <a:t>0</a:t>
            </a:r>
            <a:endParaRPr lang="it-IT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13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322" y="5999223"/>
            <a:ext cx="3308158" cy="8587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6572"/>
          <a:stretch/>
        </p:blipFill>
        <p:spPr>
          <a:xfrm>
            <a:off x="311285" y="333814"/>
            <a:ext cx="8584332" cy="55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6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221"/>
            <a:ext cx="9144000" cy="603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6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759"/>
            <a:ext cx="9144000" cy="627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8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0820"/>
          <a:stretch/>
        </p:blipFill>
        <p:spPr>
          <a:xfrm>
            <a:off x="0" y="289760"/>
            <a:ext cx="9144000" cy="576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6103"/>
            <a:ext cx="9144000" cy="548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4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6310"/>
            <a:ext cx="9144000" cy="602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3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925"/>
            <a:ext cx="9144000" cy="617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60"/>
            <a:ext cx="9144000" cy="603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2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676"/>
            <a:ext cx="9144000" cy="63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4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magine 2" descr="20140407_1208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7" r="29358"/>
          <a:stretch>
            <a:fillRect/>
          </a:stretch>
        </p:blipFill>
        <p:spPr bwMode="auto">
          <a:xfrm rot="5400000">
            <a:off x="1334294" y="248444"/>
            <a:ext cx="2773363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1 11"/>
          <p:cNvCxnSpPr/>
          <p:nvPr/>
        </p:nvCxnSpPr>
        <p:spPr>
          <a:xfrm>
            <a:off x="1120775" y="2058988"/>
            <a:ext cx="3127375" cy="1041400"/>
          </a:xfrm>
          <a:prstGeom prst="line">
            <a:avLst/>
          </a:prstGeom>
          <a:ln w="762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19" name="CasellaDiTesto 8"/>
          <p:cNvSpPr txBox="1">
            <a:spLocks noChangeArrowheads="1"/>
          </p:cNvSpPr>
          <p:nvPr/>
        </p:nvSpPr>
        <p:spPr bwMode="auto">
          <a:xfrm rot="979219">
            <a:off x="1423988" y="2620963"/>
            <a:ext cx="1663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GB" sz="1800" b="1">
                <a:solidFill>
                  <a:schemeClr val="bg1"/>
                </a:solidFill>
              </a:rPr>
              <a:t>Wire (0.5mm)</a:t>
            </a:r>
          </a:p>
        </p:txBody>
      </p:sp>
      <p:pic>
        <p:nvPicPr>
          <p:cNvPr id="34820" name="Immagine 6" descr="20140408_1634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4" r="29105" b="14783"/>
          <a:stretch>
            <a:fillRect/>
          </a:stretch>
        </p:blipFill>
        <p:spPr bwMode="auto">
          <a:xfrm rot="5400000">
            <a:off x="424656" y="3647282"/>
            <a:ext cx="2308225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Immagine 25" descr="20140407_14332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3" t="17332" r="9055"/>
          <a:stretch>
            <a:fillRect/>
          </a:stretch>
        </p:blipFill>
        <p:spPr bwMode="auto">
          <a:xfrm rot="5400000">
            <a:off x="2986882" y="4329906"/>
            <a:ext cx="13716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1"/>
          <p:cNvSpPr txBox="1"/>
          <p:nvPr/>
        </p:nvSpPr>
        <p:spPr>
          <a:xfrm>
            <a:off x="231775" y="90488"/>
            <a:ext cx="8712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LHC TCTP collimator wire Measurement</a:t>
            </a:r>
          </a:p>
        </p:txBody>
      </p:sp>
      <p:pic>
        <p:nvPicPr>
          <p:cNvPr id="34823" name="Picture 3" descr="E:\Benoit\System2\Benoit\2013\EM simulations\TCTP\TCTPsimplifiedfingerswithpostsRealmaterialsScan2013TT2111Rpec3scan_0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276475"/>
            <a:ext cx="32591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84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magine 3" descr="TDRimpedanc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079500"/>
            <a:ext cx="59309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 Box 30"/>
          <p:cNvSpPr txBox="1">
            <a:spLocks noChangeArrowheads="1"/>
          </p:cNvSpPr>
          <p:nvPr/>
        </p:nvSpPr>
        <p:spPr bwMode="auto">
          <a:xfrm>
            <a:off x="4064000" y="6042025"/>
            <a:ext cx="4822825" cy="3397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r>
              <a:rPr lang="en-US" sz="1600" b="1">
                <a:solidFill>
                  <a:schemeClr val="bg1"/>
                </a:solidFill>
              </a:rPr>
              <a:t>N. Biancacci et al., TCTP collimator meas., 2014</a:t>
            </a:r>
          </a:p>
        </p:txBody>
      </p:sp>
      <p:pic>
        <p:nvPicPr>
          <p:cNvPr id="31747" name="Immagine 4" descr="Screen shot 2014-04-13 at 23.55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5" y="1087438"/>
            <a:ext cx="27622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Immagine 3" descr="20140407_1208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1" r="32315" b="9128"/>
          <a:stretch>
            <a:fillRect/>
          </a:stretch>
        </p:blipFill>
        <p:spPr bwMode="auto">
          <a:xfrm rot="5400000">
            <a:off x="6870701" y="4097337"/>
            <a:ext cx="12001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8"/>
          <p:cNvSpPr txBox="1"/>
          <p:nvPr/>
        </p:nvSpPr>
        <p:spPr>
          <a:xfrm>
            <a:off x="582613" y="352425"/>
            <a:ext cx="7978775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Coaxial transmission line properties</a:t>
            </a:r>
          </a:p>
        </p:txBody>
      </p:sp>
      <p:sp>
        <p:nvSpPr>
          <p:cNvPr id="31750" name="CasellaDiTesto 7"/>
          <p:cNvSpPr txBox="1">
            <a:spLocks noChangeArrowheads="1"/>
          </p:cNvSpPr>
          <p:nvPr/>
        </p:nvSpPr>
        <p:spPr bwMode="auto">
          <a:xfrm>
            <a:off x="347663" y="5673725"/>
            <a:ext cx="3298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GB" sz="1800" b="1"/>
              <a:t>Matching in impedance measurement is critical.</a:t>
            </a:r>
          </a:p>
        </p:txBody>
      </p:sp>
    </p:spTree>
    <p:extLst>
      <p:ext uri="{BB962C8B-B14F-4D97-AF65-F5344CB8AC3E}">
        <p14:creationId xmlns:p14="http://schemas.microsoft.com/office/powerpoint/2010/main" val="101217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62" y="3202697"/>
            <a:ext cx="4017253" cy="278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482" y="3221122"/>
            <a:ext cx="4060930" cy="27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CasellaDiTesto 38"/>
          <p:cNvSpPr txBox="1"/>
          <p:nvPr/>
        </p:nvSpPr>
        <p:spPr>
          <a:xfrm>
            <a:off x="400049" y="2766848"/>
            <a:ext cx="848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b="1" dirty="0" err="1">
                <a:solidFill>
                  <a:prstClr val="black"/>
                </a:solidFill>
              </a:rPr>
              <a:t>Examples</a:t>
            </a:r>
            <a:r>
              <a:rPr lang="it-IT" b="1" dirty="0">
                <a:solidFill>
                  <a:prstClr val="black"/>
                </a:solidFill>
              </a:rPr>
              <a:t> of open and short </a:t>
            </a:r>
            <a:r>
              <a:rPr lang="it-IT" b="1" dirty="0" err="1">
                <a:solidFill>
                  <a:prstClr val="black"/>
                </a:solidFill>
              </a:rPr>
              <a:t>circuit</a:t>
            </a:r>
            <a:r>
              <a:rPr lang="it-IT" b="1" dirty="0">
                <a:solidFill>
                  <a:prstClr val="black"/>
                </a:solidFill>
              </a:rPr>
              <a:t> </a:t>
            </a:r>
            <a:r>
              <a:rPr lang="it-IT" b="1" dirty="0" err="1">
                <a:solidFill>
                  <a:prstClr val="black"/>
                </a:solidFill>
              </a:rPr>
              <a:t>terminations</a:t>
            </a:r>
            <a:r>
              <a:rPr lang="it-IT" b="1" dirty="0">
                <a:solidFill>
                  <a:prstClr val="black"/>
                </a:solidFill>
              </a:rPr>
              <a:t> (Screen </a:t>
            </a:r>
            <a:r>
              <a:rPr lang="it-IT" b="1" dirty="0" err="1">
                <a:solidFill>
                  <a:prstClr val="black"/>
                </a:solidFill>
              </a:rPr>
              <a:t>captures</a:t>
            </a:r>
            <a:r>
              <a:rPr lang="it-IT" b="1" dirty="0">
                <a:solidFill>
                  <a:prstClr val="black"/>
                </a:solidFill>
              </a:rPr>
              <a:t> from the 86100B)</a:t>
            </a:r>
          </a:p>
        </p:txBody>
      </p:sp>
      <p:cxnSp>
        <p:nvCxnSpPr>
          <p:cNvPr id="41" name="Connettore 1 35"/>
          <p:cNvCxnSpPr/>
          <p:nvPr/>
        </p:nvCxnSpPr>
        <p:spPr>
          <a:xfrm>
            <a:off x="1596467" y="1460853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36"/>
          <p:cNvCxnSpPr/>
          <p:nvPr/>
        </p:nvCxnSpPr>
        <p:spPr>
          <a:xfrm>
            <a:off x="1596467" y="2079978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e 37"/>
          <p:cNvSpPr/>
          <p:nvPr/>
        </p:nvSpPr>
        <p:spPr>
          <a:xfrm>
            <a:off x="1596467" y="1446566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44" name="Ovale 38"/>
          <p:cNvSpPr/>
          <p:nvPr/>
        </p:nvSpPr>
        <p:spPr>
          <a:xfrm>
            <a:off x="3091892" y="1451328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45" name="Ovale 39"/>
          <p:cNvSpPr/>
          <p:nvPr/>
        </p:nvSpPr>
        <p:spPr>
          <a:xfrm>
            <a:off x="1596467" y="2060928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46" name="Ovale 40"/>
          <p:cNvSpPr/>
          <p:nvPr/>
        </p:nvSpPr>
        <p:spPr>
          <a:xfrm>
            <a:off x="3091892" y="2065691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cxnSp>
        <p:nvCxnSpPr>
          <p:cNvPr id="47" name="Connettore 1 4"/>
          <p:cNvCxnSpPr/>
          <p:nvPr/>
        </p:nvCxnSpPr>
        <p:spPr>
          <a:xfrm>
            <a:off x="6034087" y="1456090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6"/>
          <p:cNvCxnSpPr/>
          <p:nvPr/>
        </p:nvCxnSpPr>
        <p:spPr>
          <a:xfrm>
            <a:off x="6034087" y="2075215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e 18"/>
          <p:cNvSpPr/>
          <p:nvPr/>
        </p:nvSpPr>
        <p:spPr>
          <a:xfrm>
            <a:off x="6034087" y="1441803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50" name="Ovale 19"/>
          <p:cNvSpPr/>
          <p:nvPr/>
        </p:nvSpPr>
        <p:spPr>
          <a:xfrm>
            <a:off x="7529512" y="1446565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51" name="Ovale 20"/>
          <p:cNvSpPr/>
          <p:nvPr/>
        </p:nvSpPr>
        <p:spPr>
          <a:xfrm>
            <a:off x="6034087" y="2056165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52" name="Ovale 21"/>
          <p:cNvSpPr/>
          <p:nvPr/>
        </p:nvSpPr>
        <p:spPr>
          <a:xfrm>
            <a:off x="7529512" y="2060928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cxnSp>
        <p:nvCxnSpPr>
          <p:cNvPr id="53" name="Connettore diritto 26"/>
          <p:cNvCxnSpPr/>
          <p:nvPr/>
        </p:nvCxnSpPr>
        <p:spPr>
          <a:xfrm>
            <a:off x="7663595" y="1456090"/>
            <a:ext cx="21101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Connettore diritto 28"/>
          <p:cNvCxnSpPr/>
          <p:nvPr/>
        </p:nvCxnSpPr>
        <p:spPr>
          <a:xfrm>
            <a:off x="7874610" y="1456090"/>
            <a:ext cx="0" cy="65246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nettore diritto 32"/>
          <p:cNvCxnSpPr/>
          <p:nvPr/>
        </p:nvCxnSpPr>
        <p:spPr>
          <a:xfrm flipH="1" flipV="1">
            <a:off x="7663595" y="2103790"/>
            <a:ext cx="211016" cy="476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099214" y="386344"/>
            <a:ext cx="217944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Measurements</a:t>
            </a:r>
            <a:endParaRPr lang="en-US" sz="2500" b="1" dirty="0"/>
          </a:p>
        </p:txBody>
      </p:sp>
      <p:sp>
        <p:nvSpPr>
          <p:cNvPr id="21" name="CasellaDiTesto 50"/>
          <p:cNvSpPr txBox="1"/>
          <p:nvPr/>
        </p:nvSpPr>
        <p:spPr>
          <a:xfrm>
            <a:off x="2116907" y="1615612"/>
            <a:ext cx="3729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Z</a:t>
            </a:r>
            <a:r>
              <a:rPr lang="it-IT" sz="1350" baseline="-25000" dirty="0">
                <a:solidFill>
                  <a:prstClr val="black"/>
                </a:solidFill>
              </a:rPr>
              <a:t>0</a:t>
            </a:r>
            <a:endParaRPr lang="it-IT" sz="1350" dirty="0">
              <a:solidFill>
                <a:prstClr val="black"/>
              </a:solidFill>
            </a:endParaRPr>
          </a:p>
        </p:txBody>
      </p:sp>
      <p:sp>
        <p:nvSpPr>
          <p:cNvPr id="22" name="CasellaDiTesto 50"/>
          <p:cNvSpPr txBox="1"/>
          <p:nvPr/>
        </p:nvSpPr>
        <p:spPr>
          <a:xfrm>
            <a:off x="6679075" y="1620374"/>
            <a:ext cx="3729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Z</a:t>
            </a:r>
            <a:r>
              <a:rPr lang="it-IT" sz="1350" baseline="-25000" dirty="0">
                <a:solidFill>
                  <a:prstClr val="black"/>
                </a:solidFill>
              </a:rPr>
              <a:t>0</a:t>
            </a:r>
            <a:endParaRPr lang="it-IT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2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FBEF47EB-0183-4B5B-AC29-68F4AA3E12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"/>
          <a:stretch/>
        </p:blipFill>
        <p:spPr>
          <a:xfrm>
            <a:off x="197527" y="3275635"/>
            <a:ext cx="8946473" cy="339115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CB3DEF0F-2975-49E3-95C9-3C27A5A152C3}"/>
              </a:ext>
            </a:extLst>
          </p:cNvPr>
          <p:cNvSpPr txBox="1"/>
          <p:nvPr/>
        </p:nvSpPr>
        <p:spPr>
          <a:xfrm>
            <a:off x="258418" y="111849"/>
            <a:ext cx="8637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Time Domain Reflectometry?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38A589C6-1C54-48D3-8011-6156A1BB85FA}"/>
              </a:ext>
            </a:extLst>
          </p:cNvPr>
          <p:cNvSpPr txBox="1"/>
          <p:nvPr/>
        </p:nvSpPr>
        <p:spPr>
          <a:xfrm>
            <a:off x="3498575" y="6373598"/>
            <a:ext cx="6957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/>
              <a:t>Fig.1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DD416C7E-C829-40DC-9A3A-81650866D7CB}"/>
              </a:ext>
            </a:extLst>
          </p:cNvPr>
          <p:cNvSpPr txBox="1"/>
          <p:nvPr/>
        </p:nvSpPr>
        <p:spPr>
          <a:xfrm>
            <a:off x="7298057" y="6373598"/>
            <a:ext cx="6957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/>
              <a:t>Fig.2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xmlns="" id="{F8E3CA0E-0BA9-4C10-BD64-282E220FFD08}"/>
                  </a:ext>
                </a:extLst>
              </p:cNvPr>
              <p:cNvSpPr txBox="1"/>
              <p:nvPr/>
            </p:nvSpPr>
            <p:spPr>
              <a:xfrm>
                <a:off x="258418" y="573514"/>
                <a:ext cx="8507895" cy="2813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In a</a:t>
                </a:r>
                <a:r>
                  <a:rPr lang="it-IT" sz="1600" i="1" dirty="0"/>
                  <a:t> frequency measurement </a:t>
                </a:r>
                <a:r>
                  <a:rPr lang="it-IT" sz="1600" dirty="0"/>
                  <a:t>(see Fig.1) is clearly </a:t>
                </a:r>
                <a:r>
                  <a:rPr lang="it-IT" sz="1600" u="sng" dirty="0"/>
                  <a:t>impossible</a:t>
                </a:r>
                <a:r>
                  <a:rPr lang="it-IT" sz="1600" dirty="0"/>
                  <a:t> to locate eventual faults in a system. The measurement doesn’t give any information about space indeed. </a:t>
                </a:r>
                <a:endParaRPr lang="it-IT" sz="1600" dirty="0" smtClean="0"/>
              </a:p>
              <a:p>
                <a:endParaRPr lang="it-IT" sz="1600" dirty="0"/>
              </a:p>
              <a:p>
                <a:r>
                  <a:rPr lang="it-IT" sz="1600" dirty="0"/>
                  <a:t>If we </a:t>
                </a:r>
                <a:r>
                  <a:rPr lang="it-IT" sz="1600" b="1" dirty="0"/>
                  <a:t>transform</a:t>
                </a:r>
                <a:r>
                  <a:rPr lang="it-IT" sz="1600" dirty="0"/>
                  <a:t> the information given in the frequency domain to the </a:t>
                </a:r>
                <a:r>
                  <a:rPr lang="it-IT" sz="1600" b="1" dirty="0"/>
                  <a:t>time domain </a:t>
                </a:r>
                <a:r>
                  <a:rPr lang="it-IT" sz="1600" dirty="0"/>
                  <a:t>using FFT  (Fig.2) it’s now possible to see the faults’location in time. </a:t>
                </a:r>
                <a:endParaRPr lang="it-IT" sz="1600" dirty="0" smtClean="0"/>
              </a:p>
              <a:p>
                <a:endParaRPr lang="it-IT" sz="1600" dirty="0"/>
              </a:p>
              <a:p>
                <a:r>
                  <a:rPr lang="it-IT" sz="1600" dirty="0"/>
                  <a:t>Presuming that our interest is in the space location of the faults, we can use the following equation:</a:t>
                </a:r>
              </a:p>
              <a:p>
                <a:pPr algn="ctr"/>
                <a:r>
                  <a:rPr lang="it-IT" sz="1600" b="1" dirty="0"/>
                  <a:t> </a:t>
                </a:r>
                <a14:m>
                  <m:oMath xmlns:m="http://schemas.openxmlformats.org/officeDocument/2006/math">
                    <m:r>
                      <a:rPr lang="it-IT" sz="2200" b="1" i="1">
                        <a:latin typeface="Cambria Math" panose="02040503050406030204" pitchFamily="18" charset="0"/>
                      </a:rPr>
                      <m:t>𝑫</m:t>
                    </m:r>
                    <m:r>
                      <a:rPr lang="it-IT" sz="2200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200" b="1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sz="22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it-IT" sz="2200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it-IT" sz="2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it-IT" sz="2200" b="1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num>
                      <m:den>
                        <m:r>
                          <a:rPr lang="it-IT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it-IT" sz="2200" b="1" dirty="0"/>
                  <a:t> </a:t>
                </a:r>
                <a:r>
                  <a:rPr lang="it-IT" sz="1600" b="1" dirty="0"/>
                  <a:t> </a:t>
                </a:r>
              </a:p>
              <a:p>
                <a:r>
                  <a:rPr lang="it-IT" sz="1600" dirty="0"/>
                  <a:t>Where D is the fault’s distance,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it-IT" sz="1600" dirty="0"/>
                  <a:t> the velocity of propagation in the line and T the transit time from the monitoring point to the mismatch and back again. 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8E3CA0E-0BA9-4C10-BD64-282E220FF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18" y="573514"/>
                <a:ext cx="8507895" cy="2813142"/>
              </a:xfrm>
              <a:prstGeom prst="rect">
                <a:avLst/>
              </a:prstGeom>
              <a:blipFill rotWithShape="0">
                <a:blip r:embed="rId3"/>
                <a:stretch>
                  <a:fillRect l="-358" t="-649" r="-788" b="-1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877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39C1B38-F194-4905-BC49-B67FC0628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0396"/>
            <a:ext cx="7886700" cy="44177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Why 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Gating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ECAE4C3B-E82B-4D8E-A289-2D82A6D19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449438"/>
            <a:ext cx="2350622" cy="143609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BC092FE2-A9CE-4196-A344-64661C5D2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271" y="1449438"/>
            <a:ext cx="3461285" cy="143609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4E54B236-1EB8-47E3-95DF-9D5F7269D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56" y="1449438"/>
            <a:ext cx="1977887" cy="1436094"/>
          </a:xfrm>
          <a:prstGeom prst="rect">
            <a:avLst/>
          </a:prstGeom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xmlns="" id="{F166E55D-C5B8-4172-929D-9142E6AAEF1B}"/>
              </a:ext>
            </a:extLst>
          </p:cNvPr>
          <p:cNvSpPr/>
          <p:nvPr/>
        </p:nvSpPr>
        <p:spPr>
          <a:xfrm>
            <a:off x="906962" y="1531640"/>
            <a:ext cx="188844" cy="1888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35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xmlns="" id="{562103D5-250F-4C16-A690-083520A6453F}"/>
              </a:ext>
            </a:extLst>
          </p:cNvPr>
          <p:cNvSpPr/>
          <p:nvPr/>
        </p:nvSpPr>
        <p:spPr>
          <a:xfrm>
            <a:off x="2543182" y="1531640"/>
            <a:ext cx="188844" cy="1888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35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xmlns="" id="{5B62D2C9-767E-4DD1-B370-691E8FE2A998}"/>
              </a:ext>
            </a:extLst>
          </p:cNvPr>
          <p:cNvSpPr/>
          <p:nvPr/>
        </p:nvSpPr>
        <p:spPr>
          <a:xfrm>
            <a:off x="3381822" y="1531640"/>
            <a:ext cx="188844" cy="1888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35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xmlns="" id="{1094A13F-1DE6-4814-9DEF-30DCE8AE7F7F}"/>
              </a:ext>
            </a:extLst>
          </p:cNvPr>
          <p:cNvSpPr/>
          <p:nvPr/>
        </p:nvSpPr>
        <p:spPr>
          <a:xfrm>
            <a:off x="5801984" y="1531640"/>
            <a:ext cx="188844" cy="1888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35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xmlns="" id="{68378AED-AE01-482B-8915-2A213AD4CF27}"/>
              </a:ext>
            </a:extLst>
          </p:cNvPr>
          <p:cNvSpPr/>
          <p:nvPr/>
        </p:nvSpPr>
        <p:spPr>
          <a:xfrm>
            <a:off x="6674165" y="1531640"/>
            <a:ext cx="188844" cy="1888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35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xmlns="" id="{53121E0B-45FE-4B0E-A810-3404F5CFDEA9}"/>
              </a:ext>
            </a:extLst>
          </p:cNvPr>
          <p:cNvSpPr/>
          <p:nvPr/>
        </p:nvSpPr>
        <p:spPr>
          <a:xfrm>
            <a:off x="7948836" y="1540438"/>
            <a:ext cx="188844" cy="1888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35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FCE0F97C-06A4-4C6C-A9CC-C7559C583387}"/>
              </a:ext>
            </a:extLst>
          </p:cNvPr>
          <p:cNvSpPr txBox="1"/>
          <p:nvPr/>
        </p:nvSpPr>
        <p:spPr>
          <a:xfrm>
            <a:off x="243509" y="3640204"/>
            <a:ext cx="86569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</a:t>
            </a:r>
            <a:r>
              <a:rPr lang="it-IT" dirty="0" err="1"/>
              <a:t>this</a:t>
            </a:r>
            <a:r>
              <a:rPr lang="it-IT" dirty="0"/>
              <a:t> system we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b="1" dirty="0"/>
              <a:t>faults</a:t>
            </a:r>
            <a:r>
              <a:rPr lang="it-IT" dirty="0"/>
              <a:t> </a:t>
            </a:r>
            <a:r>
              <a:rPr lang="it-IT" b="1" dirty="0">
                <a:solidFill>
                  <a:srgbClr val="FF0000"/>
                </a:solidFill>
              </a:rPr>
              <a:t>A-F</a:t>
            </a:r>
            <a:r>
              <a:rPr lang="it-IT" dirty="0"/>
              <a:t>. </a:t>
            </a:r>
          </a:p>
          <a:p>
            <a:endParaRPr lang="it-IT" dirty="0"/>
          </a:p>
          <a:p>
            <a:r>
              <a:rPr lang="it-IT" dirty="0" err="1"/>
              <a:t>Let’s</a:t>
            </a:r>
            <a:r>
              <a:rPr lang="it-IT" dirty="0"/>
              <a:t> suppose that our </a:t>
            </a:r>
            <a:r>
              <a:rPr lang="it-IT" u="sng" dirty="0"/>
              <a:t>interest is </a:t>
            </a:r>
            <a:r>
              <a:rPr lang="it-IT" u="sng" dirty="0" err="1"/>
              <a:t>only</a:t>
            </a:r>
            <a:r>
              <a:rPr lang="it-IT" u="sng" dirty="0"/>
              <a:t> in faults B and C</a:t>
            </a:r>
            <a:r>
              <a:rPr lang="it-IT" dirty="0"/>
              <a:t>, and we </a:t>
            </a:r>
            <a:r>
              <a:rPr lang="it-IT" dirty="0" err="1"/>
              <a:t>want</a:t>
            </a:r>
            <a:r>
              <a:rPr lang="it-IT" dirty="0"/>
              <a:t> to isolate the </a:t>
            </a:r>
            <a:r>
              <a:rPr lang="it-IT" dirty="0" err="1"/>
              <a:t>effects</a:t>
            </a:r>
            <a:r>
              <a:rPr lang="it-IT" dirty="0"/>
              <a:t> of </a:t>
            </a:r>
            <a:r>
              <a:rPr lang="it-IT" dirty="0" err="1"/>
              <a:t>those</a:t>
            </a:r>
            <a:r>
              <a:rPr lang="it-IT" dirty="0"/>
              <a:t> </a:t>
            </a:r>
            <a:r>
              <a:rPr lang="it-IT" dirty="0" err="1"/>
              <a:t>mismatches</a:t>
            </a:r>
            <a:r>
              <a:rPr lang="it-IT" dirty="0"/>
              <a:t> to </a:t>
            </a:r>
            <a:r>
              <a:rPr lang="it-IT" dirty="0" err="1"/>
              <a:t>study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 in time or frequency domain. </a:t>
            </a:r>
          </a:p>
          <a:p>
            <a:endParaRPr lang="it-IT" b="1" dirty="0"/>
          </a:p>
          <a:p>
            <a:r>
              <a:rPr lang="it-IT" b="1" dirty="0" err="1"/>
              <a:t>Gating</a:t>
            </a:r>
            <a:r>
              <a:rPr lang="it-IT" b="1" dirty="0"/>
              <a:t> </a:t>
            </a:r>
            <a:r>
              <a:rPr lang="it-IT" dirty="0" err="1"/>
              <a:t>helps</a:t>
            </a:r>
            <a:r>
              <a:rPr lang="it-IT" dirty="0"/>
              <a:t> </a:t>
            </a:r>
            <a:r>
              <a:rPr lang="it-IT" dirty="0" err="1"/>
              <a:t>us</a:t>
            </a:r>
            <a:r>
              <a:rPr lang="it-IT" dirty="0"/>
              <a:t> in the following way:  using a </a:t>
            </a:r>
            <a:r>
              <a:rPr lang="it-IT" dirty="0" err="1"/>
              <a:t>window</a:t>
            </a:r>
            <a:r>
              <a:rPr lang="it-IT" dirty="0"/>
              <a:t> </a:t>
            </a:r>
            <a:r>
              <a:rPr lang="it-IT" dirty="0" err="1"/>
              <a:t>pointed</a:t>
            </a:r>
            <a:r>
              <a:rPr lang="it-IT" dirty="0"/>
              <a:t> on B and C we can isolate the faults </a:t>
            </a:r>
            <a:r>
              <a:rPr lang="it-IT" dirty="0" err="1"/>
              <a:t>removing</a:t>
            </a:r>
            <a:r>
              <a:rPr lang="it-IT" dirty="0"/>
              <a:t> the </a:t>
            </a:r>
            <a:r>
              <a:rPr lang="it-IT" dirty="0" err="1"/>
              <a:t>effects</a:t>
            </a:r>
            <a:r>
              <a:rPr lang="it-IT" dirty="0"/>
              <a:t> of the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mismatches</a:t>
            </a:r>
            <a:r>
              <a:rPr lang="it-IT" dirty="0"/>
              <a:t>. We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obtain</a:t>
            </a:r>
            <a:r>
              <a:rPr lang="it-IT" dirty="0"/>
              <a:t> a time </a:t>
            </a:r>
            <a:r>
              <a:rPr lang="it-IT" dirty="0" err="1"/>
              <a:t>measurment</a:t>
            </a:r>
            <a:r>
              <a:rPr lang="it-IT" dirty="0"/>
              <a:t> with </a:t>
            </a:r>
            <a:r>
              <a:rPr lang="it-IT" dirty="0" err="1"/>
              <a:t>only</a:t>
            </a:r>
            <a:r>
              <a:rPr lang="it-IT" dirty="0"/>
              <a:t> the </a:t>
            </a:r>
            <a:r>
              <a:rPr lang="it-IT" dirty="0" err="1"/>
              <a:t>wanted</a:t>
            </a:r>
            <a:r>
              <a:rPr lang="it-IT" dirty="0"/>
              <a:t> faults. Now we can use inverse FFT to </a:t>
            </a:r>
            <a:r>
              <a:rPr lang="it-IT" dirty="0" err="1"/>
              <a:t>have</a:t>
            </a:r>
            <a:r>
              <a:rPr lang="it-IT" dirty="0"/>
              <a:t> frequency information about the </a:t>
            </a:r>
            <a:r>
              <a:rPr lang="it-IT" dirty="0" err="1"/>
              <a:t>mismatches</a:t>
            </a:r>
            <a:r>
              <a:rPr lang="it-I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6883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3242F33C-CBE0-4A4A-8EB4-58C952FDF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67" y="1484633"/>
            <a:ext cx="2350622" cy="143609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3F88EF88-D30F-4286-BF73-936FE0D1E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088" y="1484633"/>
            <a:ext cx="3461285" cy="143609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C4288E3E-A2FB-4B00-8383-032CC41A2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373" y="1484633"/>
            <a:ext cx="1977887" cy="1436094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xmlns="" id="{845EFF7F-8659-45F6-9B44-BC7829AD720A}"/>
              </a:ext>
            </a:extLst>
          </p:cNvPr>
          <p:cNvSpPr/>
          <p:nvPr/>
        </p:nvSpPr>
        <p:spPr>
          <a:xfrm>
            <a:off x="936779" y="1566835"/>
            <a:ext cx="188844" cy="1888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35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xmlns="" id="{0C47625E-0017-4332-9131-E037FD57B702}"/>
              </a:ext>
            </a:extLst>
          </p:cNvPr>
          <p:cNvSpPr/>
          <p:nvPr/>
        </p:nvSpPr>
        <p:spPr>
          <a:xfrm>
            <a:off x="2309630" y="1566835"/>
            <a:ext cx="188844" cy="1888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35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xmlns="" id="{AFCFA921-4E76-4197-89B8-B3AF2A2F0DBF}"/>
              </a:ext>
            </a:extLst>
          </p:cNvPr>
          <p:cNvSpPr/>
          <p:nvPr/>
        </p:nvSpPr>
        <p:spPr>
          <a:xfrm>
            <a:off x="3826626" y="1566835"/>
            <a:ext cx="188844" cy="1888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35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xmlns="" id="{CFB5B7BD-FF02-4213-8711-8E2417FD5C4E}"/>
              </a:ext>
            </a:extLst>
          </p:cNvPr>
          <p:cNvSpPr/>
          <p:nvPr/>
        </p:nvSpPr>
        <p:spPr>
          <a:xfrm>
            <a:off x="5831801" y="1566835"/>
            <a:ext cx="188844" cy="1888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35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xmlns="" id="{3A55E2EA-A3AF-49B0-9B75-2745934E623A}"/>
              </a:ext>
            </a:extLst>
          </p:cNvPr>
          <p:cNvSpPr/>
          <p:nvPr/>
        </p:nvSpPr>
        <p:spPr>
          <a:xfrm>
            <a:off x="6703982" y="1566835"/>
            <a:ext cx="188844" cy="1888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35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xmlns="" id="{C4AA5741-DE60-4225-A30C-78C7C38C3DC6}"/>
              </a:ext>
            </a:extLst>
          </p:cNvPr>
          <p:cNvSpPr/>
          <p:nvPr/>
        </p:nvSpPr>
        <p:spPr>
          <a:xfrm>
            <a:off x="7978653" y="1575634"/>
            <a:ext cx="188844" cy="1888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35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3" name="Arco 12">
            <a:extLst>
              <a:ext uri="{FF2B5EF4-FFF2-40B4-BE49-F238E27FC236}">
                <a16:creationId xmlns:a16="http://schemas.microsoft.com/office/drawing/2014/main" xmlns="" id="{2AB14D4E-DCBC-4606-85A1-26B8A632192C}"/>
              </a:ext>
            </a:extLst>
          </p:cNvPr>
          <p:cNvSpPr/>
          <p:nvPr/>
        </p:nvSpPr>
        <p:spPr>
          <a:xfrm>
            <a:off x="2356012" y="1484634"/>
            <a:ext cx="1562971" cy="2410184"/>
          </a:xfrm>
          <a:prstGeom prst="arc">
            <a:avLst>
              <a:gd name="adj1" fmla="val 10364373"/>
              <a:gd name="adj2" fmla="val 332566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xmlns="" id="{DF53D8B2-A1DD-472C-A6E0-B4B4DA03F3C0}"/>
              </a:ext>
            </a:extLst>
          </p:cNvPr>
          <p:cNvCxnSpPr/>
          <p:nvPr/>
        </p:nvCxnSpPr>
        <p:spPr>
          <a:xfrm>
            <a:off x="3898666" y="2771696"/>
            <a:ext cx="45495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xmlns="" id="{C90EC2B6-9D89-419C-B0F6-AAF406B8B6CF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658468" y="2771697"/>
            <a:ext cx="1700198" cy="172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95BCF5AE-671C-49F7-8177-904471F1D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410" y="4107277"/>
            <a:ext cx="1507542" cy="1343213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xmlns="" id="{20130195-AD4A-4F18-9B76-65E3C59E0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952" y="4107278"/>
            <a:ext cx="1237787" cy="1371231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xmlns="" id="{1D91B459-6C05-49A7-A174-208795690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738" y="4107278"/>
            <a:ext cx="1237787" cy="137123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xmlns="" id="{32D2C7BC-7BCE-48F2-979D-FAF1FEFC3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20" y="4107278"/>
            <a:ext cx="1237787" cy="1371231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xmlns="" id="{3DC3F011-B24E-4171-9681-39844A5A3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006" y="4107278"/>
            <a:ext cx="863949" cy="1371231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xmlns="" id="{25D69F68-D4FC-4DB6-A4A0-04C4FF6378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81" y="4102505"/>
            <a:ext cx="1237787" cy="1371231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xmlns="" id="{34649857-869F-44CA-984E-4D5F49A20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67" y="4102505"/>
            <a:ext cx="532168" cy="1371231"/>
          </a:xfrm>
          <a:prstGeom prst="rect">
            <a:avLst/>
          </a:prstGeom>
        </p:spPr>
      </p:pic>
      <p:sp>
        <p:nvSpPr>
          <p:cNvPr id="32" name="Freccia in giù 31">
            <a:extLst>
              <a:ext uri="{FF2B5EF4-FFF2-40B4-BE49-F238E27FC236}">
                <a16:creationId xmlns:a16="http://schemas.microsoft.com/office/drawing/2014/main" xmlns="" id="{BCA94C56-6E04-4AA8-AD9E-1C74BE0C3C6D}"/>
              </a:ext>
            </a:extLst>
          </p:cNvPr>
          <p:cNvSpPr/>
          <p:nvPr/>
        </p:nvSpPr>
        <p:spPr>
          <a:xfrm>
            <a:off x="4024113" y="3113371"/>
            <a:ext cx="1431235" cy="8012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143233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79C0DA03-7B87-4BDA-AE5B-326CF1C00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32" y="1354054"/>
            <a:ext cx="7488820" cy="4547402"/>
          </a:xfrm>
          <a:prstGeom prst="rect">
            <a:avLst/>
          </a:prstGeom>
        </p:spPr>
      </p:pic>
      <p:sp>
        <p:nvSpPr>
          <p:cNvPr id="4" name="Freccia in giù 3">
            <a:extLst>
              <a:ext uri="{FF2B5EF4-FFF2-40B4-BE49-F238E27FC236}">
                <a16:creationId xmlns:a16="http://schemas.microsoft.com/office/drawing/2014/main" xmlns="" id="{FA96987B-B175-4A2D-8718-EE4763C09E6F}"/>
              </a:ext>
            </a:extLst>
          </p:cNvPr>
          <p:cNvSpPr/>
          <p:nvPr/>
        </p:nvSpPr>
        <p:spPr>
          <a:xfrm>
            <a:off x="3737112" y="379921"/>
            <a:ext cx="1590260" cy="9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/>
              <a:t>INVERSE</a:t>
            </a:r>
          </a:p>
          <a:p>
            <a:pPr algn="ctr"/>
            <a:r>
              <a:rPr lang="it-IT" sz="1350" dirty="0"/>
              <a:t>FFT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0D687BCA-D648-4C0C-BD75-A0CBEFD4CA37}"/>
              </a:ext>
            </a:extLst>
          </p:cNvPr>
          <p:cNvSpPr txBox="1"/>
          <p:nvPr/>
        </p:nvSpPr>
        <p:spPr>
          <a:xfrm>
            <a:off x="149085" y="5556796"/>
            <a:ext cx="8766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We </a:t>
            </a:r>
            <a:r>
              <a:rPr lang="it-IT" dirty="0" err="1"/>
              <a:t>obtain</a:t>
            </a:r>
            <a:r>
              <a:rPr lang="it-IT" dirty="0"/>
              <a:t> </a:t>
            </a:r>
            <a:r>
              <a:rPr lang="it-IT" b="1" dirty="0"/>
              <a:t>frequency information </a:t>
            </a:r>
            <a:r>
              <a:rPr lang="it-IT" dirty="0"/>
              <a:t>about the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gated</a:t>
            </a:r>
            <a:r>
              <a:rPr lang="it-IT" dirty="0"/>
              <a:t> </a:t>
            </a:r>
            <a:r>
              <a:rPr lang="it-IT" dirty="0" err="1"/>
              <a:t>mismatches</a:t>
            </a:r>
            <a:r>
              <a:rPr lang="it-IT" dirty="0" smtClean="0"/>
              <a:t>.</a:t>
            </a:r>
          </a:p>
          <a:p>
            <a:pPr algn="ctr"/>
            <a:endParaRPr lang="it-IT" dirty="0"/>
          </a:p>
          <a:p>
            <a:pPr algn="ctr"/>
            <a:r>
              <a:rPr lang="it-IT" dirty="0" err="1"/>
              <a:t>This</a:t>
            </a:r>
            <a:r>
              <a:rPr lang="it-IT" dirty="0"/>
              <a:t> can be </a:t>
            </a:r>
            <a:r>
              <a:rPr lang="it-IT" dirty="0" err="1"/>
              <a:t>helpful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we </a:t>
            </a:r>
            <a:r>
              <a:rPr lang="it-IT" dirty="0" err="1"/>
              <a:t>want</a:t>
            </a:r>
            <a:r>
              <a:rPr lang="it-IT" dirty="0"/>
              <a:t> to know, for </a:t>
            </a:r>
            <a:r>
              <a:rPr lang="it-IT" dirty="0" err="1"/>
              <a:t>example</a:t>
            </a:r>
            <a:r>
              <a:rPr lang="it-IT" dirty="0"/>
              <a:t>, the </a:t>
            </a:r>
            <a:r>
              <a:rPr lang="it-IT" dirty="0" err="1"/>
              <a:t>magnitude</a:t>
            </a:r>
            <a:r>
              <a:rPr lang="it-IT" dirty="0"/>
              <a:t> or the nature of the mismatch.</a:t>
            </a:r>
          </a:p>
        </p:txBody>
      </p:sp>
    </p:spTree>
    <p:extLst>
      <p:ext uri="{BB962C8B-B14F-4D97-AF65-F5344CB8AC3E}">
        <p14:creationId xmlns:p14="http://schemas.microsoft.com/office/powerpoint/2010/main" val="205827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02" y="0"/>
            <a:ext cx="7154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454160"/>
          </a:xfrm>
        </p:spPr>
        <p:txBody>
          <a:bodyPr>
            <a:normAutofit/>
          </a:bodyPr>
          <a:lstStyle/>
          <a:p>
            <a:pPr algn="ctr"/>
            <a:r>
              <a:rPr lang="it-IT" sz="2400" dirty="0"/>
              <a:t>Line </a:t>
            </a:r>
            <a:r>
              <a:rPr lang="it-IT" sz="2400" dirty="0" err="1"/>
              <a:t>Terminated</a:t>
            </a:r>
            <a:r>
              <a:rPr lang="it-IT" sz="2400" dirty="0"/>
              <a:t> with a </a:t>
            </a:r>
            <a:r>
              <a:rPr lang="it-IT" sz="2400" dirty="0" err="1"/>
              <a:t>Capacitor</a:t>
            </a:r>
            <a:r>
              <a:rPr lang="it-IT" sz="2400" dirty="0"/>
              <a:t> (Z</a:t>
            </a:r>
            <a:r>
              <a:rPr lang="it-IT" sz="2400" baseline="-25000" dirty="0"/>
              <a:t>L</a:t>
            </a:r>
            <a:r>
              <a:rPr lang="it-IT" sz="2400" dirty="0"/>
              <a:t> = C) </a:t>
            </a:r>
          </a:p>
        </p:txBody>
      </p:sp>
      <p:cxnSp>
        <p:nvCxnSpPr>
          <p:cNvPr id="4" name="Connettore 1 4"/>
          <p:cNvCxnSpPr/>
          <p:nvPr/>
        </p:nvCxnSpPr>
        <p:spPr>
          <a:xfrm>
            <a:off x="628650" y="2042780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6"/>
          <p:cNvCxnSpPr/>
          <p:nvPr/>
        </p:nvCxnSpPr>
        <p:spPr>
          <a:xfrm>
            <a:off x="628650" y="2661905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e 5"/>
          <p:cNvSpPr/>
          <p:nvPr/>
        </p:nvSpPr>
        <p:spPr>
          <a:xfrm>
            <a:off x="628650" y="2028492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2124075" y="2033255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628650" y="2642855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2124075" y="2647617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cxnSp>
        <p:nvCxnSpPr>
          <p:cNvPr id="11" name="Connettore diritto 10"/>
          <p:cNvCxnSpPr/>
          <p:nvPr/>
        </p:nvCxnSpPr>
        <p:spPr>
          <a:xfrm>
            <a:off x="2289517" y="2052305"/>
            <a:ext cx="2004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ttore diritto 12"/>
          <p:cNvCxnSpPr/>
          <p:nvPr/>
        </p:nvCxnSpPr>
        <p:spPr>
          <a:xfrm>
            <a:off x="2489981" y="2052305"/>
            <a:ext cx="0" cy="2504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ttore diritto 14"/>
          <p:cNvCxnSpPr/>
          <p:nvPr/>
        </p:nvCxnSpPr>
        <p:spPr>
          <a:xfrm>
            <a:off x="2347546" y="2302706"/>
            <a:ext cx="28487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ttore diritto 17"/>
          <p:cNvCxnSpPr/>
          <p:nvPr/>
        </p:nvCxnSpPr>
        <p:spPr>
          <a:xfrm>
            <a:off x="2347546" y="2387111"/>
            <a:ext cx="28487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ttore diritto 19"/>
          <p:cNvCxnSpPr/>
          <p:nvPr/>
        </p:nvCxnSpPr>
        <p:spPr>
          <a:xfrm>
            <a:off x="2489981" y="2387112"/>
            <a:ext cx="0" cy="2891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ttore diritto 21"/>
          <p:cNvCxnSpPr/>
          <p:nvPr/>
        </p:nvCxnSpPr>
        <p:spPr>
          <a:xfrm flipH="1">
            <a:off x="2289517" y="2676299"/>
            <a:ext cx="2004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2632417" y="2302705"/>
            <a:ext cx="2848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27" name="Freccia destra 33"/>
          <p:cNvSpPr/>
          <p:nvPr/>
        </p:nvSpPr>
        <p:spPr>
          <a:xfrm>
            <a:off x="4002691" y="2175701"/>
            <a:ext cx="733806" cy="363474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28" name="Connettore 2 27"/>
          <p:cNvCxnSpPr/>
          <p:nvPr/>
        </p:nvCxnSpPr>
        <p:spPr>
          <a:xfrm>
            <a:off x="5676900" y="2895600"/>
            <a:ext cx="3038475" cy="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71"/>
          <p:cNvCxnSpPr/>
          <p:nvPr/>
        </p:nvCxnSpPr>
        <p:spPr>
          <a:xfrm>
            <a:off x="6467475" y="2798162"/>
            <a:ext cx="0" cy="194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6347222" y="3028867"/>
            <a:ext cx="2405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0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8524875" y="2895600"/>
            <a:ext cx="1333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</a:p>
        </p:txBody>
      </p:sp>
      <p:cxnSp>
        <p:nvCxnSpPr>
          <p:cNvPr id="32" name="Connettore 1 73"/>
          <p:cNvCxnSpPr/>
          <p:nvPr/>
        </p:nvCxnSpPr>
        <p:spPr>
          <a:xfrm>
            <a:off x="7598459" y="2798270"/>
            <a:ext cx="0" cy="194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/>
          <p:cNvSpPr txBox="1"/>
          <p:nvPr/>
        </p:nvSpPr>
        <p:spPr>
          <a:xfrm>
            <a:off x="7598459" y="3028867"/>
            <a:ext cx="361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2T</a:t>
            </a:r>
          </a:p>
        </p:txBody>
      </p:sp>
      <p:cxnSp>
        <p:nvCxnSpPr>
          <p:cNvPr id="34" name="Connettore diritto 33"/>
          <p:cNvCxnSpPr/>
          <p:nvPr/>
        </p:nvCxnSpPr>
        <p:spPr>
          <a:xfrm>
            <a:off x="5834575" y="2681288"/>
            <a:ext cx="6329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ttore diritto 34"/>
          <p:cNvCxnSpPr/>
          <p:nvPr/>
        </p:nvCxnSpPr>
        <p:spPr>
          <a:xfrm flipV="1">
            <a:off x="6467475" y="2209038"/>
            <a:ext cx="0" cy="4722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ttore diritto 35"/>
          <p:cNvCxnSpPr/>
          <p:nvPr/>
        </p:nvCxnSpPr>
        <p:spPr>
          <a:xfrm flipH="1" flipV="1">
            <a:off x="6478172" y="2207749"/>
            <a:ext cx="1044527" cy="12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ttore diritto 36"/>
          <p:cNvCxnSpPr/>
          <p:nvPr/>
        </p:nvCxnSpPr>
        <p:spPr>
          <a:xfrm>
            <a:off x="7598459" y="2207749"/>
            <a:ext cx="0" cy="4687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ttore diritto 37"/>
          <p:cNvCxnSpPr/>
          <p:nvPr/>
        </p:nvCxnSpPr>
        <p:spPr>
          <a:xfrm flipH="1">
            <a:off x="7522699" y="2207749"/>
            <a:ext cx="75761" cy="12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CasellaDiTesto 38"/>
          <p:cNvSpPr txBox="1"/>
          <p:nvPr/>
        </p:nvSpPr>
        <p:spPr>
          <a:xfrm>
            <a:off x="6129337" y="2244745"/>
            <a:ext cx="3381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E</a:t>
            </a:r>
            <a:r>
              <a:rPr lang="it-IT" sz="1350" baseline="-25000" dirty="0">
                <a:solidFill>
                  <a:prstClr val="black"/>
                </a:solidFill>
              </a:rPr>
              <a:t>i</a:t>
            </a:r>
            <a:endParaRPr lang="it-IT" sz="1350" dirty="0">
              <a:solidFill>
                <a:prstClr val="black"/>
              </a:solidFill>
            </a:endParaRPr>
          </a:p>
        </p:txBody>
      </p:sp>
      <p:sp>
        <p:nvSpPr>
          <p:cNvPr id="40" name="Arco 39"/>
          <p:cNvSpPr/>
          <p:nvPr/>
        </p:nvSpPr>
        <p:spPr>
          <a:xfrm rot="16396447">
            <a:off x="7653099" y="1705126"/>
            <a:ext cx="1636240" cy="1730654"/>
          </a:xfrm>
          <a:prstGeom prst="arc">
            <a:avLst>
              <a:gd name="adj1" fmla="val 15833214"/>
              <a:gd name="adj2" fmla="val 211996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8150323" y="1959110"/>
            <a:ext cx="7491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l-GR" sz="1350" dirty="0">
                <a:solidFill>
                  <a:prstClr val="black"/>
                </a:solidFill>
              </a:rPr>
              <a:t>τ</a:t>
            </a:r>
            <a:r>
              <a:rPr lang="it-IT" sz="1350" dirty="0">
                <a:solidFill>
                  <a:prstClr val="black"/>
                </a:solidFill>
              </a:rPr>
              <a:t> = Z</a:t>
            </a:r>
            <a:r>
              <a:rPr lang="it-IT" sz="1350" baseline="-25000" dirty="0">
                <a:solidFill>
                  <a:prstClr val="black"/>
                </a:solidFill>
              </a:rPr>
              <a:t>0</a:t>
            </a:r>
            <a:r>
              <a:rPr lang="it-IT" sz="1350" dirty="0">
                <a:solidFill>
                  <a:prstClr val="black"/>
                </a:solidFill>
              </a:rPr>
              <a:t> C</a:t>
            </a:r>
          </a:p>
        </p:txBody>
      </p:sp>
      <p:sp>
        <p:nvSpPr>
          <p:cNvPr id="42" name="CasellaDiTesto 41"/>
          <p:cNvSpPr txBox="1"/>
          <p:nvPr/>
        </p:nvSpPr>
        <p:spPr>
          <a:xfrm>
            <a:off x="8248302" y="1379041"/>
            <a:ext cx="53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b="1" dirty="0">
                <a:solidFill>
                  <a:prstClr val="black"/>
                </a:solidFill>
              </a:rPr>
              <a:t>2E</a:t>
            </a:r>
            <a:r>
              <a:rPr lang="it-IT" b="1" baseline="-25000" dirty="0">
                <a:solidFill>
                  <a:prstClr val="black"/>
                </a:solidFill>
              </a:rPr>
              <a:t>i</a:t>
            </a:r>
            <a:endParaRPr lang="it-IT" b="1" dirty="0">
              <a:solidFill>
                <a:prstClr val="black"/>
              </a:solidFill>
            </a:endParaRPr>
          </a:p>
        </p:txBody>
      </p:sp>
      <p:cxnSp>
        <p:nvCxnSpPr>
          <p:cNvPr id="44" name="Connettore 2 43"/>
          <p:cNvCxnSpPr/>
          <p:nvPr/>
        </p:nvCxnSpPr>
        <p:spPr>
          <a:xfrm>
            <a:off x="5676900" y="5167276"/>
            <a:ext cx="3038475" cy="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72"/>
          <p:cNvCxnSpPr/>
          <p:nvPr/>
        </p:nvCxnSpPr>
        <p:spPr>
          <a:xfrm>
            <a:off x="6486525" y="5069838"/>
            <a:ext cx="0" cy="194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73"/>
          <p:cNvCxnSpPr/>
          <p:nvPr/>
        </p:nvCxnSpPr>
        <p:spPr>
          <a:xfrm>
            <a:off x="7820025" y="5075757"/>
            <a:ext cx="0" cy="194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/>
          <p:cNvSpPr txBox="1"/>
          <p:nvPr/>
        </p:nvSpPr>
        <p:spPr>
          <a:xfrm>
            <a:off x="8524875" y="5173195"/>
            <a:ext cx="1333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>
                <a:solidFill>
                  <a:srgbClr val="4472C4"/>
                </a:solidFill>
              </a:rPr>
              <a:t>t</a:t>
            </a:r>
          </a:p>
        </p:txBody>
      </p:sp>
      <p:sp>
        <p:nvSpPr>
          <p:cNvPr id="48" name="CasellaDiTesto 47"/>
          <p:cNvSpPr txBox="1"/>
          <p:nvPr/>
        </p:nvSpPr>
        <p:spPr>
          <a:xfrm>
            <a:off x="7820025" y="5198340"/>
            <a:ext cx="361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2T</a:t>
            </a:r>
          </a:p>
        </p:txBody>
      </p:sp>
      <p:sp>
        <p:nvSpPr>
          <p:cNvPr id="49" name="CasellaDiTesto 48"/>
          <p:cNvSpPr txBox="1"/>
          <p:nvPr/>
        </p:nvSpPr>
        <p:spPr>
          <a:xfrm>
            <a:off x="6366272" y="5222750"/>
            <a:ext cx="2405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0</a:t>
            </a:r>
          </a:p>
        </p:txBody>
      </p:sp>
      <p:sp>
        <p:nvSpPr>
          <p:cNvPr id="52" name="CasellaDiTesto 51"/>
          <p:cNvSpPr txBox="1"/>
          <p:nvPr/>
        </p:nvSpPr>
        <p:spPr>
          <a:xfrm>
            <a:off x="6148387" y="4527557"/>
            <a:ext cx="3381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E</a:t>
            </a:r>
            <a:r>
              <a:rPr lang="it-IT" sz="1350" baseline="-25000" dirty="0">
                <a:solidFill>
                  <a:prstClr val="black"/>
                </a:solidFill>
              </a:rPr>
              <a:t>i</a:t>
            </a:r>
            <a:endParaRPr lang="it-IT" sz="1350" dirty="0">
              <a:solidFill>
                <a:prstClr val="black"/>
              </a:solidFill>
            </a:endParaRPr>
          </a:p>
        </p:txBody>
      </p:sp>
      <p:cxnSp>
        <p:nvCxnSpPr>
          <p:cNvPr id="55" name="Connettore diritto 54"/>
          <p:cNvCxnSpPr/>
          <p:nvPr/>
        </p:nvCxnSpPr>
        <p:spPr>
          <a:xfrm>
            <a:off x="5834575" y="4958820"/>
            <a:ext cx="6519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Connettore diritto 56"/>
          <p:cNvCxnSpPr/>
          <p:nvPr/>
        </p:nvCxnSpPr>
        <p:spPr>
          <a:xfrm flipV="1">
            <a:off x="6486525" y="4452384"/>
            <a:ext cx="0" cy="5064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Connettore diritto 58"/>
          <p:cNvCxnSpPr/>
          <p:nvPr/>
        </p:nvCxnSpPr>
        <p:spPr>
          <a:xfrm>
            <a:off x="6486525" y="4452383"/>
            <a:ext cx="13335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Connettore diritto 60"/>
          <p:cNvCxnSpPr/>
          <p:nvPr/>
        </p:nvCxnSpPr>
        <p:spPr>
          <a:xfrm flipV="1">
            <a:off x="7820025" y="3935396"/>
            <a:ext cx="0" cy="5169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Arco 61"/>
          <p:cNvSpPr/>
          <p:nvPr/>
        </p:nvSpPr>
        <p:spPr>
          <a:xfrm rot="10800000">
            <a:off x="7820291" y="2787245"/>
            <a:ext cx="1561834" cy="2296302"/>
          </a:xfrm>
          <a:prstGeom prst="arc">
            <a:avLst>
              <a:gd name="adj1" fmla="val 16098609"/>
              <a:gd name="adj2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65" name="CasellaDiTesto 64"/>
          <p:cNvSpPr txBox="1"/>
          <p:nvPr/>
        </p:nvSpPr>
        <p:spPr>
          <a:xfrm>
            <a:off x="7350794" y="3703636"/>
            <a:ext cx="495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b="1" dirty="0">
                <a:solidFill>
                  <a:prstClr val="black"/>
                </a:solidFill>
              </a:rPr>
              <a:t>2E</a:t>
            </a:r>
            <a:r>
              <a:rPr lang="it-IT" b="1" baseline="-25000" dirty="0">
                <a:solidFill>
                  <a:prstClr val="black"/>
                </a:solidFill>
              </a:rPr>
              <a:t>i</a:t>
            </a:r>
            <a:endParaRPr lang="it-IT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CasellaDiTesto 65"/>
              <p:cNvSpPr txBox="1"/>
              <p:nvPr/>
            </p:nvSpPr>
            <p:spPr>
              <a:xfrm>
                <a:off x="8075514" y="4168835"/>
                <a:ext cx="823913" cy="387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l-GR" sz="1350" dirty="0">
                    <a:solidFill>
                      <a:prstClr val="black"/>
                    </a:solidFill>
                  </a:rPr>
                  <a:t>τ</a:t>
                </a:r>
                <a:r>
                  <a:rPr lang="it-IT" sz="1350" dirty="0">
                    <a:solidFill>
                      <a:prstClr val="black"/>
                    </a:solidFill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35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it-IT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m:rPr>
                            <m:nor/>
                          </m:rPr>
                          <a:rPr lang="it-IT" sz="1350" dirty="0">
                            <a:solidFill>
                              <a:prstClr val="black"/>
                            </a:solidFill>
                          </a:rPr>
                          <m:t>Z</m:t>
                        </m:r>
                        <m:r>
                          <m:rPr>
                            <m:nor/>
                          </m:rPr>
                          <a:rPr lang="it-IT" sz="1350" baseline="-25000" dirty="0">
                            <a:solidFill>
                              <a:prstClr val="black"/>
                            </a:solidFill>
                          </a:rPr>
                          <m:t>0</m:t>
                        </m:r>
                      </m:den>
                    </m:f>
                  </m:oMath>
                </a14:m>
                <a:endParaRPr lang="it-IT" sz="135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6" name="CasellaDiTesto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7351" y="4415447"/>
                <a:ext cx="1098551" cy="485582"/>
              </a:xfrm>
              <a:prstGeom prst="rect">
                <a:avLst/>
              </a:prstGeom>
              <a:blipFill>
                <a:blip r:embed="rId2"/>
                <a:stretch>
                  <a:fillRect l="-4420"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Connettore 1 4"/>
          <p:cNvCxnSpPr/>
          <p:nvPr/>
        </p:nvCxnSpPr>
        <p:spPr>
          <a:xfrm>
            <a:off x="533400" y="4247891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1 6"/>
          <p:cNvCxnSpPr/>
          <p:nvPr/>
        </p:nvCxnSpPr>
        <p:spPr>
          <a:xfrm>
            <a:off x="533400" y="4867016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e 68"/>
          <p:cNvSpPr/>
          <p:nvPr/>
        </p:nvSpPr>
        <p:spPr>
          <a:xfrm>
            <a:off x="533400" y="4233603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70" name="Ovale 69"/>
          <p:cNvSpPr/>
          <p:nvPr/>
        </p:nvSpPr>
        <p:spPr>
          <a:xfrm>
            <a:off x="2028825" y="4238366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71" name="Ovale 70"/>
          <p:cNvSpPr/>
          <p:nvPr/>
        </p:nvSpPr>
        <p:spPr>
          <a:xfrm>
            <a:off x="533400" y="4847966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72" name="Ovale 71"/>
          <p:cNvSpPr/>
          <p:nvPr/>
        </p:nvSpPr>
        <p:spPr>
          <a:xfrm>
            <a:off x="2028825" y="4852728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cxnSp>
        <p:nvCxnSpPr>
          <p:cNvPr id="75" name="Connettore diritto 74"/>
          <p:cNvCxnSpPr/>
          <p:nvPr/>
        </p:nvCxnSpPr>
        <p:spPr>
          <a:xfrm>
            <a:off x="2171700" y="4257416"/>
            <a:ext cx="17584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Connettore diritto 80"/>
          <p:cNvCxnSpPr/>
          <p:nvPr/>
        </p:nvCxnSpPr>
        <p:spPr>
          <a:xfrm flipH="1">
            <a:off x="2171700" y="4876541"/>
            <a:ext cx="17584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6" name="Immagine 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059348" y="4482823"/>
            <a:ext cx="638066" cy="177728"/>
          </a:xfrm>
          <a:prstGeom prst="rect">
            <a:avLst/>
          </a:prstGeom>
        </p:spPr>
      </p:pic>
      <p:sp>
        <p:nvSpPr>
          <p:cNvPr id="100" name="CasellaDiTesto 99"/>
          <p:cNvSpPr txBox="1"/>
          <p:nvPr/>
        </p:nvSpPr>
        <p:spPr>
          <a:xfrm>
            <a:off x="2537876" y="4517999"/>
            <a:ext cx="2848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101" name="Freccia destra 33"/>
          <p:cNvSpPr/>
          <p:nvPr/>
        </p:nvSpPr>
        <p:spPr>
          <a:xfrm>
            <a:off x="4002691" y="4455518"/>
            <a:ext cx="733806" cy="363474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028825" y="3305867"/>
            <a:ext cx="5295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2400" dirty="0">
                <a:solidFill>
                  <a:prstClr val="black"/>
                </a:solidFill>
                <a:latin typeface="Calibri Light" panose="020F0302020204030204"/>
              </a:rPr>
              <a:t>Line </a:t>
            </a:r>
            <a:r>
              <a:rPr lang="it-IT" sz="2400" dirty="0" err="1">
                <a:solidFill>
                  <a:prstClr val="black"/>
                </a:solidFill>
                <a:latin typeface="Calibri Light" panose="020F0302020204030204"/>
              </a:rPr>
              <a:t>Terminated</a:t>
            </a:r>
            <a:r>
              <a:rPr lang="it-IT" sz="2400" dirty="0">
                <a:solidFill>
                  <a:prstClr val="black"/>
                </a:solidFill>
                <a:latin typeface="Calibri Light" panose="020F0302020204030204"/>
              </a:rPr>
              <a:t> with a </a:t>
            </a:r>
            <a:r>
              <a:rPr lang="it-IT" sz="2400" dirty="0" err="1">
                <a:solidFill>
                  <a:prstClr val="black"/>
                </a:solidFill>
                <a:latin typeface="Calibri Light" panose="020F0302020204030204"/>
              </a:rPr>
              <a:t>Inductor</a:t>
            </a:r>
            <a:r>
              <a:rPr lang="it-IT" sz="2400" dirty="0">
                <a:solidFill>
                  <a:prstClr val="black"/>
                </a:solidFill>
                <a:latin typeface="Calibri Light" panose="020F0302020204030204"/>
              </a:rPr>
              <a:t> (Z</a:t>
            </a:r>
            <a:r>
              <a:rPr lang="it-IT" sz="2400" baseline="-25000" dirty="0">
                <a:solidFill>
                  <a:prstClr val="black"/>
                </a:solidFill>
                <a:latin typeface="Calibri Light" panose="020F0302020204030204"/>
              </a:rPr>
              <a:t>L</a:t>
            </a:r>
            <a:r>
              <a:rPr lang="it-IT" sz="2400" dirty="0">
                <a:solidFill>
                  <a:prstClr val="black"/>
                </a:solidFill>
                <a:latin typeface="Calibri Light" panose="020F0302020204030204"/>
              </a:rPr>
              <a:t> = L)</a:t>
            </a:r>
            <a:r>
              <a:rPr lang="it-IT" sz="2400" baseline="-25000" dirty="0">
                <a:solidFill>
                  <a:prstClr val="black"/>
                </a:solidFill>
                <a:latin typeface="Calibri Light" panose="020F0302020204030204"/>
              </a:rPr>
              <a:t>   </a:t>
            </a:r>
            <a:endParaRPr lang="it-IT" sz="24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cxnSp>
        <p:nvCxnSpPr>
          <p:cNvPr id="58" name="Connettore 2 57"/>
          <p:cNvCxnSpPr/>
          <p:nvPr/>
        </p:nvCxnSpPr>
        <p:spPr>
          <a:xfrm flipV="1">
            <a:off x="5676900" y="1711863"/>
            <a:ext cx="0" cy="1183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/>
          <p:nvPr/>
        </p:nvCxnSpPr>
        <p:spPr>
          <a:xfrm flipV="1">
            <a:off x="5677487" y="3983538"/>
            <a:ext cx="0" cy="1183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asellaDiTesto 62"/>
          <p:cNvSpPr txBox="1"/>
          <p:nvPr/>
        </p:nvSpPr>
        <p:spPr>
          <a:xfrm>
            <a:off x="5732255" y="1563707"/>
            <a:ext cx="5852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e</a:t>
            </a:r>
            <a:r>
              <a:rPr lang="it-IT" sz="1350" baseline="-25000" dirty="0">
                <a:solidFill>
                  <a:srgbClr val="4472C4"/>
                </a:solidFill>
              </a:rPr>
              <a:t>x</a:t>
            </a:r>
            <a:r>
              <a:rPr lang="it-IT" sz="1350" dirty="0">
                <a:solidFill>
                  <a:srgbClr val="4472C4"/>
                </a:solidFill>
              </a:rPr>
              <a:t> (t)</a:t>
            </a:r>
          </a:p>
        </p:txBody>
      </p:sp>
      <p:sp>
        <p:nvSpPr>
          <p:cNvPr id="64" name="CasellaDiTesto 63"/>
          <p:cNvSpPr txBox="1"/>
          <p:nvPr/>
        </p:nvSpPr>
        <p:spPr>
          <a:xfrm>
            <a:off x="5781070" y="3883089"/>
            <a:ext cx="5852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e</a:t>
            </a:r>
            <a:r>
              <a:rPr lang="it-IT" sz="1350" baseline="-25000" dirty="0">
                <a:solidFill>
                  <a:srgbClr val="4472C4"/>
                </a:solidFill>
              </a:rPr>
              <a:t>x</a:t>
            </a:r>
            <a:r>
              <a:rPr lang="it-IT" sz="1350" dirty="0">
                <a:solidFill>
                  <a:srgbClr val="4472C4"/>
                </a:solidFill>
              </a:rPr>
              <a:t> (t)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870299" y="270677"/>
            <a:ext cx="54034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/>
              <a:t>Examples of </a:t>
            </a:r>
            <a:r>
              <a:rPr lang="en-US" sz="2500" b="1" dirty="0" smtClean="0">
                <a:solidFill>
                  <a:srgbClr val="FF0000"/>
                </a:solidFill>
              </a:rPr>
              <a:t>D</a:t>
            </a:r>
            <a:r>
              <a:rPr lang="en-US" sz="2500" b="1" dirty="0" smtClean="0"/>
              <a:t>evices </a:t>
            </a:r>
            <a:r>
              <a:rPr lang="en-US" sz="2500" b="1" dirty="0" smtClean="0">
                <a:solidFill>
                  <a:srgbClr val="FF0000"/>
                </a:solidFill>
              </a:rPr>
              <a:t>U</a:t>
            </a:r>
            <a:r>
              <a:rPr lang="en-US" sz="2500" b="1" dirty="0" smtClean="0"/>
              <a:t>nder </a:t>
            </a:r>
            <a:r>
              <a:rPr lang="en-US" sz="2500" b="1" dirty="0" smtClean="0">
                <a:solidFill>
                  <a:srgbClr val="FF0000"/>
                </a:solidFill>
              </a:rPr>
              <a:t>T</a:t>
            </a:r>
            <a:r>
              <a:rPr lang="en-US" sz="2500" b="1" dirty="0" smtClean="0"/>
              <a:t>est (DUTs) </a:t>
            </a:r>
            <a:endParaRPr lang="en-US" sz="2500" b="1" dirty="0"/>
          </a:p>
        </p:txBody>
      </p:sp>
      <p:grpSp>
        <p:nvGrpSpPr>
          <p:cNvPr id="73" name="Group 72"/>
          <p:cNvGrpSpPr/>
          <p:nvPr/>
        </p:nvGrpSpPr>
        <p:grpSpPr>
          <a:xfrm>
            <a:off x="339694" y="1678967"/>
            <a:ext cx="1813596" cy="927428"/>
            <a:chOff x="262854" y="1563707"/>
            <a:chExt cx="1813596" cy="927428"/>
          </a:xfrm>
        </p:grpSpPr>
        <p:cxnSp>
          <p:nvCxnSpPr>
            <p:cNvPr id="76" name="Connettore a gomito 3"/>
            <p:cNvCxnSpPr/>
            <p:nvPr/>
          </p:nvCxnSpPr>
          <p:spPr>
            <a:xfrm flipV="1">
              <a:off x="262854" y="2154348"/>
              <a:ext cx="369277" cy="336787"/>
            </a:xfrm>
            <a:prstGeom prst="bentConnector3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7" name="CasellaDiTesto 42"/>
            <p:cNvSpPr txBox="1"/>
            <p:nvPr/>
          </p:nvSpPr>
          <p:spPr>
            <a:xfrm>
              <a:off x="496399" y="2183219"/>
              <a:ext cx="33813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dirty="0">
                  <a:solidFill>
                    <a:srgbClr val="FF0000"/>
                  </a:solidFill>
                </a:rPr>
                <a:t>E</a:t>
              </a:r>
              <a:r>
                <a:rPr lang="it-IT" sz="1350" baseline="-25000" dirty="0">
                  <a:solidFill>
                    <a:srgbClr val="FF0000"/>
                  </a:solidFill>
                </a:rPr>
                <a:t>i</a:t>
              </a:r>
              <a:endParaRPr lang="it-IT" sz="1350" dirty="0">
                <a:solidFill>
                  <a:srgbClr val="FF0000"/>
                </a:solidFill>
              </a:endParaRPr>
            </a:p>
          </p:txBody>
        </p:sp>
        <p:cxnSp>
          <p:nvCxnSpPr>
            <p:cNvPr id="78" name="Connettore 2 11"/>
            <p:cNvCxnSpPr/>
            <p:nvPr/>
          </p:nvCxnSpPr>
          <p:spPr>
            <a:xfrm>
              <a:off x="557212" y="1827921"/>
              <a:ext cx="1519238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CasellaDiTesto 17"/>
            <p:cNvSpPr txBox="1"/>
            <p:nvPr/>
          </p:nvSpPr>
          <p:spPr>
            <a:xfrm>
              <a:off x="1257301" y="1563707"/>
              <a:ext cx="61194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dirty="0">
                  <a:solidFill>
                    <a:srgbClr val="FF0000"/>
                  </a:solidFill>
                </a:rPr>
                <a:t>T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251043" y="3871045"/>
            <a:ext cx="1813596" cy="927428"/>
            <a:chOff x="262854" y="1563707"/>
            <a:chExt cx="1813596" cy="927428"/>
          </a:xfrm>
        </p:grpSpPr>
        <p:cxnSp>
          <p:nvCxnSpPr>
            <p:cNvPr id="82" name="Connettore a gomito 3"/>
            <p:cNvCxnSpPr/>
            <p:nvPr/>
          </p:nvCxnSpPr>
          <p:spPr>
            <a:xfrm flipV="1">
              <a:off x="262854" y="2154348"/>
              <a:ext cx="369277" cy="336787"/>
            </a:xfrm>
            <a:prstGeom prst="bentConnector3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3" name="CasellaDiTesto 42"/>
            <p:cNvSpPr txBox="1"/>
            <p:nvPr/>
          </p:nvSpPr>
          <p:spPr>
            <a:xfrm>
              <a:off x="496399" y="2183219"/>
              <a:ext cx="33813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dirty="0">
                  <a:solidFill>
                    <a:srgbClr val="FF0000"/>
                  </a:solidFill>
                </a:rPr>
                <a:t>E</a:t>
              </a:r>
              <a:r>
                <a:rPr lang="it-IT" sz="1350" baseline="-25000" dirty="0">
                  <a:solidFill>
                    <a:srgbClr val="FF0000"/>
                  </a:solidFill>
                </a:rPr>
                <a:t>i</a:t>
              </a:r>
              <a:endParaRPr lang="it-IT" sz="1350" dirty="0">
                <a:solidFill>
                  <a:srgbClr val="FF0000"/>
                </a:solidFill>
              </a:endParaRPr>
            </a:p>
          </p:txBody>
        </p:sp>
        <p:cxnSp>
          <p:nvCxnSpPr>
            <p:cNvPr id="84" name="Connettore 2 11"/>
            <p:cNvCxnSpPr/>
            <p:nvPr/>
          </p:nvCxnSpPr>
          <p:spPr>
            <a:xfrm>
              <a:off x="557212" y="1827921"/>
              <a:ext cx="1519238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CasellaDiTesto 17"/>
            <p:cNvSpPr txBox="1"/>
            <p:nvPr/>
          </p:nvSpPr>
          <p:spPr>
            <a:xfrm>
              <a:off x="1257301" y="1563707"/>
              <a:ext cx="61194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dirty="0">
                  <a:solidFill>
                    <a:srgbClr val="FF0000"/>
                  </a:solidFill>
                </a:rPr>
                <a:t>T</a:t>
              </a:r>
            </a:p>
          </p:txBody>
        </p:sp>
      </p:grpSp>
      <p:sp>
        <p:nvSpPr>
          <p:cNvPr id="86" name="CasellaDiTesto 50"/>
          <p:cNvSpPr txBox="1"/>
          <p:nvPr/>
        </p:nvSpPr>
        <p:spPr>
          <a:xfrm>
            <a:off x="1155310" y="2192118"/>
            <a:ext cx="3729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Z</a:t>
            </a:r>
            <a:r>
              <a:rPr lang="it-IT" sz="1350" baseline="-25000" dirty="0">
                <a:solidFill>
                  <a:prstClr val="black"/>
                </a:solidFill>
              </a:rPr>
              <a:t>0</a:t>
            </a:r>
            <a:endParaRPr lang="it-IT" sz="1350" dirty="0">
              <a:solidFill>
                <a:prstClr val="black"/>
              </a:solidFill>
            </a:endParaRPr>
          </a:p>
        </p:txBody>
      </p:sp>
      <p:sp>
        <p:nvSpPr>
          <p:cNvPr id="87" name="CasellaDiTesto 50"/>
          <p:cNvSpPr txBox="1"/>
          <p:nvPr/>
        </p:nvSpPr>
        <p:spPr>
          <a:xfrm>
            <a:off x="1155310" y="4364537"/>
            <a:ext cx="3729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Z</a:t>
            </a:r>
            <a:r>
              <a:rPr lang="it-IT" sz="1350" baseline="-25000" dirty="0">
                <a:solidFill>
                  <a:prstClr val="black"/>
                </a:solidFill>
              </a:rPr>
              <a:t>0</a:t>
            </a:r>
            <a:endParaRPr lang="it-IT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98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0213"/>
          <a:stretch/>
        </p:blipFill>
        <p:spPr>
          <a:xfrm>
            <a:off x="0" y="1305476"/>
            <a:ext cx="4552545" cy="424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5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2275</TotalTime>
  <Words>1764</Words>
  <Application>Microsoft Macintosh PowerPoint</Application>
  <PresentationFormat>On-screen Show (4:3)</PresentationFormat>
  <Paragraphs>536</Paragraphs>
  <Slides>74</Slides>
  <Notes>7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74</vt:i4>
      </vt:variant>
    </vt:vector>
  </HeadingPairs>
  <TitlesOfParts>
    <vt:vector size="87" baseType="lpstr">
      <vt:lpstr>Calibri</vt:lpstr>
      <vt:lpstr>Calibri Light</vt:lpstr>
      <vt:lpstr>Cambria Math</vt:lpstr>
      <vt:lpstr>Mangal</vt:lpstr>
      <vt:lpstr>Monotype Sorts</vt:lpstr>
      <vt:lpstr>Symbol</vt:lpstr>
      <vt:lpstr>Times New Roman</vt:lpstr>
      <vt:lpstr>Univers Condensed</vt:lpstr>
      <vt:lpstr>ヒラギノ角ゴ Pro W3</vt:lpstr>
      <vt:lpstr>Arial</vt:lpstr>
      <vt:lpstr>Office Theme</vt:lpstr>
      <vt:lpstr>Tema di Office</vt:lpstr>
      <vt:lpstr>1_Tema di Office</vt:lpstr>
      <vt:lpstr>PowerPoint Presentation</vt:lpstr>
      <vt:lpstr>PowerPoint Presentation</vt:lpstr>
      <vt:lpstr>PowerPoint Presentation</vt:lpstr>
      <vt:lpstr>Matched Termination (ZL=Z0)</vt:lpstr>
      <vt:lpstr>Short Circuit Termination (ZL = 0)</vt:lpstr>
      <vt:lpstr>Line Terminated in ZL = 1/2  Z0</vt:lpstr>
      <vt:lpstr>PowerPoint Presentation</vt:lpstr>
      <vt:lpstr>Line Terminated with a Capacitor (ZL = C) </vt:lpstr>
      <vt:lpstr>PowerPoint Presentation</vt:lpstr>
      <vt:lpstr>PowerPoint Presentation</vt:lpstr>
      <vt:lpstr>Synthetic pulse with VNA (Time Domain Option)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EXERCISES</vt:lpstr>
      <vt:lpstr>PowerPoint Presentation</vt:lpstr>
      <vt:lpstr>PowerPoint Presentation</vt:lpstr>
      <vt:lpstr>PowerPoint Presentation</vt:lpstr>
      <vt:lpstr>Impedance measurement as a function of Z</vt:lpstr>
      <vt:lpstr>Example: Microstripes</vt:lpstr>
      <vt:lpstr>Gating</vt:lpstr>
      <vt:lpstr>Microstipes</vt:lpstr>
      <vt:lpstr>PowerPoint Presentation</vt:lpstr>
      <vt:lpstr>PowerPoint Presentation</vt:lpstr>
      <vt:lpstr>PowerPoint Presentation</vt:lpstr>
      <vt:lpstr>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Gating?</vt:lpstr>
      <vt:lpstr>PowerPoint Presentation</vt:lpstr>
      <vt:lpstr>PowerPoint Presentation</vt:lpstr>
      <vt:lpstr>PowerPoint Presentation</vt:lpstr>
    </vt:vector>
  </TitlesOfParts>
  <Company>Sapienza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Mostacci</dc:creator>
  <cp:lastModifiedBy>Andrea Mostacci</cp:lastModifiedBy>
  <cp:revision>90</cp:revision>
  <dcterms:created xsi:type="dcterms:W3CDTF">2016-10-12T11:03:11Z</dcterms:created>
  <dcterms:modified xsi:type="dcterms:W3CDTF">2019-10-04T12:23:38Z</dcterms:modified>
</cp:coreProperties>
</file>