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4" r:id="rId1"/>
    <p:sldMasterId id="2147483738" r:id="rId2"/>
    <p:sldMasterId id="2147483751" r:id="rId3"/>
  </p:sldMasterIdLst>
  <p:notesMasterIdLst>
    <p:notesMasterId r:id="rId76"/>
  </p:notesMasterIdLst>
  <p:handoutMasterIdLst>
    <p:handoutMasterId r:id="rId77"/>
  </p:handoutMasterIdLst>
  <p:sldIdLst>
    <p:sldId id="361" r:id="rId4"/>
    <p:sldId id="645" r:id="rId5"/>
    <p:sldId id="737" r:id="rId6"/>
    <p:sldId id="647" r:id="rId7"/>
    <p:sldId id="648" r:id="rId8"/>
    <p:sldId id="728" r:id="rId9"/>
    <p:sldId id="650" r:id="rId10"/>
    <p:sldId id="651" r:id="rId11"/>
    <p:sldId id="652" r:id="rId12"/>
    <p:sldId id="739" r:id="rId13"/>
    <p:sldId id="656" r:id="rId14"/>
    <p:sldId id="658" r:id="rId15"/>
    <p:sldId id="660" r:id="rId16"/>
    <p:sldId id="662" r:id="rId17"/>
    <p:sldId id="663" r:id="rId18"/>
    <p:sldId id="743" r:id="rId19"/>
    <p:sldId id="665" r:id="rId20"/>
    <p:sldId id="666" r:id="rId21"/>
    <p:sldId id="744" r:id="rId22"/>
    <p:sldId id="730" r:id="rId23"/>
    <p:sldId id="672" r:id="rId24"/>
    <p:sldId id="673" r:id="rId25"/>
    <p:sldId id="745" r:id="rId26"/>
    <p:sldId id="748" r:id="rId27"/>
    <p:sldId id="746" r:id="rId28"/>
    <p:sldId id="747" r:id="rId29"/>
    <p:sldId id="678" r:id="rId30"/>
    <p:sldId id="679" r:id="rId31"/>
    <p:sldId id="680" r:id="rId32"/>
    <p:sldId id="681" r:id="rId33"/>
    <p:sldId id="682" r:id="rId34"/>
    <p:sldId id="683" r:id="rId35"/>
    <p:sldId id="685" r:id="rId36"/>
    <p:sldId id="686" r:id="rId37"/>
    <p:sldId id="687" r:id="rId38"/>
    <p:sldId id="688" r:id="rId39"/>
    <p:sldId id="689" r:id="rId40"/>
    <p:sldId id="690" r:id="rId41"/>
    <p:sldId id="691" r:id="rId42"/>
    <p:sldId id="692" r:id="rId43"/>
    <p:sldId id="693" r:id="rId44"/>
    <p:sldId id="695" r:id="rId45"/>
    <p:sldId id="696" r:id="rId46"/>
    <p:sldId id="697" r:id="rId47"/>
    <p:sldId id="698" r:id="rId48"/>
    <p:sldId id="699" r:id="rId49"/>
    <p:sldId id="700" r:id="rId50"/>
    <p:sldId id="701" r:id="rId51"/>
    <p:sldId id="702" r:id="rId52"/>
    <p:sldId id="703" r:id="rId53"/>
    <p:sldId id="704" r:id="rId54"/>
    <p:sldId id="705" r:id="rId55"/>
    <p:sldId id="706" r:id="rId56"/>
    <p:sldId id="708" r:id="rId57"/>
    <p:sldId id="707" r:id="rId58"/>
    <p:sldId id="709" r:id="rId59"/>
    <p:sldId id="710" r:id="rId60"/>
    <p:sldId id="711" r:id="rId61"/>
    <p:sldId id="731" r:id="rId62"/>
    <p:sldId id="714" r:id="rId63"/>
    <p:sldId id="716" r:id="rId64"/>
    <p:sldId id="717" r:id="rId65"/>
    <p:sldId id="718" r:id="rId66"/>
    <p:sldId id="719" r:id="rId67"/>
    <p:sldId id="751" r:id="rId68"/>
    <p:sldId id="752" r:id="rId69"/>
    <p:sldId id="732" r:id="rId70"/>
    <p:sldId id="758" r:id="rId71"/>
    <p:sldId id="759" r:id="rId72"/>
    <p:sldId id="757" r:id="rId73"/>
    <p:sldId id="749" r:id="rId74"/>
    <p:sldId id="643" r:id="rId75"/>
  </p:sldIdLst>
  <p:sldSz cx="9144000" cy="6858000" type="letter"/>
  <p:notesSz cx="7010400" cy="9296400"/>
  <p:custDataLst>
    <p:tags r:id="rId78"/>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CC"/>
    <a:srgbClr val="FFFFCC"/>
    <a:srgbClr val="66CCFF"/>
    <a:srgbClr val="FF9966"/>
    <a:srgbClr val="FF0000"/>
    <a:srgbClr val="0066FF"/>
    <a:srgbClr val="33CCCC"/>
    <a:srgbClr val="0099CC"/>
    <a:srgbClr val="F0EA00"/>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485" autoAdjust="0"/>
    <p:restoredTop sz="75782" autoAdjust="0"/>
  </p:normalViewPr>
  <p:slideViewPr>
    <p:cSldViewPr snapToGrid="0">
      <p:cViewPr varScale="1">
        <p:scale>
          <a:sx n="56" d="100"/>
          <a:sy n="56" d="100"/>
        </p:scale>
        <p:origin x="-228" y="-96"/>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75" d="100"/>
        <a:sy n="75" d="100"/>
      </p:scale>
      <p:origin x="0" y="228"/>
    </p:cViewPr>
  </p:sorterViewPr>
  <p:notesViewPr>
    <p:cSldViewPr snapToGrid="0">
      <p:cViewPr varScale="1">
        <p:scale>
          <a:sx n="99" d="100"/>
          <a:sy n="99" d="100"/>
        </p:scale>
        <p:origin x="-3528" y="-102"/>
      </p:cViewPr>
      <p:guideLst>
        <p:guide orient="horz" pos="2926"/>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 Id="rId4" Type="http://schemas.openxmlformats.org/officeDocument/2006/relationships/image" Target="../media/image5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3038475" cy="463550"/>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lvl1pPr defTabSz="933450">
              <a:defRPr sz="1200">
                <a:latin typeface="Agilent TT Cond" pitchFamily="34" charset="0"/>
              </a:defRPr>
            </a:lvl1pPr>
          </a:lstStyle>
          <a:p>
            <a:pPr>
              <a:defRPr/>
            </a:pPr>
            <a:endParaRPr lang="en-US"/>
          </a:p>
        </p:txBody>
      </p:sp>
      <p:sp>
        <p:nvSpPr>
          <p:cNvPr id="528387" name="Rectangle 3"/>
          <p:cNvSpPr>
            <a:spLocks noGrp="1" noChangeArrowheads="1"/>
          </p:cNvSpPr>
          <p:nvPr>
            <p:ph type="dt" sz="quarter" idx="1"/>
          </p:nvPr>
        </p:nvSpPr>
        <p:spPr bwMode="auto">
          <a:xfrm>
            <a:off x="3971925" y="0"/>
            <a:ext cx="3038475" cy="463550"/>
          </a:xfrm>
          <a:prstGeom prst="rect">
            <a:avLst/>
          </a:prstGeom>
          <a:noFill/>
          <a:ln w="19050">
            <a:noFill/>
            <a:miter lim="800000"/>
            <a:headEnd/>
            <a:tailEnd/>
          </a:ln>
          <a:effectLst/>
        </p:spPr>
        <p:txBody>
          <a:bodyPr vert="horz" wrap="square" lIns="0" tIns="0" rIns="0" bIns="0" numCol="1" anchor="t" anchorCtr="0" compatLnSpc="1">
            <a:prstTxWarp prst="textNoShape">
              <a:avLst/>
            </a:prstTxWarp>
          </a:bodyPr>
          <a:lstStyle>
            <a:lvl1pPr algn="r" defTabSz="933450">
              <a:defRPr sz="1200">
                <a:latin typeface="Agilent TT Cond" pitchFamily="34" charset="0"/>
              </a:defRPr>
            </a:lvl1pPr>
          </a:lstStyle>
          <a:p>
            <a:pPr>
              <a:defRPr/>
            </a:pPr>
            <a:endParaRPr lang="en-US"/>
          </a:p>
        </p:txBody>
      </p:sp>
      <p:sp>
        <p:nvSpPr>
          <p:cNvPr id="528388" name="Rectangle 4"/>
          <p:cNvSpPr>
            <a:spLocks noGrp="1" noChangeArrowheads="1"/>
          </p:cNvSpPr>
          <p:nvPr>
            <p:ph type="ftr" sz="quarter" idx="2"/>
          </p:nvPr>
        </p:nvSpPr>
        <p:spPr bwMode="auto">
          <a:xfrm>
            <a:off x="0" y="8853488"/>
            <a:ext cx="3038475" cy="463550"/>
          </a:xfrm>
          <a:prstGeom prst="rect">
            <a:avLst/>
          </a:prstGeom>
          <a:noFill/>
          <a:ln w="19050">
            <a:noFill/>
            <a:miter lim="800000"/>
            <a:headEnd/>
            <a:tailEnd/>
          </a:ln>
          <a:effectLst/>
        </p:spPr>
        <p:txBody>
          <a:bodyPr vert="horz" wrap="square" lIns="0" tIns="0" rIns="0" bIns="0" numCol="1" anchor="b" anchorCtr="0" compatLnSpc="1">
            <a:prstTxWarp prst="textNoShape">
              <a:avLst/>
            </a:prstTxWarp>
          </a:bodyPr>
          <a:lstStyle>
            <a:lvl1pPr defTabSz="933450">
              <a:defRPr sz="1200">
                <a:latin typeface="Agilent TT Cond" pitchFamily="34" charset="0"/>
              </a:defRPr>
            </a:lvl1pPr>
          </a:lstStyle>
          <a:p>
            <a:pPr>
              <a:defRPr/>
            </a:pPr>
            <a:endParaRPr lang="en-US"/>
          </a:p>
        </p:txBody>
      </p:sp>
      <p:sp>
        <p:nvSpPr>
          <p:cNvPr id="528389" name="Rectangle 5"/>
          <p:cNvSpPr>
            <a:spLocks noGrp="1" noChangeArrowheads="1"/>
          </p:cNvSpPr>
          <p:nvPr>
            <p:ph type="sldNum" sz="quarter" idx="3"/>
          </p:nvPr>
        </p:nvSpPr>
        <p:spPr bwMode="auto">
          <a:xfrm>
            <a:off x="3971925" y="8853488"/>
            <a:ext cx="3038475" cy="463550"/>
          </a:xfrm>
          <a:prstGeom prst="rect">
            <a:avLst/>
          </a:prstGeom>
          <a:noFill/>
          <a:ln w="19050">
            <a:noFill/>
            <a:miter lim="800000"/>
            <a:headEnd/>
            <a:tailEnd/>
          </a:ln>
          <a:effectLst/>
        </p:spPr>
        <p:txBody>
          <a:bodyPr vert="horz" wrap="square" lIns="0" tIns="0" rIns="0" bIns="0" numCol="1" anchor="b" anchorCtr="0" compatLnSpc="1">
            <a:prstTxWarp prst="textNoShape">
              <a:avLst/>
            </a:prstTxWarp>
          </a:bodyPr>
          <a:lstStyle>
            <a:lvl1pPr algn="r" defTabSz="933450">
              <a:defRPr sz="1200">
                <a:latin typeface="Agilent TT Cond" pitchFamily="34" charset="0"/>
                <a:cs typeface="Arial" pitchFamily="34" charset="0"/>
              </a:defRPr>
            </a:lvl1pPr>
          </a:lstStyle>
          <a:p>
            <a:pPr>
              <a:defRPr/>
            </a:pPr>
            <a:fld id="{17E71BD5-BFF5-4F68-A93F-2B7C5A39913F}" type="slidenum">
              <a:rPr lang="ar-SA"/>
              <a:pPr>
                <a:defRPr/>
              </a:pPr>
              <a:t>‹#›</a:t>
            </a:fld>
            <a:endParaRPr lang="en-US" dirty="0"/>
          </a:p>
        </p:txBody>
      </p:sp>
    </p:spTree>
    <p:extLst>
      <p:ext uri="{BB962C8B-B14F-4D97-AF65-F5344CB8AC3E}">
        <p14:creationId xmlns:p14="http://schemas.microsoft.com/office/powerpoint/2010/main" xmlns="" val="2316926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4"/>
          <p:cNvSpPr>
            <a:spLocks noGrp="1" noRot="1" noChangeAspect="1" noChangeArrowheads="1" noTextEdit="1"/>
          </p:cNvSpPr>
          <p:nvPr>
            <p:ph type="sldImg" idx="2"/>
          </p:nvPr>
        </p:nvSpPr>
        <p:spPr bwMode="auto">
          <a:xfrm>
            <a:off x="1184275" y="695325"/>
            <a:ext cx="4651375" cy="348932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7575" y="4427538"/>
            <a:ext cx="5195888" cy="4186237"/>
          </a:xfrm>
          <a:prstGeom prst="rect">
            <a:avLst/>
          </a:prstGeom>
          <a:noFill/>
          <a:ln w="9525">
            <a:noFill/>
            <a:miter lim="800000"/>
            <a:headEnd/>
            <a:tailEnd/>
          </a:ln>
          <a:effectLst/>
        </p:spPr>
        <p:txBody>
          <a:bodyPr vert="horz" wrap="square" lIns="93609" tIns="46804" rIns="93609" bIns="4680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4839" name="Rectangle 23"/>
          <p:cNvSpPr>
            <a:spLocks noGrp="1" noChangeArrowheads="1"/>
          </p:cNvSpPr>
          <p:nvPr>
            <p:ph type="ftr" sz="quarter" idx="4"/>
          </p:nvPr>
        </p:nvSpPr>
        <p:spPr bwMode="auto">
          <a:xfrm>
            <a:off x="90488" y="8732838"/>
            <a:ext cx="3175000" cy="482600"/>
          </a:xfrm>
          <a:prstGeom prst="rect">
            <a:avLst/>
          </a:prstGeom>
          <a:noFill/>
          <a:ln w="9525">
            <a:noFill/>
            <a:miter lim="800000"/>
            <a:headEnd/>
            <a:tailEnd/>
          </a:ln>
          <a:effectLst/>
        </p:spPr>
        <p:txBody>
          <a:bodyPr vert="horz" wrap="square" lIns="97270" tIns="48635" rIns="97270" bIns="48635" numCol="1" anchor="b" anchorCtr="0" compatLnSpc="1">
            <a:prstTxWarp prst="textNoShape">
              <a:avLst/>
            </a:prstTxWarp>
          </a:bodyPr>
          <a:lstStyle>
            <a:lvl1pPr defTabSz="973138">
              <a:defRPr sz="1000">
                <a:latin typeface="Agilent TT Cond" pitchFamily="34" charset="0"/>
                <a:cs typeface="Arial" pitchFamily="34" charset="0"/>
              </a:defRPr>
            </a:lvl1pPr>
          </a:lstStyle>
          <a:p>
            <a:pPr>
              <a:defRPr/>
            </a:pPr>
            <a:endParaRPr lang="en-US" dirty="0" smtClean="0"/>
          </a:p>
          <a:p>
            <a:pPr>
              <a:defRPr/>
            </a:pPr>
            <a:r>
              <a:rPr lang="en-US" dirty="0" smtClean="0"/>
              <a:t>© Agilent Technologies, Inc. 2007</a:t>
            </a:r>
            <a:endParaRPr lang="en-US" dirty="0"/>
          </a:p>
        </p:txBody>
      </p:sp>
      <p:sp>
        <p:nvSpPr>
          <p:cNvPr id="34840" name="Rectangle 24"/>
          <p:cNvSpPr>
            <a:spLocks noGrp="1" noChangeArrowheads="1"/>
          </p:cNvSpPr>
          <p:nvPr>
            <p:ph type="sldNum" sz="quarter" idx="5"/>
          </p:nvPr>
        </p:nvSpPr>
        <p:spPr bwMode="auto">
          <a:xfrm>
            <a:off x="3746500" y="8732838"/>
            <a:ext cx="3175000" cy="482600"/>
          </a:xfrm>
          <a:prstGeom prst="rect">
            <a:avLst/>
          </a:prstGeom>
          <a:noFill/>
          <a:ln w="9525">
            <a:noFill/>
            <a:miter lim="800000"/>
            <a:headEnd/>
            <a:tailEnd/>
          </a:ln>
          <a:effectLst/>
        </p:spPr>
        <p:txBody>
          <a:bodyPr vert="horz" wrap="square" lIns="97270" tIns="48635" rIns="97270" bIns="48635" numCol="1" anchor="b" anchorCtr="0" compatLnSpc="1">
            <a:prstTxWarp prst="textNoShape">
              <a:avLst/>
            </a:prstTxWarp>
          </a:bodyPr>
          <a:lstStyle>
            <a:lvl1pPr algn="r" defTabSz="973138">
              <a:defRPr sz="1100">
                <a:latin typeface="Times New Roman" pitchFamily="18" charset="0"/>
              </a:defRPr>
            </a:lvl1pPr>
          </a:lstStyle>
          <a:p>
            <a:pPr>
              <a:defRPr/>
            </a:pPr>
            <a:r>
              <a:rPr lang="en-US"/>
              <a:t>M6-</a:t>
            </a:r>
            <a:fld id="{61370506-7344-4092-8324-A9553A5DFFBB}" type="slidenum">
              <a:rPr lang="en-US"/>
              <a:pPr>
                <a:defRPr/>
              </a:pPr>
              <a:t>‹#›</a:t>
            </a:fld>
            <a:endParaRPr lang="en-US"/>
          </a:p>
        </p:txBody>
      </p:sp>
    </p:spTree>
    <p:extLst>
      <p:ext uri="{BB962C8B-B14F-4D97-AF65-F5344CB8AC3E}">
        <p14:creationId xmlns:p14="http://schemas.microsoft.com/office/powerpoint/2010/main" xmlns="" val="1120385610"/>
      </p:ext>
    </p:extLst>
  </p:cSld>
  <p:clrMap bg1="lt1" tx1="dk1" bg2="lt2" tx2="dk2" accent1="accent1" accent2="accent2" accent3="accent3" accent4="accent4" accent5="accent5" accent6="accent6" hlink="hlink" folHlink="folHlink"/>
  <p:hf hdr="0" dt="0"/>
  <p:notesStyle>
    <a:lvl1pPr algn="l" rtl="0" eaLnBrk="0" fontAlgn="base" hangingPunct="0">
      <a:spcBef>
        <a:spcPct val="0"/>
      </a:spcBef>
      <a:spcAft>
        <a:spcPct val="35000"/>
      </a:spcAft>
      <a:defRPr sz="1100" kern="1200">
        <a:solidFill>
          <a:schemeClr val="tx1"/>
        </a:solidFill>
        <a:latin typeface="Agilent TT Cond" pitchFamily="34" charset="0"/>
        <a:ea typeface="+mn-ea"/>
        <a:cs typeface="+mn-cs"/>
      </a:defRPr>
    </a:lvl1pPr>
    <a:lvl2pPr marL="457200" indent="-228600" algn="l" rtl="0" eaLnBrk="0" fontAlgn="base" hangingPunct="0">
      <a:spcBef>
        <a:spcPct val="0"/>
      </a:spcBef>
      <a:spcAft>
        <a:spcPct val="35000"/>
      </a:spcAft>
      <a:buChar char="•"/>
      <a:defRPr sz="1100" kern="1200">
        <a:solidFill>
          <a:schemeClr val="tx1"/>
        </a:solidFill>
        <a:latin typeface="Agilent TT Cond" pitchFamily="34" charset="0"/>
        <a:ea typeface="+mn-ea"/>
        <a:cs typeface="+mn-cs"/>
      </a:defRPr>
    </a:lvl2pPr>
    <a:lvl3pPr marL="914400" indent="-228600" algn="l" rtl="0" eaLnBrk="0" fontAlgn="base" hangingPunct="0">
      <a:spcBef>
        <a:spcPct val="0"/>
      </a:spcBef>
      <a:spcAft>
        <a:spcPct val="35000"/>
      </a:spcAft>
      <a:buChar char="•"/>
      <a:defRPr sz="1100" kern="1200">
        <a:solidFill>
          <a:schemeClr val="tx1"/>
        </a:solidFill>
        <a:latin typeface="Agilent TT Cond" pitchFamily="34" charset="0"/>
        <a:ea typeface="+mn-ea"/>
        <a:cs typeface="+mn-cs"/>
      </a:defRPr>
    </a:lvl3pPr>
    <a:lvl4pPr marL="1371600" indent="-228600" algn="l" rtl="0" eaLnBrk="0" fontAlgn="base" hangingPunct="0">
      <a:spcBef>
        <a:spcPct val="0"/>
      </a:spcBef>
      <a:spcAft>
        <a:spcPct val="35000"/>
      </a:spcAft>
      <a:buChar char="•"/>
      <a:defRPr sz="1100" kern="1200">
        <a:solidFill>
          <a:schemeClr val="tx1"/>
        </a:solidFill>
        <a:latin typeface="Agilent TT Cond" pitchFamily="34" charset="0"/>
        <a:ea typeface="+mn-ea"/>
        <a:cs typeface="+mn-cs"/>
      </a:defRPr>
    </a:lvl4pPr>
    <a:lvl5pPr marL="1828800" indent="-228600" algn="l" rtl="0" eaLnBrk="0" fontAlgn="base" hangingPunct="0">
      <a:spcBef>
        <a:spcPct val="0"/>
      </a:spcBef>
      <a:spcAft>
        <a:spcPct val="35000"/>
      </a:spcAft>
      <a:buChar char="•"/>
      <a:defRPr sz="1100" kern="1200">
        <a:solidFill>
          <a:schemeClr val="tx1"/>
        </a:solidFill>
        <a:latin typeface="Agilent TT Con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91139" name="Rectangle 24"/>
          <p:cNvSpPr>
            <a:spLocks noGrp="1" noChangeArrowheads="1"/>
          </p:cNvSpPr>
          <p:nvPr>
            <p:ph type="sldNum" sz="quarter" idx="5"/>
          </p:nvPr>
        </p:nvSpPr>
        <p:spPr>
          <a:noFill/>
        </p:spPr>
        <p:txBody>
          <a:bodyPr/>
          <a:lstStyle/>
          <a:p>
            <a:r>
              <a:rPr lang="en-US" smtClean="0"/>
              <a:t>M6-</a:t>
            </a:r>
            <a:fld id="{10177905-306E-4429-93E1-B6CD308780DC}" type="slidenum">
              <a:rPr lang="en-US" smtClean="0"/>
              <a:pPr/>
              <a:t>1</a:t>
            </a:fld>
            <a:endParaRPr lang="en-US" smtClean="0"/>
          </a:p>
        </p:txBody>
      </p:sp>
      <p:sp>
        <p:nvSpPr>
          <p:cNvPr id="91140" name="Rectangle 2"/>
          <p:cNvSpPr>
            <a:spLocks noGrp="1" noRot="1" noChangeAspect="1" noChangeArrowheads="1" noTextEdit="1"/>
          </p:cNvSpPr>
          <p:nvPr>
            <p:ph type="sldImg"/>
          </p:nvPr>
        </p:nvSpPr>
        <p:spPr>
          <a:xfrm>
            <a:off x="1182688" y="696913"/>
            <a:ext cx="4649787" cy="3486150"/>
          </a:xfrm>
          <a:ln/>
        </p:spPr>
      </p:sp>
      <p:sp>
        <p:nvSpPr>
          <p:cNvPr id="91141" name="Rectangle 3"/>
          <p:cNvSpPr>
            <a:spLocks noGrp="1" noChangeArrowheads="1"/>
          </p:cNvSpPr>
          <p:nvPr>
            <p:ph type="body" idx="1"/>
          </p:nvPr>
        </p:nvSpPr>
        <p:spPr>
          <a:xfrm>
            <a:off x="917575" y="4429125"/>
            <a:ext cx="5195888" cy="4183063"/>
          </a:xfrm>
          <a:noFill/>
          <a:ln/>
        </p:spPr>
        <p:txBody>
          <a:bodyPr lIns="93288" tIns="46643" rIns="93288" bIns="46643"/>
          <a:lstStyle/>
          <a:p>
            <a:r>
              <a:rPr lang="en-US" dirty="0" smtClean="0"/>
              <a:t>This presentation addresses the basics of signal generation, key signal specifications, and applications of test signals.  </a:t>
            </a:r>
          </a:p>
          <a:p>
            <a:r>
              <a:rPr lang="en-US" dirty="0" smtClean="0"/>
              <a:t>We will also show how signal generators are taken beyond general purpose applications to simulating advanced signals with impairments, interference, signal capture, and waveform correction. </a:t>
            </a:r>
          </a:p>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02403" name="Rectangle 24"/>
          <p:cNvSpPr>
            <a:spLocks noGrp="1" noChangeArrowheads="1"/>
          </p:cNvSpPr>
          <p:nvPr>
            <p:ph type="sldNum" sz="quarter" idx="5"/>
          </p:nvPr>
        </p:nvSpPr>
        <p:spPr>
          <a:noFill/>
        </p:spPr>
        <p:txBody>
          <a:bodyPr/>
          <a:lstStyle/>
          <a:p>
            <a:r>
              <a:rPr lang="en-US" smtClean="0"/>
              <a:t>M6-</a:t>
            </a:r>
            <a:fld id="{BD08489E-980B-4876-912B-C03CE38D8B47}" type="slidenum">
              <a:rPr lang="en-US" smtClean="0"/>
              <a:pPr/>
              <a:t>10</a:t>
            </a:fld>
            <a:endParaRPr lang="en-US" smtClean="0"/>
          </a:p>
        </p:txBody>
      </p:sp>
      <p:sp>
        <p:nvSpPr>
          <p:cNvPr id="102404" name="Rectangle 2"/>
          <p:cNvSpPr>
            <a:spLocks noGrp="1" noRot="1" noChangeAspect="1" noChangeArrowheads="1" noTextEdit="1"/>
          </p:cNvSpPr>
          <p:nvPr>
            <p:ph type="sldImg"/>
          </p:nvPr>
        </p:nvSpPr>
        <p:spPr>
          <a:xfrm>
            <a:off x="1181100" y="695325"/>
            <a:ext cx="4651375" cy="3487738"/>
          </a:xfrm>
          <a:ln/>
        </p:spPr>
      </p:sp>
      <p:sp>
        <p:nvSpPr>
          <p:cNvPr id="102405"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smtClean="0"/>
              <a:t>Slide 11</a:t>
            </a:r>
          </a:p>
          <a:p>
            <a:pPr>
              <a:spcAft>
                <a:spcPts val="713"/>
              </a:spcAft>
            </a:pPr>
            <a:r>
              <a:rPr lang="en-US" sz="1000" smtClean="0">
                <a:solidFill>
                  <a:srgbClr val="000000"/>
                </a:solidFill>
              </a:rPr>
              <a:t>In frequency modulation, the modulating signal changes the frequency of the carrier.  The amplitude of the modulating signal determines how far (in frequency) the carrier signal will shift; this is referred to as the frequency deviation or</a:t>
            </a:r>
            <a:r>
              <a:rPr lang="en-US" sz="1000" smtClean="0">
                <a:solidFill>
                  <a:srgbClr val="000000"/>
                </a:solidFill>
                <a:latin typeface="Symbol" pitchFamily="18" charset="2"/>
              </a:rPr>
              <a:t> </a:t>
            </a:r>
            <a:r>
              <a:rPr lang="en-US" sz="1000" b="1" i="1" smtClean="0">
                <a:solidFill>
                  <a:srgbClr val="000000"/>
                </a:solidFill>
                <a:latin typeface="Symbol" pitchFamily="18" charset="2"/>
              </a:rPr>
              <a:t>D</a:t>
            </a:r>
            <a:r>
              <a:rPr lang="en-US" sz="1000" b="1" i="1" smtClean="0">
                <a:solidFill>
                  <a:srgbClr val="000000"/>
                </a:solidFill>
              </a:rPr>
              <a:t>Fdev</a:t>
            </a:r>
            <a:r>
              <a:rPr lang="en-US" sz="1000" smtClean="0">
                <a:solidFill>
                  <a:srgbClr val="000000"/>
                </a:solidFill>
              </a:rPr>
              <a:t>.  The frequency of the modulating signal determines how quickly the carrier will shift from one frequency to another; this is referred to as the modulation frequency of </a:t>
            </a:r>
            <a:r>
              <a:rPr lang="en-US" sz="1000" b="1" i="1" smtClean="0">
                <a:solidFill>
                  <a:srgbClr val="000000"/>
                </a:solidFill>
              </a:rPr>
              <a:t>Fm</a:t>
            </a:r>
            <a:r>
              <a:rPr lang="en-US" sz="1000" smtClean="0">
                <a:solidFill>
                  <a:srgbClr val="000000"/>
                </a:solidFill>
              </a:rPr>
              <a:t>.</a:t>
            </a:r>
          </a:p>
          <a:p>
            <a:pPr>
              <a:spcAft>
                <a:spcPts val="713"/>
              </a:spcAft>
            </a:pPr>
            <a:r>
              <a:rPr lang="en-US" sz="1000" smtClean="0">
                <a:solidFill>
                  <a:srgbClr val="000000"/>
                </a:solidFill>
              </a:rPr>
              <a:t>The modulation index, called </a:t>
            </a:r>
            <a:r>
              <a:rPr lang="el-GR" sz="1000" b="1" smtClean="0">
                <a:solidFill>
                  <a:srgbClr val="000000"/>
                </a:solidFill>
              </a:rPr>
              <a:t>β</a:t>
            </a:r>
            <a:r>
              <a:rPr lang="en-US" sz="1000" b="1" smtClean="0">
                <a:solidFill>
                  <a:srgbClr val="000000"/>
                </a:solidFill>
              </a:rPr>
              <a:t>, </a:t>
            </a:r>
            <a:r>
              <a:rPr lang="en-US" sz="1000" smtClean="0">
                <a:solidFill>
                  <a:srgbClr val="000000"/>
                </a:solidFill>
              </a:rPr>
              <a:t>is defined as </a:t>
            </a:r>
            <a:r>
              <a:rPr lang="en-US" sz="1000" b="1" i="1" smtClean="0">
                <a:solidFill>
                  <a:srgbClr val="000000"/>
                </a:solidFill>
                <a:latin typeface="Symbol" pitchFamily="18" charset="2"/>
              </a:rPr>
              <a:t>D</a:t>
            </a:r>
            <a:r>
              <a:rPr lang="en-US" sz="1000" b="1" i="1" smtClean="0">
                <a:solidFill>
                  <a:srgbClr val="000000"/>
                </a:solidFill>
              </a:rPr>
              <a:t>Fdev</a:t>
            </a:r>
            <a:r>
              <a:rPr lang="en-US" sz="1000" smtClean="0">
                <a:solidFill>
                  <a:srgbClr val="000000"/>
                </a:solidFill>
              </a:rPr>
              <a:t>/</a:t>
            </a:r>
            <a:r>
              <a:rPr lang="en-US" sz="1000" b="1" i="1" smtClean="0">
                <a:solidFill>
                  <a:srgbClr val="000000"/>
                </a:solidFill>
              </a:rPr>
              <a:t>Fm</a:t>
            </a:r>
            <a:r>
              <a:rPr lang="en-US" sz="1000" smtClean="0">
                <a:solidFill>
                  <a:srgbClr val="000000"/>
                </a:solidFill>
              </a:rPr>
              <a:t>.  </a:t>
            </a:r>
          </a:p>
          <a:p>
            <a:pPr>
              <a:spcAft>
                <a:spcPts val="713"/>
              </a:spcAft>
            </a:pPr>
            <a:r>
              <a:rPr lang="en-US" sz="1000" smtClean="0">
                <a:solidFill>
                  <a:srgbClr val="000000"/>
                </a:solidFill>
              </a:rPr>
              <a:t>Frequency modulation, depending on the modulation index, can create an infinite number of sidebands around the carrier.  A mathematical solution to frequency modulation requires Bessel functions.  The Bessel functions provide an indication of the number and relative strength of the sidebands.  The interesting thing about FM is that as the modulation index is increased, the number of sidebands increases then the carrier or sidebands can completely disappear in a known sequence.</a:t>
            </a:r>
          </a:p>
          <a:p>
            <a:endParaRPr lang="en-US" sz="1000" smtClean="0"/>
          </a:p>
          <a:p>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03427" name="Rectangle 24"/>
          <p:cNvSpPr>
            <a:spLocks noGrp="1" noChangeArrowheads="1"/>
          </p:cNvSpPr>
          <p:nvPr>
            <p:ph type="sldNum" sz="quarter" idx="5"/>
          </p:nvPr>
        </p:nvSpPr>
        <p:spPr>
          <a:noFill/>
        </p:spPr>
        <p:txBody>
          <a:bodyPr/>
          <a:lstStyle/>
          <a:p>
            <a:r>
              <a:rPr lang="en-US" smtClean="0"/>
              <a:t>M6-</a:t>
            </a:r>
            <a:fld id="{EB485240-5539-4FD9-9740-1EE6146BB18A}" type="slidenum">
              <a:rPr lang="en-US" smtClean="0"/>
              <a:pPr/>
              <a:t>11</a:t>
            </a:fld>
            <a:endParaRPr lang="en-US" smtClean="0"/>
          </a:p>
        </p:txBody>
      </p:sp>
      <p:sp>
        <p:nvSpPr>
          <p:cNvPr id="103428" name="Rectangle 2"/>
          <p:cNvSpPr>
            <a:spLocks noGrp="1" noRot="1" noChangeAspect="1" noChangeArrowheads="1" noTextEdit="1"/>
          </p:cNvSpPr>
          <p:nvPr>
            <p:ph type="sldImg"/>
          </p:nvPr>
        </p:nvSpPr>
        <p:spPr>
          <a:xfrm>
            <a:off x="1181100" y="695325"/>
            <a:ext cx="4651375" cy="3487738"/>
          </a:xfrm>
          <a:ln/>
        </p:spPr>
      </p:sp>
      <p:sp>
        <p:nvSpPr>
          <p:cNvPr id="103429"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dirty="0" smtClean="0"/>
              <a:t>Slide 13</a:t>
            </a:r>
          </a:p>
          <a:p>
            <a:pPr>
              <a:spcAft>
                <a:spcPts val="713"/>
              </a:spcAft>
            </a:pPr>
            <a:r>
              <a:rPr lang="en-US" sz="1000" dirty="0" smtClean="0">
                <a:solidFill>
                  <a:srgbClr val="000000"/>
                </a:solidFill>
              </a:rPr>
              <a:t>Phase modulation is very similar to frequency modulation.  The modulating signal causes the phase of the carrier to shift.  The amplitude of the modulating signal determines the phase deviation.  The modulation index, </a:t>
            </a:r>
            <a:r>
              <a:rPr lang="el-GR" sz="1000" b="1" dirty="0" smtClean="0">
                <a:solidFill>
                  <a:srgbClr val="000000"/>
                </a:solidFill>
              </a:rPr>
              <a:t>β</a:t>
            </a:r>
            <a:r>
              <a:rPr lang="en-US" sz="1000" dirty="0" smtClean="0">
                <a:solidFill>
                  <a:srgbClr val="000000"/>
                </a:solidFill>
              </a:rPr>
              <a:t>, is defined as the phase deviation of the carrier.    Notice that the rate of the phase modulation does not enter into a calculation of </a:t>
            </a:r>
            <a:r>
              <a:rPr lang="el-GR" sz="1000" b="1" dirty="0" smtClean="0">
                <a:solidFill>
                  <a:srgbClr val="000000"/>
                </a:solidFill>
              </a:rPr>
              <a:t>β</a:t>
            </a:r>
            <a:r>
              <a:rPr lang="en-US" sz="1000" dirty="0" smtClean="0">
                <a:solidFill>
                  <a:srgbClr val="000000"/>
                </a:solidFill>
              </a:rPr>
              <a:t>.  The spectrum modulation components are spaced as with FM and are determined by the rate of phase modulation, but </a:t>
            </a:r>
            <a:r>
              <a:rPr lang="el-GR" sz="1000" b="1" dirty="0" smtClean="0">
                <a:solidFill>
                  <a:srgbClr val="000000"/>
                </a:solidFill>
              </a:rPr>
              <a:t>β</a:t>
            </a:r>
            <a:r>
              <a:rPr lang="en-US" sz="1000" dirty="0" smtClean="0">
                <a:solidFill>
                  <a:srgbClr val="000000"/>
                </a:solidFill>
              </a:rPr>
              <a:t> will not change if the rate of phase modulation is varied.  If </a:t>
            </a:r>
            <a:r>
              <a:rPr lang="el-GR" sz="1000" b="1" dirty="0" smtClean="0">
                <a:solidFill>
                  <a:srgbClr val="000000"/>
                </a:solidFill>
              </a:rPr>
              <a:t>β</a:t>
            </a:r>
            <a:r>
              <a:rPr lang="en-US" sz="1000" dirty="0" smtClean="0">
                <a:solidFill>
                  <a:srgbClr val="000000"/>
                </a:solidFill>
              </a:rPr>
              <a:t> doesn't change, </a:t>
            </a:r>
            <a:r>
              <a:rPr lang="en-US" sz="1000" b="1" dirty="0" smtClean="0">
                <a:solidFill>
                  <a:srgbClr val="000000"/>
                </a:solidFill>
              </a:rPr>
              <a:t>the shape of the spectrum doesn't change</a:t>
            </a:r>
            <a:r>
              <a:rPr lang="en-US" sz="1000" dirty="0" smtClean="0">
                <a:solidFill>
                  <a:srgbClr val="000000"/>
                </a:solidFill>
              </a:rPr>
              <a:t>: only the component spacing changes.  This is really the only way of differentiating analog FM from analog PM.</a:t>
            </a:r>
          </a:p>
          <a:p>
            <a:endParaRPr lang="en-US" sz="1000" dirty="0" smtClean="0"/>
          </a:p>
          <a:p>
            <a:endParaRPr lang="en-US"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05475" name="Rectangle 24"/>
          <p:cNvSpPr>
            <a:spLocks noGrp="1" noChangeArrowheads="1"/>
          </p:cNvSpPr>
          <p:nvPr>
            <p:ph type="sldNum" sz="quarter" idx="5"/>
          </p:nvPr>
        </p:nvSpPr>
        <p:spPr>
          <a:noFill/>
        </p:spPr>
        <p:txBody>
          <a:bodyPr/>
          <a:lstStyle/>
          <a:p>
            <a:r>
              <a:rPr lang="en-US" smtClean="0"/>
              <a:t>M6-</a:t>
            </a:r>
            <a:fld id="{1F4C5DCA-D20D-44A4-B751-11579920C531}" type="slidenum">
              <a:rPr lang="en-US" smtClean="0"/>
              <a:pPr/>
              <a:t>12</a:t>
            </a:fld>
            <a:endParaRPr lang="en-US" smtClean="0"/>
          </a:p>
        </p:txBody>
      </p:sp>
      <p:sp>
        <p:nvSpPr>
          <p:cNvPr id="105476" name="Rectangle 2"/>
          <p:cNvSpPr>
            <a:spLocks noGrp="1" noRot="1" noChangeAspect="1" noChangeArrowheads="1" noTextEdit="1"/>
          </p:cNvSpPr>
          <p:nvPr>
            <p:ph type="sldImg"/>
          </p:nvPr>
        </p:nvSpPr>
        <p:spPr>
          <a:xfrm>
            <a:off x="1181100" y="695325"/>
            <a:ext cx="4651375" cy="3487738"/>
          </a:xfrm>
          <a:ln/>
        </p:spPr>
      </p:sp>
      <p:sp>
        <p:nvSpPr>
          <p:cNvPr id="105477"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smtClean="0"/>
              <a:t>Slide 15</a:t>
            </a:r>
          </a:p>
          <a:p>
            <a:pPr>
              <a:spcAft>
                <a:spcPts val="713"/>
              </a:spcAft>
            </a:pPr>
            <a:r>
              <a:rPr lang="en-US" sz="1000" smtClean="0">
                <a:solidFill>
                  <a:srgbClr val="000000"/>
                </a:solidFill>
              </a:rPr>
              <a:t>In pulse modulation, the signal is either at full amplitude or it is at zero amplitude – essentially it is ON or OFF.   The most important parameters for pulsed RF signals are the pulse rise and fall times, pulse repetition frequency (PRF), pulse period, and pulse width.  The line spacing in a pulsed spectrum are separated by the reciprocal of the pulse period.  The nulls occur at 1/t where t is the pulse width.  The overall shape is a sin(x)/x.</a:t>
            </a:r>
          </a:p>
          <a:p>
            <a:endParaRPr lang="en-US" sz="1000" smtClean="0"/>
          </a:p>
          <a:p>
            <a:endParaRPr lang="en-US"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3"/>
          <p:cNvSpPr>
            <a:spLocks noGrp="1" noChangeArrowheads="1"/>
          </p:cNvSpPr>
          <p:nvPr>
            <p:ph type="ftr" sz="quarter" idx="4"/>
          </p:nvPr>
        </p:nvSpPr>
        <p:spPr>
          <a:noFill/>
        </p:spPr>
        <p:txBody>
          <a:bodyPr/>
          <a:lstStyle/>
          <a:p>
            <a:r>
              <a:rPr lang="en-US" dirty="0" smtClean="0">
                <a:cs typeface="Times New Roman" pitchFamily="18" charset="0"/>
              </a:rPr>
              <a:t>© Agilent Technologies, Inc</a:t>
            </a:r>
          </a:p>
        </p:txBody>
      </p:sp>
      <p:sp>
        <p:nvSpPr>
          <p:cNvPr id="107523" name="Rectangle 24"/>
          <p:cNvSpPr>
            <a:spLocks noGrp="1" noChangeArrowheads="1"/>
          </p:cNvSpPr>
          <p:nvPr>
            <p:ph type="sldNum" sz="quarter" idx="5"/>
          </p:nvPr>
        </p:nvSpPr>
        <p:spPr>
          <a:noFill/>
        </p:spPr>
        <p:txBody>
          <a:bodyPr/>
          <a:lstStyle/>
          <a:p>
            <a:r>
              <a:rPr lang="en-US" smtClean="0"/>
              <a:t>M6-</a:t>
            </a:r>
            <a:fld id="{75237D91-1A95-4DE7-BFBE-8BFC49363218}" type="slidenum">
              <a:rPr lang="en-US" smtClean="0"/>
              <a:pPr/>
              <a:t>13</a:t>
            </a:fld>
            <a:endParaRPr lang="en-US" smtClean="0"/>
          </a:p>
        </p:txBody>
      </p:sp>
      <p:sp>
        <p:nvSpPr>
          <p:cNvPr id="107524" name="Rectangle 2"/>
          <p:cNvSpPr>
            <a:spLocks noGrp="1" noRot="1" noChangeAspect="1" noChangeArrowheads="1" noTextEdit="1"/>
          </p:cNvSpPr>
          <p:nvPr>
            <p:ph type="sldImg"/>
          </p:nvPr>
        </p:nvSpPr>
        <p:spPr>
          <a:xfrm>
            <a:off x="1181100" y="695325"/>
            <a:ext cx="4651375" cy="3487738"/>
          </a:xfrm>
          <a:ln/>
        </p:spPr>
      </p:sp>
      <p:sp>
        <p:nvSpPr>
          <p:cNvPr id="107525"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dirty="0" smtClean="0"/>
              <a:t>Slide 17</a:t>
            </a:r>
          </a:p>
          <a:p>
            <a:pPr>
              <a:spcAft>
                <a:spcPts val="713"/>
              </a:spcAft>
            </a:pPr>
            <a:r>
              <a:rPr lang="en-US" sz="1000" dirty="0" smtClean="0">
                <a:solidFill>
                  <a:srgbClr val="000000"/>
                </a:solidFill>
              </a:rPr>
              <a:t>Composite modulation is when two or more modulation types are used to create a composite modulated signal.  For example, AM and PM can be combined to create various magnitude and phase values.  In addition, a variety of communications, satellite, and radar signals can be generated using a combination of pulse and either PM or FM.  </a:t>
            </a:r>
          </a:p>
          <a:p>
            <a:pPr>
              <a:spcAft>
                <a:spcPts val="713"/>
              </a:spcAft>
            </a:pPr>
            <a:endParaRPr lang="en-US" sz="1000" dirty="0" smtClean="0">
              <a:solidFill>
                <a:srgbClr val="000000"/>
              </a:solidFill>
            </a:endParaRPr>
          </a:p>
          <a:p>
            <a:pPr>
              <a:spcAft>
                <a:spcPts val="713"/>
              </a:spcAft>
            </a:pPr>
            <a:r>
              <a:rPr lang="en-US" sz="1000" dirty="0" smtClean="0">
                <a:solidFill>
                  <a:srgbClr val="000000"/>
                </a:solidFill>
              </a:rPr>
              <a:t>While it is possible to coordinate analog AM and PM to generate basic digital QAM signals, in reality, this is very difficult and usually requires very specialized phase modulators that have limited bandwidths.  It is much easier to use an integrated IQ modulator to accomplish the coordination of AM and PM for digital communication purposes.  In the case of complex digital communications such as 32 QAM, these digital modulation states are restricted to discrete states (discrete values of magnitude and phase values) and are easily created with IQ modulators.  </a:t>
            </a:r>
          </a:p>
          <a:p>
            <a:pPr>
              <a:spcAft>
                <a:spcPts val="713"/>
              </a:spcAft>
            </a:pPr>
            <a:endParaRPr lang="en-US" sz="1000" dirty="0" smtClean="0">
              <a:solidFill>
                <a:srgbClr val="000000"/>
              </a:solidFill>
            </a:endParaRPr>
          </a:p>
          <a:p>
            <a:pPr>
              <a:spcAft>
                <a:spcPts val="713"/>
              </a:spcAft>
            </a:pPr>
            <a:r>
              <a:rPr lang="en-US" sz="1000" dirty="0" smtClean="0">
                <a:solidFill>
                  <a:srgbClr val="000000"/>
                </a:solidFill>
              </a:rPr>
              <a:t>An example of a composite pulse and FM signals is a chirp signal.  Radar signals often marry FM and Pulse modulation in an effort to overcome the difficulty of creating very high power in ultra-narrow pulse widths.  Chirped signals are easier to produce - having a much wider pulse width and lower average power level – and can be signal processed to yield radar return signals that have the very narrow pulse widths that are desired.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09571" name="Rectangle 24"/>
          <p:cNvSpPr>
            <a:spLocks noGrp="1" noChangeArrowheads="1"/>
          </p:cNvSpPr>
          <p:nvPr>
            <p:ph type="sldNum" sz="quarter" idx="5"/>
          </p:nvPr>
        </p:nvSpPr>
        <p:spPr>
          <a:noFill/>
        </p:spPr>
        <p:txBody>
          <a:bodyPr/>
          <a:lstStyle/>
          <a:p>
            <a:r>
              <a:rPr lang="en-US" smtClean="0"/>
              <a:t>M6-</a:t>
            </a:r>
            <a:fld id="{B32F95C2-C842-4A14-8483-240742C7A03A}" type="slidenum">
              <a:rPr lang="en-US" smtClean="0"/>
              <a:pPr/>
              <a:t>14</a:t>
            </a:fld>
            <a:endParaRPr lang="en-US" smtClean="0"/>
          </a:p>
        </p:txBody>
      </p:sp>
      <p:sp>
        <p:nvSpPr>
          <p:cNvPr id="109572" name="Rectangle 2"/>
          <p:cNvSpPr>
            <a:spLocks noGrp="1" noRot="1" noChangeAspect="1" noChangeArrowheads="1" noTextEdit="1"/>
          </p:cNvSpPr>
          <p:nvPr>
            <p:ph type="sldImg"/>
          </p:nvPr>
        </p:nvSpPr>
        <p:spPr>
          <a:xfrm>
            <a:off x="1181100" y="695325"/>
            <a:ext cx="4651375" cy="3487738"/>
          </a:xfrm>
          <a:ln/>
        </p:spPr>
      </p:sp>
      <p:sp>
        <p:nvSpPr>
          <p:cNvPr id="109573"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19</a:t>
            </a:r>
          </a:p>
          <a:p>
            <a:pPr>
              <a:spcAft>
                <a:spcPts val="713"/>
              </a:spcAft>
            </a:pPr>
            <a:r>
              <a:rPr lang="en-US" sz="1000" smtClean="0">
                <a:solidFill>
                  <a:srgbClr val="000000"/>
                </a:solidFill>
              </a:rPr>
              <a:t>Vector (phasor) notation can be used to represent all types of modulation.  Amplitude modulation is represented by a magnitude change with no rotation.  Phase modulation is represented by a vector that rotates along an arc; the length of the arc indicates the maximum phase deviation.  Simultaneous amplitude and phase modulation is indicated by a vector whose length and phase change with time.  Frequency modulation results in a vector that rotates clockwise or counterclockwise.</a:t>
            </a:r>
          </a:p>
          <a:p>
            <a:endParaRPr lang="en-US" sz="1000" smtClean="0"/>
          </a:p>
          <a:p>
            <a:r>
              <a:rPr lang="en-US" sz="1000" smtClean="0">
                <a:solidFill>
                  <a:srgbClr val="000000"/>
                </a:solidFill>
              </a:rPr>
              <a:t>When vector modulation is viewed on the polar display it is easy to see why we like to view it this way.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10595" name="Rectangle 24"/>
          <p:cNvSpPr>
            <a:spLocks noGrp="1" noChangeArrowheads="1"/>
          </p:cNvSpPr>
          <p:nvPr>
            <p:ph type="sldNum" sz="quarter" idx="5"/>
          </p:nvPr>
        </p:nvSpPr>
        <p:spPr>
          <a:noFill/>
        </p:spPr>
        <p:txBody>
          <a:bodyPr/>
          <a:lstStyle/>
          <a:p>
            <a:r>
              <a:rPr lang="en-US" dirty="0" smtClean="0"/>
              <a:t>M6-</a:t>
            </a:r>
            <a:fld id="{B59F8D12-8E5F-4D49-B155-E4F980B28CD6}" type="slidenum">
              <a:rPr lang="en-US" smtClean="0"/>
              <a:pPr/>
              <a:t>15</a:t>
            </a:fld>
            <a:endParaRPr lang="en-US" dirty="0" smtClean="0"/>
          </a:p>
        </p:txBody>
      </p:sp>
      <p:sp>
        <p:nvSpPr>
          <p:cNvPr id="110596" name="Rectangle 2"/>
          <p:cNvSpPr>
            <a:spLocks noGrp="1" noRot="1" noChangeAspect="1" noChangeArrowheads="1" noTextEdit="1"/>
          </p:cNvSpPr>
          <p:nvPr>
            <p:ph type="sldImg"/>
          </p:nvPr>
        </p:nvSpPr>
        <p:spPr>
          <a:xfrm>
            <a:off x="1181100" y="695325"/>
            <a:ext cx="4651375" cy="3487738"/>
          </a:xfrm>
          <a:ln/>
        </p:spPr>
      </p:sp>
      <p:sp>
        <p:nvSpPr>
          <p:cNvPr id="110597" name="Rectangle 3"/>
          <p:cNvSpPr>
            <a:spLocks noGrp="1" noChangeArrowheads="1"/>
          </p:cNvSpPr>
          <p:nvPr>
            <p:ph type="body" idx="1"/>
          </p:nvPr>
        </p:nvSpPr>
        <p:spPr>
          <a:xfrm>
            <a:off x="936625" y="4414838"/>
            <a:ext cx="5137150" cy="4186237"/>
          </a:xfrm>
          <a:noFill/>
          <a:ln/>
        </p:spPr>
        <p:txBody>
          <a:bodyPr/>
          <a:lstStyle/>
          <a:p>
            <a:r>
              <a:rPr lang="en-US" sz="1000" b="1" smtClean="0"/>
              <a:t>Slide 20</a:t>
            </a:r>
          </a:p>
          <a:p>
            <a:r>
              <a:rPr lang="en-US" sz="1000" smtClean="0"/>
              <a:t>When we describe the vectors in digital modulation, we typically don’t use magnitude and phase values.  The polar plane can very easily be mapped to a rectangular format  (with horizontal and vertical axis) called the I-Q plane: </a:t>
            </a:r>
            <a:r>
              <a:rPr lang="en-US" sz="1000" i="1" smtClean="0"/>
              <a:t>I</a:t>
            </a:r>
            <a:r>
              <a:rPr lang="en-US" sz="1000" smtClean="0"/>
              <a:t> (In-phase) and </a:t>
            </a:r>
            <a:r>
              <a:rPr lang="en-US" sz="1000" i="1" smtClean="0"/>
              <a:t>Q</a:t>
            </a:r>
            <a:r>
              <a:rPr lang="en-US" sz="1000" smtClean="0"/>
              <a:t> (Quadrature).  The </a:t>
            </a:r>
            <a:r>
              <a:rPr lang="en-US" sz="1000" i="1" smtClean="0"/>
              <a:t>I</a:t>
            </a:r>
            <a:r>
              <a:rPr lang="en-US" sz="1000" smtClean="0"/>
              <a:t> axis lies on the zero degree phase reference, and the </a:t>
            </a:r>
            <a:r>
              <a:rPr lang="en-US" sz="1000" i="1" smtClean="0"/>
              <a:t>Q</a:t>
            </a:r>
            <a:r>
              <a:rPr lang="en-US" sz="1000" smtClean="0"/>
              <a:t> axis is rotated by 90 degrees.  The signal vector’s projection onto the </a:t>
            </a:r>
            <a:r>
              <a:rPr lang="en-US" sz="1000" i="1" smtClean="0"/>
              <a:t>I</a:t>
            </a:r>
            <a:r>
              <a:rPr lang="en-US" sz="1000" smtClean="0"/>
              <a:t> axis is the “I” component and the projection onto the </a:t>
            </a:r>
            <a:r>
              <a:rPr lang="en-US" sz="1000" i="1" smtClean="0"/>
              <a:t>Q</a:t>
            </a:r>
            <a:r>
              <a:rPr lang="en-US" sz="1000" smtClean="0"/>
              <a:t> axis is its “Q” component.</a:t>
            </a:r>
          </a:p>
          <a:p>
            <a:r>
              <a:rPr lang="en-US" sz="1000" i="1" smtClean="0"/>
              <a:t>I/Q</a:t>
            </a:r>
            <a:r>
              <a:rPr lang="en-US" sz="1000" smtClean="0"/>
              <a:t> diagrams are particularly useful because they mirror the way most digital communications signals are created using an </a:t>
            </a:r>
            <a:r>
              <a:rPr lang="en-US" sz="1000" i="1" smtClean="0"/>
              <a:t>I/Q</a:t>
            </a:r>
            <a:r>
              <a:rPr lang="en-US" sz="1000" smtClean="0"/>
              <a:t> modulator.  Independent DC voltages (</a:t>
            </a:r>
            <a:r>
              <a:rPr lang="en-US" sz="1000" i="1" smtClean="0"/>
              <a:t>I</a:t>
            </a:r>
            <a:r>
              <a:rPr lang="en-US" sz="1000" smtClean="0"/>
              <a:t> and </a:t>
            </a:r>
            <a:r>
              <a:rPr lang="en-US" sz="1000" i="1" smtClean="0"/>
              <a:t>Q</a:t>
            </a:r>
            <a:r>
              <a:rPr lang="en-US" sz="1000" smtClean="0"/>
              <a:t> components) provided to the input of an </a:t>
            </a:r>
            <a:r>
              <a:rPr lang="en-US" sz="1000" i="1" smtClean="0"/>
              <a:t>I/Q</a:t>
            </a:r>
            <a:r>
              <a:rPr lang="en-US" sz="1000" smtClean="0"/>
              <a:t> modulator correlate to a composite signal with a specific amplitude and phase at the modulator output.  Conversely, the amplitude and phase of a modulated signal sent to an </a:t>
            </a:r>
            <a:r>
              <a:rPr lang="en-US" sz="1000" i="1" smtClean="0"/>
              <a:t>I/Q</a:t>
            </a:r>
            <a:r>
              <a:rPr lang="en-US" sz="1000" smtClean="0"/>
              <a:t> demodulator, will correspond to discrete DC values at the demodulator’s output.</a:t>
            </a:r>
          </a:p>
          <a:p>
            <a:endParaRPr lang="en-US"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11619" name="Rectangle 24"/>
          <p:cNvSpPr>
            <a:spLocks noGrp="1" noChangeArrowheads="1"/>
          </p:cNvSpPr>
          <p:nvPr>
            <p:ph type="sldNum" sz="quarter" idx="5"/>
          </p:nvPr>
        </p:nvSpPr>
        <p:spPr>
          <a:noFill/>
        </p:spPr>
        <p:txBody>
          <a:bodyPr/>
          <a:lstStyle/>
          <a:p>
            <a:r>
              <a:rPr lang="en-US" smtClean="0"/>
              <a:t>M6-</a:t>
            </a:r>
            <a:fld id="{A3033F06-92AD-4D37-B7FC-07B5730FBC71}" type="slidenum">
              <a:rPr lang="en-US" smtClean="0"/>
              <a:pPr/>
              <a:t>16</a:t>
            </a:fld>
            <a:endParaRPr lang="en-US" smtClean="0"/>
          </a:p>
        </p:txBody>
      </p:sp>
      <p:sp>
        <p:nvSpPr>
          <p:cNvPr id="111620" name="Rectangle 2"/>
          <p:cNvSpPr>
            <a:spLocks noGrp="1" noRot="1" noChangeAspect="1" noChangeArrowheads="1" noTextEdit="1"/>
          </p:cNvSpPr>
          <p:nvPr>
            <p:ph type="sldImg"/>
          </p:nvPr>
        </p:nvSpPr>
        <p:spPr>
          <a:xfrm>
            <a:off x="1181100" y="695325"/>
            <a:ext cx="4651375" cy="3487738"/>
          </a:xfrm>
          <a:ln/>
        </p:spPr>
      </p:sp>
      <p:sp>
        <p:nvSpPr>
          <p:cNvPr id="111621" name="Rectangle 3"/>
          <p:cNvSpPr>
            <a:spLocks noGrp="1" noChangeArrowheads="1"/>
          </p:cNvSpPr>
          <p:nvPr>
            <p:ph type="body" idx="1"/>
          </p:nvPr>
        </p:nvSpPr>
        <p:spPr>
          <a:xfrm>
            <a:off x="936625" y="4414838"/>
            <a:ext cx="5137150" cy="4186237"/>
          </a:xfrm>
          <a:noFill/>
          <a:ln/>
        </p:spPr>
        <p:txBody>
          <a:bodyPr/>
          <a:lstStyle/>
          <a:p>
            <a:r>
              <a:rPr lang="en-US" sz="1000" b="1" smtClean="0"/>
              <a:t>Slide 21</a:t>
            </a:r>
          </a:p>
          <a:p>
            <a:r>
              <a:rPr lang="en-US" sz="1000" smtClean="0"/>
              <a:t>Transmitting large amounts of binary bits quickly requires large information bandwidths:  10k bits/ sec needs 20 kHz bandwidth, 100k bits/sec needs 200 kHz bandwidth, etc.  The faster the data rate, the wider the bandwidth.</a:t>
            </a:r>
          </a:p>
          <a:p>
            <a:r>
              <a:rPr lang="en-US" sz="1000" smtClean="0"/>
              <a:t>There is a way to make a more efficient use of the bandwidth available but increases the complexity of the signal.  This requires grouping blocks of digital data (1s, 0s) into symbols.  The number of bits/symbol varies, depending upon the specific format.  Transmitting digital data via symbols requires less bandwidth.  For 2 bits/symbol, the symbol rate is ½ the bit rate, and for 4 bits/symbol, the symbol rate is ¼ the bit rate, etc.  Symbols can vary from 1 bit/symbol (binary) to 2</a:t>
            </a:r>
            <a:r>
              <a:rPr lang="en-US" sz="1000" b="1" smtClean="0"/>
              <a:t>n</a:t>
            </a:r>
            <a:r>
              <a:rPr lang="en-US" sz="1000" smtClean="0"/>
              <a:t> bits/symbol, where </a:t>
            </a:r>
            <a:r>
              <a:rPr lang="en-US" sz="1000" b="1" smtClean="0"/>
              <a:t>n</a:t>
            </a:r>
            <a:r>
              <a:rPr lang="en-US" sz="1000" smtClean="0"/>
              <a:t> is any positive integer.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3"/>
          <p:cNvSpPr>
            <a:spLocks noGrp="1" noChangeArrowheads="1"/>
          </p:cNvSpPr>
          <p:nvPr>
            <p:ph type="ftr" sz="quarter" idx="4"/>
          </p:nvPr>
        </p:nvSpPr>
        <p:spPr>
          <a:noFill/>
        </p:spPr>
        <p:txBody>
          <a:bodyPr/>
          <a:lstStyle/>
          <a:p>
            <a:r>
              <a:rPr lang="en-US" dirty="0" smtClean="0">
                <a:cs typeface="Times New Roman" pitchFamily="18" charset="0"/>
              </a:rPr>
              <a:t>© Agilent Technologies, Inc</a:t>
            </a:r>
          </a:p>
        </p:txBody>
      </p:sp>
      <p:sp>
        <p:nvSpPr>
          <p:cNvPr id="112643" name="Rectangle 24"/>
          <p:cNvSpPr>
            <a:spLocks noGrp="1" noChangeArrowheads="1"/>
          </p:cNvSpPr>
          <p:nvPr>
            <p:ph type="sldNum" sz="quarter" idx="5"/>
          </p:nvPr>
        </p:nvSpPr>
        <p:spPr>
          <a:noFill/>
        </p:spPr>
        <p:txBody>
          <a:bodyPr/>
          <a:lstStyle/>
          <a:p>
            <a:r>
              <a:rPr lang="en-US" smtClean="0"/>
              <a:t>M6-</a:t>
            </a:r>
            <a:fld id="{19F5F9C9-C540-4990-A1A9-3BCF8DC37090}" type="slidenum">
              <a:rPr lang="en-US" smtClean="0"/>
              <a:pPr/>
              <a:t>17</a:t>
            </a:fld>
            <a:endParaRPr lang="en-US" smtClean="0"/>
          </a:p>
        </p:txBody>
      </p:sp>
      <p:sp>
        <p:nvSpPr>
          <p:cNvPr id="112644" name="Rectangle 2"/>
          <p:cNvSpPr>
            <a:spLocks noGrp="1" noRot="1" noChangeAspect="1" noChangeArrowheads="1" noTextEdit="1"/>
          </p:cNvSpPr>
          <p:nvPr>
            <p:ph type="sldImg"/>
          </p:nvPr>
        </p:nvSpPr>
        <p:spPr>
          <a:xfrm>
            <a:off x="1181100" y="695325"/>
            <a:ext cx="4651375" cy="3487738"/>
          </a:xfrm>
          <a:ln/>
        </p:spPr>
      </p:sp>
      <p:sp>
        <p:nvSpPr>
          <p:cNvPr id="112645" name="Rectangle 3"/>
          <p:cNvSpPr>
            <a:spLocks noGrp="1" noChangeArrowheads="1"/>
          </p:cNvSpPr>
          <p:nvPr>
            <p:ph type="body" idx="1"/>
          </p:nvPr>
        </p:nvSpPr>
        <p:spPr>
          <a:xfrm>
            <a:off x="936625" y="4414838"/>
            <a:ext cx="5137150" cy="4186237"/>
          </a:xfrm>
          <a:noFill/>
          <a:ln/>
        </p:spPr>
        <p:txBody>
          <a:bodyPr/>
          <a:lstStyle/>
          <a:p>
            <a:r>
              <a:rPr lang="en-US" sz="1000" b="1" smtClean="0"/>
              <a:t>Slide 22</a:t>
            </a:r>
          </a:p>
          <a:p>
            <a:r>
              <a:rPr lang="en-US" sz="1000" smtClean="0"/>
              <a:t>Symbol rate is the number of symbols sent per second (in Hz).  The reciprocal of the symbol rate is the approximate bandwidth necessary to transmit the signal. Since more bits per symbol are modulated, 16QAM can fit the same data into half the bandwidth of QPSK.  Similarly, the same bandwidth could be used to send data at twice the rate.</a:t>
            </a:r>
          </a:p>
          <a:p>
            <a:endParaRPr lang="en-US"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13667" name="Rectangle 24"/>
          <p:cNvSpPr>
            <a:spLocks noGrp="1" noChangeArrowheads="1"/>
          </p:cNvSpPr>
          <p:nvPr>
            <p:ph type="sldNum" sz="quarter" idx="5"/>
          </p:nvPr>
        </p:nvSpPr>
        <p:spPr>
          <a:noFill/>
        </p:spPr>
        <p:txBody>
          <a:bodyPr/>
          <a:lstStyle/>
          <a:p>
            <a:r>
              <a:rPr lang="en-US" smtClean="0"/>
              <a:t>M6-</a:t>
            </a:r>
            <a:fld id="{47C0300F-A20E-4264-8080-1E7631379D2C}" type="slidenum">
              <a:rPr lang="en-US" smtClean="0"/>
              <a:pPr/>
              <a:t>18</a:t>
            </a:fld>
            <a:endParaRPr lang="en-US" smtClean="0"/>
          </a:p>
        </p:txBody>
      </p:sp>
      <p:sp>
        <p:nvSpPr>
          <p:cNvPr id="113668" name="Rectangle 2"/>
          <p:cNvSpPr>
            <a:spLocks noGrp="1" noRot="1" noChangeAspect="1" noChangeArrowheads="1" noTextEdit="1"/>
          </p:cNvSpPr>
          <p:nvPr>
            <p:ph type="sldImg"/>
          </p:nvPr>
        </p:nvSpPr>
        <p:spPr>
          <a:xfrm>
            <a:off x="1181100" y="695325"/>
            <a:ext cx="4651375" cy="3487738"/>
          </a:xfrm>
          <a:ln/>
        </p:spPr>
      </p:sp>
      <p:sp>
        <p:nvSpPr>
          <p:cNvPr id="113669" name="Rectangle 3"/>
          <p:cNvSpPr>
            <a:spLocks noGrp="1" noChangeArrowheads="1"/>
          </p:cNvSpPr>
          <p:nvPr>
            <p:ph type="body" idx="1"/>
          </p:nvPr>
        </p:nvSpPr>
        <p:spPr>
          <a:xfrm>
            <a:off x="936625" y="4414838"/>
            <a:ext cx="5137150" cy="4186237"/>
          </a:xfrm>
          <a:noFill/>
          <a:ln/>
        </p:spPr>
        <p:txBody>
          <a:bodyPr/>
          <a:lstStyle/>
          <a:p>
            <a:r>
              <a:rPr lang="en-US" sz="1000" b="1" smtClean="0"/>
              <a:t>Slide 23</a:t>
            </a:r>
          </a:p>
          <a:p>
            <a:r>
              <a:rPr lang="en-US" sz="1000" smtClean="0"/>
              <a:t>Some important characteristics of vector modulation to remember are shown here.</a:t>
            </a:r>
          </a:p>
          <a:p>
            <a:r>
              <a:rPr lang="en-US" sz="1000" smtClean="0"/>
              <a:t>Modulation bandwidth is the maximum effective bandwidth of the IQ modulator.  Like the characteristic of a bandpass filter, The amplitude flatness is how much the IQ modulator changes (or doesn’t) change the information being transmitted.</a:t>
            </a:r>
          </a:p>
          <a:p>
            <a:r>
              <a:rPr lang="en-US" sz="1000" smtClean="0"/>
              <a:t>IQ quadrature skew is a measure of how orthogonal (close to 90 degrees) the I and Q planes are to each other.  </a:t>
            </a:r>
          </a:p>
          <a:p>
            <a:r>
              <a:rPr lang="en-US" sz="1000" smtClean="0"/>
              <a:t>IQ gain balance is a measure of how closely the I channel and Q channel are in gain.</a:t>
            </a:r>
          </a:p>
          <a:p>
            <a:endParaRPr lang="en-US" sz="1000" smtClean="0"/>
          </a:p>
          <a:p>
            <a:r>
              <a:rPr lang="en-US" sz="1000" smtClean="0"/>
              <a:t>When the IQ characteristics are not ideal, magnitude and phase errors of the digital state will occur and may cause incorrect digital information to be transmitted.  Digital errors are referred to as bit errors or as bit error rate.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14691" name="Rectangle 24"/>
          <p:cNvSpPr>
            <a:spLocks noGrp="1" noChangeArrowheads="1"/>
          </p:cNvSpPr>
          <p:nvPr>
            <p:ph type="sldNum" sz="quarter" idx="5"/>
          </p:nvPr>
        </p:nvSpPr>
        <p:spPr>
          <a:noFill/>
        </p:spPr>
        <p:txBody>
          <a:bodyPr/>
          <a:lstStyle/>
          <a:p>
            <a:r>
              <a:rPr lang="en-US" smtClean="0"/>
              <a:t>M6-</a:t>
            </a:r>
            <a:fld id="{240279DB-74E5-4BE6-A61C-8377FCF8B289}" type="slidenum">
              <a:rPr lang="en-US" smtClean="0"/>
              <a:pPr/>
              <a:t>19</a:t>
            </a:fld>
            <a:endParaRPr lang="en-US" smtClean="0"/>
          </a:p>
        </p:txBody>
      </p:sp>
      <p:sp>
        <p:nvSpPr>
          <p:cNvPr id="114692" name="Rectangle 2"/>
          <p:cNvSpPr>
            <a:spLocks noGrp="1" noRot="1" noChangeAspect="1" noChangeArrowheads="1" noTextEdit="1"/>
          </p:cNvSpPr>
          <p:nvPr>
            <p:ph type="sldImg"/>
          </p:nvPr>
        </p:nvSpPr>
        <p:spPr>
          <a:xfrm>
            <a:off x="1181100" y="695325"/>
            <a:ext cx="4651375" cy="3487738"/>
          </a:xfrm>
          <a:ln/>
        </p:spPr>
      </p:sp>
      <p:sp>
        <p:nvSpPr>
          <p:cNvPr id="114693" name="Rectangle 3"/>
          <p:cNvSpPr>
            <a:spLocks noGrp="1" noChangeArrowheads="1"/>
          </p:cNvSpPr>
          <p:nvPr>
            <p:ph type="body" idx="1"/>
          </p:nvPr>
        </p:nvSpPr>
        <p:spPr>
          <a:xfrm>
            <a:off x="936625" y="4414838"/>
            <a:ext cx="5137150" cy="4186237"/>
          </a:xfrm>
          <a:noFill/>
          <a:ln/>
        </p:spPr>
        <p:txBody>
          <a:bodyPr/>
          <a:lstStyle/>
          <a:p>
            <a:r>
              <a:rPr lang="en-US" sz="1000" b="1" smtClean="0"/>
              <a:t>Slide 24</a:t>
            </a:r>
          </a:p>
          <a:p>
            <a:endParaRPr lang="en-US" sz="1000" b="1" smtClean="0"/>
          </a:p>
          <a:p>
            <a:r>
              <a:rPr lang="en-US" sz="1000" smtClean="0"/>
              <a:t>The most common use of IQ or vector modulation is in modern digital communications.  Because of the large modulation bandwidths and the ease of creating composite modulated signals, it is also used in modern radar systems.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 </a:t>
            </a:r>
          </a:p>
        </p:txBody>
      </p:sp>
      <p:sp>
        <p:nvSpPr>
          <p:cNvPr id="92163" name="Rectangle 24"/>
          <p:cNvSpPr>
            <a:spLocks noGrp="1" noChangeArrowheads="1"/>
          </p:cNvSpPr>
          <p:nvPr>
            <p:ph type="sldNum" sz="quarter" idx="5"/>
          </p:nvPr>
        </p:nvSpPr>
        <p:spPr>
          <a:noFill/>
        </p:spPr>
        <p:txBody>
          <a:bodyPr/>
          <a:lstStyle/>
          <a:p>
            <a:r>
              <a:rPr lang="en-US" smtClean="0"/>
              <a:t>M6-</a:t>
            </a:r>
            <a:fld id="{DE32A6BD-EEA3-4426-953B-70E21FAF914A}" type="slidenum">
              <a:rPr lang="en-US" smtClean="0"/>
              <a:pPr/>
              <a:t>2</a:t>
            </a:fld>
            <a:endParaRPr lang="en-US" smtClean="0"/>
          </a:p>
        </p:txBody>
      </p:sp>
      <p:sp>
        <p:nvSpPr>
          <p:cNvPr id="92164" name="Rectangle 2"/>
          <p:cNvSpPr>
            <a:spLocks noGrp="1" noRot="1" noChangeAspect="1" noChangeArrowheads="1" noTextEdit="1"/>
          </p:cNvSpPr>
          <p:nvPr>
            <p:ph type="sldImg"/>
          </p:nvPr>
        </p:nvSpPr>
        <p:spPr>
          <a:xfrm>
            <a:off x="1181100" y="695325"/>
            <a:ext cx="4651375" cy="3487738"/>
          </a:xfrm>
          <a:ln/>
        </p:spPr>
      </p:sp>
      <p:sp>
        <p:nvSpPr>
          <p:cNvPr id="92165"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smtClean="0"/>
              <a:t>Slide 2</a:t>
            </a:r>
          </a:p>
          <a:p>
            <a:pPr>
              <a:spcAft>
                <a:spcPts val="713"/>
              </a:spcAft>
            </a:pPr>
            <a:r>
              <a:rPr lang="en-US" sz="1000" smtClean="0">
                <a:solidFill>
                  <a:srgbClr val="000000"/>
                </a:solidFill>
              </a:rPr>
              <a:t>This paper first takes a brief looks at the historical and current factors driving the need to create test signals.  </a:t>
            </a:r>
          </a:p>
          <a:p>
            <a:pPr>
              <a:spcAft>
                <a:spcPts val="713"/>
              </a:spcAft>
            </a:pPr>
            <a:r>
              <a:rPr lang="en-US" sz="1000" smtClean="0">
                <a:solidFill>
                  <a:srgbClr val="000000"/>
                </a:solidFill>
              </a:rPr>
              <a:t>From there, the subject of signal sources is divided into these sections: Generating and Simulating signals, Signal Generators, and Signal Simulation Solutions. In the Generating Signals sections, the basics of analog and vector modulation will be discussed. The Signal Generator section  will delve into the block diagram, specifications, and applications.   </a:t>
            </a:r>
          </a:p>
          <a:p>
            <a:pPr>
              <a:spcAft>
                <a:spcPts val="713"/>
              </a:spcAft>
            </a:pPr>
            <a:r>
              <a:rPr lang="en-US" sz="1000" smtClean="0">
                <a:solidFill>
                  <a:srgbClr val="000000"/>
                </a:solidFill>
              </a:rPr>
              <a:t>The Signal Simulation Solutions sections will show how signal generators simulate advanced signals with impairments, interference, signal capture and playback, and waveform correction. </a:t>
            </a:r>
          </a:p>
          <a:p>
            <a:pPr>
              <a:spcAft>
                <a:spcPts val="713"/>
              </a:spcAft>
            </a:pPr>
            <a:endParaRPr lang="en-US" sz="1000" smtClean="0">
              <a:solidFill>
                <a:srgbClr val="000000"/>
              </a:solidFill>
            </a:endParaRPr>
          </a:p>
          <a:p>
            <a:pPr>
              <a:spcAft>
                <a:spcPts val="713"/>
              </a:spcAft>
            </a:pPr>
            <a:r>
              <a:rPr lang="en-US" sz="1000" smtClean="0">
                <a:solidFill>
                  <a:srgbClr val="000000"/>
                </a:solidFill>
              </a:rPr>
              <a:t>Let’s begin!</a:t>
            </a:r>
          </a:p>
          <a:p>
            <a:endParaRPr lang="en-US" sz="1000" smtClean="0"/>
          </a:p>
          <a:p>
            <a:endParaRPr lang="en-US" sz="1000" smtClean="0"/>
          </a:p>
          <a:p>
            <a:endParaRPr lang="en-US" sz="10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18787" name="Rectangle 24"/>
          <p:cNvSpPr>
            <a:spLocks noGrp="1" noChangeArrowheads="1"/>
          </p:cNvSpPr>
          <p:nvPr>
            <p:ph type="sldNum" sz="quarter" idx="5"/>
          </p:nvPr>
        </p:nvSpPr>
        <p:spPr>
          <a:noFill/>
        </p:spPr>
        <p:txBody>
          <a:bodyPr/>
          <a:lstStyle/>
          <a:p>
            <a:r>
              <a:rPr lang="en-US" smtClean="0"/>
              <a:t>M6-</a:t>
            </a:r>
            <a:fld id="{B584E3D6-40AD-4BDB-AA3D-0A369666692B}" type="slidenum">
              <a:rPr lang="en-US" smtClean="0"/>
              <a:pPr/>
              <a:t>20</a:t>
            </a:fld>
            <a:endParaRPr lang="en-US" smtClean="0"/>
          </a:p>
        </p:txBody>
      </p:sp>
      <p:sp>
        <p:nvSpPr>
          <p:cNvPr id="118788" name="Rectangle 2"/>
          <p:cNvSpPr>
            <a:spLocks noGrp="1" noRot="1" noChangeAspect="1" noChangeArrowheads="1" noTextEdit="1"/>
          </p:cNvSpPr>
          <p:nvPr>
            <p:ph type="sldImg"/>
          </p:nvPr>
        </p:nvSpPr>
        <p:spPr>
          <a:xfrm>
            <a:off x="1181100" y="695325"/>
            <a:ext cx="4651375" cy="3487738"/>
          </a:xfrm>
          <a:ln/>
        </p:spPr>
      </p:sp>
      <p:sp>
        <p:nvSpPr>
          <p:cNvPr id="118789"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b="1" smtClean="0"/>
              <a:t>Slide 28</a:t>
            </a:r>
            <a:endParaRPr lang="en-US" smtClean="0"/>
          </a:p>
          <a:p>
            <a:r>
              <a:rPr lang="en-US" smtClean="0"/>
              <a:t>Now we are going to examine signal generator block diagrams, specifications, applications.</a:t>
            </a:r>
          </a:p>
          <a:p>
            <a:endParaRPr lang="en-US" sz="1000" smtClean="0"/>
          </a:p>
          <a:p>
            <a:endParaRPr lang="en-US"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19811" name="Rectangle 24"/>
          <p:cNvSpPr>
            <a:spLocks noGrp="1" noChangeArrowheads="1"/>
          </p:cNvSpPr>
          <p:nvPr>
            <p:ph type="sldNum" sz="quarter" idx="5"/>
          </p:nvPr>
        </p:nvSpPr>
        <p:spPr>
          <a:noFill/>
        </p:spPr>
        <p:txBody>
          <a:bodyPr/>
          <a:lstStyle/>
          <a:p>
            <a:r>
              <a:rPr lang="en-US" smtClean="0"/>
              <a:t>M6-</a:t>
            </a:r>
            <a:fld id="{EBC5394D-15D9-4050-9381-4D442400AACE}" type="slidenum">
              <a:rPr lang="en-US" smtClean="0"/>
              <a:pPr/>
              <a:t>21</a:t>
            </a:fld>
            <a:endParaRPr lang="en-US" smtClean="0"/>
          </a:p>
        </p:txBody>
      </p:sp>
      <p:sp>
        <p:nvSpPr>
          <p:cNvPr id="119812" name="Rectangle 2"/>
          <p:cNvSpPr>
            <a:spLocks noGrp="1" noRot="1" noChangeAspect="1" noChangeArrowheads="1" noTextEdit="1"/>
          </p:cNvSpPr>
          <p:nvPr>
            <p:ph type="sldImg"/>
          </p:nvPr>
        </p:nvSpPr>
        <p:spPr>
          <a:xfrm>
            <a:off x="1181100" y="695325"/>
            <a:ext cx="4651375" cy="3487738"/>
          </a:xfrm>
          <a:ln/>
        </p:spPr>
      </p:sp>
      <p:sp>
        <p:nvSpPr>
          <p:cNvPr id="119813" name="Rectangle 3"/>
          <p:cNvSpPr>
            <a:spLocks noGrp="1" noChangeArrowheads="1"/>
          </p:cNvSpPr>
          <p:nvPr>
            <p:ph type="body" idx="1"/>
          </p:nvPr>
        </p:nvSpPr>
        <p:spPr>
          <a:xfrm>
            <a:off x="936625" y="4414838"/>
            <a:ext cx="5137150" cy="4186237"/>
          </a:xfrm>
          <a:noFill/>
          <a:ln/>
        </p:spPr>
        <p:txBody>
          <a:bodyPr/>
          <a:lstStyle/>
          <a:p>
            <a:r>
              <a:rPr lang="en-US" sz="1000" b="1" dirty="0" smtClean="0"/>
              <a:t>Slide 29</a:t>
            </a:r>
          </a:p>
          <a:p>
            <a:endParaRPr lang="en-US" sz="1000" b="1" dirty="0" smtClean="0"/>
          </a:p>
          <a:p>
            <a:r>
              <a:rPr lang="en-US" sz="1000" dirty="0" smtClean="0"/>
              <a:t>We’ll start with the simplest block diagram for a CW signal generator and the performance attributes that determine the specifications. Then we’ll look at the additional complexity required to generate more sophisticated analog and vector modulated signals. For each type of signal generator, We’ll also examine the applications where each type of signal generator is often used.</a:t>
            </a:r>
          </a:p>
          <a:p>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20835" name="Rectangle 24"/>
          <p:cNvSpPr>
            <a:spLocks noGrp="1" noChangeArrowheads="1"/>
          </p:cNvSpPr>
          <p:nvPr>
            <p:ph type="sldNum" sz="quarter" idx="5"/>
          </p:nvPr>
        </p:nvSpPr>
        <p:spPr>
          <a:noFill/>
        </p:spPr>
        <p:txBody>
          <a:bodyPr/>
          <a:lstStyle/>
          <a:p>
            <a:r>
              <a:rPr lang="en-US" smtClean="0"/>
              <a:t>M6-</a:t>
            </a:r>
            <a:fld id="{A94FFE81-412D-42A5-BE9E-A707C2C6BD75}" type="slidenum">
              <a:rPr lang="en-US" smtClean="0"/>
              <a:pPr/>
              <a:t>22</a:t>
            </a:fld>
            <a:endParaRPr lang="en-US" smtClean="0"/>
          </a:p>
        </p:txBody>
      </p:sp>
      <p:sp>
        <p:nvSpPr>
          <p:cNvPr id="120836" name="Rectangle 2"/>
          <p:cNvSpPr>
            <a:spLocks noGrp="1" noRot="1" noChangeAspect="1" noChangeArrowheads="1" noTextEdit="1"/>
          </p:cNvSpPr>
          <p:nvPr>
            <p:ph type="sldImg"/>
          </p:nvPr>
        </p:nvSpPr>
        <p:spPr>
          <a:xfrm>
            <a:off x="1181100" y="695325"/>
            <a:ext cx="4651375" cy="3487738"/>
          </a:xfrm>
          <a:ln/>
        </p:spPr>
      </p:sp>
      <p:sp>
        <p:nvSpPr>
          <p:cNvPr id="120837" name="Rectangle 3"/>
          <p:cNvSpPr>
            <a:spLocks noGrp="1" noChangeArrowheads="1"/>
          </p:cNvSpPr>
          <p:nvPr>
            <p:ph type="body" idx="1"/>
          </p:nvPr>
        </p:nvSpPr>
        <p:spPr>
          <a:xfrm>
            <a:off x="936625" y="4414838"/>
            <a:ext cx="5137150" cy="4186237"/>
          </a:xfrm>
          <a:noFill/>
          <a:ln/>
        </p:spPr>
        <p:txBody>
          <a:bodyPr/>
          <a:lstStyle/>
          <a:p>
            <a:pPr>
              <a:lnSpc>
                <a:spcPct val="90000"/>
              </a:lnSpc>
              <a:spcBef>
                <a:spcPts val="1200"/>
              </a:spcBef>
              <a:spcAft>
                <a:spcPts val="300"/>
              </a:spcAft>
            </a:pPr>
            <a:r>
              <a:rPr lang="en-US" b="1" smtClean="0"/>
              <a:t>Slide 30</a:t>
            </a:r>
          </a:p>
          <a:p>
            <a:pPr>
              <a:lnSpc>
                <a:spcPct val="90000"/>
              </a:lnSpc>
              <a:spcAft>
                <a:spcPts val="713"/>
              </a:spcAft>
            </a:pPr>
            <a:r>
              <a:rPr lang="en-US" smtClean="0">
                <a:solidFill>
                  <a:srgbClr val="000000"/>
                </a:solidFill>
              </a:rPr>
              <a:t>The above block diagram provides greater detail for an RF CW source.</a:t>
            </a:r>
          </a:p>
          <a:p>
            <a:pPr>
              <a:lnSpc>
                <a:spcPct val="90000"/>
              </a:lnSpc>
              <a:spcAft>
                <a:spcPts val="713"/>
              </a:spcAft>
            </a:pPr>
            <a:r>
              <a:rPr lang="en-US" smtClean="0">
                <a:solidFill>
                  <a:srgbClr val="000000"/>
                </a:solidFill>
              </a:rPr>
              <a:t>The reference section’s reference oscillator determines the accuracy of the Source’s output frequency.  The important characteristics are the short term stability (phase noise) and the long term stability (or the aging rate).  The reference section supplies a sine wave with a known frequency to phase-locked loop (PLL) in the synthesizer section.</a:t>
            </a:r>
          </a:p>
          <a:p>
            <a:pPr>
              <a:lnSpc>
                <a:spcPct val="90000"/>
              </a:lnSpc>
              <a:spcAft>
                <a:spcPts val="713"/>
              </a:spcAft>
            </a:pPr>
            <a:r>
              <a:rPr lang="en-US" smtClean="0">
                <a:solidFill>
                  <a:srgbClr val="000000"/>
                </a:solidFill>
              </a:rPr>
              <a:t>The synthesizer section is responsible for producing a sine wave at the desired frequency.  The VCO (voltage controlled oscillator) produces the less accurate sine wave.  The PLL maintains the output frequency at the desired setting which translates the frequency accuracy of the reference oscillator to the output of the VCO.</a:t>
            </a:r>
          </a:p>
          <a:p>
            <a:pPr>
              <a:lnSpc>
                <a:spcPct val="90000"/>
              </a:lnSpc>
              <a:spcAft>
                <a:spcPts val="713"/>
              </a:spcAft>
            </a:pPr>
            <a:r>
              <a:rPr lang="en-US" smtClean="0">
                <a:solidFill>
                  <a:srgbClr val="000000"/>
                </a:solidFill>
              </a:rPr>
              <a:t>The synthesizer section supplies a stable frequency to the output section.  The output section determines the overall amplitude range and accuracy of the source.  Amplitude range is determined by the available amplification and attenuation.  Amplitude accuracy, or level accuracy, is maintained by monitoring the output power and continuously adjusting the power as needed.</a:t>
            </a:r>
          </a:p>
          <a:p>
            <a:pPr>
              <a:lnSpc>
                <a:spcPct val="90000"/>
              </a:lnSpc>
            </a:pPr>
            <a:r>
              <a:rPr lang="en-US" smtClean="0">
                <a:solidFill>
                  <a:srgbClr val="000000"/>
                </a:solidFill>
              </a:rPr>
              <a:t>Let's take a look at each section in more detail.</a:t>
            </a:r>
          </a:p>
          <a:p>
            <a:pPr>
              <a:lnSpc>
                <a:spcPct val="90000"/>
              </a:lnSpc>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21859" name="Rectangle 24"/>
          <p:cNvSpPr>
            <a:spLocks noGrp="1" noChangeArrowheads="1"/>
          </p:cNvSpPr>
          <p:nvPr>
            <p:ph type="sldNum" sz="quarter" idx="5"/>
          </p:nvPr>
        </p:nvSpPr>
        <p:spPr>
          <a:noFill/>
        </p:spPr>
        <p:txBody>
          <a:bodyPr/>
          <a:lstStyle/>
          <a:p>
            <a:r>
              <a:rPr lang="en-US" smtClean="0"/>
              <a:t>M6-</a:t>
            </a:r>
            <a:fld id="{97878E0E-006C-4DD0-AEEF-DFF49C66692C}" type="slidenum">
              <a:rPr lang="en-US" smtClean="0"/>
              <a:pPr/>
              <a:t>23</a:t>
            </a:fld>
            <a:endParaRPr lang="en-US" smtClean="0"/>
          </a:p>
        </p:txBody>
      </p:sp>
      <p:sp>
        <p:nvSpPr>
          <p:cNvPr id="121860" name="Rectangle 2"/>
          <p:cNvSpPr>
            <a:spLocks noGrp="1" noRot="1" noChangeAspect="1" noChangeArrowheads="1" noTextEdit="1"/>
          </p:cNvSpPr>
          <p:nvPr>
            <p:ph type="sldImg"/>
          </p:nvPr>
        </p:nvSpPr>
        <p:spPr>
          <a:xfrm>
            <a:off x="1181100" y="695325"/>
            <a:ext cx="4651375" cy="3487738"/>
          </a:xfrm>
          <a:ln/>
        </p:spPr>
      </p:sp>
      <p:sp>
        <p:nvSpPr>
          <p:cNvPr id="121861"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31</a:t>
            </a:r>
          </a:p>
          <a:p>
            <a:pPr>
              <a:spcAft>
                <a:spcPts val="713"/>
              </a:spcAft>
            </a:pPr>
            <a:r>
              <a:rPr lang="en-US" sz="1000" smtClean="0">
                <a:solidFill>
                  <a:srgbClr val="000000"/>
                </a:solidFill>
              </a:rPr>
              <a:t>The heart of the reference section is the reference oscillator.  The reference oscillator must be inexpensive, extremely stable and adjustable over a narrow range of frequencies.  A stable reference oscillator will ensure that the frequency output of the source remains accurate in between calibrations.  By comparing the reference oscillator to a frequency standard, such as a Cesium oscillator, and adjusting as needed, the source can be calibrated with an output that is traceable.  </a:t>
            </a:r>
          </a:p>
          <a:p>
            <a:pPr>
              <a:spcAft>
                <a:spcPts val="713"/>
              </a:spcAft>
            </a:pPr>
            <a:r>
              <a:rPr lang="en-US" sz="1000" smtClean="0">
                <a:solidFill>
                  <a:srgbClr val="000000"/>
                </a:solidFill>
              </a:rPr>
              <a:t>Of all materials today, crystalline quartz best meets these criteria.  The fundamental frequency of quartz is affected by several parameters:  aging, temperature, and line voltage.  Over time, the stress placed on a quartz crystal will affect the oscillation frequency.  Temperature changes cause changes in the crystal structure which affect the oscillation frequency.  The piezoelectric nature of quartz is also affected by the electric fields created inside the source by the line voltage.</a:t>
            </a:r>
          </a:p>
          <a:p>
            <a:pPr>
              <a:spcAft>
                <a:spcPts val="713"/>
              </a:spcAft>
            </a:pPr>
            <a:r>
              <a:rPr lang="en-US" sz="1000" smtClean="0">
                <a:solidFill>
                  <a:srgbClr val="000000"/>
                </a:solidFill>
              </a:rPr>
              <a:t>To improve the performance of quartz, temperature compensation circuitry is used to limit the variations in output frequency that result from variations in the operating temperature.  Crystals with such compensation are referred to as </a:t>
            </a:r>
            <a:r>
              <a:rPr lang="en-US" sz="1000" b="1" smtClean="0">
                <a:solidFill>
                  <a:srgbClr val="000000"/>
                </a:solidFill>
              </a:rPr>
              <a:t>Temperature</a:t>
            </a:r>
            <a:r>
              <a:rPr lang="en-US" sz="1000" smtClean="0">
                <a:solidFill>
                  <a:srgbClr val="000000"/>
                </a:solidFill>
              </a:rPr>
              <a:t> </a:t>
            </a:r>
            <a:r>
              <a:rPr lang="en-US" sz="1000" b="1" smtClean="0">
                <a:solidFill>
                  <a:srgbClr val="000000"/>
                </a:solidFill>
              </a:rPr>
              <a:t>C</a:t>
            </a:r>
            <a:r>
              <a:rPr lang="en-US" sz="1000" smtClean="0">
                <a:solidFill>
                  <a:srgbClr val="000000"/>
                </a:solidFill>
              </a:rPr>
              <a:t>ompensated crystal oscillators or TCXO's.  OCXO's are crystals that have been placed in an </a:t>
            </a:r>
            <a:r>
              <a:rPr lang="en-US" sz="1000" b="1" smtClean="0">
                <a:solidFill>
                  <a:srgbClr val="000000"/>
                </a:solidFill>
              </a:rPr>
              <a:t>O</a:t>
            </a:r>
            <a:r>
              <a:rPr lang="en-US" sz="1000" smtClean="0">
                <a:solidFill>
                  <a:srgbClr val="000000"/>
                </a:solidFill>
              </a:rPr>
              <a:t>ven </a:t>
            </a:r>
            <a:r>
              <a:rPr lang="en-US" sz="1000" b="1" smtClean="0">
                <a:solidFill>
                  <a:srgbClr val="000000"/>
                </a:solidFill>
              </a:rPr>
              <a:t>C</a:t>
            </a:r>
            <a:r>
              <a:rPr lang="en-US" sz="1000" smtClean="0">
                <a:solidFill>
                  <a:srgbClr val="000000"/>
                </a:solidFill>
              </a:rPr>
              <a:t>ontrolled environment.  This environment maintains a constant temperature and provides shielding from the effects of line voltage.  The stability for both TCXO's and OCXO's is tabulated above.</a:t>
            </a:r>
          </a:p>
          <a:p>
            <a:pPr>
              <a:spcAft>
                <a:spcPts val="713"/>
              </a:spcAft>
            </a:pPr>
            <a:r>
              <a:rPr lang="en-US" sz="1000" smtClean="0">
                <a:solidFill>
                  <a:srgbClr val="000000"/>
                </a:solidFill>
              </a:rPr>
              <a:t>Many sources also provide an external input that may be used to lock the oscillator to an external or house reference.  The source, however, does not require an external reference.</a:t>
            </a:r>
          </a:p>
          <a:p>
            <a:endParaRPr lang="en-US" sz="1000" smtClean="0"/>
          </a:p>
          <a:p>
            <a:endParaRPr lang="en-US"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24931" name="Rectangle 24"/>
          <p:cNvSpPr>
            <a:spLocks noGrp="1" noChangeArrowheads="1"/>
          </p:cNvSpPr>
          <p:nvPr>
            <p:ph type="sldNum" sz="quarter" idx="5"/>
          </p:nvPr>
        </p:nvSpPr>
        <p:spPr>
          <a:noFill/>
        </p:spPr>
        <p:txBody>
          <a:bodyPr/>
          <a:lstStyle/>
          <a:p>
            <a:r>
              <a:rPr lang="en-US" smtClean="0"/>
              <a:t>M6-</a:t>
            </a:r>
            <a:fld id="{CA6B1A5E-9D02-45D9-B699-BD57B2D82550}" type="slidenum">
              <a:rPr lang="en-US" smtClean="0"/>
              <a:pPr/>
              <a:t>24</a:t>
            </a:fld>
            <a:endParaRPr lang="en-US" smtClean="0"/>
          </a:p>
        </p:txBody>
      </p:sp>
      <p:sp>
        <p:nvSpPr>
          <p:cNvPr id="124932" name="Rectangle 2"/>
          <p:cNvSpPr>
            <a:spLocks noGrp="1" noRot="1" noChangeAspect="1" noChangeArrowheads="1" noTextEdit="1"/>
          </p:cNvSpPr>
          <p:nvPr>
            <p:ph type="sldImg"/>
          </p:nvPr>
        </p:nvSpPr>
        <p:spPr>
          <a:xfrm>
            <a:off x="1181100" y="695325"/>
            <a:ext cx="4651375" cy="3487738"/>
          </a:xfrm>
          <a:ln/>
        </p:spPr>
      </p:sp>
      <p:sp>
        <p:nvSpPr>
          <p:cNvPr id="124933" name="Rectangle 3"/>
          <p:cNvSpPr>
            <a:spLocks noGrp="1" noChangeArrowheads="1"/>
          </p:cNvSpPr>
          <p:nvPr>
            <p:ph type="body" idx="1"/>
          </p:nvPr>
        </p:nvSpPr>
        <p:spPr>
          <a:xfrm>
            <a:off x="936625" y="4414838"/>
            <a:ext cx="5137150" cy="4186237"/>
          </a:xfrm>
          <a:noFill/>
          <a:ln/>
        </p:spPr>
        <p:txBody>
          <a:bodyPr/>
          <a:lstStyle/>
          <a:p>
            <a:pPr>
              <a:lnSpc>
                <a:spcPct val="90000"/>
              </a:lnSpc>
              <a:spcBef>
                <a:spcPts val="1200"/>
              </a:spcBef>
              <a:spcAft>
                <a:spcPts val="300"/>
              </a:spcAft>
            </a:pPr>
            <a:r>
              <a:rPr lang="en-US" sz="1000" b="1" dirty="0" smtClean="0"/>
              <a:t>Slide 34</a:t>
            </a:r>
          </a:p>
          <a:p>
            <a:pPr>
              <a:lnSpc>
                <a:spcPct val="90000"/>
              </a:lnSpc>
              <a:spcAft>
                <a:spcPts val="713"/>
              </a:spcAft>
            </a:pPr>
            <a:r>
              <a:rPr lang="en-US" sz="1000" dirty="0" smtClean="0">
                <a:solidFill>
                  <a:srgbClr val="000000"/>
                </a:solidFill>
              </a:rPr>
              <a:t>The output section maintains amplitude or level accuracy by measuring the output power and compensating for deviations from the set power level.  The ALC driver digitizes the detector output and compares the digitized signal to a look-up table to provide the appropriate modulator drive such that the detected power becomes equivalent to the desired power.  Frequently, external losses from cabling and switching between the output of the signal source and the device under test (DUT) attenuate the signal.  Another look-up table that compensates for external losses can be input to extend the automatic leveling to the input of the DUT.</a:t>
            </a:r>
          </a:p>
          <a:p>
            <a:pPr>
              <a:lnSpc>
                <a:spcPct val="90000"/>
              </a:lnSpc>
              <a:spcAft>
                <a:spcPts val="713"/>
              </a:spcAft>
            </a:pPr>
            <a:r>
              <a:rPr lang="en-US" sz="1000" dirty="0" smtClean="0">
                <a:solidFill>
                  <a:srgbClr val="000000"/>
                </a:solidFill>
              </a:rPr>
              <a:t>With no output attenuation applied, the source amplitude is at a maximum determined by the power amp and the loss between the output of the amp and the output connector.  The main source of loss is the output attenuator.  The output attenuator will introduce a finite amount of loss even when the attenuation is set to 0 dB.  The purpose of the output attenuator is to reduce the output power in a calibrated and repeatable fashion.  Today attenuators are available that provide output ranges from +23 </a:t>
            </a:r>
            <a:r>
              <a:rPr lang="en-US" sz="1000" dirty="0" err="1" smtClean="0">
                <a:solidFill>
                  <a:srgbClr val="000000"/>
                </a:solidFill>
              </a:rPr>
              <a:t>dBm</a:t>
            </a:r>
            <a:r>
              <a:rPr lang="en-US" sz="1000" dirty="0" smtClean="0">
                <a:solidFill>
                  <a:srgbClr val="000000"/>
                </a:solidFill>
              </a:rPr>
              <a:t> (no attenuation applied to the source) to -127 </a:t>
            </a:r>
            <a:r>
              <a:rPr lang="en-US" sz="1000" dirty="0" err="1" smtClean="0">
                <a:solidFill>
                  <a:srgbClr val="000000"/>
                </a:solidFill>
              </a:rPr>
              <a:t>dBm</a:t>
            </a:r>
            <a:r>
              <a:rPr lang="en-US" sz="1000" dirty="0" smtClean="0">
                <a:solidFill>
                  <a:srgbClr val="000000"/>
                </a:solidFill>
              </a:rPr>
              <a:t> (maximum attenuation applied).  There are two types of attenuators that are commonly used:  mechanical and solid state.</a:t>
            </a:r>
          </a:p>
          <a:p>
            <a:pPr>
              <a:lnSpc>
                <a:spcPct val="90000"/>
              </a:lnSpc>
              <a:spcAft>
                <a:spcPts val="713"/>
              </a:spcAft>
            </a:pPr>
            <a:r>
              <a:rPr lang="en-US" sz="1000" dirty="0" smtClean="0">
                <a:solidFill>
                  <a:srgbClr val="000000"/>
                </a:solidFill>
              </a:rPr>
              <a:t>Mechanical attenuators introduce very little loss between the output of the power amp and the output connector.  Thus a high output power can be achieved without over-driving the output amplifier.  Operating at low drive levels reduces the level of harmonics generated by the source.  Mechanical attenuators do, however, have finite lifetimes.  A typical mechanical attenuator will live for five million cycles.  For an ATE application in which the power level is changed every two seconds, the attenuator will fail after about a year.</a:t>
            </a:r>
          </a:p>
          <a:p>
            <a:pPr>
              <a:lnSpc>
                <a:spcPct val="90000"/>
              </a:lnSpc>
            </a:pPr>
            <a:endParaRPr lang="en-US" sz="1000" dirty="0" smtClean="0"/>
          </a:p>
          <a:p>
            <a:pPr>
              <a:lnSpc>
                <a:spcPct val="90000"/>
              </a:lnSpc>
            </a:pPr>
            <a:endParaRPr lang="en-US" sz="10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3"/>
          <p:cNvSpPr>
            <a:spLocks noGrp="1" noChangeArrowheads="1"/>
          </p:cNvSpPr>
          <p:nvPr>
            <p:ph type="ftr" sz="quarter" idx="4"/>
          </p:nvPr>
        </p:nvSpPr>
        <p:spPr>
          <a:noFill/>
        </p:spPr>
        <p:txBody>
          <a:bodyPr/>
          <a:lstStyle/>
          <a:p>
            <a:r>
              <a:rPr lang="en-US" dirty="0" smtClean="0">
                <a:cs typeface="Times New Roman" pitchFamily="18" charset="0"/>
              </a:rPr>
              <a:t>© Agilent Technologies, Inc</a:t>
            </a:r>
          </a:p>
        </p:txBody>
      </p:sp>
      <p:sp>
        <p:nvSpPr>
          <p:cNvPr id="122883" name="Rectangle 24"/>
          <p:cNvSpPr>
            <a:spLocks noGrp="1" noChangeArrowheads="1"/>
          </p:cNvSpPr>
          <p:nvPr>
            <p:ph type="sldNum" sz="quarter" idx="5"/>
          </p:nvPr>
        </p:nvSpPr>
        <p:spPr>
          <a:noFill/>
        </p:spPr>
        <p:txBody>
          <a:bodyPr/>
          <a:lstStyle/>
          <a:p>
            <a:r>
              <a:rPr lang="en-US" smtClean="0"/>
              <a:t>M6-</a:t>
            </a:r>
            <a:fld id="{0DD713E7-0269-4828-8660-DFDEAA60B0E4}" type="slidenum">
              <a:rPr lang="en-US" smtClean="0"/>
              <a:pPr/>
              <a:t>25</a:t>
            </a:fld>
            <a:endParaRPr lang="en-US" smtClean="0"/>
          </a:p>
        </p:txBody>
      </p:sp>
      <p:sp>
        <p:nvSpPr>
          <p:cNvPr id="122884" name="Rectangle 2"/>
          <p:cNvSpPr>
            <a:spLocks noGrp="1" noRot="1" noChangeAspect="1" noChangeArrowheads="1" noTextEdit="1"/>
          </p:cNvSpPr>
          <p:nvPr>
            <p:ph type="sldImg"/>
          </p:nvPr>
        </p:nvSpPr>
        <p:spPr>
          <a:xfrm>
            <a:off x="1181100" y="695325"/>
            <a:ext cx="4651375" cy="3487738"/>
          </a:xfrm>
          <a:ln/>
        </p:spPr>
      </p:sp>
      <p:sp>
        <p:nvSpPr>
          <p:cNvPr id="122885" name="Rectangle 3"/>
          <p:cNvSpPr>
            <a:spLocks noGrp="1" noChangeArrowheads="1"/>
          </p:cNvSpPr>
          <p:nvPr>
            <p:ph type="body" idx="1"/>
          </p:nvPr>
        </p:nvSpPr>
        <p:spPr>
          <a:xfrm>
            <a:off x="936625" y="4414838"/>
            <a:ext cx="5137150" cy="4186237"/>
          </a:xfrm>
          <a:noFill/>
          <a:ln/>
        </p:spPr>
        <p:txBody>
          <a:bodyPr/>
          <a:lstStyle/>
          <a:p>
            <a:pPr>
              <a:lnSpc>
                <a:spcPct val="90000"/>
              </a:lnSpc>
              <a:spcBef>
                <a:spcPts val="1200"/>
              </a:spcBef>
              <a:spcAft>
                <a:spcPts val="300"/>
              </a:spcAft>
            </a:pPr>
            <a:r>
              <a:rPr lang="en-US" b="1" smtClean="0"/>
              <a:t>Slide 32</a:t>
            </a:r>
          </a:p>
          <a:p>
            <a:pPr>
              <a:lnSpc>
                <a:spcPct val="90000"/>
              </a:lnSpc>
              <a:spcAft>
                <a:spcPts val="713"/>
              </a:spcAft>
            </a:pPr>
            <a:r>
              <a:rPr lang="en-US" smtClean="0">
                <a:solidFill>
                  <a:srgbClr val="000000"/>
                </a:solidFill>
              </a:rPr>
              <a:t>In the synthesizer, a VCO produces an output frequency for an input voltage.  A simple VCO can be constructed from a varactor, a voltage-variable capacitor commonly made from a reverse-biased pn junction diode.  The capacitance across the diode decreases as the reverse bias to the diode increases.  When placed in an oscillator circuit, the tunable capacitor enables the output oscillation to be tuned.  This output is inherently unstable so a PLL is required to maintain frequency stability.</a:t>
            </a:r>
          </a:p>
          <a:p>
            <a:pPr>
              <a:lnSpc>
                <a:spcPct val="90000"/>
              </a:lnSpc>
              <a:spcAft>
                <a:spcPts val="713"/>
              </a:spcAft>
            </a:pPr>
            <a:r>
              <a:rPr lang="en-US" smtClean="0">
                <a:solidFill>
                  <a:srgbClr val="000000"/>
                </a:solidFill>
              </a:rPr>
              <a:t>Most of the VCO output is sent to the output section of the source.  A portion of the VCO output is divided to a lower frequency and compared to the signal supplied by the reference section using the phase detector.  The output of the phase detector will be a dc offset with an error signal.  The dc offset represents the constant phase difference between the 5 MHz signal from the reference and the 5 MHz signal from the Frac-N divide circuit.  The error signal represents unwanted frequency drift.  The output of the phase detector is filtered and amplified to properly drive the VCO.  If the VCO does not drift, there will be (almost) no error signal at the output of the phase detector and the control voltage to the VCO will not change.  If the VCO drifts upwards (or downwards), the error signal at the output of the phase detector will adjust the VCO output downwards (or upwards) to maintain a stable frequency output.</a:t>
            </a:r>
          </a:p>
          <a:p>
            <a:pPr>
              <a:lnSpc>
                <a:spcPct val="90000"/>
              </a:lnSpc>
            </a:pPr>
            <a:endParaRPr lang="en-US" smtClean="0"/>
          </a:p>
          <a:p>
            <a:pPr>
              <a:lnSpc>
                <a:spcPct val="90000"/>
              </a:lnSpc>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23907" name="Rectangle 24"/>
          <p:cNvSpPr>
            <a:spLocks noGrp="1" noChangeArrowheads="1"/>
          </p:cNvSpPr>
          <p:nvPr>
            <p:ph type="sldNum" sz="quarter" idx="5"/>
          </p:nvPr>
        </p:nvSpPr>
        <p:spPr>
          <a:noFill/>
        </p:spPr>
        <p:txBody>
          <a:bodyPr/>
          <a:lstStyle/>
          <a:p>
            <a:r>
              <a:rPr lang="en-US" smtClean="0"/>
              <a:t>M6-</a:t>
            </a:r>
            <a:fld id="{986B596F-4E21-4D60-8D5E-143621A51289}" type="slidenum">
              <a:rPr lang="en-US" smtClean="0"/>
              <a:pPr/>
              <a:t>26</a:t>
            </a:fld>
            <a:endParaRPr lang="en-US" smtClean="0"/>
          </a:p>
        </p:txBody>
      </p:sp>
      <p:sp>
        <p:nvSpPr>
          <p:cNvPr id="123908" name="Rectangle 2"/>
          <p:cNvSpPr>
            <a:spLocks noGrp="1" noRot="1" noChangeAspect="1" noChangeArrowheads="1" noTextEdit="1"/>
          </p:cNvSpPr>
          <p:nvPr>
            <p:ph type="sldImg"/>
          </p:nvPr>
        </p:nvSpPr>
        <p:spPr>
          <a:xfrm>
            <a:off x="1181100" y="695325"/>
            <a:ext cx="4651375" cy="3487738"/>
          </a:xfrm>
          <a:ln/>
        </p:spPr>
      </p:sp>
      <p:sp>
        <p:nvSpPr>
          <p:cNvPr id="123909"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33</a:t>
            </a:r>
          </a:p>
          <a:p>
            <a:pPr>
              <a:spcBef>
                <a:spcPts val="1200"/>
              </a:spcBef>
              <a:spcAft>
                <a:spcPts val="300"/>
              </a:spcAft>
            </a:pPr>
            <a:r>
              <a:rPr lang="en-US" sz="1000" smtClean="0">
                <a:solidFill>
                  <a:srgbClr val="000000"/>
                </a:solidFill>
              </a:rPr>
              <a:t>Within a source, there are four main contributors to phase noise:  The reference oscillator, the phase detector, the VCO, and the broadband noise floor.  The broadband noise floor results primarily from the thermal noise present in the source.  In general, this noise does not greatly limit the performance of the source.  </a:t>
            </a:r>
          </a:p>
          <a:p>
            <a:pPr>
              <a:spcBef>
                <a:spcPts val="1200"/>
              </a:spcBef>
              <a:spcAft>
                <a:spcPts val="300"/>
              </a:spcAft>
            </a:pPr>
            <a:r>
              <a:rPr lang="en-US" sz="1000" smtClean="0">
                <a:solidFill>
                  <a:srgbClr val="000000"/>
                </a:solidFill>
              </a:rPr>
              <a:t>The phase noise of the reference oscillator and the VCO both fall off initially as 1/f</a:t>
            </a:r>
            <a:r>
              <a:rPr lang="en-US" sz="1000" baseline="30000" smtClean="0">
                <a:solidFill>
                  <a:srgbClr val="000000"/>
                </a:solidFill>
              </a:rPr>
              <a:t>3</a:t>
            </a:r>
            <a:r>
              <a:rPr lang="en-US" sz="1000" smtClean="0">
                <a:solidFill>
                  <a:srgbClr val="000000"/>
                </a:solidFill>
              </a:rPr>
              <a:t> and transitions to a 1/f</a:t>
            </a:r>
            <a:r>
              <a:rPr lang="en-US" sz="1000" baseline="30000" smtClean="0">
                <a:solidFill>
                  <a:srgbClr val="000000"/>
                </a:solidFill>
              </a:rPr>
              <a:t>2</a:t>
            </a:r>
            <a:r>
              <a:rPr lang="en-US" sz="1000" smtClean="0">
                <a:solidFill>
                  <a:srgbClr val="000000"/>
                </a:solidFill>
              </a:rPr>
              <a:t> dependence which on a log-log plot is a slope of 20 dB per decade.  The phase noise contribution of the phase detector is dominated by thermal noise and hence exhibits the same spectral dependency (or lack of spectral dependency) as the broadband noise floor.  In addition, the Frac-N divide in the PLL degrades the phase noise performance by 20logN where N is the divide by number.</a:t>
            </a:r>
          </a:p>
          <a:p>
            <a:pPr>
              <a:spcBef>
                <a:spcPts val="1200"/>
              </a:spcBef>
              <a:spcAft>
                <a:spcPts val="300"/>
              </a:spcAft>
            </a:pPr>
            <a:r>
              <a:rPr lang="en-US" sz="1000" smtClean="0">
                <a:solidFill>
                  <a:srgbClr val="000000"/>
                </a:solidFill>
              </a:rPr>
              <a:t>The bandwidth of the PLL determines the point at which the VCO contribution to the overall phase noise becomes suppressed.  For frequency offsets inside the PLL bandwidth, the overall phase noise of the source is dependent mainly upon contributions from the phase detector and the reference oscillator.</a:t>
            </a:r>
          </a:p>
          <a:p>
            <a:endParaRPr lang="en-US" sz="1000" smtClean="0"/>
          </a:p>
          <a:p>
            <a:endParaRPr lang="en-US" sz="1000" smtClean="0"/>
          </a:p>
          <a:p>
            <a:endParaRPr lang="en-US" sz="10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25955" name="Rectangle 24"/>
          <p:cNvSpPr>
            <a:spLocks noGrp="1" noChangeArrowheads="1"/>
          </p:cNvSpPr>
          <p:nvPr>
            <p:ph type="sldNum" sz="quarter" idx="5"/>
          </p:nvPr>
        </p:nvSpPr>
        <p:spPr>
          <a:noFill/>
        </p:spPr>
        <p:txBody>
          <a:bodyPr/>
          <a:lstStyle/>
          <a:p>
            <a:r>
              <a:rPr lang="en-US" smtClean="0"/>
              <a:t>M6-</a:t>
            </a:r>
            <a:fld id="{ABE19115-07CA-470E-922D-DE5E6B9BECBF}" type="slidenum">
              <a:rPr lang="en-US" smtClean="0"/>
              <a:pPr/>
              <a:t>27</a:t>
            </a:fld>
            <a:endParaRPr lang="en-US" smtClean="0"/>
          </a:p>
        </p:txBody>
      </p:sp>
      <p:sp>
        <p:nvSpPr>
          <p:cNvPr id="125956" name="Rectangle 2"/>
          <p:cNvSpPr>
            <a:spLocks noGrp="1" noRot="1" noChangeAspect="1" noChangeArrowheads="1" noTextEdit="1"/>
          </p:cNvSpPr>
          <p:nvPr>
            <p:ph type="sldImg"/>
          </p:nvPr>
        </p:nvSpPr>
        <p:spPr>
          <a:xfrm>
            <a:off x="1181100" y="695325"/>
            <a:ext cx="4651375" cy="3487738"/>
          </a:xfrm>
          <a:ln/>
        </p:spPr>
      </p:sp>
      <p:sp>
        <p:nvSpPr>
          <p:cNvPr id="125957"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35</a:t>
            </a:r>
          </a:p>
          <a:p>
            <a:pPr>
              <a:spcAft>
                <a:spcPts val="713"/>
              </a:spcAft>
            </a:pPr>
            <a:r>
              <a:rPr lang="en-US" sz="1000" smtClean="0">
                <a:solidFill>
                  <a:srgbClr val="000000"/>
                </a:solidFill>
              </a:rPr>
              <a:t>The block diagram of a microwave CW source is similar to that of an RF CW source; each has the same three basic sections.  There are differences, however.  Although the reference section only has one reference oscillator, two signals are supplied to the synthesizer section from the reference section.  </a:t>
            </a:r>
          </a:p>
          <a:p>
            <a:pPr>
              <a:spcAft>
                <a:spcPts val="713"/>
              </a:spcAft>
            </a:pPr>
            <a:r>
              <a:rPr lang="en-US" sz="1000" smtClean="0">
                <a:solidFill>
                  <a:srgbClr val="000000"/>
                </a:solidFill>
              </a:rPr>
              <a:t>The output frequency of the synthesizer section is generated from a Yttrium-iron-garnet (YIG) oscillator which is tuned with a magnetic field.  The feedback mechanism that ensures frequency stability is a phase locked loop; however, in addition to the fractional-N divide, harmonic sampling is used to divide the output frequency.</a:t>
            </a:r>
          </a:p>
          <a:p>
            <a:endParaRPr lang="en-US" sz="1000" smtClean="0"/>
          </a:p>
          <a:p>
            <a:endParaRPr lang="en-US" sz="1000" smtClean="0"/>
          </a:p>
          <a:p>
            <a:endParaRPr lang="en-US" sz="10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26979" name="Rectangle 24"/>
          <p:cNvSpPr>
            <a:spLocks noGrp="1" noChangeArrowheads="1"/>
          </p:cNvSpPr>
          <p:nvPr>
            <p:ph type="sldNum" sz="quarter" idx="5"/>
          </p:nvPr>
        </p:nvSpPr>
        <p:spPr>
          <a:noFill/>
        </p:spPr>
        <p:txBody>
          <a:bodyPr/>
          <a:lstStyle/>
          <a:p>
            <a:r>
              <a:rPr lang="en-US" smtClean="0"/>
              <a:t>M6-</a:t>
            </a:r>
            <a:fld id="{DAB287BA-3CEB-419C-9602-0818BCA051EC}" type="slidenum">
              <a:rPr lang="en-US" smtClean="0"/>
              <a:pPr/>
              <a:t>28</a:t>
            </a:fld>
            <a:endParaRPr lang="en-US" smtClean="0"/>
          </a:p>
        </p:txBody>
      </p:sp>
      <p:sp>
        <p:nvSpPr>
          <p:cNvPr id="126980" name="Rectangle 2"/>
          <p:cNvSpPr>
            <a:spLocks noGrp="1" noRot="1" noChangeAspect="1" noChangeArrowheads="1" noTextEdit="1"/>
          </p:cNvSpPr>
          <p:nvPr>
            <p:ph type="sldImg"/>
          </p:nvPr>
        </p:nvSpPr>
        <p:spPr>
          <a:xfrm>
            <a:off x="1181100" y="695325"/>
            <a:ext cx="4651375" cy="3487738"/>
          </a:xfrm>
          <a:ln/>
        </p:spPr>
      </p:sp>
      <p:sp>
        <p:nvSpPr>
          <p:cNvPr id="126981"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36</a:t>
            </a:r>
          </a:p>
          <a:p>
            <a:pPr>
              <a:spcAft>
                <a:spcPts val="713"/>
              </a:spcAft>
            </a:pPr>
            <a:r>
              <a:rPr lang="en-US" sz="1000" smtClean="0">
                <a:solidFill>
                  <a:srgbClr val="000000"/>
                </a:solidFill>
              </a:rPr>
              <a:t>Understanding source specifications is critical when determining the appropriate source for an application.  For CW sources, the specifications are generally divided into three broad categories:  Frequency, amplitude (or output), and spectral purity.</a:t>
            </a:r>
          </a:p>
          <a:p>
            <a:pPr>
              <a:spcAft>
                <a:spcPts val="713"/>
              </a:spcAft>
            </a:pPr>
            <a:r>
              <a:rPr lang="en-US" sz="1000" smtClean="0">
                <a:solidFill>
                  <a:srgbClr val="000000"/>
                </a:solidFill>
              </a:rPr>
              <a:t>Range, resolution, and accuracy are the main frequency specifications.  Range specifies the range of output frequencies that the source can produce.  Resolution is the smallest frequency increment.  The accuracy of a source is affected by two parameters:  The stability of the reference oscillator and the amount of time that has passed since the source was last calibrated.  </a:t>
            </a:r>
          </a:p>
          <a:p>
            <a:pPr>
              <a:spcAft>
                <a:spcPts val="713"/>
              </a:spcAft>
            </a:pPr>
            <a:r>
              <a:rPr lang="en-US" sz="1000" smtClean="0">
                <a:solidFill>
                  <a:srgbClr val="000000"/>
                </a:solidFill>
              </a:rPr>
              <a:t>A typical (but very good) reference oscillator may have an aging rate of 0.152ppm (parts-per-million) per year.  The aging rate indicates how far the reference will drift (either up or down) from its specified value.  At 1 GHz, a source that has not been calibrated for one year with an aging rate of 0.152ppm per year will be within 152 Hz of its specified output frequency.</a:t>
            </a:r>
          </a:p>
          <a:p>
            <a:endParaRPr lang="en-US" sz="1000" smtClean="0"/>
          </a:p>
          <a:p>
            <a:endParaRPr lang="en-US" sz="10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28003" name="Rectangle 24"/>
          <p:cNvSpPr>
            <a:spLocks noGrp="1" noChangeArrowheads="1"/>
          </p:cNvSpPr>
          <p:nvPr>
            <p:ph type="sldNum" sz="quarter" idx="5"/>
          </p:nvPr>
        </p:nvSpPr>
        <p:spPr>
          <a:noFill/>
        </p:spPr>
        <p:txBody>
          <a:bodyPr/>
          <a:lstStyle/>
          <a:p>
            <a:r>
              <a:rPr lang="en-US" smtClean="0"/>
              <a:t>M6-</a:t>
            </a:r>
            <a:fld id="{04245BF9-CBB4-4116-9D98-944980486624}" type="slidenum">
              <a:rPr lang="en-US" smtClean="0"/>
              <a:pPr/>
              <a:t>29</a:t>
            </a:fld>
            <a:endParaRPr lang="en-US" smtClean="0"/>
          </a:p>
        </p:txBody>
      </p:sp>
      <p:sp>
        <p:nvSpPr>
          <p:cNvPr id="128004" name="Rectangle 2"/>
          <p:cNvSpPr>
            <a:spLocks noGrp="1" noRot="1" noChangeAspect="1" noChangeArrowheads="1" noTextEdit="1"/>
          </p:cNvSpPr>
          <p:nvPr>
            <p:ph type="sldImg"/>
          </p:nvPr>
        </p:nvSpPr>
        <p:spPr>
          <a:xfrm>
            <a:off x="1181100" y="695325"/>
            <a:ext cx="4651375" cy="3487738"/>
          </a:xfrm>
          <a:ln/>
        </p:spPr>
      </p:sp>
      <p:sp>
        <p:nvSpPr>
          <p:cNvPr id="128005"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37</a:t>
            </a:r>
          </a:p>
          <a:p>
            <a:pPr>
              <a:spcAft>
                <a:spcPts val="713"/>
              </a:spcAft>
            </a:pPr>
            <a:r>
              <a:rPr lang="en-US" sz="1000" smtClean="0">
                <a:solidFill>
                  <a:srgbClr val="000000"/>
                </a:solidFill>
              </a:rPr>
              <a:t>Range, accuracy, resolution, switching speed, and reverse power protection are the main amplitude specifications.  The range of a source is determined by the maximum output power and the amount of internal attenuation built into the source.  The resolution of a source indicates the smallest amplitude increment.  Switching speed is a measure of how fast the source can change from one amplitude level to another.</a:t>
            </a:r>
          </a:p>
          <a:p>
            <a:pPr>
              <a:spcAft>
                <a:spcPts val="713"/>
              </a:spcAft>
            </a:pPr>
            <a:r>
              <a:rPr lang="en-US" sz="1000" smtClean="0">
                <a:solidFill>
                  <a:srgbClr val="000000"/>
                </a:solidFill>
              </a:rPr>
              <a:t>Sources are often used to test transceivers.  Because transceivers have transmitters, the connection between a source and the transceiver could conduct a signal from the device being tested to the output connector of the source.  Reverse power protection prevents transmitter signals from damaging the source.</a:t>
            </a:r>
          </a:p>
          <a:p>
            <a:endParaRPr lang="en-US" sz="1000" smtClean="0"/>
          </a:p>
          <a:p>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93187" name="Rectangle 24"/>
          <p:cNvSpPr>
            <a:spLocks noGrp="1" noChangeArrowheads="1"/>
          </p:cNvSpPr>
          <p:nvPr>
            <p:ph type="sldNum" sz="quarter" idx="5"/>
          </p:nvPr>
        </p:nvSpPr>
        <p:spPr>
          <a:noFill/>
        </p:spPr>
        <p:txBody>
          <a:bodyPr/>
          <a:lstStyle/>
          <a:p>
            <a:r>
              <a:rPr lang="en-US" smtClean="0"/>
              <a:t>M6-</a:t>
            </a:r>
            <a:fld id="{FDBD5BF9-1024-4BFF-B998-200077B37134}" type="slidenum">
              <a:rPr lang="en-US" smtClean="0"/>
              <a:pPr/>
              <a:t>3</a:t>
            </a:fld>
            <a:endParaRPr lang="en-US" smtClean="0"/>
          </a:p>
        </p:txBody>
      </p:sp>
      <p:sp>
        <p:nvSpPr>
          <p:cNvPr id="93188" name="Rectangle 2"/>
          <p:cNvSpPr>
            <a:spLocks noGrp="1" noRot="1" noChangeAspect="1" noChangeArrowheads="1" noTextEdit="1"/>
          </p:cNvSpPr>
          <p:nvPr>
            <p:ph type="sldImg"/>
          </p:nvPr>
        </p:nvSpPr>
        <p:spPr>
          <a:xfrm>
            <a:off x="1181100" y="695325"/>
            <a:ext cx="4651375" cy="3487738"/>
          </a:xfrm>
          <a:ln/>
        </p:spPr>
      </p:sp>
      <p:sp>
        <p:nvSpPr>
          <p:cNvPr id="93189"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smtClean="0"/>
              <a:t>Slide 3</a:t>
            </a:r>
          </a:p>
          <a:p>
            <a:pPr>
              <a:spcAft>
                <a:spcPts val="713"/>
              </a:spcAft>
            </a:pPr>
            <a:r>
              <a:rPr lang="en-US" sz="1000" smtClean="0">
                <a:solidFill>
                  <a:srgbClr val="000000"/>
                </a:solidFill>
              </a:rPr>
              <a:t>One of the earliest uses of a “modern” signal generator was in 1939/40 to calibrate the breakthrough sound system that Disney developed for the movie “Fantasia”.  This use also helped launch the instrument maker - Hewlett Packard Inc. (now known as Agilent Technologies).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29027" name="Rectangle 24"/>
          <p:cNvSpPr>
            <a:spLocks noGrp="1" noChangeArrowheads="1"/>
          </p:cNvSpPr>
          <p:nvPr>
            <p:ph type="sldNum" sz="quarter" idx="5"/>
          </p:nvPr>
        </p:nvSpPr>
        <p:spPr>
          <a:noFill/>
        </p:spPr>
        <p:txBody>
          <a:bodyPr/>
          <a:lstStyle/>
          <a:p>
            <a:r>
              <a:rPr lang="en-US" smtClean="0"/>
              <a:t>M6-</a:t>
            </a:r>
            <a:fld id="{12D3F035-8DC6-40EF-BC0B-4EE0EBE239A3}" type="slidenum">
              <a:rPr lang="en-US" smtClean="0"/>
              <a:pPr/>
              <a:t>30</a:t>
            </a:fld>
            <a:endParaRPr lang="en-US" smtClean="0"/>
          </a:p>
        </p:txBody>
      </p:sp>
      <p:sp>
        <p:nvSpPr>
          <p:cNvPr id="129028" name="Rectangle 2"/>
          <p:cNvSpPr>
            <a:spLocks noGrp="1" noRot="1" noChangeAspect="1" noChangeArrowheads="1" noTextEdit="1"/>
          </p:cNvSpPr>
          <p:nvPr>
            <p:ph type="sldImg"/>
          </p:nvPr>
        </p:nvSpPr>
        <p:spPr>
          <a:xfrm>
            <a:off x="1181100" y="695325"/>
            <a:ext cx="4651375" cy="3487738"/>
          </a:xfrm>
          <a:ln/>
        </p:spPr>
      </p:sp>
      <p:sp>
        <p:nvSpPr>
          <p:cNvPr id="129029"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38</a:t>
            </a:r>
          </a:p>
          <a:p>
            <a:pPr>
              <a:spcAft>
                <a:spcPts val="713"/>
              </a:spcAft>
            </a:pPr>
            <a:r>
              <a:rPr lang="en-US" sz="1000" smtClean="0">
                <a:solidFill>
                  <a:srgbClr val="000000"/>
                </a:solidFill>
              </a:rPr>
              <a:t>Sweep functionality adds the ability to move the CW tone in frequency.  There are two types of frequency sweeps:  ramp sweep and step (or arbitrary list) sweep.  In ramp sweep, the output sine wave frequency is linearly increased vs time from a start frequency to a stop frequency.  In step (or list) sweep, the output frequency is abruptly changed from one frequency to another.  The source will then remain at each new frequency for a specified length of time.</a:t>
            </a:r>
          </a:p>
          <a:p>
            <a:pPr>
              <a:spcAft>
                <a:spcPts val="713"/>
              </a:spcAft>
            </a:pPr>
            <a:r>
              <a:rPr lang="en-US" sz="1000" smtClean="0">
                <a:solidFill>
                  <a:srgbClr val="000000"/>
                </a:solidFill>
              </a:rPr>
              <a:t>For ramp sweep, the accuracy, sweep time, and frequency resolution of the source are usually specified.  For step sweep, the accuracy, number of points, and switching time are specified.  The number of points may be as few as two or as many as several hundred.  The switching time is the time needed by the source to switch from one frequency to another.</a:t>
            </a:r>
          </a:p>
          <a:p>
            <a:endParaRPr lang="en-US" sz="1000" smtClean="0"/>
          </a:p>
          <a:p>
            <a:endParaRPr lang="en-US" sz="10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3"/>
          <p:cNvSpPr>
            <a:spLocks noGrp="1" noChangeArrowheads="1"/>
          </p:cNvSpPr>
          <p:nvPr>
            <p:ph type="ftr" sz="quarter" idx="4"/>
          </p:nvPr>
        </p:nvSpPr>
        <p:spPr>
          <a:noFill/>
        </p:spPr>
        <p:txBody>
          <a:bodyPr/>
          <a:lstStyle/>
          <a:p>
            <a:r>
              <a:rPr lang="en-US" dirty="0" smtClean="0">
                <a:cs typeface="Times New Roman" pitchFamily="18" charset="0"/>
              </a:rPr>
              <a:t>© Agilent Technologies, Inc</a:t>
            </a:r>
          </a:p>
        </p:txBody>
      </p:sp>
      <p:sp>
        <p:nvSpPr>
          <p:cNvPr id="130051" name="Rectangle 24"/>
          <p:cNvSpPr>
            <a:spLocks noGrp="1" noChangeArrowheads="1"/>
          </p:cNvSpPr>
          <p:nvPr>
            <p:ph type="sldNum" sz="quarter" idx="5"/>
          </p:nvPr>
        </p:nvSpPr>
        <p:spPr>
          <a:noFill/>
        </p:spPr>
        <p:txBody>
          <a:bodyPr/>
          <a:lstStyle/>
          <a:p>
            <a:r>
              <a:rPr lang="en-US" smtClean="0"/>
              <a:t>M6-</a:t>
            </a:r>
            <a:fld id="{79C7C8C4-7EAE-4167-9B66-F9158B827271}" type="slidenum">
              <a:rPr lang="en-US" smtClean="0"/>
              <a:pPr/>
              <a:t>31</a:t>
            </a:fld>
            <a:endParaRPr lang="en-US" smtClean="0"/>
          </a:p>
        </p:txBody>
      </p:sp>
      <p:sp>
        <p:nvSpPr>
          <p:cNvPr id="130052" name="Rectangle 2"/>
          <p:cNvSpPr>
            <a:spLocks noGrp="1" noRot="1" noChangeAspect="1" noChangeArrowheads="1" noTextEdit="1"/>
          </p:cNvSpPr>
          <p:nvPr>
            <p:ph type="sldImg"/>
          </p:nvPr>
        </p:nvSpPr>
        <p:spPr>
          <a:xfrm>
            <a:off x="1181100" y="695325"/>
            <a:ext cx="4651375" cy="3487738"/>
          </a:xfrm>
          <a:ln/>
        </p:spPr>
      </p:sp>
      <p:sp>
        <p:nvSpPr>
          <p:cNvPr id="130053"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39</a:t>
            </a:r>
          </a:p>
          <a:p>
            <a:pPr>
              <a:spcAft>
                <a:spcPts val="713"/>
              </a:spcAft>
            </a:pPr>
            <a:r>
              <a:rPr lang="en-US" sz="1000" smtClean="0">
                <a:solidFill>
                  <a:srgbClr val="000000"/>
                </a:solidFill>
              </a:rPr>
              <a:t>Amplitude specifications also impacts the sweeping capability of the CW source.  In a frequency sweep, the output power will vary by no more than the flatness specification throughout the sweep.  In addition, the output power is also constrained to remain within the level accuracy specification of the source.  For example, consider a source with a level accuracy of +/- 1.0 dB and a flatness specification of +/- 0.7 dB.  If the output is set to 0 dBm, the actual output could really be as high a 1 dBm or as low as -1 dBm.  If the actual output is 1 dBm, during the sweep, the power can only drift downward by the 0.7 dB, the flatness specification; the power cannot drift above 1 dBm because the ALC will constrain the power to remain within 1 dB of the set level of 0 dBm.</a:t>
            </a:r>
          </a:p>
          <a:p>
            <a:pPr>
              <a:spcAft>
                <a:spcPts val="713"/>
              </a:spcAft>
            </a:pPr>
            <a:endParaRPr lang="en-US" sz="1000" smtClean="0">
              <a:solidFill>
                <a:srgbClr val="000000"/>
              </a:solidFill>
            </a:endParaRPr>
          </a:p>
          <a:p>
            <a:pPr>
              <a:spcAft>
                <a:spcPts val="713"/>
              </a:spcAft>
            </a:pPr>
            <a:r>
              <a:rPr lang="en-US" sz="1000" smtClean="0">
                <a:solidFill>
                  <a:srgbClr val="000000"/>
                </a:solidFill>
              </a:rPr>
              <a:t>CW sources can also sweep its power level in addition to their frequency.  When sweeping power, the sweep range will determine possible range of output powers.  The slope range will determine how quickly the source can sweep from one power to another.  In place of a power slope, some sources allow the user to specify the number of points in the power sweep and the dwell time.</a:t>
            </a:r>
          </a:p>
          <a:p>
            <a:pPr>
              <a:spcAft>
                <a:spcPts val="713"/>
              </a:spcAft>
            </a:pPr>
            <a:r>
              <a:rPr lang="en-US" sz="1000" smtClean="0">
                <a:solidFill>
                  <a:srgbClr val="000000"/>
                </a:solidFill>
              </a:rPr>
              <a:t>Source match is generally specified in standing wave ratio (SWR) which is really just a measure of how close the source output is to 50 ohms.  The value of SWR can range between one and infinity.  Some of the power from a source with a SWR greater than one, when connected to a 50 ohm load, will be reflected back to the source which sets up the standing waves.</a:t>
            </a:r>
          </a:p>
          <a:p>
            <a:endParaRPr lang="en-US" sz="1000" smtClean="0"/>
          </a:p>
          <a:p>
            <a:endParaRPr lang="en-US" sz="10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31075" name="Rectangle 24"/>
          <p:cNvSpPr>
            <a:spLocks noGrp="1" noChangeArrowheads="1"/>
          </p:cNvSpPr>
          <p:nvPr>
            <p:ph type="sldNum" sz="quarter" idx="5"/>
          </p:nvPr>
        </p:nvSpPr>
        <p:spPr>
          <a:noFill/>
        </p:spPr>
        <p:txBody>
          <a:bodyPr/>
          <a:lstStyle/>
          <a:p>
            <a:r>
              <a:rPr lang="en-US" smtClean="0"/>
              <a:t>M6-</a:t>
            </a:r>
            <a:fld id="{33FF343B-5D98-44DB-B450-8713861F9E85}" type="slidenum">
              <a:rPr lang="en-US" smtClean="0"/>
              <a:pPr/>
              <a:t>32</a:t>
            </a:fld>
            <a:endParaRPr lang="en-US" smtClean="0"/>
          </a:p>
        </p:txBody>
      </p:sp>
      <p:sp>
        <p:nvSpPr>
          <p:cNvPr id="131076" name="Rectangle 2"/>
          <p:cNvSpPr>
            <a:spLocks noGrp="1" noRot="1" noChangeAspect="1" noChangeArrowheads="1" noTextEdit="1"/>
          </p:cNvSpPr>
          <p:nvPr>
            <p:ph type="sldImg"/>
          </p:nvPr>
        </p:nvSpPr>
        <p:spPr>
          <a:xfrm>
            <a:off x="1181100" y="695325"/>
            <a:ext cx="4651375" cy="3487738"/>
          </a:xfrm>
          <a:ln/>
        </p:spPr>
      </p:sp>
      <p:sp>
        <p:nvSpPr>
          <p:cNvPr id="131077"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40</a:t>
            </a:r>
          </a:p>
          <a:p>
            <a:pPr>
              <a:spcAft>
                <a:spcPts val="713"/>
              </a:spcAft>
            </a:pPr>
            <a:r>
              <a:rPr lang="en-US" sz="1000" smtClean="0">
                <a:solidFill>
                  <a:srgbClr val="000000"/>
                </a:solidFill>
              </a:rPr>
              <a:t>The specifications associated with spectral purity are often the most difficult to understand.  The ideal CW output is a sine wave at a single frequency.  Unfortunately, their are no ideal CW sources:  All sources are made with non-ideal (i.e. real) components which introduce phase noise and unwanted distortion products.</a:t>
            </a:r>
          </a:p>
          <a:p>
            <a:pPr>
              <a:spcAft>
                <a:spcPts val="713"/>
              </a:spcAft>
            </a:pPr>
            <a:r>
              <a:rPr lang="en-US" sz="1000" smtClean="0">
                <a:solidFill>
                  <a:srgbClr val="000000"/>
                </a:solidFill>
              </a:rPr>
              <a:t>Harmonic spurs are integer multiples of the CW output.  Sources contain many non-linear components.  These components are needed to provide a broad range of frequencies and output powers. The non-linear characteristics of an amplifier create second, third, and higher order harmonics.  A typical second harmonic will be specified at &lt;-30 dBc (better than 30 dB below the output of the fundamental frequency).  Non-harmonic spurs come from a variety of sources (e.g. power supply) and are typically quite low (&lt;-65 dBc).</a:t>
            </a:r>
          </a:p>
          <a:p>
            <a:pPr>
              <a:spcAft>
                <a:spcPts val="713"/>
              </a:spcAft>
            </a:pPr>
            <a:r>
              <a:rPr lang="en-US" sz="1000" smtClean="0">
                <a:solidFill>
                  <a:srgbClr val="000000"/>
                </a:solidFill>
              </a:rPr>
              <a:t>Multipliers are often used in sources to extend the frequency output.  This results in the presence of sub-harmonics.</a:t>
            </a:r>
          </a:p>
          <a:p>
            <a:endParaRPr lang="en-US" sz="1000" smtClean="0"/>
          </a:p>
          <a:p>
            <a:endParaRPr lang="en-US" sz="10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33123" name="Rectangle 24"/>
          <p:cNvSpPr>
            <a:spLocks noGrp="1" noChangeArrowheads="1"/>
          </p:cNvSpPr>
          <p:nvPr>
            <p:ph type="sldNum" sz="quarter" idx="5"/>
          </p:nvPr>
        </p:nvSpPr>
        <p:spPr>
          <a:noFill/>
        </p:spPr>
        <p:txBody>
          <a:bodyPr/>
          <a:lstStyle/>
          <a:p>
            <a:r>
              <a:rPr lang="en-US" smtClean="0"/>
              <a:t>M6-</a:t>
            </a:r>
            <a:fld id="{1DAD6BB7-D9C0-41B1-B950-D5731F4DF104}" type="slidenum">
              <a:rPr lang="en-US" smtClean="0"/>
              <a:pPr/>
              <a:t>33</a:t>
            </a:fld>
            <a:endParaRPr lang="en-US" smtClean="0"/>
          </a:p>
        </p:txBody>
      </p:sp>
      <p:sp>
        <p:nvSpPr>
          <p:cNvPr id="133124" name="Rectangle 2"/>
          <p:cNvSpPr>
            <a:spLocks noGrp="1" noRot="1" noChangeAspect="1" noChangeArrowheads="1" noTextEdit="1"/>
          </p:cNvSpPr>
          <p:nvPr>
            <p:ph type="sldImg"/>
          </p:nvPr>
        </p:nvSpPr>
        <p:spPr>
          <a:xfrm>
            <a:off x="1182688" y="696913"/>
            <a:ext cx="4646612" cy="3484562"/>
          </a:xfrm>
          <a:ln/>
        </p:spPr>
      </p:sp>
      <p:sp>
        <p:nvSpPr>
          <p:cNvPr id="133125" name="Rectangle 3"/>
          <p:cNvSpPr>
            <a:spLocks noGrp="1" noChangeArrowheads="1"/>
          </p:cNvSpPr>
          <p:nvPr>
            <p:ph type="body" idx="1"/>
          </p:nvPr>
        </p:nvSpPr>
        <p:spPr>
          <a:xfrm>
            <a:off x="936625" y="4416425"/>
            <a:ext cx="5137150" cy="4184650"/>
          </a:xfrm>
          <a:noFill/>
          <a:ln/>
        </p:spPr>
        <p:txBody>
          <a:bodyPr lIns="91588" tIns="45795" rIns="91588" bIns="45795"/>
          <a:lstStyle/>
          <a:p>
            <a:pPr>
              <a:spcAft>
                <a:spcPts val="713"/>
              </a:spcAft>
            </a:pPr>
            <a:r>
              <a:rPr lang="en-US" b="1" dirty="0" smtClean="0"/>
              <a:t>Slide 42</a:t>
            </a:r>
            <a:endParaRPr lang="en-US" sz="1000" dirty="0" smtClean="0">
              <a:solidFill>
                <a:srgbClr val="000000"/>
              </a:solidFill>
            </a:endParaRPr>
          </a:p>
          <a:p>
            <a:pPr>
              <a:spcAft>
                <a:spcPts val="713"/>
              </a:spcAft>
            </a:pPr>
            <a:r>
              <a:rPr lang="en-US" sz="1000" dirty="0" smtClean="0">
                <a:solidFill>
                  <a:srgbClr val="000000"/>
                </a:solidFill>
              </a:rPr>
              <a:t>Frequently during development, hardware sections of a prototype become available in stages.  For example, in the development of transmitter, if all sections except the local oscillator section are finished, a CW source is often used as the local oscillator.</a:t>
            </a:r>
          </a:p>
          <a:p>
            <a:pPr>
              <a:spcAft>
                <a:spcPts val="713"/>
              </a:spcAft>
            </a:pPr>
            <a:r>
              <a:rPr lang="en-US" sz="1000" dirty="0" smtClean="0">
                <a:solidFill>
                  <a:srgbClr val="000000"/>
                </a:solidFill>
              </a:rPr>
              <a:t>When using a CW source as a local oscillator, phase noise and frequency accuracy are critical.  Poor frequency accuracy will cause a transmitter to transmit at the wrong frequency.  In a channelized communication system, poor phase noise will spread energy into adjacent channels.  This spread into adjacent channels could be incorrectly attributed to the power amp of a transmitter.</a:t>
            </a:r>
          </a:p>
          <a:p>
            <a:endParaRPr lang="en-US" sz="10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34147" name="Rectangle 24"/>
          <p:cNvSpPr>
            <a:spLocks noGrp="1" noChangeArrowheads="1"/>
          </p:cNvSpPr>
          <p:nvPr>
            <p:ph type="sldNum" sz="quarter" idx="5"/>
          </p:nvPr>
        </p:nvSpPr>
        <p:spPr>
          <a:noFill/>
        </p:spPr>
        <p:txBody>
          <a:bodyPr/>
          <a:lstStyle/>
          <a:p>
            <a:r>
              <a:rPr lang="en-US" smtClean="0"/>
              <a:t>M6-</a:t>
            </a:r>
            <a:fld id="{288EB79B-1731-4F7E-979F-0B30C7EACEF4}" type="slidenum">
              <a:rPr lang="en-US" smtClean="0"/>
              <a:pPr/>
              <a:t>34</a:t>
            </a:fld>
            <a:endParaRPr lang="en-US" smtClean="0"/>
          </a:p>
        </p:txBody>
      </p:sp>
      <p:sp>
        <p:nvSpPr>
          <p:cNvPr id="134148" name="Rectangle 2"/>
          <p:cNvSpPr>
            <a:spLocks noGrp="1" noRot="1" noChangeAspect="1" noChangeArrowheads="1" noTextEdit="1"/>
          </p:cNvSpPr>
          <p:nvPr>
            <p:ph type="sldImg"/>
          </p:nvPr>
        </p:nvSpPr>
        <p:spPr>
          <a:xfrm>
            <a:off x="1182688" y="696913"/>
            <a:ext cx="4646612" cy="3484562"/>
          </a:xfrm>
          <a:ln/>
        </p:spPr>
      </p:sp>
      <p:sp>
        <p:nvSpPr>
          <p:cNvPr id="134149" name="Rectangle 3"/>
          <p:cNvSpPr>
            <a:spLocks noGrp="1" noChangeArrowheads="1"/>
          </p:cNvSpPr>
          <p:nvPr>
            <p:ph type="body" idx="1"/>
          </p:nvPr>
        </p:nvSpPr>
        <p:spPr>
          <a:xfrm>
            <a:off x="936625" y="4416425"/>
            <a:ext cx="5137150" cy="4184650"/>
          </a:xfrm>
          <a:noFill/>
          <a:ln/>
        </p:spPr>
        <p:txBody>
          <a:bodyPr lIns="91588" tIns="45795" rIns="91588" bIns="45795"/>
          <a:lstStyle/>
          <a:p>
            <a:pPr>
              <a:spcAft>
                <a:spcPts val="713"/>
              </a:spcAft>
            </a:pPr>
            <a:r>
              <a:rPr lang="en-US" sz="1000" b="1" smtClean="0"/>
              <a:t>Slide 43</a:t>
            </a:r>
            <a:endParaRPr lang="en-US" sz="1000" smtClean="0">
              <a:solidFill>
                <a:srgbClr val="000000"/>
              </a:solidFill>
            </a:endParaRPr>
          </a:p>
          <a:p>
            <a:pPr>
              <a:spcAft>
                <a:spcPts val="713"/>
              </a:spcAft>
            </a:pPr>
            <a:r>
              <a:rPr lang="en-US" sz="1000" smtClean="0"/>
              <a:t>An analog(or channelized) receiver sensitivity is a measure of how small of an input signal will produce a desired baseband output signal from the receiver.   The critical source specifications used in this test are amplitude range, resolution and accuracy.  A less accurate signal generator might cause a good receiver to fail or even worse, a bad receiver to pass.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35171" name="Rectangle 24"/>
          <p:cNvSpPr>
            <a:spLocks noGrp="1" noChangeArrowheads="1"/>
          </p:cNvSpPr>
          <p:nvPr>
            <p:ph type="sldNum" sz="quarter" idx="5"/>
          </p:nvPr>
        </p:nvSpPr>
        <p:spPr>
          <a:noFill/>
        </p:spPr>
        <p:txBody>
          <a:bodyPr/>
          <a:lstStyle/>
          <a:p>
            <a:r>
              <a:rPr lang="en-US" smtClean="0"/>
              <a:t>M6-</a:t>
            </a:r>
            <a:fld id="{DAE48FEE-47E2-4144-9212-EA5E897FA1C4}" type="slidenum">
              <a:rPr lang="en-US" smtClean="0"/>
              <a:pPr/>
              <a:t>35</a:t>
            </a:fld>
            <a:endParaRPr lang="en-US" smtClean="0"/>
          </a:p>
        </p:txBody>
      </p:sp>
      <p:sp>
        <p:nvSpPr>
          <p:cNvPr id="135172" name="Rectangle 2"/>
          <p:cNvSpPr>
            <a:spLocks noGrp="1" noRot="1" noChangeAspect="1" noChangeArrowheads="1" noTextEdit="1"/>
          </p:cNvSpPr>
          <p:nvPr>
            <p:ph type="sldImg"/>
          </p:nvPr>
        </p:nvSpPr>
        <p:spPr>
          <a:xfrm>
            <a:off x="1182688" y="696913"/>
            <a:ext cx="4646612" cy="3484562"/>
          </a:xfrm>
          <a:ln/>
        </p:spPr>
      </p:sp>
      <p:sp>
        <p:nvSpPr>
          <p:cNvPr id="135173" name="Rectangle 3"/>
          <p:cNvSpPr>
            <a:spLocks noGrp="1" noChangeArrowheads="1"/>
          </p:cNvSpPr>
          <p:nvPr>
            <p:ph type="body" idx="1"/>
          </p:nvPr>
        </p:nvSpPr>
        <p:spPr>
          <a:xfrm>
            <a:off x="935038" y="4429125"/>
            <a:ext cx="5137150" cy="4184650"/>
          </a:xfrm>
          <a:noFill/>
          <a:ln/>
        </p:spPr>
        <p:txBody>
          <a:bodyPr lIns="91588" tIns="45795" rIns="91588" bIns="45795"/>
          <a:lstStyle/>
          <a:p>
            <a:pPr>
              <a:spcAft>
                <a:spcPts val="713"/>
              </a:spcAft>
            </a:pPr>
            <a:r>
              <a:rPr lang="en-US" sz="1000" b="1" smtClean="0"/>
              <a:t>Slide 44</a:t>
            </a:r>
            <a:endParaRPr lang="en-US" sz="1000" smtClean="0">
              <a:solidFill>
                <a:srgbClr val="000000"/>
              </a:solidFill>
            </a:endParaRPr>
          </a:p>
          <a:p>
            <a:pPr>
              <a:spcAft>
                <a:spcPts val="713"/>
              </a:spcAft>
            </a:pPr>
            <a:r>
              <a:rPr lang="en-US" sz="1000" smtClean="0">
                <a:solidFill>
                  <a:srgbClr val="000000"/>
                </a:solidFill>
              </a:rPr>
              <a:t>Spurious immunity is a measure of the ability of a receiver to prevent unwanted signals from causing an unwanted response at the output of the receiver.  To make this measurement, one source inputs a modulated test signal at the desired channel frequency at a level above the sensitivity of the receiver.  The second source outputs an interfering signal over a broad range of frequencies.  The interfering signal may be modulated or unmodulated depending upon the frequency range and the communication standard. </a:t>
            </a:r>
          </a:p>
          <a:p>
            <a:pPr>
              <a:spcAft>
                <a:spcPts val="713"/>
              </a:spcAft>
            </a:pPr>
            <a:r>
              <a:rPr lang="en-US" sz="1000" smtClean="0">
                <a:solidFill>
                  <a:srgbClr val="000000"/>
                </a:solidFill>
              </a:rPr>
              <a:t>The non-harmonic spurious output of the interfering source must be at sufficiently low levels to ensure that the measurement is not affected.  The non-harmonic spurious signals should be about 15 dB below the spurious immunity specification.  At this level, spurs from the source will make only a minimal contribution to the overall in-channel noise floor.  </a:t>
            </a:r>
          </a:p>
          <a:p>
            <a:r>
              <a:rPr lang="en-US" sz="1000" smtClean="0">
                <a:solidFill>
                  <a:srgbClr val="000000"/>
                </a:solidFill>
              </a:rPr>
              <a:t>An example will show how the level accuracy also effects the test.  If the set level of the interferer is 0dBm and the set level of the test signal is -50dBm then the spurious immunity is 50dB.  If the level accuracy of the two sources is +/-1dB, then the level of the interferer might actually be -1dBm and the level of the test signal might actually be -49dBm for an actual  spurious immunity of 48dB; not quite as good.  The level accuracy of the sources determines measurement uncertainty which in this case the measured spurious immunity is 50dB +/- 2dB.  (The uncertainty is </a:t>
            </a:r>
            <a:r>
              <a:rPr lang="en-US" sz="1000" b="1" i="1" smtClean="0">
                <a:solidFill>
                  <a:srgbClr val="000000"/>
                </a:solidFill>
              </a:rPr>
              <a:t>twice</a:t>
            </a:r>
            <a:r>
              <a:rPr lang="en-US" sz="1000" smtClean="0">
                <a:solidFill>
                  <a:srgbClr val="000000"/>
                </a:solidFill>
              </a:rPr>
              <a:t> the level accuracy.)</a:t>
            </a:r>
          </a:p>
          <a:p>
            <a:endParaRPr lang="en-US" sz="10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3"/>
          <p:cNvSpPr>
            <a:spLocks noGrp="1" noChangeArrowheads="1"/>
          </p:cNvSpPr>
          <p:nvPr>
            <p:ph type="ftr" sz="quarter" idx="4"/>
          </p:nvPr>
        </p:nvSpPr>
        <p:spPr>
          <a:noFill/>
        </p:spPr>
        <p:txBody>
          <a:bodyPr/>
          <a:lstStyle/>
          <a:p>
            <a:r>
              <a:rPr lang="en-US" dirty="0" smtClean="0">
                <a:cs typeface="Times New Roman" pitchFamily="18" charset="0"/>
              </a:rPr>
              <a:t>© Agilent Technologies, Inc</a:t>
            </a:r>
          </a:p>
        </p:txBody>
      </p:sp>
      <p:sp>
        <p:nvSpPr>
          <p:cNvPr id="136195" name="Rectangle 24"/>
          <p:cNvSpPr>
            <a:spLocks noGrp="1" noChangeArrowheads="1"/>
          </p:cNvSpPr>
          <p:nvPr>
            <p:ph type="sldNum" sz="quarter" idx="5"/>
          </p:nvPr>
        </p:nvSpPr>
        <p:spPr>
          <a:noFill/>
        </p:spPr>
        <p:txBody>
          <a:bodyPr/>
          <a:lstStyle/>
          <a:p>
            <a:r>
              <a:rPr lang="en-US" smtClean="0"/>
              <a:t>M6-</a:t>
            </a:r>
            <a:fld id="{98C752AE-CEDA-4C29-9279-05B5D7655D0F}" type="slidenum">
              <a:rPr lang="en-US" smtClean="0"/>
              <a:pPr/>
              <a:t>36</a:t>
            </a:fld>
            <a:endParaRPr lang="en-US" smtClean="0"/>
          </a:p>
        </p:txBody>
      </p:sp>
      <p:sp>
        <p:nvSpPr>
          <p:cNvPr id="136196" name="Rectangle 2"/>
          <p:cNvSpPr>
            <a:spLocks noGrp="1" noRot="1" noChangeAspect="1" noChangeArrowheads="1" noTextEdit="1"/>
          </p:cNvSpPr>
          <p:nvPr>
            <p:ph type="sldImg"/>
          </p:nvPr>
        </p:nvSpPr>
        <p:spPr>
          <a:xfrm>
            <a:off x="1182688" y="696913"/>
            <a:ext cx="4646612" cy="3484562"/>
          </a:xfrm>
          <a:ln/>
        </p:spPr>
      </p:sp>
      <p:sp>
        <p:nvSpPr>
          <p:cNvPr id="136197" name="Rectangle 3"/>
          <p:cNvSpPr>
            <a:spLocks noGrp="1" noChangeArrowheads="1"/>
          </p:cNvSpPr>
          <p:nvPr>
            <p:ph type="body" idx="1"/>
          </p:nvPr>
        </p:nvSpPr>
        <p:spPr>
          <a:xfrm>
            <a:off x="936625" y="4416425"/>
            <a:ext cx="5137150" cy="4184650"/>
          </a:xfrm>
          <a:noFill/>
          <a:ln/>
        </p:spPr>
        <p:txBody>
          <a:bodyPr lIns="91588" tIns="45795" rIns="91588" bIns="45795"/>
          <a:lstStyle/>
          <a:p>
            <a:pPr>
              <a:spcAft>
                <a:spcPts val="713"/>
              </a:spcAft>
            </a:pPr>
            <a:r>
              <a:rPr lang="en-US" sz="1000" b="1" smtClean="0"/>
              <a:t>Slide 45</a:t>
            </a:r>
            <a:endParaRPr lang="en-US" sz="1000" smtClean="0">
              <a:solidFill>
                <a:srgbClr val="000000"/>
              </a:solidFill>
            </a:endParaRPr>
          </a:p>
          <a:p>
            <a:pPr>
              <a:spcAft>
                <a:spcPts val="713"/>
              </a:spcAft>
            </a:pPr>
            <a:r>
              <a:rPr lang="en-US" sz="1000" smtClean="0">
                <a:solidFill>
                  <a:srgbClr val="000000"/>
                </a:solidFill>
              </a:rPr>
              <a:t>Third order intercept, or TOI, is a common amplifier measurement made by using two CW sources which are combined at the input of an amplifier (DUT).  The frequencies of each source are slightly offset from each other and yet still inside the bandwidth of the amplifier.  The non-linearities of an amplifier will produce third order mixing products:  f</a:t>
            </a:r>
            <a:r>
              <a:rPr lang="en-US" sz="1000" baseline="-25000" smtClean="0">
                <a:solidFill>
                  <a:srgbClr val="000000"/>
                </a:solidFill>
              </a:rPr>
              <a:t>L</a:t>
            </a:r>
            <a:r>
              <a:rPr lang="en-US" sz="1000" smtClean="0">
                <a:solidFill>
                  <a:srgbClr val="000000"/>
                </a:solidFill>
              </a:rPr>
              <a:t> = 2f</a:t>
            </a:r>
            <a:r>
              <a:rPr lang="en-US" sz="1000" baseline="-25000" smtClean="0">
                <a:solidFill>
                  <a:srgbClr val="000000"/>
                </a:solidFill>
              </a:rPr>
              <a:t>1</a:t>
            </a:r>
            <a:r>
              <a:rPr lang="en-US" sz="1000" smtClean="0">
                <a:solidFill>
                  <a:srgbClr val="000000"/>
                </a:solidFill>
              </a:rPr>
              <a:t> - f</a:t>
            </a:r>
            <a:r>
              <a:rPr lang="en-US" sz="1000" baseline="-25000" smtClean="0">
                <a:solidFill>
                  <a:srgbClr val="000000"/>
                </a:solidFill>
              </a:rPr>
              <a:t>2</a:t>
            </a:r>
            <a:r>
              <a:rPr lang="en-US" sz="1000" smtClean="0">
                <a:solidFill>
                  <a:srgbClr val="000000"/>
                </a:solidFill>
              </a:rPr>
              <a:t>   and   f</a:t>
            </a:r>
            <a:r>
              <a:rPr lang="en-US" sz="1000" baseline="-25000" smtClean="0">
                <a:solidFill>
                  <a:srgbClr val="000000"/>
                </a:solidFill>
              </a:rPr>
              <a:t>U</a:t>
            </a:r>
            <a:r>
              <a:rPr lang="en-US" sz="1000" smtClean="0">
                <a:solidFill>
                  <a:srgbClr val="000000"/>
                </a:solidFill>
              </a:rPr>
              <a:t> = 2f</a:t>
            </a:r>
            <a:r>
              <a:rPr lang="en-US" sz="1000" baseline="-25000" smtClean="0">
                <a:solidFill>
                  <a:srgbClr val="000000"/>
                </a:solidFill>
              </a:rPr>
              <a:t>2</a:t>
            </a:r>
            <a:r>
              <a:rPr lang="en-US" sz="1000" smtClean="0">
                <a:solidFill>
                  <a:srgbClr val="000000"/>
                </a:solidFill>
              </a:rPr>
              <a:t> - f</a:t>
            </a:r>
            <a:r>
              <a:rPr lang="en-US" sz="1000" baseline="-25000" smtClean="0">
                <a:solidFill>
                  <a:srgbClr val="000000"/>
                </a:solidFill>
              </a:rPr>
              <a:t>1   </a:t>
            </a:r>
            <a:r>
              <a:rPr lang="en-US" sz="1000" smtClean="0">
                <a:solidFill>
                  <a:srgbClr val="000000"/>
                </a:solidFill>
              </a:rPr>
              <a:t>where f</a:t>
            </a:r>
            <a:r>
              <a:rPr lang="en-US" sz="1000" baseline="-25000" smtClean="0">
                <a:solidFill>
                  <a:srgbClr val="000000"/>
                </a:solidFill>
              </a:rPr>
              <a:t>1</a:t>
            </a:r>
            <a:r>
              <a:rPr lang="en-US" sz="1000" smtClean="0">
                <a:solidFill>
                  <a:srgbClr val="000000"/>
                </a:solidFill>
              </a:rPr>
              <a:t> and f</a:t>
            </a:r>
            <a:r>
              <a:rPr lang="en-US" sz="1000" baseline="-25000" smtClean="0">
                <a:solidFill>
                  <a:srgbClr val="000000"/>
                </a:solidFill>
              </a:rPr>
              <a:t>2</a:t>
            </a:r>
            <a:r>
              <a:rPr lang="en-US" sz="1000" smtClean="0">
                <a:solidFill>
                  <a:srgbClr val="000000"/>
                </a:solidFill>
              </a:rPr>
              <a:t> are the output frequencies of the two sources.</a:t>
            </a:r>
          </a:p>
          <a:p>
            <a:pPr>
              <a:spcAft>
                <a:spcPts val="713"/>
              </a:spcAft>
            </a:pPr>
            <a:r>
              <a:rPr lang="en-US" sz="1000" smtClean="0">
                <a:solidFill>
                  <a:srgbClr val="000000"/>
                </a:solidFill>
              </a:rPr>
              <a:t>Spurious signals from the CW sources can corrupt the measurement.  When selecting an appropriate source, the non-harmonic spurious levels should be well below the third order products produced by the amplifier under test.</a:t>
            </a:r>
          </a:p>
          <a:p>
            <a:pPr>
              <a:spcAft>
                <a:spcPts val="713"/>
              </a:spcAft>
            </a:pPr>
            <a:r>
              <a:rPr lang="en-US" sz="1000" smtClean="0">
                <a:solidFill>
                  <a:srgbClr val="000000"/>
                </a:solidFill>
              </a:rPr>
              <a:t>The test system can also introduce sources of error.  Whenever two signals are input to a combiner, the non-linearities of the sources will create intermodulation products.  The intermodulation products, when using a simple combiner, are created by the ALC of the source.  The signal from the first source passes through the resistive combiner network and into the second source output with a 6 dB loss and the loss associated with the output attenuation of the second source.  Because the two sources are at different frequencies, the sum of the two signals has an AM component equal to the difference frequency.  For difference frequencies that are within the bandwidth of the ALC, the ALC of the second source sees this additional power and tries to level the output by adding AM.  The intermodulation products created by the test system are at the same frequencies as those created by the amplifier under test.</a:t>
            </a:r>
          </a:p>
          <a:p>
            <a:pPr>
              <a:spcAft>
                <a:spcPts val="713"/>
              </a:spcAft>
            </a:pPr>
            <a:r>
              <a:rPr lang="en-US" sz="1000" smtClean="0">
                <a:solidFill>
                  <a:srgbClr val="000000"/>
                </a:solidFill>
              </a:rPr>
              <a:t>Intermodulation products can be reduced either through better isolation of the signal sources or by suppressing the power that transfers from one source to the other wit a circulator.</a:t>
            </a:r>
          </a:p>
          <a:p>
            <a:endParaRPr lang="en-US" sz="10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37219" name="Rectangle 24"/>
          <p:cNvSpPr>
            <a:spLocks noGrp="1" noChangeArrowheads="1"/>
          </p:cNvSpPr>
          <p:nvPr>
            <p:ph type="sldNum" sz="quarter" idx="5"/>
          </p:nvPr>
        </p:nvSpPr>
        <p:spPr>
          <a:noFill/>
        </p:spPr>
        <p:txBody>
          <a:bodyPr/>
          <a:lstStyle/>
          <a:p>
            <a:r>
              <a:rPr lang="en-US" smtClean="0"/>
              <a:t>M6-</a:t>
            </a:r>
            <a:fld id="{519EDA5D-822E-46C9-BE58-52BEF3287572}" type="slidenum">
              <a:rPr lang="en-US" smtClean="0"/>
              <a:pPr/>
              <a:t>37</a:t>
            </a:fld>
            <a:endParaRPr lang="en-US" smtClean="0"/>
          </a:p>
        </p:txBody>
      </p:sp>
      <p:sp>
        <p:nvSpPr>
          <p:cNvPr id="137220" name="Rectangle 2"/>
          <p:cNvSpPr>
            <a:spLocks noGrp="1" noRot="1" noChangeAspect="1" noChangeArrowheads="1" noTextEdit="1"/>
          </p:cNvSpPr>
          <p:nvPr>
            <p:ph type="sldImg"/>
          </p:nvPr>
        </p:nvSpPr>
        <p:spPr>
          <a:xfrm>
            <a:off x="1182688" y="696913"/>
            <a:ext cx="4646612" cy="3484562"/>
          </a:xfrm>
          <a:ln/>
        </p:spPr>
      </p:sp>
      <p:sp>
        <p:nvSpPr>
          <p:cNvPr id="137221" name="Rectangle 3"/>
          <p:cNvSpPr>
            <a:spLocks noGrp="1" noChangeArrowheads="1"/>
          </p:cNvSpPr>
          <p:nvPr>
            <p:ph type="body" idx="1"/>
          </p:nvPr>
        </p:nvSpPr>
        <p:spPr>
          <a:xfrm>
            <a:off x="936625" y="4416425"/>
            <a:ext cx="5137150" cy="4184650"/>
          </a:xfrm>
          <a:noFill/>
          <a:ln/>
        </p:spPr>
        <p:txBody>
          <a:bodyPr lIns="91588" tIns="45795" rIns="91588" bIns="45795"/>
          <a:lstStyle/>
          <a:p>
            <a:pPr>
              <a:spcAft>
                <a:spcPts val="713"/>
              </a:spcAft>
            </a:pPr>
            <a:r>
              <a:rPr lang="en-US" sz="1000" b="1" smtClean="0"/>
              <a:t>Slide 46</a:t>
            </a:r>
          </a:p>
          <a:p>
            <a:pPr>
              <a:spcAft>
                <a:spcPts val="713"/>
              </a:spcAft>
            </a:pPr>
            <a:endParaRPr lang="en-US" sz="1000" b="1" smtClean="0"/>
          </a:p>
          <a:p>
            <a:pPr>
              <a:spcAft>
                <a:spcPts val="713"/>
              </a:spcAft>
            </a:pPr>
            <a:r>
              <a:rPr lang="en-US" sz="1000" smtClean="0">
                <a:solidFill>
                  <a:srgbClr val="000000"/>
                </a:solidFill>
              </a:rPr>
              <a:t>Similar to IMD testing of amplifiers, IMD testing of receivers is testing the IMD immunity of the entire receiver.  The same source specifications are important.</a:t>
            </a:r>
            <a:endParaRPr lang="en-US" sz="10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38243" name="Rectangle 24"/>
          <p:cNvSpPr>
            <a:spLocks noGrp="1" noChangeArrowheads="1"/>
          </p:cNvSpPr>
          <p:nvPr>
            <p:ph type="sldNum" sz="quarter" idx="5"/>
          </p:nvPr>
        </p:nvSpPr>
        <p:spPr>
          <a:noFill/>
        </p:spPr>
        <p:txBody>
          <a:bodyPr/>
          <a:lstStyle/>
          <a:p>
            <a:r>
              <a:rPr lang="en-US" smtClean="0"/>
              <a:t>M6-</a:t>
            </a:r>
            <a:fld id="{DB61649C-4577-4FDD-B14E-D97F1D441B85}" type="slidenum">
              <a:rPr lang="en-US" smtClean="0"/>
              <a:pPr/>
              <a:t>38</a:t>
            </a:fld>
            <a:endParaRPr lang="en-US" smtClean="0"/>
          </a:p>
        </p:txBody>
      </p:sp>
      <p:sp>
        <p:nvSpPr>
          <p:cNvPr id="138244" name="Rectangle 2"/>
          <p:cNvSpPr>
            <a:spLocks noGrp="1" noRot="1" noChangeAspect="1" noChangeArrowheads="1" noTextEdit="1"/>
          </p:cNvSpPr>
          <p:nvPr>
            <p:ph type="sldImg"/>
          </p:nvPr>
        </p:nvSpPr>
        <p:spPr>
          <a:xfrm>
            <a:off x="1181100" y="695325"/>
            <a:ext cx="4651375" cy="3487738"/>
          </a:xfrm>
          <a:ln/>
        </p:spPr>
      </p:sp>
      <p:sp>
        <p:nvSpPr>
          <p:cNvPr id="138245"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dirty="0" smtClean="0"/>
              <a:t>Slide 47</a:t>
            </a:r>
          </a:p>
          <a:p>
            <a:pPr>
              <a:spcAft>
                <a:spcPts val="713"/>
              </a:spcAft>
            </a:pPr>
            <a:r>
              <a:rPr lang="en-US" sz="1000" dirty="0" smtClean="0">
                <a:solidFill>
                  <a:srgbClr val="000000"/>
                </a:solidFill>
              </a:rPr>
              <a:t>The major application of sweeping CW generators is stimulus-response testing, or to find the swept response of the DUT.  Frequency sweeps are done to determine the frequency response of devices.  Power sweeps, typically done on amplifiers, measure linearity and saturation levels.</a:t>
            </a:r>
          </a:p>
          <a:p>
            <a:pPr>
              <a:spcAft>
                <a:spcPts val="713"/>
              </a:spcAft>
            </a:pPr>
            <a:endParaRPr lang="en-US" sz="1000" dirty="0" smtClean="0">
              <a:solidFill>
                <a:srgbClr val="000000"/>
              </a:solidFill>
            </a:endParaRPr>
          </a:p>
          <a:p>
            <a:r>
              <a:rPr lang="en-US" sz="1000" dirty="0" smtClean="0">
                <a:solidFill>
                  <a:srgbClr val="000000"/>
                </a:solidFill>
              </a:rPr>
              <a:t>When measuring the frequency response of a device, the following sweeper specifications are important:</a:t>
            </a:r>
          </a:p>
          <a:p>
            <a:endParaRPr lang="en-US" sz="1000" dirty="0" smtClean="0">
              <a:solidFill>
                <a:srgbClr val="000000"/>
              </a:solidFill>
            </a:endParaRPr>
          </a:p>
          <a:p>
            <a:r>
              <a:rPr lang="en-US" sz="1000" b="1" dirty="0" smtClean="0">
                <a:solidFill>
                  <a:srgbClr val="000000"/>
                </a:solidFill>
              </a:rPr>
              <a:t>Specification</a:t>
            </a:r>
            <a:r>
              <a:rPr lang="en-US" sz="1000" dirty="0" smtClean="0">
                <a:solidFill>
                  <a:srgbClr val="000000"/>
                </a:solidFill>
              </a:rPr>
              <a:t>		   </a:t>
            </a:r>
            <a:r>
              <a:rPr lang="en-US" sz="1000" b="1" dirty="0" smtClean="0">
                <a:solidFill>
                  <a:srgbClr val="000000"/>
                </a:solidFill>
              </a:rPr>
              <a:t>Effect</a:t>
            </a:r>
            <a:r>
              <a:rPr lang="en-US" sz="1000" dirty="0" smtClean="0">
                <a:solidFill>
                  <a:srgbClr val="000000"/>
                </a:solidFill>
              </a:rPr>
              <a:t>	</a:t>
            </a:r>
          </a:p>
          <a:p>
            <a:r>
              <a:rPr lang="en-US" sz="1000" dirty="0" smtClean="0">
                <a:solidFill>
                  <a:srgbClr val="000000"/>
                </a:solidFill>
              </a:rPr>
              <a:t>Frequency Accuracy	   center frequency and bandwidth of the device under test (DUT)	</a:t>
            </a:r>
          </a:p>
          <a:p>
            <a:r>
              <a:rPr lang="en-US" sz="1000" dirty="0" smtClean="0">
                <a:solidFill>
                  <a:srgbClr val="000000"/>
                </a:solidFill>
              </a:rPr>
              <a:t>Output Power (Level) 	   gain or loss	</a:t>
            </a:r>
          </a:p>
          <a:p>
            <a:r>
              <a:rPr lang="en-US" sz="1000" dirty="0" smtClean="0">
                <a:solidFill>
                  <a:srgbClr val="000000"/>
                </a:solidFill>
              </a:rPr>
              <a:t>Flatness		   flatness	</a:t>
            </a:r>
          </a:p>
          <a:p>
            <a:r>
              <a:rPr lang="en-US" sz="1000" dirty="0" smtClean="0">
                <a:solidFill>
                  <a:srgbClr val="000000"/>
                </a:solidFill>
              </a:rPr>
              <a:t>Speed		   test cost	</a:t>
            </a:r>
          </a:p>
          <a:p>
            <a:r>
              <a:rPr lang="en-US" sz="1000" dirty="0" smtClean="0">
                <a:solidFill>
                  <a:srgbClr val="000000"/>
                </a:solidFill>
              </a:rPr>
              <a:t>residual FM		   ability to test high Q devices	</a:t>
            </a:r>
          </a:p>
          <a:p>
            <a:pPr>
              <a:spcAft>
                <a:spcPts val="713"/>
              </a:spcAft>
            </a:pPr>
            <a:endParaRPr lang="en-US" sz="1000" dirty="0" smtClean="0">
              <a:solidFill>
                <a:srgbClr val="000000"/>
              </a:solidFill>
            </a:endParaRPr>
          </a:p>
          <a:p>
            <a:r>
              <a:rPr lang="en-US" sz="1000" dirty="0" smtClean="0">
                <a:solidFill>
                  <a:srgbClr val="000000"/>
                </a:solidFill>
              </a:rPr>
              <a:t>Frequency response measurements are made on many types of devices including amplifiers, filters, and mixers.  For a more detailed explanation of these types of measurements, see the Network Analysis Back to Basics paper.</a:t>
            </a:r>
          </a:p>
          <a:p>
            <a:pPr>
              <a:spcAft>
                <a:spcPts val="713"/>
              </a:spcAft>
            </a:pPr>
            <a:endParaRPr lang="en-US" sz="1000" dirty="0" smtClean="0">
              <a:solidFill>
                <a:srgbClr val="000000"/>
              </a:solidFill>
            </a:endParaRPr>
          </a:p>
          <a:p>
            <a:pPr>
              <a:spcAft>
                <a:spcPts val="713"/>
              </a:spcAft>
            </a:pPr>
            <a:endParaRPr lang="en-US" sz="1000" dirty="0" smtClean="0">
              <a:solidFill>
                <a:srgbClr val="000000"/>
              </a:solidFill>
            </a:endParaRPr>
          </a:p>
          <a:p>
            <a:endParaRPr lang="en-US" sz="1000" dirty="0" smtClean="0"/>
          </a:p>
          <a:p>
            <a:endParaRPr lang="en-US" sz="10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39267" name="Rectangle 24"/>
          <p:cNvSpPr>
            <a:spLocks noGrp="1" noChangeArrowheads="1"/>
          </p:cNvSpPr>
          <p:nvPr>
            <p:ph type="sldNum" sz="quarter" idx="5"/>
          </p:nvPr>
        </p:nvSpPr>
        <p:spPr>
          <a:noFill/>
        </p:spPr>
        <p:txBody>
          <a:bodyPr/>
          <a:lstStyle/>
          <a:p>
            <a:r>
              <a:rPr lang="en-US" smtClean="0"/>
              <a:t>M6-</a:t>
            </a:r>
            <a:fld id="{1AE3B3AB-CD0E-4A75-B68C-8F73D2AAD7A9}" type="slidenum">
              <a:rPr lang="en-US" smtClean="0"/>
              <a:pPr/>
              <a:t>39</a:t>
            </a:fld>
            <a:endParaRPr lang="en-US" smtClean="0"/>
          </a:p>
        </p:txBody>
      </p:sp>
      <p:sp>
        <p:nvSpPr>
          <p:cNvPr id="139268" name="Rectangle 2"/>
          <p:cNvSpPr>
            <a:spLocks noGrp="1" noRot="1" noChangeAspect="1" noChangeArrowheads="1" noTextEdit="1"/>
          </p:cNvSpPr>
          <p:nvPr>
            <p:ph type="sldImg"/>
          </p:nvPr>
        </p:nvSpPr>
        <p:spPr>
          <a:xfrm>
            <a:off x="1181100" y="695325"/>
            <a:ext cx="4651375" cy="3487738"/>
          </a:xfrm>
          <a:ln/>
        </p:spPr>
      </p:sp>
      <p:sp>
        <p:nvSpPr>
          <p:cNvPr id="139269" name="Rectangle 3"/>
          <p:cNvSpPr>
            <a:spLocks noGrp="1" noChangeArrowheads="1"/>
          </p:cNvSpPr>
          <p:nvPr>
            <p:ph type="body" idx="1"/>
          </p:nvPr>
        </p:nvSpPr>
        <p:spPr>
          <a:xfrm>
            <a:off x="936625" y="4414838"/>
            <a:ext cx="5137150" cy="4186237"/>
          </a:xfrm>
          <a:noFill/>
          <a:ln/>
        </p:spPr>
        <p:txBody>
          <a:bodyPr/>
          <a:lstStyle/>
          <a:p>
            <a:r>
              <a:rPr lang="en-US" sz="1000" b="1" smtClean="0"/>
              <a:t>Slide 48</a:t>
            </a:r>
          </a:p>
          <a:p>
            <a:r>
              <a:rPr lang="en-US" sz="1000" smtClean="0"/>
              <a:t>Now we are going to examine the effect of adding analog modulation to the basic generator.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 </a:t>
            </a:r>
          </a:p>
        </p:txBody>
      </p:sp>
      <p:sp>
        <p:nvSpPr>
          <p:cNvPr id="94211" name="Rectangle 24"/>
          <p:cNvSpPr>
            <a:spLocks noGrp="1" noChangeArrowheads="1"/>
          </p:cNvSpPr>
          <p:nvPr>
            <p:ph type="sldNum" sz="quarter" idx="5"/>
          </p:nvPr>
        </p:nvSpPr>
        <p:spPr>
          <a:noFill/>
        </p:spPr>
        <p:txBody>
          <a:bodyPr/>
          <a:lstStyle/>
          <a:p>
            <a:r>
              <a:rPr lang="en-US" smtClean="0"/>
              <a:t>M6-</a:t>
            </a:r>
            <a:fld id="{9ABF2AF7-9D88-4C3D-9843-A0B9A5B992AE}" type="slidenum">
              <a:rPr lang="en-US" smtClean="0"/>
              <a:pPr/>
              <a:t>4</a:t>
            </a:fld>
            <a:endParaRPr lang="en-US" smtClean="0"/>
          </a:p>
        </p:txBody>
      </p:sp>
      <p:sp>
        <p:nvSpPr>
          <p:cNvPr id="94212" name="Rectangle 2"/>
          <p:cNvSpPr>
            <a:spLocks noGrp="1" noRot="1" noChangeAspect="1" noChangeArrowheads="1" noTextEdit="1"/>
          </p:cNvSpPr>
          <p:nvPr>
            <p:ph type="sldImg"/>
          </p:nvPr>
        </p:nvSpPr>
        <p:spPr>
          <a:xfrm>
            <a:off x="1181100" y="695325"/>
            <a:ext cx="4651375" cy="3487738"/>
          </a:xfrm>
          <a:ln/>
        </p:spPr>
      </p:sp>
      <p:sp>
        <p:nvSpPr>
          <p:cNvPr id="94213"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dirty="0" smtClean="0"/>
              <a:t>Slide 4</a:t>
            </a:r>
          </a:p>
          <a:p>
            <a:pPr>
              <a:spcAft>
                <a:spcPts val="713"/>
              </a:spcAft>
            </a:pPr>
            <a:r>
              <a:rPr lang="en-US" sz="1000" dirty="0" smtClean="0">
                <a:solidFill>
                  <a:srgbClr val="000000"/>
                </a:solidFill>
              </a:rPr>
              <a:t> </a:t>
            </a:r>
          </a:p>
          <a:p>
            <a:pPr>
              <a:spcAft>
                <a:spcPts val="713"/>
              </a:spcAft>
            </a:pPr>
            <a:r>
              <a:rPr lang="en-US" sz="1000" dirty="0" smtClean="0">
                <a:solidFill>
                  <a:srgbClr val="000000"/>
                </a:solidFill>
              </a:rPr>
              <a:t>Today’s use of signal generators includes the design, testing and maintenance of radar transmitters and receivers.  The signal generator’s functionality and wide frequency range makes it possible to inject signals at various points in the RF or IF sections of the radar system.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40291" name="Rectangle 24"/>
          <p:cNvSpPr>
            <a:spLocks noGrp="1" noChangeArrowheads="1"/>
          </p:cNvSpPr>
          <p:nvPr>
            <p:ph type="sldNum" sz="quarter" idx="5"/>
          </p:nvPr>
        </p:nvSpPr>
        <p:spPr>
          <a:noFill/>
        </p:spPr>
        <p:txBody>
          <a:bodyPr/>
          <a:lstStyle/>
          <a:p>
            <a:r>
              <a:rPr lang="en-US" smtClean="0"/>
              <a:t>M6-</a:t>
            </a:r>
            <a:fld id="{CAFC5ADB-AD43-4A42-BD9A-5864EF2DA052}" type="slidenum">
              <a:rPr lang="en-US" smtClean="0"/>
              <a:pPr/>
              <a:t>40</a:t>
            </a:fld>
            <a:endParaRPr lang="en-US" smtClean="0"/>
          </a:p>
        </p:txBody>
      </p:sp>
      <p:sp>
        <p:nvSpPr>
          <p:cNvPr id="140292" name="Rectangle 2"/>
          <p:cNvSpPr>
            <a:spLocks noGrp="1" noRot="1" noChangeAspect="1" noChangeArrowheads="1" noTextEdit="1"/>
          </p:cNvSpPr>
          <p:nvPr>
            <p:ph type="sldImg"/>
          </p:nvPr>
        </p:nvSpPr>
        <p:spPr>
          <a:xfrm>
            <a:off x="1181100" y="695325"/>
            <a:ext cx="4651375" cy="3487738"/>
          </a:xfrm>
          <a:ln/>
        </p:spPr>
      </p:sp>
      <p:sp>
        <p:nvSpPr>
          <p:cNvPr id="140293" name="Rectangle 3"/>
          <p:cNvSpPr>
            <a:spLocks noGrp="1" noChangeArrowheads="1"/>
          </p:cNvSpPr>
          <p:nvPr>
            <p:ph type="body" idx="1"/>
          </p:nvPr>
        </p:nvSpPr>
        <p:spPr>
          <a:xfrm>
            <a:off x="936625" y="4414838"/>
            <a:ext cx="5137150" cy="4186237"/>
          </a:xfrm>
          <a:noFill/>
          <a:ln/>
        </p:spPr>
        <p:txBody>
          <a:bodyPr/>
          <a:lstStyle/>
          <a:p>
            <a:r>
              <a:rPr lang="en-US" sz="1000" b="1" smtClean="0"/>
              <a:t>Slide 49</a:t>
            </a:r>
          </a:p>
          <a:p>
            <a:r>
              <a:rPr lang="en-US" sz="1000" smtClean="0"/>
              <a:t>The block diagram of an analog signal generator does not differ greatly from that of a CW generator.  Instead of altering the blocks of the source, there are additional components that allow the source to modulate the carrier.</a:t>
            </a:r>
          </a:p>
          <a:p>
            <a:endParaRPr lang="en-US" sz="1000" smtClean="0"/>
          </a:p>
          <a:p>
            <a:r>
              <a:rPr lang="en-US" sz="1000" smtClean="0"/>
              <a:t>The FM and PM inputs are to the frequency control block of the synthesizer in order to modulate the carrier.  To change the frequency or phase of the signal generator, this FM or PM input signal is applied to the VCO.  This signal, in addition to the reference oscillator signal, creates the FM or PM signal.  </a:t>
            </a:r>
          </a:p>
          <a:p>
            <a:endParaRPr lang="en-US" sz="1000" smtClean="0"/>
          </a:p>
          <a:p>
            <a:r>
              <a:rPr lang="en-US" sz="1000" smtClean="0"/>
              <a:t>To create AM, the AM signal needs to be applied to the ALC driver block.  The ALC driver will convert the voltages from the AM input into amplitude changes in the carrier through the ALC modulator.</a:t>
            </a:r>
          </a:p>
          <a:p>
            <a:endParaRPr lang="en-US" sz="1000" smtClean="0"/>
          </a:p>
          <a:p>
            <a:r>
              <a:rPr lang="en-US" sz="1000" smtClean="0"/>
              <a:t>To create pulse modulation, a pulse input is added and that signal is applied to a pulse modulator, which is in the output path of the signal.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41315" name="Rectangle 24"/>
          <p:cNvSpPr>
            <a:spLocks noGrp="1" noChangeArrowheads="1"/>
          </p:cNvSpPr>
          <p:nvPr>
            <p:ph type="sldNum" sz="quarter" idx="5"/>
          </p:nvPr>
        </p:nvSpPr>
        <p:spPr>
          <a:noFill/>
        </p:spPr>
        <p:txBody>
          <a:bodyPr/>
          <a:lstStyle/>
          <a:p>
            <a:r>
              <a:rPr lang="en-US" smtClean="0"/>
              <a:t>M6-</a:t>
            </a:r>
            <a:fld id="{763729BE-AB8C-4B6E-87EB-37CCDA1D8B91}" type="slidenum">
              <a:rPr lang="en-US" smtClean="0"/>
              <a:pPr/>
              <a:t>41</a:t>
            </a:fld>
            <a:endParaRPr lang="en-US" smtClean="0"/>
          </a:p>
        </p:txBody>
      </p:sp>
      <p:sp>
        <p:nvSpPr>
          <p:cNvPr id="141316" name="Rectangle 2"/>
          <p:cNvSpPr>
            <a:spLocks noGrp="1" noRot="1" noChangeAspect="1" noChangeArrowheads="1" noTextEdit="1"/>
          </p:cNvSpPr>
          <p:nvPr>
            <p:ph type="sldImg"/>
          </p:nvPr>
        </p:nvSpPr>
        <p:spPr>
          <a:xfrm>
            <a:off x="1181100" y="695325"/>
            <a:ext cx="4651375" cy="3487738"/>
          </a:xfrm>
          <a:ln/>
        </p:spPr>
      </p:sp>
      <p:sp>
        <p:nvSpPr>
          <p:cNvPr id="141317" name="Rectangle 3"/>
          <p:cNvSpPr>
            <a:spLocks noGrp="1" noChangeArrowheads="1"/>
          </p:cNvSpPr>
          <p:nvPr>
            <p:ph type="body" idx="1"/>
          </p:nvPr>
        </p:nvSpPr>
        <p:spPr>
          <a:xfrm>
            <a:off x="936625" y="4414838"/>
            <a:ext cx="5137150" cy="4186237"/>
          </a:xfrm>
          <a:noFill/>
          <a:ln/>
        </p:spPr>
        <p:txBody>
          <a:bodyPr lIns="88134" tIns="44067" rIns="88134" bIns="44067"/>
          <a:lstStyle/>
          <a:p>
            <a:r>
              <a:rPr lang="en-US" sz="1000" b="1" smtClean="0"/>
              <a:t>Slide 50</a:t>
            </a:r>
          </a:p>
          <a:p>
            <a:endParaRPr lang="en-US" sz="1000" b="1" smtClean="0"/>
          </a:p>
          <a:p>
            <a:r>
              <a:rPr lang="en-US" sz="1000" smtClean="0"/>
              <a:t>In addition to the AM, FM, PM and pulse modulation capability being added to the CW source, an internal modulation generator can also be added.   Having an internal modulation generator provides convenience and simplifies test setups.   </a:t>
            </a:r>
          </a:p>
          <a:p>
            <a:endParaRPr lang="en-US" sz="10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43363" name="Rectangle 24"/>
          <p:cNvSpPr>
            <a:spLocks noGrp="1" noChangeArrowheads="1"/>
          </p:cNvSpPr>
          <p:nvPr>
            <p:ph type="sldNum" sz="quarter" idx="5"/>
          </p:nvPr>
        </p:nvSpPr>
        <p:spPr>
          <a:noFill/>
        </p:spPr>
        <p:txBody>
          <a:bodyPr/>
          <a:lstStyle/>
          <a:p>
            <a:r>
              <a:rPr lang="en-US" smtClean="0"/>
              <a:t>M6-</a:t>
            </a:r>
            <a:fld id="{252DC149-BBBC-40FB-94F5-9E25BE160591}" type="slidenum">
              <a:rPr lang="en-US" smtClean="0"/>
              <a:pPr/>
              <a:t>42</a:t>
            </a:fld>
            <a:endParaRPr lang="en-US" smtClean="0"/>
          </a:p>
        </p:txBody>
      </p:sp>
      <p:sp>
        <p:nvSpPr>
          <p:cNvPr id="143364" name="Rectangle 2"/>
          <p:cNvSpPr>
            <a:spLocks noGrp="1" noRot="1" noChangeAspect="1" noChangeArrowheads="1" noTextEdit="1"/>
          </p:cNvSpPr>
          <p:nvPr>
            <p:ph type="sldImg"/>
          </p:nvPr>
        </p:nvSpPr>
        <p:spPr>
          <a:xfrm>
            <a:off x="1181100" y="695325"/>
            <a:ext cx="4651375" cy="3487738"/>
          </a:xfrm>
          <a:ln/>
        </p:spPr>
      </p:sp>
      <p:sp>
        <p:nvSpPr>
          <p:cNvPr id="143365" name="Rectangle 3"/>
          <p:cNvSpPr>
            <a:spLocks noGrp="1" noChangeArrowheads="1"/>
          </p:cNvSpPr>
          <p:nvPr>
            <p:ph type="body" idx="1"/>
          </p:nvPr>
        </p:nvSpPr>
        <p:spPr>
          <a:xfrm>
            <a:off x="936625" y="4414838"/>
            <a:ext cx="5137150" cy="4186237"/>
          </a:xfrm>
          <a:noFill/>
          <a:ln/>
        </p:spPr>
        <p:txBody>
          <a:bodyPr/>
          <a:lstStyle/>
          <a:p>
            <a:pPr>
              <a:lnSpc>
                <a:spcPct val="90000"/>
              </a:lnSpc>
              <a:spcBef>
                <a:spcPts val="1200"/>
              </a:spcBef>
              <a:spcAft>
                <a:spcPts val="300"/>
              </a:spcAft>
            </a:pPr>
            <a:r>
              <a:rPr lang="en-US" sz="1000" b="1" smtClean="0"/>
              <a:t>Slide 52</a:t>
            </a:r>
          </a:p>
          <a:p>
            <a:pPr>
              <a:lnSpc>
                <a:spcPct val="90000"/>
              </a:lnSpc>
              <a:spcBef>
                <a:spcPts val="1200"/>
              </a:spcBef>
              <a:spcAft>
                <a:spcPts val="300"/>
              </a:spcAft>
            </a:pPr>
            <a:endParaRPr lang="en-US" sz="1000" b="1" smtClean="0"/>
          </a:p>
          <a:p>
            <a:pPr>
              <a:lnSpc>
                <a:spcPct val="90000"/>
              </a:lnSpc>
              <a:spcBef>
                <a:spcPts val="1200"/>
              </a:spcBef>
              <a:spcAft>
                <a:spcPts val="300"/>
              </a:spcAft>
            </a:pPr>
            <a:r>
              <a:rPr lang="en-US" sz="1000" smtClean="0"/>
              <a:t>When creating a composite modulation signal such as a chirped pulse, the key signal generator modulation specifications are FM deviation and rate, pulse rate, pulse width and pulse rise time.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44387" name="Rectangle 24"/>
          <p:cNvSpPr>
            <a:spLocks noGrp="1" noChangeArrowheads="1"/>
          </p:cNvSpPr>
          <p:nvPr>
            <p:ph type="sldNum" sz="quarter" idx="5"/>
          </p:nvPr>
        </p:nvSpPr>
        <p:spPr>
          <a:noFill/>
        </p:spPr>
        <p:txBody>
          <a:bodyPr/>
          <a:lstStyle/>
          <a:p>
            <a:r>
              <a:rPr lang="en-US" smtClean="0"/>
              <a:t>M6-</a:t>
            </a:r>
            <a:fld id="{894F010A-DF02-42FC-A088-02B62ED43BEC}" type="slidenum">
              <a:rPr lang="en-US" smtClean="0"/>
              <a:pPr/>
              <a:t>43</a:t>
            </a:fld>
            <a:endParaRPr lang="en-US" smtClean="0"/>
          </a:p>
        </p:txBody>
      </p:sp>
      <p:sp>
        <p:nvSpPr>
          <p:cNvPr id="144388" name="Rectangle 2"/>
          <p:cNvSpPr>
            <a:spLocks noGrp="1" noRot="1" noChangeAspect="1" noChangeArrowheads="1" noTextEdit="1"/>
          </p:cNvSpPr>
          <p:nvPr>
            <p:ph type="sldImg"/>
          </p:nvPr>
        </p:nvSpPr>
        <p:spPr>
          <a:xfrm>
            <a:off x="1181100" y="695325"/>
            <a:ext cx="4651375" cy="3487738"/>
          </a:xfrm>
          <a:ln/>
        </p:spPr>
      </p:sp>
      <p:sp>
        <p:nvSpPr>
          <p:cNvPr id="144389" name="Rectangle 3"/>
          <p:cNvSpPr>
            <a:spLocks noGrp="1" noChangeArrowheads="1"/>
          </p:cNvSpPr>
          <p:nvPr>
            <p:ph type="body" idx="1"/>
          </p:nvPr>
        </p:nvSpPr>
        <p:spPr>
          <a:xfrm>
            <a:off x="936625" y="4414838"/>
            <a:ext cx="5137150" cy="4186237"/>
          </a:xfrm>
          <a:noFill/>
          <a:ln/>
        </p:spPr>
        <p:txBody>
          <a:bodyPr/>
          <a:lstStyle/>
          <a:p>
            <a:r>
              <a:rPr lang="en-US" sz="1000" b="1" smtClean="0"/>
              <a:t>Slide 53</a:t>
            </a:r>
          </a:p>
          <a:p>
            <a:r>
              <a:rPr lang="en-US" sz="1000" smtClean="0"/>
              <a:t>Now we are going to examine the effect of adding vector modulation to the generator.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3"/>
          <p:cNvSpPr>
            <a:spLocks noGrp="1" noChangeArrowheads="1"/>
          </p:cNvSpPr>
          <p:nvPr>
            <p:ph type="ftr" sz="quarter" idx="4"/>
          </p:nvPr>
        </p:nvSpPr>
        <p:spPr>
          <a:noFill/>
        </p:spPr>
        <p:txBody>
          <a:bodyPr/>
          <a:lstStyle/>
          <a:p>
            <a:r>
              <a:rPr lang="en-US" dirty="0" smtClean="0">
                <a:cs typeface="Times New Roman" pitchFamily="18" charset="0"/>
              </a:rPr>
              <a:t>© Agilent Technologies, Inc</a:t>
            </a:r>
          </a:p>
        </p:txBody>
      </p:sp>
      <p:sp>
        <p:nvSpPr>
          <p:cNvPr id="145411" name="Rectangle 24"/>
          <p:cNvSpPr>
            <a:spLocks noGrp="1" noChangeArrowheads="1"/>
          </p:cNvSpPr>
          <p:nvPr>
            <p:ph type="sldNum" sz="quarter" idx="5"/>
          </p:nvPr>
        </p:nvSpPr>
        <p:spPr>
          <a:noFill/>
        </p:spPr>
        <p:txBody>
          <a:bodyPr/>
          <a:lstStyle/>
          <a:p>
            <a:r>
              <a:rPr lang="en-US" smtClean="0"/>
              <a:t>M6-</a:t>
            </a:r>
            <a:fld id="{3B506D45-EE43-41AA-9FEB-42EA7AE538D8}" type="slidenum">
              <a:rPr lang="en-US" smtClean="0"/>
              <a:pPr/>
              <a:t>44</a:t>
            </a:fld>
            <a:endParaRPr lang="en-US" smtClean="0"/>
          </a:p>
        </p:txBody>
      </p:sp>
      <p:sp>
        <p:nvSpPr>
          <p:cNvPr id="145412" name="Rectangle 2"/>
          <p:cNvSpPr>
            <a:spLocks noGrp="1" noRot="1" noChangeAspect="1" noChangeArrowheads="1" noTextEdit="1"/>
          </p:cNvSpPr>
          <p:nvPr>
            <p:ph type="sldImg"/>
          </p:nvPr>
        </p:nvSpPr>
        <p:spPr>
          <a:xfrm>
            <a:off x="1181100" y="695325"/>
            <a:ext cx="4651375" cy="3487738"/>
          </a:xfrm>
          <a:ln/>
        </p:spPr>
      </p:sp>
      <p:sp>
        <p:nvSpPr>
          <p:cNvPr id="145413" name="Rectangle 3"/>
          <p:cNvSpPr>
            <a:spLocks noGrp="1" noChangeArrowheads="1"/>
          </p:cNvSpPr>
          <p:nvPr>
            <p:ph type="body" idx="1"/>
          </p:nvPr>
        </p:nvSpPr>
        <p:spPr>
          <a:xfrm>
            <a:off x="936625" y="4414838"/>
            <a:ext cx="5137150" cy="4186237"/>
          </a:xfrm>
          <a:noFill/>
          <a:ln/>
        </p:spPr>
        <p:txBody>
          <a:bodyPr/>
          <a:lstStyle/>
          <a:p>
            <a:r>
              <a:rPr lang="en-US" sz="1000" b="1" smtClean="0"/>
              <a:t>Slide 54</a:t>
            </a:r>
          </a:p>
          <a:p>
            <a:r>
              <a:rPr lang="en-US" sz="1000" smtClean="0"/>
              <a:t>To create a vector signals, we need to take the I and Q signals that come from a baseband generator and create a combined IF signal from them.  In the IQ Modulator, </a:t>
            </a:r>
            <a:r>
              <a:rPr lang="en-US" sz="1000" i="1" smtClean="0"/>
              <a:t>I</a:t>
            </a:r>
            <a:r>
              <a:rPr lang="en-US" sz="1000" smtClean="0"/>
              <a:t> and </a:t>
            </a:r>
            <a:r>
              <a:rPr lang="en-US" sz="1000" i="1" smtClean="0"/>
              <a:t>Q</a:t>
            </a:r>
            <a:r>
              <a:rPr lang="en-US" sz="1000" smtClean="0"/>
              <a:t> signals are mixed with the same local oscillator (LO) which in our case comes from the synthesizer section of the source.  A 90 degree phase shifter is placed in one of the LO paths.  Signals that are separated by 90 degrees are also known as being orthogonal to each other or in quadrature.  Signals that are in quadrature do not interfere with each other.  They are two independent components of the signal.  When recombined, they are summed to a composite output signal.</a:t>
            </a:r>
          </a:p>
          <a:p>
            <a:r>
              <a:rPr lang="en-US" sz="1000" smtClean="0">
                <a:solidFill>
                  <a:srgbClr val="000000"/>
                </a:solidFill>
              </a:rPr>
              <a:t> </a:t>
            </a:r>
          </a:p>
          <a:p>
            <a:pPr>
              <a:spcAft>
                <a:spcPts val="713"/>
              </a:spcAft>
            </a:pPr>
            <a:r>
              <a:rPr lang="en-US" sz="1000" smtClean="0">
                <a:solidFill>
                  <a:srgbClr val="000000"/>
                </a:solidFill>
              </a:rPr>
              <a:t>This implementation of an IQ modulator is used almost exclusively today.  It is very simple to implement and IQ modulators interface very well with digital circuitry (e.g. DAC’s, DSP processors).  When generating a QPSK signal, controlling two voltage states for the I and Q inputs may be done more accurately than changing the phase directly between four different phase states.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46435" name="Rectangle 24"/>
          <p:cNvSpPr>
            <a:spLocks noGrp="1" noChangeArrowheads="1"/>
          </p:cNvSpPr>
          <p:nvPr>
            <p:ph type="sldNum" sz="quarter" idx="5"/>
          </p:nvPr>
        </p:nvSpPr>
        <p:spPr>
          <a:noFill/>
        </p:spPr>
        <p:txBody>
          <a:bodyPr/>
          <a:lstStyle/>
          <a:p>
            <a:r>
              <a:rPr lang="en-US" smtClean="0"/>
              <a:t>M6-</a:t>
            </a:r>
            <a:fld id="{C3009BB2-BE85-4DF2-BF9B-5D2F099E7F4E}" type="slidenum">
              <a:rPr lang="en-US" smtClean="0"/>
              <a:pPr/>
              <a:t>45</a:t>
            </a:fld>
            <a:endParaRPr lang="en-US" smtClean="0"/>
          </a:p>
        </p:txBody>
      </p:sp>
      <p:sp>
        <p:nvSpPr>
          <p:cNvPr id="146436" name="Rectangle 2"/>
          <p:cNvSpPr>
            <a:spLocks noGrp="1" noRot="1" noChangeAspect="1" noChangeArrowheads="1" noTextEdit="1"/>
          </p:cNvSpPr>
          <p:nvPr>
            <p:ph type="sldImg"/>
          </p:nvPr>
        </p:nvSpPr>
        <p:spPr>
          <a:xfrm>
            <a:off x="1181100" y="695325"/>
            <a:ext cx="4651375" cy="3487738"/>
          </a:xfrm>
          <a:ln/>
        </p:spPr>
      </p:sp>
      <p:sp>
        <p:nvSpPr>
          <p:cNvPr id="146437"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55</a:t>
            </a:r>
          </a:p>
          <a:p>
            <a:pPr>
              <a:spcAft>
                <a:spcPts val="713"/>
              </a:spcAft>
            </a:pPr>
            <a:r>
              <a:rPr lang="en-US" sz="1000" smtClean="0">
                <a:solidFill>
                  <a:srgbClr val="000000"/>
                </a:solidFill>
              </a:rPr>
              <a:t>A vector signal generator is created by adding an IQ modulator to the basic CW block diagram of a signal generator.  In this configuration, the generation of the I and Q signals are done externally to the vector signal generator.</a:t>
            </a:r>
          </a:p>
          <a:p>
            <a:pPr>
              <a:spcAft>
                <a:spcPts val="713"/>
              </a:spcAft>
            </a:pPr>
            <a:endParaRPr lang="en-US" sz="1000" smtClean="0">
              <a:solidFill>
                <a:srgbClr val="000000"/>
              </a:solidFill>
            </a:endParaRPr>
          </a:p>
          <a:p>
            <a:pPr>
              <a:spcAft>
                <a:spcPts val="713"/>
              </a:spcAft>
            </a:pPr>
            <a:endParaRPr lang="en-US" sz="1000" smtClean="0">
              <a:solidFill>
                <a:srgbClr val="000000"/>
              </a:solidFill>
            </a:endParaRPr>
          </a:p>
          <a:p>
            <a:endParaRPr lang="en-US" sz="1000" smtClean="0"/>
          </a:p>
          <a:p>
            <a:endParaRPr lang="en-US" sz="10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47459" name="Rectangle 24"/>
          <p:cNvSpPr>
            <a:spLocks noGrp="1" noChangeArrowheads="1"/>
          </p:cNvSpPr>
          <p:nvPr>
            <p:ph type="sldNum" sz="quarter" idx="5"/>
          </p:nvPr>
        </p:nvSpPr>
        <p:spPr>
          <a:noFill/>
        </p:spPr>
        <p:txBody>
          <a:bodyPr/>
          <a:lstStyle/>
          <a:p>
            <a:r>
              <a:rPr lang="en-US" smtClean="0"/>
              <a:t>M6-</a:t>
            </a:r>
            <a:fld id="{7027FCA1-C898-4B36-B465-A242DC95055D}" type="slidenum">
              <a:rPr lang="en-US" smtClean="0"/>
              <a:pPr/>
              <a:t>46</a:t>
            </a:fld>
            <a:endParaRPr lang="en-US" smtClean="0"/>
          </a:p>
        </p:txBody>
      </p:sp>
      <p:sp>
        <p:nvSpPr>
          <p:cNvPr id="147460" name="Rectangle 2"/>
          <p:cNvSpPr>
            <a:spLocks noGrp="1" noRot="1" noChangeAspect="1" noChangeArrowheads="1" noTextEdit="1"/>
          </p:cNvSpPr>
          <p:nvPr>
            <p:ph type="sldImg"/>
          </p:nvPr>
        </p:nvSpPr>
        <p:spPr>
          <a:xfrm>
            <a:off x="1181100" y="695325"/>
            <a:ext cx="4651375" cy="3487738"/>
          </a:xfrm>
          <a:ln/>
        </p:spPr>
      </p:sp>
      <p:sp>
        <p:nvSpPr>
          <p:cNvPr id="147461" name="Rectangle 3"/>
          <p:cNvSpPr>
            <a:spLocks noGrp="1" noChangeArrowheads="1"/>
          </p:cNvSpPr>
          <p:nvPr>
            <p:ph type="body" idx="1"/>
          </p:nvPr>
        </p:nvSpPr>
        <p:spPr>
          <a:xfrm>
            <a:off x="936625" y="4414838"/>
            <a:ext cx="5137150" cy="4186237"/>
          </a:xfrm>
          <a:noFill/>
          <a:ln/>
        </p:spPr>
        <p:txBody>
          <a:bodyPr/>
          <a:lstStyle/>
          <a:p>
            <a:r>
              <a:rPr lang="en-US" sz="1000" b="1" smtClean="0"/>
              <a:t>Slide 56</a:t>
            </a:r>
          </a:p>
          <a:p>
            <a:r>
              <a:rPr lang="en-US" sz="1000" smtClean="0"/>
              <a:t>A baseband generator takes binary data that contains the desired “information” to be transmitted, maps it to digital symbols and then to digital I and Q signals, converts the digital IQ signals to analog IQ signals and sends them to the IQ modulator to be coded onto the carrier signal.  </a:t>
            </a:r>
          </a:p>
          <a:p>
            <a:endParaRPr lang="en-US" sz="1000" smtClean="0"/>
          </a:p>
          <a:p>
            <a:r>
              <a:rPr lang="en-US" sz="1000" smtClean="0"/>
              <a:t>The pattern RAM is where the digital data signals reside in the arbitrary waveform generator.  The signal can be created and sent here in many different ways.  Arb files can be created internally in the vector signal generator or can be created from external applications and stored here.  Signals can also be created in real-time and streamed through the baseband generator.</a:t>
            </a:r>
          </a:p>
          <a:p>
            <a:endParaRPr lang="en-US" sz="1000" smtClean="0"/>
          </a:p>
          <a:p>
            <a:r>
              <a:rPr lang="en-US" sz="1000" smtClean="0"/>
              <a:t>When the data leaves the pattern RAM it undergoes symbol mapping.  This is the process in which the 0’s and 1’s from the file are mapped to the proper constellation points for the digital modulation format that is being used.  These digital signals are then digitally filtered.  We will examine these filters on the next slide.</a:t>
            </a:r>
          </a:p>
          <a:p>
            <a:endParaRPr lang="en-US" sz="1000" smtClean="0"/>
          </a:p>
          <a:p>
            <a:r>
              <a:rPr lang="en-US" sz="1000" smtClean="0"/>
              <a:t>After the baseband filters, the I and Q signals are converted to analog signals and then filtered.  The analog reconstruction filters are there to filter off the images of the signal produced by the DAC’s.  Our data is then sent off to the IQ modulator.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48483" name="Rectangle 24"/>
          <p:cNvSpPr>
            <a:spLocks noGrp="1" noChangeArrowheads="1"/>
          </p:cNvSpPr>
          <p:nvPr>
            <p:ph type="sldNum" sz="quarter" idx="5"/>
          </p:nvPr>
        </p:nvSpPr>
        <p:spPr>
          <a:noFill/>
        </p:spPr>
        <p:txBody>
          <a:bodyPr/>
          <a:lstStyle/>
          <a:p>
            <a:r>
              <a:rPr lang="en-US" smtClean="0"/>
              <a:t>M6-</a:t>
            </a:r>
            <a:fld id="{6A4DA712-3A5A-4117-A778-AF621FD152BA}" type="slidenum">
              <a:rPr lang="en-US" smtClean="0"/>
              <a:pPr/>
              <a:t>47</a:t>
            </a:fld>
            <a:endParaRPr lang="en-US" smtClean="0"/>
          </a:p>
        </p:txBody>
      </p:sp>
      <p:sp>
        <p:nvSpPr>
          <p:cNvPr id="148484" name="Rectangle 2"/>
          <p:cNvSpPr>
            <a:spLocks noGrp="1" noRot="1" noChangeAspect="1" noChangeArrowheads="1" noTextEdit="1"/>
          </p:cNvSpPr>
          <p:nvPr>
            <p:ph type="sldImg"/>
          </p:nvPr>
        </p:nvSpPr>
        <p:spPr>
          <a:xfrm>
            <a:off x="1181100" y="695325"/>
            <a:ext cx="4651375" cy="3487738"/>
          </a:xfrm>
          <a:ln/>
        </p:spPr>
      </p:sp>
      <p:sp>
        <p:nvSpPr>
          <p:cNvPr id="148485" name="Rectangle 3"/>
          <p:cNvSpPr>
            <a:spLocks noGrp="1" noChangeArrowheads="1"/>
          </p:cNvSpPr>
          <p:nvPr>
            <p:ph type="body" idx="1"/>
          </p:nvPr>
        </p:nvSpPr>
        <p:spPr>
          <a:xfrm>
            <a:off x="936625" y="4414838"/>
            <a:ext cx="5137150" cy="4186237"/>
          </a:xfrm>
          <a:noFill/>
          <a:ln/>
        </p:spPr>
        <p:txBody>
          <a:bodyPr/>
          <a:lstStyle/>
          <a:p>
            <a:r>
              <a:rPr lang="en-US" sz="1000" b="1" smtClean="0"/>
              <a:t>Slide 57</a:t>
            </a:r>
          </a:p>
          <a:p>
            <a:r>
              <a:rPr lang="en-US" sz="1000" smtClean="0"/>
              <a:t>In the baseband generator there are 2 sets of filters.  These filters are sometimes confused with one another and so let’s take a brief look at the baseband filters.  After the symbol mapping but before the DAC’s is a set of filters called the baseband filters.  These filters reside here mainly to limit the bandwidth of the I and Q symbols.  If no filters were placed in the path, the bandwidth of the symbols would be theoretically infinite.  However, most of the relevant information can be had from the main lobe of the signal so we filter the signal to limit it’s bandwidth.  Limiting the BW in the frequency domain also smooths the transitions in the time domain, as can be seen in the slide.</a:t>
            </a:r>
          </a:p>
          <a:p>
            <a:endParaRPr lang="en-US" sz="1000" smtClean="0"/>
          </a:p>
          <a:p>
            <a:r>
              <a:rPr lang="en-US" sz="1000" smtClean="0"/>
              <a:t>The baseband filters can be many types and have different attributes that must be set in a signal generator.  You must first select the filter type.  Common filter types are Root Raised Cosine, Gaussian, and Rectangular.  Next you must select the filter Alpha.  This determines the sharpness of the filter slope.  </a:t>
            </a:r>
            <a:r>
              <a:rPr lang="en-US" sz="1000" smtClean="0">
                <a:latin typeface="AgilentCenturyITC-Book" charset="0"/>
              </a:rPr>
              <a:t>For a "brick-wall" filter, alpha=0, and the estimated occupied bandwidth = symbol rate. A filter this sharp is not realizable in the physical world and will ring excessively.  More common filters will range in alpha from .1 to .5.</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49507" name="Rectangle 24"/>
          <p:cNvSpPr>
            <a:spLocks noGrp="1" noChangeArrowheads="1"/>
          </p:cNvSpPr>
          <p:nvPr>
            <p:ph type="sldNum" sz="quarter" idx="5"/>
          </p:nvPr>
        </p:nvSpPr>
        <p:spPr>
          <a:noFill/>
        </p:spPr>
        <p:txBody>
          <a:bodyPr/>
          <a:lstStyle/>
          <a:p>
            <a:r>
              <a:rPr lang="en-US" smtClean="0"/>
              <a:t>M6-</a:t>
            </a:r>
            <a:fld id="{D8746BD9-738E-4113-BCDA-51DC99DCF77C}" type="slidenum">
              <a:rPr lang="en-US" smtClean="0"/>
              <a:pPr/>
              <a:t>48</a:t>
            </a:fld>
            <a:endParaRPr lang="en-US" smtClean="0"/>
          </a:p>
        </p:txBody>
      </p:sp>
      <p:sp>
        <p:nvSpPr>
          <p:cNvPr id="149508" name="Rectangle 2"/>
          <p:cNvSpPr>
            <a:spLocks noGrp="1" noRot="1" noChangeAspect="1" noChangeArrowheads="1" noTextEdit="1"/>
          </p:cNvSpPr>
          <p:nvPr>
            <p:ph type="sldImg"/>
          </p:nvPr>
        </p:nvSpPr>
        <p:spPr>
          <a:xfrm>
            <a:off x="1181100" y="695325"/>
            <a:ext cx="4651375" cy="3487738"/>
          </a:xfrm>
          <a:ln/>
        </p:spPr>
      </p:sp>
      <p:sp>
        <p:nvSpPr>
          <p:cNvPr id="149509"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58</a:t>
            </a:r>
          </a:p>
          <a:p>
            <a:pPr>
              <a:spcAft>
                <a:spcPts val="713"/>
              </a:spcAft>
            </a:pPr>
            <a:r>
              <a:rPr lang="en-US" sz="1000" smtClean="0">
                <a:solidFill>
                  <a:srgbClr val="000000"/>
                </a:solidFill>
              </a:rPr>
              <a:t>For convenience, the I and Q signals can be generated by internally adding the baseband IQ generator to the signal generator.   </a:t>
            </a:r>
            <a:endParaRPr lang="en-US" sz="10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0531" name="Rectangle 24"/>
          <p:cNvSpPr>
            <a:spLocks noGrp="1" noChangeArrowheads="1"/>
          </p:cNvSpPr>
          <p:nvPr>
            <p:ph type="sldNum" sz="quarter" idx="5"/>
          </p:nvPr>
        </p:nvSpPr>
        <p:spPr>
          <a:noFill/>
        </p:spPr>
        <p:txBody>
          <a:bodyPr/>
          <a:lstStyle/>
          <a:p>
            <a:r>
              <a:rPr lang="en-US" smtClean="0"/>
              <a:t>M6-</a:t>
            </a:r>
            <a:fld id="{E000277B-4913-4307-9C9C-5214CA23EEF7}" type="slidenum">
              <a:rPr lang="en-US" smtClean="0"/>
              <a:pPr/>
              <a:t>49</a:t>
            </a:fld>
            <a:endParaRPr lang="en-US" smtClean="0"/>
          </a:p>
        </p:txBody>
      </p:sp>
      <p:sp>
        <p:nvSpPr>
          <p:cNvPr id="150532" name="Rectangle 2"/>
          <p:cNvSpPr>
            <a:spLocks noGrp="1" noRot="1" noChangeAspect="1" noChangeArrowheads="1" noTextEdit="1"/>
          </p:cNvSpPr>
          <p:nvPr>
            <p:ph type="sldImg"/>
          </p:nvPr>
        </p:nvSpPr>
        <p:spPr>
          <a:xfrm>
            <a:off x="1181100" y="695325"/>
            <a:ext cx="4651375" cy="3487738"/>
          </a:xfrm>
          <a:ln/>
        </p:spPr>
      </p:sp>
      <p:sp>
        <p:nvSpPr>
          <p:cNvPr id="150533" name="Rectangle 3"/>
          <p:cNvSpPr>
            <a:spLocks noGrp="1" noChangeArrowheads="1"/>
          </p:cNvSpPr>
          <p:nvPr>
            <p:ph type="body" idx="1"/>
          </p:nvPr>
        </p:nvSpPr>
        <p:spPr>
          <a:xfrm>
            <a:off x="936625" y="4414838"/>
            <a:ext cx="5137150" cy="4186237"/>
          </a:xfrm>
          <a:noFill/>
          <a:ln/>
        </p:spPr>
        <p:txBody>
          <a:bodyPr/>
          <a:lstStyle/>
          <a:p>
            <a:r>
              <a:rPr lang="en-US" sz="1000" b="1" smtClean="0"/>
              <a:t>Slide 59</a:t>
            </a:r>
          </a:p>
          <a:p>
            <a:r>
              <a:rPr lang="en-US" sz="1000" smtClean="0"/>
              <a:t>There are numerous applications for vector signal generators and to go through them all would take much too long.  We will take a look at four very common vector signal applications.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 </a:t>
            </a:r>
          </a:p>
        </p:txBody>
      </p:sp>
      <p:sp>
        <p:nvSpPr>
          <p:cNvPr id="95235" name="Rectangle 24"/>
          <p:cNvSpPr>
            <a:spLocks noGrp="1" noChangeArrowheads="1"/>
          </p:cNvSpPr>
          <p:nvPr>
            <p:ph type="sldNum" sz="quarter" idx="5"/>
          </p:nvPr>
        </p:nvSpPr>
        <p:spPr>
          <a:noFill/>
        </p:spPr>
        <p:txBody>
          <a:bodyPr/>
          <a:lstStyle/>
          <a:p>
            <a:r>
              <a:rPr lang="en-US" smtClean="0"/>
              <a:t>M6-</a:t>
            </a:r>
            <a:fld id="{58B82E7E-1D98-48FC-831A-0A9A6E0F1CEA}" type="slidenum">
              <a:rPr lang="en-US" smtClean="0"/>
              <a:pPr/>
              <a:t>5</a:t>
            </a:fld>
            <a:endParaRPr lang="en-US" smtClean="0"/>
          </a:p>
        </p:txBody>
      </p:sp>
      <p:sp>
        <p:nvSpPr>
          <p:cNvPr id="95236" name="Rectangle 2"/>
          <p:cNvSpPr>
            <a:spLocks noGrp="1" noRot="1" noChangeAspect="1" noChangeArrowheads="1" noTextEdit="1"/>
          </p:cNvSpPr>
          <p:nvPr>
            <p:ph type="sldImg"/>
          </p:nvPr>
        </p:nvSpPr>
        <p:spPr>
          <a:xfrm>
            <a:off x="1181100" y="695325"/>
            <a:ext cx="4651375" cy="3487738"/>
          </a:xfrm>
          <a:ln/>
        </p:spPr>
      </p:sp>
      <p:sp>
        <p:nvSpPr>
          <p:cNvPr id="95237"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dirty="0" smtClean="0"/>
              <a:t>Slide 5</a:t>
            </a:r>
          </a:p>
          <a:p>
            <a:pPr>
              <a:spcAft>
                <a:spcPts val="713"/>
              </a:spcAft>
            </a:pPr>
            <a:endParaRPr lang="en-US" sz="1000" dirty="0" smtClean="0">
              <a:solidFill>
                <a:srgbClr val="000000"/>
              </a:solidFill>
            </a:endParaRPr>
          </a:p>
          <a:p>
            <a:pPr>
              <a:spcAft>
                <a:spcPts val="713"/>
              </a:spcAft>
            </a:pPr>
            <a:r>
              <a:rPr lang="en-US" sz="1000" dirty="0" smtClean="0">
                <a:solidFill>
                  <a:srgbClr val="000000"/>
                </a:solidFill>
              </a:rPr>
              <a:t>Even though communication devices have gone digital, the need to test the transmitters and receivers remains, and the requirements become more complex. Modern signal generators must be able to provide a variety of digital modulation formats to properly test modern wireless communication systems.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1555" name="Rectangle 24"/>
          <p:cNvSpPr>
            <a:spLocks noGrp="1" noChangeArrowheads="1"/>
          </p:cNvSpPr>
          <p:nvPr>
            <p:ph type="sldNum" sz="quarter" idx="5"/>
          </p:nvPr>
        </p:nvSpPr>
        <p:spPr>
          <a:noFill/>
        </p:spPr>
        <p:txBody>
          <a:bodyPr/>
          <a:lstStyle/>
          <a:p>
            <a:r>
              <a:rPr lang="en-US" smtClean="0"/>
              <a:t>M6-</a:t>
            </a:r>
            <a:fld id="{29504C32-D08F-41D6-93C3-5E1C5D8B7B81}" type="slidenum">
              <a:rPr lang="en-US" smtClean="0"/>
              <a:pPr/>
              <a:t>50</a:t>
            </a:fld>
            <a:endParaRPr lang="en-US" smtClean="0"/>
          </a:p>
        </p:txBody>
      </p:sp>
      <p:sp>
        <p:nvSpPr>
          <p:cNvPr id="151556" name="Rectangle 2"/>
          <p:cNvSpPr>
            <a:spLocks noGrp="1" noRot="1" noChangeAspect="1" noChangeArrowheads="1" noTextEdit="1"/>
          </p:cNvSpPr>
          <p:nvPr>
            <p:ph type="sldImg"/>
          </p:nvPr>
        </p:nvSpPr>
        <p:spPr>
          <a:xfrm>
            <a:off x="1181100" y="695325"/>
            <a:ext cx="4651375" cy="3487738"/>
          </a:xfrm>
          <a:ln/>
        </p:spPr>
      </p:sp>
      <p:sp>
        <p:nvSpPr>
          <p:cNvPr id="151557" name="Rectangle 3"/>
          <p:cNvSpPr>
            <a:spLocks noGrp="1" noChangeArrowheads="1"/>
          </p:cNvSpPr>
          <p:nvPr>
            <p:ph type="body" idx="1"/>
          </p:nvPr>
        </p:nvSpPr>
        <p:spPr>
          <a:xfrm>
            <a:off x="936625" y="4414838"/>
            <a:ext cx="5137150" cy="4186237"/>
          </a:xfrm>
          <a:noFill/>
          <a:ln/>
        </p:spPr>
        <p:txBody>
          <a:bodyPr/>
          <a:lstStyle/>
          <a:p>
            <a:r>
              <a:rPr lang="en-US" sz="1000" b="1" smtClean="0"/>
              <a:t>Slide 60</a:t>
            </a:r>
          </a:p>
          <a:p>
            <a:r>
              <a:rPr lang="en-US" sz="1000" smtClean="0"/>
              <a:t>Different digital standard formats have different schemes for accessing the data.  Four commonly used schemes are shown here.  </a:t>
            </a:r>
          </a:p>
          <a:p>
            <a:r>
              <a:rPr lang="en-US" sz="1000" smtClean="0"/>
              <a:t>FDMA stands for Frequency Division Multiple Access.  FDMA has been around longer and most standards employ FDMA in combination with one or more of the other access schemes.  It is rare that a new standard will arise that only employs FDMA.  In FDMA, one user is assigned a frequency at which he transmits and receives his data.</a:t>
            </a:r>
          </a:p>
          <a:p>
            <a:r>
              <a:rPr lang="en-US" sz="1000" smtClean="0"/>
              <a:t>TDMA which stands for Time Division Multiple Access has also been in use for a long time and is an efficient way of transmitting data.  TDMA is used in standards such as NADC, GSM, and EDGE.  In TDMA, different users are assigned different frequencies on which to transmit but they also assigned timeframes in which they transmit.  During the time in which you are not transmitting, another user will be using the bandwidth that you are using.</a:t>
            </a:r>
          </a:p>
          <a:p>
            <a:r>
              <a:rPr lang="en-US" sz="1000" smtClean="0"/>
              <a:t>CDMA, or Code Domain Multiple Access is a more recent access scheme that has been developed.  It has many flavors, depending on the standard, but what is constant is that all users are transmitting on the same frequency at the same time.  The users data is separated by the receivers using Walsh Codes or Gold Codes.  These Walsh Codes are specific to a particular user and so the receiver can tell what data belongs to what user.  IS-95, CDMA200, and W-CDMA all use CDMA as their access scheme.</a:t>
            </a:r>
          </a:p>
          <a:p>
            <a:r>
              <a:rPr lang="en-US" sz="1000" smtClean="0"/>
              <a:t>OFDM is the newest of the access schemes and stands for Orthogonal Frequency Division Multiplexing.  OFDM is used in newer standards such as 802.11a and 802.16.  In OFDM standards many carriers are used similar to FDMA, however these carriers are spaced extremely close together and so we get very efficient spectral use.  OFDM is being used more now because DSP processors are finally powerful enough to process the large amounts of data necessary to separate the carriers and decode the data.</a:t>
            </a:r>
          </a:p>
          <a:p>
            <a:endParaRPr lang="en-US" sz="10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2579" name="Rectangle 24"/>
          <p:cNvSpPr>
            <a:spLocks noGrp="1" noChangeArrowheads="1"/>
          </p:cNvSpPr>
          <p:nvPr>
            <p:ph type="sldNum" sz="quarter" idx="5"/>
          </p:nvPr>
        </p:nvSpPr>
        <p:spPr>
          <a:noFill/>
        </p:spPr>
        <p:txBody>
          <a:bodyPr/>
          <a:lstStyle/>
          <a:p>
            <a:r>
              <a:rPr lang="en-US" smtClean="0"/>
              <a:t>M6-</a:t>
            </a:r>
            <a:fld id="{EA99A410-F57B-4758-9ADA-134B89DBEEDB}" type="slidenum">
              <a:rPr lang="en-US" smtClean="0"/>
              <a:pPr/>
              <a:t>51</a:t>
            </a:fld>
            <a:endParaRPr lang="en-US" smtClean="0"/>
          </a:p>
        </p:txBody>
      </p:sp>
      <p:sp>
        <p:nvSpPr>
          <p:cNvPr id="152580" name="Rectangle 2"/>
          <p:cNvSpPr>
            <a:spLocks noGrp="1" noRot="1" noChangeAspect="1" noChangeArrowheads="1" noTextEdit="1"/>
          </p:cNvSpPr>
          <p:nvPr>
            <p:ph type="sldImg"/>
          </p:nvPr>
        </p:nvSpPr>
        <p:spPr>
          <a:xfrm>
            <a:off x="1181100" y="695325"/>
            <a:ext cx="4651375" cy="3487738"/>
          </a:xfrm>
          <a:ln/>
        </p:spPr>
      </p:sp>
      <p:sp>
        <p:nvSpPr>
          <p:cNvPr id="152581" name="Rectangle 3"/>
          <p:cNvSpPr>
            <a:spLocks noGrp="1" noChangeArrowheads="1"/>
          </p:cNvSpPr>
          <p:nvPr>
            <p:ph type="body" idx="1"/>
          </p:nvPr>
        </p:nvSpPr>
        <p:spPr>
          <a:xfrm>
            <a:off x="936625" y="4414838"/>
            <a:ext cx="5137150" cy="4186237"/>
          </a:xfrm>
          <a:noFill/>
          <a:ln/>
        </p:spPr>
        <p:txBody>
          <a:bodyPr/>
          <a:lstStyle/>
          <a:p>
            <a:pPr>
              <a:spcAft>
                <a:spcPts val="713"/>
              </a:spcAft>
            </a:pPr>
            <a:r>
              <a:rPr lang="en-US" sz="1000" b="1" smtClean="0">
                <a:solidFill>
                  <a:srgbClr val="000000"/>
                </a:solidFill>
              </a:rPr>
              <a:t>Slide 61</a:t>
            </a:r>
          </a:p>
          <a:p>
            <a:pPr>
              <a:spcAft>
                <a:spcPts val="713"/>
              </a:spcAft>
            </a:pPr>
            <a:r>
              <a:rPr lang="en-US" sz="1000" smtClean="0">
                <a:solidFill>
                  <a:srgbClr val="000000"/>
                </a:solidFill>
              </a:rPr>
              <a:t>In a signal generator, the combination of the baseband generator and the IQ modulator produce a digitally modulated signal.  The filtering and modulation type are determined by the shape of the baseband waveforms.</a:t>
            </a:r>
          </a:p>
          <a:p>
            <a:pPr>
              <a:spcAft>
                <a:spcPts val="713"/>
              </a:spcAft>
            </a:pPr>
            <a:r>
              <a:rPr lang="en-US" sz="1000" smtClean="0">
                <a:solidFill>
                  <a:srgbClr val="000000"/>
                </a:solidFill>
              </a:rPr>
              <a:t>To accurately simulate a digital modulated signal, however, the signal generator must do more than just output the proper modulation.  Most digital communication formats, in an effort to conserve bandwidth, have some access scheme and the signal generator must be capable of simulating that access scheme.</a:t>
            </a:r>
          </a:p>
          <a:p>
            <a:pPr>
              <a:spcAft>
                <a:spcPts val="713"/>
              </a:spcAft>
            </a:pPr>
            <a:r>
              <a:rPr lang="en-US" sz="1000" smtClean="0">
                <a:solidFill>
                  <a:srgbClr val="000000"/>
                </a:solidFill>
              </a:rPr>
              <a:t>For example, a GSM signal is a popular cellular technology that has multiple users on the same frequency.  There are different timeslots that must be configured with the proper symbol rate, modulation type, and burst profiles.  The timeslots themselves must also have the proper framing data so that a GSM receiver will recognize the incoming signal.</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3603" name="Rectangle 24"/>
          <p:cNvSpPr>
            <a:spLocks noGrp="1" noChangeArrowheads="1"/>
          </p:cNvSpPr>
          <p:nvPr>
            <p:ph type="sldNum" sz="quarter" idx="5"/>
          </p:nvPr>
        </p:nvSpPr>
        <p:spPr>
          <a:noFill/>
        </p:spPr>
        <p:txBody>
          <a:bodyPr/>
          <a:lstStyle/>
          <a:p>
            <a:r>
              <a:rPr lang="en-US" smtClean="0"/>
              <a:t>M6-</a:t>
            </a:r>
            <a:fld id="{76B3D64D-B139-45B5-A83F-B650D63D72C5}" type="slidenum">
              <a:rPr lang="en-US" smtClean="0"/>
              <a:pPr/>
              <a:t>52</a:t>
            </a:fld>
            <a:endParaRPr lang="en-US" smtClean="0"/>
          </a:p>
        </p:txBody>
      </p:sp>
      <p:sp>
        <p:nvSpPr>
          <p:cNvPr id="153604" name="Rectangle 2"/>
          <p:cNvSpPr>
            <a:spLocks noGrp="1" noRot="1" noChangeAspect="1" noChangeArrowheads="1" noTextEdit="1"/>
          </p:cNvSpPr>
          <p:nvPr>
            <p:ph type="sldImg"/>
          </p:nvPr>
        </p:nvSpPr>
        <p:spPr>
          <a:xfrm>
            <a:off x="1181100" y="695325"/>
            <a:ext cx="4651375" cy="3487738"/>
          </a:xfrm>
          <a:ln/>
        </p:spPr>
      </p:sp>
      <p:sp>
        <p:nvSpPr>
          <p:cNvPr id="153605" name="Rectangle 3"/>
          <p:cNvSpPr>
            <a:spLocks noGrp="1" noChangeArrowheads="1"/>
          </p:cNvSpPr>
          <p:nvPr>
            <p:ph type="body" idx="1"/>
          </p:nvPr>
        </p:nvSpPr>
        <p:spPr>
          <a:xfrm>
            <a:off x="936625" y="4414838"/>
            <a:ext cx="5137150" cy="4186237"/>
          </a:xfrm>
          <a:noFill/>
          <a:ln/>
        </p:spPr>
        <p:txBody>
          <a:bodyPr/>
          <a:lstStyle/>
          <a:p>
            <a:r>
              <a:rPr lang="en-US" sz="1000" b="1" smtClean="0">
                <a:solidFill>
                  <a:srgbClr val="000000"/>
                </a:solidFill>
              </a:rPr>
              <a:t>Slide 62</a:t>
            </a:r>
          </a:p>
          <a:p>
            <a:r>
              <a:rPr lang="en-US" sz="1000" smtClean="0">
                <a:solidFill>
                  <a:srgbClr val="000000"/>
                </a:solidFill>
              </a:rPr>
              <a:t>The sensitivity of a receiver is the lowest possible signal level that can be reliably detected and is one of the key specifications for a receiver. For digital receivers, sensitivity is defined as the level of the received signal that produces a specified bit error rate (BER) when the signal is modulated with a specified psuedo-random binary sequence (PRBS) of data.  In R&amp;D testing, they will actually determine what that level is.  In manufacturing test, they will simply set the power of the signal generator to the specified power level and determine whether or not the BER passes or fails.  This takes much less time.</a:t>
            </a:r>
          </a:p>
          <a:p>
            <a:endParaRPr lang="en-US" sz="1000"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4627" name="Rectangle 24"/>
          <p:cNvSpPr>
            <a:spLocks noGrp="1" noChangeArrowheads="1"/>
          </p:cNvSpPr>
          <p:nvPr>
            <p:ph type="sldNum" sz="quarter" idx="5"/>
          </p:nvPr>
        </p:nvSpPr>
        <p:spPr>
          <a:noFill/>
        </p:spPr>
        <p:txBody>
          <a:bodyPr/>
          <a:lstStyle/>
          <a:p>
            <a:r>
              <a:rPr lang="en-US" smtClean="0"/>
              <a:t>M6-</a:t>
            </a:r>
            <a:fld id="{159FA16A-4944-4414-AC6C-A379EF5FE76A}" type="slidenum">
              <a:rPr lang="en-US" smtClean="0"/>
              <a:pPr/>
              <a:t>53</a:t>
            </a:fld>
            <a:endParaRPr lang="en-US" smtClean="0"/>
          </a:p>
        </p:txBody>
      </p:sp>
      <p:sp>
        <p:nvSpPr>
          <p:cNvPr id="154628" name="Rectangle 2"/>
          <p:cNvSpPr>
            <a:spLocks noGrp="1" noRot="1" noChangeAspect="1" noChangeArrowheads="1" noTextEdit="1"/>
          </p:cNvSpPr>
          <p:nvPr>
            <p:ph type="sldImg"/>
          </p:nvPr>
        </p:nvSpPr>
        <p:spPr>
          <a:xfrm>
            <a:off x="1181100" y="695325"/>
            <a:ext cx="4651375" cy="3487738"/>
          </a:xfrm>
          <a:ln/>
        </p:spPr>
      </p:sp>
      <p:sp>
        <p:nvSpPr>
          <p:cNvPr id="154629"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63</a:t>
            </a:r>
          </a:p>
          <a:p>
            <a:pPr>
              <a:spcAft>
                <a:spcPts val="713"/>
              </a:spcAft>
            </a:pPr>
            <a:r>
              <a:rPr lang="en-US" sz="1000" smtClean="0">
                <a:solidFill>
                  <a:srgbClr val="000000"/>
                </a:solidFill>
              </a:rPr>
              <a:t>When making a sensitivity measurement, the level accuracy of the signal generator is extremely important.  For example, if a digital receiver has a specified sensitivity level of -110 dBm.  The measurement system will introduce error.  The amplitude level accuracy of the signal generator supplying the test signal is the main source of error.  In order to ensure that no receivers are passed with sensitivities that do not meet -110 dBm, the amplitude of the signal generator must be set below the receiver specification by an amount equal to the level accuracy of the signal generator.  In this example, for a signal generator with a level accuracy of +/-5dB, the maximum amplitude of the test signal is set to -115 dBm.</a:t>
            </a:r>
          </a:p>
          <a:p>
            <a:pPr>
              <a:spcAft>
                <a:spcPts val="713"/>
              </a:spcAft>
            </a:pPr>
            <a:r>
              <a:rPr lang="en-US" sz="1000" smtClean="0">
                <a:solidFill>
                  <a:srgbClr val="000000"/>
                </a:solidFill>
              </a:rPr>
              <a:t>In this example, the maximum signal generator level of -115 dBm ensures that only good receivers pass.  However, not all receivers that are good will pass (pass shown as x and fail shown as o).  For example, with a level accuracy of +/-5dB at a nominal level of -115 dBm, the output of the signal generator may be as high as -110 dBm (the receiver spec) or as low as -120 dBm.  A good receiver may not work at -120 dBm but, because of the signal generator uncertainty, may be tested at -120 dBm.  Of the six receivers tested in this example, only one passed.</a:t>
            </a:r>
          </a:p>
          <a:p>
            <a:pPr>
              <a:spcAft>
                <a:spcPts val="713"/>
              </a:spcAft>
            </a:pPr>
            <a:r>
              <a:rPr lang="en-US" sz="1000" smtClean="0">
                <a:solidFill>
                  <a:srgbClr val="000000"/>
                </a:solidFill>
              </a:rPr>
              <a:t>When tested with a signal generator that has a level accuracy of +/-1dB, the number of receivers that passed increases dramatically.</a:t>
            </a:r>
          </a:p>
          <a:p>
            <a:endParaRPr lang="en-US" sz="1000" smtClean="0"/>
          </a:p>
          <a:p>
            <a:endParaRPr lang="en-US" sz="10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6675" name="Rectangle 24"/>
          <p:cNvSpPr>
            <a:spLocks noGrp="1" noChangeArrowheads="1"/>
          </p:cNvSpPr>
          <p:nvPr>
            <p:ph type="sldNum" sz="quarter" idx="5"/>
          </p:nvPr>
        </p:nvSpPr>
        <p:spPr>
          <a:noFill/>
        </p:spPr>
        <p:txBody>
          <a:bodyPr/>
          <a:lstStyle/>
          <a:p>
            <a:r>
              <a:rPr lang="en-US" smtClean="0"/>
              <a:t>M6-</a:t>
            </a:r>
            <a:fld id="{BE6AA46C-03D8-4C82-A014-16FE594CFD06}" type="slidenum">
              <a:rPr lang="en-US" smtClean="0"/>
              <a:pPr/>
              <a:t>54</a:t>
            </a:fld>
            <a:endParaRPr lang="en-US" smtClean="0"/>
          </a:p>
        </p:txBody>
      </p:sp>
      <p:sp>
        <p:nvSpPr>
          <p:cNvPr id="156676" name="Rectangle 2"/>
          <p:cNvSpPr>
            <a:spLocks noGrp="1" noRot="1" noChangeAspect="1" noChangeArrowheads="1" noTextEdit="1"/>
          </p:cNvSpPr>
          <p:nvPr>
            <p:ph type="sldImg"/>
          </p:nvPr>
        </p:nvSpPr>
        <p:spPr>
          <a:xfrm>
            <a:off x="1181100" y="695325"/>
            <a:ext cx="4651375" cy="3487738"/>
          </a:xfrm>
          <a:ln/>
        </p:spPr>
      </p:sp>
      <p:sp>
        <p:nvSpPr>
          <p:cNvPr id="156677"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65</a:t>
            </a:r>
          </a:p>
          <a:p>
            <a:pPr>
              <a:spcAft>
                <a:spcPts val="713"/>
              </a:spcAft>
            </a:pPr>
            <a:r>
              <a:rPr lang="en-US" sz="1000" smtClean="0">
                <a:solidFill>
                  <a:srgbClr val="000000"/>
                </a:solidFill>
              </a:rPr>
              <a:t>Adjacent and alternate channel selectivity measures the receiver's ability to process a desired signal while rejecting a strong signal in an adjacent channel or alternate channel.  An adjacent or alternate channel selectivity test setup is shown above. </a:t>
            </a:r>
          </a:p>
          <a:p>
            <a:pPr>
              <a:spcAft>
                <a:spcPts val="713"/>
              </a:spcAft>
            </a:pPr>
            <a:r>
              <a:rPr lang="en-US" sz="1000" smtClean="0">
                <a:solidFill>
                  <a:srgbClr val="000000"/>
                </a:solidFill>
              </a:rPr>
              <a:t>One signal generator inputs a test signal at the desired channel frequency at a level above the sensitivity of the receiver.  The second signal generator outputs either the adjacent channel signal, offset by one channel spacing, or the alternate channel signal, offset by two channel spacings.  The output of the out-of-channel signal is increased until the sensitivity is degraded to a specified level.</a:t>
            </a:r>
          </a:p>
          <a:p>
            <a:pPr>
              <a:spcAft>
                <a:spcPts val="713"/>
              </a:spcAft>
            </a:pPr>
            <a:r>
              <a:rPr lang="en-US" sz="1000" smtClean="0">
                <a:solidFill>
                  <a:srgbClr val="000000"/>
                </a:solidFill>
              </a:rPr>
              <a:t>Frequency and amplitude (level) accuracy and the spectral characteristics of the test and interfering signal are important.</a:t>
            </a:r>
          </a:p>
          <a:p>
            <a:pPr>
              <a:spcAft>
                <a:spcPts val="713"/>
              </a:spcAft>
            </a:pPr>
            <a:r>
              <a:rPr lang="en-US" sz="1000" smtClean="0">
                <a:solidFill>
                  <a:srgbClr val="000000"/>
                </a:solidFill>
              </a:rPr>
              <a:t>Poor frequency accuracy will cause the signals to be either too close or too far from each other and from the filter skirts.  This can have the effect of appearing to improve or degrade the receiver performance.</a:t>
            </a:r>
          </a:p>
          <a:p>
            <a:pPr>
              <a:spcAft>
                <a:spcPts val="713"/>
              </a:spcAft>
            </a:pPr>
            <a:r>
              <a:rPr lang="en-US" sz="1000" smtClean="0">
                <a:solidFill>
                  <a:srgbClr val="000000"/>
                </a:solidFill>
              </a:rPr>
              <a:t>We saw how level accuracy can affect the sensitivity measurement of a receiver.  With two signals, the problems associated with inaccurate signals are compounded.</a:t>
            </a:r>
          </a:p>
          <a:p>
            <a:pPr>
              <a:spcAft>
                <a:spcPts val="713"/>
              </a:spcAft>
            </a:pPr>
            <a:r>
              <a:rPr lang="en-US" sz="1000" smtClean="0">
                <a:solidFill>
                  <a:srgbClr val="000000"/>
                </a:solidFill>
              </a:rPr>
              <a:t>The SSB phase noise of the interfering signal is a very critical spectral characteristic.  The test is a measure of the performance of the receiver's IF filters.  As the signal in the adjacent-channel is increased, the rejection of the IF filter outside the passband is eventually exceeded.  If the phase noise energy inside the passband is detected, the receiver may appear to fail the test.</a:t>
            </a:r>
          </a:p>
          <a:p>
            <a:pPr>
              <a:spcAft>
                <a:spcPts val="713"/>
              </a:spcAft>
            </a:pPr>
            <a:r>
              <a:rPr lang="en-US" sz="1000" smtClean="0">
                <a:solidFill>
                  <a:srgbClr val="000000"/>
                </a:solidFill>
              </a:rPr>
              <a:t>High levels of spurs can also degrade the selectivity measurement of a receiver.  Signal generator spurs that fall within the passband of the receiver will contribute to the overall noise level in the passband.</a:t>
            </a:r>
          </a:p>
          <a:p>
            <a:endParaRPr lang="en-US" sz="1000" smtClean="0"/>
          </a:p>
          <a:p>
            <a:endParaRPr lang="en-US" sz="10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5651" name="Rectangle 24"/>
          <p:cNvSpPr>
            <a:spLocks noGrp="1" noChangeArrowheads="1"/>
          </p:cNvSpPr>
          <p:nvPr>
            <p:ph type="sldNum" sz="quarter" idx="5"/>
          </p:nvPr>
        </p:nvSpPr>
        <p:spPr>
          <a:noFill/>
        </p:spPr>
        <p:txBody>
          <a:bodyPr/>
          <a:lstStyle/>
          <a:p>
            <a:r>
              <a:rPr lang="en-US" smtClean="0"/>
              <a:t>M6-</a:t>
            </a:r>
            <a:fld id="{33AC3A05-A007-4E49-9DFF-D9121B447B67}" type="slidenum">
              <a:rPr lang="en-US" smtClean="0"/>
              <a:pPr/>
              <a:t>55</a:t>
            </a:fld>
            <a:endParaRPr lang="en-US" smtClean="0"/>
          </a:p>
        </p:txBody>
      </p:sp>
      <p:sp>
        <p:nvSpPr>
          <p:cNvPr id="155652" name="Rectangle 2"/>
          <p:cNvSpPr>
            <a:spLocks noGrp="1" noRot="1" noChangeAspect="1" noChangeArrowheads="1" noTextEdit="1"/>
          </p:cNvSpPr>
          <p:nvPr>
            <p:ph type="sldImg"/>
          </p:nvPr>
        </p:nvSpPr>
        <p:spPr>
          <a:xfrm>
            <a:off x="1181100" y="695325"/>
            <a:ext cx="4651375" cy="3487738"/>
          </a:xfrm>
          <a:ln/>
        </p:spPr>
      </p:sp>
      <p:sp>
        <p:nvSpPr>
          <p:cNvPr id="155653" name="Rectangle 3"/>
          <p:cNvSpPr>
            <a:spLocks noGrp="1" noChangeArrowheads="1"/>
          </p:cNvSpPr>
          <p:nvPr>
            <p:ph type="body" idx="1"/>
          </p:nvPr>
        </p:nvSpPr>
        <p:spPr>
          <a:xfrm>
            <a:off x="936625" y="4414838"/>
            <a:ext cx="5137150" cy="4186237"/>
          </a:xfrm>
          <a:noFill/>
          <a:ln/>
        </p:spPr>
        <p:txBody>
          <a:bodyPr/>
          <a:lstStyle/>
          <a:p>
            <a:r>
              <a:rPr lang="en-US" sz="1000" b="1" smtClean="0"/>
              <a:t>Slide 64</a:t>
            </a:r>
          </a:p>
          <a:p>
            <a:r>
              <a:rPr lang="en-US" sz="1000" smtClean="0"/>
              <a:t>Sometimes you need to measure the receiver sensitivity before all of the hardware blocks are available.  Normally, BER measurements are only possible when the entire receiver is available because to measure the BER you need all of the baseband processing to enable you access to the payload data.  Newer hardware and software development within test equipment now allows you to measure the BER when only portions of the receiver is available.</a:t>
            </a:r>
          </a:p>
          <a:p>
            <a:endParaRPr lang="en-US" sz="1000" smtClean="0"/>
          </a:p>
          <a:p>
            <a:r>
              <a:rPr lang="en-US" sz="1000" smtClean="0"/>
              <a:t>This new technique is called Connected Solutions.  With this technique, simulation software and the test equipment must work together to be able to make the measurement.  When making a BER measurement, you must know what is created in the signal generator and you must be able to compare that data to the data that is sent through the DUT.  So the same simulation software that creates the input waveform must also accept the post-DUT waveform and make the measurement.  </a:t>
            </a:r>
          </a:p>
          <a:p>
            <a:endParaRPr lang="en-US" sz="1000" smtClean="0"/>
          </a:p>
          <a:p>
            <a:r>
              <a:rPr lang="en-US" sz="1000" smtClean="0"/>
              <a:t>In this measurement, we create a signal with the simulation tool and send it to the arbitrary waveform generator (AWG) of the vector signal generator.  This signal is played through the DUT and captured with a signal analyzer.  This captured waveform is then sent back to the simulation tool to be analyzed.  The interfaces that you use for this new kind of measurement can be RF, IF, Analog IQ, or Digital IQ.</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7699" name="Rectangle 24"/>
          <p:cNvSpPr>
            <a:spLocks noGrp="1" noChangeArrowheads="1"/>
          </p:cNvSpPr>
          <p:nvPr>
            <p:ph type="sldNum" sz="quarter" idx="5"/>
          </p:nvPr>
        </p:nvSpPr>
        <p:spPr>
          <a:noFill/>
        </p:spPr>
        <p:txBody>
          <a:bodyPr/>
          <a:lstStyle/>
          <a:p>
            <a:r>
              <a:rPr lang="en-US" smtClean="0"/>
              <a:t>M6-</a:t>
            </a:r>
            <a:fld id="{A0C6BAB0-015A-4454-B4FB-BCED5A90FEC7}" type="slidenum">
              <a:rPr lang="en-US" smtClean="0"/>
              <a:pPr/>
              <a:t>56</a:t>
            </a:fld>
            <a:endParaRPr lang="en-US" smtClean="0"/>
          </a:p>
        </p:txBody>
      </p:sp>
      <p:sp>
        <p:nvSpPr>
          <p:cNvPr id="157700" name="Rectangle 2"/>
          <p:cNvSpPr>
            <a:spLocks noGrp="1" noRot="1" noChangeAspect="1" noChangeArrowheads="1" noTextEdit="1"/>
          </p:cNvSpPr>
          <p:nvPr>
            <p:ph type="sldImg"/>
          </p:nvPr>
        </p:nvSpPr>
        <p:spPr>
          <a:xfrm>
            <a:off x="1181100" y="695325"/>
            <a:ext cx="4651375" cy="3487738"/>
          </a:xfrm>
          <a:ln/>
        </p:spPr>
      </p:sp>
      <p:sp>
        <p:nvSpPr>
          <p:cNvPr id="157701"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smtClean="0"/>
              <a:t>Slide 66</a:t>
            </a:r>
          </a:p>
          <a:p>
            <a:pPr>
              <a:spcAft>
                <a:spcPts val="713"/>
              </a:spcAft>
            </a:pPr>
            <a:r>
              <a:rPr lang="en-US" sz="1000" smtClean="0">
                <a:solidFill>
                  <a:srgbClr val="000000"/>
                </a:solidFill>
              </a:rPr>
              <a:t>In a digital transmitter, adjacent channel power is mainly a function of the non-linear characteristics of amplifiers used in the design. The in-channel digitally modulated signal spans a certain bandwidth in frequency.  Remember that amplifiers with multiple input signals can create intermodulation distortion products so that with the many frequencies present in a digitally modulated signal, these out-of-channel distortion products look like increased noise.  This out-of-channel non-linear intermodulation distortion for a digitally modulated signal is often referred to as spectral re-growth.</a:t>
            </a:r>
          </a:p>
          <a:p>
            <a:pPr>
              <a:spcAft>
                <a:spcPts val="713"/>
              </a:spcAft>
            </a:pPr>
            <a:r>
              <a:rPr lang="en-US" sz="1000" smtClean="0">
                <a:solidFill>
                  <a:srgbClr val="000000"/>
                </a:solidFill>
              </a:rPr>
              <a:t>Spectral regrowth for an digitally modulated signal is determined by measuring its adjacent channel power.  Adjacent channel power ratio is the ratio of the power in the spectral regrowth sidebands to the power in the main channel.  </a:t>
            </a:r>
          </a:p>
          <a:p>
            <a:pPr>
              <a:spcAft>
                <a:spcPts val="713"/>
              </a:spcAft>
            </a:pPr>
            <a:r>
              <a:rPr lang="en-US" sz="1000" smtClean="0">
                <a:solidFill>
                  <a:srgbClr val="000000"/>
                </a:solidFill>
              </a:rPr>
              <a:t>When measuring an amplifier, the spectral regrowth, or ACPR performance, of the signal generator should be less than that of the amplifier under test.  The lower the ACPR performance of the signal generator, the more accurately the ACP can be measured on the DUT.  To minimize the contribution of the vector signal generator, choose one with ACP that is approximately &gt; 10 dB lower in ACP than the ACP you are trying to measure.</a:t>
            </a:r>
          </a:p>
          <a:p>
            <a:endParaRPr lang="en-US" sz="10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8723" name="Rectangle 24"/>
          <p:cNvSpPr>
            <a:spLocks noGrp="1" noChangeArrowheads="1"/>
          </p:cNvSpPr>
          <p:nvPr>
            <p:ph type="sldNum" sz="quarter" idx="5"/>
          </p:nvPr>
        </p:nvSpPr>
        <p:spPr>
          <a:noFill/>
        </p:spPr>
        <p:txBody>
          <a:bodyPr/>
          <a:lstStyle/>
          <a:p>
            <a:r>
              <a:rPr lang="en-US" smtClean="0"/>
              <a:t>M6-</a:t>
            </a:r>
            <a:fld id="{AAA82887-6E8E-4AE8-B148-2DBBEADDC702}" type="slidenum">
              <a:rPr lang="en-US" smtClean="0"/>
              <a:pPr/>
              <a:t>57</a:t>
            </a:fld>
            <a:endParaRPr lang="en-US" smtClean="0"/>
          </a:p>
        </p:txBody>
      </p:sp>
      <p:sp>
        <p:nvSpPr>
          <p:cNvPr id="158724" name="Rectangle 2"/>
          <p:cNvSpPr>
            <a:spLocks noGrp="1" noRot="1" noChangeAspect="1" noChangeArrowheads="1" noTextEdit="1"/>
          </p:cNvSpPr>
          <p:nvPr>
            <p:ph type="sldImg"/>
          </p:nvPr>
        </p:nvSpPr>
        <p:spPr>
          <a:xfrm>
            <a:off x="1181100" y="695325"/>
            <a:ext cx="4651375" cy="3487738"/>
          </a:xfrm>
          <a:ln/>
        </p:spPr>
      </p:sp>
      <p:sp>
        <p:nvSpPr>
          <p:cNvPr id="158725" name="Rectangle 3"/>
          <p:cNvSpPr>
            <a:spLocks noGrp="1" noChangeArrowheads="1"/>
          </p:cNvSpPr>
          <p:nvPr>
            <p:ph type="body" idx="1"/>
          </p:nvPr>
        </p:nvSpPr>
        <p:spPr>
          <a:xfrm>
            <a:off x="936625" y="4414838"/>
            <a:ext cx="5137150" cy="4186237"/>
          </a:xfrm>
          <a:noFill/>
          <a:ln/>
        </p:spPr>
        <p:txBody>
          <a:bodyPr/>
          <a:lstStyle/>
          <a:p>
            <a:r>
              <a:rPr lang="en-US" sz="1000" b="1" smtClean="0"/>
              <a:t>Slide 67</a:t>
            </a:r>
          </a:p>
          <a:p>
            <a:r>
              <a:rPr lang="en-US" sz="1000" smtClean="0"/>
              <a:t>Sometimes the components you are testing will distort the signal from the signal generator but it is not apparent from the spectral regrowth.  The constellation of the signal can be distorted in many different ways depending on the device you are testing.  Noise, IQ distortion, and compression can all affect the constellation so that the constellation points may start to blend in to one another.  When this happens, bit errors will occur and the transmission of the digital data you are sending will be faulty.</a:t>
            </a:r>
          </a:p>
          <a:p>
            <a:r>
              <a:rPr lang="en-US" sz="1000" smtClean="0">
                <a:solidFill>
                  <a:srgbClr val="000000"/>
                </a:solidFill>
              </a:rPr>
              <a:t>The IQ constellation of our digitally modulated signal provides a wealth of information.  Recall first the basics of digital modulation:  Digital bits are transferred onto an RF carrier by varying the carrier's magnitude and phase such that, at each data clock transition, the carrier occupies any one of several unique phase and amplitude locations on the IQ plane.  Each location encodes a specific data symbol, which consists of one or more data bits.  A constellation diagram shows the valid locations at the decision time (i.e., the magnitude and phase relative to the carrier) for all permitted symbols, of which there must be 2</a:t>
            </a:r>
            <a:r>
              <a:rPr lang="en-US" sz="1000" i="1" baseline="30000" smtClean="0">
                <a:solidFill>
                  <a:srgbClr val="000000"/>
                </a:solidFill>
              </a:rPr>
              <a:t>n</a:t>
            </a:r>
            <a:r>
              <a:rPr lang="en-US" sz="1000" smtClean="0">
                <a:solidFill>
                  <a:srgbClr val="000000"/>
                </a:solidFill>
              </a:rPr>
              <a:t>, given </a:t>
            </a:r>
            <a:r>
              <a:rPr lang="en-US" sz="1000" i="1" smtClean="0">
                <a:solidFill>
                  <a:srgbClr val="000000"/>
                </a:solidFill>
              </a:rPr>
              <a:t>n</a:t>
            </a:r>
            <a:r>
              <a:rPr lang="en-US" sz="1000" smtClean="0">
                <a:solidFill>
                  <a:srgbClr val="000000"/>
                </a:solidFill>
              </a:rPr>
              <a:t> bits transmitted per symbol.  Thus, to demodulate the incoming data, one must accurately determine the exact magnitude and phase of the received signal for each clock transition.</a:t>
            </a:r>
          </a:p>
          <a:p>
            <a:pPr>
              <a:spcAft>
                <a:spcPts val="713"/>
              </a:spcAft>
            </a:pPr>
            <a:r>
              <a:rPr lang="en-US" sz="1000" smtClean="0">
                <a:solidFill>
                  <a:srgbClr val="000000"/>
                </a:solidFill>
              </a:rPr>
              <a:t>At any moment in time, the signal's magnitude and phase can be measured.  These values define the actual or "measured" vector.  At the same time, a corresponding ideal or "reference" vector can be calculated, given knowledge of the transmitted data stream, the symbol clock timing, baseband filtering parameters, etc.  The differences between these two vectors provides both the signal Error Vector Magnitude (EVM) and the phase error.   </a:t>
            </a:r>
          </a:p>
          <a:p>
            <a:pPr>
              <a:spcAft>
                <a:spcPts val="713"/>
              </a:spcAft>
            </a:pPr>
            <a:r>
              <a:rPr lang="en-US" sz="1000" smtClean="0"/>
              <a:t>Signal generators are depended on to provide a very clean constellation.  Typically this is the case, however some measurements on high performance components could approach the performance of the signal generator.</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59747" name="Rectangle 24"/>
          <p:cNvSpPr>
            <a:spLocks noGrp="1" noChangeArrowheads="1"/>
          </p:cNvSpPr>
          <p:nvPr>
            <p:ph type="sldNum" sz="quarter" idx="5"/>
          </p:nvPr>
        </p:nvSpPr>
        <p:spPr>
          <a:noFill/>
        </p:spPr>
        <p:txBody>
          <a:bodyPr/>
          <a:lstStyle/>
          <a:p>
            <a:r>
              <a:rPr lang="en-US" smtClean="0"/>
              <a:t>M6-</a:t>
            </a:r>
            <a:fld id="{62E96998-9681-4B9C-B7DE-7C3ECF20C3ED}" type="slidenum">
              <a:rPr lang="en-US" smtClean="0"/>
              <a:pPr/>
              <a:t>58</a:t>
            </a:fld>
            <a:endParaRPr lang="en-US" smtClean="0"/>
          </a:p>
        </p:txBody>
      </p:sp>
      <p:sp>
        <p:nvSpPr>
          <p:cNvPr id="159748" name="Rectangle 2"/>
          <p:cNvSpPr>
            <a:spLocks noGrp="1" noRot="1" noChangeAspect="1" noChangeArrowheads="1" noTextEdit="1"/>
          </p:cNvSpPr>
          <p:nvPr>
            <p:ph type="sldImg"/>
          </p:nvPr>
        </p:nvSpPr>
        <p:spPr>
          <a:xfrm>
            <a:off x="1182688" y="696913"/>
            <a:ext cx="4646612" cy="3484562"/>
          </a:xfrm>
          <a:ln/>
        </p:spPr>
      </p:sp>
      <p:sp>
        <p:nvSpPr>
          <p:cNvPr id="159749" name="Rectangle 3"/>
          <p:cNvSpPr>
            <a:spLocks noGrp="1" noChangeArrowheads="1"/>
          </p:cNvSpPr>
          <p:nvPr>
            <p:ph type="body" idx="1"/>
          </p:nvPr>
        </p:nvSpPr>
        <p:spPr>
          <a:xfrm>
            <a:off x="935038" y="4418013"/>
            <a:ext cx="5140325" cy="4183062"/>
          </a:xfrm>
          <a:noFill/>
          <a:ln/>
        </p:spPr>
        <p:txBody>
          <a:bodyPr lIns="91587" tIns="45794" rIns="91587" bIns="45794"/>
          <a:lstStyle/>
          <a:p>
            <a:r>
              <a:rPr lang="en-US" sz="1000" b="1" smtClean="0"/>
              <a:t>Slide 68</a:t>
            </a:r>
            <a:endParaRPr lang="en-US" sz="1000" smtClean="0"/>
          </a:p>
          <a:p>
            <a:r>
              <a:rPr lang="en-US" sz="1000" smtClean="0"/>
              <a:t>Using EVM as a metric, that same 400 MHz OFDM signal measured in the I/Q plane yields –30 dB (or 3.3%) EVM.  Although the constellation appears quite clean visually, the poor performance is clearly visible in the error vector spectrum measurement.  The performance increasingly degrades as the band edges are approached. </a:t>
            </a:r>
            <a:r>
              <a:rPr lang="en-US" sz="1000" smtClean="0">
                <a:solidFill>
                  <a:srgbClr val="000000"/>
                </a:solidFill>
              </a:rPr>
              <a:t> By convention, EVM is reported as a percentage of the ideal peak signal level, usually defined by the constellation's corner states.</a:t>
            </a:r>
          </a:p>
          <a:p>
            <a:pPr>
              <a:spcAft>
                <a:spcPts val="713"/>
              </a:spcAft>
            </a:pPr>
            <a:endParaRPr lang="en-US" sz="1000" smtClean="0">
              <a:solidFill>
                <a:srgbClr val="000000"/>
              </a:solidFill>
            </a:endParaRPr>
          </a:p>
          <a:p>
            <a:pPr>
              <a:spcAft>
                <a:spcPts val="713"/>
              </a:spcAft>
            </a:pPr>
            <a:r>
              <a:rPr lang="en-US" sz="1000" smtClean="0">
                <a:solidFill>
                  <a:srgbClr val="000000"/>
                </a:solidFill>
              </a:rPr>
              <a:t>EVM and phase error are the two principal parameters for evaluating the quality of a digitally modulated signal.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60771" name="Rectangle 24"/>
          <p:cNvSpPr>
            <a:spLocks noGrp="1" noChangeArrowheads="1"/>
          </p:cNvSpPr>
          <p:nvPr>
            <p:ph type="sldNum" sz="quarter" idx="5"/>
          </p:nvPr>
        </p:nvSpPr>
        <p:spPr>
          <a:noFill/>
        </p:spPr>
        <p:txBody>
          <a:bodyPr/>
          <a:lstStyle/>
          <a:p>
            <a:r>
              <a:rPr lang="en-US" smtClean="0"/>
              <a:t>M6-</a:t>
            </a:r>
            <a:fld id="{1FA535A0-168D-4275-AA24-1490B4033428}" type="slidenum">
              <a:rPr lang="en-US" smtClean="0"/>
              <a:pPr/>
              <a:t>59</a:t>
            </a:fld>
            <a:endParaRPr lang="en-US" smtClean="0"/>
          </a:p>
        </p:txBody>
      </p:sp>
      <p:sp>
        <p:nvSpPr>
          <p:cNvPr id="160772" name="Rectangle 2"/>
          <p:cNvSpPr>
            <a:spLocks noGrp="1" noRot="1" noChangeAspect="1" noChangeArrowheads="1" noTextEdit="1"/>
          </p:cNvSpPr>
          <p:nvPr>
            <p:ph type="sldImg"/>
          </p:nvPr>
        </p:nvSpPr>
        <p:spPr>
          <a:xfrm>
            <a:off x="1181100" y="695325"/>
            <a:ext cx="4651375" cy="3487738"/>
          </a:xfrm>
          <a:ln/>
        </p:spPr>
      </p:sp>
      <p:sp>
        <p:nvSpPr>
          <p:cNvPr id="160773"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b="1" smtClean="0"/>
              <a:t>Slide 69</a:t>
            </a:r>
          </a:p>
          <a:p>
            <a:endParaRPr lang="en-US" smtClean="0"/>
          </a:p>
          <a:p>
            <a:r>
              <a:rPr lang="en-US" smtClean="0"/>
              <a:t>Now we are going to see how simulating real life signals will ease the testing burden.</a:t>
            </a:r>
          </a:p>
          <a:p>
            <a:endParaRPr lang="en-US" sz="1000" smtClean="0"/>
          </a:p>
          <a:p>
            <a:endParaRPr lang="en-US" sz="1000" smtClean="0"/>
          </a:p>
          <a:p>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96259" name="Rectangle 24"/>
          <p:cNvSpPr>
            <a:spLocks noGrp="1" noChangeArrowheads="1"/>
          </p:cNvSpPr>
          <p:nvPr>
            <p:ph type="sldNum" sz="quarter" idx="5"/>
          </p:nvPr>
        </p:nvSpPr>
        <p:spPr>
          <a:noFill/>
        </p:spPr>
        <p:txBody>
          <a:bodyPr/>
          <a:lstStyle/>
          <a:p>
            <a:r>
              <a:rPr lang="en-US" smtClean="0"/>
              <a:t>M6-</a:t>
            </a:r>
            <a:fld id="{C2284D5B-794D-4DDA-95B8-6E9951E69FC1}" type="slidenum">
              <a:rPr lang="en-US" smtClean="0"/>
              <a:pPr/>
              <a:t>6</a:t>
            </a:fld>
            <a:endParaRPr lang="en-US" smtClean="0"/>
          </a:p>
        </p:txBody>
      </p:sp>
      <p:sp>
        <p:nvSpPr>
          <p:cNvPr id="96260" name="Rectangle 2"/>
          <p:cNvSpPr>
            <a:spLocks noGrp="1" noRot="1" noChangeAspect="1" noChangeArrowheads="1" noTextEdit="1"/>
          </p:cNvSpPr>
          <p:nvPr>
            <p:ph type="sldImg"/>
          </p:nvPr>
        </p:nvSpPr>
        <p:spPr>
          <a:xfrm>
            <a:off x="1181100" y="695325"/>
            <a:ext cx="4651375" cy="3487738"/>
          </a:xfrm>
          <a:ln/>
        </p:spPr>
      </p:sp>
      <p:sp>
        <p:nvSpPr>
          <p:cNvPr id="96261"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b="1" smtClean="0"/>
              <a:t>Slide 6</a:t>
            </a:r>
          </a:p>
          <a:p>
            <a:pPr>
              <a:spcBef>
                <a:spcPts val="1200"/>
              </a:spcBef>
              <a:spcAft>
                <a:spcPts val="300"/>
              </a:spcAft>
            </a:pPr>
            <a:endParaRPr lang="en-US" b="1" smtClean="0"/>
          </a:p>
          <a:p>
            <a:pPr>
              <a:spcBef>
                <a:spcPts val="1200"/>
              </a:spcBef>
              <a:spcAft>
                <a:spcPts val="300"/>
              </a:spcAft>
            </a:pPr>
            <a:r>
              <a:rPr lang="en-US" smtClean="0"/>
              <a:t>We will first review basic signal generation and modulation.</a:t>
            </a:r>
          </a:p>
          <a:p>
            <a:pPr>
              <a:spcBef>
                <a:spcPts val="1200"/>
              </a:spcBef>
              <a:spcAft>
                <a:spcPts val="300"/>
              </a:spcAft>
            </a:pPr>
            <a:endParaRPr lang="en-US" smtClean="0"/>
          </a:p>
          <a:p>
            <a:endParaRPr lang="en-US" smtClean="0"/>
          </a:p>
          <a:p>
            <a:endParaRPr lang="en-US" smtClean="0"/>
          </a:p>
          <a:p>
            <a:endParaRPr lang="en-US" sz="1000" smtClean="0"/>
          </a:p>
          <a:p>
            <a:endParaRPr lang="en-US" sz="1000" smtClean="0"/>
          </a:p>
          <a:p>
            <a:endParaRPr lang="en-US" sz="10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62819" name="Rectangle 24"/>
          <p:cNvSpPr>
            <a:spLocks noGrp="1" noChangeArrowheads="1"/>
          </p:cNvSpPr>
          <p:nvPr>
            <p:ph type="sldNum" sz="quarter" idx="5"/>
          </p:nvPr>
        </p:nvSpPr>
        <p:spPr>
          <a:noFill/>
        </p:spPr>
        <p:txBody>
          <a:bodyPr/>
          <a:lstStyle/>
          <a:p>
            <a:r>
              <a:rPr lang="en-US" smtClean="0"/>
              <a:t>M6-</a:t>
            </a:r>
            <a:fld id="{B426423E-329C-49AE-969C-4F534C2AF9BE}" type="slidenum">
              <a:rPr lang="en-US" smtClean="0"/>
              <a:pPr/>
              <a:t>60</a:t>
            </a:fld>
            <a:endParaRPr lang="en-US" smtClean="0"/>
          </a:p>
        </p:txBody>
      </p:sp>
      <p:sp>
        <p:nvSpPr>
          <p:cNvPr id="162820" name="Rectangle 2"/>
          <p:cNvSpPr>
            <a:spLocks noGrp="1" noRot="1" noChangeAspect="1" noChangeArrowheads="1" noTextEdit="1"/>
          </p:cNvSpPr>
          <p:nvPr>
            <p:ph type="sldImg"/>
          </p:nvPr>
        </p:nvSpPr>
        <p:spPr>
          <a:xfrm>
            <a:off x="1181100" y="695325"/>
            <a:ext cx="4651375" cy="3487738"/>
          </a:xfrm>
          <a:ln/>
        </p:spPr>
      </p:sp>
      <p:sp>
        <p:nvSpPr>
          <p:cNvPr id="162821" name="Rectangle 3"/>
          <p:cNvSpPr>
            <a:spLocks noGrp="1" noChangeArrowheads="1"/>
          </p:cNvSpPr>
          <p:nvPr>
            <p:ph type="body" idx="1"/>
          </p:nvPr>
        </p:nvSpPr>
        <p:spPr>
          <a:xfrm>
            <a:off x="936625" y="4414838"/>
            <a:ext cx="5137150" cy="4186237"/>
          </a:xfrm>
          <a:noFill/>
          <a:ln/>
        </p:spPr>
        <p:txBody>
          <a:bodyPr/>
          <a:lstStyle/>
          <a:p>
            <a:r>
              <a:rPr lang="en-US" sz="1000" b="1" smtClean="0">
                <a:cs typeface="Times New Roman" pitchFamily="18" charset="0"/>
              </a:rPr>
              <a:t>Slide 71</a:t>
            </a:r>
          </a:p>
          <a:p>
            <a:r>
              <a:rPr lang="en-US" sz="1000" smtClean="0">
                <a:cs typeface="Times New Roman" pitchFamily="18" charset="0"/>
              </a:rPr>
              <a:t>Waveform correction requires that the uncorrected modulated waveform be measured by a vector signal analyzer, and the results are  transferred to specific waveform correction software.  The correction software will predistort the waveform in the baseband generator before it gets to the IQ modulator, with the net result being a waveform without the imperfection.  </a:t>
            </a:r>
          </a:p>
          <a:p>
            <a:endParaRPr lang="en-US" sz="1000" smtClean="0">
              <a:cs typeface="Times New Roman" pitchFamily="18" charset="0"/>
            </a:endParaRPr>
          </a:p>
          <a:p>
            <a:r>
              <a:rPr lang="en-US" sz="1000" smtClean="0">
                <a:cs typeface="Times New Roman" pitchFamily="18" charset="0"/>
              </a:rPr>
              <a:t>Let’s take a look as some examples of waveform correction.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64867" name="Rectangle 24"/>
          <p:cNvSpPr>
            <a:spLocks noGrp="1" noChangeArrowheads="1"/>
          </p:cNvSpPr>
          <p:nvPr>
            <p:ph type="sldNum" sz="quarter" idx="5"/>
          </p:nvPr>
        </p:nvSpPr>
        <p:spPr>
          <a:noFill/>
        </p:spPr>
        <p:txBody>
          <a:bodyPr/>
          <a:lstStyle/>
          <a:p>
            <a:r>
              <a:rPr lang="en-US" smtClean="0"/>
              <a:t>M6-</a:t>
            </a:r>
            <a:fld id="{5D3C3E11-72A3-44A1-82D8-6C884715F8EE}" type="slidenum">
              <a:rPr lang="en-US" smtClean="0"/>
              <a:pPr/>
              <a:t>61</a:t>
            </a:fld>
            <a:endParaRPr lang="en-US" smtClean="0"/>
          </a:p>
        </p:txBody>
      </p:sp>
      <p:sp>
        <p:nvSpPr>
          <p:cNvPr id="164868" name="Rectangle 2"/>
          <p:cNvSpPr>
            <a:spLocks noGrp="1" noRot="1" noChangeAspect="1" noChangeArrowheads="1" noTextEdit="1"/>
          </p:cNvSpPr>
          <p:nvPr>
            <p:ph type="sldImg"/>
          </p:nvPr>
        </p:nvSpPr>
        <p:spPr>
          <a:xfrm>
            <a:off x="1181100" y="695325"/>
            <a:ext cx="4651375" cy="3487738"/>
          </a:xfrm>
          <a:ln/>
        </p:spPr>
      </p:sp>
      <p:sp>
        <p:nvSpPr>
          <p:cNvPr id="164869" name="Rectangle 3"/>
          <p:cNvSpPr>
            <a:spLocks noGrp="1" noChangeArrowheads="1"/>
          </p:cNvSpPr>
          <p:nvPr>
            <p:ph type="body" idx="1"/>
          </p:nvPr>
        </p:nvSpPr>
        <p:spPr>
          <a:xfrm>
            <a:off x="936625" y="4414838"/>
            <a:ext cx="5137150" cy="4186237"/>
          </a:xfrm>
          <a:noFill/>
          <a:ln/>
        </p:spPr>
        <p:txBody>
          <a:bodyPr/>
          <a:lstStyle/>
          <a:p>
            <a:r>
              <a:rPr lang="en-US" sz="1000" b="1" smtClean="0">
                <a:cs typeface="Times New Roman" pitchFamily="18" charset="0"/>
              </a:rPr>
              <a:t>Slide 73</a:t>
            </a:r>
          </a:p>
          <a:p>
            <a:r>
              <a:rPr lang="en-US" sz="1000" smtClean="0">
                <a:cs typeface="Times New Roman" pitchFamily="18" charset="0"/>
              </a:rPr>
              <a:t>One way to view IQ flatness is to create 32 equal magnitude test tones within an 80 MHz bandwidth.  Notice that before waveform correction is measured and applied, the tones vary as much as 2.4 dB across the 80 MHz of interest.  By measuring the vector signal generator in this mode and applying the appropriate waveform correction, tone amplitude variation has been reduced to less than .1 dB.</a:t>
            </a:r>
          </a:p>
          <a:p>
            <a:endParaRPr lang="en-US" sz="1000" smtClean="0">
              <a:cs typeface="Times New Roman" pitchFamily="18" charset="0"/>
            </a:endParaRPr>
          </a:p>
          <a:p>
            <a:r>
              <a:rPr lang="en-US" sz="1000" smtClean="0">
                <a:cs typeface="Times New Roman" pitchFamily="18" charset="0"/>
              </a:rPr>
              <a:t>Another example is to view the amplitude flatness of a 500 MHz ultra wideband modulation waveform.  Notice that before correction, it varies 6 to 8 dB, and after waveform correction is varies less than 3 dB.</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65891" name="Rectangle 24"/>
          <p:cNvSpPr>
            <a:spLocks noGrp="1" noChangeArrowheads="1"/>
          </p:cNvSpPr>
          <p:nvPr>
            <p:ph type="sldNum" sz="quarter" idx="5"/>
          </p:nvPr>
        </p:nvSpPr>
        <p:spPr>
          <a:noFill/>
        </p:spPr>
        <p:txBody>
          <a:bodyPr/>
          <a:lstStyle/>
          <a:p>
            <a:r>
              <a:rPr lang="en-US" smtClean="0"/>
              <a:t>M6-</a:t>
            </a:r>
            <a:fld id="{8C2AC21D-ADC6-4B41-8077-C0BA203C8D39}" type="slidenum">
              <a:rPr lang="en-US" smtClean="0"/>
              <a:pPr/>
              <a:t>62</a:t>
            </a:fld>
            <a:endParaRPr lang="en-US" smtClean="0"/>
          </a:p>
        </p:txBody>
      </p:sp>
      <p:sp>
        <p:nvSpPr>
          <p:cNvPr id="165892" name="Rectangle 2"/>
          <p:cNvSpPr>
            <a:spLocks noGrp="1" noRot="1" noChangeAspect="1" noChangeArrowheads="1" noTextEdit="1"/>
          </p:cNvSpPr>
          <p:nvPr>
            <p:ph type="sldImg"/>
          </p:nvPr>
        </p:nvSpPr>
        <p:spPr>
          <a:xfrm>
            <a:off x="1181100" y="695325"/>
            <a:ext cx="4651375" cy="3487738"/>
          </a:xfrm>
          <a:ln/>
        </p:spPr>
      </p:sp>
      <p:sp>
        <p:nvSpPr>
          <p:cNvPr id="165893" name="Rectangle 3"/>
          <p:cNvSpPr>
            <a:spLocks noGrp="1" noChangeArrowheads="1"/>
          </p:cNvSpPr>
          <p:nvPr>
            <p:ph type="body" idx="1"/>
          </p:nvPr>
        </p:nvSpPr>
        <p:spPr>
          <a:xfrm>
            <a:off x="936625" y="4414838"/>
            <a:ext cx="5137150" cy="4186237"/>
          </a:xfrm>
          <a:noFill/>
          <a:ln/>
        </p:spPr>
        <p:txBody>
          <a:bodyPr/>
          <a:lstStyle/>
          <a:p>
            <a:r>
              <a:rPr lang="en-US" sz="1000" b="1" dirty="0" smtClean="0">
                <a:cs typeface="Times New Roman" pitchFamily="18" charset="0"/>
              </a:rPr>
              <a:t>Slide 74</a:t>
            </a:r>
          </a:p>
          <a:p>
            <a:r>
              <a:rPr lang="en-US" dirty="0" smtClean="0"/>
              <a:t>In-band IMD refers to the intermodulation products that fall within the channel bandwidth of the generated signal.  This type of distortion is particularly undesirable since it cannot be filtered and directly interferes with the signal of interest.   Similar to removing carrier </a:t>
            </a:r>
            <a:r>
              <a:rPr lang="en-US" dirty="0" err="1" smtClean="0"/>
              <a:t>feedthrough</a:t>
            </a:r>
            <a:r>
              <a:rPr lang="en-US" dirty="0" smtClean="0"/>
              <a:t>, this </a:t>
            </a:r>
            <a:r>
              <a:rPr lang="en-US" dirty="0" err="1" smtClean="0"/>
              <a:t>predistortion</a:t>
            </a:r>
            <a:r>
              <a:rPr lang="en-US" dirty="0" smtClean="0"/>
              <a:t> technique </a:t>
            </a:r>
            <a:r>
              <a:rPr lang="en-US" dirty="0" smtClean="0">
                <a:solidFill>
                  <a:srgbClr val="000000"/>
                </a:solidFill>
                <a:cs typeface="Arial" pitchFamily="34" charset="0"/>
              </a:rPr>
              <a:t>generates a canceling tone at the IMD frequency that is 180 degrees out of phase with the distortion product. </a:t>
            </a:r>
            <a:r>
              <a:rPr lang="en-US" dirty="0" smtClean="0"/>
              <a:t> This approach uses a spectrum analyzer to measure the IMD of the original test stimulus. Then based on these measurements, a </a:t>
            </a:r>
            <a:r>
              <a:rPr lang="en-US" dirty="0" err="1" smtClean="0"/>
              <a:t>predistorted</a:t>
            </a:r>
            <a:r>
              <a:rPr lang="en-US" dirty="0" smtClean="0"/>
              <a:t> waveform is created to remove the in-band, as well as the out-of-band IMD products.  As shown in the before and after </a:t>
            </a:r>
            <a:r>
              <a:rPr lang="en-US" dirty="0" err="1" smtClean="0"/>
              <a:t>predistortion</a:t>
            </a:r>
            <a:r>
              <a:rPr lang="en-US" dirty="0" smtClean="0"/>
              <a:t> measurements, exceptional distortion suppression is achievable.  For this test stimulus, over 40 dB improvement was obtained.</a:t>
            </a:r>
          </a:p>
          <a:p>
            <a:endParaRPr lang="en-US" sz="1000" b="1" dirty="0" smtClean="0">
              <a:cs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66915" name="Rectangle 24"/>
          <p:cNvSpPr>
            <a:spLocks noGrp="1" noChangeArrowheads="1"/>
          </p:cNvSpPr>
          <p:nvPr>
            <p:ph type="sldNum" sz="quarter" idx="5"/>
          </p:nvPr>
        </p:nvSpPr>
        <p:spPr>
          <a:noFill/>
        </p:spPr>
        <p:txBody>
          <a:bodyPr/>
          <a:lstStyle/>
          <a:p>
            <a:r>
              <a:rPr lang="en-US" smtClean="0"/>
              <a:t>M6-</a:t>
            </a:r>
            <a:fld id="{B44BEA60-4223-4FCC-BF6E-FDEB724B19EF}" type="slidenum">
              <a:rPr lang="en-US" smtClean="0"/>
              <a:pPr/>
              <a:t>63</a:t>
            </a:fld>
            <a:endParaRPr lang="en-US" smtClean="0"/>
          </a:p>
        </p:txBody>
      </p:sp>
      <p:sp>
        <p:nvSpPr>
          <p:cNvPr id="166916" name="Rectangle 2"/>
          <p:cNvSpPr>
            <a:spLocks noGrp="1" noRot="1" noChangeAspect="1" noChangeArrowheads="1" noTextEdit="1"/>
          </p:cNvSpPr>
          <p:nvPr>
            <p:ph type="sldImg"/>
          </p:nvPr>
        </p:nvSpPr>
        <p:spPr>
          <a:xfrm>
            <a:off x="1181100" y="695325"/>
            <a:ext cx="4651375" cy="3487738"/>
          </a:xfrm>
          <a:ln/>
        </p:spPr>
      </p:sp>
      <p:sp>
        <p:nvSpPr>
          <p:cNvPr id="166917" name="Rectangle 3"/>
          <p:cNvSpPr>
            <a:spLocks noGrp="1" noChangeArrowheads="1"/>
          </p:cNvSpPr>
          <p:nvPr>
            <p:ph type="body" idx="1"/>
          </p:nvPr>
        </p:nvSpPr>
        <p:spPr>
          <a:xfrm>
            <a:off x="936625" y="4414838"/>
            <a:ext cx="5137150" cy="4186237"/>
          </a:xfrm>
          <a:noFill/>
          <a:ln/>
        </p:spPr>
        <p:txBody>
          <a:bodyPr/>
          <a:lstStyle/>
          <a:p>
            <a:r>
              <a:rPr lang="en-US" sz="1000" b="1" smtClean="0">
                <a:cs typeface="Times New Roman" pitchFamily="18" charset="0"/>
              </a:rPr>
              <a:t>Slide 75</a:t>
            </a:r>
          </a:p>
          <a:p>
            <a:r>
              <a:rPr lang="en-US" sz="1000" smtClean="0"/>
              <a:t>Remember back in Slide 68, we viewed a spectral measurement of an OFDM signal that spanned 400 MHz?  In this situation there are many frequency dependent components that will add or subtract from constant group delay over that bandwidth.  In this example, we used EVM as a measure of how constant the group delay is.  Before any correction is applied we measure 3.3% EVM and most of this variation is at the edges of the band.  By measuring and applying corrections to the vector signal generator, EVM has been reduced (improved) from 3.3% to 2%.   Notice that the majority of the improvement is around the band edges of the modulated signal.</a:t>
            </a:r>
            <a:endParaRPr lang="en-US" sz="1000" b="1" smtClean="0">
              <a:cs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67939" name="Rectangle 24"/>
          <p:cNvSpPr>
            <a:spLocks noGrp="1" noChangeArrowheads="1"/>
          </p:cNvSpPr>
          <p:nvPr>
            <p:ph type="sldNum" sz="quarter" idx="5"/>
          </p:nvPr>
        </p:nvSpPr>
        <p:spPr>
          <a:noFill/>
        </p:spPr>
        <p:txBody>
          <a:bodyPr/>
          <a:lstStyle/>
          <a:p>
            <a:r>
              <a:rPr lang="en-US" smtClean="0"/>
              <a:t>M6-</a:t>
            </a:r>
            <a:fld id="{33802C9E-DA96-4D1F-AEDD-AFF7D53005E4}" type="slidenum">
              <a:rPr lang="en-US" smtClean="0"/>
              <a:pPr/>
              <a:t>64</a:t>
            </a:fld>
            <a:endParaRPr lang="en-US" smtClean="0"/>
          </a:p>
        </p:txBody>
      </p:sp>
      <p:sp>
        <p:nvSpPr>
          <p:cNvPr id="167940" name="Rectangle 2"/>
          <p:cNvSpPr>
            <a:spLocks noGrp="1" noRot="1" noChangeAspect="1" noChangeArrowheads="1" noTextEdit="1"/>
          </p:cNvSpPr>
          <p:nvPr>
            <p:ph type="sldImg"/>
          </p:nvPr>
        </p:nvSpPr>
        <p:spPr>
          <a:xfrm>
            <a:off x="1182688" y="696913"/>
            <a:ext cx="4646612" cy="3484562"/>
          </a:xfrm>
          <a:ln/>
        </p:spPr>
      </p:sp>
      <p:sp>
        <p:nvSpPr>
          <p:cNvPr id="167941" name="Rectangle 3"/>
          <p:cNvSpPr>
            <a:spLocks noGrp="1" noChangeArrowheads="1"/>
          </p:cNvSpPr>
          <p:nvPr>
            <p:ph type="body" idx="1"/>
          </p:nvPr>
        </p:nvSpPr>
        <p:spPr>
          <a:xfrm>
            <a:off x="936625" y="4416425"/>
            <a:ext cx="5137150" cy="4184650"/>
          </a:xfrm>
          <a:noFill/>
          <a:ln/>
        </p:spPr>
        <p:txBody>
          <a:bodyPr lIns="91588" tIns="45795" rIns="91588" bIns="45795"/>
          <a:lstStyle/>
          <a:p>
            <a:r>
              <a:rPr lang="en-US" sz="1000" b="1" smtClean="0"/>
              <a:t>Slide 76</a:t>
            </a:r>
          </a:p>
          <a:p>
            <a:r>
              <a:rPr lang="en-US" sz="1000" smtClean="0"/>
              <a:t>Remember when we discussed IMD testing earlier, and that we used two signal generators to create two tones?  If you use that approach always, every time you need to expand your IMD testing to add more tones, you will need to add more signal generators.</a:t>
            </a:r>
          </a:p>
          <a:p>
            <a:r>
              <a:rPr lang="en-US" sz="1000" smtClean="0"/>
              <a:t>Using the vector signal generator, along with waveform correction, IMD test can use basic two tones or many tones (up to 1024 tones), without adding any additional signal generators, thus saving time, and overall costs.  And, since waveforms other than multitone are available – such as calibrated noise – even more receiver tests can be accomplished with the same hardware.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5" name="Rectangle 7"/>
          <p:cNvSpPr>
            <a:spLocks noGrp="1" noChangeArrowheads="1"/>
          </p:cNvSpPr>
          <p:nvPr>
            <p:ph type="sldNum" sz="quarter" idx="5"/>
          </p:nvPr>
        </p:nvSpPr>
        <p:spPr>
          <a:xfrm>
            <a:off x="3971184" y="8830627"/>
            <a:ext cx="3037628" cy="464184"/>
          </a:xfrm>
          <a:prstGeom prst="rect">
            <a:avLst/>
          </a:prstGeom>
          <a:noFill/>
        </p:spPr>
        <p:txBody>
          <a:bodyPr lIns="91568" tIns="45785" rIns="91568" bIns="45785"/>
          <a:lstStyle/>
          <a:p>
            <a:fld id="{B6EF8BF1-098A-4690-AB03-A2B61DC83640}" type="slidenum">
              <a:rPr lang="en-US" smtClean="0"/>
              <a:pPr/>
              <a:t>65</a:t>
            </a:fld>
            <a:endParaRPr lang="en-US" smtClean="0"/>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a:noFill/>
          <a:ln/>
        </p:spPr>
        <p:txBody>
          <a:bodyPr/>
          <a:lstStyle/>
          <a:p>
            <a:endParaRPr lang="en-US" baseline="0"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5" name="Rectangle 7"/>
          <p:cNvSpPr>
            <a:spLocks noGrp="1" noChangeArrowheads="1"/>
          </p:cNvSpPr>
          <p:nvPr>
            <p:ph type="sldNum" sz="quarter" idx="5"/>
          </p:nvPr>
        </p:nvSpPr>
        <p:spPr>
          <a:xfrm>
            <a:off x="3971184" y="8830627"/>
            <a:ext cx="3037628" cy="464184"/>
          </a:xfrm>
          <a:prstGeom prst="rect">
            <a:avLst/>
          </a:prstGeom>
          <a:noFill/>
        </p:spPr>
        <p:txBody>
          <a:bodyPr lIns="91568" tIns="45785" rIns="91568" bIns="45785"/>
          <a:lstStyle/>
          <a:p>
            <a:fld id="{B6EF8BF1-098A-4690-AB03-A2B61DC83640}" type="slidenum">
              <a:rPr lang="en-US" smtClean="0"/>
              <a:pPr/>
              <a:t>66</a:t>
            </a:fld>
            <a:endParaRPr lang="en-US" smtClean="0"/>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a:noFill/>
          <a:ln/>
        </p:spPr>
        <p:txBody>
          <a:bodyPr/>
          <a:lstStyle/>
          <a:p>
            <a:endParaRPr lang="en-US" baseline="0"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72035" name="Rectangle 24"/>
          <p:cNvSpPr>
            <a:spLocks noGrp="1" noChangeArrowheads="1"/>
          </p:cNvSpPr>
          <p:nvPr>
            <p:ph type="sldNum" sz="quarter" idx="5"/>
          </p:nvPr>
        </p:nvSpPr>
        <p:spPr>
          <a:noFill/>
        </p:spPr>
        <p:txBody>
          <a:bodyPr/>
          <a:lstStyle/>
          <a:p>
            <a:r>
              <a:rPr lang="en-US" smtClean="0"/>
              <a:t>M6-</a:t>
            </a:r>
            <a:fld id="{2FB10B5C-2E8D-4259-8DA2-1F8A8F861C48}" type="slidenum">
              <a:rPr lang="en-US" smtClean="0"/>
              <a:pPr/>
              <a:t>67</a:t>
            </a:fld>
            <a:endParaRPr lang="en-US" smtClean="0"/>
          </a:p>
        </p:txBody>
      </p:sp>
      <p:sp>
        <p:nvSpPr>
          <p:cNvPr id="172036" name="Rectangle 2"/>
          <p:cNvSpPr>
            <a:spLocks noGrp="1" noRot="1" noChangeAspect="1" noChangeArrowheads="1" noTextEdit="1"/>
          </p:cNvSpPr>
          <p:nvPr>
            <p:ph type="sldImg"/>
          </p:nvPr>
        </p:nvSpPr>
        <p:spPr>
          <a:xfrm>
            <a:off x="1181100" y="695325"/>
            <a:ext cx="4651375" cy="3487738"/>
          </a:xfrm>
          <a:ln/>
        </p:spPr>
      </p:sp>
      <p:sp>
        <p:nvSpPr>
          <p:cNvPr id="172037"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b="1" smtClean="0"/>
              <a:t>Slide 80</a:t>
            </a:r>
          </a:p>
          <a:p>
            <a:endParaRPr lang="en-US" sz="1000" smtClean="0"/>
          </a:p>
          <a:p>
            <a:endParaRPr lang="en-US" sz="1000" smtClean="0"/>
          </a:p>
          <a:p>
            <a:endParaRPr lang="en-US" sz="10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970737" y="8830662"/>
            <a:ext cx="3038145" cy="464205"/>
          </a:xfrm>
          <a:prstGeom prst="rect">
            <a:avLst/>
          </a:prstGeom>
          <a:noFill/>
        </p:spPr>
        <p:txBody>
          <a:bodyPr lIns="88112" tIns="44055" rIns="88112" bIns="44055"/>
          <a:lstStyle/>
          <a:p>
            <a:fld id="{4371B2CA-54C7-43B9-B3D8-D2D17830AB1B}" type="slidenum">
              <a:rPr lang="en-US" altLang="en-US">
                <a:solidFill>
                  <a:srgbClr val="000000"/>
                </a:solidFill>
                <a:latin typeface="Agilent TT Cond" pitchFamily="34" charset="0"/>
              </a:rPr>
              <a:pPr/>
              <a:t>68</a:t>
            </a:fld>
            <a:endParaRPr lang="en-US" altLang="en-US" dirty="0">
              <a:solidFill>
                <a:srgbClr val="000000"/>
              </a:solidFill>
              <a:latin typeface="Agilent TT Cond" pitchFamily="34" charset="0"/>
            </a:endParaRPr>
          </a:p>
        </p:txBody>
      </p:sp>
      <p:sp>
        <p:nvSpPr>
          <p:cNvPr id="358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539202-7D93-4841-964F-7E91517ACCE0}" type="slidenum">
              <a:rPr lang="en-US"/>
              <a:pPr/>
              <a:t>69</a:t>
            </a:fld>
            <a:endParaRPr lang="en-US"/>
          </a:p>
        </p:txBody>
      </p:sp>
      <p:sp>
        <p:nvSpPr>
          <p:cNvPr id="47106" name="Rectangle 7"/>
          <p:cNvSpPr txBox="1">
            <a:spLocks noGrp="1" noChangeArrowheads="1"/>
          </p:cNvSpPr>
          <p:nvPr/>
        </p:nvSpPr>
        <p:spPr bwMode="auto">
          <a:xfrm>
            <a:off x="3971182" y="8830627"/>
            <a:ext cx="3039218" cy="465774"/>
          </a:xfrm>
          <a:prstGeom prst="rect">
            <a:avLst/>
          </a:prstGeom>
          <a:noFill/>
          <a:ln w="9525">
            <a:noFill/>
            <a:miter lim="800000"/>
            <a:headEnd/>
            <a:tailEnd/>
          </a:ln>
        </p:spPr>
        <p:txBody>
          <a:bodyPr lIns="93137" tIns="46567" rIns="93137" bIns="46567" anchor="b"/>
          <a:lstStyle/>
          <a:p>
            <a:pPr algn="r"/>
            <a:fld id="{BB92BA2D-88F6-457B-88F9-07BBA3FE0C7D}" type="slidenum">
              <a:rPr lang="en-US">
                <a:latin typeface="Agilent TT Cond" pitchFamily="34" charset="0"/>
              </a:rPr>
              <a:pPr algn="r"/>
              <a:t>69</a:t>
            </a:fld>
            <a:endParaRPr lang="en-US" dirty="0">
              <a:latin typeface="Agilent TT Cond" pitchFamily="34" charset="0"/>
            </a:endParaRPr>
          </a:p>
        </p:txBody>
      </p:sp>
      <p:sp>
        <p:nvSpPr>
          <p:cNvPr id="47107" name="Rectangle 2"/>
          <p:cNvSpPr>
            <a:spLocks noGrp="1" noRot="1" noChangeAspect="1" noChangeArrowheads="1" noTextEdit="1"/>
          </p:cNvSpPr>
          <p:nvPr>
            <p:ph type="sldImg"/>
          </p:nvPr>
        </p:nvSpPr>
        <p:spPr>
          <a:xfrm>
            <a:off x="1182688" y="695325"/>
            <a:ext cx="4648200" cy="3486150"/>
          </a:xfrm>
          <a:ln/>
        </p:spPr>
      </p:sp>
      <p:sp>
        <p:nvSpPr>
          <p:cNvPr id="47108" name="Rectangle 3"/>
          <p:cNvSpPr>
            <a:spLocks noGrp="1" noChangeArrowheads="1"/>
          </p:cNvSpPr>
          <p:nvPr>
            <p:ph type="body" idx="1"/>
          </p:nvPr>
        </p:nvSpPr>
        <p:spPr>
          <a:xfrm>
            <a:off x="916060" y="4427237"/>
            <a:ext cx="5195776" cy="4185605"/>
          </a:xfrm>
        </p:spPr>
        <p:txBody>
          <a:bodyPr lIns="93140" tIns="46568" rIns="93140" bIns="46568"/>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97283" name="Rectangle 24"/>
          <p:cNvSpPr>
            <a:spLocks noGrp="1" noChangeArrowheads="1"/>
          </p:cNvSpPr>
          <p:nvPr>
            <p:ph type="sldNum" sz="quarter" idx="5"/>
          </p:nvPr>
        </p:nvSpPr>
        <p:spPr>
          <a:noFill/>
        </p:spPr>
        <p:txBody>
          <a:bodyPr/>
          <a:lstStyle/>
          <a:p>
            <a:r>
              <a:rPr lang="en-US" smtClean="0"/>
              <a:t>M6-</a:t>
            </a:r>
            <a:fld id="{D4B4C6C3-D439-4BFE-89F4-7C60AA3786B0}" type="slidenum">
              <a:rPr lang="en-US" smtClean="0"/>
              <a:pPr/>
              <a:t>7</a:t>
            </a:fld>
            <a:endParaRPr lang="en-US" smtClean="0"/>
          </a:p>
        </p:txBody>
      </p:sp>
      <p:sp>
        <p:nvSpPr>
          <p:cNvPr id="97284" name="Rectangle 2"/>
          <p:cNvSpPr>
            <a:spLocks noGrp="1" noRot="1" noChangeAspect="1" noChangeArrowheads="1" noTextEdit="1"/>
          </p:cNvSpPr>
          <p:nvPr>
            <p:ph type="sldImg"/>
          </p:nvPr>
        </p:nvSpPr>
        <p:spPr>
          <a:xfrm>
            <a:off x="1181100" y="695325"/>
            <a:ext cx="4651375" cy="3487738"/>
          </a:xfrm>
          <a:ln/>
        </p:spPr>
      </p:sp>
      <p:sp>
        <p:nvSpPr>
          <p:cNvPr id="97285" name="Rectangle 3"/>
          <p:cNvSpPr>
            <a:spLocks noGrp="1" noChangeArrowheads="1"/>
          </p:cNvSpPr>
          <p:nvPr>
            <p:ph type="body" idx="1"/>
          </p:nvPr>
        </p:nvSpPr>
        <p:spPr>
          <a:xfrm>
            <a:off x="936625" y="4414838"/>
            <a:ext cx="5137150" cy="4186237"/>
          </a:xfrm>
          <a:noFill/>
          <a:ln/>
        </p:spPr>
        <p:txBody>
          <a:bodyPr/>
          <a:lstStyle/>
          <a:p>
            <a:pPr>
              <a:spcBef>
                <a:spcPts val="1200"/>
              </a:spcBef>
              <a:spcAft>
                <a:spcPts val="300"/>
              </a:spcAft>
            </a:pPr>
            <a:r>
              <a:rPr lang="en-US" sz="1000" b="1" dirty="0" smtClean="0"/>
              <a:t>Slide 7</a:t>
            </a:r>
          </a:p>
          <a:p>
            <a:pPr>
              <a:spcAft>
                <a:spcPts val="713"/>
              </a:spcAft>
            </a:pPr>
            <a:r>
              <a:rPr lang="en-US" sz="1000" dirty="0" smtClean="0">
                <a:solidFill>
                  <a:srgbClr val="000000"/>
                </a:solidFill>
              </a:rPr>
              <a:t>A basic signal with no modulation is that of a sine wave and is usually referred to as a continuous wave (CW) signal.   A basic signal source produces sine waves.  </a:t>
            </a:r>
          </a:p>
          <a:p>
            <a:pPr>
              <a:spcAft>
                <a:spcPts val="713"/>
              </a:spcAft>
            </a:pPr>
            <a:r>
              <a:rPr lang="en-US" sz="1000" dirty="0" smtClean="0">
                <a:solidFill>
                  <a:srgbClr val="000000"/>
                </a:solidFill>
              </a:rPr>
              <a:t>Ideally, the sine wave is perfect.  In the frequency domain, it is viewed as a single line at some specified frequency.  Specifications tend to deal with deviations from this perfect sine wave in both amplitude and frequency of the signal.   </a:t>
            </a:r>
          </a:p>
          <a:p>
            <a:r>
              <a:rPr lang="en-US" sz="1000" dirty="0" smtClean="0">
                <a:solidFill>
                  <a:srgbClr val="000000"/>
                </a:solidFill>
              </a:rPr>
              <a:t>We generally refer to CW signals that are less than 6 GHz to be RF signals, those from 6 GHz to less than 70 GHz to be microwave signals, and those greater than 70 GHz to millimeter signals.  </a:t>
            </a:r>
            <a:endParaRPr lang="en-US" sz="1000"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84275" y="696913"/>
            <a:ext cx="4649788" cy="3487737"/>
          </a:xfrm>
          <a:ln/>
        </p:spPr>
      </p:sp>
      <p:sp>
        <p:nvSpPr>
          <p:cNvPr id="71683" name="Rectangle 3"/>
          <p:cNvSpPr>
            <a:spLocks noGrp="1" noChangeArrowheads="1"/>
          </p:cNvSpPr>
          <p:nvPr>
            <p:ph type="body" idx="1"/>
          </p:nvPr>
        </p:nvSpPr>
        <p:spPr>
          <a:xfrm>
            <a:off x="451132" y="4415790"/>
            <a:ext cx="6250940" cy="4880610"/>
          </a:xfrm>
          <a:noFill/>
          <a:ln/>
        </p:spPr>
        <p:txBody>
          <a:bodyPr/>
          <a:lstStyle/>
          <a:p>
            <a:pPr eaLnBrk="1" hangingPunct="1">
              <a:lnSpc>
                <a:spcPct val="80000"/>
              </a:lnSpc>
            </a:pPr>
            <a:r>
              <a:rPr lang="en-US" sz="700" dirty="0" smtClean="0"/>
              <a:t>This slide shows the broad portfolio of signal creation applications from Agilent</a:t>
            </a:r>
          </a:p>
          <a:p>
            <a:pPr eaLnBrk="1" hangingPunct="1">
              <a:lnSpc>
                <a:spcPct val="80000"/>
              </a:lnSpc>
            </a:pPr>
            <a:endParaRPr lang="en-US" sz="700" dirty="0" smtClean="0"/>
          </a:p>
          <a:p>
            <a:pPr eaLnBrk="1" hangingPunct="1">
              <a:lnSpc>
                <a:spcPct val="80000"/>
              </a:lnSpc>
            </a:pPr>
            <a:r>
              <a:rPr lang="en-US" sz="700" b="1" dirty="0" smtClean="0"/>
              <a:t>Key Contributions</a:t>
            </a:r>
          </a:p>
          <a:p>
            <a:pPr eaLnBrk="1" hangingPunct="1">
              <a:lnSpc>
                <a:spcPct val="80000"/>
              </a:lnSpc>
              <a:buFontTx/>
              <a:buChar char="•"/>
            </a:pPr>
            <a:r>
              <a:rPr lang="en-US" sz="700" dirty="0" smtClean="0"/>
              <a:t>Offering most complete format coverage &amp; meeting time-to-market window for Mobile </a:t>
            </a:r>
            <a:r>
              <a:rPr lang="en-US" sz="700" dirty="0" err="1" smtClean="0"/>
              <a:t>Comms</a:t>
            </a:r>
            <a:r>
              <a:rPr lang="en-US" sz="700" dirty="0" smtClean="0"/>
              <a:t>, Wireless Connectivity, and audio/video broadcasting.</a:t>
            </a:r>
          </a:p>
          <a:p>
            <a:pPr eaLnBrk="1" hangingPunct="1">
              <a:lnSpc>
                <a:spcPct val="80000"/>
              </a:lnSpc>
              <a:buFontTx/>
              <a:buChar char="•"/>
            </a:pPr>
            <a:r>
              <a:rPr lang="en-US" sz="700" dirty="0" smtClean="0"/>
              <a:t>Providing advanced solutions for detection, positioning, tracking and navigation.</a:t>
            </a:r>
          </a:p>
          <a:p>
            <a:pPr eaLnBrk="1" hangingPunct="1">
              <a:lnSpc>
                <a:spcPct val="80000"/>
              </a:lnSpc>
              <a:buFontTx/>
              <a:buChar char="•"/>
            </a:pPr>
            <a:r>
              <a:rPr lang="en-US" sz="700" dirty="0" smtClean="0"/>
              <a:t>Supporting general purpose signal creation for custom modulation, distortion test, additive impairments.</a:t>
            </a:r>
          </a:p>
          <a:p>
            <a:pPr eaLnBrk="1" hangingPunct="1">
              <a:lnSpc>
                <a:spcPct val="80000"/>
              </a:lnSpc>
            </a:pPr>
            <a:endParaRPr lang="en-US" sz="700" dirty="0" smtClean="0"/>
          </a:p>
          <a:p>
            <a:pPr eaLnBrk="1" hangingPunct="1">
              <a:lnSpc>
                <a:spcPct val="80000"/>
              </a:lnSpc>
            </a:pPr>
            <a:r>
              <a:rPr lang="en-US" sz="700" dirty="0" smtClean="0"/>
              <a:t>Recently introduced or updated applications are noted with an orange “NEW” indicator, while applications that will be introduced in the next few months are shown with green arrows.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US" dirty="0" smtClean="0"/>
          </a:p>
          <a:p>
            <a:pPr>
              <a:defRPr/>
            </a:pPr>
            <a:r>
              <a:rPr lang="en-US" dirty="0" smtClean="0"/>
              <a:t>© Agilent Technologies, Inc. 2007</a:t>
            </a:r>
            <a:endParaRPr lang="en-US" dirty="0"/>
          </a:p>
        </p:txBody>
      </p:sp>
      <p:sp>
        <p:nvSpPr>
          <p:cNvPr id="5" name="Slide Number Placeholder 4"/>
          <p:cNvSpPr>
            <a:spLocks noGrp="1"/>
          </p:cNvSpPr>
          <p:nvPr>
            <p:ph type="sldNum" sz="quarter" idx="11"/>
          </p:nvPr>
        </p:nvSpPr>
        <p:spPr/>
        <p:txBody>
          <a:bodyPr/>
          <a:lstStyle/>
          <a:p>
            <a:pPr>
              <a:defRPr/>
            </a:pPr>
            <a:r>
              <a:rPr lang="en-US" smtClean="0"/>
              <a:t>M6-</a:t>
            </a:r>
            <a:fld id="{61370506-7344-4092-8324-A9553A5DFFBB}"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176131" name="Rectangle 24"/>
          <p:cNvSpPr>
            <a:spLocks noGrp="1" noChangeArrowheads="1"/>
          </p:cNvSpPr>
          <p:nvPr>
            <p:ph type="sldNum" sz="quarter" idx="5"/>
          </p:nvPr>
        </p:nvSpPr>
        <p:spPr>
          <a:noFill/>
        </p:spPr>
        <p:txBody>
          <a:bodyPr/>
          <a:lstStyle/>
          <a:p>
            <a:r>
              <a:rPr lang="en-US" smtClean="0"/>
              <a:t>M6-</a:t>
            </a:r>
            <a:fld id="{9F5AD5E7-DE90-4B1C-8D35-415073965715}" type="slidenum">
              <a:rPr lang="en-US" smtClean="0"/>
              <a:pPr/>
              <a:t>72</a:t>
            </a:fld>
            <a:endParaRPr lang="en-US" smtClean="0"/>
          </a:p>
        </p:txBody>
      </p:sp>
      <p:sp>
        <p:nvSpPr>
          <p:cNvPr id="176132" name="Rectangle 2"/>
          <p:cNvSpPr>
            <a:spLocks noGrp="1" noRot="1" noChangeAspect="1" noChangeArrowheads="1" noTextEdit="1"/>
          </p:cNvSpPr>
          <p:nvPr>
            <p:ph type="sldImg"/>
          </p:nvPr>
        </p:nvSpPr>
        <p:spPr>
          <a:xfrm>
            <a:off x="1181100" y="695325"/>
            <a:ext cx="4651375" cy="3487738"/>
          </a:xfrm>
          <a:ln/>
        </p:spPr>
      </p:sp>
      <p:sp>
        <p:nvSpPr>
          <p:cNvPr id="176133" name="Rectangle 3"/>
          <p:cNvSpPr>
            <a:spLocks noGrp="1" noChangeArrowheads="1"/>
          </p:cNvSpPr>
          <p:nvPr>
            <p:ph type="body" idx="1"/>
          </p:nvPr>
        </p:nvSpPr>
        <p:spPr>
          <a:xfrm>
            <a:off x="935038" y="4414838"/>
            <a:ext cx="5140325" cy="4186237"/>
          </a:xfrm>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98307" name="Rectangle 24"/>
          <p:cNvSpPr>
            <a:spLocks noGrp="1" noChangeArrowheads="1"/>
          </p:cNvSpPr>
          <p:nvPr>
            <p:ph type="sldNum" sz="quarter" idx="5"/>
          </p:nvPr>
        </p:nvSpPr>
        <p:spPr>
          <a:noFill/>
        </p:spPr>
        <p:txBody>
          <a:bodyPr/>
          <a:lstStyle/>
          <a:p>
            <a:r>
              <a:rPr lang="en-US" smtClean="0"/>
              <a:t>M6-</a:t>
            </a:r>
            <a:fld id="{7A26208C-B2FA-4506-8D63-C6801DDDA367}" type="slidenum">
              <a:rPr lang="en-US" smtClean="0"/>
              <a:pPr/>
              <a:t>8</a:t>
            </a:fld>
            <a:endParaRPr lang="en-US" smtClean="0"/>
          </a:p>
        </p:txBody>
      </p:sp>
      <p:sp>
        <p:nvSpPr>
          <p:cNvPr id="98308" name="Rectangle 2"/>
          <p:cNvSpPr>
            <a:spLocks noGrp="1" noRot="1" noChangeAspect="1" noChangeArrowheads="1" noTextEdit="1"/>
          </p:cNvSpPr>
          <p:nvPr>
            <p:ph type="sldImg"/>
          </p:nvPr>
        </p:nvSpPr>
        <p:spPr>
          <a:xfrm>
            <a:off x="1181100" y="695325"/>
            <a:ext cx="4651375" cy="3487738"/>
          </a:xfrm>
          <a:ln/>
        </p:spPr>
      </p:sp>
      <p:sp>
        <p:nvSpPr>
          <p:cNvPr id="98309" name="Rectangle 3"/>
          <p:cNvSpPr>
            <a:spLocks noGrp="1" noChangeArrowheads="1"/>
          </p:cNvSpPr>
          <p:nvPr>
            <p:ph type="body" idx="1"/>
          </p:nvPr>
        </p:nvSpPr>
        <p:spPr>
          <a:xfrm>
            <a:off x="936625" y="4414838"/>
            <a:ext cx="5137150" cy="4186237"/>
          </a:xfrm>
          <a:noFill/>
          <a:ln/>
        </p:spPr>
        <p:txBody>
          <a:bodyPr lIns="88134" tIns="44067" rIns="88134" bIns="44067"/>
          <a:lstStyle/>
          <a:p>
            <a:pPr>
              <a:spcBef>
                <a:spcPts val="1200"/>
              </a:spcBef>
              <a:spcAft>
                <a:spcPts val="300"/>
              </a:spcAft>
            </a:pPr>
            <a:r>
              <a:rPr lang="en-US" sz="1000" b="1" dirty="0" smtClean="0"/>
              <a:t>Slide 8</a:t>
            </a:r>
          </a:p>
          <a:p>
            <a:pPr>
              <a:spcAft>
                <a:spcPts val="713"/>
              </a:spcAft>
            </a:pPr>
            <a:r>
              <a:rPr lang="en-US" sz="1000" dirty="0" smtClean="0">
                <a:solidFill>
                  <a:srgbClr val="000000"/>
                </a:solidFill>
              </a:rPr>
              <a:t>While CW signals are needed today, they cannot carry information. At best, they can act as a beacon. Modulated signals are the ones that carry the information we need.  </a:t>
            </a:r>
          </a:p>
          <a:p>
            <a:pPr>
              <a:spcAft>
                <a:spcPts val="713"/>
              </a:spcAft>
            </a:pPr>
            <a:r>
              <a:rPr lang="en-US" sz="1000" dirty="0" smtClean="0">
                <a:solidFill>
                  <a:srgbClr val="000000"/>
                </a:solidFill>
              </a:rPr>
              <a:t>Consider the basic equation of a sine wave.  There are three parameters that can be varied:  Amplitude, frequency, and phase.  </a:t>
            </a:r>
          </a:p>
          <a:p>
            <a:pPr>
              <a:spcAft>
                <a:spcPts val="713"/>
              </a:spcAft>
            </a:pPr>
            <a:r>
              <a:rPr lang="en-US" sz="1000" dirty="0" smtClean="0">
                <a:solidFill>
                  <a:srgbClr val="000000"/>
                </a:solidFill>
              </a:rPr>
              <a:t>Amplitude and pulse modulation are achieved by varying the amplitude of a sine wave.  Varying the frequency or phase of the sine wave generates frequency modulation (FM) and phase modulation (PM).  Both FM and PM vary the angle of the sine wave, when viewed in polar coordinates, and may be referred to more generally as angle modulation.</a:t>
            </a:r>
          </a:p>
          <a:p>
            <a:endParaRPr lang="en-US" sz="1000" dirty="0" smtClean="0"/>
          </a:p>
          <a:p>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3"/>
          <p:cNvSpPr>
            <a:spLocks noGrp="1" noChangeArrowheads="1"/>
          </p:cNvSpPr>
          <p:nvPr>
            <p:ph type="ftr" sz="quarter" idx="4"/>
          </p:nvPr>
        </p:nvSpPr>
        <p:spPr>
          <a:noFill/>
        </p:spPr>
        <p:txBody>
          <a:bodyPr/>
          <a:lstStyle/>
          <a:p>
            <a:endParaRPr lang="en-US" dirty="0" smtClean="0"/>
          </a:p>
          <a:p>
            <a:r>
              <a:rPr lang="en-US" dirty="0" smtClean="0">
                <a:cs typeface="Times New Roman" pitchFamily="18" charset="0"/>
              </a:rPr>
              <a:t>© Agilent Technologies, Inc</a:t>
            </a:r>
          </a:p>
        </p:txBody>
      </p:sp>
      <p:sp>
        <p:nvSpPr>
          <p:cNvPr id="99331" name="Rectangle 24"/>
          <p:cNvSpPr>
            <a:spLocks noGrp="1" noChangeArrowheads="1"/>
          </p:cNvSpPr>
          <p:nvPr>
            <p:ph type="sldNum" sz="quarter" idx="5"/>
          </p:nvPr>
        </p:nvSpPr>
        <p:spPr>
          <a:noFill/>
        </p:spPr>
        <p:txBody>
          <a:bodyPr/>
          <a:lstStyle/>
          <a:p>
            <a:r>
              <a:rPr lang="en-US" smtClean="0"/>
              <a:t>M6-</a:t>
            </a:r>
            <a:fld id="{E348574D-4443-474D-8DEC-B3778BF04406}" type="slidenum">
              <a:rPr lang="en-US" smtClean="0"/>
              <a:pPr/>
              <a:t>9</a:t>
            </a:fld>
            <a:endParaRPr lang="en-US" smtClean="0"/>
          </a:p>
        </p:txBody>
      </p:sp>
      <p:sp>
        <p:nvSpPr>
          <p:cNvPr id="99332" name="Rectangle 2"/>
          <p:cNvSpPr>
            <a:spLocks noGrp="1" noRot="1" noChangeAspect="1" noChangeArrowheads="1" noTextEdit="1"/>
          </p:cNvSpPr>
          <p:nvPr>
            <p:ph type="sldImg"/>
          </p:nvPr>
        </p:nvSpPr>
        <p:spPr>
          <a:xfrm>
            <a:off x="1181100" y="695325"/>
            <a:ext cx="4651375" cy="3487738"/>
          </a:xfrm>
          <a:ln/>
        </p:spPr>
      </p:sp>
      <p:sp>
        <p:nvSpPr>
          <p:cNvPr id="99333" name="Rectangle 3"/>
          <p:cNvSpPr>
            <a:spLocks noGrp="1" noChangeArrowheads="1"/>
          </p:cNvSpPr>
          <p:nvPr>
            <p:ph type="body" idx="1"/>
          </p:nvPr>
        </p:nvSpPr>
        <p:spPr>
          <a:xfrm>
            <a:off x="936625" y="4414838"/>
            <a:ext cx="5137150" cy="4186237"/>
          </a:xfrm>
          <a:noFill/>
          <a:ln/>
        </p:spPr>
        <p:txBody>
          <a:bodyPr lIns="88134" tIns="44067" rIns="88134" bIns="44067"/>
          <a:lstStyle/>
          <a:p>
            <a:pPr>
              <a:lnSpc>
                <a:spcPct val="90000"/>
              </a:lnSpc>
              <a:spcBef>
                <a:spcPts val="1200"/>
              </a:spcBef>
              <a:spcAft>
                <a:spcPts val="300"/>
              </a:spcAft>
            </a:pPr>
            <a:r>
              <a:rPr lang="en-US" sz="1000" b="1" smtClean="0"/>
              <a:t>Slide 9</a:t>
            </a:r>
          </a:p>
          <a:p>
            <a:pPr>
              <a:lnSpc>
                <a:spcPct val="90000"/>
              </a:lnSpc>
              <a:spcAft>
                <a:spcPts val="713"/>
              </a:spcAft>
            </a:pPr>
            <a:r>
              <a:rPr lang="en-US" sz="1000" smtClean="0">
                <a:solidFill>
                  <a:srgbClr val="000000"/>
                </a:solidFill>
              </a:rPr>
              <a:t>In amplitude modulation, the modulating signal varies the amplitude of the carrier.  The modulating signal carries the information.  Amplitude modulation can be represented by this equation where </a:t>
            </a:r>
            <a:r>
              <a:rPr lang="en-US" sz="1000" b="1" i="1" smtClean="0">
                <a:solidFill>
                  <a:srgbClr val="000000"/>
                </a:solidFill>
              </a:rPr>
              <a:t>fc</a:t>
            </a:r>
            <a:r>
              <a:rPr lang="en-US" sz="1000" smtClean="0">
                <a:solidFill>
                  <a:srgbClr val="000000"/>
                </a:solidFill>
              </a:rPr>
              <a:t> is the carrier, </a:t>
            </a:r>
            <a:r>
              <a:rPr lang="en-US" sz="1000" b="1" i="1" smtClean="0">
                <a:solidFill>
                  <a:srgbClr val="000000"/>
                </a:solidFill>
              </a:rPr>
              <a:t>f</a:t>
            </a:r>
            <a:r>
              <a:rPr lang="en-US" sz="1000" b="1" i="1" baseline="-25000" smtClean="0">
                <a:solidFill>
                  <a:srgbClr val="000000"/>
                </a:solidFill>
              </a:rPr>
              <a:t>m</a:t>
            </a:r>
            <a:r>
              <a:rPr lang="en-US" sz="1000" smtClean="0">
                <a:solidFill>
                  <a:srgbClr val="000000"/>
                </a:solidFill>
              </a:rPr>
              <a:t> is the modulation frequency and m is the depth of modulation, also referred to as the modulation index.  The depth of modulation is defined as the ratio of the peak of the modulating signal to the peak of the carrier signal.  When the depth of modulation is expressed as a percentage, the modulation is referred to as linear AM.  When the depth of modulation is expressed in "dB", the modulation is referred to as logarithmic AM.</a:t>
            </a:r>
          </a:p>
          <a:p>
            <a:pPr>
              <a:lnSpc>
                <a:spcPct val="90000"/>
              </a:lnSpc>
              <a:spcAft>
                <a:spcPts val="713"/>
              </a:spcAft>
            </a:pPr>
            <a:r>
              <a:rPr lang="en-US" sz="1000" smtClean="0">
                <a:solidFill>
                  <a:srgbClr val="000000"/>
                </a:solidFill>
              </a:rPr>
              <a:t>The spectrum of an AM signal contains several sidebands.  These sidebands are created from the sum and difference of the carrier frequency and the modulation frequency.</a:t>
            </a:r>
          </a:p>
          <a:p>
            <a:pPr>
              <a:lnSpc>
                <a:spcPct val="90000"/>
              </a:lnSpc>
            </a:pPr>
            <a:endParaRPr lang="en-US" sz="1000" smtClean="0"/>
          </a:p>
          <a:p>
            <a:pPr>
              <a:lnSpc>
                <a:spcPct val="90000"/>
              </a:lnSpc>
            </a:pPr>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0" y="0"/>
            <a:ext cx="9144000" cy="6253369"/>
            <a:chOff x="0" y="0"/>
            <a:chExt cx="9144000" cy="6253369"/>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0" y="0"/>
              <a:ext cx="9144000" cy="6253369"/>
            </a:xfrm>
            <a:prstGeom prst="rect">
              <a:avLst/>
            </a:prstGeom>
          </p:spPr>
        </p:pic>
        <p:pic>
          <p:nvPicPr>
            <p:cNvPr id="13" name="Picture 12" descr="AAA-Arc_w-spark.pn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4185179"/>
              <a:ext cx="9144000" cy="2045670"/>
            </a:xfrm>
            <a:prstGeom prst="rect">
              <a:avLst/>
            </a:prstGeom>
          </p:spPr>
        </p:pic>
      </p:grpSp>
      <p:sp>
        <p:nvSpPr>
          <p:cNvPr id="2" name="Title 1"/>
          <p:cNvSpPr>
            <a:spLocks noGrp="1"/>
          </p:cNvSpPr>
          <p:nvPr>
            <p:ph type="ctrTitle"/>
          </p:nvPr>
        </p:nvSpPr>
        <p:spPr>
          <a:xfrm>
            <a:off x="228600" y="1271016"/>
            <a:ext cx="4114800" cy="2157984"/>
          </a:xfrm>
        </p:spPr>
        <p:txBody>
          <a:bodyPr lIns="0" tIns="0" rIns="0" bIns="0"/>
          <a:lstStyle>
            <a:lvl1pPr algn="r">
              <a:spcAft>
                <a:spcPts val="0"/>
              </a:spcAft>
              <a:defRPr>
                <a:solidFill>
                  <a:schemeClr val="tx2">
                    <a:lumMod val="75000"/>
                    <a:lumOff val="2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CE7E3239-D259-4DCD-ACB2-00C8F0E720B3}"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13DB28D4-B1A3-43A4-AA93-08B3648E71E4}"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r>
              <a:rPr lang="en-US" smtClean="0">
                <a:latin typeface="Agilent TT Cond" pitchFamily="34" charset="0"/>
              </a:rPr>
              <a:t>Page M6- </a:t>
            </a:r>
            <a:fld id="{4A12A7EE-5820-49F5-906F-39358E05CD36}"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Tree>
    <p:extLst>
      <p:ext uri="{BB962C8B-B14F-4D97-AF65-F5344CB8AC3E}">
        <p14:creationId xmlns:p14="http://schemas.microsoft.com/office/powerpoint/2010/main" xmlns="" val="42107241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34"/>
          <p:cNvPicPr>
            <a:picLocks noChangeAspect="1" noChangeArrowheads="1"/>
          </p:cNvPicPr>
          <p:nvPr userDrawn="1"/>
        </p:nvPicPr>
        <p:blipFill>
          <a:blip r:embed="rId2" cstate="print"/>
          <a:srcRect/>
          <a:stretch>
            <a:fillRect/>
          </a:stretch>
        </p:blipFill>
        <p:spPr bwMode="auto">
          <a:xfrm>
            <a:off x="0" y="6000750"/>
            <a:ext cx="9144000" cy="857250"/>
          </a:xfrm>
          <a:prstGeom prst="rect">
            <a:avLst/>
          </a:prstGeom>
          <a:noFill/>
          <a:ln w="6350">
            <a:noFill/>
            <a:miter lim="800000"/>
            <a:headEnd/>
            <a:tailEnd type="none" w="med" len="lg"/>
          </a:ln>
        </p:spPr>
      </p:pic>
      <p:sp>
        <p:nvSpPr>
          <p:cNvPr id="4" name="Text Box 3"/>
          <p:cNvSpPr txBox="1">
            <a:spLocks noChangeArrowheads="1"/>
          </p:cNvSpPr>
          <p:nvPr userDrawn="1"/>
        </p:nvSpPr>
        <p:spPr bwMode="auto">
          <a:xfrm>
            <a:off x="990600" y="1462088"/>
            <a:ext cx="7162800" cy="1779587"/>
          </a:xfrm>
          <a:prstGeom prst="rect">
            <a:avLst/>
          </a:prstGeom>
          <a:solidFill>
            <a:schemeClr val="bg1"/>
          </a:solidFill>
          <a:ln w="9525">
            <a:solidFill>
              <a:schemeClr val="tx1"/>
            </a:solidFill>
            <a:miter lim="800000"/>
            <a:headEnd/>
            <a:tailEnd/>
          </a:ln>
          <a:effectLst>
            <a:outerShdw dist="35921" dir="2700000" algn="ctr" rotWithShape="0">
              <a:srgbClr val="76264A"/>
            </a:outerShdw>
          </a:effectLst>
        </p:spPr>
        <p:txBody>
          <a:bodyPr lIns="457200" tIns="548640" rIns="457200" bIns="274320" anchor="ctr" anchorCtr="1"/>
          <a:lstStyle/>
          <a:p>
            <a:pPr>
              <a:spcAft>
                <a:spcPct val="50000"/>
              </a:spcAft>
              <a:defRPr/>
            </a:pPr>
            <a:endParaRPr lang="en-US" altLang="en-US" sz="3600" b="1" dirty="0">
              <a:solidFill>
                <a:schemeClr val="tx2"/>
              </a:solidFill>
              <a:latin typeface="Agilent TT Cond" pitchFamily="34" charset="0"/>
            </a:endParaRPr>
          </a:p>
        </p:txBody>
      </p:sp>
      <p:pic>
        <p:nvPicPr>
          <p:cNvPr id="7" name="Picture 35"/>
          <p:cNvPicPr>
            <a:picLocks noChangeAspect="1" noChangeArrowheads="1"/>
          </p:cNvPicPr>
          <p:nvPr userDrawn="1"/>
        </p:nvPicPr>
        <p:blipFill>
          <a:blip r:embed="rId3" cstate="print"/>
          <a:srcRect/>
          <a:stretch>
            <a:fillRect/>
          </a:stretch>
        </p:blipFill>
        <p:spPr bwMode="auto">
          <a:xfrm>
            <a:off x="0" y="0"/>
            <a:ext cx="9144000" cy="868363"/>
          </a:xfrm>
          <a:prstGeom prst="rect">
            <a:avLst/>
          </a:prstGeom>
          <a:noFill/>
          <a:ln w="6350">
            <a:noFill/>
            <a:miter lim="800000"/>
            <a:headEnd/>
            <a:tailEnd type="none" w="med" len="lg"/>
          </a:ln>
        </p:spPr>
      </p:pic>
      <p:sp>
        <p:nvSpPr>
          <p:cNvPr id="8" name="Rectangle 14"/>
          <p:cNvSpPr>
            <a:spLocks noChangeArrowheads="1"/>
          </p:cNvSpPr>
          <p:nvPr userDrawn="1"/>
        </p:nvSpPr>
        <p:spPr bwMode="auto">
          <a:xfrm>
            <a:off x="152400" y="215900"/>
            <a:ext cx="8737600" cy="457200"/>
          </a:xfrm>
          <a:prstGeom prst="rect">
            <a:avLst/>
          </a:prstGeom>
          <a:noFill/>
          <a:ln w="9525">
            <a:noFill/>
            <a:miter lim="800000"/>
            <a:headEnd/>
            <a:tailEnd/>
          </a:ln>
          <a:effectLst/>
        </p:spPr>
        <p:txBody>
          <a:bodyPr>
            <a:spAutoFit/>
          </a:bodyPr>
          <a:lstStyle/>
          <a:p>
            <a:pPr>
              <a:defRPr/>
            </a:pPr>
            <a:r>
              <a:rPr lang="en-US" b="1">
                <a:solidFill>
                  <a:schemeClr val="bg1"/>
                </a:solidFill>
                <a:latin typeface="Univers 67 CondensedBold" charset="0"/>
              </a:rPr>
              <a:t>Agilent Back to Basics</a:t>
            </a:r>
          </a:p>
        </p:txBody>
      </p:sp>
      <p:pic>
        <p:nvPicPr>
          <p:cNvPr id="9" name="Picture 36" descr="4c_CorporateSig-noHL"/>
          <p:cNvPicPr>
            <a:picLocks noChangeAspect="1" noChangeArrowheads="1"/>
          </p:cNvPicPr>
          <p:nvPr userDrawn="1"/>
        </p:nvPicPr>
        <p:blipFill>
          <a:blip r:embed="rId4" cstate="print"/>
          <a:srcRect/>
          <a:stretch>
            <a:fillRect/>
          </a:stretch>
        </p:blipFill>
        <p:spPr bwMode="auto">
          <a:xfrm>
            <a:off x="6181725" y="6153150"/>
            <a:ext cx="2797175" cy="536575"/>
          </a:xfrm>
          <a:prstGeom prst="rect">
            <a:avLst/>
          </a:prstGeom>
          <a:noFill/>
          <a:ln w="9525">
            <a:noFill/>
            <a:miter lim="800000"/>
            <a:headEnd/>
            <a:tailEnd/>
          </a:ln>
        </p:spPr>
      </p:pic>
      <p:sp>
        <p:nvSpPr>
          <p:cNvPr id="1164292" name="Rectangle 4"/>
          <p:cNvSpPr>
            <a:spLocks noGrp="1" noChangeArrowheads="1"/>
          </p:cNvSpPr>
          <p:nvPr>
            <p:ph type="ctrTitle"/>
          </p:nvPr>
        </p:nvSpPr>
        <p:spPr>
          <a:xfrm>
            <a:off x="1149350" y="1536700"/>
            <a:ext cx="6843713" cy="1143000"/>
          </a:xfrm>
        </p:spPr>
        <p:txBody>
          <a:bodyPr/>
          <a:lstStyle>
            <a:lvl1pPr algn="ctr">
              <a:defRPr/>
            </a:lvl1pPr>
          </a:lstStyle>
          <a:p>
            <a:r>
              <a:rPr lang="en-US"/>
              <a:t>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6253369"/>
            <a:chOff x="0" y="0"/>
            <a:chExt cx="9144000" cy="6253369"/>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0" y="0"/>
              <a:ext cx="9144000" cy="6253369"/>
            </a:xfrm>
            <a:prstGeom prst="rect">
              <a:avLst/>
            </a:prstGeom>
          </p:spPr>
        </p:pic>
        <p:pic>
          <p:nvPicPr>
            <p:cNvPr id="13" name="Picture 12" descr="AAA-Arc_w-spark.pn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4185179"/>
              <a:ext cx="9144000" cy="2045670"/>
            </a:xfrm>
            <a:prstGeom prst="rect">
              <a:avLst/>
            </a:prstGeom>
          </p:spPr>
        </p:pic>
      </p:grpSp>
      <p:sp>
        <p:nvSpPr>
          <p:cNvPr id="2" name="Title 1"/>
          <p:cNvSpPr>
            <a:spLocks noGrp="1"/>
          </p:cNvSpPr>
          <p:nvPr userDrawn="1">
            <p:ph type="ctrTitle"/>
          </p:nvPr>
        </p:nvSpPr>
        <p:spPr>
          <a:xfrm>
            <a:off x="228600" y="1271016"/>
            <a:ext cx="4114800" cy="2157984"/>
          </a:xfrm>
        </p:spPr>
        <p:txBody>
          <a:bodyPr lIns="0" tIns="0" rIns="0" bIns="0"/>
          <a:lstStyle>
            <a:lvl1pPr algn="r">
              <a:spcAft>
                <a:spcPts val="0"/>
              </a:spcAft>
              <a:defRPr>
                <a:solidFill>
                  <a:schemeClr val="tx2">
                    <a:lumMod val="75000"/>
                    <a:lumOff val="2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r>
              <a:rPr lang="en-US" smtClean="0"/>
              <a:t>29 Feb 2012</a:t>
            </a:r>
            <a:endParaRPr lang="en-US" dirty="0"/>
          </a:p>
        </p:txBody>
      </p:sp>
      <p:sp>
        <p:nvSpPr>
          <p:cNvPr id="9" name="Footer Placeholder 8"/>
          <p:cNvSpPr>
            <a:spLocks noGrp="1"/>
          </p:cNvSpPr>
          <p:nvPr>
            <p:ph type="ftr" sz="quarter" idx="11"/>
          </p:nvPr>
        </p:nvSpPr>
        <p:spPr/>
        <p:txBody>
          <a:bodyPr/>
          <a:lstStyle/>
          <a:p>
            <a:r>
              <a:rPr lang="en-US" smtClean="0"/>
              <a:t>Back to Basics Training Copyright Agilent 2012</a:t>
            </a:r>
            <a:endParaRPr lang="en-US" dirty="0"/>
          </a:p>
        </p:txBody>
      </p:sp>
      <p:sp>
        <p:nvSpPr>
          <p:cNvPr id="10" name="Slide Number Placeholder 9"/>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9497581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0"/>
            <a:ext cx="8695944" cy="99669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6" descr="spark-385_150"/>
          <p:cNvPicPr>
            <a:picLocks noChangeAspect="1" noChangeArrowheads="1"/>
          </p:cNvPicPr>
          <p:nvPr userDrawn="1"/>
        </p:nvPicPr>
        <p:blipFill>
          <a:blip r:embed="rId2" cstate="print"/>
          <a:srcRect/>
          <a:stretch>
            <a:fillRect/>
          </a:stretch>
        </p:blipFill>
        <p:spPr bwMode="auto">
          <a:xfrm>
            <a:off x="4371977" y="6391534"/>
            <a:ext cx="1865313" cy="414337"/>
          </a:xfrm>
          <a:prstGeom prst="rect">
            <a:avLst/>
          </a:prstGeom>
          <a:noFill/>
          <a:ln w="9525">
            <a:noFill/>
            <a:miter lim="800000"/>
            <a:headEnd/>
            <a:tailEnd/>
          </a:ln>
        </p:spPr>
      </p:pic>
      <p:sp>
        <p:nvSpPr>
          <p:cNvPr id="1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1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19891797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23516898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3839045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15016210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4136951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10" name="Picture 22" descr="footer_two-tone_revised_5-16_cir6"/>
          <p:cNvPicPr>
            <a:picLocks noChangeAspect="1" noChangeArrowheads="1"/>
          </p:cNvPicPr>
          <p:nvPr/>
        </p:nvPicPr>
        <p:blipFill>
          <a:blip r:embed="rId2" cstate="print"/>
          <a:srcRect/>
          <a:stretch>
            <a:fillRect/>
          </a:stretch>
        </p:blipFill>
        <p:spPr bwMode="auto">
          <a:xfrm>
            <a:off x="0" y="6243893"/>
            <a:ext cx="9153144" cy="629280"/>
          </a:xfrm>
          <a:prstGeom prst="rect">
            <a:avLst/>
          </a:prstGeom>
          <a:noFill/>
          <a:ln w="9525">
            <a:noFill/>
            <a:miter lim="800000"/>
            <a:headEnd/>
            <a:tailEnd/>
          </a:ln>
        </p:spPr>
      </p:pic>
      <p:sp>
        <p:nvSpPr>
          <p:cNvPr id="2" name="Title 1"/>
          <p:cNvSpPr>
            <a:spLocks noGrp="1"/>
          </p:cNvSpPr>
          <p:nvPr>
            <p:ph type="title"/>
          </p:nvPr>
        </p:nvSpPr>
        <p:spPr>
          <a:xfrm>
            <a:off x="228600" y="222250"/>
            <a:ext cx="8695944" cy="9966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pic>
        <p:nvPicPr>
          <p:cNvPr id="11" name="Picture 26" descr="spark-385_150"/>
          <p:cNvPicPr>
            <a:picLocks noChangeAspect="1" noChangeArrowheads="1"/>
          </p:cNvPicPr>
          <p:nvPr/>
        </p:nvPicPr>
        <p:blipFill>
          <a:blip r:embed="rId3" cstate="print"/>
          <a:srcRect/>
          <a:stretch>
            <a:fillRect/>
          </a:stretch>
        </p:blipFill>
        <p:spPr bwMode="auto">
          <a:xfrm>
            <a:off x="4371977" y="6391534"/>
            <a:ext cx="1865313" cy="414337"/>
          </a:xfrm>
          <a:prstGeom prst="rect">
            <a:avLst/>
          </a:prstGeom>
          <a:noFill/>
          <a:ln w="9525">
            <a:noFill/>
            <a:miter lim="800000"/>
            <a:headEnd/>
            <a:tailEnd/>
          </a:ln>
        </p:spPr>
      </p:pic>
      <p:sp>
        <p:nvSpPr>
          <p:cNvPr id="16"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4A12A7EE-5820-49F5-906F-39358E05CD36}"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pic>
        <p:nvPicPr>
          <p:cNvPr id="17" name="Picture 16" descr="Anticipate-_Accelerate-_Achieve-Wordmark-Lockup-White.png"/>
          <p:cNvPicPr>
            <a:picLocks noChangeAspect="1"/>
          </p:cNvPicPr>
          <p:nvPr/>
        </p:nvPicPr>
        <p:blipFill>
          <a:blip r:embed="rId4" cstate="print">
            <a:alphaModFix amt="95000"/>
            <a:extLst>
              <a:ext uri="{28A0092B-C50C-407E-A947-70E740481C1C}">
                <a14:useLocalDpi xmlns:a14="http://schemas.microsoft.com/office/drawing/2010/main" xmlns=""/>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xmlns="" val="33286448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40571499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9868321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467581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2678953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626286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29 Feb 2012</a:t>
            </a:r>
            <a:endParaRPr lang="en-US" dirty="0"/>
          </a:p>
        </p:txBody>
      </p:sp>
      <p:sp>
        <p:nvSpPr>
          <p:cNvPr id="4" name="Footer Placeholder 3"/>
          <p:cNvSpPr>
            <a:spLocks noGrp="1"/>
          </p:cNvSpPr>
          <p:nvPr>
            <p:ph type="ftr" sz="quarter" idx="11"/>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8592634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34"/>
          <p:cNvPicPr>
            <a:picLocks noChangeAspect="1" noChangeArrowheads="1"/>
          </p:cNvPicPr>
          <p:nvPr userDrawn="1"/>
        </p:nvPicPr>
        <p:blipFill>
          <a:blip r:embed="rId2" cstate="print"/>
          <a:srcRect/>
          <a:stretch>
            <a:fillRect/>
          </a:stretch>
        </p:blipFill>
        <p:spPr bwMode="auto">
          <a:xfrm>
            <a:off x="0" y="6000750"/>
            <a:ext cx="9144000" cy="857250"/>
          </a:xfrm>
          <a:prstGeom prst="rect">
            <a:avLst/>
          </a:prstGeom>
          <a:noFill/>
          <a:ln w="6350">
            <a:noFill/>
            <a:miter lim="800000"/>
            <a:headEnd/>
            <a:tailEnd type="none" w="med" len="lg"/>
          </a:ln>
        </p:spPr>
      </p:pic>
      <p:sp>
        <p:nvSpPr>
          <p:cNvPr id="4" name="Text Box 3"/>
          <p:cNvSpPr txBox="1">
            <a:spLocks noChangeArrowheads="1"/>
          </p:cNvSpPr>
          <p:nvPr userDrawn="1"/>
        </p:nvSpPr>
        <p:spPr bwMode="auto">
          <a:xfrm>
            <a:off x="990600" y="1462088"/>
            <a:ext cx="7162800" cy="1779587"/>
          </a:xfrm>
          <a:prstGeom prst="rect">
            <a:avLst/>
          </a:prstGeom>
          <a:solidFill>
            <a:schemeClr val="bg1"/>
          </a:solidFill>
          <a:ln w="9525">
            <a:solidFill>
              <a:schemeClr val="tx1"/>
            </a:solidFill>
            <a:miter lim="800000"/>
            <a:headEnd/>
            <a:tailEnd/>
          </a:ln>
          <a:effectLst>
            <a:outerShdw dist="35921" dir="2700000" algn="ctr" rotWithShape="0">
              <a:srgbClr val="76264A"/>
            </a:outerShdw>
          </a:effectLst>
        </p:spPr>
        <p:txBody>
          <a:bodyPr lIns="457200" tIns="548640" rIns="457200" bIns="274320" anchor="ctr" anchorCtr="1"/>
          <a:lstStyle/>
          <a:p>
            <a:pPr>
              <a:spcAft>
                <a:spcPct val="50000"/>
              </a:spcAft>
              <a:defRPr/>
            </a:pPr>
            <a:endParaRPr lang="en-US" altLang="en-US" sz="3600" b="1" dirty="0">
              <a:solidFill>
                <a:schemeClr val="tx2"/>
              </a:solidFill>
              <a:latin typeface="Agilent TT Cond" pitchFamily="34" charset="0"/>
            </a:endParaRPr>
          </a:p>
        </p:txBody>
      </p:sp>
      <p:pic>
        <p:nvPicPr>
          <p:cNvPr id="7" name="Picture 35"/>
          <p:cNvPicPr>
            <a:picLocks noChangeAspect="1" noChangeArrowheads="1"/>
          </p:cNvPicPr>
          <p:nvPr userDrawn="1"/>
        </p:nvPicPr>
        <p:blipFill>
          <a:blip r:embed="rId3" cstate="print"/>
          <a:srcRect/>
          <a:stretch>
            <a:fillRect/>
          </a:stretch>
        </p:blipFill>
        <p:spPr bwMode="auto">
          <a:xfrm>
            <a:off x="0" y="0"/>
            <a:ext cx="9144000" cy="868363"/>
          </a:xfrm>
          <a:prstGeom prst="rect">
            <a:avLst/>
          </a:prstGeom>
          <a:noFill/>
          <a:ln w="6350">
            <a:noFill/>
            <a:miter lim="800000"/>
            <a:headEnd/>
            <a:tailEnd type="none" w="med" len="lg"/>
          </a:ln>
        </p:spPr>
      </p:pic>
      <p:sp>
        <p:nvSpPr>
          <p:cNvPr id="8" name="Rectangle 14"/>
          <p:cNvSpPr>
            <a:spLocks noChangeArrowheads="1"/>
          </p:cNvSpPr>
          <p:nvPr userDrawn="1"/>
        </p:nvSpPr>
        <p:spPr bwMode="auto">
          <a:xfrm>
            <a:off x="152400" y="215900"/>
            <a:ext cx="8737600" cy="457200"/>
          </a:xfrm>
          <a:prstGeom prst="rect">
            <a:avLst/>
          </a:prstGeom>
          <a:noFill/>
          <a:ln w="9525">
            <a:noFill/>
            <a:miter lim="800000"/>
            <a:headEnd/>
            <a:tailEnd/>
          </a:ln>
          <a:effectLst/>
        </p:spPr>
        <p:txBody>
          <a:bodyPr>
            <a:spAutoFit/>
          </a:bodyPr>
          <a:lstStyle/>
          <a:p>
            <a:pPr>
              <a:defRPr/>
            </a:pPr>
            <a:r>
              <a:rPr lang="en-US" b="1">
                <a:solidFill>
                  <a:schemeClr val="bg1"/>
                </a:solidFill>
                <a:latin typeface="Univers 67 CondensedBold" charset="0"/>
              </a:rPr>
              <a:t>Agilent Back to Basics</a:t>
            </a:r>
          </a:p>
        </p:txBody>
      </p:sp>
      <p:pic>
        <p:nvPicPr>
          <p:cNvPr id="9" name="Picture 36" descr="4c_CorporateSig-noHL"/>
          <p:cNvPicPr>
            <a:picLocks noChangeAspect="1" noChangeArrowheads="1"/>
          </p:cNvPicPr>
          <p:nvPr userDrawn="1"/>
        </p:nvPicPr>
        <p:blipFill>
          <a:blip r:embed="rId4" cstate="print"/>
          <a:srcRect/>
          <a:stretch>
            <a:fillRect/>
          </a:stretch>
        </p:blipFill>
        <p:spPr bwMode="auto">
          <a:xfrm>
            <a:off x="6181725" y="6153150"/>
            <a:ext cx="2797175" cy="536575"/>
          </a:xfrm>
          <a:prstGeom prst="rect">
            <a:avLst/>
          </a:prstGeom>
          <a:noFill/>
          <a:ln w="9525">
            <a:noFill/>
            <a:miter lim="800000"/>
            <a:headEnd/>
            <a:tailEnd/>
          </a:ln>
        </p:spPr>
      </p:pic>
      <p:sp>
        <p:nvSpPr>
          <p:cNvPr id="1164292" name="Rectangle 4"/>
          <p:cNvSpPr>
            <a:spLocks noGrp="1" noChangeArrowheads="1"/>
          </p:cNvSpPr>
          <p:nvPr>
            <p:ph type="ctrTitle"/>
          </p:nvPr>
        </p:nvSpPr>
        <p:spPr>
          <a:xfrm>
            <a:off x="1149350" y="1536700"/>
            <a:ext cx="6843713" cy="1143000"/>
          </a:xfrm>
        </p:spPr>
        <p:txBody>
          <a:bodyPr/>
          <a:lstStyle>
            <a:lvl1pPr algn="ctr">
              <a:defRPr/>
            </a:lvl1pPr>
          </a:lstStyle>
          <a:p>
            <a:r>
              <a:rPr lang="en-US"/>
              <a:t>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0" y="0"/>
            <a:ext cx="9144000" cy="6253369"/>
            <a:chOff x="0" y="0"/>
            <a:chExt cx="9144000" cy="6253369"/>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0" y="0"/>
              <a:ext cx="9144000" cy="6253369"/>
            </a:xfrm>
            <a:prstGeom prst="rect">
              <a:avLst/>
            </a:prstGeom>
          </p:spPr>
        </p:pic>
        <p:pic>
          <p:nvPicPr>
            <p:cNvPr id="13" name="Picture 12" descr="AAA-Arc_w-spark.png"/>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0" y="4185179"/>
              <a:ext cx="9144000" cy="2045670"/>
            </a:xfrm>
            <a:prstGeom prst="rect">
              <a:avLst/>
            </a:prstGeom>
          </p:spPr>
        </p:pic>
      </p:grpSp>
      <p:sp>
        <p:nvSpPr>
          <p:cNvPr id="2" name="Title 1"/>
          <p:cNvSpPr>
            <a:spLocks noGrp="1"/>
          </p:cNvSpPr>
          <p:nvPr userDrawn="1">
            <p:ph type="ctrTitle"/>
          </p:nvPr>
        </p:nvSpPr>
        <p:spPr>
          <a:xfrm>
            <a:off x="228600" y="1271016"/>
            <a:ext cx="4114800" cy="2157984"/>
          </a:xfrm>
        </p:spPr>
        <p:txBody>
          <a:bodyPr lIns="0" tIns="0" rIns="0" bIns="0"/>
          <a:lstStyle>
            <a:lvl1pPr algn="r">
              <a:spcAft>
                <a:spcPts val="0"/>
              </a:spcAft>
              <a:defRPr>
                <a:solidFill>
                  <a:schemeClr val="tx2">
                    <a:lumMod val="75000"/>
                    <a:lumOff val="25000"/>
                  </a:schemeClr>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4800600" y="1280160"/>
            <a:ext cx="4114800" cy="2148840"/>
          </a:xfrm>
        </p:spPr>
        <p:txBody>
          <a:bodyPr lIns="0" tIns="18288" rIns="0" bIns="0">
            <a:noAutofit/>
          </a:bodyPr>
          <a:lstStyle>
            <a:lvl1pPr marL="0" indent="0" algn="l">
              <a:lnSpc>
                <a:spcPct val="115000"/>
              </a:lnSpc>
              <a:spcAft>
                <a:spcPts val="0"/>
              </a:spcAft>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userDrawn="1">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userDrawn="1">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Tree>
    <p:extLst>
      <p:ext uri="{BB962C8B-B14F-4D97-AF65-F5344CB8AC3E}">
        <p14:creationId xmlns:p14="http://schemas.microsoft.com/office/powerpoint/2010/main" xmlns="" val="21058789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2250"/>
            <a:ext cx="8695944" cy="99669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8600" y="1264666"/>
            <a:ext cx="8686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11" name="Picture 26" descr="spark-385_150"/>
          <p:cNvPicPr>
            <a:picLocks noChangeAspect="1" noChangeArrowheads="1"/>
          </p:cNvPicPr>
          <p:nvPr userDrawn="1"/>
        </p:nvPicPr>
        <p:blipFill>
          <a:blip r:embed="rId2" cstate="print"/>
          <a:srcRect/>
          <a:stretch>
            <a:fillRect/>
          </a:stretch>
        </p:blipFill>
        <p:spPr bwMode="auto">
          <a:xfrm>
            <a:off x="4371977" y="6391534"/>
            <a:ext cx="1865313" cy="414337"/>
          </a:xfrm>
          <a:prstGeom prst="rect">
            <a:avLst/>
          </a:prstGeom>
          <a:noFill/>
          <a:ln w="9525">
            <a:noFill/>
            <a:miter lim="800000"/>
            <a:headEnd/>
            <a:tailEnd/>
          </a:ln>
        </p:spPr>
      </p:pic>
      <p:sp>
        <p:nvSpPr>
          <p:cNvPr id="14" name="Slide Number Placeholder 5"/>
          <p:cNvSpPr txBox="1">
            <a:spLocks/>
          </p:cNvSpPr>
          <p:nvPr userDrawn="1"/>
        </p:nvSpPr>
        <p:spPr>
          <a:xfrm>
            <a:off x="228600" y="6669937"/>
            <a:ext cx="612648" cy="118872"/>
          </a:xfrm>
          <a:prstGeom prst="rect">
            <a:avLst/>
          </a:prstGeom>
        </p:spPr>
        <p:txBody>
          <a:bodyPr lIns="0" tIns="0" rIns="0" bIns="0"/>
          <a:lstStyle>
            <a:defPPr>
              <a:defRPr lang="en-US"/>
            </a:defPPr>
            <a:lvl1pPr marL="0" algn="l" defTabSz="914400" rtl="0" eaLnBrk="1" latinLnBrk="0" hangingPunct="1">
              <a:defRPr sz="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3EC66B-EF27-4603-8557-B6CFD2D77735}" type="slidenum">
              <a:rPr lang="en-US" smtClean="0"/>
              <a:pPr/>
              <a:t>‹#›</a:t>
            </a:fld>
            <a:endParaRPr lang="en-US" dirty="0"/>
          </a:p>
        </p:txBody>
      </p:sp>
      <p:sp>
        <p:nvSpPr>
          <p:cNvPr id="18"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1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Tree>
    <p:extLst>
      <p:ext uri="{BB962C8B-B14F-4D97-AF65-F5344CB8AC3E}">
        <p14:creationId xmlns:p14="http://schemas.microsoft.com/office/powerpoint/2010/main" xmlns="" val="270981813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20419732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FB5E75BF-D390-4C6E-981D-F0E16EC576FE}"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29745943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7531585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7" name="Footer Placeholder 4"/>
          <p:cNvSpPr>
            <a:spLocks noGrp="1"/>
          </p:cNvSpPr>
          <p:nvPr>
            <p:ph type="ftr" sz="quarter" idx="3"/>
          </p:nvPr>
        </p:nvSpPr>
        <p:spPr>
          <a:xfrm>
            <a:off x="7441808" y="6309360"/>
            <a:ext cx="1473591" cy="352885"/>
          </a:xfrm>
          <a:prstGeom prst="rect">
            <a:avLst/>
          </a:prstGeom>
        </p:spPr>
        <p:txBody>
          <a:bodyPr lIns="0" tIns="0" rIns="0" bIns="0" anchor="b"/>
          <a:lstStyle>
            <a:lvl1pPr algn="r">
              <a:defRPr sz="800">
                <a:solidFill>
                  <a:srgbClr val="FFFFFF"/>
                </a:solidFill>
              </a:defRPr>
            </a:lvl1pPr>
          </a:lstStyle>
          <a:p>
            <a:r>
              <a:rPr lang="en-US" dirty="0" smtClean="0"/>
              <a:t>Back to Basics Training Copyright Agilent 2012</a:t>
            </a:r>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2964626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12093712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4674205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565870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5930924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8"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394149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29 Feb 2012</a:t>
            </a:r>
            <a:endParaRPr lang="en-US" dirty="0"/>
          </a:p>
        </p:txBody>
      </p:sp>
      <p:sp>
        <p:nvSpPr>
          <p:cNvPr id="4" name="Footer Placeholder 3"/>
          <p:cNvSpPr>
            <a:spLocks noGrp="1"/>
          </p:cNvSpPr>
          <p:nvPr>
            <p:ph type="ftr" sz="quarter" idx="11"/>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12"/>
          </p:nvPr>
        </p:nvSpPr>
        <p:spPr/>
        <p:txBody>
          <a:bodyPr/>
          <a:lstStyle/>
          <a:p>
            <a:fld id="{793EC66B-EF27-4603-8557-B6CFD2D77735}" type="slidenum">
              <a:rPr lang="en-US" smtClean="0"/>
              <a:pPr/>
              <a:t>‹#›</a:t>
            </a:fld>
            <a:endParaRPr lang="en-US" dirty="0"/>
          </a:p>
        </p:txBody>
      </p:sp>
    </p:spTree>
    <p:extLst>
      <p:ext uri="{BB962C8B-B14F-4D97-AF65-F5344CB8AC3E}">
        <p14:creationId xmlns:p14="http://schemas.microsoft.com/office/powerpoint/2010/main" xmlns="" val="42296148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34"/>
          <p:cNvPicPr>
            <a:picLocks noChangeAspect="1" noChangeArrowheads="1"/>
          </p:cNvPicPr>
          <p:nvPr userDrawn="1"/>
        </p:nvPicPr>
        <p:blipFill>
          <a:blip r:embed="rId2" cstate="print"/>
          <a:srcRect/>
          <a:stretch>
            <a:fillRect/>
          </a:stretch>
        </p:blipFill>
        <p:spPr bwMode="auto">
          <a:xfrm>
            <a:off x="0" y="6000750"/>
            <a:ext cx="9144000" cy="857250"/>
          </a:xfrm>
          <a:prstGeom prst="rect">
            <a:avLst/>
          </a:prstGeom>
          <a:noFill/>
          <a:ln w="6350">
            <a:noFill/>
            <a:miter lim="800000"/>
            <a:headEnd/>
            <a:tailEnd type="none" w="med" len="lg"/>
          </a:ln>
        </p:spPr>
      </p:pic>
      <p:sp>
        <p:nvSpPr>
          <p:cNvPr id="4" name="Text Box 3"/>
          <p:cNvSpPr txBox="1">
            <a:spLocks noChangeArrowheads="1"/>
          </p:cNvSpPr>
          <p:nvPr userDrawn="1"/>
        </p:nvSpPr>
        <p:spPr bwMode="auto">
          <a:xfrm>
            <a:off x="990600" y="1462088"/>
            <a:ext cx="7162800" cy="1779587"/>
          </a:xfrm>
          <a:prstGeom prst="rect">
            <a:avLst/>
          </a:prstGeom>
          <a:solidFill>
            <a:schemeClr val="bg1"/>
          </a:solidFill>
          <a:ln w="9525">
            <a:solidFill>
              <a:schemeClr val="tx1"/>
            </a:solidFill>
            <a:miter lim="800000"/>
            <a:headEnd/>
            <a:tailEnd/>
          </a:ln>
          <a:effectLst>
            <a:outerShdw dist="35921" dir="2700000" algn="ctr" rotWithShape="0">
              <a:srgbClr val="76264A"/>
            </a:outerShdw>
          </a:effectLst>
        </p:spPr>
        <p:txBody>
          <a:bodyPr lIns="457200" tIns="548640" rIns="457200" bIns="274320" anchor="ctr" anchorCtr="1"/>
          <a:lstStyle/>
          <a:p>
            <a:pPr>
              <a:spcAft>
                <a:spcPct val="50000"/>
              </a:spcAft>
              <a:defRPr/>
            </a:pPr>
            <a:endParaRPr lang="en-US" altLang="en-US" sz="3600" b="1" dirty="0">
              <a:solidFill>
                <a:schemeClr val="tx2"/>
              </a:solidFill>
              <a:latin typeface="Agilent TT Cond" pitchFamily="34" charset="0"/>
            </a:endParaRPr>
          </a:p>
        </p:txBody>
      </p:sp>
      <p:pic>
        <p:nvPicPr>
          <p:cNvPr id="7" name="Picture 35"/>
          <p:cNvPicPr>
            <a:picLocks noChangeAspect="1" noChangeArrowheads="1"/>
          </p:cNvPicPr>
          <p:nvPr userDrawn="1"/>
        </p:nvPicPr>
        <p:blipFill>
          <a:blip r:embed="rId3" cstate="print"/>
          <a:srcRect/>
          <a:stretch>
            <a:fillRect/>
          </a:stretch>
        </p:blipFill>
        <p:spPr bwMode="auto">
          <a:xfrm>
            <a:off x="0" y="0"/>
            <a:ext cx="9144000" cy="868363"/>
          </a:xfrm>
          <a:prstGeom prst="rect">
            <a:avLst/>
          </a:prstGeom>
          <a:noFill/>
          <a:ln w="6350">
            <a:noFill/>
            <a:miter lim="800000"/>
            <a:headEnd/>
            <a:tailEnd type="none" w="med" len="lg"/>
          </a:ln>
        </p:spPr>
      </p:pic>
      <p:sp>
        <p:nvSpPr>
          <p:cNvPr id="8" name="Rectangle 14"/>
          <p:cNvSpPr>
            <a:spLocks noChangeArrowheads="1"/>
          </p:cNvSpPr>
          <p:nvPr userDrawn="1"/>
        </p:nvSpPr>
        <p:spPr bwMode="auto">
          <a:xfrm>
            <a:off x="152400" y="215900"/>
            <a:ext cx="8737600" cy="457200"/>
          </a:xfrm>
          <a:prstGeom prst="rect">
            <a:avLst/>
          </a:prstGeom>
          <a:noFill/>
          <a:ln w="9525">
            <a:noFill/>
            <a:miter lim="800000"/>
            <a:headEnd/>
            <a:tailEnd/>
          </a:ln>
          <a:effectLst/>
        </p:spPr>
        <p:txBody>
          <a:bodyPr>
            <a:spAutoFit/>
          </a:bodyPr>
          <a:lstStyle/>
          <a:p>
            <a:pPr>
              <a:defRPr/>
            </a:pPr>
            <a:r>
              <a:rPr lang="en-US" b="1">
                <a:solidFill>
                  <a:schemeClr val="bg1"/>
                </a:solidFill>
                <a:latin typeface="Univers 67 CondensedBold" charset="0"/>
              </a:rPr>
              <a:t>Agilent Back to Basics</a:t>
            </a:r>
          </a:p>
        </p:txBody>
      </p:sp>
      <p:pic>
        <p:nvPicPr>
          <p:cNvPr id="9" name="Picture 36" descr="4c_CorporateSig-noHL"/>
          <p:cNvPicPr>
            <a:picLocks noChangeAspect="1" noChangeArrowheads="1"/>
          </p:cNvPicPr>
          <p:nvPr userDrawn="1"/>
        </p:nvPicPr>
        <p:blipFill>
          <a:blip r:embed="rId4" cstate="print"/>
          <a:srcRect/>
          <a:stretch>
            <a:fillRect/>
          </a:stretch>
        </p:blipFill>
        <p:spPr bwMode="auto">
          <a:xfrm>
            <a:off x="6181725" y="6153150"/>
            <a:ext cx="2797175" cy="536575"/>
          </a:xfrm>
          <a:prstGeom prst="rect">
            <a:avLst/>
          </a:prstGeom>
          <a:noFill/>
          <a:ln w="9525">
            <a:noFill/>
            <a:miter lim="800000"/>
            <a:headEnd/>
            <a:tailEnd/>
          </a:ln>
        </p:spPr>
      </p:pic>
      <p:sp>
        <p:nvSpPr>
          <p:cNvPr id="1164292" name="Rectangle 4"/>
          <p:cNvSpPr>
            <a:spLocks noGrp="1" noChangeArrowheads="1"/>
          </p:cNvSpPr>
          <p:nvPr>
            <p:ph type="ctrTitle"/>
          </p:nvPr>
        </p:nvSpPr>
        <p:spPr>
          <a:xfrm>
            <a:off x="1149350" y="1536700"/>
            <a:ext cx="6843713" cy="1143000"/>
          </a:xfrm>
        </p:spPr>
        <p:txBody>
          <a:bodyPr/>
          <a:lstStyle>
            <a:lvl1pPr algn="ctr">
              <a:defRPr/>
            </a:lvl1pPr>
          </a:lstStyle>
          <a:p>
            <a:r>
              <a:rPr lang="en-US"/>
              <a:t>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1016"/>
            <a:ext cx="4270248" cy="4562856"/>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45359CCE-E89C-4A8C-9017-46F914F3CEF7}"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11" name="Footer Placeholder 4"/>
          <p:cNvSpPr>
            <a:spLocks noGrp="1"/>
          </p:cNvSpPr>
          <p:nvPr>
            <p:ph type="ftr" sz="quarter" idx="11"/>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2" name="Slide Number Placeholder 5"/>
          <p:cNvSpPr>
            <a:spLocks noGrp="1"/>
          </p:cNvSpPr>
          <p:nvPr>
            <p:ph type="sldNum" sz="quarter" idx="12"/>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E7E04CCD-D857-4BD4-ADC7-765EFA321215}"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7"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8"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27CB41F0-782F-4A8A-A27D-A06A705A8807}"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6"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7"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ACE91505-91D0-4AC0-9E34-34E07781949D}"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C7474B52-118C-4591-99FB-C920BDD5DA65}"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9"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8273AF23-4FB0-4838-82EF-19A21D57FA72}"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4.png"/><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5" cstate="print">
            <a:alphaModFix amt="17000"/>
            <a:extLst>
              <a:ext uri="{28A0092B-C50C-407E-A947-70E740481C1C}">
                <a14:useLocalDpi xmlns:a14="http://schemas.microsoft.com/office/drawing/2010/main" xmlns=""/>
              </a:ext>
            </a:extLst>
          </a:blip>
          <a:srcRect t="7402" r="8333"/>
          <a:stretch/>
        </p:blipFill>
        <p:spPr>
          <a:xfrm>
            <a:off x="762000" y="0"/>
            <a:ext cx="8382000" cy="2173224"/>
          </a:xfrm>
          <a:prstGeom prst="rect">
            <a:avLst/>
          </a:prstGeom>
        </p:spPr>
      </p:pic>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2" descr="footer_two-tone_revised_5-16_cir6"/>
          <p:cNvPicPr>
            <a:picLocks noChangeAspect="1" noChangeArrowheads="1"/>
          </p:cNvPicPr>
          <p:nvPr/>
        </p:nvPicPr>
        <p:blipFill>
          <a:blip r:embed="rId16" cstate="print"/>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7" cstate="print"/>
          <a:srcRect/>
          <a:stretch>
            <a:fillRect/>
          </a:stretch>
        </p:blipFill>
        <p:spPr bwMode="auto">
          <a:xfrm>
            <a:off x="4371977" y="6391534"/>
            <a:ext cx="1865313" cy="414337"/>
          </a:xfrm>
          <a:prstGeom prst="rect">
            <a:avLst/>
          </a:prstGeom>
          <a:noFill/>
          <a:ln w="9525">
            <a:noFill/>
            <a:miter lim="800000"/>
            <a:headEnd/>
            <a:tailEnd/>
          </a:ln>
        </p:spPr>
      </p:pic>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pPr>
              <a:defRPr/>
            </a:pPr>
            <a:r>
              <a:rPr lang="en-US" smtClean="0">
                <a:latin typeface="Agilent TT Cond" pitchFamily="34" charset="0"/>
              </a:rPr>
              <a:t>Page M6- </a:t>
            </a:r>
            <a:fld id="{4A12A7EE-5820-49F5-906F-39358E05CD36}" type="slidenum">
              <a:rPr lang="en-US" smtClean="0">
                <a:latin typeface="Agilent TT Cond" pitchFamily="34" charset="0"/>
              </a:rPr>
              <a:pPr>
                <a:defRPr/>
              </a:pPr>
              <a:t>‹#›</a:t>
            </a:fld>
            <a:r>
              <a:rPr lang="en-US" smtClean="0">
                <a:latin typeface="Agilent TT Cond" pitchFamily="34" charset="0"/>
              </a:rPr>
              <a:t> </a:t>
            </a:r>
            <a:endParaRPr lang="en-US" dirty="0">
              <a:latin typeface="Agilent TT Cond" pitchFamily="34" charset="0"/>
            </a:endParaRPr>
          </a:p>
        </p:txBody>
      </p:sp>
      <p:pic>
        <p:nvPicPr>
          <p:cNvPr id="5" name="Picture 4" descr="Anticipate-_Accelerate-_Achieve-Wordmark-Lockup-White.png"/>
          <p:cNvPicPr>
            <a:picLocks noChangeAspect="1"/>
          </p:cNvPicPr>
          <p:nvPr/>
        </p:nvPicPr>
        <p:blipFill>
          <a:blip r:embed="rId18" cstate="print">
            <a:alphaModFix amt="95000"/>
            <a:extLst>
              <a:ext uri="{28A0092B-C50C-407E-A947-70E740481C1C}">
                <a14:useLocalDpi xmlns:a14="http://schemas.microsoft.com/office/drawing/2010/main" xmlns=""/>
              </a:ext>
            </a:extLst>
          </a:blip>
          <a:stretch>
            <a:fillRect/>
          </a:stretch>
        </p:blipFill>
        <p:spPr>
          <a:xfrm>
            <a:off x="216088" y="6400800"/>
            <a:ext cx="1688912" cy="88199"/>
          </a:xfrm>
          <a:prstGeom prst="rect">
            <a:avLst/>
          </a:prstGeom>
        </p:spPr>
      </p:pic>
      <p:sp>
        <p:nvSpPr>
          <p:cNvPr id="12" name="Date Placeholder 3"/>
          <p:cNvSpPr>
            <a:spLocks noGrp="1"/>
          </p:cNvSpPr>
          <p:nvPr>
            <p:ph type="dt" sz="half" idx="2"/>
          </p:nvPr>
        </p:nvSpPr>
        <p:spPr>
          <a:xfrm>
            <a:off x="7543800" y="6662518"/>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13" name="Footer Placeholder 4"/>
          <p:cNvSpPr>
            <a:spLocks noGrp="1"/>
          </p:cNvSpPr>
          <p:nvPr>
            <p:ph type="ftr" sz="quarter" idx="3"/>
          </p:nvPr>
        </p:nvSpPr>
        <p:spPr>
          <a:xfrm>
            <a:off x="6858000" y="6543373"/>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14" name="Rectangle 16"/>
          <p:cNvSpPr>
            <a:spLocks noChangeArrowheads="1"/>
          </p:cNvSpPr>
          <p:nvPr userDrawn="1"/>
        </p:nvSpPr>
        <p:spPr bwMode="auto">
          <a:xfrm>
            <a:off x="1524000" y="90488"/>
            <a:ext cx="6316663" cy="519112"/>
          </a:xfrm>
          <a:prstGeom prst="rect">
            <a:avLst/>
          </a:prstGeom>
          <a:noFill/>
          <a:ln w="9525">
            <a:noFill/>
            <a:miter lim="800000"/>
            <a:headEnd/>
            <a:tailEnd/>
          </a:ln>
          <a:effectLst/>
        </p:spPr>
        <p:txBody>
          <a:bodyPr wrap="none">
            <a:spAutoFit/>
          </a:bodyPr>
          <a:lstStyle/>
          <a:p>
            <a:pPr>
              <a:defRPr/>
            </a:pPr>
            <a:r>
              <a:rPr lang="en-US" sz="2800">
                <a:solidFill>
                  <a:schemeClr val="bg1"/>
                </a:solidFill>
                <a:latin typeface="Univers 67 CondensedBold" charset="0"/>
              </a:rPr>
              <a:t>Aerospace and Defense Symposium 2007</a:t>
            </a:r>
          </a:p>
        </p:txBody>
      </p:sp>
      <p:pic>
        <p:nvPicPr>
          <p:cNvPr id="15" name="Picture 21" descr="Clipboard01"/>
          <p:cNvPicPr>
            <a:picLocks noChangeAspect="1" noChangeArrowheads="1"/>
          </p:cNvPicPr>
          <p:nvPr userDrawn="1"/>
        </p:nvPicPr>
        <p:blipFill>
          <a:blip r:embed="rId19" cstate="print"/>
          <a:srcRect/>
          <a:stretch>
            <a:fillRect/>
          </a:stretch>
        </p:blipFill>
        <p:spPr bwMode="auto">
          <a:xfrm>
            <a:off x="6648450" y="6245225"/>
            <a:ext cx="2343150" cy="452438"/>
          </a:xfrm>
          <a:prstGeom prst="rect">
            <a:avLst/>
          </a:prstGeom>
          <a:noFill/>
          <a:ln w="9525">
            <a:noFill/>
            <a:miter lim="800000"/>
            <a:headEnd/>
            <a:tailEnd/>
          </a:ln>
        </p:spPr>
      </p:pic>
      <p:sp>
        <p:nvSpPr>
          <p:cNvPr id="18" name="Rectangle 22"/>
          <p:cNvSpPr>
            <a:spLocks noChangeArrowheads="1"/>
          </p:cNvSpPr>
          <p:nvPr userDrawn="1"/>
        </p:nvSpPr>
        <p:spPr bwMode="auto">
          <a:xfrm>
            <a:off x="0" y="173038"/>
            <a:ext cx="4954588" cy="519112"/>
          </a:xfrm>
          <a:prstGeom prst="rect">
            <a:avLst/>
          </a:prstGeom>
          <a:noFill/>
          <a:ln w="9525">
            <a:noFill/>
            <a:miter lim="800000"/>
            <a:headEnd/>
            <a:tailEnd/>
          </a:ln>
          <a:effectLst/>
        </p:spPr>
        <p:txBody>
          <a:bodyPr wrap="none">
            <a:spAutoFit/>
          </a:bodyPr>
          <a:lstStyle/>
          <a:p>
            <a:pPr>
              <a:defRPr/>
            </a:pPr>
            <a:r>
              <a:rPr lang="en-US" sz="2800">
                <a:solidFill>
                  <a:schemeClr val="bg1"/>
                </a:solidFill>
                <a:latin typeface="Univers 67 CondensedBold" charset="0"/>
              </a:rPr>
              <a:t>EuMw 2007 Agilent Workshop</a:t>
            </a:r>
          </a:p>
        </p:txBody>
      </p:sp>
      <p:pic>
        <p:nvPicPr>
          <p:cNvPr id="19" name="Picture 23"/>
          <p:cNvPicPr>
            <a:picLocks noChangeAspect="1" noChangeArrowheads="1"/>
          </p:cNvPicPr>
          <p:nvPr userDrawn="1"/>
        </p:nvPicPr>
        <p:blipFill>
          <a:blip r:embed="rId20" cstate="print"/>
          <a:srcRect/>
          <a:stretch>
            <a:fillRect/>
          </a:stretch>
        </p:blipFill>
        <p:spPr bwMode="auto">
          <a:xfrm>
            <a:off x="0" y="6000750"/>
            <a:ext cx="9144000" cy="857250"/>
          </a:xfrm>
          <a:prstGeom prst="rect">
            <a:avLst/>
          </a:prstGeom>
          <a:noFill/>
          <a:ln w="6350">
            <a:noFill/>
            <a:miter lim="800000"/>
            <a:headEnd/>
            <a:tailEnd type="none" w="med" len="lg"/>
          </a:ln>
        </p:spPr>
      </p:pic>
      <p:pic>
        <p:nvPicPr>
          <p:cNvPr id="20" name="Picture 25"/>
          <p:cNvPicPr>
            <a:picLocks noChangeAspect="1" noChangeArrowheads="1"/>
          </p:cNvPicPr>
          <p:nvPr userDrawn="1"/>
        </p:nvPicPr>
        <p:blipFill>
          <a:blip r:embed="rId21" cstate="print"/>
          <a:srcRect/>
          <a:stretch>
            <a:fillRect/>
          </a:stretch>
        </p:blipFill>
        <p:spPr bwMode="auto">
          <a:xfrm>
            <a:off x="0" y="0"/>
            <a:ext cx="9144000" cy="868363"/>
          </a:xfrm>
          <a:prstGeom prst="rect">
            <a:avLst/>
          </a:prstGeom>
          <a:noFill/>
          <a:ln w="6350">
            <a:noFill/>
            <a:miter lim="800000"/>
            <a:headEnd/>
            <a:tailEnd type="none" w="med" len="lg"/>
          </a:ln>
        </p:spPr>
      </p:pic>
      <p:pic>
        <p:nvPicPr>
          <p:cNvPr id="21" name="Picture 28" descr="4c_CorporateSig-noHL"/>
          <p:cNvPicPr>
            <a:picLocks noChangeAspect="1" noChangeArrowheads="1"/>
          </p:cNvPicPr>
          <p:nvPr userDrawn="1"/>
        </p:nvPicPr>
        <p:blipFill>
          <a:blip r:embed="rId22" cstate="print"/>
          <a:srcRect/>
          <a:stretch>
            <a:fillRect/>
          </a:stretch>
        </p:blipFill>
        <p:spPr bwMode="auto">
          <a:xfrm>
            <a:off x="6181725" y="6153150"/>
            <a:ext cx="2797175" cy="53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iming>
    <p:tnLst>
      <p:par>
        <p:cTn id="1" dur="indefinite" restart="never" nodeType="tmRoot"/>
      </p:par>
    </p:tnLst>
  </p:timing>
  <p:hf hdr="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15" cstate="print">
            <a:alphaModFix amt="17000"/>
            <a:extLst>
              <a:ext uri="{28A0092B-C50C-407E-A947-70E740481C1C}">
                <a14:useLocalDpi xmlns:a14="http://schemas.microsoft.com/office/drawing/2010/main" xmlns=""/>
              </a:ext>
            </a:extLst>
          </a:blip>
          <a:srcRect t="7402" r="8333"/>
          <a:stretch/>
        </p:blipFill>
        <p:spPr>
          <a:xfrm>
            <a:off x="762000" y="4402416"/>
            <a:ext cx="8382000" cy="2173224"/>
          </a:xfrm>
          <a:prstGeom prst="rect">
            <a:avLst/>
          </a:prstGeom>
        </p:spPr>
      </p:pic>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2" descr="footer_two-tone_revised_5-16_cir6"/>
          <p:cNvPicPr>
            <a:picLocks noChangeAspect="1" noChangeArrowheads="1"/>
          </p:cNvPicPr>
          <p:nvPr/>
        </p:nvPicPr>
        <p:blipFill>
          <a:blip r:embed="rId16" cstate="print"/>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7" cstate="print"/>
          <a:srcRect/>
          <a:stretch>
            <a:fillRect/>
          </a:stretch>
        </p:blipFill>
        <p:spPr bwMode="auto">
          <a:xfrm>
            <a:off x="4371977" y="6391534"/>
            <a:ext cx="1865313" cy="414337"/>
          </a:xfrm>
          <a:prstGeom prst="rect">
            <a:avLst/>
          </a:prstGeom>
          <a:noFill/>
          <a:ln w="9525">
            <a:noFill/>
            <a:miter lim="800000"/>
            <a:headEnd/>
            <a:tailEnd/>
          </a:ln>
        </p:spPr>
      </p:pic>
      <p:sp>
        <p:nvSpPr>
          <p:cNvPr id="18" name="Date Placeholder 3"/>
          <p:cNvSpPr>
            <a:spLocks noGrp="1"/>
          </p:cNvSpPr>
          <p:nvPr>
            <p:ph type="dt" sz="half" idx="2"/>
          </p:nvPr>
        </p:nvSpPr>
        <p:spPr>
          <a:xfrm>
            <a:off x="7543800" y="6670616"/>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19" name="Footer Placeholder 4"/>
          <p:cNvSpPr>
            <a:spLocks noGrp="1"/>
          </p:cNvSpPr>
          <p:nvPr>
            <p:ph type="ftr" sz="quarter" idx="3"/>
          </p:nvPr>
        </p:nvSpPr>
        <p:spPr>
          <a:xfrm>
            <a:off x="6858000" y="6551471"/>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5" name="Picture 4" descr="Anticipate-_Accelerate-_Achieve-Wordmark-Lockup-White.png"/>
          <p:cNvPicPr>
            <a:picLocks noChangeAspect="1"/>
          </p:cNvPicPr>
          <p:nvPr/>
        </p:nvPicPr>
        <p:blipFill>
          <a:blip r:embed="rId18" cstate="print">
            <a:alphaModFix amt="95000"/>
            <a:extLst>
              <a:ext uri="{28A0092B-C50C-407E-A947-70E740481C1C}">
                <a14:useLocalDpi xmlns:a14="http://schemas.microsoft.com/office/drawing/2010/main" xmlns=""/>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xmlns="" val="46237370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64" r:id="rId13"/>
  </p:sldLayoutIdLst>
  <p:timing>
    <p:tnLst>
      <p:par>
        <p:cTn id="1" dur="indefinite" restart="never" nodeType="tmRoot"/>
      </p:par>
    </p:tnLst>
  </p:timing>
  <p:hf hdr="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95944" cy="996696"/>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71016"/>
            <a:ext cx="8686800" cy="4562856"/>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2" descr="footer_two-tone_revised_5-16_cir6"/>
          <p:cNvPicPr>
            <a:picLocks noChangeAspect="1" noChangeArrowheads="1"/>
          </p:cNvPicPr>
          <p:nvPr/>
        </p:nvPicPr>
        <p:blipFill>
          <a:blip r:embed="rId15" cstate="print"/>
          <a:srcRect/>
          <a:stretch>
            <a:fillRect/>
          </a:stretch>
        </p:blipFill>
        <p:spPr bwMode="auto">
          <a:xfrm>
            <a:off x="0" y="6243893"/>
            <a:ext cx="9153144" cy="629280"/>
          </a:xfrm>
          <a:prstGeom prst="rect">
            <a:avLst/>
          </a:prstGeom>
          <a:noFill/>
          <a:ln w="9525">
            <a:noFill/>
            <a:miter lim="800000"/>
            <a:headEnd/>
            <a:tailEnd/>
          </a:ln>
        </p:spPr>
      </p:pic>
      <p:pic>
        <p:nvPicPr>
          <p:cNvPr id="17" name="Picture 26" descr="spark-385_150"/>
          <p:cNvPicPr>
            <a:picLocks noChangeAspect="1" noChangeArrowheads="1"/>
          </p:cNvPicPr>
          <p:nvPr/>
        </p:nvPicPr>
        <p:blipFill>
          <a:blip r:embed="rId16" cstate="print"/>
          <a:srcRect/>
          <a:stretch>
            <a:fillRect/>
          </a:stretch>
        </p:blipFill>
        <p:spPr bwMode="auto">
          <a:xfrm>
            <a:off x="4371977" y="6391534"/>
            <a:ext cx="1865313" cy="414337"/>
          </a:xfrm>
          <a:prstGeom prst="rect">
            <a:avLst/>
          </a:prstGeom>
          <a:noFill/>
          <a:ln w="9525">
            <a:noFill/>
            <a:miter lim="800000"/>
            <a:headEnd/>
            <a:tailEnd/>
          </a:ln>
        </p:spPr>
      </p:pic>
      <p:sp>
        <p:nvSpPr>
          <p:cNvPr id="18" name="Date Placeholder 3"/>
          <p:cNvSpPr>
            <a:spLocks noGrp="1"/>
          </p:cNvSpPr>
          <p:nvPr>
            <p:ph type="dt" sz="half" idx="2"/>
          </p:nvPr>
        </p:nvSpPr>
        <p:spPr>
          <a:xfrm>
            <a:off x="7543800" y="6670616"/>
            <a:ext cx="1371600" cy="118872"/>
          </a:xfrm>
          <a:prstGeom prst="rect">
            <a:avLst/>
          </a:prstGeom>
        </p:spPr>
        <p:txBody>
          <a:bodyPr lIns="0" tIns="0" rIns="0" bIns="0"/>
          <a:lstStyle>
            <a:lvl1pPr algn="r">
              <a:defRPr sz="800">
                <a:solidFill>
                  <a:srgbClr val="FFFFFF"/>
                </a:solidFill>
              </a:defRPr>
            </a:lvl1pPr>
          </a:lstStyle>
          <a:p>
            <a:r>
              <a:rPr lang="en-US" smtClean="0"/>
              <a:t>29 Feb 2012</a:t>
            </a:r>
            <a:endParaRPr lang="en-US" dirty="0"/>
          </a:p>
        </p:txBody>
      </p:sp>
      <p:sp>
        <p:nvSpPr>
          <p:cNvPr id="19" name="Footer Placeholder 4"/>
          <p:cNvSpPr>
            <a:spLocks noGrp="1"/>
          </p:cNvSpPr>
          <p:nvPr>
            <p:ph type="ftr" sz="quarter" idx="3"/>
          </p:nvPr>
        </p:nvSpPr>
        <p:spPr>
          <a:xfrm>
            <a:off x="6858000" y="6551471"/>
            <a:ext cx="2057400" cy="118872"/>
          </a:xfrm>
          <a:prstGeom prst="rect">
            <a:avLst/>
          </a:prstGeom>
        </p:spPr>
        <p:txBody>
          <a:bodyPr lIns="0" tIns="0" rIns="0" bIns="0" anchor="b"/>
          <a:lstStyle>
            <a:lvl1pPr algn="r">
              <a:defRPr sz="800">
                <a:solidFill>
                  <a:srgbClr val="FFFFFF"/>
                </a:solidFill>
              </a:defRPr>
            </a:lvl1pPr>
          </a:lstStyle>
          <a:p>
            <a:r>
              <a:rPr lang="en-US" smtClean="0"/>
              <a:t>Back to Basics Training Copyright Agilent 2012</a:t>
            </a:r>
            <a:endParaRPr lang="en-US" dirty="0"/>
          </a:p>
        </p:txBody>
      </p:sp>
      <p:sp>
        <p:nvSpPr>
          <p:cNvPr id="22" name="Slide Number Placeholder 5"/>
          <p:cNvSpPr>
            <a:spLocks noGrp="1"/>
          </p:cNvSpPr>
          <p:nvPr>
            <p:ph type="sldNum" sz="quarter" idx="4"/>
          </p:nvPr>
        </p:nvSpPr>
        <p:spPr>
          <a:xfrm>
            <a:off x="228600" y="6669937"/>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pic>
        <p:nvPicPr>
          <p:cNvPr id="5" name="Picture 4" descr="Anticipate-_Accelerate-_Achieve-Wordmark-Lockup-White.png"/>
          <p:cNvPicPr>
            <a:picLocks noChangeAspect="1"/>
          </p:cNvPicPr>
          <p:nvPr/>
        </p:nvPicPr>
        <p:blipFill>
          <a:blip r:embed="rId17" cstate="print">
            <a:alphaModFix amt="95000"/>
            <a:extLst>
              <a:ext uri="{28A0092B-C50C-407E-A947-70E740481C1C}">
                <a14:useLocalDpi xmlns:a14="http://schemas.microsoft.com/office/drawing/2010/main" xmlns=""/>
              </a:ext>
            </a:extLst>
          </a:blip>
          <a:stretch>
            <a:fillRect/>
          </a:stretch>
        </p:blipFill>
        <p:spPr>
          <a:xfrm>
            <a:off x="216088" y="6400800"/>
            <a:ext cx="1688912" cy="88199"/>
          </a:xfrm>
          <a:prstGeom prst="rect">
            <a:avLst/>
          </a:prstGeom>
        </p:spPr>
      </p:pic>
    </p:spTree>
    <p:extLst>
      <p:ext uri="{BB962C8B-B14F-4D97-AF65-F5344CB8AC3E}">
        <p14:creationId xmlns:p14="http://schemas.microsoft.com/office/powerpoint/2010/main" xmlns="" val="18216230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78" r:id="rId13"/>
  </p:sldLayoutIdLst>
  <p:timing>
    <p:tnLst>
      <p:par>
        <p:cTn id="1" dur="indefinite" restart="never" nodeType="tmRoot"/>
      </p:par>
    </p:tnLst>
  </p:timing>
  <p:hf hdr="0"/>
  <p:txStyles>
    <p:titleStyle>
      <a:lvl1pPr algn="l" defTabSz="914400" rtl="0" eaLnBrk="1" latinLnBrk="0" hangingPunct="1">
        <a:spcBef>
          <a:spcPct val="0"/>
        </a:spcBef>
        <a:spcAft>
          <a:spcPts val="300"/>
        </a:spcAft>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400"/>
        </a:spcAft>
        <a:buFont typeface="Arial" pitchFamily="34" charset="0"/>
        <a:buNone/>
        <a:tabLst/>
        <a:defRPr sz="2400" kern="1200">
          <a:solidFill>
            <a:schemeClr val="tx1"/>
          </a:solidFill>
          <a:latin typeface="+mn-lt"/>
          <a:ea typeface="+mn-ea"/>
          <a:cs typeface="+mn-cs"/>
        </a:defRPr>
      </a:lvl1pPr>
      <a:lvl2pPr marL="2286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2pPr>
      <a:lvl3pPr marL="457200" indent="-228600" algn="l" defTabSz="914400" rtl="0" eaLnBrk="1" latinLnBrk="0" hangingPunct="1">
        <a:spcBef>
          <a:spcPts val="0"/>
        </a:spcBef>
        <a:spcAft>
          <a:spcPts val="700"/>
        </a:spcAft>
        <a:buFont typeface="Arial" pitchFamily="34" charset="0"/>
        <a:buChar char="–"/>
        <a:defRPr sz="2000" kern="1200">
          <a:solidFill>
            <a:schemeClr val="tx1"/>
          </a:solidFill>
          <a:latin typeface="+mn-lt"/>
          <a:ea typeface="+mn-ea"/>
          <a:cs typeface="+mn-cs"/>
        </a:defRPr>
      </a:lvl3pPr>
      <a:lvl4pPr marL="6858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4pPr>
      <a:lvl5pPr marL="914400" indent="-22860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3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3.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3.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32.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16.jpe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32.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3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2.xml"/><Relationship Id="rId1" Type="http://schemas.openxmlformats.org/officeDocument/2006/relationships/vmlDrawing" Target="../drawings/vmlDrawing5.vml"/><Relationship Id="rId6" Type="http://schemas.openxmlformats.org/officeDocument/2006/relationships/image" Target="../media/image44.jpeg"/><Relationship Id="rId5" Type="http://schemas.openxmlformats.org/officeDocument/2006/relationships/oleObject" Target="../embeddings/oleObject8.bin"/><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3.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3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oleObject" Target="../embeddings/oleObject13.bin"/><Relationship Id="rId2" Type="http://schemas.openxmlformats.org/officeDocument/2006/relationships/slideLayout" Target="../slideLayouts/slideLayout3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2.xml"/><Relationship Id="rId1" Type="http://schemas.openxmlformats.org/officeDocument/2006/relationships/vmlDrawing" Target="../drawings/vmlDrawing8.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2.xml"/><Relationship Id="rId1" Type="http://schemas.openxmlformats.org/officeDocument/2006/relationships/vmlDrawing" Target="../drawings/vmlDrawing9.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3.xml"/><Relationship Id="rId1" Type="http://schemas.openxmlformats.org/officeDocument/2006/relationships/vmlDrawing" Target="../drawings/vmlDrawing10.vml"/><Relationship Id="rId6" Type="http://schemas.openxmlformats.org/officeDocument/2006/relationships/image" Target="../media/image58.png"/><Relationship Id="rId5" Type="http://schemas.openxmlformats.org/officeDocument/2006/relationships/oleObject" Target="../embeddings/oleObject18.bin"/><Relationship Id="rId4" Type="http://schemas.openxmlformats.org/officeDocument/2006/relationships/image" Target="../media/image57.jpeg"/></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2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8.xml"/><Relationship Id="rId6" Type="http://schemas.openxmlformats.org/officeDocument/2006/relationships/image" Target="../media/image65.emf"/><Relationship Id="rId5" Type="http://schemas.openxmlformats.org/officeDocument/2006/relationships/image" Target="../media/image64.png"/><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jpeg"/><Relationship Id="rId18" Type="http://schemas.openxmlformats.org/officeDocument/2006/relationships/image" Target="../media/image80.png"/><Relationship Id="rId3" Type="http://schemas.openxmlformats.org/officeDocument/2006/relationships/notesSlide" Target="../notesSlides/notesSlide68.xml"/><Relationship Id="rId21" Type="http://schemas.openxmlformats.org/officeDocument/2006/relationships/image" Target="../media/image64.png"/><Relationship Id="rId7" Type="http://schemas.openxmlformats.org/officeDocument/2006/relationships/image" Target="../media/image69.jpe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slideLayout" Target="../slideLayouts/slideLayout33.xml"/><Relationship Id="rId16" Type="http://schemas.openxmlformats.org/officeDocument/2006/relationships/image" Target="../media/image78.png"/><Relationship Id="rId20" Type="http://schemas.openxmlformats.org/officeDocument/2006/relationships/image" Target="../media/image63.png"/><Relationship Id="rId1" Type="http://schemas.openxmlformats.org/officeDocument/2006/relationships/tags" Target="../tags/tag2.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image" Target="../media/image67.png"/><Relationship Id="rId15" Type="http://schemas.openxmlformats.org/officeDocument/2006/relationships/image" Target="../media/image77.jpe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66.jpeg"/><Relationship Id="rId9" Type="http://schemas.openxmlformats.org/officeDocument/2006/relationships/image" Target="../media/image71.jpeg"/><Relationship Id="rId14" Type="http://schemas.openxmlformats.org/officeDocument/2006/relationships/image" Target="../media/image76.png"/></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9.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70.xml"/><Relationship Id="rId1" Type="http://schemas.openxmlformats.org/officeDocument/2006/relationships/slideLayout" Target="../slideLayouts/slideLayout28.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71.xml.rels><?xml version="1.0" encoding="UTF-8" standalone="yes"?>
<Relationships xmlns="http://schemas.openxmlformats.org/package/2006/relationships"><Relationship Id="rId3" Type="http://schemas.openxmlformats.org/officeDocument/2006/relationships/hyperlink" Target="http://www.agilent.com/find/sources" TargetMode="External"/><Relationship Id="rId2" Type="http://schemas.openxmlformats.org/officeDocument/2006/relationships/notesSlide" Target="../notesSlides/notesSlide71.xml"/><Relationship Id="rId1" Type="http://schemas.openxmlformats.org/officeDocument/2006/relationships/slideLayout" Target="../slideLayouts/slideLayout32.xml"/><Relationship Id="rId4" Type="http://schemas.openxmlformats.org/officeDocument/2006/relationships/hyperlink" Target="http://www.agilent.com/find/sa"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6"/>
          <p:cNvSpPr>
            <a:spLocks noGrp="1" noChangeArrowheads="1"/>
          </p:cNvSpPr>
          <p:nvPr>
            <p:ph type="ctrTitle" idx="4294967295"/>
          </p:nvPr>
        </p:nvSpPr>
        <p:spPr>
          <a:xfrm>
            <a:off x="1002863" y="2629785"/>
            <a:ext cx="6755217" cy="935664"/>
          </a:xfrm>
        </p:spPr>
        <p:txBody>
          <a:bodyPr/>
          <a:lstStyle/>
          <a:p>
            <a:r>
              <a:rPr lang="en-US" altLang="ja-JP" sz="3200" dirty="0" smtClean="0">
                <a:ea typeface="MS PGothic" pitchFamily="34" charset="-128"/>
              </a:rPr>
              <a:t>Back </a:t>
            </a:r>
            <a:r>
              <a:rPr lang="en-US" altLang="ja-JP" sz="3200" dirty="0">
                <a:ea typeface="MS PGothic" pitchFamily="34" charset="-128"/>
              </a:rPr>
              <a:t>to </a:t>
            </a:r>
            <a:r>
              <a:rPr lang="en-US" altLang="ja-JP" sz="3200" dirty="0" smtClean="0">
                <a:ea typeface="MS PGothic" pitchFamily="34" charset="-128"/>
              </a:rPr>
              <a:t>Basics: Signal Generation</a:t>
            </a:r>
            <a:endParaRPr lang="en-US" sz="3200" b="1"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9448" y="330318"/>
            <a:ext cx="6486144" cy="1249680"/>
          </a:xfrm>
          <a:prstGeom prst="rect">
            <a:avLst/>
          </a:prstGeom>
        </p:spPr>
      </p:pic>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754678" y="6322828"/>
            <a:ext cx="1160721" cy="339417"/>
          </a:xfrm>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6688" y="203200"/>
            <a:ext cx="8213725" cy="549275"/>
          </a:xfrm>
        </p:spPr>
        <p:txBody>
          <a:bodyPr/>
          <a:lstStyle/>
          <a:p>
            <a:r>
              <a:rPr lang="en-US" dirty="0" smtClean="0"/>
              <a:t>Generating Signals – Analog Modulation</a:t>
            </a:r>
            <a:endParaRPr lang="en-US" sz="2100" dirty="0" smtClean="0"/>
          </a:p>
        </p:txBody>
      </p:sp>
      <p:sp>
        <p:nvSpPr>
          <p:cNvPr id="30723" name="Line 3"/>
          <p:cNvSpPr>
            <a:spLocks noChangeShapeType="1"/>
          </p:cNvSpPr>
          <p:nvPr/>
        </p:nvSpPr>
        <p:spPr bwMode="auto">
          <a:xfrm>
            <a:off x="1489075" y="3294063"/>
            <a:ext cx="0" cy="21050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724" name="Line 4"/>
          <p:cNvSpPr>
            <a:spLocks noChangeShapeType="1"/>
          </p:cNvSpPr>
          <p:nvPr/>
        </p:nvSpPr>
        <p:spPr bwMode="auto">
          <a:xfrm>
            <a:off x="1490663" y="4300538"/>
            <a:ext cx="265747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725" name="Freeform 5"/>
          <p:cNvSpPr>
            <a:spLocks/>
          </p:cNvSpPr>
          <p:nvPr/>
        </p:nvSpPr>
        <p:spPr bwMode="auto">
          <a:xfrm>
            <a:off x="1535113" y="3590925"/>
            <a:ext cx="746125" cy="1355725"/>
          </a:xfrm>
          <a:custGeom>
            <a:avLst/>
            <a:gdLst>
              <a:gd name="T0" fmla="*/ 2147483647 w 517"/>
              <a:gd name="T1" fmla="*/ 2147483647 h 967"/>
              <a:gd name="T2" fmla="*/ 2147483647 w 517"/>
              <a:gd name="T3" fmla="*/ 2147483647 h 967"/>
              <a:gd name="T4" fmla="*/ 2147483647 w 517"/>
              <a:gd name="T5" fmla="*/ 2147483647 h 967"/>
              <a:gd name="T6" fmla="*/ 2147483647 w 517"/>
              <a:gd name="T7" fmla="*/ 2147483647 h 967"/>
              <a:gd name="T8" fmla="*/ 2147483647 w 517"/>
              <a:gd name="T9" fmla="*/ 2147483647 h 967"/>
              <a:gd name="T10" fmla="*/ 2147483647 w 517"/>
              <a:gd name="T11" fmla="*/ 2147483647 h 967"/>
              <a:gd name="T12" fmla="*/ 2147483647 w 517"/>
              <a:gd name="T13" fmla="*/ 2147483647 h 967"/>
              <a:gd name="T14" fmla="*/ 2147483647 w 517"/>
              <a:gd name="T15" fmla="*/ 2147483647 h 967"/>
              <a:gd name="T16" fmla="*/ 2147483647 w 517"/>
              <a:gd name="T17" fmla="*/ 2147483647 h 967"/>
              <a:gd name="T18" fmla="*/ 2147483647 w 517"/>
              <a:gd name="T19" fmla="*/ 2147483647 h 967"/>
              <a:gd name="T20" fmla="*/ 2147483647 w 517"/>
              <a:gd name="T21" fmla="*/ 2147483647 h 967"/>
              <a:gd name="T22" fmla="*/ 2147483647 w 517"/>
              <a:gd name="T23" fmla="*/ 2147483647 h 967"/>
              <a:gd name="T24" fmla="*/ 2147483647 w 517"/>
              <a:gd name="T25" fmla="*/ 0 h 967"/>
              <a:gd name="T26" fmla="*/ 2147483647 w 517"/>
              <a:gd name="T27" fmla="*/ 2147483647 h 967"/>
              <a:gd name="T28" fmla="*/ 2147483647 w 517"/>
              <a:gd name="T29" fmla="*/ 2147483647 h 967"/>
              <a:gd name="T30" fmla="*/ 2147483647 w 517"/>
              <a:gd name="T31" fmla="*/ 2147483647 h 967"/>
              <a:gd name="T32" fmla="*/ 2147483647 w 517"/>
              <a:gd name="T33" fmla="*/ 2147483647 h 967"/>
              <a:gd name="T34" fmla="*/ 2147483647 w 517"/>
              <a:gd name="T35" fmla="*/ 2147483647 h 967"/>
              <a:gd name="T36" fmla="*/ 2147483647 w 517"/>
              <a:gd name="T37" fmla="*/ 2147483647 h 967"/>
              <a:gd name="T38" fmla="*/ 2147483647 w 517"/>
              <a:gd name="T39" fmla="*/ 2147483647 h 967"/>
              <a:gd name="T40" fmla="*/ 2147483647 w 517"/>
              <a:gd name="T41" fmla="*/ 2147483647 h 967"/>
              <a:gd name="T42" fmla="*/ 2147483647 w 517"/>
              <a:gd name="T43" fmla="*/ 2147483647 h 967"/>
              <a:gd name="T44" fmla="*/ 2147483647 w 517"/>
              <a:gd name="T45" fmla="*/ 2147483647 h 967"/>
              <a:gd name="T46" fmla="*/ 2147483647 w 517"/>
              <a:gd name="T47" fmla="*/ 2147483647 h 967"/>
              <a:gd name="T48" fmla="*/ 2147483647 w 517"/>
              <a:gd name="T49" fmla="*/ 2147483647 h 967"/>
              <a:gd name="T50" fmla="*/ 2147483647 w 517"/>
              <a:gd name="T51" fmla="*/ 2147483647 h 967"/>
              <a:gd name="T52" fmla="*/ 2147483647 w 517"/>
              <a:gd name="T53" fmla="*/ 2147483647 h 967"/>
              <a:gd name="T54" fmla="*/ 2147483647 w 517"/>
              <a:gd name="T55" fmla="*/ 2147483647 h 967"/>
              <a:gd name="T56" fmla="*/ 2147483647 w 517"/>
              <a:gd name="T57" fmla="*/ 2147483647 h 967"/>
              <a:gd name="T58" fmla="*/ 2147483647 w 517"/>
              <a:gd name="T59" fmla="*/ 2147483647 h 967"/>
              <a:gd name="T60" fmla="*/ 2147483647 w 517"/>
              <a:gd name="T61" fmla="*/ 2147483647 h 967"/>
              <a:gd name="T62" fmla="*/ 2147483647 w 517"/>
              <a:gd name="T63" fmla="*/ 2147483647 h 967"/>
              <a:gd name="T64" fmla="*/ 2147483647 w 517"/>
              <a:gd name="T65" fmla="*/ 2147483647 h 967"/>
              <a:gd name="T66" fmla="*/ 2147483647 w 517"/>
              <a:gd name="T67" fmla="*/ 2147483647 h 967"/>
              <a:gd name="T68" fmla="*/ 2147483647 w 517"/>
              <a:gd name="T69" fmla="*/ 2147483647 h 967"/>
              <a:gd name="T70" fmla="*/ 2147483647 w 517"/>
              <a:gd name="T71" fmla="*/ 2147483647 h 967"/>
              <a:gd name="T72" fmla="*/ 2147483647 w 517"/>
              <a:gd name="T73" fmla="*/ 2147483647 h 967"/>
              <a:gd name="T74" fmla="*/ 2147483647 w 517"/>
              <a:gd name="T75" fmla="*/ 2147483647 h 967"/>
              <a:gd name="T76" fmla="*/ 2147483647 w 517"/>
              <a:gd name="T77" fmla="*/ 2147483647 h 967"/>
              <a:gd name="T78" fmla="*/ 2147483647 w 517"/>
              <a:gd name="T79" fmla="*/ 2147483647 h 967"/>
              <a:gd name="T80" fmla="*/ 2147483647 w 517"/>
              <a:gd name="T81" fmla="*/ 2147483647 h 967"/>
              <a:gd name="T82" fmla="*/ 2147483647 w 517"/>
              <a:gd name="T83" fmla="*/ 2147483647 h 967"/>
              <a:gd name="T84" fmla="*/ 2147483647 w 517"/>
              <a:gd name="T85" fmla="*/ 2147483647 h 967"/>
              <a:gd name="T86" fmla="*/ 2147483647 w 517"/>
              <a:gd name="T87" fmla="*/ 2147483647 h 967"/>
              <a:gd name="T88" fmla="*/ 2147483647 w 517"/>
              <a:gd name="T89" fmla="*/ 2147483647 h 967"/>
              <a:gd name="T90" fmla="*/ 2147483647 w 517"/>
              <a:gd name="T91" fmla="*/ 2147483647 h 967"/>
              <a:gd name="T92" fmla="*/ 2147483647 w 517"/>
              <a:gd name="T93" fmla="*/ 2147483647 h 967"/>
              <a:gd name="T94" fmla="*/ 2147483647 w 517"/>
              <a:gd name="T95" fmla="*/ 2147483647 h 967"/>
              <a:gd name="T96" fmla="*/ 2147483647 w 517"/>
              <a:gd name="T97" fmla="*/ 2147483647 h 967"/>
              <a:gd name="T98" fmla="*/ 2147483647 w 517"/>
              <a:gd name="T99" fmla="*/ 2147483647 h 967"/>
              <a:gd name="T100" fmla="*/ 2147483647 w 517"/>
              <a:gd name="T101" fmla="*/ 2147483647 h 9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7"/>
              <a:gd name="T154" fmla="*/ 0 h 967"/>
              <a:gd name="T155" fmla="*/ 517 w 517"/>
              <a:gd name="T156" fmla="*/ 967 h 9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7" h="967">
                <a:moveTo>
                  <a:pt x="0" y="483"/>
                </a:moveTo>
                <a:lnTo>
                  <a:pt x="4" y="452"/>
                </a:lnTo>
                <a:lnTo>
                  <a:pt x="10" y="422"/>
                </a:lnTo>
                <a:lnTo>
                  <a:pt x="15" y="394"/>
                </a:lnTo>
                <a:lnTo>
                  <a:pt x="21" y="364"/>
                </a:lnTo>
                <a:lnTo>
                  <a:pt x="25" y="334"/>
                </a:lnTo>
                <a:lnTo>
                  <a:pt x="30" y="306"/>
                </a:lnTo>
                <a:lnTo>
                  <a:pt x="36" y="279"/>
                </a:lnTo>
                <a:lnTo>
                  <a:pt x="41" y="250"/>
                </a:lnTo>
                <a:lnTo>
                  <a:pt x="46" y="225"/>
                </a:lnTo>
                <a:lnTo>
                  <a:pt x="51" y="199"/>
                </a:lnTo>
                <a:lnTo>
                  <a:pt x="55" y="175"/>
                </a:lnTo>
                <a:lnTo>
                  <a:pt x="61" y="152"/>
                </a:lnTo>
                <a:lnTo>
                  <a:pt x="65" y="138"/>
                </a:lnTo>
                <a:lnTo>
                  <a:pt x="72" y="111"/>
                </a:lnTo>
                <a:lnTo>
                  <a:pt x="77" y="92"/>
                </a:lnTo>
                <a:lnTo>
                  <a:pt x="82" y="75"/>
                </a:lnTo>
                <a:lnTo>
                  <a:pt x="86" y="61"/>
                </a:lnTo>
                <a:lnTo>
                  <a:pt x="92" y="46"/>
                </a:lnTo>
                <a:lnTo>
                  <a:pt x="97" y="35"/>
                </a:lnTo>
                <a:lnTo>
                  <a:pt x="103" y="24"/>
                </a:lnTo>
                <a:lnTo>
                  <a:pt x="108" y="14"/>
                </a:lnTo>
                <a:lnTo>
                  <a:pt x="114" y="9"/>
                </a:lnTo>
                <a:lnTo>
                  <a:pt x="117" y="3"/>
                </a:lnTo>
                <a:lnTo>
                  <a:pt x="124" y="0"/>
                </a:lnTo>
                <a:lnTo>
                  <a:pt x="128" y="0"/>
                </a:lnTo>
                <a:lnTo>
                  <a:pt x="134" y="0"/>
                </a:lnTo>
                <a:lnTo>
                  <a:pt x="139" y="3"/>
                </a:lnTo>
                <a:lnTo>
                  <a:pt x="145" y="9"/>
                </a:lnTo>
                <a:lnTo>
                  <a:pt x="149" y="14"/>
                </a:lnTo>
                <a:lnTo>
                  <a:pt x="154" y="24"/>
                </a:lnTo>
                <a:lnTo>
                  <a:pt x="160" y="34"/>
                </a:lnTo>
                <a:lnTo>
                  <a:pt x="166" y="46"/>
                </a:lnTo>
                <a:lnTo>
                  <a:pt x="170" y="58"/>
                </a:lnTo>
                <a:lnTo>
                  <a:pt x="174" y="75"/>
                </a:lnTo>
                <a:lnTo>
                  <a:pt x="181" y="92"/>
                </a:lnTo>
                <a:lnTo>
                  <a:pt x="185" y="111"/>
                </a:lnTo>
                <a:lnTo>
                  <a:pt x="193" y="142"/>
                </a:lnTo>
                <a:lnTo>
                  <a:pt x="195" y="152"/>
                </a:lnTo>
                <a:lnTo>
                  <a:pt x="201" y="175"/>
                </a:lnTo>
                <a:lnTo>
                  <a:pt x="205" y="199"/>
                </a:lnTo>
                <a:lnTo>
                  <a:pt x="211" y="223"/>
                </a:lnTo>
                <a:lnTo>
                  <a:pt x="216" y="250"/>
                </a:lnTo>
                <a:lnTo>
                  <a:pt x="222" y="279"/>
                </a:lnTo>
                <a:lnTo>
                  <a:pt x="227" y="304"/>
                </a:lnTo>
                <a:lnTo>
                  <a:pt x="231" y="334"/>
                </a:lnTo>
                <a:lnTo>
                  <a:pt x="238" y="363"/>
                </a:lnTo>
                <a:lnTo>
                  <a:pt x="242" y="394"/>
                </a:lnTo>
                <a:lnTo>
                  <a:pt x="248" y="422"/>
                </a:lnTo>
                <a:lnTo>
                  <a:pt x="252" y="452"/>
                </a:lnTo>
                <a:lnTo>
                  <a:pt x="258" y="483"/>
                </a:lnTo>
                <a:lnTo>
                  <a:pt x="262" y="513"/>
                </a:lnTo>
                <a:lnTo>
                  <a:pt x="269" y="543"/>
                </a:lnTo>
                <a:lnTo>
                  <a:pt x="273" y="572"/>
                </a:lnTo>
                <a:lnTo>
                  <a:pt x="278" y="602"/>
                </a:lnTo>
                <a:lnTo>
                  <a:pt x="283" y="632"/>
                </a:lnTo>
                <a:lnTo>
                  <a:pt x="285" y="657"/>
                </a:lnTo>
                <a:lnTo>
                  <a:pt x="292" y="684"/>
                </a:lnTo>
                <a:lnTo>
                  <a:pt x="298" y="716"/>
                </a:lnTo>
                <a:lnTo>
                  <a:pt x="303" y="741"/>
                </a:lnTo>
                <a:lnTo>
                  <a:pt x="309" y="768"/>
                </a:lnTo>
                <a:lnTo>
                  <a:pt x="314" y="791"/>
                </a:lnTo>
                <a:lnTo>
                  <a:pt x="318" y="813"/>
                </a:lnTo>
                <a:lnTo>
                  <a:pt x="324" y="836"/>
                </a:lnTo>
                <a:lnTo>
                  <a:pt x="329" y="854"/>
                </a:lnTo>
                <a:lnTo>
                  <a:pt x="334" y="874"/>
                </a:lnTo>
                <a:lnTo>
                  <a:pt x="340" y="892"/>
                </a:lnTo>
                <a:lnTo>
                  <a:pt x="345" y="905"/>
                </a:lnTo>
                <a:lnTo>
                  <a:pt x="349" y="921"/>
                </a:lnTo>
                <a:lnTo>
                  <a:pt x="355" y="931"/>
                </a:lnTo>
                <a:lnTo>
                  <a:pt x="360" y="942"/>
                </a:lnTo>
                <a:lnTo>
                  <a:pt x="365" y="951"/>
                </a:lnTo>
                <a:lnTo>
                  <a:pt x="371" y="956"/>
                </a:lnTo>
                <a:lnTo>
                  <a:pt x="375" y="962"/>
                </a:lnTo>
                <a:lnTo>
                  <a:pt x="382" y="965"/>
                </a:lnTo>
                <a:lnTo>
                  <a:pt x="386" y="966"/>
                </a:lnTo>
                <a:lnTo>
                  <a:pt x="391" y="965"/>
                </a:lnTo>
                <a:lnTo>
                  <a:pt x="396" y="962"/>
                </a:lnTo>
                <a:lnTo>
                  <a:pt x="402" y="956"/>
                </a:lnTo>
                <a:lnTo>
                  <a:pt x="406" y="951"/>
                </a:lnTo>
                <a:lnTo>
                  <a:pt x="413" y="942"/>
                </a:lnTo>
                <a:lnTo>
                  <a:pt x="416" y="932"/>
                </a:lnTo>
                <a:lnTo>
                  <a:pt x="422" y="921"/>
                </a:lnTo>
                <a:lnTo>
                  <a:pt x="428" y="907"/>
                </a:lnTo>
                <a:lnTo>
                  <a:pt x="432" y="892"/>
                </a:lnTo>
                <a:lnTo>
                  <a:pt x="439" y="874"/>
                </a:lnTo>
                <a:lnTo>
                  <a:pt x="442" y="854"/>
                </a:lnTo>
                <a:lnTo>
                  <a:pt x="448" y="836"/>
                </a:lnTo>
                <a:lnTo>
                  <a:pt x="453" y="815"/>
                </a:lnTo>
                <a:lnTo>
                  <a:pt x="459" y="791"/>
                </a:lnTo>
                <a:lnTo>
                  <a:pt x="463" y="768"/>
                </a:lnTo>
                <a:lnTo>
                  <a:pt x="468" y="744"/>
                </a:lnTo>
                <a:lnTo>
                  <a:pt x="473" y="716"/>
                </a:lnTo>
                <a:lnTo>
                  <a:pt x="478" y="689"/>
                </a:lnTo>
                <a:lnTo>
                  <a:pt x="484" y="663"/>
                </a:lnTo>
                <a:lnTo>
                  <a:pt x="489" y="632"/>
                </a:lnTo>
                <a:lnTo>
                  <a:pt x="494" y="603"/>
                </a:lnTo>
                <a:lnTo>
                  <a:pt x="499" y="572"/>
                </a:lnTo>
                <a:lnTo>
                  <a:pt x="505" y="544"/>
                </a:lnTo>
                <a:lnTo>
                  <a:pt x="510" y="513"/>
                </a:lnTo>
                <a:lnTo>
                  <a:pt x="516" y="483"/>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30726" name="Text Box 6"/>
          <p:cNvSpPr txBox="1">
            <a:spLocks noChangeArrowheads="1"/>
          </p:cNvSpPr>
          <p:nvPr/>
        </p:nvSpPr>
        <p:spPr bwMode="auto">
          <a:xfrm rot="-5400000">
            <a:off x="604837" y="3935413"/>
            <a:ext cx="1406525" cy="260350"/>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700" dirty="0">
                <a:solidFill>
                  <a:srgbClr val="000000"/>
                </a:solidFill>
                <a:latin typeface="Agilent TT Cond" pitchFamily="34" charset="0"/>
              </a:rPr>
              <a:t>Voltage</a:t>
            </a:r>
            <a:endParaRPr lang="en-US" sz="2200" dirty="0">
              <a:latin typeface="Agilent TT Cond" pitchFamily="34" charset="0"/>
            </a:endParaRPr>
          </a:p>
        </p:txBody>
      </p:sp>
      <p:sp>
        <p:nvSpPr>
          <p:cNvPr id="30727" name="Text Box 7"/>
          <p:cNvSpPr txBox="1">
            <a:spLocks noChangeArrowheads="1"/>
          </p:cNvSpPr>
          <p:nvPr/>
        </p:nvSpPr>
        <p:spPr bwMode="auto">
          <a:xfrm>
            <a:off x="3943350" y="4402138"/>
            <a:ext cx="574675" cy="287337"/>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700" dirty="0">
                <a:solidFill>
                  <a:srgbClr val="000000"/>
                </a:solidFill>
                <a:latin typeface="Agilent TT Cond" pitchFamily="34" charset="0"/>
              </a:rPr>
              <a:t>Time</a:t>
            </a:r>
            <a:endParaRPr lang="en-US" sz="2200" dirty="0">
              <a:latin typeface="Agilent TT Cond" pitchFamily="34" charset="0"/>
            </a:endParaRPr>
          </a:p>
        </p:txBody>
      </p:sp>
      <p:sp>
        <p:nvSpPr>
          <p:cNvPr id="30728" name="Freeform 8"/>
          <p:cNvSpPr>
            <a:spLocks/>
          </p:cNvSpPr>
          <p:nvPr/>
        </p:nvSpPr>
        <p:spPr bwMode="auto">
          <a:xfrm>
            <a:off x="2274888" y="3608388"/>
            <a:ext cx="327025" cy="1355725"/>
          </a:xfrm>
          <a:custGeom>
            <a:avLst/>
            <a:gdLst>
              <a:gd name="T0" fmla="*/ 2147483647 w 227"/>
              <a:gd name="T1" fmla="*/ 2147483647 h 968"/>
              <a:gd name="T2" fmla="*/ 2147483647 w 227"/>
              <a:gd name="T3" fmla="*/ 2147483647 h 968"/>
              <a:gd name="T4" fmla="*/ 2147483647 w 227"/>
              <a:gd name="T5" fmla="*/ 2147483647 h 968"/>
              <a:gd name="T6" fmla="*/ 2147483647 w 227"/>
              <a:gd name="T7" fmla="*/ 2147483647 h 968"/>
              <a:gd name="T8" fmla="*/ 2147483647 w 227"/>
              <a:gd name="T9" fmla="*/ 2147483647 h 968"/>
              <a:gd name="T10" fmla="*/ 2147483647 w 227"/>
              <a:gd name="T11" fmla="*/ 2147483647 h 968"/>
              <a:gd name="T12" fmla="*/ 2147483647 w 227"/>
              <a:gd name="T13" fmla="*/ 2147483647 h 968"/>
              <a:gd name="T14" fmla="*/ 2147483647 w 227"/>
              <a:gd name="T15" fmla="*/ 2147483647 h 968"/>
              <a:gd name="T16" fmla="*/ 2147483647 w 227"/>
              <a:gd name="T17" fmla="*/ 2147483647 h 968"/>
              <a:gd name="T18" fmla="*/ 2147483647 w 227"/>
              <a:gd name="T19" fmla="*/ 2147483647 h 968"/>
              <a:gd name="T20" fmla="*/ 2147483647 w 227"/>
              <a:gd name="T21" fmla="*/ 2147483647 h 968"/>
              <a:gd name="T22" fmla="*/ 2147483647 w 227"/>
              <a:gd name="T23" fmla="*/ 2147483647 h 968"/>
              <a:gd name="T24" fmla="*/ 2147483647 w 227"/>
              <a:gd name="T25" fmla="*/ 0 h 968"/>
              <a:gd name="T26" fmla="*/ 2147483647 w 227"/>
              <a:gd name="T27" fmla="*/ 2147483647 h 968"/>
              <a:gd name="T28" fmla="*/ 2147483647 w 227"/>
              <a:gd name="T29" fmla="*/ 2147483647 h 968"/>
              <a:gd name="T30" fmla="*/ 2147483647 w 227"/>
              <a:gd name="T31" fmla="*/ 2147483647 h 968"/>
              <a:gd name="T32" fmla="*/ 2147483647 w 227"/>
              <a:gd name="T33" fmla="*/ 2147483647 h 968"/>
              <a:gd name="T34" fmla="*/ 2147483647 w 227"/>
              <a:gd name="T35" fmla="*/ 2147483647 h 968"/>
              <a:gd name="T36" fmla="*/ 2147483647 w 227"/>
              <a:gd name="T37" fmla="*/ 2147483647 h 968"/>
              <a:gd name="T38" fmla="*/ 2147483647 w 227"/>
              <a:gd name="T39" fmla="*/ 2147483647 h 968"/>
              <a:gd name="T40" fmla="*/ 2147483647 w 227"/>
              <a:gd name="T41" fmla="*/ 2147483647 h 968"/>
              <a:gd name="T42" fmla="*/ 2147483647 w 227"/>
              <a:gd name="T43" fmla="*/ 2147483647 h 968"/>
              <a:gd name="T44" fmla="*/ 2147483647 w 227"/>
              <a:gd name="T45" fmla="*/ 2147483647 h 968"/>
              <a:gd name="T46" fmla="*/ 2147483647 w 227"/>
              <a:gd name="T47" fmla="*/ 2147483647 h 968"/>
              <a:gd name="T48" fmla="*/ 2147483647 w 227"/>
              <a:gd name="T49" fmla="*/ 2147483647 h 968"/>
              <a:gd name="T50" fmla="*/ 2147483647 w 227"/>
              <a:gd name="T51" fmla="*/ 2147483647 h 968"/>
              <a:gd name="T52" fmla="*/ 2147483647 w 227"/>
              <a:gd name="T53" fmla="*/ 2147483647 h 968"/>
              <a:gd name="T54" fmla="*/ 2147483647 w 227"/>
              <a:gd name="T55" fmla="*/ 2147483647 h 968"/>
              <a:gd name="T56" fmla="*/ 2147483647 w 227"/>
              <a:gd name="T57" fmla="*/ 2147483647 h 968"/>
              <a:gd name="T58" fmla="*/ 2147483647 w 227"/>
              <a:gd name="T59" fmla="*/ 2147483647 h 968"/>
              <a:gd name="T60" fmla="*/ 2147483647 w 227"/>
              <a:gd name="T61" fmla="*/ 2147483647 h 968"/>
              <a:gd name="T62" fmla="*/ 2147483647 w 227"/>
              <a:gd name="T63" fmla="*/ 2147483647 h 968"/>
              <a:gd name="T64" fmla="*/ 2147483647 w 227"/>
              <a:gd name="T65" fmla="*/ 2147483647 h 968"/>
              <a:gd name="T66" fmla="*/ 2147483647 w 227"/>
              <a:gd name="T67" fmla="*/ 2147483647 h 968"/>
              <a:gd name="T68" fmla="*/ 2147483647 w 227"/>
              <a:gd name="T69" fmla="*/ 2147483647 h 968"/>
              <a:gd name="T70" fmla="*/ 2147483647 w 227"/>
              <a:gd name="T71" fmla="*/ 2147483647 h 968"/>
              <a:gd name="T72" fmla="*/ 2147483647 w 227"/>
              <a:gd name="T73" fmla="*/ 2147483647 h 968"/>
              <a:gd name="T74" fmla="*/ 2147483647 w 227"/>
              <a:gd name="T75" fmla="*/ 2147483647 h 968"/>
              <a:gd name="T76" fmla="*/ 2147483647 w 227"/>
              <a:gd name="T77" fmla="*/ 2147483647 h 968"/>
              <a:gd name="T78" fmla="*/ 2147483647 w 227"/>
              <a:gd name="T79" fmla="*/ 2147483647 h 968"/>
              <a:gd name="T80" fmla="*/ 2147483647 w 227"/>
              <a:gd name="T81" fmla="*/ 2147483647 h 968"/>
              <a:gd name="T82" fmla="*/ 2147483647 w 227"/>
              <a:gd name="T83" fmla="*/ 2147483647 h 968"/>
              <a:gd name="T84" fmla="*/ 2147483647 w 227"/>
              <a:gd name="T85" fmla="*/ 2147483647 h 968"/>
              <a:gd name="T86" fmla="*/ 2147483647 w 227"/>
              <a:gd name="T87" fmla="*/ 2147483647 h 968"/>
              <a:gd name="T88" fmla="*/ 2147483647 w 227"/>
              <a:gd name="T89" fmla="*/ 2147483647 h 968"/>
              <a:gd name="T90" fmla="*/ 2147483647 w 227"/>
              <a:gd name="T91" fmla="*/ 2147483647 h 968"/>
              <a:gd name="T92" fmla="*/ 2147483647 w 227"/>
              <a:gd name="T93" fmla="*/ 2147483647 h 968"/>
              <a:gd name="T94" fmla="*/ 2147483647 w 227"/>
              <a:gd name="T95" fmla="*/ 2147483647 h 968"/>
              <a:gd name="T96" fmla="*/ 2147483647 w 227"/>
              <a:gd name="T97" fmla="*/ 2147483647 h 968"/>
              <a:gd name="T98" fmla="*/ 2147483647 w 227"/>
              <a:gd name="T99" fmla="*/ 2147483647 h 968"/>
              <a:gd name="T100" fmla="*/ 2147483647 w 227"/>
              <a:gd name="T101" fmla="*/ 2147483647 h 9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7"/>
              <a:gd name="T154" fmla="*/ 0 h 968"/>
              <a:gd name="T155" fmla="*/ 227 w 227"/>
              <a:gd name="T156" fmla="*/ 968 h 9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7" h="968">
                <a:moveTo>
                  <a:pt x="0" y="483"/>
                </a:moveTo>
                <a:lnTo>
                  <a:pt x="2" y="453"/>
                </a:lnTo>
                <a:lnTo>
                  <a:pt x="5" y="423"/>
                </a:lnTo>
                <a:lnTo>
                  <a:pt x="8" y="394"/>
                </a:lnTo>
                <a:lnTo>
                  <a:pt x="10" y="364"/>
                </a:lnTo>
                <a:lnTo>
                  <a:pt x="11" y="333"/>
                </a:lnTo>
                <a:lnTo>
                  <a:pt x="14" y="305"/>
                </a:lnTo>
                <a:lnTo>
                  <a:pt x="17" y="278"/>
                </a:lnTo>
                <a:lnTo>
                  <a:pt x="19" y="250"/>
                </a:lnTo>
                <a:lnTo>
                  <a:pt x="21" y="224"/>
                </a:lnTo>
                <a:lnTo>
                  <a:pt x="22" y="198"/>
                </a:lnTo>
                <a:lnTo>
                  <a:pt x="25" y="175"/>
                </a:lnTo>
                <a:lnTo>
                  <a:pt x="28" y="151"/>
                </a:lnTo>
                <a:lnTo>
                  <a:pt x="29" y="137"/>
                </a:lnTo>
                <a:lnTo>
                  <a:pt x="32" y="111"/>
                </a:lnTo>
                <a:lnTo>
                  <a:pt x="34" y="92"/>
                </a:lnTo>
                <a:lnTo>
                  <a:pt x="37" y="75"/>
                </a:lnTo>
                <a:lnTo>
                  <a:pt x="39" y="62"/>
                </a:lnTo>
                <a:lnTo>
                  <a:pt x="41" y="46"/>
                </a:lnTo>
                <a:lnTo>
                  <a:pt x="44" y="35"/>
                </a:lnTo>
                <a:lnTo>
                  <a:pt x="46" y="24"/>
                </a:lnTo>
                <a:lnTo>
                  <a:pt x="48" y="15"/>
                </a:lnTo>
                <a:lnTo>
                  <a:pt x="50" y="9"/>
                </a:lnTo>
                <a:lnTo>
                  <a:pt x="52" y="3"/>
                </a:lnTo>
                <a:lnTo>
                  <a:pt x="55" y="0"/>
                </a:lnTo>
                <a:lnTo>
                  <a:pt x="57" y="0"/>
                </a:lnTo>
                <a:lnTo>
                  <a:pt x="59" y="0"/>
                </a:lnTo>
                <a:lnTo>
                  <a:pt x="61" y="3"/>
                </a:lnTo>
                <a:lnTo>
                  <a:pt x="64" y="9"/>
                </a:lnTo>
                <a:lnTo>
                  <a:pt x="66" y="15"/>
                </a:lnTo>
                <a:lnTo>
                  <a:pt x="68" y="24"/>
                </a:lnTo>
                <a:lnTo>
                  <a:pt x="71" y="34"/>
                </a:lnTo>
                <a:lnTo>
                  <a:pt x="72" y="46"/>
                </a:lnTo>
                <a:lnTo>
                  <a:pt x="75" y="59"/>
                </a:lnTo>
                <a:lnTo>
                  <a:pt x="76" y="75"/>
                </a:lnTo>
                <a:lnTo>
                  <a:pt x="80" y="91"/>
                </a:lnTo>
                <a:lnTo>
                  <a:pt x="82" y="111"/>
                </a:lnTo>
                <a:lnTo>
                  <a:pt x="85" y="142"/>
                </a:lnTo>
                <a:lnTo>
                  <a:pt x="86" y="151"/>
                </a:lnTo>
                <a:lnTo>
                  <a:pt x="89" y="175"/>
                </a:lnTo>
                <a:lnTo>
                  <a:pt x="91" y="198"/>
                </a:lnTo>
                <a:lnTo>
                  <a:pt x="93" y="223"/>
                </a:lnTo>
                <a:lnTo>
                  <a:pt x="95" y="250"/>
                </a:lnTo>
                <a:lnTo>
                  <a:pt x="98" y="278"/>
                </a:lnTo>
                <a:lnTo>
                  <a:pt x="100" y="304"/>
                </a:lnTo>
                <a:lnTo>
                  <a:pt x="101" y="333"/>
                </a:lnTo>
                <a:lnTo>
                  <a:pt x="104" y="363"/>
                </a:lnTo>
                <a:lnTo>
                  <a:pt x="106" y="394"/>
                </a:lnTo>
                <a:lnTo>
                  <a:pt x="108" y="423"/>
                </a:lnTo>
                <a:lnTo>
                  <a:pt x="110" y="453"/>
                </a:lnTo>
                <a:lnTo>
                  <a:pt x="112" y="483"/>
                </a:lnTo>
                <a:lnTo>
                  <a:pt x="115" y="513"/>
                </a:lnTo>
                <a:lnTo>
                  <a:pt x="117" y="543"/>
                </a:lnTo>
                <a:lnTo>
                  <a:pt x="119" y="572"/>
                </a:lnTo>
                <a:lnTo>
                  <a:pt x="121" y="602"/>
                </a:lnTo>
                <a:lnTo>
                  <a:pt x="123" y="632"/>
                </a:lnTo>
                <a:lnTo>
                  <a:pt x="125" y="656"/>
                </a:lnTo>
                <a:lnTo>
                  <a:pt x="128" y="685"/>
                </a:lnTo>
                <a:lnTo>
                  <a:pt x="130" y="715"/>
                </a:lnTo>
                <a:lnTo>
                  <a:pt x="132" y="741"/>
                </a:lnTo>
                <a:lnTo>
                  <a:pt x="136" y="768"/>
                </a:lnTo>
                <a:lnTo>
                  <a:pt x="138" y="792"/>
                </a:lnTo>
                <a:lnTo>
                  <a:pt x="139" y="813"/>
                </a:lnTo>
                <a:lnTo>
                  <a:pt x="142" y="836"/>
                </a:lnTo>
                <a:lnTo>
                  <a:pt x="144" y="855"/>
                </a:lnTo>
                <a:lnTo>
                  <a:pt x="146" y="874"/>
                </a:lnTo>
                <a:lnTo>
                  <a:pt x="149" y="892"/>
                </a:lnTo>
                <a:lnTo>
                  <a:pt x="151" y="906"/>
                </a:lnTo>
                <a:lnTo>
                  <a:pt x="152" y="920"/>
                </a:lnTo>
                <a:lnTo>
                  <a:pt x="155" y="931"/>
                </a:lnTo>
                <a:lnTo>
                  <a:pt x="157" y="941"/>
                </a:lnTo>
                <a:lnTo>
                  <a:pt x="160" y="951"/>
                </a:lnTo>
                <a:lnTo>
                  <a:pt x="162" y="957"/>
                </a:lnTo>
                <a:lnTo>
                  <a:pt x="165" y="962"/>
                </a:lnTo>
                <a:lnTo>
                  <a:pt x="167" y="966"/>
                </a:lnTo>
                <a:lnTo>
                  <a:pt x="170" y="967"/>
                </a:lnTo>
                <a:lnTo>
                  <a:pt x="171" y="966"/>
                </a:lnTo>
                <a:lnTo>
                  <a:pt x="173" y="962"/>
                </a:lnTo>
                <a:lnTo>
                  <a:pt x="176" y="957"/>
                </a:lnTo>
                <a:lnTo>
                  <a:pt x="177" y="951"/>
                </a:lnTo>
                <a:lnTo>
                  <a:pt x="181" y="941"/>
                </a:lnTo>
                <a:lnTo>
                  <a:pt x="182" y="933"/>
                </a:lnTo>
                <a:lnTo>
                  <a:pt x="185" y="920"/>
                </a:lnTo>
                <a:lnTo>
                  <a:pt x="187" y="907"/>
                </a:lnTo>
                <a:lnTo>
                  <a:pt x="189" y="892"/>
                </a:lnTo>
                <a:lnTo>
                  <a:pt x="192" y="875"/>
                </a:lnTo>
                <a:lnTo>
                  <a:pt x="194" y="855"/>
                </a:lnTo>
                <a:lnTo>
                  <a:pt x="196" y="836"/>
                </a:lnTo>
                <a:lnTo>
                  <a:pt x="198" y="815"/>
                </a:lnTo>
                <a:lnTo>
                  <a:pt x="200" y="792"/>
                </a:lnTo>
                <a:lnTo>
                  <a:pt x="203" y="768"/>
                </a:lnTo>
                <a:lnTo>
                  <a:pt x="205" y="744"/>
                </a:lnTo>
                <a:lnTo>
                  <a:pt x="207" y="715"/>
                </a:lnTo>
                <a:lnTo>
                  <a:pt x="209" y="689"/>
                </a:lnTo>
                <a:lnTo>
                  <a:pt x="212" y="663"/>
                </a:lnTo>
                <a:lnTo>
                  <a:pt x="215" y="632"/>
                </a:lnTo>
                <a:lnTo>
                  <a:pt x="216" y="604"/>
                </a:lnTo>
                <a:lnTo>
                  <a:pt x="218" y="572"/>
                </a:lnTo>
                <a:lnTo>
                  <a:pt x="220" y="544"/>
                </a:lnTo>
                <a:lnTo>
                  <a:pt x="223" y="513"/>
                </a:lnTo>
                <a:lnTo>
                  <a:pt x="226" y="483"/>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30729" name="Freeform 9"/>
          <p:cNvSpPr>
            <a:spLocks/>
          </p:cNvSpPr>
          <p:nvPr/>
        </p:nvSpPr>
        <p:spPr bwMode="auto">
          <a:xfrm>
            <a:off x="2595563" y="3614738"/>
            <a:ext cx="325437" cy="1355725"/>
          </a:xfrm>
          <a:custGeom>
            <a:avLst/>
            <a:gdLst>
              <a:gd name="T0" fmla="*/ 2147483647 w 226"/>
              <a:gd name="T1" fmla="*/ 2147483647 h 967"/>
              <a:gd name="T2" fmla="*/ 2147483647 w 226"/>
              <a:gd name="T3" fmla="*/ 2147483647 h 967"/>
              <a:gd name="T4" fmla="*/ 2147483647 w 226"/>
              <a:gd name="T5" fmla="*/ 2147483647 h 967"/>
              <a:gd name="T6" fmla="*/ 2147483647 w 226"/>
              <a:gd name="T7" fmla="*/ 2147483647 h 967"/>
              <a:gd name="T8" fmla="*/ 2147483647 w 226"/>
              <a:gd name="T9" fmla="*/ 2147483647 h 967"/>
              <a:gd name="T10" fmla="*/ 2147483647 w 226"/>
              <a:gd name="T11" fmla="*/ 2147483647 h 967"/>
              <a:gd name="T12" fmla="*/ 2147483647 w 226"/>
              <a:gd name="T13" fmla="*/ 2147483647 h 967"/>
              <a:gd name="T14" fmla="*/ 2147483647 w 226"/>
              <a:gd name="T15" fmla="*/ 2147483647 h 967"/>
              <a:gd name="T16" fmla="*/ 2147483647 w 226"/>
              <a:gd name="T17" fmla="*/ 2147483647 h 967"/>
              <a:gd name="T18" fmla="*/ 2147483647 w 226"/>
              <a:gd name="T19" fmla="*/ 2147483647 h 967"/>
              <a:gd name="T20" fmla="*/ 2147483647 w 226"/>
              <a:gd name="T21" fmla="*/ 2147483647 h 967"/>
              <a:gd name="T22" fmla="*/ 2147483647 w 226"/>
              <a:gd name="T23" fmla="*/ 2147483647 h 967"/>
              <a:gd name="T24" fmla="*/ 2147483647 w 226"/>
              <a:gd name="T25" fmla="*/ 0 h 967"/>
              <a:gd name="T26" fmla="*/ 2147483647 w 226"/>
              <a:gd name="T27" fmla="*/ 2147483647 h 967"/>
              <a:gd name="T28" fmla="*/ 2147483647 w 226"/>
              <a:gd name="T29" fmla="*/ 2147483647 h 967"/>
              <a:gd name="T30" fmla="*/ 2147483647 w 226"/>
              <a:gd name="T31" fmla="*/ 2147483647 h 967"/>
              <a:gd name="T32" fmla="*/ 2147483647 w 226"/>
              <a:gd name="T33" fmla="*/ 2147483647 h 967"/>
              <a:gd name="T34" fmla="*/ 2147483647 w 226"/>
              <a:gd name="T35" fmla="*/ 2147483647 h 967"/>
              <a:gd name="T36" fmla="*/ 2147483647 w 226"/>
              <a:gd name="T37" fmla="*/ 2147483647 h 967"/>
              <a:gd name="T38" fmla="*/ 2147483647 w 226"/>
              <a:gd name="T39" fmla="*/ 2147483647 h 967"/>
              <a:gd name="T40" fmla="*/ 2147483647 w 226"/>
              <a:gd name="T41" fmla="*/ 2147483647 h 967"/>
              <a:gd name="T42" fmla="*/ 2147483647 w 226"/>
              <a:gd name="T43" fmla="*/ 2147483647 h 967"/>
              <a:gd name="T44" fmla="*/ 2147483647 w 226"/>
              <a:gd name="T45" fmla="*/ 2147483647 h 967"/>
              <a:gd name="T46" fmla="*/ 2147483647 w 226"/>
              <a:gd name="T47" fmla="*/ 2147483647 h 967"/>
              <a:gd name="T48" fmla="*/ 2147483647 w 226"/>
              <a:gd name="T49" fmla="*/ 2147483647 h 967"/>
              <a:gd name="T50" fmla="*/ 2147483647 w 226"/>
              <a:gd name="T51" fmla="*/ 2147483647 h 967"/>
              <a:gd name="T52" fmla="*/ 2147483647 w 226"/>
              <a:gd name="T53" fmla="*/ 2147483647 h 967"/>
              <a:gd name="T54" fmla="*/ 2147483647 w 226"/>
              <a:gd name="T55" fmla="*/ 2147483647 h 967"/>
              <a:gd name="T56" fmla="*/ 2147483647 w 226"/>
              <a:gd name="T57" fmla="*/ 2147483647 h 967"/>
              <a:gd name="T58" fmla="*/ 2147483647 w 226"/>
              <a:gd name="T59" fmla="*/ 2147483647 h 967"/>
              <a:gd name="T60" fmla="*/ 2147483647 w 226"/>
              <a:gd name="T61" fmla="*/ 2147483647 h 967"/>
              <a:gd name="T62" fmla="*/ 2147483647 w 226"/>
              <a:gd name="T63" fmla="*/ 2147483647 h 967"/>
              <a:gd name="T64" fmla="*/ 2147483647 w 226"/>
              <a:gd name="T65" fmla="*/ 2147483647 h 967"/>
              <a:gd name="T66" fmla="*/ 2147483647 w 226"/>
              <a:gd name="T67" fmla="*/ 2147483647 h 967"/>
              <a:gd name="T68" fmla="*/ 2147483647 w 226"/>
              <a:gd name="T69" fmla="*/ 2147483647 h 967"/>
              <a:gd name="T70" fmla="*/ 2147483647 w 226"/>
              <a:gd name="T71" fmla="*/ 2147483647 h 967"/>
              <a:gd name="T72" fmla="*/ 2147483647 w 226"/>
              <a:gd name="T73" fmla="*/ 2147483647 h 967"/>
              <a:gd name="T74" fmla="*/ 2147483647 w 226"/>
              <a:gd name="T75" fmla="*/ 2147483647 h 967"/>
              <a:gd name="T76" fmla="*/ 2147483647 w 226"/>
              <a:gd name="T77" fmla="*/ 2147483647 h 967"/>
              <a:gd name="T78" fmla="*/ 2147483647 w 226"/>
              <a:gd name="T79" fmla="*/ 2147483647 h 967"/>
              <a:gd name="T80" fmla="*/ 2147483647 w 226"/>
              <a:gd name="T81" fmla="*/ 2147483647 h 967"/>
              <a:gd name="T82" fmla="*/ 2147483647 w 226"/>
              <a:gd name="T83" fmla="*/ 2147483647 h 967"/>
              <a:gd name="T84" fmla="*/ 2147483647 w 226"/>
              <a:gd name="T85" fmla="*/ 2147483647 h 967"/>
              <a:gd name="T86" fmla="*/ 2147483647 w 226"/>
              <a:gd name="T87" fmla="*/ 2147483647 h 967"/>
              <a:gd name="T88" fmla="*/ 2147483647 w 226"/>
              <a:gd name="T89" fmla="*/ 2147483647 h 967"/>
              <a:gd name="T90" fmla="*/ 2147483647 w 226"/>
              <a:gd name="T91" fmla="*/ 2147483647 h 967"/>
              <a:gd name="T92" fmla="*/ 2147483647 w 226"/>
              <a:gd name="T93" fmla="*/ 2147483647 h 967"/>
              <a:gd name="T94" fmla="*/ 2147483647 w 226"/>
              <a:gd name="T95" fmla="*/ 2147483647 h 967"/>
              <a:gd name="T96" fmla="*/ 2147483647 w 226"/>
              <a:gd name="T97" fmla="*/ 2147483647 h 967"/>
              <a:gd name="T98" fmla="*/ 2147483647 w 226"/>
              <a:gd name="T99" fmla="*/ 2147483647 h 967"/>
              <a:gd name="T100" fmla="*/ 2147483647 w 226"/>
              <a:gd name="T101" fmla="*/ 2147483647 h 9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6"/>
              <a:gd name="T154" fmla="*/ 0 h 967"/>
              <a:gd name="T155" fmla="*/ 226 w 226"/>
              <a:gd name="T156" fmla="*/ 967 h 9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6" h="967">
                <a:moveTo>
                  <a:pt x="0" y="483"/>
                </a:moveTo>
                <a:lnTo>
                  <a:pt x="4" y="452"/>
                </a:lnTo>
                <a:lnTo>
                  <a:pt x="5" y="422"/>
                </a:lnTo>
                <a:lnTo>
                  <a:pt x="8" y="394"/>
                </a:lnTo>
                <a:lnTo>
                  <a:pt x="10" y="364"/>
                </a:lnTo>
                <a:lnTo>
                  <a:pt x="11" y="333"/>
                </a:lnTo>
                <a:lnTo>
                  <a:pt x="15" y="305"/>
                </a:lnTo>
                <a:lnTo>
                  <a:pt x="17" y="277"/>
                </a:lnTo>
                <a:lnTo>
                  <a:pt x="19" y="250"/>
                </a:lnTo>
                <a:lnTo>
                  <a:pt x="20" y="225"/>
                </a:lnTo>
                <a:lnTo>
                  <a:pt x="22" y="198"/>
                </a:lnTo>
                <a:lnTo>
                  <a:pt x="26" y="174"/>
                </a:lnTo>
                <a:lnTo>
                  <a:pt x="28" y="151"/>
                </a:lnTo>
                <a:lnTo>
                  <a:pt x="29" y="138"/>
                </a:lnTo>
                <a:lnTo>
                  <a:pt x="31" y="111"/>
                </a:lnTo>
                <a:lnTo>
                  <a:pt x="34" y="91"/>
                </a:lnTo>
                <a:lnTo>
                  <a:pt x="37" y="75"/>
                </a:lnTo>
                <a:lnTo>
                  <a:pt x="39" y="60"/>
                </a:lnTo>
                <a:lnTo>
                  <a:pt x="41" y="45"/>
                </a:lnTo>
                <a:lnTo>
                  <a:pt x="44" y="35"/>
                </a:lnTo>
                <a:lnTo>
                  <a:pt x="45" y="24"/>
                </a:lnTo>
                <a:lnTo>
                  <a:pt x="48" y="14"/>
                </a:lnTo>
                <a:lnTo>
                  <a:pt x="51" y="8"/>
                </a:lnTo>
                <a:lnTo>
                  <a:pt x="52" y="3"/>
                </a:lnTo>
                <a:lnTo>
                  <a:pt x="55" y="0"/>
                </a:lnTo>
                <a:lnTo>
                  <a:pt x="57" y="0"/>
                </a:lnTo>
                <a:lnTo>
                  <a:pt x="59" y="0"/>
                </a:lnTo>
                <a:lnTo>
                  <a:pt x="62" y="3"/>
                </a:lnTo>
                <a:lnTo>
                  <a:pt x="64" y="8"/>
                </a:lnTo>
                <a:lnTo>
                  <a:pt x="66" y="14"/>
                </a:lnTo>
                <a:lnTo>
                  <a:pt x="68" y="24"/>
                </a:lnTo>
                <a:lnTo>
                  <a:pt x="71" y="34"/>
                </a:lnTo>
                <a:lnTo>
                  <a:pt x="73" y="45"/>
                </a:lnTo>
                <a:lnTo>
                  <a:pt x="75" y="58"/>
                </a:lnTo>
                <a:lnTo>
                  <a:pt x="77" y="75"/>
                </a:lnTo>
                <a:lnTo>
                  <a:pt x="79" y="91"/>
                </a:lnTo>
                <a:lnTo>
                  <a:pt x="82" y="110"/>
                </a:lnTo>
                <a:lnTo>
                  <a:pt x="85" y="141"/>
                </a:lnTo>
                <a:lnTo>
                  <a:pt x="86" y="151"/>
                </a:lnTo>
                <a:lnTo>
                  <a:pt x="89" y="174"/>
                </a:lnTo>
                <a:lnTo>
                  <a:pt x="90" y="198"/>
                </a:lnTo>
                <a:lnTo>
                  <a:pt x="93" y="222"/>
                </a:lnTo>
                <a:lnTo>
                  <a:pt x="96" y="250"/>
                </a:lnTo>
                <a:lnTo>
                  <a:pt x="98" y="277"/>
                </a:lnTo>
                <a:lnTo>
                  <a:pt x="100" y="304"/>
                </a:lnTo>
                <a:lnTo>
                  <a:pt x="101" y="333"/>
                </a:lnTo>
                <a:lnTo>
                  <a:pt x="105" y="363"/>
                </a:lnTo>
                <a:lnTo>
                  <a:pt x="107" y="394"/>
                </a:lnTo>
                <a:lnTo>
                  <a:pt x="109" y="422"/>
                </a:lnTo>
                <a:lnTo>
                  <a:pt x="111" y="452"/>
                </a:lnTo>
                <a:lnTo>
                  <a:pt x="113" y="483"/>
                </a:lnTo>
                <a:lnTo>
                  <a:pt x="116" y="512"/>
                </a:lnTo>
                <a:lnTo>
                  <a:pt x="118" y="542"/>
                </a:lnTo>
                <a:lnTo>
                  <a:pt x="121" y="572"/>
                </a:lnTo>
                <a:lnTo>
                  <a:pt x="122" y="602"/>
                </a:lnTo>
                <a:lnTo>
                  <a:pt x="124" y="632"/>
                </a:lnTo>
                <a:lnTo>
                  <a:pt x="126" y="656"/>
                </a:lnTo>
                <a:lnTo>
                  <a:pt x="129" y="685"/>
                </a:lnTo>
                <a:lnTo>
                  <a:pt x="132" y="714"/>
                </a:lnTo>
                <a:lnTo>
                  <a:pt x="133" y="741"/>
                </a:lnTo>
                <a:lnTo>
                  <a:pt x="136" y="767"/>
                </a:lnTo>
                <a:lnTo>
                  <a:pt x="138" y="791"/>
                </a:lnTo>
                <a:lnTo>
                  <a:pt x="141" y="813"/>
                </a:lnTo>
                <a:lnTo>
                  <a:pt x="143" y="835"/>
                </a:lnTo>
                <a:lnTo>
                  <a:pt x="145" y="855"/>
                </a:lnTo>
                <a:lnTo>
                  <a:pt x="146" y="874"/>
                </a:lnTo>
                <a:lnTo>
                  <a:pt x="149" y="891"/>
                </a:lnTo>
                <a:lnTo>
                  <a:pt x="152" y="905"/>
                </a:lnTo>
                <a:lnTo>
                  <a:pt x="153" y="921"/>
                </a:lnTo>
                <a:lnTo>
                  <a:pt x="156" y="931"/>
                </a:lnTo>
                <a:lnTo>
                  <a:pt x="158" y="942"/>
                </a:lnTo>
                <a:lnTo>
                  <a:pt x="161" y="951"/>
                </a:lnTo>
                <a:lnTo>
                  <a:pt x="163" y="956"/>
                </a:lnTo>
                <a:lnTo>
                  <a:pt x="165" y="962"/>
                </a:lnTo>
                <a:lnTo>
                  <a:pt x="168" y="966"/>
                </a:lnTo>
                <a:lnTo>
                  <a:pt x="170" y="966"/>
                </a:lnTo>
                <a:lnTo>
                  <a:pt x="172" y="966"/>
                </a:lnTo>
                <a:lnTo>
                  <a:pt x="175" y="962"/>
                </a:lnTo>
                <a:lnTo>
                  <a:pt x="177" y="956"/>
                </a:lnTo>
                <a:lnTo>
                  <a:pt x="178" y="951"/>
                </a:lnTo>
                <a:lnTo>
                  <a:pt x="181" y="942"/>
                </a:lnTo>
                <a:lnTo>
                  <a:pt x="183" y="933"/>
                </a:lnTo>
                <a:lnTo>
                  <a:pt x="186" y="921"/>
                </a:lnTo>
                <a:lnTo>
                  <a:pt x="188" y="907"/>
                </a:lnTo>
                <a:lnTo>
                  <a:pt x="190" y="891"/>
                </a:lnTo>
                <a:lnTo>
                  <a:pt x="192" y="875"/>
                </a:lnTo>
                <a:lnTo>
                  <a:pt x="195" y="855"/>
                </a:lnTo>
                <a:lnTo>
                  <a:pt x="197" y="835"/>
                </a:lnTo>
                <a:lnTo>
                  <a:pt x="199" y="813"/>
                </a:lnTo>
                <a:lnTo>
                  <a:pt x="202" y="791"/>
                </a:lnTo>
                <a:lnTo>
                  <a:pt x="203" y="767"/>
                </a:lnTo>
                <a:lnTo>
                  <a:pt x="206" y="743"/>
                </a:lnTo>
                <a:lnTo>
                  <a:pt x="209" y="714"/>
                </a:lnTo>
                <a:lnTo>
                  <a:pt x="210" y="689"/>
                </a:lnTo>
                <a:lnTo>
                  <a:pt x="212" y="663"/>
                </a:lnTo>
                <a:lnTo>
                  <a:pt x="214" y="632"/>
                </a:lnTo>
                <a:lnTo>
                  <a:pt x="216" y="603"/>
                </a:lnTo>
                <a:lnTo>
                  <a:pt x="219" y="572"/>
                </a:lnTo>
                <a:lnTo>
                  <a:pt x="221" y="543"/>
                </a:lnTo>
                <a:lnTo>
                  <a:pt x="223" y="512"/>
                </a:lnTo>
                <a:lnTo>
                  <a:pt x="225" y="483"/>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30730" name="Freeform 10"/>
          <p:cNvSpPr>
            <a:spLocks/>
          </p:cNvSpPr>
          <p:nvPr/>
        </p:nvSpPr>
        <p:spPr bwMode="auto">
          <a:xfrm>
            <a:off x="2928938" y="3614738"/>
            <a:ext cx="746125" cy="1355725"/>
          </a:xfrm>
          <a:custGeom>
            <a:avLst/>
            <a:gdLst>
              <a:gd name="T0" fmla="*/ 2147483647 w 517"/>
              <a:gd name="T1" fmla="*/ 2147483647 h 967"/>
              <a:gd name="T2" fmla="*/ 2147483647 w 517"/>
              <a:gd name="T3" fmla="*/ 2147483647 h 967"/>
              <a:gd name="T4" fmla="*/ 2147483647 w 517"/>
              <a:gd name="T5" fmla="*/ 2147483647 h 967"/>
              <a:gd name="T6" fmla="*/ 2147483647 w 517"/>
              <a:gd name="T7" fmla="*/ 2147483647 h 967"/>
              <a:gd name="T8" fmla="*/ 2147483647 w 517"/>
              <a:gd name="T9" fmla="*/ 2147483647 h 967"/>
              <a:gd name="T10" fmla="*/ 2147483647 w 517"/>
              <a:gd name="T11" fmla="*/ 2147483647 h 967"/>
              <a:gd name="T12" fmla="*/ 2147483647 w 517"/>
              <a:gd name="T13" fmla="*/ 2147483647 h 967"/>
              <a:gd name="T14" fmla="*/ 2147483647 w 517"/>
              <a:gd name="T15" fmla="*/ 2147483647 h 967"/>
              <a:gd name="T16" fmla="*/ 2147483647 w 517"/>
              <a:gd name="T17" fmla="*/ 2147483647 h 967"/>
              <a:gd name="T18" fmla="*/ 2147483647 w 517"/>
              <a:gd name="T19" fmla="*/ 2147483647 h 967"/>
              <a:gd name="T20" fmla="*/ 2147483647 w 517"/>
              <a:gd name="T21" fmla="*/ 2147483647 h 967"/>
              <a:gd name="T22" fmla="*/ 2147483647 w 517"/>
              <a:gd name="T23" fmla="*/ 2147483647 h 967"/>
              <a:gd name="T24" fmla="*/ 2147483647 w 517"/>
              <a:gd name="T25" fmla="*/ 0 h 967"/>
              <a:gd name="T26" fmla="*/ 2147483647 w 517"/>
              <a:gd name="T27" fmla="*/ 2147483647 h 967"/>
              <a:gd name="T28" fmla="*/ 2147483647 w 517"/>
              <a:gd name="T29" fmla="*/ 2147483647 h 967"/>
              <a:gd name="T30" fmla="*/ 2147483647 w 517"/>
              <a:gd name="T31" fmla="*/ 2147483647 h 967"/>
              <a:gd name="T32" fmla="*/ 2147483647 w 517"/>
              <a:gd name="T33" fmla="*/ 2147483647 h 967"/>
              <a:gd name="T34" fmla="*/ 2147483647 w 517"/>
              <a:gd name="T35" fmla="*/ 2147483647 h 967"/>
              <a:gd name="T36" fmla="*/ 2147483647 w 517"/>
              <a:gd name="T37" fmla="*/ 2147483647 h 967"/>
              <a:gd name="T38" fmla="*/ 2147483647 w 517"/>
              <a:gd name="T39" fmla="*/ 2147483647 h 967"/>
              <a:gd name="T40" fmla="*/ 2147483647 w 517"/>
              <a:gd name="T41" fmla="*/ 2147483647 h 967"/>
              <a:gd name="T42" fmla="*/ 2147483647 w 517"/>
              <a:gd name="T43" fmla="*/ 2147483647 h 967"/>
              <a:gd name="T44" fmla="*/ 2147483647 w 517"/>
              <a:gd name="T45" fmla="*/ 2147483647 h 967"/>
              <a:gd name="T46" fmla="*/ 2147483647 w 517"/>
              <a:gd name="T47" fmla="*/ 2147483647 h 967"/>
              <a:gd name="T48" fmla="*/ 2147483647 w 517"/>
              <a:gd name="T49" fmla="*/ 2147483647 h 967"/>
              <a:gd name="T50" fmla="*/ 2147483647 w 517"/>
              <a:gd name="T51" fmla="*/ 2147483647 h 967"/>
              <a:gd name="T52" fmla="*/ 2147483647 w 517"/>
              <a:gd name="T53" fmla="*/ 2147483647 h 967"/>
              <a:gd name="T54" fmla="*/ 2147483647 w 517"/>
              <a:gd name="T55" fmla="*/ 2147483647 h 967"/>
              <a:gd name="T56" fmla="*/ 2147483647 w 517"/>
              <a:gd name="T57" fmla="*/ 2147483647 h 967"/>
              <a:gd name="T58" fmla="*/ 2147483647 w 517"/>
              <a:gd name="T59" fmla="*/ 2147483647 h 967"/>
              <a:gd name="T60" fmla="*/ 2147483647 w 517"/>
              <a:gd name="T61" fmla="*/ 2147483647 h 967"/>
              <a:gd name="T62" fmla="*/ 2147483647 w 517"/>
              <a:gd name="T63" fmla="*/ 2147483647 h 967"/>
              <a:gd name="T64" fmla="*/ 2147483647 w 517"/>
              <a:gd name="T65" fmla="*/ 2147483647 h 967"/>
              <a:gd name="T66" fmla="*/ 2147483647 w 517"/>
              <a:gd name="T67" fmla="*/ 2147483647 h 967"/>
              <a:gd name="T68" fmla="*/ 2147483647 w 517"/>
              <a:gd name="T69" fmla="*/ 2147483647 h 967"/>
              <a:gd name="T70" fmla="*/ 2147483647 w 517"/>
              <a:gd name="T71" fmla="*/ 2147483647 h 967"/>
              <a:gd name="T72" fmla="*/ 2147483647 w 517"/>
              <a:gd name="T73" fmla="*/ 2147483647 h 967"/>
              <a:gd name="T74" fmla="*/ 2147483647 w 517"/>
              <a:gd name="T75" fmla="*/ 2147483647 h 967"/>
              <a:gd name="T76" fmla="*/ 2147483647 w 517"/>
              <a:gd name="T77" fmla="*/ 2147483647 h 967"/>
              <a:gd name="T78" fmla="*/ 2147483647 w 517"/>
              <a:gd name="T79" fmla="*/ 2147483647 h 967"/>
              <a:gd name="T80" fmla="*/ 2147483647 w 517"/>
              <a:gd name="T81" fmla="*/ 2147483647 h 967"/>
              <a:gd name="T82" fmla="*/ 2147483647 w 517"/>
              <a:gd name="T83" fmla="*/ 2147483647 h 967"/>
              <a:gd name="T84" fmla="*/ 2147483647 w 517"/>
              <a:gd name="T85" fmla="*/ 2147483647 h 967"/>
              <a:gd name="T86" fmla="*/ 2147483647 w 517"/>
              <a:gd name="T87" fmla="*/ 2147483647 h 967"/>
              <a:gd name="T88" fmla="*/ 2147483647 w 517"/>
              <a:gd name="T89" fmla="*/ 2147483647 h 967"/>
              <a:gd name="T90" fmla="*/ 2147483647 w 517"/>
              <a:gd name="T91" fmla="*/ 2147483647 h 967"/>
              <a:gd name="T92" fmla="*/ 2147483647 w 517"/>
              <a:gd name="T93" fmla="*/ 2147483647 h 967"/>
              <a:gd name="T94" fmla="*/ 2147483647 w 517"/>
              <a:gd name="T95" fmla="*/ 2147483647 h 967"/>
              <a:gd name="T96" fmla="*/ 2147483647 w 517"/>
              <a:gd name="T97" fmla="*/ 2147483647 h 967"/>
              <a:gd name="T98" fmla="*/ 2147483647 w 517"/>
              <a:gd name="T99" fmla="*/ 2147483647 h 967"/>
              <a:gd name="T100" fmla="*/ 2147483647 w 517"/>
              <a:gd name="T101" fmla="*/ 2147483647 h 9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7"/>
              <a:gd name="T154" fmla="*/ 0 h 967"/>
              <a:gd name="T155" fmla="*/ 517 w 517"/>
              <a:gd name="T156" fmla="*/ 967 h 9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7" h="967">
                <a:moveTo>
                  <a:pt x="0" y="483"/>
                </a:moveTo>
                <a:lnTo>
                  <a:pt x="4" y="452"/>
                </a:lnTo>
                <a:lnTo>
                  <a:pt x="11" y="422"/>
                </a:lnTo>
                <a:lnTo>
                  <a:pt x="15" y="394"/>
                </a:lnTo>
                <a:lnTo>
                  <a:pt x="21" y="364"/>
                </a:lnTo>
                <a:lnTo>
                  <a:pt x="25" y="333"/>
                </a:lnTo>
                <a:lnTo>
                  <a:pt x="31" y="305"/>
                </a:lnTo>
                <a:lnTo>
                  <a:pt x="36" y="277"/>
                </a:lnTo>
                <a:lnTo>
                  <a:pt x="42" y="250"/>
                </a:lnTo>
                <a:lnTo>
                  <a:pt x="46" y="225"/>
                </a:lnTo>
                <a:lnTo>
                  <a:pt x="51" y="198"/>
                </a:lnTo>
                <a:lnTo>
                  <a:pt x="56" y="174"/>
                </a:lnTo>
                <a:lnTo>
                  <a:pt x="61" y="151"/>
                </a:lnTo>
                <a:lnTo>
                  <a:pt x="65" y="138"/>
                </a:lnTo>
                <a:lnTo>
                  <a:pt x="72" y="111"/>
                </a:lnTo>
                <a:lnTo>
                  <a:pt x="76" y="91"/>
                </a:lnTo>
                <a:lnTo>
                  <a:pt x="82" y="75"/>
                </a:lnTo>
                <a:lnTo>
                  <a:pt x="86" y="60"/>
                </a:lnTo>
                <a:lnTo>
                  <a:pt x="92" y="45"/>
                </a:lnTo>
                <a:lnTo>
                  <a:pt x="98" y="35"/>
                </a:lnTo>
                <a:lnTo>
                  <a:pt x="103" y="24"/>
                </a:lnTo>
                <a:lnTo>
                  <a:pt x="109" y="14"/>
                </a:lnTo>
                <a:lnTo>
                  <a:pt x="114" y="8"/>
                </a:lnTo>
                <a:lnTo>
                  <a:pt x="119" y="3"/>
                </a:lnTo>
                <a:lnTo>
                  <a:pt x="123" y="0"/>
                </a:lnTo>
                <a:lnTo>
                  <a:pt x="129" y="0"/>
                </a:lnTo>
                <a:lnTo>
                  <a:pt x="133" y="0"/>
                </a:lnTo>
                <a:lnTo>
                  <a:pt x="140" y="3"/>
                </a:lnTo>
                <a:lnTo>
                  <a:pt x="145" y="8"/>
                </a:lnTo>
                <a:lnTo>
                  <a:pt x="149" y="14"/>
                </a:lnTo>
                <a:lnTo>
                  <a:pt x="154" y="24"/>
                </a:lnTo>
                <a:lnTo>
                  <a:pt x="160" y="34"/>
                </a:lnTo>
                <a:lnTo>
                  <a:pt x="166" y="45"/>
                </a:lnTo>
                <a:lnTo>
                  <a:pt x="170" y="58"/>
                </a:lnTo>
                <a:lnTo>
                  <a:pt x="176" y="75"/>
                </a:lnTo>
                <a:lnTo>
                  <a:pt x="181" y="91"/>
                </a:lnTo>
                <a:lnTo>
                  <a:pt x="186" y="110"/>
                </a:lnTo>
                <a:lnTo>
                  <a:pt x="194" y="141"/>
                </a:lnTo>
                <a:lnTo>
                  <a:pt x="196" y="151"/>
                </a:lnTo>
                <a:lnTo>
                  <a:pt x="201" y="174"/>
                </a:lnTo>
                <a:lnTo>
                  <a:pt x="206" y="198"/>
                </a:lnTo>
                <a:lnTo>
                  <a:pt x="212" y="222"/>
                </a:lnTo>
                <a:lnTo>
                  <a:pt x="216" y="250"/>
                </a:lnTo>
                <a:lnTo>
                  <a:pt x="222" y="277"/>
                </a:lnTo>
                <a:lnTo>
                  <a:pt x="227" y="304"/>
                </a:lnTo>
                <a:lnTo>
                  <a:pt x="232" y="333"/>
                </a:lnTo>
                <a:lnTo>
                  <a:pt x="238" y="363"/>
                </a:lnTo>
                <a:lnTo>
                  <a:pt x="243" y="394"/>
                </a:lnTo>
                <a:lnTo>
                  <a:pt x="247" y="422"/>
                </a:lnTo>
                <a:lnTo>
                  <a:pt x="254" y="452"/>
                </a:lnTo>
                <a:lnTo>
                  <a:pt x="257" y="483"/>
                </a:lnTo>
                <a:lnTo>
                  <a:pt x="263" y="512"/>
                </a:lnTo>
                <a:lnTo>
                  <a:pt x="268" y="542"/>
                </a:lnTo>
                <a:lnTo>
                  <a:pt x="273" y="572"/>
                </a:lnTo>
                <a:lnTo>
                  <a:pt x="278" y="602"/>
                </a:lnTo>
                <a:lnTo>
                  <a:pt x="284" y="632"/>
                </a:lnTo>
                <a:lnTo>
                  <a:pt x="288" y="656"/>
                </a:lnTo>
                <a:lnTo>
                  <a:pt x="293" y="685"/>
                </a:lnTo>
                <a:lnTo>
                  <a:pt x="300" y="714"/>
                </a:lnTo>
                <a:lnTo>
                  <a:pt x="304" y="741"/>
                </a:lnTo>
                <a:lnTo>
                  <a:pt x="310" y="767"/>
                </a:lnTo>
                <a:lnTo>
                  <a:pt x="314" y="791"/>
                </a:lnTo>
                <a:lnTo>
                  <a:pt x="319" y="813"/>
                </a:lnTo>
                <a:lnTo>
                  <a:pt x="324" y="835"/>
                </a:lnTo>
                <a:lnTo>
                  <a:pt x="328" y="855"/>
                </a:lnTo>
                <a:lnTo>
                  <a:pt x="334" y="874"/>
                </a:lnTo>
                <a:lnTo>
                  <a:pt x="340" y="891"/>
                </a:lnTo>
                <a:lnTo>
                  <a:pt x="345" y="905"/>
                </a:lnTo>
                <a:lnTo>
                  <a:pt x="349" y="921"/>
                </a:lnTo>
                <a:lnTo>
                  <a:pt x="356" y="931"/>
                </a:lnTo>
                <a:lnTo>
                  <a:pt x="360" y="942"/>
                </a:lnTo>
                <a:lnTo>
                  <a:pt x="365" y="951"/>
                </a:lnTo>
                <a:lnTo>
                  <a:pt x="371" y="956"/>
                </a:lnTo>
                <a:lnTo>
                  <a:pt x="375" y="962"/>
                </a:lnTo>
                <a:lnTo>
                  <a:pt x="382" y="966"/>
                </a:lnTo>
                <a:lnTo>
                  <a:pt x="386" y="966"/>
                </a:lnTo>
                <a:lnTo>
                  <a:pt x="391" y="966"/>
                </a:lnTo>
                <a:lnTo>
                  <a:pt x="396" y="962"/>
                </a:lnTo>
                <a:lnTo>
                  <a:pt x="402" y="956"/>
                </a:lnTo>
                <a:lnTo>
                  <a:pt x="406" y="951"/>
                </a:lnTo>
                <a:lnTo>
                  <a:pt x="413" y="942"/>
                </a:lnTo>
                <a:lnTo>
                  <a:pt x="416" y="933"/>
                </a:lnTo>
                <a:lnTo>
                  <a:pt x="422" y="921"/>
                </a:lnTo>
                <a:lnTo>
                  <a:pt x="428" y="907"/>
                </a:lnTo>
                <a:lnTo>
                  <a:pt x="433" y="891"/>
                </a:lnTo>
                <a:lnTo>
                  <a:pt x="438" y="875"/>
                </a:lnTo>
                <a:lnTo>
                  <a:pt x="442" y="855"/>
                </a:lnTo>
                <a:lnTo>
                  <a:pt x="448" y="835"/>
                </a:lnTo>
                <a:lnTo>
                  <a:pt x="453" y="813"/>
                </a:lnTo>
                <a:lnTo>
                  <a:pt x="459" y="791"/>
                </a:lnTo>
                <a:lnTo>
                  <a:pt x="463" y="767"/>
                </a:lnTo>
                <a:lnTo>
                  <a:pt x="469" y="743"/>
                </a:lnTo>
                <a:lnTo>
                  <a:pt x="473" y="714"/>
                </a:lnTo>
                <a:lnTo>
                  <a:pt x="479" y="689"/>
                </a:lnTo>
                <a:lnTo>
                  <a:pt x="484" y="663"/>
                </a:lnTo>
                <a:lnTo>
                  <a:pt x="490" y="632"/>
                </a:lnTo>
                <a:lnTo>
                  <a:pt x="495" y="603"/>
                </a:lnTo>
                <a:lnTo>
                  <a:pt x="499" y="572"/>
                </a:lnTo>
                <a:lnTo>
                  <a:pt x="505" y="543"/>
                </a:lnTo>
                <a:lnTo>
                  <a:pt x="511" y="512"/>
                </a:lnTo>
                <a:lnTo>
                  <a:pt x="516" y="483"/>
                </a:lnTo>
              </a:path>
            </a:pathLst>
          </a:custGeom>
          <a:noFill/>
          <a:ln w="31234">
            <a:solidFill>
              <a:schemeClr val="tx2"/>
            </a:solidFill>
            <a:round/>
            <a:headEnd/>
            <a:tailEnd/>
          </a:ln>
        </p:spPr>
        <p:txBody>
          <a:bodyPr/>
          <a:lstStyle/>
          <a:p>
            <a:endParaRPr lang="en-US" dirty="0">
              <a:latin typeface="Agilent TT Cond" pitchFamily="34" charset="0"/>
            </a:endParaRPr>
          </a:p>
        </p:txBody>
      </p:sp>
      <p:grpSp>
        <p:nvGrpSpPr>
          <p:cNvPr id="30731" name="Group 11"/>
          <p:cNvGrpSpPr>
            <a:grpSpLocks/>
          </p:cNvGrpSpPr>
          <p:nvPr/>
        </p:nvGrpSpPr>
        <p:grpSpPr bwMode="auto">
          <a:xfrm>
            <a:off x="5399768" y="2135460"/>
            <a:ext cx="3389313" cy="747712"/>
            <a:chOff x="3505" y="1851"/>
            <a:chExt cx="2348" cy="534"/>
          </a:xfrm>
        </p:grpSpPr>
        <p:sp>
          <p:nvSpPr>
            <p:cNvPr id="30741" name="Text Box 12"/>
            <p:cNvSpPr txBox="1">
              <a:spLocks noChangeArrowheads="1"/>
            </p:cNvSpPr>
            <p:nvPr/>
          </p:nvSpPr>
          <p:spPr bwMode="auto">
            <a:xfrm>
              <a:off x="3505" y="1851"/>
              <a:ext cx="2348" cy="529"/>
            </a:xfrm>
            <a:prstGeom prst="rect">
              <a:avLst/>
            </a:prstGeom>
            <a:noFill/>
            <a:ln w="9525">
              <a:noFill/>
              <a:miter lim="800000"/>
              <a:headEnd/>
              <a:tailEnd/>
            </a:ln>
          </p:spPr>
          <p:txBody>
            <a:bodyPr lIns="0" tIns="0" rIns="0" bIns="0" anchor="b"/>
            <a:lstStyle/>
            <a:p>
              <a:pPr algn="ctr" defTabSz="403225">
                <a:buClr>
                  <a:srgbClr val="104160"/>
                </a:buClr>
                <a:buSzPct val="90000"/>
                <a:buFont typeface="Monotype Sorts" pitchFamily="2" charset="2"/>
                <a:buNone/>
              </a:pPr>
              <a:r>
                <a:rPr lang="en-US" sz="2000" dirty="0">
                  <a:solidFill>
                    <a:srgbClr val="000000"/>
                  </a:solidFill>
                  <a:latin typeface="Agilent TT Cond" pitchFamily="34" charset="0"/>
                </a:rPr>
                <a:t>Important Characteristics for Frequency Modulation</a:t>
              </a:r>
              <a:endParaRPr lang="en-US" sz="2000" dirty="0">
                <a:latin typeface="Agilent TT Cond" pitchFamily="34" charset="0"/>
              </a:endParaRPr>
            </a:p>
          </p:txBody>
        </p:sp>
        <p:sp>
          <p:nvSpPr>
            <p:cNvPr id="30742" name="Line 13"/>
            <p:cNvSpPr>
              <a:spLocks noChangeShapeType="1"/>
            </p:cNvSpPr>
            <p:nvPr/>
          </p:nvSpPr>
          <p:spPr bwMode="auto">
            <a:xfrm>
              <a:off x="3514" y="2385"/>
              <a:ext cx="2250" cy="0"/>
            </a:xfrm>
            <a:prstGeom prst="line">
              <a:avLst/>
            </a:prstGeom>
            <a:noFill/>
            <a:ln w="18732">
              <a:solidFill>
                <a:srgbClr val="000000"/>
              </a:solidFill>
              <a:round/>
              <a:headEnd/>
              <a:tailEnd/>
            </a:ln>
          </p:spPr>
          <p:txBody>
            <a:bodyPr lIns="0" tIns="0" rIns="0" bIns="0" anchor="b"/>
            <a:lstStyle/>
            <a:p>
              <a:endParaRPr lang="en-US" dirty="0">
                <a:latin typeface="Agilent TT Cond" pitchFamily="34" charset="0"/>
              </a:endParaRPr>
            </a:p>
          </p:txBody>
        </p:sp>
      </p:grpSp>
      <p:sp>
        <p:nvSpPr>
          <p:cNvPr id="30739" name="Text Box 15"/>
          <p:cNvSpPr txBox="1">
            <a:spLocks noChangeArrowheads="1"/>
          </p:cNvSpPr>
          <p:nvPr/>
        </p:nvSpPr>
        <p:spPr bwMode="auto">
          <a:xfrm>
            <a:off x="1904999" y="1600200"/>
            <a:ext cx="5931695" cy="6810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3200" dirty="0" smtClean="0">
                <a:solidFill>
                  <a:schemeClr val="tx2"/>
                </a:solidFill>
                <a:latin typeface="Agilent TT Cond" pitchFamily="34" charset="0"/>
              </a:rPr>
              <a:t>V(t) =  A </a:t>
            </a:r>
            <a:r>
              <a:rPr lang="en-US" sz="3200" dirty="0" err="1" smtClean="0">
                <a:solidFill>
                  <a:schemeClr val="tx2"/>
                </a:solidFill>
                <a:latin typeface="Agilent TT Cond" pitchFamily="34" charset="0"/>
              </a:rPr>
              <a:t>cos</a:t>
            </a:r>
            <a:r>
              <a:rPr lang="en-US" sz="3200" dirty="0" smtClean="0">
                <a:solidFill>
                  <a:schemeClr val="tx2"/>
                </a:solidFill>
                <a:latin typeface="Agilent TT Cond" pitchFamily="34" charset="0"/>
              </a:rPr>
              <a:t>[2</a:t>
            </a:r>
            <a:r>
              <a:rPr lang="el-GR" sz="3200" dirty="0" smtClean="0">
                <a:solidFill>
                  <a:schemeClr val="tx2"/>
                </a:solidFill>
                <a:latin typeface="Agilent TT Cond" pitchFamily="34" charset="0"/>
              </a:rPr>
              <a:t>π</a:t>
            </a:r>
            <a:r>
              <a:rPr lang="en-US" sz="3200" dirty="0" err="1" smtClean="0">
                <a:solidFill>
                  <a:schemeClr val="tx2"/>
                </a:solidFill>
                <a:latin typeface="Agilent TT Cond" pitchFamily="34" charset="0"/>
              </a:rPr>
              <a:t>f</a:t>
            </a:r>
            <a:r>
              <a:rPr lang="en-US" sz="3200" baseline="-25000" dirty="0" err="1" smtClean="0">
                <a:solidFill>
                  <a:schemeClr val="tx2"/>
                </a:solidFill>
                <a:latin typeface="Agilent TT Cond" pitchFamily="34" charset="0"/>
              </a:rPr>
              <a:t>c</a:t>
            </a:r>
            <a:r>
              <a:rPr lang="en-US" sz="3200" dirty="0" err="1" smtClean="0">
                <a:solidFill>
                  <a:schemeClr val="tx2"/>
                </a:solidFill>
                <a:latin typeface="Agilent TT Cond" pitchFamily="34" charset="0"/>
              </a:rPr>
              <a:t>t</a:t>
            </a:r>
            <a:r>
              <a:rPr lang="en-US" sz="3200" dirty="0" smtClean="0">
                <a:solidFill>
                  <a:schemeClr val="tx2"/>
                </a:solidFill>
                <a:latin typeface="Agilent TT Cond" pitchFamily="34" charset="0"/>
              </a:rPr>
              <a:t> + </a:t>
            </a:r>
            <a:r>
              <a:rPr lang="el-GR" sz="3200" dirty="0" smtClean="0">
                <a:solidFill>
                  <a:schemeClr val="tx2"/>
                </a:solidFill>
                <a:latin typeface="Agilent TT Cond" pitchFamily="34" charset="0"/>
              </a:rPr>
              <a:t>β</a:t>
            </a:r>
            <a:r>
              <a:rPr lang="en-US" sz="3200" dirty="0" smtClean="0">
                <a:solidFill>
                  <a:schemeClr val="tx2"/>
                </a:solidFill>
                <a:latin typeface="Agilent TT Cond" pitchFamily="34" charset="0"/>
              </a:rPr>
              <a:t>sin2</a:t>
            </a:r>
            <a:r>
              <a:rPr lang="el-GR" sz="3200" dirty="0" smtClean="0">
                <a:solidFill>
                  <a:schemeClr val="tx2"/>
                </a:solidFill>
                <a:latin typeface="Agilent TT Cond" pitchFamily="34" charset="0"/>
              </a:rPr>
              <a:t>π</a:t>
            </a:r>
            <a:r>
              <a:rPr lang="en-US" sz="3200" dirty="0" err="1" smtClean="0">
                <a:solidFill>
                  <a:schemeClr val="tx2"/>
                </a:solidFill>
                <a:latin typeface="Agilent TT Cond" pitchFamily="34" charset="0"/>
              </a:rPr>
              <a:t>F</a:t>
            </a:r>
            <a:r>
              <a:rPr lang="en-US" sz="3200" baseline="-25000" dirty="0" err="1" smtClean="0">
                <a:solidFill>
                  <a:schemeClr val="tx2"/>
                </a:solidFill>
                <a:latin typeface="Agilent TT Cond" pitchFamily="34" charset="0"/>
              </a:rPr>
              <a:t>m</a:t>
            </a:r>
            <a:r>
              <a:rPr lang="en-US" sz="3200" dirty="0" err="1" smtClean="0">
                <a:solidFill>
                  <a:schemeClr val="tx2"/>
                </a:solidFill>
                <a:latin typeface="Agilent TT Cond" pitchFamily="34" charset="0"/>
              </a:rPr>
              <a:t>t</a:t>
            </a:r>
            <a:r>
              <a:rPr lang="en-US" sz="3200" dirty="0" smtClean="0">
                <a:solidFill>
                  <a:schemeClr val="tx2"/>
                </a:solidFill>
                <a:latin typeface="Agilent TT Cond" pitchFamily="34" charset="0"/>
              </a:rPr>
              <a:t>]</a:t>
            </a:r>
            <a:endParaRPr lang="en-US" dirty="0">
              <a:solidFill>
                <a:schemeClr val="tx2"/>
              </a:solidFill>
              <a:latin typeface="Agilent TT Cond" pitchFamily="34" charset="0"/>
            </a:endParaRPr>
          </a:p>
        </p:txBody>
      </p:sp>
      <p:sp>
        <p:nvSpPr>
          <p:cNvPr id="30736" name="Text Box 20"/>
          <p:cNvSpPr txBox="1">
            <a:spLocks noChangeArrowheads="1"/>
          </p:cNvSpPr>
          <p:nvPr/>
        </p:nvSpPr>
        <p:spPr bwMode="auto">
          <a:xfrm>
            <a:off x="1464468" y="2436020"/>
            <a:ext cx="3450431" cy="674688"/>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endParaRPr lang="en-US" sz="2200" dirty="0" smtClean="0">
              <a:solidFill>
                <a:srgbClr val="000000"/>
              </a:solidFill>
              <a:latin typeface="Agilent TT Cond" pitchFamily="34" charset="0"/>
            </a:endParaRPr>
          </a:p>
          <a:p>
            <a:pPr defTabSz="403225">
              <a:buClr>
                <a:srgbClr val="104160"/>
              </a:buClr>
              <a:buSzPct val="90000"/>
              <a:buFont typeface="Monotype Sorts" pitchFamily="2" charset="2"/>
              <a:buNone/>
            </a:pPr>
            <a:r>
              <a:rPr lang="el-GR" dirty="0" smtClean="0">
                <a:solidFill>
                  <a:srgbClr val="000000"/>
                </a:solidFill>
                <a:latin typeface="Agilent TT Cond" pitchFamily="34" charset="0"/>
              </a:rPr>
              <a:t>β</a:t>
            </a:r>
            <a:r>
              <a:rPr lang="en-US" dirty="0" smtClean="0">
                <a:solidFill>
                  <a:srgbClr val="000000"/>
                </a:solidFill>
                <a:latin typeface="Agilent TT Cond" pitchFamily="34" charset="0"/>
              </a:rPr>
              <a:t> is the modulation index, where </a:t>
            </a:r>
            <a:r>
              <a:rPr lang="el-GR" dirty="0" smtClean="0">
                <a:solidFill>
                  <a:srgbClr val="000000"/>
                </a:solidFill>
                <a:latin typeface="Agilent TT Cond" pitchFamily="34" charset="0"/>
              </a:rPr>
              <a:t>β</a:t>
            </a:r>
            <a:r>
              <a:rPr lang="en-US" dirty="0" smtClean="0">
                <a:solidFill>
                  <a:srgbClr val="000000"/>
                </a:solidFill>
                <a:latin typeface="Agilent TT Cond" pitchFamily="34" charset="0"/>
              </a:rPr>
              <a:t> = </a:t>
            </a:r>
            <a:r>
              <a:rPr lang="el-GR" dirty="0" smtClean="0">
                <a:solidFill>
                  <a:srgbClr val="000000"/>
                </a:solidFill>
                <a:latin typeface="Agilent TT Cond" pitchFamily="34" charset="0"/>
              </a:rPr>
              <a:t>Δ</a:t>
            </a:r>
            <a:r>
              <a:rPr lang="en-US" dirty="0" err="1">
                <a:solidFill>
                  <a:srgbClr val="000000"/>
                </a:solidFill>
                <a:latin typeface="Agilent TT Cond" pitchFamily="34" charset="0"/>
              </a:rPr>
              <a:t>F</a:t>
            </a:r>
            <a:r>
              <a:rPr lang="en-US" sz="1400" dirty="0" err="1" smtClean="0">
                <a:solidFill>
                  <a:srgbClr val="000000"/>
                </a:solidFill>
                <a:latin typeface="Agilent TT Cond" pitchFamily="34" charset="0"/>
              </a:rPr>
              <a:t>dev</a:t>
            </a:r>
            <a:r>
              <a:rPr lang="en-US" sz="1400" dirty="0" smtClean="0">
                <a:solidFill>
                  <a:srgbClr val="000000"/>
                </a:solidFill>
                <a:latin typeface="Agilent TT Cond" pitchFamily="34" charset="0"/>
              </a:rPr>
              <a:t> </a:t>
            </a:r>
            <a:r>
              <a:rPr lang="en-US" dirty="0" smtClean="0">
                <a:solidFill>
                  <a:srgbClr val="000000"/>
                </a:solidFill>
                <a:latin typeface="Agilent TT Cond" pitchFamily="34" charset="0"/>
              </a:rPr>
              <a:t>/F</a:t>
            </a:r>
            <a:r>
              <a:rPr lang="en-US" sz="1400" dirty="0" smtClean="0">
                <a:solidFill>
                  <a:srgbClr val="000000"/>
                </a:solidFill>
                <a:latin typeface="Agilent TT Cond" pitchFamily="34" charset="0"/>
              </a:rPr>
              <a:t>m</a:t>
            </a:r>
            <a:endParaRPr lang="en-US" sz="1400" dirty="0">
              <a:latin typeface="Agilent TT Cond" pitchFamily="34" charset="0"/>
            </a:endParaRPr>
          </a:p>
        </p:txBody>
      </p:sp>
      <p:sp>
        <p:nvSpPr>
          <p:cNvPr id="30737" name="Text Box 21"/>
          <p:cNvSpPr txBox="1">
            <a:spLocks noChangeArrowheads="1"/>
          </p:cNvSpPr>
          <p:nvPr/>
        </p:nvSpPr>
        <p:spPr bwMode="auto">
          <a:xfrm>
            <a:off x="5422605" y="3095897"/>
            <a:ext cx="3480390" cy="1898650"/>
          </a:xfrm>
          <a:prstGeom prst="rect">
            <a:avLst/>
          </a:prstGeom>
          <a:noFill/>
          <a:ln w="9525">
            <a:noFill/>
            <a:miter lim="800000"/>
            <a:headEnd/>
            <a:tailEnd/>
          </a:ln>
        </p:spPr>
        <p:txBody>
          <a:bodyPr lIns="0" tIns="0" rIns="0" bIns="0"/>
          <a:lstStyle/>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Frequency </a:t>
            </a:r>
            <a:r>
              <a:rPr lang="en-US" sz="2000" dirty="0" smtClean="0">
                <a:solidFill>
                  <a:schemeClr val="tx2"/>
                </a:solidFill>
                <a:latin typeface="Agilent TT Cond" pitchFamily="34" charset="0"/>
              </a:rPr>
              <a:t>Deviation (</a:t>
            </a:r>
            <a:r>
              <a:rPr lang="el-GR" sz="2000" dirty="0" smtClean="0">
                <a:solidFill>
                  <a:srgbClr val="000000"/>
                </a:solidFill>
                <a:latin typeface="Agilent TT Cond" pitchFamily="34" charset="0"/>
              </a:rPr>
              <a:t>Δ</a:t>
            </a:r>
            <a:r>
              <a:rPr lang="en-US" sz="2000" dirty="0" err="1">
                <a:solidFill>
                  <a:srgbClr val="000000"/>
                </a:solidFill>
                <a:latin typeface="Agilent TT Cond" pitchFamily="34" charset="0"/>
              </a:rPr>
              <a:t>F</a:t>
            </a:r>
            <a:r>
              <a:rPr lang="en-US" sz="2000" dirty="0" err="1" smtClean="0">
                <a:solidFill>
                  <a:srgbClr val="000000"/>
                </a:solidFill>
                <a:latin typeface="Agilent TT Cond" pitchFamily="34" charset="0"/>
              </a:rPr>
              <a:t>dev</a:t>
            </a:r>
            <a:r>
              <a:rPr lang="en-US" sz="2000" dirty="0" smtClean="0">
                <a:solidFill>
                  <a:schemeClr val="tx2"/>
                </a:solidFill>
                <a:latin typeface="Agilent TT Cond" pitchFamily="34" charset="0"/>
              </a:rPr>
              <a:t>)</a:t>
            </a:r>
            <a:r>
              <a:rPr lang="en-US" sz="2000" dirty="0" smtClean="0">
                <a:solidFill>
                  <a:srgbClr val="000000"/>
                </a:solidFill>
                <a:latin typeface="Agilent TT Cond" pitchFamily="34" charset="0"/>
              </a:rPr>
              <a:t> </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Modulation </a:t>
            </a:r>
            <a:r>
              <a:rPr lang="en-US" sz="2000" dirty="0" smtClean="0">
                <a:solidFill>
                  <a:schemeClr val="tx2"/>
                </a:solidFill>
                <a:latin typeface="Agilent TT Cond" pitchFamily="34" charset="0"/>
              </a:rPr>
              <a:t>Frequency (</a:t>
            </a:r>
            <a:r>
              <a:rPr lang="en-US" sz="2000" dirty="0" err="1" smtClean="0">
                <a:solidFill>
                  <a:schemeClr val="tx2"/>
                </a:solidFill>
                <a:latin typeface="Agilent TT Cond" pitchFamily="34" charset="0"/>
              </a:rPr>
              <a:t>Fm</a:t>
            </a:r>
            <a:r>
              <a:rPr lang="en-US" sz="2000" dirty="0" smtClean="0">
                <a:solidFill>
                  <a:schemeClr val="tx2"/>
                </a:solidFill>
                <a:latin typeface="Agilent TT Cond" pitchFamily="34" charset="0"/>
              </a:rPr>
              <a:t>)</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smtClean="0">
                <a:solidFill>
                  <a:schemeClr val="tx2"/>
                </a:solidFill>
                <a:latin typeface="Agilent TT Cond" pitchFamily="34" charset="0"/>
              </a:rPr>
              <a:t>Accuracy</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Resolution</a:t>
            </a:r>
          </a:p>
          <a:p>
            <a:pPr marL="220663" indent="-220663" defTabSz="403225">
              <a:buClr>
                <a:srgbClr val="000000"/>
              </a:buClr>
              <a:buSzPct val="46000"/>
              <a:buFont typeface="Monotype Sorts" pitchFamily="2" charset="2"/>
              <a:buChar char="l"/>
            </a:pPr>
            <a:r>
              <a:rPr lang="en-US" sz="2000" dirty="0" smtClean="0">
                <a:solidFill>
                  <a:schemeClr val="tx2"/>
                </a:solidFill>
                <a:latin typeface="Agilent TT Cond" pitchFamily="34" charset="0"/>
              </a:rPr>
              <a:t>Distortion (%)</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Sensitivity (dev/volt)</a:t>
            </a:r>
          </a:p>
        </p:txBody>
      </p:sp>
      <p:sp>
        <p:nvSpPr>
          <p:cNvPr id="30738" name="Text Box 22"/>
          <p:cNvSpPr txBox="1">
            <a:spLocks noChangeArrowheads="1"/>
          </p:cNvSpPr>
          <p:nvPr/>
        </p:nvSpPr>
        <p:spPr bwMode="auto">
          <a:xfrm>
            <a:off x="2614613" y="1033463"/>
            <a:ext cx="3141886" cy="430887"/>
          </a:xfrm>
          <a:prstGeom prst="rect">
            <a:avLst/>
          </a:prstGeom>
          <a:noFill/>
          <a:ln w="6350">
            <a:noFill/>
            <a:miter lim="800000"/>
            <a:headEnd/>
            <a:tailEnd type="none" w="med" len="lg"/>
          </a:ln>
        </p:spPr>
        <p:txBody>
          <a:bodyPr wrap="none" lIns="0" tIns="0" rIns="0" bIns="0">
            <a:spAutoFit/>
          </a:bodyPr>
          <a:lstStyle/>
          <a:p>
            <a:r>
              <a:rPr lang="en-US" sz="2800" dirty="0">
                <a:latin typeface="Agilent TT Cond" pitchFamily="34" charset="0"/>
              </a:rPr>
              <a:t>Frequency Modulation</a:t>
            </a:r>
            <a:endParaRPr lang="en-GB" sz="2800" dirty="0">
              <a:latin typeface="Agilent TT Cond" pitchFamily="34" charset="0"/>
            </a:endParaRPr>
          </a:p>
        </p:txBody>
      </p:sp>
      <p:grpSp>
        <p:nvGrpSpPr>
          <p:cNvPr id="18" name="Group 23"/>
          <p:cNvGrpSpPr>
            <a:grpSpLocks/>
          </p:cNvGrpSpPr>
          <p:nvPr/>
        </p:nvGrpSpPr>
        <p:grpSpPr bwMode="auto">
          <a:xfrm>
            <a:off x="5068388" y="5238206"/>
            <a:ext cx="3307895" cy="640896"/>
            <a:chOff x="3241" y="2178"/>
            <a:chExt cx="2572" cy="613"/>
          </a:xfrm>
        </p:grpSpPr>
        <p:sp>
          <p:nvSpPr>
            <p:cNvPr id="19" name="Line 24"/>
            <p:cNvSpPr>
              <a:spLocks noChangeShapeType="1"/>
            </p:cNvSpPr>
            <p:nvPr/>
          </p:nvSpPr>
          <p:spPr bwMode="auto">
            <a:xfrm>
              <a:off x="3241" y="233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 name="Line 25"/>
            <p:cNvSpPr>
              <a:spLocks noChangeShapeType="1"/>
            </p:cNvSpPr>
            <p:nvPr/>
          </p:nvSpPr>
          <p:spPr bwMode="auto">
            <a:xfrm>
              <a:off x="3241" y="2330"/>
              <a:ext cx="3"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 name="Line 26"/>
            <p:cNvSpPr>
              <a:spLocks noChangeShapeType="1"/>
            </p:cNvSpPr>
            <p:nvPr/>
          </p:nvSpPr>
          <p:spPr bwMode="auto">
            <a:xfrm>
              <a:off x="3244" y="241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 name="Line 27"/>
            <p:cNvSpPr>
              <a:spLocks noChangeShapeType="1"/>
            </p:cNvSpPr>
            <p:nvPr/>
          </p:nvSpPr>
          <p:spPr bwMode="auto">
            <a:xfrm>
              <a:off x="3244" y="2412"/>
              <a:ext cx="7"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 name="Line 28"/>
            <p:cNvSpPr>
              <a:spLocks noChangeShapeType="1"/>
            </p:cNvSpPr>
            <p:nvPr/>
          </p:nvSpPr>
          <p:spPr bwMode="auto">
            <a:xfrm>
              <a:off x="3251" y="2487"/>
              <a:ext cx="0"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 name="Line 29"/>
            <p:cNvSpPr>
              <a:spLocks noChangeShapeType="1"/>
            </p:cNvSpPr>
            <p:nvPr/>
          </p:nvSpPr>
          <p:spPr bwMode="auto">
            <a:xfrm>
              <a:off x="3251" y="2568"/>
              <a:ext cx="7"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 name="Line 30"/>
            <p:cNvSpPr>
              <a:spLocks noChangeShapeType="1"/>
            </p:cNvSpPr>
            <p:nvPr/>
          </p:nvSpPr>
          <p:spPr bwMode="auto">
            <a:xfrm>
              <a:off x="3258" y="264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 name="Line 31"/>
            <p:cNvSpPr>
              <a:spLocks noChangeShapeType="1"/>
            </p:cNvSpPr>
            <p:nvPr/>
          </p:nvSpPr>
          <p:spPr bwMode="auto">
            <a:xfrm>
              <a:off x="3258" y="2642"/>
              <a:ext cx="6"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 name="Line 32"/>
            <p:cNvSpPr>
              <a:spLocks noChangeShapeType="1"/>
            </p:cNvSpPr>
            <p:nvPr/>
          </p:nvSpPr>
          <p:spPr bwMode="auto">
            <a:xfrm>
              <a:off x="3264" y="270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 name="Line 33"/>
            <p:cNvSpPr>
              <a:spLocks noChangeShapeType="1"/>
            </p:cNvSpPr>
            <p:nvPr/>
          </p:nvSpPr>
          <p:spPr bwMode="auto">
            <a:xfrm>
              <a:off x="3264" y="2703"/>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 name="Line 34"/>
            <p:cNvSpPr>
              <a:spLocks noChangeShapeType="1"/>
            </p:cNvSpPr>
            <p:nvPr/>
          </p:nvSpPr>
          <p:spPr bwMode="auto">
            <a:xfrm>
              <a:off x="3270" y="2753"/>
              <a:ext cx="0"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 name="Line 35"/>
            <p:cNvSpPr>
              <a:spLocks noChangeShapeType="1"/>
            </p:cNvSpPr>
            <p:nvPr/>
          </p:nvSpPr>
          <p:spPr bwMode="auto">
            <a:xfrm>
              <a:off x="3270" y="2784"/>
              <a:ext cx="6"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 name="Line 36"/>
            <p:cNvSpPr>
              <a:spLocks noChangeShapeType="1"/>
            </p:cNvSpPr>
            <p:nvPr/>
          </p:nvSpPr>
          <p:spPr bwMode="auto">
            <a:xfrm>
              <a:off x="3276" y="278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 name="Line 37"/>
            <p:cNvSpPr>
              <a:spLocks noChangeShapeType="1"/>
            </p:cNvSpPr>
            <p:nvPr/>
          </p:nvSpPr>
          <p:spPr bwMode="auto">
            <a:xfrm flipV="1">
              <a:off x="3276" y="2769"/>
              <a:ext cx="8"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 name="Line 38"/>
            <p:cNvSpPr>
              <a:spLocks noChangeShapeType="1"/>
            </p:cNvSpPr>
            <p:nvPr/>
          </p:nvSpPr>
          <p:spPr bwMode="auto">
            <a:xfrm>
              <a:off x="3284" y="276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 name="Line 39"/>
            <p:cNvSpPr>
              <a:spLocks noChangeShapeType="1"/>
            </p:cNvSpPr>
            <p:nvPr/>
          </p:nvSpPr>
          <p:spPr bwMode="auto">
            <a:xfrm flipV="1">
              <a:off x="3284" y="2727"/>
              <a:ext cx="6" cy="4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 name="Line 40"/>
            <p:cNvSpPr>
              <a:spLocks noChangeShapeType="1"/>
            </p:cNvSpPr>
            <p:nvPr/>
          </p:nvSpPr>
          <p:spPr bwMode="auto">
            <a:xfrm>
              <a:off x="3290" y="27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 name="Line 41"/>
            <p:cNvSpPr>
              <a:spLocks noChangeShapeType="1"/>
            </p:cNvSpPr>
            <p:nvPr/>
          </p:nvSpPr>
          <p:spPr bwMode="auto">
            <a:xfrm flipV="1">
              <a:off x="3290" y="2674"/>
              <a:ext cx="7" cy="5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 name="Line 42"/>
            <p:cNvSpPr>
              <a:spLocks noChangeShapeType="1"/>
            </p:cNvSpPr>
            <p:nvPr/>
          </p:nvSpPr>
          <p:spPr bwMode="auto">
            <a:xfrm flipV="1">
              <a:off x="3297" y="2603"/>
              <a:ext cx="0"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 name="Line 43"/>
            <p:cNvSpPr>
              <a:spLocks noChangeShapeType="1"/>
            </p:cNvSpPr>
            <p:nvPr/>
          </p:nvSpPr>
          <p:spPr bwMode="auto">
            <a:xfrm flipV="1">
              <a:off x="3297" y="2528"/>
              <a:ext cx="6"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 name="Line 44"/>
            <p:cNvSpPr>
              <a:spLocks noChangeShapeType="1"/>
            </p:cNvSpPr>
            <p:nvPr/>
          </p:nvSpPr>
          <p:spPr bwMode="auto">
            <a:xfrm>
              <a:off x="3303" y="252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 name="Line 45"/>
            <p:cNvSpPr>
              <a:spLocks noChangeShapeType="1"/>
            </p:cNvSpPr>
            <p:nvPr/>
          </p:nvSpPr>
          <p:spPr bwMode="auto">
            <a:xfrm flipV="1">
              <a:off x="3303" y="2447"/>
              <a:ext cx="6"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 name="Line 46"/>
            <p:cNvSpPr>
              <a:spLocks noChangeShapeType="1"/>
            </p:cNvSpPr>
            <p:nvPr/>
          </p:nvSpPr>
          <p:spPr bwMode="auto">
            <a:xfrm>
              <a:off x="3309" y="244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 name="Line 47"/>
            <p:cNvSpPr>
              <a:spLocks noChangeShapeType="1"/>
            </p:cNvSpPr>
            <p:nvPr/>
          </p:nvSpPr>
          <p:spPr bwMode="auto">
            <a:xfrm flipV="1">
              <a:off x="3309" y="2373"/>
              <a:ext cx="6"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 name="Line 48"/>
            <p:cNvSpPr>
              <a:spLocks noChangeShapeType="1"/>
            </p:cNvSpPr>
            <p:nvPr/>
          </p:nvSpPr>
          <p:spPr bwMode="auto">
            <a:xfrm>
              <a:off x="3315" y="23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 name="Line 49"/>
            <p:cNvSpPr>
              <a:spLocks noChangeShapeType="1"/>
            </p:cNvSpPr>
            <p:nvPr/>
          </p:nvSpPr>
          <p:spPr bwMode="auto">
            <a:xfrm flipV="1">
              <a:off x="3315" y="2306"/>
              <a:ext cx="7" cy="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 name="Line 50"/>
            <p:cNvSpPr>
              <a:spLocks noChangeShapeType="1"/>
            </p:cNvSpPr>
            <p:nvPr/>
          </p:nvSpPr>
          <p:spPr bwMode="auto">
            <a:xfrm flipV="1">
              <a:off x="3322" y="2245"/>
              <a:ext cx="0"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 name="Line 51"/>
            <p:cNvSpPr>
              <a:spLocks noChangeShapeType="1"/>
            </p:cNvSpPr>
            <p:nvPr/>
          </p:nvSpPr>
          <p:spPr bwMode="auto">
            <a:xfrm flipV="1">
              <a:off x="3322" y="2210"/>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 name="Line 52"/>
            <p:cNvSpPr>
              <a:spLocks noChangeShapeType="1"/>
            </p:cNvSpPr>
            <p:nvPr/>
          </p:nvSpPr>
          <p:spPr bwMode="auto">
            <a:xfrm>
              <a:off x="3329" y="221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 name="Line 53"/>
            <p:cNvSpPr>
              <a:spLocks noChangeShapeType="1"/>
            </p:cNvSpPr>
            <p:nvPr/>
          </p:nvSpPr>
          <p:spPr bwMode="auto">
            <a:xfrm flipV="1">
              <a:off x="3329" y="2192"/>
              <a:ext cx="6"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 name="Line 54"/>
            <p:cNvSpPr>
              <a:spLocks noChangeShapeType="1"/>
            </p:cNvSpPr>
            <p:nvPr/>
          </p:nvSpPr>
          <p:spPr bwMode="auto">
            <a:xfrm>
              <a:off x="3335" y="21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 name="Line 55"/>
            <p:cNvSpPr>
              <a:spLocks noChangeShapeType="1"/>
            </p:cNvSpPr>
            <p:nvPr/>
          </p:nvSpPr>
          <p:spPr bwMode="auto">
            <a:xfrm>
              <a:off x="3335" y="2192"/>
              <a:ext cx="7"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 name="Line 56"/>
            <p:cNvSpPr>
              <a:spLocks noChangeShapeType="1"/>
            </p:cNvSpPr>
            <p:nvPr/>
          </p:nvSpPr>
          <p:spPr bwMode="auto">
            <a:xfrm>
              <a:off x="3342" y="2195"/>
              <a:ext cx="0" cy="2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 name="Line 57"/>
            <p:cNvSpPr>
              <a:spLocks noChangeShapeType="1"/>
            </p:cNvSpPr>
            <p:nvPr/>
          </p:nvSpPr>
          <p:spPr bwMode="auto">
            <a:xfrm>
              <a:off x="3342" y="2217"/>
              <a:ext cx="5"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 name="Line 58"/>
            <p:cNvSpPr>
              <a:spLocks noChangeShapeType="1"/>
            </p:cNvSpPr>
            <p:nvPr/>
          </p:nvSpPr>
          <p:spPr bwMode="auto">
            <a:xfrm>
              <a:off x="3347" y="226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 name="Line 59"/>
            <p:cNvSpPr>
              <a:spLocks noChangeShapeType="1"/>
            </p:cNvSpPr>
            <p:nvPr/>
          </p:nvSpPr>
          <p:spPr bwMode="auto">
            <a:xfrm>
              <a:off x="3347" y="2267"/>
              <a:ext cx="8"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 name="Line 60"/>
            <p:cNvSpPr>
              <a:spLocks noChangeShapeType="1"/>
            </p:cNvSpPr>
            <p:nvPr/>
          </p:nvSpPr>
          <p:spPr bwMode="auto">
            <a:xfrm>
              <a:off x="3355" y="23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 name="Line 61"/>
            <p:cNvSpPr>
              <a:spLocks noChangeShapeType="1"/>
            </p:cNvSpPr>
            <p:nvPr/>
          </p:nvSpPr>
          <p:spPr bwMode="auto">
            <a:xfrm>
              <a:off x="3355" y="2327"/>
              <a:ext cx="6" cy="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 name="Line 62"/>
            <p:cNvSpPr>
              <a:spLocks noChangeShapeType="1"/>
            </p:cNvSpPr>
            <p:nvPr/>
          </p:nvSpPr>
          <p:spPr bwMode="auto">
            <a:xfrm>
              <a:off x="3361" y="240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 name="Line 63"/>
            <p:cNvSpPr>
              <a:spLocks noChangeShapeType="1"/>
            </p:cNvSpPr>
            <p:nvPr/>
          </p:nvSpPr>
          <p:spPr bwMode="auto">
            <a:xfrm>
              <a:off x="3361" y="2404"/>
              <a:ext cx="6" cy="7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 name="Line 64"/>
            <p:cNvSpPr>
              <a:spLocks noChangeShapeType="1"/>
            </p:cNvSpPr>
            <p:nvPr/>
          </p:nvSpPr>
          <p:spPr bwMode="auto">
            <a:xfrm>
              <a:off x="3367" y="2476"/>
              <a:ext cx="0"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 name="Line 65"/>
            <p:cNvSpPr>
              <a:spLocks noChangeShapeType="1"/>
            </p:cNvSpPr>
            <p:nvPr/>
          </p:nvSpPr>
          <p:spPr bwMode="auto">
            <a:xfrm>
              <a:off x="3367" y="2557"/>
              <a:ext cx="7"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 name="Line 66"/>
            <p:cNvSpPr>
              <a:spLocks noChangeShapeType="1"/>
            </p:cNvSpPr>
            <p:nvPr/>
          </p:nvSpPr>
          <p:spPr bwMode="auto">
            <a:xfrm>
              <a:off x="3374" y="263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 name="Line 67"/>
            <p:cNvSpPr>
              <a:spLocks noChangeShapeType="1"/>
            </p:cNvSpPr>
            <p:nvPr/>
          </p:nvSpPr>
          <p:spPr bwMode="auto">
            <a:xfrm>
              <a:off x="3374" y="2639"/>
              <a:ext cx="5"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 name="Line 68"/>
            <p:cNvSpPr>
              <a:spLocks noChangeShapeType="1"/>
            </p:cNvSpPr>
            <p:nvPr/>
          </p:nvSpPr>
          <p:spPr bwMode="auto">
            <a:xfrm>
              <a:off x="3379" y="26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 name="Line 69"/>
            <p:cNvSpPr>
              <a:spLocks noChangeShapeType="1"/>
            </p:cNvSpPr>
            <p:nvPr/>
          </p:nvSpPr>
          <p:spPr bwMode="auto">
            <a:xfrm>
              <a:off x="3379" y="2695"/>
              <a:ext cx="7"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 name="Line 70"/>
            <p:cNvSpPr>
              <a:spLocks noChangeShapeType="1"/>
            </p:cNvSpPr>
            <p:nvPr/>
          </p:nvSpPr>
          <p:spPr bwMode="auto">
            <a:xfrm>
              <a:off x="3386" y="2745"/>
              <a:ext cx="0"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 name="Line 71"/>
            <p:cNvSpPr>
              <a:spLocks noChangeShapeType="1"/>
            </p:cNvSpPr>
            <p:nvPr/>
          </p:nvSpPr>
          <p:spPr bwMode="auto">
            <a:xfrm>
              <a:off x="3386" y="2777"/>
              <a:ext cx="6"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 name="Line 72"/>
            <p:cNvSpPr>
              <a:spLocks noChangeShapeType="1"/>
            </p:cNvSpPr>
            <p:nvPr/>
          </p:nvSpPr>
          <p:spPr bwMode="auto">
            <a:xfrm>
              <a:off x="3392" y="278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 name="Line 73"/>
            <p:cNvSpPr>
              <a:spLocks noChangeShapeType="1"/>
            </p:cNvSpPr>
            <p:nvPr/>
          </p:nvSpPr>
          <p:spPr bwMode="auto">
            <a:xfrm flipV="1">
              <a:off x="3392" y="2769"/>
              <a:ext cx="8"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 name="Line 74"/>
            <p:cNvSpPr>
              <a:spLocks noChangeShapeType="1"/>
            </p:cNvSpPr>
            <p:nvPr/>
          </p:nvSpPr>
          <p:spPr bwMode="auto">
            <a:xfrm>
              <a:off x="3400" y="276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 name="Line 75"/>
            <p:cNvSpPr>
              <a:spLocks noChangeShapeType="1"/>
            </p:cNvSpPr>
            <p:nvPr/>
          </p:nvSpPr>
          <p:spPr bwMode="auto">
            <a:xfrm flipV="1">
              <a:off x="3400" y="2734"/>
              <a:ext cx="4"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 name="Line 76"/>
            <p:cNvSpPr>
              <a:spLocks noChangeShapeType="1"/>
            </p:cNvSpPr>
            <p:nvPr/>
          </p:nvSpPr>
          <p:spPr bwMode="auto">
            <a:xfrm>
              <a:off x="3404" y="27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 name="Line 77"/>
            <p:cNvSpPr>
              <a:spLocks noChangeShapeType="1"/>
            </p:cNvSpPr>
            <p:nvPr/>
          </p:nvSpPr>
          <p:spPr bwMode="auto">
            <a:xfrm flipV="1">
              <a:off x="3404" y="2677"/>
              <a:ext cx="8"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 name="Line 78"/>
            <p:cNvSpPr>
              <a:spLocks noChangeShapeType="1"/>
            </p:cNvSpPr>
            <p:nvPr/>
          </p:nvSpPr>
          <p:spPr bwMode="auto">
            <a:xfrm flipV="1">
              <a:off x="3412" y="2610"/>
              <a:ext cx="0" cy="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 name="Line 79"/>
            <p:cNvSpPr>
              <a:spLocks noChangeShapeType="1"/>
            </p:cNvSpPr>
            <p:nvPr/>
          </p:nvSpPr>
          <p:spPr bwMode="auto">
            <a:xfrm flipV="1">
              <a:off x="3412" y="2536"/>
              <a:ext cx="6"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 name="Line 80"/>
            <p:cNvSpPr>
              <a:spLocks noChangeShapeType="1"/>
            </p:cNvSpPr>
            <p:nvPr/>
          </p:nvSpPr>
          <p:spPr bwMode="auto">
            <a:xfrm>
              <a:off x="3418" y="253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 name="Line 81"/>
            <p:cNvSpPr>
              <a:spLocks noChangeShapeType="1"/>
            </p:cNvSpPr>
            <p:nvPr/>
          </p:nvSpPr>
          <p:spPr bwMode="auto">
            <a:xfrm flipV="1">
              <a:off x="3418" y="2461"/>
              <a:ext cx="7"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 name="Line 82"/>
            <p:cNvSpPr>
              <a:spLocks noChangeShapeType="1"/>
            </p:cNvSpPr>
            <p:nvPr/>
          </p:nvSpPr>
          <p:spPr bwMode="auto">
            <a:xfrm>
              <a:off x="3425" y="246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 name="Line 83"/>
            <p:cNvSpPr>
              <a:spLocks noChangeShapeType="1"/>
            </p:cNvSpPr>
            <p:nvPr/>
          </p:nvSpPr>
          <p:spPr bwMode="auto">
            <a:xfrm flipV="1">
              <a:off x="3425" y="2373"/>
              <a:ext cx="6" cy="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 name="Line 84"/>
            <p:cNvSpPr>
              <a:spLocks noChangeShapeType="1"/>
            </p:cNvSpPr>
            <p:nvPr/>
          </p:nvSpPr>
          <p:spPr bwMode="auto">
            <a:xfrm>
              <a:off x="3431" y="23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 name="Line 85"/>
            <p:cNvSpPr>
              <a:spLocks noChangeShapeType="1"/>
            </p:cNvSpPr>
            <p:nvPr/>
          </p:nvSpPr>
          <p:spPr bwMode="auto">
            <a:xfrm flipV="1">
              <a:off x="3431" y="2306"/>
              <a:ext cx="7" cy="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 name="Line 86"/>
            <p:cNvSpPr>
              <a:spLocks noChangeShapeType="1"/>
            </p:cNvSpPr>
            <p:nvPr/>
          </p:nvSpPr>
          <p:spPr bwMode="auto">
            <a:xfrm flipV="1">
              <a:off x="3438" y="2252"/>
              <a:ext cx="0" cy="5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2" name="Line 87"/>
            <p:cNvSpPr>
              <a:spLocks noChangeShapeType="1"/>
            </p:cNvSpPr>
            <p:nvPr/>
          </p:nvSpPr>
          <p:spPr bwMode="auto">
            <a:xfrm flipV="1">
              <a:off x="3438" y="2210"/>
              <a:ext cx="7" cy="4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3" name="Line 88"/>
            <p:cNvSpPr>
              <a:spLocks noChangeShapeType="1"/>
            </p:cNvSpPr>
            <p:nvPr/>
          </p:nvSpPr>
          <p:spPr bwMode="auto">
            <a:xfrm>
              <a:off x="3445" y="221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4" name="Line 89"/>
            <p:cNvSpPr>
              <a:spLocks noChangeShapeType="1"/>
            </p:cNvSpPr>
            <p:nvPr/>
          </p:nvSpPr>
          <p:spPr bwMode="auto">
            <a:xfrm flipV="1">
              <a:off x="3445" y="2192"/>
              <a:ext cx="6"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5" name="Line 90"/>
            <p:cNvSpPr>
              <a:spLocks noChangeShapeType="1"/>
            </p:cNvSpPr>
            <p:nvPr/>
          </p:nvSpPr>
          <p:spPr bwMode="auto">
            <a:xfrm>
              <a:off x="3451" y="21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6" name="Line 91"/>
            <p:cNvSpPr>
              <a:spLocks noChangeShapeType="1"/>
            </p:cNvSpPr>
            <p:nvPr/>
          </p:nvSpPr>
          <p:spPr bwMode="auto">
            <a:xfrm flipV="1">
              <a:off x="3451" y="2188"/>
              <a:ext cx="6"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7" name="Line 92"/>
            <p:cNvSpPr>
              <a:spLocks noChangeShapeType="1"/>
            </p:cNvSpPr>
            <p:nvPr/>
          </p:nvSpPr>
          <p:spPr bwMode="auto">
            <a:xfrm>
              <a:off x="3457" y="2188"/>
              <a:ext cx="0"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8" name="Line 93"/>
            <p:cNvSpPr>
              <a:spLocks noChangeShapeType="1"/>
            </p:cNvSpPr>
            <p:nvPr/>
          </p:nvSpPr>
          <p:spPr bwMode="auto">
            <a:xfrm>
              <a:off x="3457" y="2214"/>
              <a:ext cx="7"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9" name="Line 94"/>
            <p:cNvSpPr>
              <a:spLocks noChangeShapeType="1"/>
            </p:cNvSpPr>
            <p:nvPr/>
          </p:nvSpPr>
          <p:spPr bwMode="auto">
            <a:xfrm>
              <a:off x="3464" y="226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0" name="Line 95"/>
            <p:cNvSpPr>
              <a:spLocks noChangeShapeType="1"/>
            </p:cNvSpPr>
            <p:nvPr/>
          </p:nvSpPr>
          <p:spPr bwMode="auto">
            <a:xfrm>
              <a:off x="3464" y="2263"/>
              <a:ext cx="6"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1" name="Line 96"/>
            <p:cNvSpPr>
              <a:spLocks noChangeShapeType="1"/>
            </p:cNvSpPr>
            <p:nvPr/>
          </p:nvSpPr>
          <p:spPr bwMode="auto">
            <a:xfrm>
              <a:off x="3470" y="231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2" name="Line 97"/>
            <p:cNvSpPr>
              <a:spLocks noChangeShapeType="1"/>
            </p:cNvSpPr>
            <p:nvPr/>
          </p:nvSpPr>
          <p:spPr bwMode="auto">
            <a:xfrm>
              <a:off x="3470" y="2319"/>
              <a:ext cx="7" cy="7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3" name="Line 98"/>
            <p:cNvSpPr>
              <a:spLocks noChangeShapeType="1"/>
            </p:cNvSpPr>
            <p:nvPr/>
          </p:nvSpPr>
          <p:spPr bwMode="auto">
            <a:xfrm>
              <a:off x="3477" y="239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4" name="Line 99"/>
            <p:cNvSpPr>
              <a:spLocks noChangeShapeType="1"/>
            </p:cNvSpPr>
            <p:nvPr/>
          </p:nvSpPr>
          <p:spPr bwMode="auto">
            <a:xfrm>
              <a:off x="3477" y="2391"/>
              <a:ext cx="6"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5" name="Line 100"/>
            <p:cNvSpPr>
              <a:spLocks noChangeShapeType="1"/>
            </p:cNvSpPr>
            <p:nvPr/>
          </p:nvSpPr>
          <p:spPr bwMode="auto">
            <a:xfrm>
              <a:off x="3483" y="2465"/>
              <a:ext cx="0"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6" name="Line 101"/>
            <p:cNvSpPr>
              <a:spLocks noChangeShapeType="1"/>
            </p:cNvSpPr>
            <p:nvPr/>
          </p:nvSpPr>
          <p:spPr bwMode="auto">
            <a:xfrm>
              <a:off x="3483" y="2546"/>
              <a:ext cx="6"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7" name="Line 102"/>
            <p:cNvSpPr>
              <a:spLocks noChangeShapeType="1"/>
            </p:cNvSpPr>
            <p:nvPr/>
          </p:nvSpPr>
          <p:spPr bwMode="auto">
            <a:xfrm>
              <a:off x="3489" y="262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8" name="Line 103"/>
            <p:cNvSpPr>
              <a:spLocks noChangeShapeType="1"/>
            </p:cNvSpPr>
            <p:nvPr/>
          </p:nvSpPr>
          <p:spPr bwMode="auto">
            <a:xfrm>
              <a:off x="3489" y="2624"/>
              <a:ext cx="6"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99" name="Line 104"/>
            <p:cNvSpPr>
              <a:spLocks noChangeShapeType="1"/>
            </p:cNvSpPr>
            <p:nvPr/>
          </p:nvSpPr>
          <p:spPr bwMode="auto">
            <a:xfrm>
              <a:off x="3495" y="268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0" name="Line 105"/>
            <p:cNvSpPr>
              <a:spLocks noChangeShapeType="1"/>
            </p:cNvSpPr>
            <p:nvPr/>
          </p:nvSpPr>
          <p:spPr bwMode="auto">
            <a:xfrm>
              <a:off x="3495" y="2685"/>
              <a:ext cx="8"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1" name="Line 106"/>
            <p:cNvSpPr>
              <a:spLocks noChangeShapeType="1"/>
            </p:cNvSpPr>
            <p:nvPr/>
          </p:nvSpPr>
          <p:spPr bwMode="auto">
            <a:xfrm>
              <a:off x="3503" y="2741"/>
              <a:ext cx="0"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2" name="Line 107"/>
            <p:cNvSpPr>
              <a:spLocks noChangeShapeType="1"/>
            </p:cNvSpPr>
            <p:nvPr/>
          </p:nvSpPr>
          <p:spPr bwMode="auto">
            <a:xfrm>
              <a:off x="3503" y="2773"/>
              <a:ext cx="6"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3" name="Line 108"/>
            <p:cNvSpPr>
              <a:spLocks noChangeShapeType="1"/>
            </p:cNvSpPr>
            <p:nvPr/>
          </p:nvSpPr>
          <p:spPr bwMode="auto">
            <a:xfrm>
              <a:off x="3509" y="279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4" name="Line 109"/>
            <p:cNvSpPr>
              <a:spLocks noChangeShapeType="1"/>
            </p:cNvSpPr>
            <p:nvPr/>
          </p:nvSpPr>
          <p:spPr bwMode="auto">
            <a:xfrm flipV="1">
              <a:off x="3509" y="2773"/>
              <a:ext cx="6"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5" name="Line 110"/>
            <p:cNvSpPr>
              <a:spLocks noChangeShapeType="1"/>
            </p:cNvSpPr>
            <p:nvPr/>
          </p:nvSpPr>
          <p:spPr bwMode="auto">
            <a:xfrm>
              <a:off x="3515" y="27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6" name="Line 111"/>
            <p:cNvSpPr>
              <a:spLocks noChangeShapeType="1"/>
            </p:cNvSpPr>
            <p:nvPr/>
          </p:nvSpPr>
          <p:spPr bwMode="auto">
            <a:xfrm flipV="1">
              <a:off x="3515" y="2745"/>
              <a:ext cx="6" cy="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7" name="Line 112"/>
            <p:cNvSpPr>
              <a:spLocks noChangeShapeType="1"/>
            </p:cNvSpPr>
            <p:nvPr/>
          </p:nvSpPr>
          <p:spPr bwMode="auto">
            <a:xfrm>
              <a:off x="3521" y="27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8" name="Line 113"/>
            <p:cNvSpPr>
              <a:spLocks noChangeShapeType="1"/>
            </p:cNvSpPr>
            <p:nvPr/>
          </p:nvSpPr>
          <p:spPr bwMode="auto">
            <a:xfrm flipV="1">
              <a:off x="3521" y="2688"/>
              <a:ext cx="7"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9" name="Line 114"/>
            <p:cNvSpPr>
              <a:spLocks noChangeShapeType="1"/>
            </p:cNvSpPr>
            <p:nvPr/>
          </p:nvSpPr>
          <p:spPr bwMode="auto">
            <a:xfrm flipV="1">
              <a:off x="3528" y="2624"/>
              <a:ext cx="0"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0" name="Line 115"/>
            <p:cNvSpPr>
              <a:spLocks noChangeShapeType="1"/>
            </p:cNvSpPr>
            <p:nvPr/>
          </p:nvSpPr>
          <p:spPr bwMode="auto">
            <a:xfrm flipV="1">
              <a:off x="3528" y="2557"/>
              <a:ext cx="6" cy="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1" name="Line 116"/>
            <p:cNvSpPr>
              <a:spLocks noChangeShapeType="1"/>
            </p:cNvSpPr>
            <p:nvPr/>
          </p:nvSpPr>
          <p:spPr bwMode="auto">
            <a:xfrm>
              <a:off x="3534" y="255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2" name="Line 117"/>
            <p:cNvSpPr>
              <a:spLocks noChangeShapeType="1"/>
            </p:cNvSpPr>
            <p:nvPr/>
          </p:nvSpPr>
          <p:spPr bwMode="auto">
            <a:xfrm flipV="1">
              <a:off x="3534" y="2476"/>
              <a:ext cx="6"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3" name="Line 118"/>
            <p:cNvSpPr>
              <a:spLocks noChangeShapeType="1"/>
            </p:cNvSpPr>
            <p:nvPr/>
          </p:nvSpPr>
          <p:spPr bwMode="auto">
            <a:xfrm>
              <a:off x="3540" y="247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4" name="Line 119"/>
            <p:cNvSpPr>
              <a:spLocks noChangeShapeType="1"/>
            </p:cNvSpPr>
            <p:nvPr/>
          </p:nvSpPr>
          <p:spPr bwMode="auto">
            <a:xfrm flipV="1">
              <a:off x="3540" y="2398"/>
              <a:ext cx="7"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5" name="Line 120"/>
            <p:cNvSpPr>
              <a:spLocks noChangeShapeType="1"/>
            </p:cNvSpPr>
            <p:nvPr/>
          </p:nvSpPr>
          <p:spPr bwMode="auto">
            <a:xfrm>
              <a:off x="3547" y="239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6" name="Line 121"/>
            <p:cNvSpPr>
              <a:spLocks noChangeShapeType="1"/>
            </p:cNvSpPr>
            <p:nvPr/>
          </p:nvSpPr>
          <p:spPr bwMode="auto">
            <a:xfrm flipV="1">
              <a:off x="3547" y="2319"/>
              <a:ext cx="7" cy="7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7" name="Line 122"/>
            <p:cNvSpPr>
              <a:spLocks noChangeShapeType="1"/>
            </p:cNvSpPr>
            <p:nvPr/>
          </p:nvSpPr>
          <p:spPr bwMode="auto">
            <a:xfrm flipV="1">
              <a:off x="3554" y="2260"/>
              <a:ext cx="0" cy="5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8" name="Line 123"/>
            <p:cNvSpPr>
              <a:spLocks noChangeShapeType="1"/>
            </p:cNvSpPr>
            <p:nvPr/>
          </p:nvSpPr>
          <p:spPr bwMode="auto">
            <a:xfrm flipV="1">
              <a:off x="3554" y="2217"/>
              <a:ext cx="6" cy="4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19" name="Line 124"/>
            <p:cNvSpPr>
              <a:spLocks noChangeShapeType="1"/>
            </p:cNvSpPr>
            <p:nvPr/>
          </p:nvSpPr>
          <p:spPr bwMode="auto">
            <a:xfrm>
              <a:off x="3560" y="221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0" name="Line 125"/>
            <p:cNvSpPr>
              <a:spLocks noChangeShapeType="1"/>
            </p:cNvSpPr>
            <p:nvPr/>
          </p:nvSpPr>
          <p:spPr bwMode="auto">
            <a:xfrm flipV="1">
              <a:off x="3560" y="2188"/>
              <a:ext cx="7"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1" name="Line 126"/>
            <p:cNvSpPr>
              <a:spLocks noChangeShapeType="1"/>
            </p:cNvSpPr>
            <p:nvPr/>
          </p:nvSpPr>
          <p:spPr bwMode="auto">
            <a:xfrm>
              <a:off x="3567" y="21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2" name="Line 127"/>
            <p:cNvSpPr>
              <a:spLocks noChangeShapeType="1"/>
            </p:cNvSpPr>
            <p:nvPr/>
          </p:nvSpPr>
          <p:spPr bwMode="auto">
            <a:xfrm>
              <a:off x="3567" y="2188"/>
              <a:ext cx="6"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3" name="Line 128"/>
            <p:cNvSpPr>
              <a:spLocks noChangeShapeType="1"/>
            </p:cNvSpPr>
            <p:nvPr/>
          </p:nvSpPr>
          <p:spPr bwMode="auto">
            <a:xfrm>
              <a:off x="3573" y="2192"/>
              <a:ext cx="0"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4" name="Line 129"/>
            <p:cNvSpPr>
              <a:spLocks noChangeShapeType="1"/>
            </p:cNvSpPr>
            <p:nvPr/>
          </p:nvSpPr>
          <p:spPr bwMode="auto">
            <a:xfrm>
              <a:off x="3573" y="2210"/>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5" name="Line 130"/>
            <p:cNvSpPr>
              <a:spLocks noChangeShapeType="1"/>
            </p:cNvSpPr>
            <p:nvPr/>
          </p:nvSpPr>
          <p:spPr bwMode="auto">
            <a:xfrm>
              <a:off x="3579" y="22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6" name="Line 131"/>
            <p:cNvSpPr>
              <a:spLocks noChangeShapeType="1"/>
            </p:cNvSpPr>
            <p:nvPr/>
          </p:nvSpPr>
          <p:spPr bwMode="auto">
            <a:xfrm>
              <a:off x="3579" y="2245"/>
              <a:ext cx="6"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7" name="Line 132"/>
            <p:cNvSpPr>
              <a:spLocks noChangeShapeType="1"/>
            </p:cNvSpPr>
            <p:nvPr/>
          </p:nvSpPr>
          <p:spPr bwMode="auto">
            <a:xfrm>
              <a:off x="3585" y="230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8" name="Line 133"/>
            <p:cNvSpPr>
              <a:spLocks noChangeShapeType="1"/>
            </p:cNvSpPr>
            <p:nvPr/>
          </p:nvSpPr>
          <p:spPr bwMode="auto">
            <a:xfrm>
              <a:off x="3585" y="2309"/>
              <a:ext cx="8"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29" name="Line 134"/>
            <p:cNvSpPr>
              <a:spLocks noChangeShapeType="1"/>
            </p:cNvSpPr>
            <p:nvPr/>
          </p:nvSpPr>
          <p:spPr bwMode="auto">
            <a:xfrm>
              <a:off x="3593" y="238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0" name="Line 135"/>
            <p:cNvSpPr>
              <a:spLocks noChangeShapeType="1"/>
            </p:cNvSpPr>
            <p:nvPr/>
          </p:nvSpPr>
          <p:spPr bwMode="auto">
            <a:xfrm>
              <a:off x="3593" y="2380"/>
              <a:ext cx="5"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1" name="Line 136"/>
            <p:cNvSpPr>
              <a:spLocks noChangeShapeType="1"/>
            </p:cNvSpPr>
            <p:nvPr/>
          </p:nvSpPr>
          <p:spPr bwMode="auto">
            <a:xfrm>
              <a:off x="3598" y="2454"/>
              <a:ext cx="0"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2" name="Line 137"/>
            <p:cNvSpPr>
              <a:spLocks noChangeShapeType="1"/>
            </p:cNvSpPr>
            <p:nvPr/>
          </p:nvSpPr>
          <p:spPr bwMode="auto">
            <a:xfrm>
              <a:off x="3598" y="2528"/>
              <a:ext cx="7"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3" name="Line 138"/>
            <p:cNvSpPr>
              <a:spLocks noChangeShapeType="1"/>
            </p:cNvSpPr>
            <p:nvPr/>
          </p:nvSpPr>
          <p:spPr bwMode="auto">
            <a:xfrm>
              <a:off x="3605" y="261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4" name="Line 139"/>
            <p:cNvSpPr>
              <a:spLocks noChangeShapeType="1"/>
            </p:cNvSpPr>
            <p:nvPr/>
          </p:nvSpPr>
          <p:spPr bwMode="auto">
            <a:xfrm>
              <a:off x="3605" y="2610"/>
              <a:ext cx="6"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5" name="Line 140"/>
            <p:cNvSpPr>
              <a:spLocks noChangeShapeType="1"/>
            </p:cNvSpPr>
            <p:nvPr/>
          </p:nvSpPr>
          <p:spPr bwMode="auto">
            <a:xfrm>
              <a:off x="3611" y="26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6" name="Line 141"/>
            <p:cNvSpPr>
              <a:spLocks noChangeShapeType="1"/>
            </p:cNvSpPr>
            <p:nvPr/>
          </p:nvSpPr>
          <p:spPr bwMode="auto">
            <a:xfrm>
              <a:off x="3611" y="2688"/>
              <a:ext cx="8"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7" name="Line 142"/>
            <p:cNvSpPr>
              <a:spLocks noChangeShapeType="1"/>
            </p:cNvSpPr>
            <p:nvPr/>
          </p:nvSpPr>
          <p:spPr bwMode="auto">
            <a:xfrm>
              <a:off x="3619" y="2738"/>
              <a:ext cx="0" cy="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8" name="Line 143"/>
            <p:cNvSpPr>
              <a:spLocks noChangeShapeType="1"/>
            </p:cNvSpPr>
            <p:nvPr/>
          </p:nvSpPr>
          <p:spPr bwMode="auto">
            <a:xfrm>
              <a:off x="3619" y="2766"/>
              <a:ext cx="5"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39" name="Line 144"/>
            <p:cNvSpPr>
              <a:spLocks noChangeShapeType="1"/>
            </p:cNvSpPr>
            <p:nvPr/>
          </p:nvSpPr>
          <p:spPr bwMode="auto">
            <a:xfrm>
              <a:off x="3624" y="278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0" name="Line 145"/>
            <p:cNvSpPr>
              <a:spLocks noChangeShapeType="1"/>
            </p:cNvSpPr>
            <p:nvPr/>
          </p:nvSpPr>
          <p:spPr bwMode="auto">
            <a:xfrm flipV="1">
              <a:off x="3624" y="2777"/>
              <a:ext cx="7"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1" name="Line 146"/>
            <p:cNvSpPr>
              <a:spLocks noChangeShapeType="1"/>
            </p:cNvSpPr>
            <p:nvPr/>
          </p:nvSpPr>
          <p:spPr bwMode="auto">
            <a:xfrm>
              <a:off x="3631" y="27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2" name="Line 147"/>
            <p:cNvSpPr>
              <a:spLocks noChangeShapeType="1"/>
            </p:cNvSpPr>
            <p:nvPr/>
          </p:nvSpPr>
          <p:spPr bwMode="auto">
            <a:xfrm flipV="1">
              <a:off x="3631" y="2748"/>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3" name="Line 148"/>
            <p:cNvSpPr>
              <a:spLocks noChangeShapeType="1"/>
            </p:cNvSpPr>
            <p:nvPr/>
          </p:nvSpPr>
          <p:spPr bwMode="auto">
            <a:xfrm>
              <a:off x="3637" y="274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4" name="Line 149"/>
            <p:cNvSpPr>
              <a:spLocks noChangeShapeType="1"/>
            </p:cNvSpPr>
            <p:nvPr/>
          </p:nvSpPr>
          <p:spPr bwMode="auto">
            <a:xfrm flipV="1">
              <a:off x="3637" y="2699"/>
              <a:ext cx="7"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5" name="Line 150"/>
            <p:cNvSpPr>
              <a:spLocks noChangeShapeType="1"/>
            </p:cNvSpPr>
            <p:nvPr/>
          </p:nvSpPr>
          <p:spPr bwMode="auto">
            <a:xfrm flipV="1">
              <a:off x="3644" y="2635"/>
              <a:ext cx="0"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6" name="Line 151"/>
            <p:cNvSpPr>
              <a:spLocks noChangeShapeType="1"/>
            </p:cNvSpPr>
            <p:nvPr/>
          </p:nvSpPr>
          <p:spPr bwMode="auto">
            <a:xfrm flipV="1">
              <a:off x="3644" y="2564"/>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7" name="Line 152"/>
            <p:cNvSpPr>
              <a:spLocks noChangeShapeType="1"/>
            </p:cNvSpPr>
            <p:nvPr/>
          </p:nvSpPr>
          <p:spPr bwMode="auto">
            <a:xfrm>
              <a:off x="3650" y="256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8" name="Line 153"/>
            <p:cNvSpPr>
              <a:spLocks noChangeShapeType="1"/>
            </p:cNvSpPr>
            <p:nvPr/>
          </p:nvSpPr>
          <p:spPr bwMode="auto">
            <a:xfrm flipV="1">
              <a:off x="3650" y="2483"/>
              <a:ext cx="6"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49" name="Line 154"/>
            <p:cNvSpPr>
              <a:spLocks noChangeShapeType="1"/>
            </p:cNvSpPr>
            <p:nvPr/>
          </p:nvSpPr>
          <p:spPr bwMode="auto">
            <a:xfrm>
              <a:off x="3656" y="24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0" name="Line 155"/>
            <p:cNvSpPr>
              <a:spLocks noChangeShapeType="1"/>
            </p:cNvSpPr>
            <p:nvPr/>
          </p:nvSpPr>
          <p:spPr bwMode="auto">
            <a:xfrm flipV="1">
              <a:off x="3656" y="2409"/>
              <a:ext cx="6"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1" name="Line 156"/>
            <p:cNvSpPr>
              <a:spLocks noChangeShapeType="1"/>
            </p:cNvSpPr>
            <p:nvPr/>
          </p:nvSpPr>
          <p:spPr bwMode="auto">
            <a:xfrm>
              <a:off x="3662" y="240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2" name="Line 157"/>
            <p:cNvSpPr>
              <a:spLocks noChangeShapeType="1"/>
            </p:cNvSpPr>
            <p:nvPr/>
          </p:nvSpPr>
          <p:spPr bwMode="auto">
            <a:xfrm flipV="1">
              <a:off x="3662" y="2330"/>
              <a:ext cx="8" cy="7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3" name="Line 158"/>
            <p:cNvSpPr>
              <a:spLocks noChangeShapeType="1"/>
            </p:cNvSpPr>
            <p:nvPr/>
          </p:nvSpPr>
          <p:spPr bwMode="auto">
            <a:xfrm flipV="1">
              <a:off x="3670" y="2270"/>
              <a:ext cx="0"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4" name="Line 159"/>
            <p:cNvSpPr>
              <a:spLocks noChangeShapeType="1"/>
            </p:cNvSpPr>
            <p:nvPr/>
          </p:nvSpPr>
          <p:spPr bwMode="auto">
            <a:xfrm flipV="1">
              <a:off x="3670" y="2221"/>
              <a:ext cx="6"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5" name="Line 160"/>
            <p:cNvSpPr>
              <a:spLocks noChangeShapeType="1"/>
            </p:cNvSpPr>
            <p:nvPr/>
          </p:nvSpPr>
          <p:spPr bwMode="auto">
            <a:xfrm>
              <a:off x="3676" y="222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6" name="Line 161"/>
            <p:cNvSpPr>
              <a:spLocks noChangeShapeType="1"/>
            </p:cNvSpPr>
            <p:nvPr/>
          </p:nvSpPr>
          <p:spPr bwMode="auto">
            <a:xfrm flipV="1">
              <a:off x="3676" y="2192"/>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7" name="Line 162"/>
            <p:cNvSpPr>
              <a:spLocks noChangeShapeType="1"/>
            </p:cNvSpPr>
            <p:nvPr/>
          </p:nvSpPr>
          <p:spPr bwMode="auto">
            <a:xfrm>
              <a:off x="3682" y="21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8" name="Line 163"/>
            <p:cNvSpPr>
              <a:spLocks noChangeShapeType="1"/>
            </p:cNvSpPr>
            <p:nvPr/>
          </p:nvSpPr>
          <p:spPr bwMode="auto">
            <a:xfrm flipV="1">
              <a:off x="3682" y="2188"/>
              <a:ext cx="6"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59" name="Line 164"/>
            <p:cNvSpPr>
              <a:spLocks noChangeShapeType="1"/>
            </p:cNvSpPr>
            <p:nvPr/>
          </p:nvSpPr>
          <p:spPr bwMode="auto">
            <a:xfrm>
              <a:off x="3688" y="2188"/>
              <a:ext cx="0"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0" name="Line 165"/>
            <p:cNvSpPr>
              <a:spLocks noChangeShapeType="1"/>
            </p:cNvSpPr>
            <p:nvPr/>
          </p:nvSpPr>
          <p:spPr bwMode="auto">
            <a:xfrm>
              <a:off x="3688" y="2199"/>
              <a:ext cx="7"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1" name="Line 166"/>
            <p:cNvSpPr>
              <a:spLocks noChangeShapeType="1"/>
            </p:cNvSpPr>
            <p:nvPr/>
          </p:nvSpPr>
          <p:spPr bwMode="auto">
            <a:xfrm>
              <a:off x="3695" y="22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2" name="Line 167"/>
            <p:cNvSpPr>
              <a:spLocks noChangeShapeType="1"/>
            </p:cNvSpPr>
            <p:nvPr/>
          </p:nvSpPr>
          <p:spPr bwMode="auto">
            <a:xfrm>
              <a:off x="3695" y="2245"/>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3" name="Line 168"/>
            <p:cNvSpPr>
              <a:spLocks noChangeShapeType="1"/>
            </p:cNvSpPr>
            <p:nvPr/>
          </p:nvSpPr>
          <p:spPr bwMode="auto">
            <a:xfrm>
              <a:off x="3701" y="22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4" name="Line 169"/>
            <p:cNvSpPr>
              <a:spLocks noChangeShapeType="1"/>
            </p:cNvSpPr>
            <p:nvPr/>
          </p:nvSpPr>
          <p:spPr bwMode="auto">
            <a:xfrm>
              <a:off x="3701" y="2295"/>
              <a:ext cx="7" cy="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5" name="Line 170"/>
            <p:cNvSpPr>
              <a:spLocks noChangeShapeType="1"/>
            </p:cNvSpPr>
            <p:nvPr/>
          </p:nvSpPr>
          <p:spPr bwMode="auto">
            <a:xfrm>
              <a:off x="3708" y="236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6" name="Line 171"/>
            <p:cNvSpPr>
              <a:spLocks noChangeShapeType="1"/>
            </p:cNvSpPr>
            <p:nvPr/>
          </p:nvSpPr>
          <p:spPr bwMode="auto">
            <a:xfrm>
              <a:off x="3708" y="2362"/>
              <a:ext cx="7"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7" name="Line 172"/>
            <p:cNvSpPr>
              <a:spLocks noChangeShapeType="1"/>
            </p:cNvSpPr>
            <p:nvPr/>
          </p:nvSpPr>
          <p:spPr bwMode="auto">
            <a:xfrm>
              <a:off x="3715" y="2444"/>
              <a:ext cx="0"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8" name="Line 173"/>
            <p:cNvSpPr>
              <a:spLocks noChangeShapeType="1"/>
            </p:cNvSpPr>
            <p:nvPr/>
          </p:nvSpPr>
          <p:spPr bwMode="auto">
            <a:xfrm>
              <a:off x="3715" y="2522"/>
              <a:ext cx="6"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69" name="Line 174"/>
            <p:cNvSpPr>
              <a:spLocks noChangeShapeType="1"/>
            </p:cNvSpPr>
            <p:nvPr/>
          </p:nvSpPr>
          <p:spPr bwMode="auto">
            <a:xfrm>
              <a:off x="3721" y="260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0" name="Line 175"/>
            <p:cNvSpPr>
              <a:spLocks noChangeShapeType="1"/>
            </p:cNvSpPr>
            <p:nvPr/>
          </p:nvSpPr>
          <p:spPr bwMode="auto">
            <a:xfrm>
              <a:off x="3721" y="2603"/>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1" name="Line 176"/>
            <p:cNvSpPr>
              <a:spLocks noChangeShapeType="1"/>
            </p:cNvSpPr>
            <p:nvPr/>
          </p:nvSpPr>
          <p:spPr bwMode="auto">
            <a:xfrm>
              <a:off x="3727" y="267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2" name="Line 177"/>
            <p:cNvSpPr>
              <a:spLocks noChangeShapeType="1"/>
            </p:cNvSpPr>
            <p:nvPr/>
          </p:nvSpPr>
          <p:spPr bwMode="auto">
            <a:xfrm>
              <a:off x="3727" y="2674"/>
              <a:ext cx="7"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3" name="Line 178"/>
            <p:cNvSpPr>
              <a:spLocks noChangeShapeType="1"/>
            </p:cNvSpPr>
            <p:nvPr/>
          </p:nvSpPr>
          <p:spPr bwMode="auto">
            <a:xfrm>
              <a:off x="3734" y="2731"/>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4" name="Line 179"/>
            <p:cNvSpPr>
              <a:spLocks noChangeShapeType="1"/>
            </p:cNvSpPr>
            <p:nvPr/>
          </p:nvSpPr>
          <p:spPr bwMode="auto">
            <a:xfrm>
              <a:off x="3734" y="2766"/>
              <a:ext cx="6"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5" name="Line 180"/>
            <p:cNvSpPr>
              <a:spLocks noChangeShapeType="1"/>
            </p:cNvSpPr>
            <p:nvPr/>
          </p:nvSpPr>
          <p:spPr bwMode="auto">
            <a:xfrm>
              <a:off x="3740" y="278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6" name="Line 181"/>
            <p:cNvSpPr>
              <a:spLocks noChangeShapeType="1"/>
            </p:cNvSpPr>
            <p:nvPr/>
          </p:nvSpPr>
          <p:spPr bwMode="auto">
            <a:xfrm flipV="1">
              <a:off x="3740" y="2784"/>
              <a:ext cx="7"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7" name="Line 182"/>
            <p:cNvSpPr>
              <a:spLocks noChangeShapeType="1"/>
            </p:cNvSpPr>
            <p:nvPr/>
          </p:nvSpPr>
          <p:spPr bwMode="auto">
            <a:xfrm>
              <a:off x="3747" y="278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8" name="Line 183"/>
            <p:cNvSpPr>
              <a:spLocks noChangeShapeType="1"/>
            </p:cNvSpPr>
            <p:nvPr/>
          </p:nvSpPr>
          <p:spPr bwMode="auto">
            <a:xfrm flipV="1">
              <a:off x="3747" y="2755"/>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79" name="Line 184"/>
            <p:cNvSpPr>
              <a:spLocks noChangeShapeType="1"/>
            </p:cNvSpPr>
            <p:nvPr/>
          </p:nvSpPr>
          <p:spPr bwMode="auto">
            <a:xfrm>
              <a:off x="3753" y="275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0" name="Line 185"/>
            <p:cNvSpPr>
              <a:spLocks noChangeShapeType="1"/>
            </p:cNvSpPr>
            <p:nvPr/>
          </p:nvSpPr>
          <p:spPr bwMode="auto">
            <a:xfrm flipV="1">
              <a:off x="3753" y="2713"/>
              <a:ext cx="6" cy="4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1" name="Line 186"/>
            <p:cNvSpPr>
              <a:spLocks noChangeShapeType="1"/>
            </p:cNvSpPr>
            <p:nvPr/>
          </p:nvSpPr>
          <p:spPr bwMode="auto">
            <a:xfrm flipV="1">
              <a:off x="3759" y="2653"/>
              <a:ext cx="0"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2" name="Line 187"/>
            <p:cNvSpPr>
              <a:spLocks noChangeShapeType="1"/>
            </p:cNvSpPr>
            <p:nvPr/>
          </p:nvSpPr>
          <p:spPr bwMode="auto">
            <a:xfrm flipV="1">
              <a:off x="3759" y="2574"/>
              <a:ext cx="7" cy="7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3" name="Line 188"/>
            <p:cNvSpPr>
              <a:spLocks noChangeShapeType="1"/>
            </p:cNvSpPr>
            <p:nvPr/>
          </p:nvSpPr>
          <p:spPr bwMode="auto">
            <a:xfrm>
              <a:off x="3766" y="257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4" name="Line 189"/>
            <p:cNvSpPr>
              <a:spLocks noChangeShapeType="1"/>
            </p:cNvSpPr>
            <p:nvPr/>
          </p:nvSpPr>
          <p:spPr bwMode="auto">
            <a:xfrm flipV="1">
              <a:off x="3766" y="2496"/>
              <a:ext cx="7"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5" name="Line 190"/>
            <p:cNvSpPr>
              <a:spLocks noChangeShapeType="1"/>
            </p:cNvSpPr>
            <p:nvPr/>
          </p:nvSpPr>
          <p:spPr bwMode="auto">
            <a:xfrm>
              <a:off x="3773" y="249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6" name="Line 191"/>
            <p:cNvSpPr>
              <a:spLocks noChangeShapeType="1"/>
            </p:cNvSpPr>
            <p:nvPr/>
          </p:nvSpPr>
          <p:spPr bwMode="auto">
            <a:xfrm flipV="1">
              <a:off x="3773" y="2422"/>
              <a:ext cx="6"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7" name="Line 192"/>
            <p:cNvSpPr>
              <a:spLocks noChangeShapeType="1"/>
            </p:cNvSpPr>
            <p:nvPr/>
          </p:nvSpPr>
          <p:spPr bwMode="auto">
            <a:xfrm>
              <a:off x="3779" y="242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8" name="Line 193"/>
            <p:cNvSpPr>
              <a:spLocks noChangeShapeType="1"/>
            </p:cNvSpPr>
            <p:nvPr/>
          </p:nvSpPr>
          <p:spPr bwMode="auto">
            <a:xfrm flipV="1">
              <a:off x="3779" y="2341"/>
              <a:ext cx="7"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89" name="Line 194"/>
            <p:cNvSpPr>
              <a:spLocks noChangeShapeType="1"/>
            </p:cNvSpPr>
            <p:nvPr/>
          </p:nvSpPr>
          <p:spPr bwMode="auto">
            <a:xfrm flipV="1">
              <a:off x="3786" y="2280"/>
              <a:ext cx="0"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0" name="Line 195"/>
            <p:cNvSpPr>
              <a:spLocks noChangeShapeType="1"/>
            </p:cNvSpPr>
            <p:nvPr/>
          </p:nvSpPr>
          <p:spPr bwMode="auto">
            <a:xfrm flipV="1">
              <a:off x="3786" y="2228"/>
              <a:ext cx="6" cy="5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1" name="Line 196"/>
            <p:cNvSpPr>
              <a:spLocks noChangeShapeType="1"/>
            </p:cNvSpPr>
            <p:nvPr/>
          </p:nvSpPr>
          <p:spPr bwMode="auto">
            <a:xfrm>
              <a:off x="3792" y="222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2" name="Line 197"/>
            <p:cNvSpPr>
              <a:spLocks noChangeShapeType="1"/>
            </p:cNvSpPr>
            <p:nvPr/>
          </p:nvSpPr>
          <p:spPr bwMode="auto">
            <a:xfrm flipV="1">
              <a:off x="3792" y="2195"/>
              <a:ext cx="6" cy="3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3" name="Line 198"/>
            <p:cNvSpPr>
              <a:spLocks noChangeShapeType="1"/>
            </p:cNvSpPr>
            <p:nvPr/>
          </p:nvSpPr>
          <p:spPr bwMode="auto">
            <a:xfrm>
              <a:off x="3798" y="21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4" name="Line 199"/>
            <p:cNvSpPr>
              <a:spLocks noChangeShapeType="1"/>
            </p:cNvSpPr>
            <p:nvPr/>
          </p:nvSpPr>
          <p:spPr bwMode="auto">
            <a:xfrm>
              <a:off x="3798" y="2195"/>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5" name="Line 200"/>
            <p:cNvSpPr>
              <a:spLocks noChangeShapeType="1"/>
            </p:cNvSpPr>
            <p:nvPr/>
          </p:nvSpPr>
          <p:spPr bwMode="auto">
            <a:xfrm flipV="1">
              <a:off x="3804" y="2188"/>
              <a:ext cx="0"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6" name="Line 201"/>
            <p:cNvSpPr>
              <a:spLocks noChangeShapeType="1"/>
            </p:cNvSpPr>
            <p:nvPr/>
          </p:nvSpPr>
          <p:spPr bwMode="auto">
            <a:xfrm>
              <a:off x="3804" y="2188"/>
              <a:ext cx="8"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7" name="Line 202"/>
            <p:cNvSpPr>
              <a:spLocks noChangeShapeType="1"/>
            </p:cNvSpPr>
            <p:nvPr/>
          </p:nvSpPr>
          <p:spPr bwMode="auto">
            <a:xfrm>
              <a:off x="3812" y="22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8" name="Line 203"/>
            <p:cNvSpPr>
              <a:spLocks noChangeShapeType="1"/>
            </p:cNvSpPr>
            <p:nvPr/>
          </p:nvSpPr>
          <p:spPr bwMode="auto">
            <a:xfrm>
              <a:off x="3812" y="2234"/>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99" name="Line 204"/>
            <p:cNvSpPr>
              <a:spLocks noChangeShapeType="1"/>
            </p:cNvSpPr>
            <p:nvPr/>
          </p:nvSpPr>
          <p:spPr bwMode="auto">
            <a:xfrm>
              <a:off x="3818" y="228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0" name="Line 205"/>
            <p:cNvSpPr>
              <a:spLocks noChangeShapeType="1"/>
            </p:cNvSpPr>
            <p:nvPr/>
          </p:nvSpPr>
          <p:spPr bwMode="auto">
            <a:xfrm>
              <a:off x="3818" y="2284"/>
              <a:ext cx="6" cy="6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1" name="Line 206"/>
            <p:cNvSpPr>
              <a:spLocks noChangeShapeType="1"/>
            </p:cNvSpPr>
            <p:nvPr/>
          </p:nvSpPr>
          <p:spPr bwMode="auto">
            <a:xfrm>
              <a:off x="3824" y="235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2" name="Line 207"/>
            <p:cNvSpPr>
              <a:spLocks noChangeShapeType="1"/>
            </p:cNvSpPr>
            <p:nvPr/>
          </p:nvSpPr>
          <p:spPr bwMode="auto">
            <a:xfrm>
              <a:off x="3824" y="2352"/>
              <a:ext cx="6"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3" name="Line 208"/>
            <p:cNvSpPr>
              <a:spLocks noChangeShapeType="1"/>
            </p:cNvSpPr>
            <p:nvPr/>
          </p:nvSpPr>
          <p:spPr bwMode="auto">
            <a:xfrm>
              <a:off x="3830" y="2430"/>
              <a:ext cx="0" cy="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4" name="Line 209"/>
            <p:cNvSpPr>
              <a:spLocks noChangeShapeType="1"/>
            </p:cNvSpPr>
            <p:nvPr/>
          </p:nvSpPr>
          <p:spPr bwMode="auto">
            <a:xfrm>
              <a:off x="3830" y="2507"/>
              <a:ext cx="7"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5" name="Line 210"/>
            <p:cNvSpPr>
              <a:spLocks noChangeShapeType="1"/>
            </p:cNvSpPr>
            <p:nvPr/>
          </p:nvSpPr>
          <p:spPr bwMode="auto">
            <a:xfrm>
              <a:off x="3837" y="258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6" name="Line 211"/>
            <p:cNvSpPr>
              <a:spLocks noChangeShapeType="1"/>
            </p:cNvSpPr>
            <p:nvPr/>
          </p:nvSpPr>
          <p:spPr bwMode="auto">
            <a:xfrm>
              <a:off x="3837" y="2585"/>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7" name="Line 212"/>
            <p:cNvSpPr>
              <a:spLocks noChangeShapeType="1"/>
            </p:cNvSpPr>
            <p:nvPr/>
          </p:nvSpPr>
          <p:spPr bwMode="auto">
            <a:xfrm>
              <a:off x="3843" y="265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8" name="Line 213"/>
            <p:cNvSpPr>
              <a:spLocks noChangeShapeType="1"/>
            </p:cNvSpPr>
            <p:nvPr/>
          </p:nvSpPr>
          <p:spPr bwMode="auto">
            <a:xfrm>
              <a:off x="3843" y="2656"/>
              <a:ext cx="6"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09" name="Line 214"/>
            <p:cNvSpPr>
              <a:spLocks noChangeShapeType="1"/>
            </p:cNvSpPr>
            <p:nvPr/>
          </p:nvSpPr>
          <p:spPr bwMode="auto">
            <a:xfrm>
              <a:off x="3849" y="2713"/>
              <a:ext cx="0"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0" name="Line 215"/>
            <p:cNvSpPr>
              <a:spLocks noChangeShapeType="1"/>
            </p:cNvSpPr>
            <p:nvPr/>
          </p:nvSpPr>
          <p:spPr bwMode="auto">
            <a:xfrm>
              <a:off x="3849" y="2762"/>
              <a:ext cx="7"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1" name="Line 216"/>
            <p:cNvSpPr>
              <a:spLocks noChangeShapeType="1"/>
            </p:cNvSpPr>
            <p:nvPr/>
          </p:nvSpPr>
          <p:spPr bwMode="auto">
            <a:xfrm>
              <a:off x="3856" y="27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2" name="Line 217"/>
            <p:cNvSpPr>
              <a:spLocks noChangeShapeType="1"/>
            </p:cNvSpPr>
            <p:nvPr/>
          </p:nvSpPr>
          <p:spPr bwMode="auto">
            <a:xfrm>
              <a:off x="3856" y="2777"/>
              <a:ext cx="6"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3" name="Line 218"/>
            <p:cNvSpPr>
              <a:spLocks noChangeShapeType="1"/>
            </p:cNvSpPr>
            <p:nvPr/>
          </p:nvSpPr>
          <p:spPr bwMode="auto">
            <a:xfrm>
              <a:off x="3862" y="278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4" name="Line 219"/>
            <p:cNvSpPr>
              <a:spLocks noChangeShapeType="1"/>
            </p:cNvSpPr>
            <p:nvPr/>
          </p:nvSpPr>
          <p:spPr bwMode="auto">
            <a:xfrm flipV="1">
              <a:off x="3862" y="2769"/>
              <a:ext cx="7"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5" name="Line 220"/>
            <p:cNvSpPr>
              <a:spLocks noChangeShapeType="1"/>
            </p:cNvSpPr>
            <p:nvPr/>
          </p:nvSpPr>
          <p:spPr bwMode="auto">
            <a:xfrm>
              <a:off x="3869" y="276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6" name="Line 221"/>
            <p:cNvSpPr>
              <a:spLocks noChangeShapeType="1"/>
            </p:cNvSpPr>
            <p:nvPr/>
          </p:nvSpPr>
          <p:spPr bwMode="auto">
            <a:xfrm flipV="1">
              <a:off x="3869" y="2762"/>
              <a:ext cx="6"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7" name="Line 222"/>
            <p:cNvSpPr>
              <a:spLocks noChangeShapeType="1"/>
            </p:cNvSpPr>
            <p:nvPr/>
          </p:nvSpPr>
          <p:spPr bwMode="auto">
            <a:xfrm>
              <a:off x="3875" y="2762"/>
              <a:ext cx="0"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8" name="Line 223"/>
            <p:cNvSpPr>
              <a:spLocks noChangeShapeType="1"/>
            </p:cNvSpPr>
            <p:nvPr/>
          </p:nvSpPr>
          <p:spPr bwMode="auto">
            <a:xfrm flipV="1">
              <a:off x="3875" y="2777"/>
              <a:ext cx="6"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19" name="Line 224"/>
            <p:cNvSpPr>
              <a:spLocks noChangeShapeType="1"/>
            </p:cNvSpPr>
            <p:nvPr/>
          </p:nvSpPr>
          <p:spPr bwMode="auto">
            <a:xfrm>
              <a:off x="3881" y="27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0" name="Line 225"/>
            <p:cNvSpPr>
              <a:spLocks noChangeShapeType="1"/>
            </p:cNvSpPr>
            <p:nvPr/>
          </p:nvSpPr>
          <p:spPr bwMode="auto">
            <a:xfrm flipV="1">
              <a:off x="3881" y="2738"/>
              <a:ext cx="8" cy="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1" name="Line 226"/>
            <p:cNvSpPr>
              <a:spLocks noChangeShapeType="1"/>
            </p:cNvSpPr>
            <p:nvPr/>
          </p:nvSpPr>
          <p:spPr bwMode="auto">
            <a:xfrm>
              <a:off x="3889" y="273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2" name="Line 227"/>
            <p:cNvSpPr>
              <a:spLocks noChangeShapeType="1"/>
            </p:cNvSpPr>
            <p:nvPr/>
          </p:nvSpPr>
          <p:spPr bwMode="auto">
            <a:xfrm flipV="1">
              <a:off x="3889" y="2649"/>
              <a:ext cx="6" cy="8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3" name="Line 228"/>
            <p:cNvSpPr>
              <a:spLocks noChangeShapeType="1"/>
            </p:cNvSpPr>
            <p:nvPr/>
          </p:nvSpPr>
          <p:spPr bwMode="auto">
            <a:xfrm>
              <a:off x="3895" y="264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4" name="Line 229"/>
            <p:cNvSpPr>
              <a:spLocks noChangeShapeType="1"/>
            </p:cNvSpPr>
            <p:nvPr/>
          </p:nvSpPr>
          <p:spPr bwMode="auto">
            <a:xfrm flipV="1">
              <a:off x="3895" y="2507"/>
              <a:ext cx="6" cy="14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5" name="Line 230"/>
            <p:cNvSpPr>
              <a:spLocks noChangeShapeType="1"/>
            </p:cNvSpPr>
            <p:nvPr/>
          </p:nvSpPr>
          <p:spPr bwMode="auto">
            <a:xfrm flipV="1">
              <a:off x="3901" y="2352"/>
              <a:ext cx="0" cy="1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6" name="Line 231"/>
            <p:cNvSpPr>
              <a:spLocks noChangeShapeType="1"/>
            </p:cNvSpPr>
            <p:nvPr/>
          </p:nvSpPr>
          <p:spPr bwMode="auto">
            <a:xfrm flipV="1">
              <a:off x="3901" y="2234"/>
              <a:ext cx="6" cy="1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7" name="Line 232"/>
            <p:cNvSpPr>
              <a:spLocks noChangeShapeType="1"/>
            </p:cNvSpPr>
            <p:nvPr/>
          </p:nvSpPr>
          <p:spPr bwMode="auto">
            <a:xfrm>
              <a:off x="3907" y="22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8" name="Line 233"/>
            <p:cNvSpPr>
              <a:spLocks noChangeShapeType="1"/>
            </p:cNvSpPr>
            <p:nvPr/>
          </p:nvSpPr>
          <p:spPr bwMode="auto">
            <a:xfrm flipV="1">
              <a:off x="3907" y="2206"/>
              <a:ext cx="8" cy="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29" name="Line 234"/>
            <p:cNvSpPr>
              <a:spLocks noChangeShapeType="1"/>
            </p:cNvSpPr>
            <p:nvPr/>
          </p:nvSpPr>
          <p:spPr bwMode="auto">
            <a:xfrm>
              <a:off x="3915" y="220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0" name="Line 235"/>
            <p:cNvSpPr>
              <a:spLocks noChangeShapeType="1"/>
            </p:cNvSpPr>
            <p:nvPr/>
          </p:nvSpPr>
          <p:spPr bwMode="auto">
            <a:xfrm>
              <a:off x="3915" y="2206"/>
              <a:ext cx="5"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1" name="Line 236"/>
            <p:cNvSpPr>
              <a:spLocks noChangeShapeType="1"/>
            </p:cNvSpPr>
            <p:nvPr/>
          </p:nvSpPr>
          <p:spPr bwMode="auto">
            <a:xfrm>
              <a:off x="3920" y="2291"/>
              <a:ext cx="0" cy="1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2" name="Line 237"/>
            <p:cNvSpPr>
              <a:spLocks noChangeShapeType="1"/>
            </p:cNvSpPr>
            <p:nvPr/>
          </p:nvSpPr>
          <p:spPr bwMode="auto">
            <a:xfrm>
              <a:off x="3920" y="2461"/>
              <a:ext cx="6" cy="1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3" name="Line 238"/>
            <p:cNvSpPr>
              <a:spLocks noChangeShapeType="1"/>
            </p:cNvSpPr>
            <p:nvPr/>
          </p:nvSpPr>
          <p:spPr bwMode="auto">
            <a:xfrm>
              <a:off x="3926" y="264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4" name="Line 239"/>
            <p:cNvSpPr>
              <a:spLocks noChangeShapeType="1"/>
            </p:cNvSpPr>
            <p:nvPr/>
          </p:nvSpPr>
          <p:spPr bwMode="auto">
            <a:xfrm>
              <a:off x="3926" y="2649"/>
              <a:ext cx="8" cy="1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5" name="Line 240"/>
            <p:cNvSpPr>
              <a:spLocks noChangeShapeType="1"/>
            </p:cNvSpPr>
            <p:nvPr/>
          </p:nvSpPr>
          <p:spPr bwMode="auto">
            <a:xfrm>
              <a:off x="3934" y="275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6" name="Line 241"/>
            <p:cNvSpPr>
              <a:spLocks noChangeShapeType="1"/>
            </p:cNvSpPr>
            <p:nvPr/>
          </p:nvSpPr>
          <p:spPr bwMode="auto">
            <a:xfrm flipV="1">
              <a:off x="3934" y="2741"/>
              <a:ext cx="6"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7" name="Line 242"/>
            <p:cNvSpPr>
              <a:spLocks noChangeShapeType="1"/>
            </p:cNvSpPr>
            <p:nvPr/>
          </p:nvSpPr>
          <p:spPr bwMode="auto">
            <a:xfrm>
              <a:off x="3940" y="27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8" name="Line 243"/>
            <p:cNvSpPr>
              <a:spLocks noChangeShapeType="1"/>
            </p:cNvSpPr>
            <p:nvPr/>
          </p:nvSpPr>
          <p:spPr bwMode="auto">
            <a:xfrm flipV="1">
              <a:off x="3940" y="2592"/>
              <a:ext cx="6" cy="1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39" name="Line 244"/>
            <p:cNvSpPr>
              <a:spLocks noChangeShapeType="1"/>
            </p:cNvSpPr>
            <p:nvPr/>
          </p:nvSpPr>
          <p:spPr bwMode="auto">
            <a:xfrm flipV="1">
              <a:off x="3946" y="2387"/>
              <a:ext cx="0" cy="20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0" name="Line 245"/>
            <p:cNvSpPr>
              <a:spLocks noChangeShapeType="1"/>
            </p:cNvSpPr>
            <p:nvPr/>
          </p:nvSpPr>
          <p:spPr bwMode="auto">
            <a:xfrm flipV="1">
              <a:off x="3946" y="2242"/>
              <a:ext cx="6" cy="1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1" name="Line 246"/>
            <p:cNvSpPr>
              <a:spLocks noChangeShapeType="1"/>
            </p:cNvSpPr>
            <p:nvPr/>
          </p:nvSpPr>
          <p:spPr bwMode="auto">
            <a:xfrm>
              <a:off x="3952" y="224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2" name="Line 247"/>
            <p:cNvSpPr>
              <a:spLocks noChangeShapeType="1"/>
            </p:cNvSpPr>
            <p:nvPr/>
          </p:nvSpPr>
          <p:spPr bwMode="auto">
            <a:xfrm flipV="1">
              <a:off x="3952" y="2210"/>
              <a:ext cx="8"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3" name="Line 248"/>
            <p:cNvSpPr>
              <a:spLocks noChangeShapeType="1"/>
            </p:cNvSpPr>
            <p:nvPr/>
          </p:nvSpPr>
          <p:spPr bwMode="auto">
            <a:xfrm>
              <a:off x="3960" y="221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4" name="Line 249"/>
            <p:cNvSpPr>
              <a:spLocks noChangeShapeType="1"/>
            </p:cNvSpPr>
            <p:nvPr/>
          </p:nvSpPr>
          <p:spPr bwMode="auto">
            <a:xfrm>
              <a:off x="3960" y="2210"/>
              <a:ext cx="6" cy="1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5" name="Line 250"/>
            <p:cNvSpPr>
              <a:spLocks noChangeShapeType="1"/>
            </p:cNvSpPr>
            <p:nvPr/>
          </p:nvSpPr>
          <p:spPr bwMode="auto">
            <a:xfrm>
              <a:off x="3966" y="233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6" name="Line 251"/>
            <p:cNvSpPr>
              <a:spLocks noChangeShapeType="1"/>
            </p:cNvSpPr>
            <p:nvPr/>
          </p:nvSpPr>
          <p:spPr bwMode="auto">
            <a:xfrm>
              <a:off x="3966" y="2330"/>
              <a:ext cx="6" cy="2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7" name="Line 252"/>
            <p:cNvSpPr>
              <a:spLocks noChangeShapeType="1"/>
            </p:cNvSpPr>
            <p:nvPr/>
          </p:nvSpPr>
          <p:spPr bwMode="auto">
            <a:xfrm>
              <a:off x="3972" y="2550"/>
              <a:ext cx="0" cy="16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8" name="Line 253"/>
            <p:cNvSpPr>
              <a:spLocks noChangeShapeType="1"/>
            </p:cNvSpPr>
            <p:nvPr/>
          </p:nvSpPr>
          <p:spPr bwMode="auto">
            <a:xfrm>
              <a:off x="3972" y="2713"/>
              <a:ext cx="7"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49" name="Line 254"/>
            <p:cNvSpPr>
              <a:spLocks noChangeShapeType="1"/>
            </p:cNvSpPr>
            <p:nvPr/>
          </p:nvSpPr>
          <p:spPr bwMode="auto">
            <a:xfrm>
              <a:off x="3979" y="276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0" name="Line 255"/>
            <p:cNvSpPr>
              <a:spLocks noChangeShapeType="1"/>
            </p:cNvSpPr>
            <p:nvPr/>
          </p:nvSpPr>
          <p:spPr bwMode="auto">
            <a:xfrm flipV="1">
              <a:off x="3979" y="2674"/>
              <a:ext cx="5" cy="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1" name="Line 256"/>
            <p:cNvSpPr>
              <a:spLocks noChangeShapeType="1"/>
            </p:cNvSpPr>
            <p:nvPr/>
          </p:nvSpPr>
          <p:spPr bwMode="auto">
            <a:xfrm>
              <a:off x="3984" y="267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2" name="Line 257"/>
            <p:cNvSpPr>
              <a:spLocks noChangeShapeType="1"/>
            </p:cNvSpPr>
            <p:nvPr/>
          </p:nvSpPr>
          <p:spPr bwMode="auto">
            <a:xfrm flipV="1">
              <a:off x="3984" y="2465"/>
              <a:ext cx="7" cy="20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3" name="Line 258"/>
            <p:cNvSpPr>
              <a:spLocks noChangeShapeType="1"/>
            </p:cNvSpPr>
            <p:nvPr/>
          </p:nvSpPr>
          <p:spPr bwMode="auto">
            <a:xfrm flipV="1">
              <a:off x="3991" y="2274"/>
              <a:ext cx="0" cy="19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4" name="Line 259"/>
            <p:cNvSpPr>
              <a:spLocks noChangeShapeType="1"/>
            </p:cNvSpPr>
            <p:nvPr/>
          </p:nvSpPr>
          <p:spPr bwMode="auto">
            <a:xfrm flipV="1">
              <a:off x="3991" y="2203"/>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5" name="Line 260"/>
            <p:cNvSpPr>
              <a:spLocks noChangeShapeType="1"/>
            </p:cNvSpPr>
            <p:nvPr/>
          </p:nvSpPr>
          <p:spPr bwMode="auto">
            <a:xfrm>
              <a:off x="3998" y="220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 name="Line 261"/>
            <p:cNvSpPr>
              <a:spLocks noChangeShapeType="1"/>
            </p:cNvSpPr>
            <p:nvPr/>
          </p:nvSpPr>
          <p:spPr bwMode="auto">
            <a:xfrm>
              <a:off x="3998" y="2203"/>
              <a:ext cx="6"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7" name="Line 262"/>
            <p:cNvSpPr>
              <a:spLocks noChangeShapeType="1"/>
            </p:cNvSpPr>
            <p:nvPr/>
          </p:nvSpPr>
          <p:spPr bwMode="auto">
            <a:xfrm>
              <a:off x="4004" y="22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8" name="Line 263"/>
            <p:cNvSpPr>
              <a:spLocks noChangeShapeType="1"/>
            </p:cNvSpPr>
            <p:nvPr/>
          </p:nvSpPr>
          <p:spPr bwMode="auto">
            <a:xfrm>
              <a:off x="4004" y="2277"/>
              <a:ext cx="6" cy="19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9" name="Line 264"/>
            <p:cNvSpPr>
              <a:spLocks noChangeShapeType="1"/>
            </p:cNvSpPr>
            <p:nvPr/>
          </p:nvSpPr>
          <p:spPr bwMode="auto">
            <a:xfrm>
              <a:off x="4010" y="247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0" name="Line 265"/>
            <p:cNvSpPr>
              <a:spLocks noChangeShapeType="1"/>
            </p:cNvSpPr>
            <p:nvPr/>
          </p:nvSpPr>
          <p:spPr bwMode="auto">
            <a:xfrm>
              <a:off x="4010" y="2472"/>
              <a:ext cx="7" cy="20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1" name="Line 266"/>
            <p:cNvSpPr>
              <a:spLocks noChangeShapeType="1"/>
            </p:cNvSpPr>
            <p:nvPr/>
          </p:nvSpPr>
          <p:spPr bwMode="auto">
            <a:xfrm>
              <a:off x="4017" y="2674"/>
              <a:ext cx="0" cy="9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2" name="Line 267"/>
            <p:cNvSpPr>
              <a:spLocks noChangeShapeType="1"/>
            </p:cNvSpPr>
            <p:nvPr/>
          </p:nvSpPr>
          <p:spPr bwMode="auto">
            <a:xfrm flipV="1">
              <a:off x="4017" y="2713"/>
              <a:ext cx="6"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3" name="Line 268"/>
            <p:cNvSpPr>
              <a:spLocks noChangeShapeType="1"/>
            </p:cNvSpPr>
            <p:nvPr/>
          </p:nvSpPr>
          <p:spPr bwMode="auto">
            <a:xfrm>
              <a:off x="4023" y="271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4" name="Line 269"/>
            <p:cNvSpPr>
              <a:spLocks noChangeShapeType="1"/>
            </p:cNvSpPr>
            <p:nvPr/>
          </p:nvSpPr>
          <p:spPr bwMode="auto">
            <a:xfrm flipV="1">
              <a:off x="4023" y="2539"/>
              <a:ext cx="6" cy="1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5" name="Line 270"/>
            <p:cNvSpPr>
              <a:spLocks noChangeShapeType="1"/>
            </p:cNvSpPr>
            <p:nvPr/>
          </p:nvSpPr>
          <p:spPr bwMode="auto">
            <a:xfrm>
              <a:off x="4029" y="253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6" name="Line 271"/>
            <p:cNvSpPr>
              <a:spLocks noChangeShapeType="1"/>
            </p:cNvSpPr>
            <p:nvPr/>
          </p:nvSpPr>
          <p:spPr bwMode="auto">
            <a:xfrm flipV="1">
              <a:off x="4029" y="2323"/>
              <a:ext cx="8" cy="2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7" name="Line 272"/>
            <p:cNvSpPr>
              <a:spLocks noChangeShapeType="1"/>
            </p:cNvSpPr>
            <p:nvPr/>
          </p:nvSpPr>
          <p:spPr bwMode="auto">
            <a:xfrm flipV="1">
              <a:off x="4037" y="2206"/>
              <a:ext cx="0" cy="11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8" name="Line 273"/>
            <p:cNvSpPr>
              <a:spLocks noChangeShapeType="1"/>
            </p:cNvSpPr>
            <p:nvPr/>
          </p:nvSpPr>
          <p:spPr bwMode="auto">
            <a:xfrm>
              <a:off x="4037" y="2206"/>
              <a:ext cx="6" cy="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69" name="Line 274"/>
            <p:cNvSpPr>
              <a:spLocks noChangeShapeType="1"/>
            </p:cNvSpPr>
            <p:nvPr/>
          </p:nvSpPr>
          <p:spPr bwMode="auto">
            <a:xfrm>
              <a:off x="4043" y="22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0" name="Line 275"/>
            <p:cNvSpPr>
              <a:spLocks noChangeShapeType="1"/>
            </p:cNvSpPr>
            <p:nvPr/>
          </p:nvSpPr>
          <p:spPr bwMode="auto">
            <a:xfrm>
              <a:off x="4043" y="2245"/>
              <a:ext cx="6" cy="1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1" name="Line 276"/>
            <p:cNvSpPr>
              <a:spLocks noChangeShapeType="1"/>
            </p:cNvSpPr>
            <p:nvPr/>
          </p:nvSpPr>
          <p:spPr bwMode="auto">
            <a:xfrm>
              <a:off x="4049" y="241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2" name="Line 277"/>
            <p:cNvSpPr>
              <a:spLocks noChangeShapeType="1"/>
            </p:cNvSpPr>
            <p:nvPr/>
          </p:nvSpPr>
          <p:spPr bwMode="auto">
            <a:xfrm>
              <a:off x="4049" y="2412"/>
              <a:ext cx="7" cy="20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3" name="Line 278"/>
            <p:cNvSpPr>
              <a:spLocks noChangeShapeType="1"/>
            </p:cNvSpPr>
            <p:nvPr/>
          </p:nvSpPr>
          <p:spPr bwMode="auto">
            <a:xfrm>
              <a:off x="4056" y="261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4" name="Line 279"/>
            <p:cNvSpPr>
              <a:spLocks noChangeShapeType="1"/>
            </p:cNvSpPr>
            <p:nvPr/>
          </p:nvSpPr>
          <p:spPr bwMode="auto">
            <a:xfrm>
              <a:off x="4056" y="2617"/>
              <a:ext cx="6" cy="1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5" name="Line 280"/>
            <p:cNvSpPr>
              <a:spLocks noChangeShapeType="1"/>
            </p:cNvSpPr>
            <p:nvPr/>
          </p:nvSpPr>
          <p:spPr bwMode="auto">
            <a:xfrm>
              <a:off x="4062" y="2748"/>
              <a:ext cx="0"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6" name="Line 281"/>
            <p:cNvSpPr>
              <a:spLocks noChangeShapeType="1"/>
            </p:cNvSpPr>
            <p:nvPr/>
          </p:nvSpPr>
          <p:spPr bwMode="auto">
            <a:xfrm flipV="1">
              <a:off x="4062" y="2596"/>
              <a:ext cx="6" cy="15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7" name="Line 282"/>
            <p:cNvSpPr>
              <a:spLocks noChangeShapeType="1"/>
            </p:cNvSpPr>
            <p:nvPr/>
          </p:nvSpPr>
          <p:spPr bwMode="auto">
            <a:xfrm>
              <a:off x="4068" y="259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8" name="Line 283"/>
            <p:cNvSpPr>
              <a:spLocks noChangeShapeType="1"/>
            </p:cNvSpPr>
            <p:nvPr/>
          </p:nvSpPr>
          <p:spPr bwMode="auto">
            <a:xfrm flipV="1">
              <a:off x="4068" y="2387"/>
              <a:ext cx="7" cy="20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9" name="Line 284"/>
            <p:cNvSpPr>
              <a:spLocks noChangeShapeType="1"/>
            </p:cNvSpPr>
            <p:nvPr/>
          </p:nvSpPr>
          <p:spPr bwMode="auto">
            <a:xfrm>
              <a:off x="4075" y="238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0" name="Line 285"/>
            <p:cNvSpPr>
              <a:spLocks noChangeShapeType="1"/>
            </p:cNvSpPr>
            <p:nvPr/>
          </p:nvSpPr>
          <p:spPr bwMode="auto">
            <a:xfrm flipV="1">
              <a:off x="4075" y="2231"/>
              <a:ext cx="7" cy="1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1" name="Line 286"/>
            <p:cNvSpPr>
              <a:spLocks noChangeShapeType="1"/>
            </p:cNvSpPr>
            <p:nvPr/>
          </p:nvSpPr>
          <p:spPr bwMode="auto">
            <a:xfrm>
              <a:off x="4082" y="223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2" name="Line 287"/>
            <p:cNvSpPr>
              <a:spLocks noChangeShapeType="1"/>
            </p:cNvSpPr>
            <p:nvPr/>
          </p:nvSpPr>
          <p:spPr bwMode="auto">
            <a:xfrm flipV="1">
              <a:off x="4082" y="2214"/>
              <a:ext cx="6" cy="1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3" name="Line 288"/>
            <p:cNvSpPr>
              <a:spLocks noChangeShapeType="1"/>
            </p:cNvSpPr>
            <p:nvPr/>
          </p:nvSpPr>
          <p:spPr bwMode="auto">
            <a:xfrm>
              <a:off x="4088" y="2214"/>
              <a:ext cx="0" cy="12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4" name="Line 289"/>
            <p:cNvSpPr>
              <a:spLocks noChangeShapeType="1"/>
            </p:cNvSpPr>
            <p:nvPr/>
          </p:nvSpPr>
          <p:spPr bwMode="auto">
            <a:xfrm>
              <a:off x="4088" y="2337"/>
              <a:ext cx="6" cy="2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5" name="Line 290"/>
            <p:cNvSpPr>
              <a:spLocks noChangeShapeType="1"/>
            </p:cNvSpPr>
            <p:nvPr/>
          </p:nvSpPr>
          <p:spPr bwMode="auto">
            <a:xfrm>
              <a:off x="4094" y="255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6" name="Line 291"/>
            <p:cNvSpPr>
              <a:spLocks noChangeShapeType="1"/>
            </p:cNvSpPr>
            <p:nvPr/>
          </p:nvSpPr>
          <p:spPr bwMode="auto">
            <a:xfrm>
              <a:off x="4094" y="2553"/>
              <a:ext cx="6" cy="1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7" name="Line 292"/>
            <p:cNvSpPr>
              <a:spLocks noChangeShapeType="1"/>
            </p:cNvSpPr>
            <p:nvPr/>
          </p:nvSpPr>
          <p:spPr bwMode="auto">
            <a:xfrm>
              <a:off x="4100" y="273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8" name="Line 293"/>
            <p:cNvSpPr>
              <a:spLocks noChangeShapeType="1"/>
            </p:cNvSpPr>
            <p:nvPr/>
          </p:nvSpPr>
          <p:spPr bwMode="auto">
            <a:xfrm flipV="1">
              <a:off x="4100" y="2660"/>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89" name="Line 294"/>
            <p:cNvSpPr>
              <a:spLocks noChangeShapeType="1"/>
            </p:cNvSpPr>
            <p:nvPr/>
          </p:nvSpPr>
          <p:spPr bwMode="auto">
            <a:xfrm>
              <a:off x="4107" y="2660"/>
              <a:ext cx="0" cy="10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0" name="Line 295"/>
            <p:cNvSpPr>
              <a:spLocks noChangeShapeType="1"/>
            </p:cNvSpPr>
            <p:nvPr/>
          </p:nvSpPr>
          <p:spPr bwMode="auto">
            <a:xfrm flipV="1">
              <a:off x="4107" y="2458"/>
              <a:ext cx="7" cy="3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1" name="Line 296"/>
            <p:cNvSpPr>
              <a:spLocks noChangeShapeType="1"/>
            </p:cNvSpPr>
            <p:nvPr/>
          </p:nvSpPr>
          <p:spPr bwMode="auto">
            <a:xfrm>
              <a:off x="4114" y="245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2" name="Line 297"/>
            <p:cNvSpPr>
              <a:spLocks noChangeShapeType="1"/>
            </p:cNvSpPr>
            <p:nvPr/>
          </p:nvSpPr>
          <p:spPr bwMode="auto">
            <a:xfrm flipV="1">
              <a:off x="4114" y="2274"/>
              <a:ext cx="5" cy="18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3" name="Line 298"/>
            <p:cNvSpPr>
              <a:spLocks noChangeShapeType="1"/>
            </p:cNvSpPr>
            <p:nvPr/>
          </p:nvSpPr>
          <p:spPr bwMode="auto">
            <a:xfrm>
              <a:off x="4119" y="227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4" name="Line 299"/>
            <p:cNvSpPr>
              <a:spLocks noChangeShapeType="1"/>
            </p:cNvSpPr>
            <p:nvPr/>
          </p:nvSpPr>
          <p:spPr bwMode="auto">
            <a:xfrm flipV="1">
              <a:off x="4119" y="2199"/>
              <a:ext cx="7"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5" name="Line 300"/>
            <p:cNvSpPr>
              <a:spLocks noChangeShapeType="1"/>
            </p:cNvSpPr>
            <p:nvPr/>
          </p:nvSpPr>
          <p:spPr bwMode="auto">
            <a:xfrm>
              <a:off x="4126" y="219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6" name="Line 301"/>
            <p:cNvSpPr>
              <a:spLocks noChangeShapeType="1"/>
            </p:cNvSpPr>
            <p:nvPr/>
          </p:nvSpPr>
          <p:spPr bwMode="auto">
            <a:xfrm>
              <a:off x="4126" y="2199"/>
              <a:ext cx="6"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7" name="Line 302"/>
            <p:cNvSpPr>
              <a:spLocks noChangeShapeType="1"/>
            </p:cNvSpPr>
            <p:nvPr/>
          </p:nvSpPr>
          <p:spPr bwMode="auto">
            <a:xfrm>
              <a:off x="4132" y="2277"/>
              <a:ext cx="0" cy="19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8" name="Line 303"/>
            <p:cNvSpPr>
              <a:spLocks noChangeShapeType="1"/>
            </p:cNvSpPr>
            <p:nvPr/>
          </p:nvSpPr>
          <p:spPr bwMode="auto">
            <a:xfrm>
              <a:off x="4132" y="2468"/>
              <a:ext cx="8" cy="20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99" name="Line 304"/>
            <p:cNvSpPr>
              <a:spLocks noChangeShapeType="1"/>
            </p:cNvSpPr>
            <p:nvPr/>
          </p:nvSpPr>
          <p:spPr bwMode="auto">
            <a:xfrm>
              <a:off x="4140" y="267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0" name="Line 305"/>
            <p:cNvSpPr>
              <a:spLocks noChangeShapeType="1"/>
            </p:cNvSpPr>
            <p:nvPr/>
          </p:nvSpPr>
          <p:spPr bwMode="auto">
            <a:xfrm>
              <a:off x="4140" y="2670"/>
              <a:ext cx="5" cy="10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1" name="Line 306"/>
            <p:cNvSpPr>
              <a:spLocks noChangeShapeType="1"/>
            </p:cNvSpPr>
            <p:nvPr/>
          </p:nvSpPr>
          <p:spPr bwMode="auto">
            <a:xfrm>
              <a:off x="4145" y="27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2" name="Line 307"/>
            <p:cNvSpPr>
              <a:spLocks noChangeShapeType="1"/>
            </p:cNvSpPr>
            <p:nvPr/>
          </p:nvSpPr>
          <p:spPr bwMode="auto">
            <a:xfrm flipV="1">
              <a:off x="4145" y="2716"/>
              <a:ext cx="8"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3" name="Line 308"/>
            <p:cNvSpPr>
              <a:spLocks noChangeShapeType="1"/>
            </p:cNvSpPr>
            <p:nvPr/>
          </p:nvSpPr>
          <p:spPr bwMode="auto">
            <a:xfrm flipV="1">
              <a:off x="4153" y="2539"/>
              <a:ext cx="0" cy="1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4" name="Line 309"/>
            <p:cNvSpPr>
              <a:spLocks noChangeShapeType="1"/>
            </p:cNvSpPr>
            <p:nvPr/>
          </p:nvSpPr>
          <p:spPr bwMode="auto">
            <a:xfrm flipV="1">
              <a:off x="4153" y="2334"/>
              <a:ext cx="6" cy="20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5" name="Line 310"/>
            <p:cNvSpPr>
              <a:spLocks noChangeShapeType="1"/>
            </p:cNvSpPr>
            <p:nvPr/>
          </p:nvSpPr>
          <p:spPr bwMode="auto">
            <a:xfrm>
              <a:off x="4159" y="23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6" name="Line 311"/>
            <p:cNvSpPr>
              <a:spLocks noChangeShapeType="1"/>
            </p:cNvSpPr>
            <p:nvPr/>
          </p:nvSpPr>
          <p:spPr bwMode="auto">
            <a:xfrm flipV="1">
              <a:off x="4159" y="2206"/>
              <a:ext cx="6" cy="1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7" name="Line 312"/>
            <p:cNvSpPr>
              <a:spLocks noChangeShapeType="1"/>
            </p:cNvSpPr>
            <p:nvPr/>
          </p:nvSpPr>
          <p:spPr bwMode="auto">
            <a:xfrm>
              <a:off x="4165" y="220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8" name="Line 313"/>
            <p:cNvSpPr>
              <a:spLocks noChangeShapeType="1"/>
            </p:cNvSpPr>
            <p:nvPr/>
          </p:nvSpPr>
          <p:spPr bwMode="auto">
            <a:xfrm>
              <a:off x="4165" y="2206"/>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09" name="Line 314"/>
            <p:cNvSpPr>
              <a:spLocks noChangeShapeType="1"/>
            </p:cNvSpPr>
            <p:nvPr/>
          </p:nvSpPr>
          <p:spPr bwMode="auto">
            <a:xfrm>
              <a:off x="4171" y="223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0" name="Line 315"/>
            <p:cNvSpPr>
              <a:spLocks noChangeShapeType="1"/>
            </p:cNvSpPr>
            <p:nvPr/>
          </p:nvSpPr>
          <p:spPr bwMode="auto">
            <a:xfrm>
              <a:off x="4171" y="2231"/>
              <a:ext cx="7" cy="16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1" name="Line 316"/>
            <p:cNvSpPr>
              <a:spLocks noChangeShapeType="1"/>
            </p:cNvSpPr>
            <p:nvPr/>
          </p:nvSpPr>
          <p:spPr bwMode="auto">
            <a:xfrm>
              <a:off x="4178" y="2394"/>
              <a:ext cx="0" cy="20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2" name="Line 317"/>
            <p:cNvSpPr>
              <a:spLocks noChangeShapeType="1"/>
            </p:cNvSpPr>
            <p:nvPr/>
          </p:nvSpPr>
          <p:spPr bwMode="auto">
            <a:xfrm>
              <a:off x="4178" y="2599"/>
              <a:ext cx="7" cy="1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3" name="Line 318"/>
            <p:cNvSpPr>
              <a:spLocks noChangeShapeType="1"/>
            </p:cNvSpPr>
            <p:nvPr/>
          </p:nvSpPr>
          <p:spPr bwMode="auto">
            <a:xfrm>
              <a:off x="4185" y="275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4" name="Line 319"/>
            <p:cNvSpPr>
              <a:spLocks noChangeShapeType="1"/>
            </p:cNvSpPr>
            <p:nvPr/>
          </p:nvSpPr>
          <p:spPr bwMode="auto">
            <a:xfrm>
              <a:off x="4185" y="2755"/>
              <a:ext cx="6"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5" name="Line 320"/>
            <p:cNvSpPr>
              <a:spLocks noChangeShapeType="1"/>
            </p:cNvSpPr>
            <p:nvPr/>
          </p:nvSpPr>
          <p:spPr bwMode="auto">
            <a:xfrm>
              <a:off x="4191" y="276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6" name="Line 321"/>
            <p:cNvSpPr>
              <a:spLocks noChangeShapeType="1"/>
            </p:cNvSpPr>
            <p:nvPr/>
          </p:nvSpPr>
          <p:spPr bwMode="auto">
            <a:xfrm flipV="1">
              <a:off x="4191" y="2621"/>
              <a:ext cx="7" cy="1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7" name="Line 322"/>
            <p:cNvSpPr>
              <a:spLocks noChangeShapeType="1"/>
            </p:cNvSpPr>
            <p:nvPr/>
          </p:nvSpPr>
          <p:spPr bwMode="auto">
            <a:xfrm>
              <a:off x="4198" y="262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8" name="Line 323"/>
            <p:cNvSpPr>
              <a:spLocks noChangeShapeType="1"/>
            </p:cNvSpPr>
            <p:nvPr/>
          </p:nvSpPr>
          <p:spPr bwMode="auto">
            <a:xfrm flipV="1">
              <a:off x="4198" y="2412"/>
              <a:ext cx="6" cy="20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9" name="Line 324"/>
            <p:cNvSpPr>
              <a:spLocks noChangeShapeType="1"/>
            </p:cNvSpPr>
            <p:nvPr/>
          </p:nvSpPr>
          <p:spPr bwMode="auto">
            <a:xfrm flipV="1">
              <a:off x="4204" y="2245"/>
              <a:ext cx="0" cy="1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0" name="Line 325"/>
            <p:cNvSpPr>
              <a:spLocks noChangeShapeType="1"/>
            </p:cNvSpPr>
            <p:nvPr/>
          </p:nvSpPr>
          <p:spPr bwMode="auto">
            <a:xfrm flipV="1">
              <a:off x="4204" y="2206"/>
              <a:ext cx="6" cy="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1" name="Line 326"/>
            <p:cNvSpPr>
              <a:spLocks noChangeShapeType="1"/>
            </p:cNvSpPr>
            <p:nvPr/>
          </p:nvSpPr>
          <p:spPr bwMode="auto">
            <a:xfrm>
              <a:off x="4210" y="220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2" name="Line 327"/>
            <p:cNvSpPr>
              <a:spLocks noChangeShapeType="1"/>
            </p:cNvSpPr>
            <p:nvPr/>
          </p:nvSpPr>
          <p:spPr bwMode="auto">
            <a:xfrm>
              <a:off x="4210" y="2206"/>
              <a:ext cx="7" cy="1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3" name="Line 328"/>
            <p:cNvSpPr>
              <a:spLocks noChangeShapeType="1"/>
            </p:cNvSpPr>
            <p:nvPr/>
          </p:nvSpPr>
          <p:spPr bwMode="auto">
            <a:xfrm>
              <a:off x="4217" y="231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4" name="Line 329"/>
            <p:cNvSpPr>
              <a:spLocks noChangeShapeType="1"/>
            </p:cNvSpPr>
            <p:nvPr/>
          </p:nvSpPr>
          <p:spPr bwMode="auto">
            <a:xfrm>
              <a:off x="4217" y="2316"/>
              <a:ext cx="5" cy="20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5" name="Line 330"/>
            <p:cNvSpPr>
              <a:spLocks noChangeShapeType="1"/>
            </p:cNvSpPr>
            <p:nvPr/>
          </p:nvSpPr>
          <p:spPr bwMode="auto">
            <a:xfrm>
              <a:off x="4222" y="2518"/>
              <a:ext cx="0" cy="1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6" name="Line 331"/>
            <p:cNvSpPr>
              <a:spLocks noChangeShapeType="1"/>
            </p:cNvSpPr>
            <p:nvPr/>
          </p:nvSpPr>
          <p:spPr bwMode="auto">
            <a:xfrm>
              <a:off x="4222" y="2706"/>
              <a:ext cx="8"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7" name="Line 332"/>
            <p:cNvSpPr>
              <a:spLocks noChangeShapeType="1"/>
            </p:cNvSpPr>
            <p:nvPr/>
          </p:nvSpPr>
          <p:spPr bwMode="auto">
            <a:xfrm>
              <a:off x="4230" y="27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8" name="Line 333"/>
            <p:cNvSpPr>
              <a:spLocks noChangeShapeType="1"/>
            </p:cNvSpPr>
            <p:nvPr/>
          </p:nvSpPr>
          <p:spPr bwMode="auto">
            <a:xfrm flipV="1">
              <a:off x="4230" y="2692"/>
              <a:ext cx="6"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29" name="Line 334"/>
            <p:cNvSpPr>
              <a:spLocks noChangeShapeType="1"/>
            </p:cNvSpPr>
            <p:nvPr/>
          </p:nvSpPr>
          <p:spPr bwMode="auto">
            <a:xfrm>
              <a:off x="4236" y="26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0" name="Line 335"/>
            <p:cNvSpPr>
              <a:spLocks noChangeShapeType="1"/>
            </p:cNvSpPr>
            <p:nvPr/>
          </p:nvSpPr>
          <p:spPr bwMode="auto">
            <a:xfrm flipV="1">
              <a:off x="4236" y="2496"/>
              <a:ext cx="7" cy="19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1" name="Line 336"/>
            <p:cNvSpPr>
              <a:spLocks noChangeShapeType="1"/>
            </p:cNvSpPr>
            <p:nvPr/>
          </p:nvSpPr>
          <p:spPr bwMode="auto">
            <a:xfrm>
              <a:off x="4243" y="249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2" name="Line 337"/>
            <p:cNvSpPr>
              <a:spLocks noChangeShapeType="1"/>
            </p:cNvSpPr>
            <p:nvPr/>
          </p:nvSpPr>
          <p:spPr bwMode="auto">
            <a:xfrm flipV="1">
              <a:off x="4243" y="2302"/>
              <a:ext cx="5" cy="19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3" name="Line 338"/>
            <p:cNvSpPr>
              <a:spLocks noChangeShapeType="1"/>
            </p:cNvSpPr>
            <p:nvPr/>
          </p:nvSpPr>
          <p:spPr bwMode="auto">
            <a:xfrm flipV="1">
              <a:off x="4248" y="2195"/>
              <a:ext cx="0" cy="10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4" name="Line 339"/>
            <p:cNvSpPr>
              <a:spLocks noChangeShapeType="1"/>
            </p:cNvSpPr>
            <p:nvPr/>
          </p:nvSpPr>
          <p:spPr bwMode="auto">
            <a:xfrm>
              <a:off x="4248" y="2195"/>
              <a:ext cx="7" cy="5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5" name="Line 340"/>
            <p:cNvSpPr>
              <a:spLocks noChangeShapeType="1"/>
            </p:cNvSpPr>
            <p:nvPr/>
          </p:nvSpPr>
          <p:spPr bwMode="auto">
            <a:xfrm>
              <a:off x="4255" y="224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6" name="Line 341"/>
            <p:cNvSpPr>
              <a:spLocks noChangeShapeType="1"/>
            </p:cNvSpPr>
            <p:nvPr/>
          </p:nvSpPr>
          <p:spPr bwMode="auto">
            <a:xfrm>
              <a:off x="4255" y="2249"/>
              <a:ext cx="6" cy="1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7" name="Line 342"/>
            <p:cNvSpPr>
              <a:spLocks noChangeShapeType="1"/>
            </p:cNvSpPr>
            <p:nvPr/>
          </p:nvSpPr>
          <p:spPr bwMode="auto">
            <a:xfrm>
              <a:off x="4261" y="243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8" name="Line 343"/>
            <p:cNvSpPr>
              <a:spLocks noChangeShapeType="1"/>
            </p:cNvSpPr>
            <p:nvPr/>
          </p:nvSpPr>
          <p:spPr bwMode="auto">
            <a:xfrm>
              <a:off x="4261" y="2430"/>
              <a:ext cx="7" cy="20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9" name="Line 344"/>
            <p:cNvSpPr>
              <a:spLocks noChangeShapeType="1"/>
            </p:cNvSpPr>
            <p:nvPr/>
          </p:nvSpPr>
          <p:spPr bwMode="auto">
            <a:xfrm>
              <a:off x="4268" y="2631"/>
              <a:ext cx="0" cy="1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0" name="Line 345"/>
            <p:cNvSpPr>
              <a:spLocks noChangeShapeType="1"/>
            </p:cNvSpPr>
            <p:nvPr/>
          </p:nvSpPr>
          <p:spPr bwMode="auto">
            <a:xfrm flipV="1">
              <a:off x="4268" y="2745"/>
              <a:ext cx="6"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1" name="Line 346"/>
            <p:cNvSpPr>
              <a:spLocks noChangeShapeType="1"/>
            </p:cNvSpPr>
            <p:nvPr/>
          </p:nvSpPr>
          <p:spPr bwMode="auto">
            <a:xfrm>
              <a:off x="4274" y="27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2" name="Line 347"/>
            <p:cNvSpPr>
              <a:spLocks noChangeShapeType="1"/>
            </p:cNvSpPr>
            <p:nvPr/>
          </p:nvSpPr>
          <p:spPr bwMode="auto">
            <a:xfrm flipV="1">
              <a:off x="4274" y="2589"/>
              <a:ext cx="7" cy="1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3" name="Line 348"/>
            <p:cNvSpPr>
              <a:spLocks noChangeShapeType="1"/>
            </p:cNvSpPr>
            <p:nvPr/>
          </p:nvSpPr>
          <p:spPr bwMode="auto">
            <a:xfrm>
              <a:off x="4281" y="258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4" name="Line 349"/>
            <p:cNvSpPr>
              <a:spLocks noChangeShapeType="1"/>
            </p:cNvSpPr>
            <p:nvPr/>
          </p:nvSpPr>
          <p:spPr bwMode="auto">
            <a:xfrm flipV="1">
              <a:off x="4281" y="2383"/>
              <a:ext cx="6" cy="20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5" name="Line 350"/>
            <p:cNvSpPr>
              <a:spLocks noChangeShapeType="1"/>
            </p:cNvSpPr>
            <p:nvPr/>
          </p:nvSpPr>
          <p:spPr bwMode="auto">
            <a:xfrm>
              <a:off x="4287" y="23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6" name="Line 351"/>
            <p:cNvSpPr>
              <a:spLocks noChangeShapeType="1"/>
            </p:cNvSpPr>
            <p:nvPr/>
          </p:nvSpPr>
          <p:spPr bwMode="auto">
            <a:xfrm flipV="1">
              <a:off x="4287" y="2228"/>
              <a:ext cx="7" cy="1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7" name="Line 352"/>
            <p:cNvSpPr>
              <a:spLocks noChangeShapeType="1"/>
            </p:cNvSpPr>
            <p:nvPr/>
          </p:nvSpPr>
          <p:spPr bwMode="auto">
            <a:xfrm flipV="1">
              <a:off x="4294" y="2210"/>
              <a:ext cx="0"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8" name="Line 353"/>
            <p:cNvSpPr>
              <a:spLocks noChangeShapeType="1"/>
            </p:cNvSpPr>
            <p:nvPr/>
          </p:nvSpPr>
          <p:spPr bwMode="auto">
            <a:xfrm>
              <a:off x="4294" y="2210"/>
              <a:ext cx="6" cy="1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49" name="Line 354"/>
            <p:cNvSpPr>
              <a:spLocks noChangeShapeType="1"/>
            </p:cNvSpPr>
            <p:nvPr/>
          </p:nvSpPr>
          <p:spPr bwMode="auto">
            <a:xfrm>
              <a:off x="4300" y="23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0" name="Line 355"/>
            <p:cNvSpPr>
              <a:spLocks noChangeShapeType="1"/>
            </p:cNvSpPr>
            <p:nvPr/>
          </p:nvSpPr>
          <p:spPr bwMode="auto">
            <a:xfrm>
              <a:off x="4300" y="2341"/>
              <a:ext cx="7" cy="20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1" name="Line 356"/>
            <p:cNvSpPr>
              <a:spLocks noChangeShapeType="1"/>
            </p:cNvSpPr>
            <p:nvPr/>
          </p:nvSpPr>
          <p:spPr bwMode="auto">
            <a:xfrm>
              <a:off x="4307" y="254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2" name="Line 357"/>
            <p:cNvSpPr>
              <a:spLocks noChangeShapeType="1"/>
            </p:cNvSpPr>
            <p:nvPr/>
          </p:nvSpPr>
          <p:spPr bwMode="auto">
            <a:xfrm>
              <a:off x="4307" y="2543"/>
              <a:ext cx="6" cy="1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3" name="Line 358"/>
            <p:cNvSpPr>
              <a:spLocks noChangeShapeType="1"/>
            </p:cNvSpPr>
            <p:nvPr/>
          </p:nvSpPr>
          <p:spPr bwMode="auto">
            <a:xfrm>
              <a:off x="4313" y="272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4" name="Line 359"/>
            <p:cNvSpPr>
              <a:spLocks noChangeShapeType="1"/>
            </p:cNvSpPr>
            <p:nvPr/>
          </p:nvSpPr>
          <p:spPr bwMode="auto">
            <a:xfrm flipV="1">
              <a:off x="4313" y="2670"/>
              <a:ext cx="7"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5" name="Line 360"/>
            <p:cNvSpPr>
              <a:spLocks noChangeShapeType="1"/>
            </p:cNvSpPr>
            <p:nvPr/>
          </p:nvSpPr>
          <p:spPr bwMode="auto">
            <a:xfrm>
              <a:off x="4320" y="2670"/>
              <a:ext cx="0" cy="10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6" name="Line 361"/>
            <p:cNvSpPr>
              <a:spLocks noChangeShapeType="1"/>
            </p:cNvSpPr>
            <p:nvPr/>
          </p:nvSpPr>
          <p:spPr bwMode="auto">
            <a:xfrm flipV="1">
              <a:off x="4320" y="2476"/>
              <a:ext cx="6" cy="29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7" name="Line 362"/>
            <p:cNvSpPr>
              <a:spLocks noChangeShapeType="1"/>
            </p:cNvSpPr>
            <p:nvPr/>
          </p:nvSpPr>
          <p:spPr bwMode="auto">
            <a:xfrm>
              <a:off x="4326" y="247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 name="Line 363"/>
            <p:cNvSpPr>
              <a:spLocks noChangeShapeType="1"/>
            </p:cNvSpPr>
            <p:nvPr/>
          </p:nvSpPr>
          <p:spPr bwMode="auto">
            <a:xfrm flipV="1">
              <a:off x="4326" y="2284"/>
              <a:ext cx="7" cy="1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 name="Line 364"/>
            <p:cNvSpPr>
              <a:spLocks noChangeShapeType="1"/>
            </p:cNvSpPr>
            <p:nvPr/>
          </p:nvSpPr>
          <p:spPr bwMode="auto">
            <a:xfrm>
              <a:off x="4333" y="228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 name="Line 365"/>
            <p:cNvSpPr>
              <a:spLocks noChangeShapeType="1"/>
            </p:cNvSpPr>
            <p:nvPr/>
          </p:nvSpPr>
          <p:spPr bwMode="auto">
            <a:xfrm flipV="1">
              <a:off x="4333" y="2267"/>
              <a:ext cx="5" cy="1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 name="Line 366"/>
            <p:cNvSpPr>
              <a:spLocks noChangeShapeType="1"/>
            </p:cNvSpPr>
            <p:nvPr/>
          </p:nvSpPr>
          <p:spPr bwMode="auto">
            <a:xfrm flipV="1">
              <a:off x="4338" y="2195"/>
              <a:ext cx="0" cy="7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 name="Line 367"/>
            <p:cNvSpPr>
              <a:spLocks noChangeShapeType="1"/>
            </p:cNvSpPr>
            <p:nvPr/>
          </p:nvSpPr>
          <p:spPr bwMode="auto">
            <a:xfrm>
              <a:off x="4338" y="2195"/>
              <a:ext cx="8" cy="25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 name="Line 368"/>
            <p:cNvSpPr>
              <a:spLocks noChangeShapeType="1"/>
            </p:cNvSpPr>
            <p:nvPr/>
          </p:nvSpPr>
          <p:spPr bwMode="auto">
            <a:xfrm>
              <a:off x="4346" y="244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 name="Line 369"/>
            <p:cNvSpPr>
              <a:spLocks noChangeShapeType="1"/>
            </p:cNvSpPr>
            <p:nvPr/>
          </p:nvSpPr>
          <p:spPr bwMode="auto">
            <a:xfrm>
              <a:off x="4346" y="2447"/>
              <a:ext cx="5" cy="20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 name="Line 370"/>
            <p:cNvSpPr>
              <a:spLocks noChangeShapeType="1"/>
            </p:cNvSpPr>
            <p:nvPr/>
          </p:nvSpPr>
          <p:spPr bwMode="auto">
            <a:xfrm>
              <a:off x="4351" y="265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 name="Line 371"/>
            <p:cNvSpPr>
              <a:spLocks noChangeShapeType="1"/>
            </p:cNvSpPr>
            <p:nvPr/>
          </p:nvSpPr>
          <p:spPr bwMode="auto">
            <a:xfrm>
              <a:off x="4351" y="2653"/>
              <a:ext cx="8" cy="11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7" name="Line 372"/>
            <p:cNvSpPr>
              <a:spLocks noChangeShapeType="1"/>
            </p:cNvSpPr>
            <p:nvPr/>
          </p:nvSpPr>
          <p:spPr bwMode="auto">
            <a:xfrm>
              <a:off x="4359" y="276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8" name="Line 373"/>
            <p:cNvSpPr>
              <a:spLocks noChangeShapeType="1"/>
            </p:cNvSpPr>
            <p:nvPr/>
          </p:nvSpPr>
          <p:spPr bwMode="auto">
            <a:xfrm flipV="1">
              <a:off x="4359" y="2734"/>
              <a:ext cx="5"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9" name="Line 374"/>
            <p:cNvSpPr>
              <a:spLocks noChangeShapeType="1"/>
            </p:cNvSpPr>
            <p:nvPr/>
          </p:nvSpPr>
          <p:spPr bwMode="auto">
            <a:xfrm flipV="1">
              <a:off x="4364" y="2571"/>
              <a:ext cx="0" cy="16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0" name="Line 375"/>
            <p:cNvSpPr>
              <a:spLocks noChangeShapeType="1"/>
            </p:cNvSpPr>
            <p:nvPr/>
          </p:nvSpPr>
          <p:spPr bwMode="auto">
            <a:xfrm flipV="1">
              <a:off x="4364" y="2362"/>
              <a:ext cx="7" cy="20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1" name="Line 376"/>
            <p:cNvSpPr>
              <a:spLocks noChangeShapeType="1"/>
            </p:cNvSpPr>
            <p:nvPr/>
          </p:nvSpPr>
          <p:spPr bwMode="auto">
            <a:xfrm>
              <a:off x="4371" y="236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2" name="Line 377"/>
            <p:cNvSpPr>
              <a:spLocks noChangeShapeType="1"/>
            </p:cNvSpPr>
            <p:nvPr/>
          </p:nvSpPr>
          <p:spPr bwMode="auto">
            <a:xfrm flipV="1">
              <a:off x="4371" y="2214"/>
              <a:ext cx="6" cy="14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3" name="Line 378"/>
            <p:cNvSpPr>
              <a:spLocks noChangeShapeType="1"/>
            </p:cNvSpPr>
            <p:nvPr/>
          </p:nvSpPr>
          <p:spPr bwMode="auto">
            <a:xfrm>
              <a:off x="4377" y="221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4" name="Line 379"/>
            <p:cNvSpPr>
              <a:spLocks noChangeShapeType="1"/>
            </p:cNvSpPr>
            <p:nvPr/>
          </p:nvSpPr>
          <p:spPr bwMode="auto">
            <a:xfrm>
              <a:off x="4377" y="2214"/>
              <a:ext cx="7"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5" name="Line 380"/>
            <p:cNvSpPr>
              <a:spLocks noChangeShapeType="1"/>
            </p:cNvSpPr>
            <p:nvPr/>
          </p:nvSpPr>
          <p:spPr bwMode="auto">
            <a:xfrm>
              <a:off x="4384" y="2217"/>
              <a:ext cx="0" cy="1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6" name="Line 381"/>
            <p:cNvSpPr>
              <a:spLocks noChangeShapeType="1"/>
            </p:cNvSpPr>
            <p:nvPr/>
          </p:nvSpPr>
          <p:spPr bwMode="auto">
            <a:xfrm>
              <a:off x="4384" y="2327"/>
              <a:ext cx="6" cy="1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7" name="Line 382"/>
            <p:cNvSpPr>
              <a:spLocks noChangeShapeType="1"/>
            </p:cNvSpPr>
            <p:nvPr/>
          </p:nvSpPr>
          <p:spPr bwMode="auto">
            <a:xfrm>
              <a:off x="4390" y="244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8" name="Line 383"/>
            <p:cNvSpPr>
              <a:spLocks noChangeShapeType="1"/>
            </p:cNvSpPr>
            <p:nvPr/>
          </p:nvSpPr>
          <p:spPr bwMode="auto">
            <a:xfrm>
              <a:off x="4390" y="2447"/>
              <a:ext cx="6"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79" name="Line 384"/>
            <p:cNvSpPr>
              <a:spLocks noChangeShapeType="1"/>
            </p:cNvSpPr>
            <p:nvPr/>
          </p:nvSpPr>
          <p:spPr bwMode="auto">
            <a:xfrm>
              <a:off x="4396" y="252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0" name="Line 385"/>
            <p:cNvSpPr>
              <a:spLocks noChangeShapeType="1"/>
            </p:cNvSpPr>
            <p:nvPr/>
          </p:nvSpPr>
          <p:spPr bwMode="auto">
            <a:xfrm>
              <a:off x="4396" y="2522"/>
              <a:ext cx="7"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1" name="Line 386"/>
            <p:cNvSpPr>
              <a:spLocks noChangeShapeType="1"/>
            </p:cNvSpPr>
            <p:nvPr/>
          </p:nvSpPr>
          <p:spPr bwMode="auto">
            <a:xfrm>
              <a:off x="4403" y="257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2" name="Line 387"/>
            <p:cNvSpPr>
              <a:spLocks noChangeShapeType="1"/>
            </p:cNvSpPr>
            <p:nvPr/>
          </p:nvSpPr>
          <p:spPr bwMode="auto">
            <a:xfrm>
              <a:off x="4403" y="2571"/>
              <a:ext cx="7"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3" name="Line 388"/>
            <p:cNvSpPr>
              <a:spLocks noChangeShapeType="1"/>
            </p:cNvSpPr>
            <p:nvPr/>
          </p:nvSpPr>
          <p:spPr bwMode="auto">
            <a:xfrm>
              <a:off x="4410" y="2585"/>
              <a:ext cx="0"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4" name="Line 389"/>
            <p:cNvSpPr>
              <a:spLocks noChangeShapeType="1"/>
            </p:cNvSpPr>
            <p:nvPr/>
          </p:nvSpPr>
          <p:spPr bwMode="auto">
            <a:xfrm flipV="1">
              <a:off x="4410" y="2582"/>
              <a:ext cx="6"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5" name="Line 390"/>
            <p:cNvSpPr>
              <a:spLocks noChangeShapeType="1"/>
            </p:cNvSpPr>
            <p:nvPr/>
          </p:nvSpPr>
          <p:spPr bwMode="auto">
            <a:xfrm>
              <a:off x="4416" y="25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6" name="Line 391"/>
            <p:cNvSpPr>
              <a:spLocks noChangeShapeType="1"/>
            </p:cNvSpPr>
            <p:nvPr/>
          </p:nvSpPr>
          <p:spPr bwMode="auto">
            <a:xfrm flipV="1">
              <a:off x="4416" y="2553"/>
              <a:ext cx="7"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7" name="Line 392"/>
            <p:cNvSpPr>
              <a:spLocks noChangeShapeType="1"/>
            </p:cNvSpPr>
            <p:nvPr/>
          </p:nvSpPr>
          <p:spPr bwMode="auto">
            <a:xfrm>
              <a:off x="4423" y="255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8" name="Line 393"/>
            <p:cNvSpPr>
              <a:spLocks noChangeShapeType="1"/>
            </p:cNvSpPr>
            <p:nvPr/>
          </p:nvSpPr>
          <p:spPr bwMode="auto">
            <a:xfrm flipV="1">
              <a:off x="4423" y="2522"/>
              <a:ext cx="6"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89" name="Line 394"/>
            <p:cNvSpPr>
              <a:spLocks noChangeShapeType="1"/>
            </p:cNvSpPr>
            <p:nvPr/>
          </p:nvSpPr>
          <p:spPr bwMode="auto">
            <a:xfrm>
              <a:off x="4429" y="252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0" name="Line 395"/>
            <p:cNvSpPr>
              <a:spLocks noChangeShapeType="1"/>
            </p:cNvSpPr>
            <p:nvPr/>
          </p:nvSpPr>
          <p:spPr bwMode="auto">
            <a:xfrm flipV="1">
              <a:off x="4429" y="2465"/>
              <a:ext cx="6"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1" name="Line 396"/>
            <p:cNvSpPr>
              <a:spLocks noChangeShapeType="1"/>
            </p:cNvSpPr>
            <p:nvPr/>
          </p:nvSpPr>
          <p:spPr bwMode="auto">
            <a:xfrm flipV="1">
              <a:off x="4435" y="2409"/>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2" name="Line 397"/>
            <p:cNvSpPr>
              <a:spLocks noChangeShapeType="1"/>
            </p:cNvSpPr>
            <p:nvPr/>
          </p:nvSpPr>
          <p:spPr bwMode="auto">
            <a:xfrm flipV="1">
              <a:off x="4435" y="2358"/>
              <a:ext cx="6"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3" name="Line 398"/>
            <p:cNvSpPr>
              <a:spLocks noChangeShapeType="1"/>
            </p:cNvSpPr>
            <p:nvPr/>
          </p:nvSpPr>
          <p:spPr bwMode="auto">
            <a:xfrm>
              <a:off x="4441" y="235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4" name="Line 399"/>
            <p:cNvSpPr>
              <a:spLocks noChangeShapeType="1"/>
            </p:cNvSpPr>
            <p:nvPr/>
          </p:nvSpPr>
          <p:spPr bwMode="auto">
            <a:xfrm flipV="1">
              <a:off x="4441" y="2302"/>
              <a:ext cx="8"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5" name="Line 400"/>
            <p:cNvSpPr>
              <a:spLocks noChangeShapeType="1"/>
            </p:cNvSpPr>
            <p:nvPr/>
          </p:nvSpPr>
          <p:spPr bwMode="auto">
            <a:xfrm>
              <a:off x="4449" y="230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6" name="Line 401"/>
            <p:cNvSpPr>
              <a:spLocks noChangeShapeType="1"/>
            </p:cNvSpPr>
            <p:nvPr/>
          </p:nvSpPr>
          <p:spPr bwMode="auto">
            <a:xfrm flipV="1">
              <a:off x="4449" y="2249"/>
              <a:ext cx="6" cy="5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7" name="Line 402"/>
            <p:cNvSpPr>
              <a:spLocks noChangeShapeType="1"/>
            </p:cNvSpPr>
            <p:nvPr/>
          </p:nvSpPr>
          <p:spPr bwMode="auto">
            <a:xfrm flipV="1">
              <a:off x="4455" y="2210"/>
              <a:ext cx="0" cy="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8" name="Line 403"/>
            <p:cNvSpPr>
              <a:spLocks noChangeShapeType="1"/>
            </p:cNvSpPr>
            <p:nvPr/>
          </p:nvSpPr>
          <p:spPr bwMode="auto">
            <a:xfrm flipV="1">
              <a:off x="4455" y="2188"/>
              <a:ext cx="7" cy="2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99" name="Line 404"/>
            <p:cNvSpPr>
              <a:spLocks noChangeShapeType="1"/>
            </p:cNvSpPr>
            <p:nvPr/>
          </p:nvSpPr>
          <p:spPr bwMode="auto">
            <a:xfrm>
              <a:off x="4462" y="21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0" name="Line 405"/>
            <p:cNvSpPr>
              <a:spLocks noChangeShapeType="1"/>
            </p:cNvSpPr>
            <p:nvPr/>
          </p:nvSpPr>
          <p:spPr bwMode="auto">
            <a:xfrm>
              <a:off x="4462" y="2188"/>
              <a:ext cx="6"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1" name="Line 406"/>
            <p:cNvSpPr>
              <a:spLocks noChangeShapeType="1"/>
            </p:cNvSpPr>
            <p:nvPr/>
          </p:nvSpPr>
          <p:spPr bwMode="auto">
            <a:xfrm>
              <a:off x="4468" y="21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2" name="Line 407"/>
            <p:cNvSpPr>
              <a:spLocks noChangeShapeType="1"/>
            </p:cNvSpPr>
            <p:nvPr/>
          </p:nvSpPr>
          <p:spPr bwMode="auto">
            <a:xfrm>
              <a:off x="4468" y="2192"/>
              <a:ext cx="6"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3" name="Line 408"/>
            <p:cNvSpPr>
              <a:spLocks noChangeShapeType="1"/>
            </p:cNvSpPr>
            <p:nvPr/>
          </p:nvSpPr>
          <p:spPr bwMode="auto">
            <a:xfrm>
              <a:off x="4474" y="221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4" name="Line 409"/>
            <p:cNvSpPr>
              <a:spLocks noChangeShapeType="1"/>
            </p:cNvSpPr>
            <p:nvPr/>
          </p:nvSpPr>
          <p:spPr bwMode="auto">
            <a:xfrm>
              <a:off x="4474" y="2210"/>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5" name="Line 410"/>
            <p:cNvSpPr>
              <a:spLocks noChangeShapeType="1"/>
            </p:cNvSpPr>
            <p:nvPr/>
          </p:nvSpPr>
          <p:spPr bwMode="auto">
            <a:xfrm>
              <a:off x="4480" y="2245"/>
              <a:ext cx="0"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6" name="Line 411"/>
            <p:cNvSpPr>
              <a:spLocks noChangeShapeType="1"/>
            </p:cNvSpPr>
            <p:nvPr/>
          </p:nvSpPr>
          <p:spPr bwMode="auto">
            <a:xfrm>
              <a:off x="4480" y="2302"/>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7" name="Line 412"/>
            <p:cNvSpPr>
              <a:spLocks noChangeShapeType="1"/>
            </p:cNvSpPr>
            <p:nvPr/>
          </p:nvSpPr>
          <p:spPr bwMode="auto">
            <a:xfrm>
              <a:off x="4487" y="23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8" name="Line 413"/>
            <p:cNvSpPr>
              <a:spLocks noChangeShapeType="1"/>
            </p:cNvSpPr>
            <p:nvPr/>
          </p:nvSpPr>
          <p:spPr bwMode="auto">
            <a:xfrm>
              <a:off x="4487" y="2373"/>
              <a:ext cx="7"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09" name="Line 414"/>
            <p:cNvSpPr>
              <a:spLocks noChangeShapeType="1"/>
            </p:cNvSpPr>
            <p:nvPr/>
          </p:nvSpPr>
          <p:spPr bwMode="auto">
            <a:xfrm>
              <a:off x="4494" y="245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0" name="Line 415"/>
            <p:cNvSpPr>
              <a:spLocks noChangeShapeType="1"/>
            </p:cNvSpPr>
            <p:nvPr/>
          </p:nvSpPr>
          <p:spPr bwMode="auto">
            <a:xfrm>
              <a:off x="4494" y="2454"/>
              <a:ext cx="5" cy="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1" name="Line 416"/>
            <p:cNvSpPr>
              <a:spLocks noChangeShapeType="1"/>
            </p:cNvSpPr>
            <p:nvPr/>
          </p:nvSpPr>
          <p:spPr bwMode="auto">
            <a:xfrm>
              <a:off x="4499" y="2546"/>
              <a:ext cx="0"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2" name="Line 417"/>
            <p:cNvSpPr>
              <a:spLocks noChangeShapeType="1"/>
            </p:cNvSpPr>
            <p:nvPr/>
          </p:nvSpPr>
          <p:spPr bwMode="auto">
            <a:xfrm>
              <a:off x="4499" y="2621"/>
              <a:ext cx="7" cy="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3" name="Line 418"/>
            <p:cNvSpPr>
              <a:spLocks noChangeShapeType="1"/>
            </p:cNvSpPr>
            <p:nvPr/>
          </p:nvSpPr>
          <p:spPr bwMode="auto">
            <a:xfrm>
              <a:off x="4506" y="26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4" name="Line 419"/>
            <p:cNvSpPr>
              <a:spLocks noChangeShapeType="1"/>
            </p:cNvSpPr>
            <p:nvPr/>
          </p:nvSpPr>
          <p:spPr bwMode="auto">
            <a:xfrm>
              <a:off x="4506" y="2688"/>
              <a:ext cx="6" cy="5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5" name="Line 420"/>
            <p:cNvSpPr>
              <a:spLocks noChangeShapeType="1"/>
            </p:cNvSpPr>
            <p:nvPr/>
          </p:nvSpPr>
          <p:spPr bwMode="auto">
            <a:xfrm>
              <a:off x="4512" y="27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6" name="Line 421"/>
            <p:cNvSpPr>
              <a:spLocks noChangeShapeType="1"/>
            </p:cNvSpPr>
            <p:nvPr/>
          </p:nvSpPr>
          <p:spPr bwMode="auto">
            <a:xfrm>
              <a:off x="4512" y="2741"/>
              <a:ext cx="7"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7" name="Line 422"/>
            <p:cNvSpPr>
              <a:spLocks noChangeShapeType="1"/>
            </p:cNvSpPr>
            <p:nvPr/>
          </p:nvSpPr>
          <p:spPr bwMode="auto">
            <a:xfrm>
              <a:off x="4519" y="27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8" name="Line 423"/>
            <p:cNvSpPr>
              <a:spLocks noChangeShapeType="1"/>
            </p:cNvSpPr>
            <p:nvPr/>
          </p:nvSpPr>
          <p:spPr bwMode="auto">
            <a:xfrm flipV="1">
              <a:off x="4519" y="2769"/>
              <a:ext cx="6"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19" name="Line 424"/>
            <p:cNvSpPr>
              <a:spLocks noChangeShapeType="1"/>
            </p:cNvSpPr>
            <p:nvPr/>
          </p:nvSpPr>
          <p:spPr bwMode="auto">
            <a:xfrm>
              <a:off x="4525" y="2769"/>
              <a:ext cx="0"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0" name="Line 425"/>
            <p:cNvSpPr>
              <a:spLocks noChangeShapeType="1"/>
            </p:cNvSpPr>
            <p:nvPr/>
          </p:nvSpPr>
          <p:spPr bwMode="auto">
            <a:xfrm flipV="1">
              <a:off x="4525" y="2731"/>
              <a:ext cx="7"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1" name="Line 426"/>
            <p:cNvSpPr>
              <a:spLocks noChangeShapeType="1"/>
            </p:cNvSpPr>
            <p:nvPr/>
          </p:nvSpPr>
          <p:spPr bwMode="auto">
            <a:xfrm>
              <a:off x="4532" y="273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2" name="Line 427"/>
            <p:cNvSpPr>
              <a:spLocks noChangeShapeType="1"/>
            </p:cNvSpPr>
            <p:nvPr/>
          </p:nvSpPr>
          <p:spPr bwMode="auto">
            <a:xfrm flipV="1">
              <a:off x="4532" y="2667"/>
              <a:ext cx="6"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3" name="Line 428"/>
            <p:cNvSpPr>
              <a:spLocks noChangeShapeType="1"/>
            </p:cNvSpPr>
            <p:nvPr/>
          </p:nvSpPr>
          <p:spPr bwMode="auto">
            <a:xfrm>
              <a:off x="4538" y="266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4" name="Line 429"/>
            <p:cNvSpPr>
              <a:spLocks noChangeShapeType="1"/>
            </p:cNvSpPr>
            <p:nvPr/>
          </p:nvSpPr>
          <p:spPr bwMode="auto">
            <a:xfrm flipV="1">
              <a:off x="4538" y="2592"/>
              <a:ext cx="6"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5" name="Line 430"/>
            <p:cNvSpPr>
              <a:spLocks noChangeShapeType="1"/>
            </p:cNvSpPr>
            <p:nvPr/>
          </p:nvSpPr>
          <p:spPr bwMode="auto">
            <a:xfrm>
              <a:off x="4544" y="25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6" name="Line 431"/>
            <p:cNvSpPr>
              <a:spLocks noChangeShapeType="1"/>
            </p:cNvSpPr>
            <p:nvPr/>
          </p:nvSpPr>
          <p:spPr bwMode="auto">
            <a:xfrm flipV="1">
              <a:off x="4544" y="2511"/>
              <a:ext cx="7"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7" name="Line 432"/>
            <p:cNvSpPr>
              <a:spLocks noChangeShapeType="1"/>
            </p:cNvSpPr>
            <p:nvPr/>
          </p:nvSpPr>
          <p:spPr bwMode="auto">
            <a:xfrm flipV="1">
              <a:off x="4551" y="2419"/>
              <a:ext cx="0" cy="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8" name="Line 433"/>
            <p:cNvSpPr>
              <a:spLocks noChangeShapeType="1"/>
            </p:cNvSpPr>
            <p:nvPr/>
          </p:nvSpPr>
          <p:spPr bwMode="auto">
            <a:xfrm flipV="1">
              <a:off x="4551" y="2341"/>
              <a:ext cx="6"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29" name="Line 434"/>
            <p:cNvSpPr>
              <a:spLocks noChangeShapeType="1"/>
            </p:cNvSpPr>
            <p:nvPr/>
          </p:nvSpPr>
          <p:spPr bwMode="auto">
            <a:xfrm>
              <a:off x="4557" y="23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0" name="Line 435"/>
            <p:cNvSpPr>
              <a:spLocks noChangeShapeType="1"/>
            </p:cNvSpPr>
            <p:nvPr/>
          </p:nvSpPr>
          <p:spPr bwMode="auto">
            <a:xfrm flipV="1">
              <a:off x="4557" y="2277"/>
              <a:ext cx="8"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1" name="Line 436"/>
            <p:cNvSpPr>
              <a:spLocks noChangeShapeType="1"/>
            </p:cNvSpPr>
            <p:nvPr/>
          </p:nvSpPr>
          <p:spPr bwMode="auto">
            <a:xfrm>
              <a:off x="4565" y="22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2" name="Line 437"/>
            <p:cNvSpPr>
              <a:spLocks noChangeShapeType="1"/>
            </p:cNvSpPr>
            <p:nvPr/>
          </p:nvSpPr>
          <p:spPr bwMode="auto">
            <a:xfrm flipV="1">
              <a:off x="4565" y="2217"/>
              <a:ext cx="6"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3" name="Line 438"/>
            <p:cNvSpPr>
              <a:spLocks noChangeShapeType="1"/>
            </p:cNvSpPr>
            <p:nvPr/>
          </p:nvSpPr>
          <p:spPr bwMode="auto">
            <a:xfrm flipV="1">
              <a:off x="4571" y="2188"/>
              <a:ext cx="0"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4" name="Line 439"/>
            <p:cNvSpPr>
              <a:spLocks noChangeShapeType="1"/>
            </p:cNvSpPr>
            <p:nvPr/>
          </p:nvSpPr>
          <p:spPr bwMode="auto">
            <a:xfrm>
              <a:off x="4571" y="2188"/>
              <a:ext cx="6"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5" name="Line 440"/>
            <p:cNvSpPr>
              <a:spLocks noChangeShapeType="1"/>
            </p:cNvSpPr>
            <p:nvPr/>
          </p:nvSpPr>
          <p:spPr bwMode="auto">
            <a:xfrm>
              <a:off x="4577" y="21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6" name="Line 441"/>
            <p:cNvSpPr>
              <a:spLocks noChangeShapeType="1"/>
            </p:cNvSpPr>
            <p:nvPr/>
          </p:nvSpPr>
          <p:spPr bwMode="auto">
            <a:xfrm>
              <a:off x="4577" y="2192"/>
              <a:ext cx="6"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7" name="Line 442"/>
            <p:cNvSpPr>
              <a:spLocks noChangeShapeType="1"/>
            </p:cNvSpPr>
            <p:nvPr/>
          </p:nvSpPr>
          <p:spPr bwMode="auto">
            <a:xfrm>
              <a:off x="4583" y="220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8" name="Line 443"/>
            <p:cNvSpPr>
              <a:spLocks noChangeShapeType="1"/>
            </p:cNvSpPr>
            <p:nvPr/>
          </p:nvSpPr>
          <p:spPr bwMode="auto">
            <a:xfrm>
              <a:off x="4583" y="2206"/>
              <a:ext cx="7" cy="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39" name="Line 444"/>
            <p:cNvSpPr>
              <a:spLocks noChangeShapeType="1"/>
            </p:cNvSpPr>
            <p:nvPr/>
          </p:nvSpPr>
          <p:spPr bwMode="auto">
            <a:xfrm>
              <a:off x="4590" y="22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0" name="Line 445"/>
            <p:cNvSpPr>
              <a:spLocks noChangeShapeType="1"/>
            </p:cNvSpPr>
            <p:nvPr/>
          </p:nvSpPr>
          <p:spPr bwMode="auto">
            <a:xfrm>
              <a:off x="4590" y="2245"/>
              <a:ext cx="6"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1" name="Line 446"/>
            <p:cNvSpPr>
              <a:spLocks noChangeShapeType="1"/>
            </p:cNvSpPr>
            <p:nvPr/>
          </p:nvSpPr>
          <p:spPr bwMode="auto">
            <a:xfrm>
              <a:off x="4596" y="2309"/>
              <a:ext cx="0"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2" name="Line 447"/>
            <p:cNvSpPr>
              <a:spLocks noChangeShapeType="1"/>
            </p:cNvSpPr>
            <p:nvPr/>
          </p:nvSpPr>
          <p:spPr bwMode="auto">
            <a:xfrm>
              <a:off x="4596" y="2383"/>
              <a:ext cx="7" cy="8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3" name="Line 448"/>
            <p:cNvSpPr>
              <a:spLocks noChangeShapeType="1"/>
            </p:cNvSpPr>
            <p:nvPr/>
          </p:nvSpPr>
          <p:spPr bwMode="auto">
            <a:xfrm>
              <a:off x="4603" y="247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4" name="Line 449"/>
            <p:cNvSpPr>
              <a:spLocks noChangeShapeType="1"/>
            </p:cNvSpPr>
            <p:nvPr/>
          </p:nvSpPr>
          <p:spPr bwMode="auto">
            <a:xfrm>
              <a:off x="4603" y="2472"/>
              <a:ext cx="7"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5" name="Line 450"/>
            <p:cNvSpPr>
              <a:spLocks noChangeShapeType="1"/>
            </p:cNvSpPr>
            <p:nvPr/>
          </p:nvSpPr>
          <p:spPr bwMode="auto">
            <a:xfrm>
              <a:off x="4610" y="255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6" name="Line 451"/>
            <p:cNvSpPr>
              <a:spLocks noChangeShapeType="1"/>
            </p:cNvSpPr>
            <p:nvPr/>
          </p:nvSpPr>
          <p:spPr bwMode="auto">
            <a:xfrm>
              <a:off x="4610" y="2553"/>
              <a:ext cx="5"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7" name="Line 452"/>
            <p:cNvSpPr>
              <a:spLocks noChangeShapeType="1"/>
            </p:cNvSpPr>
            <p:nvPr/>
          </p:nvSpPr>
          <p:spPr bwMode="auto">
            <a:xfrm>
              <a:off x="4615" y="2635"/>
              <a:ext cx="0"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8" name="Line 453"/>
            <p:cNvSpPr>
              <a:spLocks noChangeShapeType="1"/>
            </p:cNvSpPr>
            <p:nvPr/>
          </p:nvSpPr>
          <p:spPr bwMode="auto">
            <a:xfrm>
              <a:off x="4615" y="2706"/>
              <a:ext cx="7" cy="4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49" name="Line 454"/>
            <p:cNvSpPr>
              <a:spLocks noChangeShapeType="1"/>
            </p:cNvSpPr>
            <p:nvPr/>
          </p:nvSpPr>
          <p:spPr bwMode="auto">
            <a:xfrm>
              <a:off x="4622" y="275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0" name="Line 455"/>
            <p:cNvSpPr>
              <a:spLocks noChangeShapeType="1"/>
            </p:cNvSpPr>
            <p:nvPr/>
          </p:nvSpPr>
          <p:spPr bwMode="auto">
            <a:xfrm>
              <a:off x="4622" y="2753"/>
              <a:ext cx="7"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1" name="Line 456"/>
            <p:cNvSpPr>
              <a:spLocks noChangeShapeType="1"/>
            </p:cNvSpPr>
            <p:nvPr/>
          </p:nvSpPr>
          <p:spPr bwMode="auto">
            <a:xfrm>
              <a:off x="4629" y="278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2" name="Line 457"/>
            <p:cNvSpPr>
              <a:spLocks noChangeShapeType="1"/>
            </p:cNvSpPr>
            <p:nvPr/>
          </p:nvSpPr>
          <p:spPr bwMode="auto">
            <a:xfrm>
              <a:off x="4629" y="2784"/>
              <a:ext cx="6"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3" name="Line 458"/>
            <p:cNvSpPr>
              <a:spLocks noChangeShapeType="1"/>
            </p:cNvSpPr>
            <p:nvPr/>
          </p:nvSpPr>
          <p:spPr bwMode="auto">
            <a:xfrm>
              <a:off x="4635" y="279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4" name="Line 459"/>
            <p:cNvSpPr>
              <a:spLocks noChangeShapeType="1"/>
            </p:cNvSpPr>
            <p:nvPr/>
          </p:nvSpPr>
          <p:spPr bwMode="auto">
            <a:xfrm flipV="1">
              <a:off x="4635" y="2762"/>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5" name="Line 460"/>
            <p:cNvSpPr>
              <a:spLocks noChangeShapeType="1"/>
            </p:cNvSpPr>
            <p:nvPr/>
          </p:nvSpPr>
          <p:spPr bwMode="auto">
            <a:xfrm flipV="1">
              <a:off x="4641" y="2720"/>
              <a:ext cx="0" cy="4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6" name="Line 461"/>
            <p:cNvSpPr>
              <a:spLocks noChangeShapeType="1"/>
            </p:cNvSpPr>
            <p:nvPr/>
          </p:nvSpPr>
          <p:spPr bwMode="auto">
            <a:xfrm flipV="1">
              <a:off x="4641" y="2656"/>
              <a:ext cx="6"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7" name="Line 462"/>
            <p:cNvSpPr>
              <a:spLocks noChangeShapeType="1"/>
            </p:cNvSpPr>
            <p:nvPr/>
          </p:nvSpPr>
          <p:spPr bwMode="auto">
            <a:xfrm>
              <a:off x="4647" y="265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8" name="Line 463"/>
            <p:cNvSpPr>
              <a:spLocks noChangeShapeType="1"/>
            </p:cNvSpPr>
            <p:nvPr/>
          </p:nvSpPr>
          <p:spPr bwMode="auto">
            <a:xfrm flipV="1">
              <a:off x="4647" y="2585"/>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59" name="Line 464"/>
            <p:cNvSpPr>
              <a:spLocks noChangeShapeType="1"/>
            </p:cNvSpPr>
            <p:nvPr/>
          </p:nvSpPr>
          <p:spPr bwMode="auto">
            <a:xfrm>
              <a:off x="4654" y="258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0" name="Line 465"/>
            <p:cNvSpPr>
              <a:spLocks noChangeShapeType="1"/>
            </p:cNvSpPr>
            <p:nvPr/>
          </p:nvSpPr>
          <p:spPr bwMode="auto">
            <a:xfrm flipV="1">
              <a:off x="4654" y="2496"/>
              <a:ext cx="6" cy="8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1" name="Line 466"/>
            <p:cNvSpPr>
              <a:spLocks noChangeShapeType="1"/>
            </p:cNvSpPr>
            <p:nvPr/>
          </p:nvSpPr>
          <p:spPr bwMode="auto">
            <a:xfrm>
              <a:off x="4660" y="249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2" name="Line 467"/>
            <p:cNvSpPr>
              <a:spLocks noChangeShapeType="1"/>
            </p:cNvSpPr>
            <p:nvPr/>
          </p:nvSpPr>
          <p:spPr bwMode="auto">
            <a:xfrm flipV="1">
              <a:off x="4660" y="2412"/>
              <a:ext cx="7" cy="8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3" name="Line 468"/>
            <p:cNvSpPr>
              <a:spLocks noChangeShapeType="1"/>
            </p:cNvSpPr>
            <p:nvPr/>
          </p:nvSpPr>
          <p:spPr bwMode="auto">
            <a:xfrm flipV="1">
              <a:off x="4667" y="2327"/>
              <a:ext cx="0"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4" name="Line 469"/>
            <p:cNvSpPr>
              <a:spLocks noChangeShapeType="1"/>
            </p:cNvSpPr>
            <p:nvPr/>
          </p:nvSpPr>
          <p:spPr bwMode="auto">
            <a:xfrm flipV="1">
              <a:off x="4667" y="2267"/>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5" name="Line 470"/>
            <p:cNvSpPr>
              <a:spLocks noChangeShapeType="1"/>
            </p:cNvSpPr>
            <p:nvPr/>
          </p:nvSpPr>
          <p:spPr bwMode="auto">
            <a:xfrm>
              <a:off x="4674" y="226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6" name="Line 471"/>
            <p:cNvSpPr>
              <a:spLocks noChangeShapeType="1"/>
            </p:cNvSpPr>
            <p:nvPr/>
          </p:nvSpPr>
          <p:spPr bwMode="auto">
            <a:xfrm flipV="1">
              <a:off x="4674" y="2217"/>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7" name="Line 472"/>
            <p:cNvSpPr>
              <a:spLocks noChangeShapeType="1"/>
            </p:cNvSpPr>
            <p:nvPr/>
          </p:nvSpPr>
          <p:spPr bwMode="auto">
            <a:xfrm>
              <a:off x="4680" y="221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8" name="Line 473"/>
            <p:cNvSpPr>
              <a:spLocks noChangeShapeType="1"/>
            </p:cNvSpPr>
            <p:nvPr/>
          </p:nvSpPr>
          <p:spPr bwMode="auto">
            <a:xfrm flipV="1">
              <a:off x="4680" y="2188"/>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69" name="Line 474"/>
            <p:cNvSpPr>
              <a:spLocks noChangeShapeType="1"/>
            </p:cNvSpPr>
            <p:nvPr/>
          </p:nvSpPr>
          <p:spPr bwMode="auto">
            <a:xfrm flipV="1">
              <a:off x="4686" y="2185"/>
              <a:ext cx="0"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0" name="Line 475"/>
            <p:cNvSpPr>
              <a:spLocks noChangeShapeType="1"/>
            </p:cNvSpPr>
            <p:nvPr/>
          </p:nvSpPr>
          <p:spPr bwMode="auto">
            <a:xfrm>
              <a:off x="4686" y="2185"/>
              <a:ext cx="7"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1" name="Line 476"/>
            <p:cNvSpPr>
              <a:spLocks noChangeShapeType="1"/>
            </p:cNvSpPr>
            <p:nvPr/>
          </p:nvSpPr>
          <p:spPr bwMode="auto">
            <a:xfrm>
              <a:off x="4693" y="220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2" name="Line 477"/>
            <p:cNvSpPr>
              <a:spLocks noChangeShapeType="1"/>
            </p:cNvSpPr>
            <p:nvPr/>
          </p:nvSpPr>
          <p:spPr bwMode="auto">
            <a:xfrm>
              <a:off x="4693" y="2203"/>
              <a:ext cx="6"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3" name="Line 478"/>
            <p:cNvSpPr>
              <a:spLocks noChangeShapeType="1"/>
            </p:cNvSpPr>
            <p:nvPr/>
          </p:nvSpPr>
          <p:spPr bwMode="auto">
            <a:xfrm>
              <a:off x="4699" y="225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4" name="Line 479"/>
            <p:cNvSpPr>
              <a:spLocks noChangeShapeType="1"/>
            </p:cNvSpPr>
            <p:nvPr/>
          </p:nvSpPr>
          <p:spPr bwMode="auto">
            <a:xfrm>
              <a:off x="4699" y="2252"/>
              <a:ext cx="6"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5" name="Line 480"/>
            <p:cNvSpPr>
              <a:spLocks noChangeShapeType="1"/>
            </p:cNvSpPr>
            <p:nvPr/>
          </p:nvSpPr>
          <p:spPr bwMode="auto">
            <a:xfrm>
              <a:off x="4705" y="231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6" name="Line 481"/>
            <p:cNvSpPr>
              <a:spLocks noChangeShapeType="1"/>
            </p:cNvSpPr>
            <p:nvPr/>
          </p:nvSpPr>
          <p:spPr bwMode="auto">
            <a:xfrm>
              <a:off x="4705" y="2312"/>
              <a:ext cx="8" cy="7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7" name="Line 482"/>
            <p:cNvSpPr>
              <a:spLocks noChangeShapeType="1"/>
            </p:cNvSpPr>
            <p:nvPr/>
          </p:nvSpPr>
          <p:spPr bwMode="auto">
            <a:xfrm>
              <a:off x="4713" y="2391"/>
              <a:ext cx="0"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8" name="Line 483"/>
            <p:cNvSpPr>
              <a:spLocks noChangeShapeType="1"/>
            </p:cNvSpPr>
            <p:nvPr/>
          </p:nvSpPr>
          <p:spPr bwMode="auto">
            <a:xfrm>
              <a:off x="4713" y="2472"/>
              <a:ext cx="6" cy="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79" name="Line 484"/>
            <p:cNvSpPr>
              <a:spLocks noChangeShapeType="1"/>
            </p:cNvSpPr>
            <p:nvPr/>
          </p:nvSpPr>
          <p:spPr bwMode="auto">
            <a:xfrm>
              <a:off x="4719" y="256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0" name="Line 485"/>
            <p:cNvSpPr>
              <a:spLocks noChangeShapeType="1"/>
            </p:cNvSpPr>
            <p:nvPr/>
          </p:nvSpPr>
          <p:spPr bwMode="auto">
            <a:xfrm>
              <a:off x="4719" y="2560"/>
              <a:ext cx="6" cy="7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1" name="Line 486"/>
            <p:cNvSpPr>
              <a:spLocks noChangeShapeType="1"/>
            </p:cNvSpPr>
            <p:nvPr/>
          </p:nvSpPr>
          <p:spPr bwMode="auto">
            <a:xfrm>
              <a:off x="4725" y="263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2" name="Line 487"/>
            <p:cNvSpPr>
              <a:spLocks noChangeShapeType="1"/>
            </p:cNvSpPr>
            <p:nvPr/>
          </p:nvSpPr>
          <p:spPr bwMode="auto">
            <a:xfrm>
              <a:off x="4725" y="2639"/>
              <a:ext cx="7"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3" name="Line 488"/>
            <p:cNvSpPr>
              <a:spLocks noChangeShapeType="1"/>
            </p:cNvSpPr>
            <p:nvPr/>
          </p:nvSpPr>
          <p:spPr bwMode="auto">
            <a:xfrm>
              <a:off x="4732" y="2703"/>
              <a:ext cx="0"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4" name="Line 489"/>
            <p:cNvSpPr>
              <a:spLocks noChangeShapeType="1"/>
            </p:cNvSpPr>
            <p:nvPr/>
          </p:nvSpPr>
          <p:spPr bwMode="auto">
            <a:xfrm>
              <a:off x="4732" y="2748"/>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5" name="Line 490"/>
            <p:cNvSpPr>
              <a:spLocks noChangeShapeType="1"/>
            </p:cNvSpPr>
            <p:nvPr/>
          </p:nvSpPr>
          <p:spPr bwMode="auto">
            <a:xfrm>
              <a:off x="4738" y="27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6" name="Line 491"/>
            <p:cNvSpPr>
              <a:spLocks noChangeShapeType="1"/>
            </p:cNvSpPr>
            <p:nvPr/>
          </p:nvSpPr>
          <p:spPr bwMode="auto">
            <a:xfrm>
              <a:off x="4738" y="2777"/>
              <a:ext cx="7"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7" name="Line 492"/>
            <p:cNvSpPr>
              <a:spLocks noChangeShapeType="1"/>
            </p:cNvSpPr>
            <p:nvPr/>
          </p:nvSpPr>
          <p:spPr bwMode="auto">
            <a:xfrm>
              <a:off x="4745" y="278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8" name="Line 493"/>
            <p:cNvSpPr>
              <a:spLocks noChangeShapeType="1"/>
            </p:cNvSpPr>
            <p:nvPr/>
          </p:nvSpPr>
          <p:spPr bwMode="auto">
            <a:xfrm flipV="1">
              <a:off x="4745" y="2766"/>
              <a:ext cx="6"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89" name="Line 494"/>
            <p:cNvSpPr>
              <a:spLocks noChangeShapeType="1"/>
            </p:cNvSpPr>
            <p:nvPr/>
          </p:nvSpPr>
          <p:spPr bwMode="auto">
            <a:xfrm>
              <a:off x="4751" y="276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0" name="Line 495"/>
            <p:cNvSpPr>
              <a:spLocks noChangeShapeType="1"/>
            </p:cNvSpPr>
            <p:nvPr/>
          </p:nvSpPr>
          <p:spPr bwMode="auto">
            <a:xfrm flipV="1">
              <a:off x="4751" y="2727"/>
              <a:ext cx="7" cy="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1" name="Line 496"/>
            <p:cNvSpPr>
              <a:spLocks noChangeShapeType="1"/>
            </p:cNvSpPr>
            <p:nvPr/>
          </p:nvSpPr>
          <p:spPr bwMode="auto">
            <a:xfrm flipV="1">
              <a:off x="4758" y="2667"/>
              <a:ext cx="0"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2" name="Line 497"/>
            <p:cNvSpPr>
              <a:spLocks noChangeShapeType="1"/>
            </p:cNvSpPr>
            <p:nvPr/>
          </p:nvSpPr>
          <p:spPr bwMode="auto">
            <a:xfrm flipV="1">
              <a:off x="4758" y="2596"/>
              <a:ext cx="5"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3" name="Line 498"/>
            <p:cNvSpPr>
              <a:spLocks noChangeShapeType="1"/>
            </p:cNvSpPr>
            <p:nvPr/>
          </p:nvSpPr>
          <p:spPr bwMode="auto">
            <a:xfrm>
              <a:off x="4763" y="259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4" name="Line 499"/>
            <p:cNvSpPr>
              <a:spLocks noChangeShapeType="1"/>
            </p:cNvSpPr>
            <p:nvPr/>
          </p:nvSpPr>
          <p:spPr bwMode="auto">
            <a:xfrm flipV="1">
              <a:off x="4763" y="2507"/>
              <a:ext cx="7" cy="8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5" name="Line 500"/>
            <p:cNvSpPr>
              <a:spLocks noChangeShapeType="1"/>
            </p:cNvSpPr>
            <p:nvPr/>
          </p:nvSpPr>
          <p:spPr bwMode="auto">
            <a:xfrm>
              <a:off x="4770" y="250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6" name="Line 501"/>
            <p:cNvSpPr>
              <a:spLocks noChangeShapeType="1"/>
            </p:cNvSpPr>
            <p:nvPr/>
          </p:nvSpPr>
          <p:spPr bwMode="auto">
            <a:xfrm flipV="1">
              <a:off x="4770" y="2419"/>
              <a:ext cx="6" cy="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7" name="Line 502"/>
            <p:cNvSpPr>
              <a:spLocks noChangeShapeType="1"/>
            </p:cNvSpPr>
            <p:nvPr/>
          </p:nvSpPr>
          <p:spPr bwMode="auto">
            <a:xfrm>
              <a:off x="4776" y="241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8" name="Line 503"/>
            <p:cNvSpPr>
              <a:spLocks noChangeShapeType="1"/>
            </p:cNvSpPr>
            <p:nvPr/>
          </p:nvSpPr>
          <p:spPr bwMode="auto">
            <a:xfrm flipV="1">
              <a:off x="4776" y="2344"/>
              <a:ext cx="6"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9" name="Line 504"/>
            <p:cNvSpPr>
              <a:spLocks noChangeShapeType="1"/>
            </p:cNvSpPr>
            <p:nvPr/>
          </p:nvSpPr>
          <p:spPr bwMode="auto">
            <a:xfrm flipV="1">
              <a:off x="4782" y="2274"/>
              <a:ext cx="0" cy="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0" name="Line 505"/>
            <p:cNvSpPr>
              <a:spLocks noChangeShapeType="1"/>
            </p:cNvSpPr>
            <p:nvPr/>
          </p:nvSpPr>
          <p:spPr bwMode="auto">
            <a:xfrm flipV="1">
              <a:off x="4782" y="2224"/>
              <a:ext cx="7"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1" name="Line 506"/>
            <p:cNvSpPr>
              <a:spLocks noChangeShapeType="1"/>
            </p:cNvSpPr>
            <p:nvPr/>
          </p:nvSpPr>
          <p:spPr bwMode="auto">
            <a:xfrm>
              <a:off x="4789" y="222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2" name="Line 507"/>
            <p:cNvSpPr>
              <a:spLocks noChangeShapeType="1"/>
            </p:cNvSpPr>
            <p:nvPr/>
          </p:nvSpPr>
          <p:spPr bwMode="auto">
            <a:xfrm flipV="1">
              <a:off x="4789" y="2195"/>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3" name="Line 508"/>
            <p:cNvSpPr>
              <a:spLocks noChangeShapeType="1"/>
            </p:cNvSpPr>
            <p:nvPr/>
          </p:nvSpPr>
          <p:spPr bwMode="auto">
            <a:xfrm>
              <a:off x="4795" y="21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4" name="Line 509"/>
            <p:cNvSpPr>
              <a:spLocks noChangeShapeType="1"/>
            </p:cNvSpPr>
            <p:nvPr/>
          </p:nvSpPr>
          <p:spPr bwMode="auto">
            <a:xfrm flipV="1">
              <a:off x="4795" y="2188"/>
              <a:ext cx="7"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5" name="Line 510"/>
            <p:cNvSpPr>
              <a:spLocks noChangeShapeType="1"/>
            </p:cNvSpPr>
            <p:nvPr/>
          </p:nvSpPr>
          <p:spPr bwMode="auto">
            <a:xfrm>
              <a:off x="4802" y="2188"/>
              <a:ext cx="0"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6" name="Line 511"/>
            <p:cNvSpPr>
              <a:spLocks noChangeShapeType="1"/>
            </p:cNvSpPr>
            <p:nvPr/>
          </p:nvSpPr>
          <p:spPr bwMode="auto">
            <a:xfrm>
              <a:off x="4802" y="2206"/>
              <a:ext cx="6" cy="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7" name="Line 512"/>
            <p:cNvSpPr>
              <a:spLocks noChangeShapeType="1"/>
            </p:cNvSpPr>
            <p:nvPr/>
          </p:nvSpPr>
          <p:spPr bwMode="auto">
            <a:xfrm>
              <a:off x="4808" y="22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8" name="Line 513"/>
            <p:cNvSpPr>
              <a:spLocks noChangeShapeType="1"/>
            </p:cNvSpPr>
            <p:nvPr/>
          </p:nvSpPr>
          <p:spPr bwMode="auto">
            <a:xfrm>
              <a:off x="4808" y="2234"/>
              <a:ext cx="8"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09" name="Line 514"/>
            <p:cNvSpPr>
              <a:spLocks noChangeShapeType="1"/>
            </p:cNvSpPr>
            <p:nvPr/>
          </p:nvSpPr>
          <p:spPr bwMode="auto">
            <a:xfrm>
              <a:off x="4816" y="229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0" name="Line 515"/>
            <p:cNvSpPr>
              <a:spLocks noChangeShapeType="1"/>
            </p:cNvSpPr>
            <p:nvPr/>
          </p:nvSpPr>
          <p:spPr bwMode="auto">
            <a:xfrm>
              <a:off x="4816" y="2291"/>
              <a:ext cx="5"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1" name="Line 516"/>
            <p:cNvSpPr>
              <a:spLocks noChangeShapeType="1"/>
            </p:cNvSpPr>
            <p:nvPr/>
          </p:nvSpPr>
          <p:spPr bwMode="auto">
            <a:xfrm>
              <a:off x="4821" y="23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2" name="Line 517"/>
            <p:cNvSpPr>
              <a:spLocks noChangeShapeType="1"/>
            </p:cNvSpPr>
            <p:nvPr/>
          </p:nvSpPr>
          <p:spPr bwMode="auto">
            <a:xfrm>
              <a:off x="4821" y="2373"/>
              <a:ext cx="6" cy="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3" name="Line 518"/>
            <p:cNvSpPr>
              <a:spLocks noChangeShapeType="1"/>
            </p:cNvSpPr>
            <p:nvPr/>
          </p:nvSpPr>
          <p:spPr bwMode="auto">
            <a:xfrm>
              <a:off x="4827" y="2450"/>
              <a:ext cx="0" cy="8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4" name="Line 519"/>
            <p:cNvSpPr>
              <a:spLocks noChangeShapeType="1"/>
            </p:cNvSpPr>
            <p:nvPr/>
          </p:nvSpPr>
          <p:spPr bwMode="auto">
            <a:xfrm>
              <a:off x="4827" y="2539"/>
              <a:ext cx="6"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5" name="Line 520"/>
            <p:cNvSpPr>
              <a:spLocks noChangeShapeType="1"/>
            </p:cNvSpPr>
            <p:nvPr/>
          </p:nvSpPr>
          <p:spPr bwMode="auto">
            <a:xfrm>
              <a:off x="4833" y="262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6" name="Line 521"/>
            <p:cNvSpPr>
              <a:spLocks noChangeShapeType="1"/>
            </p:cNvSpPr>
            <p:nvPr/>
          </p:nvSpPr>
          <p:spPr bwMode="auto">
            <a:xfrm>
              <a:off x="4833" y="2621"/>
              <a:ext cx="8" cy="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7" name="Line 522"/>
            <p:cNvSpPr>
              <a:spLocks noChangeShapeType="1"/>
            </p:cNvSpPr>
            <p:nvPr/>
          </p:nvSpPr>
          <p:spPr bwMode="auto">
            <a:xfrm>
              <a:off x="4841" y="26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8" name="Line 523"/>
            <p:cNvSpPr>
              <a:spLocks noChangeShapeType="1"/>
            </p:cNvSpPr>
            <p:nvPr/>
          </p:nvSpPr>
          <p:spPr bwMode="auto">
            <a:xfrm>
              <a:off x="4841" y="2688"/>
              <a:ext cx="6" cy="5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19" name="Line 524"/>
            <p:cNvSpPr>
              <a:spLocks noChangeShapeType="1"/>
            </p:cNvSpPr>
            <p:nvPr/>
          </p:nvSpPr>
          <p:spPr bwMode="auto">
            <a:xfrm>
              <a:off x="4847" y="2741"/>
              <a:ext cx="0"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0" name="Line 525"/>
            <p:cNvSpPr>
              <a:spLocks noChangeShapeType="1"/>
            </p:cNvSpPr>
            <p:nvPr/>
          </p:nvSpPr>
          <p:spPr bwMode="auto">
            <a:xfrm>
              <a:off x="4847" y="2773"/>
              <a:ext cx="7"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1" name="Line 526"/>
            <p:cNvSpPr>
              <a:spLocks noChangeShapeType="1"/>
            </p:cNvSpPr>
            <p:nvPr/>
          </p:nvSpPr>
          <p:spPr bwMode="auto">
            <a:xfrm>
              <a:off x="4854" y="279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2" name="Line 527"/>
            <p:cNvSpPr>
              <a:spLocks noChangeShapeType="1"/>
            </p:cNvSpPr>
            <p:nvPr/>
          </p:nvSpPr>
          <p:spPr bwMode="auto">
            <a:xfrm flipV="1">
              <a:off x="4854" y="2769"/>
              <a:ext cx="7" cy="2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3" name="Line 528"/>
            <p:cNvSpPr>
              <a:spLocks noChangeShapeType="1"/>
            </p:cNvSpPr>
            <p:nvPr/>
          </p:nvSpPr>
          <p:spPr bwMode="auto">
            <a:xfrm>
              <a:off x="4861" y="276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4" name="Line 529"/>
            <p:cNvSpPr>
              <a:spLocks noChangeShapeType="1"/>
            </p:cNvSpPr>
            <p:nvPr/>
          </p:nvSpPr>
          <p:spPr bwMode="auto">
            <a:xfrm flipV="1">
              <a:off x="4861" y="2734"/>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5" name="Line 530"/>
            <p:cNvSpPr>
              <a:spLocks noChangeShapeType="1"/>
            </p:cNvSpPr>
            <p:nvPr/>
          </p:nvSpPr>
          <p:spPr bwMode="auto">
            <a:xfrm>
              <a:off x="4867" y="27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6" name="Line 531"/>
            <p:cNvSpPr>
              <a:spLocks noChangeShapeType="1"/>
            </p:cNvSpPr>
            <p:nvPr/>
          </p:nvSpPr>
          <p:spPr bwMode="auto">
            <a:xfrm flipV="1">
              <a:off x="4867" y="2688"/>
              <a:ext cx="6"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7" name="Line 532"/>
            <p:cNvSpPr>
              <a:spLocks noChangeShapeType="1"/>
            </p:cNvSpPr>
            <p:nvPr/>
          </p:nvSpPr>
          <p:spPr bwMode="auto">
            <a:xfrm flipV="1">
              <a:off x="4873" y="2617"/>
              <a:ext cx="0"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8" name="Line 533"/>
            <p:cNvSpPr>
              <a:spLocks noChangeShapeType="1"/>
            </p:cNvSpPr>
            <p:nvPr/>
          </p:nvSpPr>
          <p:spPr bwMode="auto">
            <a:xfrm flipV="1">
              <a:off x="4873" y="2533"/>
              <a:ext cx="6" cy="8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29" name="Line 534"/>
            <p:cNvSpPr>
              <a:spLocks noChangeShapeType="1"/>
            </p:cNvSpPr>
            <p:nvPr/>
          </p:nvSpPr>
          <p:spPr bwMode="auto">
            <a:xfrm>
              <a:off x="4879" y="253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0" name="Line 535"/>
            <p:cNvSpPr>
              <a:spLocks noChangeShapeType="1"/>
            </p:cNvSpPr>
            <p:nvPr/>
          </p:nvSpPr>
          <p:spPr bwMode="auto">
            <a:xfrm flipV="1">
              <a:off x="4879" y="2450"/>
              <a:ext cx="7" cy="8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1" name="Line 536"/>
            <p:cNvSpPr>
              <a:spLocks noChangeShapeType="1"/>
            </p:cNvSpPr>
            <p:nvPr/>
          </p:nvSpPr>
          <p:spPr bwMode="auto">
            <a:xfrm>
              <a:off x="4886" y="245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2" name="Line 537"/>
            <p:cNvSpPr>
              <a:spLocks noChangeShapeType="1"/>
            </p:cNvSpPr>
            <p:nvPr/>
          </p:nvSpPr>
          <p:spPr bwMode="auto">
            <a:xfrm flipV="1">
              <a:off x="4886" y="2369"/>
              <a:ext cx="7"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3" name="Line 538"/>
            <p:cNvSpPr>
              <a:spLocks noChangeShapeType="1"/>
            </p:cNvSpPr>
            <p:nvPr/>
          </p:nvSpPr>
          <p:spPr bwMode="auto">
            <a:xfrm>
              <a:off x="4893" y="236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4" name="Line 539"/>
            <p:cNvSpPr>
              <a:spLocks noChangeShapeType="1"/>
            </p:cNvSpPr>
            <p:nvPr/>
          </p:nvSpPr>
          <p:spPr bwMode="auto">
            <a:xfrm flipV="1">
              <a:off x="4893" y="2298"/>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5" name="Line 540"/>
            <p:cNvSpPr>
              <a:spLocks noChangeShapeType="1"/>
            </p:cNvSpPr>
            <p:nvPr/>
          </p:nvSpPr>
          <p:spPr bwMode="auto">
            <a:xfrm flipV="1">
              <a:off x="4899" y="2238"/>
              <a:ext cx="0"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6" name="Line 541"/>
            <p:cNvSpPr>
              <a:spLocks noChangeShapeType="1"/>
            </p:cNvSpPr>
            <p:nvPr/>
          </p:nvSpPr>
          <p:spPr bwMode="auto">
            <a:xfrm flipV="1">
              <a:off x="4899" y="2206"/>
              <a:ext cx="6"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7" name="Line 542"/>
            <p:cNvSpPr>
              <a:spLocks noChangeShapeType="1"/>
            </p:cNvSpPr>
            <p:nvPr/>
          </p:nvSpPr>
          <p:spPr bwMode="auto">
            <a:xfrm>
              <a:off x="4905" y="220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8" name="Line 543"/>
            <p:cNvSpPr>
              <a:spLocks noChangeShapeType="1"/>
            </p:cNvSpPr>
            <p:nvPr/>
          </p:nvSpPr>
          <p:spPr bwMode="auto">
            <a:xfrm flipV="1">
              <a:off x="4905" y="2188"/>
              <a:ext cx="6"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39" name="Line 544"/>
            <p:cNvSpPr>
              <a:spLocks noChangeShapeType="1"/>
            </p:cNvSpPr>
            <p:nvPr/>
          </p:nvSpPr>
          <p:spPr bwMode="auto">
            <a:xfrm>
              <a:off x="4911" y="21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0" name="Line 545"/>
            <p:cNvSpPr>
              <a:spLocks noChangeShapeType="1"/>
            </p:cNvSpPr>
            <p:nvPr/>
          </p:nvSpPr>
          <p:spPr bwMode="auto">
            <a:xfrm>
              <a:off x="4911" y="2188"/>
              <a:ext cx="7"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1" name="Line 546"/>
            <p:cNvSpPr>
              <a:spLocks noChangeShapeType="1"/>
            </p:cNvSpPr>
            <p:nvPr/>
          </p:nvSpPr>
          <p:spPr bwMode="auto">
            <a:xfrm>
              <a:off x="4918" y="2192"/>
              <a:ext cx="0"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2" name="Line 547"/>
            <p:cNvSpPr>
              <a:spLocks noChangeShapeType="1"/>
            </p:cNvSpPr>
            <p:nvPr/>
          </p:nvSpPr>
          <p:spPr bwMode="auto">
            <a:xfrm>
              <a:off x="4918" y="2221"/>
              <a:ext cx="6"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3" name="Line 548"/>
            <p:cNvSpPr>
              <a:spLocks noChangeShapeType="1"/>
            </p:cNvSpPr>
            <p:nvPr/>
          </p:nvSpPr>
          <p:spPr bwMode="auto">
            <a:xfrm>
              <a:off x="4924" y="227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4" name="Line 549"/>
            <p:cNvSpPr>
              <a:spLocks noChangeShapeType="1"/>
            </p:cNvSpPr>
            <p:nvPr/>
          </p:nvSpPr>
          <p:spPr bwMode="auto">
            <a:xfrm>
              <a:off x="4924" y="2270"/>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5" name="Line 550"/>
            <p:cNvSpPr>
              <a:spLocks noChangeShapeType="1"/>
            </p:cNvSpPr>
            <p:nvPr/>
          </p:nvSpPr>
          <p:spPr bwMode="auto">
            <a:xfrm>
              <a:off x="4930" y="23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6" name="Line 551"/>
            <p:cNvSpPr>
              <a:spLocks noChangeShapeType="1"/>
            </p:cNvSpPr>
            <p:nvPr/>
          </p:nvSpPr>
          <p:spPr bwMode="auto">
            <a:xfrm>
              <a:off x="4930" y="2341"/>
              <a:ext cx="7"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7" name="Line 552"/>
            <p:cNvSpPr>
              <a:spLocks noChangeShapeType="1"/>
            </p:cNvSpPr>
            <p:nvPr/>
          </p:nvSpPr>
          <p:spPr bwMode="auto">
            <a:xfrm>
              <a:off x="4937" y="241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8" name="Line 553"/>
            <p:cNvSpPr>
              <a:spLocks noChangeShapeType="1"/>
            </p:cNvSpPr>
            <p:nvPr/>
          </p:nvSpPr>
          <p:spPr bwMode="auto">
            <a:xfrm>
              <a:off x="4937" y="2419"/>
              <a:ext cx="7"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49" name="Line 554"/>
            <p:cNvSpPr>
              <a:spLocks noChangeShapeType="1"/>
            </p:cNvSpPr>
            <p:nvPr/>
          </p:nvSpPr>
          <p:spPr bwMode="auto">
            <a:xfrm>
              <a:off x="4944" y="2504"/>
              <a:ext cx="0"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0" name="Line 555"/>
            <p:cNvSpPr>
              <a:spLocks noChangeShapeType="1"/>
            </p:cNvSpPr>
            <p:nvPr/>
          </p:nvSpPr>
          <p:spPr bwMode="auto">
            <a:xfrm>
              <a:off x="4944" y="2589"/>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1" name="Line 556"/>
            <p:cNvSpPr>
              <a:spLocks noChangeShapeType="1"/>
            </p:cNvSpPr>
            <p:nvPr/>
          </p:nvSpPr>
          <p:spPr bwMode="auto">
            <a:xfrm>
              <a:off x="4950" y="266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2" name="Line 557"/>
            <p:cNvSpPr>
              <a:spLocks noChangeShapeType="1"/>
            </p:cNvSpPr>
            <p:nvPr/>
          </p:nvSpPr>
          <p:spPr bwMode="auto">
            <a:xfrm>
              <a:off x="4950" y="2660"/>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3" name="Line 558"/>
            <p:cNvSpPr>
              <a:spLocks noChangeShapeType="1"/>
            </p:cNvSpPr>
            <p:nvPr/>
          </p:nvSpPr>
          <p:spPr bwMode="auto">
            <a:xfrm>
              <a:off x="4957" y="272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4" name="Line 559"/>
            <p:cNvSpPr>
              <a:spLocks noChangeShapeType="1"/>
            </p:cNvSpPr>
            <p:nvPr/>
          </p:nvSpPr>
          <p:spPr bwMode="auto">
            <a:xfrm>
              <a:off x="4957" y="2720"/>
              <a:ext cx="6" cy="4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5" name="Line 560"/>
            <p:cNvSpPr>
              <a:spLocks noChangeShapeType="1"/>
            </p:cNvSpPr>
            <p:nvPr/>
          </p:nvSpPr>
          <p:spPr bwMode="auto">
            <a:xfrm>
              <a:off x="4963" y="2762"/>
              <a:ext cx="0" cy="2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6" name="Line 561"/>
            <p:cNvSpPr>
              <a:spLocks noChangeShapeType="1"/>
            </p:cNvSpPr>
            <p:nvPr/>
          </p:nvSpPr>
          <p:spPr bwMode="auto">
            <a:xfrm>
              <a:off x="4963" y="2784"/>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7" name="Line 562"/>
            <p:cNvSpPr>
              <a:spLocks noChangeShapeType="1"/>
            </p:cNvSpPr>
            <p:nvPr/>
          </p:nvSpPr>
          <p:spPr bwMode="auto">
            <a:xfrm>
              <a:off x="4969" y="278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8" name="Line 563"/>
            <p:cNvSpPr>
              <a:spLocks noChangeShapeType="1"/>
            </p:cNvSpPr>
            <p:nvPr/>
          </p:nvSpPr>
          <p:spPr bwMode="auto">
            <a:xfrm flipV="1">
              <a:off x="4969" y="2755"/>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9" name="Line 564"/>
            <p:cNvSpPr>
              <a:spLocks noChangeShapeType="1"/>
            </p:cNvSpPr>
            <p:nvPr/>
          </p:nvSpPr>
          <p:spPr bwMode="auto">
            <a:xfrm>
              <a:off x="4975" y="275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0" name="Line 565"/>
            <p:cNvSpPr>
              <a:spLocks noChangeShapeType="1"/>
            </p:cNvSpPr>
            <p:nvPr/>
          </p:nvSpPr>
          <p:spPr bwMode="auto">
            <a:xfrm flipV="1">
              <a:off x="4975" y="2709"/>
              <a:ext cx="8"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1" name="Line 566"/>
            <p:cNvSpPr>
              <a:spLocks noChangeShapeType="1"/>
            </p:cNvSpPr>
            <p:nvPr/>
          </p:nvSpPr>
          <p:spPr bwMode="auto">
            <a:xfrm>
              <a:off x="4983" y="270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2" name="Line 567"/>
            <p:cNvSpPr>
              <a:spLocks noChangeShapeType="1"/>
            </p:cNvSpPr>
            <p:nvPr/>
          </p:nvSpPr>
          <p:spPr bwMode="auto">
            <a:xfrm flipV="1">
              <a:off x="4983" y="2646"/>
              <a:ext cx="6" cy="6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3" name="Line 568"/>
            <p:cNvSpPr>
              <a:spLocks noChangeShapeType="1"/>
            </p:cNvSpPr>
            <p:nvPr/>
          </p:nvSpPr>
          <p:spPr bwMode="auto">
            <a:xfrm flipV="1">
              <a:off x="4989" y="2568"/>
              <a:ext cx="0"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4" name="Line 569"/>
            <p:cNvSpPr>
              <a:spLocks noChangeShapeType="1"/>
            </p:cNvSpPr>
            <p:nvPr/>
          </p:nvSpPr>
          <p:spPr bwMode="auto">
            <a:xfrm flipV="1">
              <a:off x="4989" y="2483"/>
              <a:ext cx="7"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5" name="Line 570"/>
            <p:cNvSpPr>
              <a:spLocks noChangeShapeType="1"/>
            </p:cNvSpPr>
            <p:nvPr/>
          </p:nvSpPr>
          <p:spPr bwMode="auto">
            <a:xfrm>
              <a:off x="4996" y="24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6" name="Line 571"/>
            <p:cNvSpPr>
              <a:spLocks noChangeShapeType="1"/>
            </p:cNvSpPr>
            <p:nvPr/>
          </p:nvSpPr>
          <p:spPr bwMode="auto">
            <a:xfrm flipV="1">
              <a:off x="4996" y="2398"/>
              <a:ext cx="5"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7" name="Line 572"/>
            <p:cNvSpPr>
              <a:spLocks noChangeShapeType="1"/>
            </p:cNvSpPr>
            <p:nvPr/>
          </p:nvSpPr>
          <p:spPr bwMode="auto">
            <a:xfrm>
              <a:off x="5001" y="239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8" name="Line 573"/>
            <p:cNvSpPr>
              <a:spLocks noChangeShapeType="1"/>
            </p:cNvSpPr>
            <p:nvPr/>
          </p:nvSpPr>
          <p:spPr bwMode="auto">
            <a:xfrm flipV="1">
              <a:off x="5001" y="2327"/>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69" name="Line 574"/>
            <p:cNvSpPr>
              <a:spLocks noChangeShapeType="1"/>
            </p:cNvSpPr>
            <p:nvPr/>
          </p:nvSpPr>
          <p:spPr bwMode="auto">
            <a:xfrm>
              <a:off x="5008" y="23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0" name="Line 575"/>
            <p:cNvSpPr>
              <a:spLocks noChangeShapeType="1"/>
            </p:cNvSpPr>
            <p:nvPr/>
          </p:nvSpPr>
          <p:spPr bwMode="auto">
            <a:xfrm flipV="1">
              <a:off x="5008" y="2263"/>
              <a:ext cx="6"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1" name="Line 576"/>
            <p:cNvSpPr>
              <a:spLocks noChangeShapeType="1"/>
            </p:cNvSpPr>
            <p:nvPr/>
          </p:nvSpPr>
          <p:spPr bwMode="auto">
            <a:xfrm flipV="1">
              <a:off x="5014" y="2217"/>
              <a:ext cx="0"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2" name="Line 577"/>
            <p:cNvSpPr>
              <a:spLocks noChangeShapeType="1"/>
            </p:cNvSpPr>
            <p:nvPr/>
          </p:nvSpPr>
          <p:spPr bwMode="auto">
            <a:xfrm flipV="1">
              <a:off x="5014" y="2192"/>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3" name="Line 578"/>
            <p:cNvSpPr>
              <a:spLocks noChangeShapeType="1"/>
            </p:cNvSpPr>
            <p:nvPr/>
          </p:nvSpPr>
          <p:spPr bwMode="auto">
            <a:xfrm>
              <a:off x="5021" y="21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4" name="Line 579"/>
            <p:cNvSpPr>
              <a:spLocks noChangeShapeType="1"/>
            </p:cNvSpPr>
            <p:nvPr/>
          </p:nvSpPr>
          <p:spPr bwMode="auto">
            <a:xfrm flipV="1">
              <a:off x="5021" y="2188"/>
              <a:ext cx="6"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5" name="Line 580"/>
            <p:cNvSpPr>
              <a:spLocks noChangeShapeType="1"/>
            </p:cNvSpPr>
            <p:nvPr/>
          </p:nvSpPr>
          <p:spPr bwMode="auto">
            <a:xfrm>
              <a:off x="5027" y="21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6" name="Line 581"/>
            <p:cNvSpPr>
              <a:spLocks noChangeShapeType="1"/>
            </p:cNvSpPr>
            <p:nvPr/>
          </p:nvSpPr>
          <p:spPr bwMode="auto">
            <a:xfrm>
              <a:off x="5027" y="2188"/>
              <a:ext cx="8"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7" name="Line 582"/>
            <p:cNvSpPr>
              <a:spLocks noChangeShapeType="1"/>
            </p:cNvSpPr>
            <p:nvPr/>
          </p:nvSpPr>
          <p:spPr bwMode="auto">
            <a:xfrm>
              <a:off x="5035" y="2203"/>
              <a:ext cx="0"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8" name="Line 583"/>
            <p:cNvSpPr>
              <a:spLocks noChangeShapeType="1"/>
            </p:cNvSpPr>
            <p:nvPr/>
          </p:nvSpPr>
          <p:spPr bwMode="auto">
            <a:xfrm>
              <a:off x="5035" y="2249"/>
              <a:ext cx="6"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79" name="Line 584"/>
            <p:cNvSpPr>
              <a:spLocks noChangeShapeType="1"/>
            </p:cNvSpPr>
            <p:nvPr/>
          </p:nvSpPr>
          <p:spPr bwMode="auto">
            <a:xfrm>
              <a:off x="5041" y="230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0" name="Line 585"/>
            <p:cNvSpPr>
              <a:spLocks noChangeShapeType="1"/>
            </p:cNvSpPr>
            <p:nvPr/>
          </p:nvSpPr>
          <p:spPr bwMode="auto">
            <a:xfrm>
              <a:off x="5041" y="2309"/>
              <a:ext cx="5"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1" name="Line 586"/>
            <p:cNvSpPr>
              <a:spLocks noChangeShapeType="1"/>
            </p:cNvSpPr>
            <p:nvPr/>
          </p:nvSpPr>
          <p:spPr bwMode="auto">
            <a:xfrm>
              <a:off x="5046" y="23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2" name="Line 587"/>
            <p:cNvSpPr>
              <a:spLocks noChangeShapeType="1"/>
            </p:cNvSpPr>
            <p:nvPr/>
          </p:nvSpPr>
          <p:spPr bwMode="auto">
            <a:xfrm>
              <a:off x="5046" y="2383"/>
              <a:ext cx="7"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3" name="Line 588"/>
            <p:cNvSpPr>
              <a:spLocks noChangeShapeType="1"/>
            </p:cNvSpPr>
            <p:nvPr/>
          </p:nvSpPr>
          <p:spPr bwMode="auto">
            <a:xfrm>
              <a:off x="5053" y="246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4" name="Line 589"/>
            <p:cNvSpPr>
              <a:spLocks noChangeShapeType="1"/>
            </p:cNvSpPr>
            <p:nvPr/>
          </p:nvSpPr>
          <p:spPr bwMode="auto">
            <a:xfrm>
              <a:off x="5053" y="2468"/>
              <a:ext cx="7" cy="8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5" name="Line 590"/>
            <p:cNvSpPr>
              <a:spLocks noChangeShapeType="1"/>
            </p:cNvSpPr>
            <p:nvPr/>
          </p:nvSpPr>
          <p:spPr bwMode="auto">
            <a:xfrm>
              <a:off x="5060" y="2557"/>
              <a:ext cx="0"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6" name="Line 591"/>
            <p:cNvSpPr>
              <a:spLocks noChangeShapeType="1"/>
            </p:cNvSpPr>
            <p:nvPr/>
          </p:nvSpPr>
          <p:spPr bwMode="auto">
            <a:xfrm>
              <a:off x="5060" y="2635"/>
              <a:ext cx="5"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7" name="Line 592"/>
            <p:cNvSpPr>
              <a:spLocks noChangeShapeType="1"/>
            </p:cNvSpPr>
            <p:nvPr/>
          </p:nvSpPr>
          <p:spPr bwMode="auto">
            <a:xfrm>
              <a:off x="5065" y="26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8" name="Line 593"/>
            <p:cNvSpPr>
              <a:spLocks noChangeShapeType="1"/>
            </p:cNvSpPr>
            <p:nvPr/>
          </p:nvSpPr>
          <p:spPr bwMode="auto">
            <a:xfrm>
              <a:off x="5065" y="2695"/>
              <a:ext cx="7" cy="5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89" name="Line 594"/>
            <p:cNvSpPr>
              <a:spLocks noChangeShapeType="1"/>
            </p:cNvSpPr>
            <p:nvPr/>
          </p:nvSpPr>
          <p:spPr bwMode="auto">
            <a:xfrm>
              <a:off x="5072" y="274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0" name="Line 595"/>
            <p:cNvSpPr>
              <a:spLocks noChangeShapeType="1"/>
            </p:cNvSpPr>
            <p:nvPr/>
          </p:nvSpPr>
          <p:spPr bwMode="auto">
            <a:xfrm>
              <a:off x="5072" y="2748"/>
              <a:ext cx="6"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1" name="Line 596"/>
            <p:cNvSpPr>
              <a:spLocks noChangeShapeType="1"/>
            </p:cNvSpPr>
            <p:nvPr/>
          </p:nvSpPr>
          <p:spPr bwMode="auto">
            <a:xfrm>
              <a:off x="5078" y="2780"/>
              <a:ext cx="0"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2" name="Line 597"/>
            <p:cNvSpPr>
              <a:spLocks noChangeShapeType="1"/>
            </p:cNvSpPr>
            <p:nvPr/>
          </p:nvSpPr>
          <p:spPr bwMode="auto">
            <a:xfrm flipV="1">
              <a:off x="5078" y="2773"/>
              <a:ext cx="8"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3" name="Line 598"/>
            <p:cNvSpPr>
              <a:spLocks noChangeShapeType="1"/>
            </p:cNvSpPr>
            <p:nvPr/>
          </p:nvSpPr>
          <p:spPr bwMode="auto">
            <a:xfrm>
              <a:off x="5086" y="27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4" name="Line 599"/>
            <p:cNvSpPr>
              <a:spLocks noChangeShapeType="1"/>
            </p:cNvSpPr>
            <p:nvPr/>
          </p:nvSpPr>
          <p:spPr bwMode="auto">
            <a:xfrm flipV="1">
              <a:off x="5086" y="2738"/>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5" name="Line 600"/>
            <p:cNvSpPr>
              <a:spLocks noChangeShapeType="1"/>
            </p:cNvSpPr>
            <p:nvPr/>
          </p:nvSpPr>
          <p:spPr bwMode="auto">
            <a:xfrm>
              <a:off x="5092" y="273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6" name="Line 601"/>
            <p:cNvSpPr>
              <a:spLocks noChangeShapeType="1"/>
            </p:cNvSpPr>
            <p:nvPr/>
          </p:nvSpPr>
          <p:spPr bwMode="auto">
            <a:xfrm flipV="1">
              <a:off x="5092" y="2674"/>
              <a:ext cx="7"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7" name="Line 602"/>
            <p:cNvSpPr>
              <a:spLocks noChangeShapeType="1"/>
            </p:cNvSpPr>
            <p:nvPr/>
          </p:nvSpPr>
          <p:spPr bwMode="auto">
            <a:xfrm>
              <a:off x="5099" y="267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8" name="Line 603"/>
            <p:cNvSpPr>
              <a:spLocks noChangeShapeType="1"/>
            </p:cNvSpPr>
            <p:nvPr/>
          </p:nvSpPr>
          <p:spPr bwMode="auto">
            <a:xfrm flipV="1">
              <a:off x="5099" y="2603"/>
              <a:ext cx="4"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99" name="Line 604"/>
            <p:cNvSpPr>
              <a:spLocks noChangeShapeType="1"/>
            </p:cNvSpPr>
            <p:nvPr/>
          </p:nvSpPr>
          <p:spPr bwMode="auto">
            <a:xfrm flipV="1">
              <a:off x="5103" y="2518"/>
              <a:ext cx="0"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0" name="Line 605"/>
            <p:cNvSpPr>
              <a:spLocks noChangeShapeType="1"/>
            </p:cNvSpPr>
            <p:nvPr/>
          </p:nvSpPr>
          <p:spPr bwMode="auto">
            <a:xfrm flipV="1">
              <a:off x="5103" y="2441"/>
              <a:ext cx="8" cy="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1" name="Line 606"/>
            <p:cNvSpPr>
              <a:spLocks noChangeShapeType="1"/>
            </p:cNvSpPr>
            <p:nvPr/>
          </p:nvSpPr>
          <p:spPr bwMode="auto">
            <a:xfrm>
              <a:off x="5111" y="24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2" name="Line 607"/>
            <p:cNvSpPr>
              <a:spLocks noChangeShapeType="1"/>
            </p:cNvSpPr>
            <p:nvPr/>
          </p:nvSpPr>
          <p:spPr bwMode="auto">
            <a:xfrm flipV="1">
              <a:off x="5111" y="2358"/>
              <a:ext cx="6" cy="8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3" name="Line 608"/>
            <p:cNvSpPr>
              <a:spLocks noChangeShapeType="1"/>
            </p:cNvSpPr>
            <p:nvPr/>
          </p:nvSpPr>
          <p:spPr bwMode="auto">
            <a:xfrm>
              <a:off x="5117" y="235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4" name="Line 609"/>
            <p:cNvSpPr>
              <a:spLocks noChangeShapeType="1"/>
            </p:cNvSpPr>
            <p:nvPr/>
          </p:nvSpPr>
          <p:spPr bwMode="auto">
            <a:xfrm flipV="1">
              <a:off x="5117" y="2280"/>
              <a:ext cx="7"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5" name="Line 610"/>
            <p:cNvSpPr>
              <a:spLocks noChangeShapeType="1"/>
            </p:cNvSpPr>
            <p:nvPr/>
          </p:nvSpPr>
          <p:spPr bwMode="auto">
            <a:xfrm>
              <a:off x="5124" y="228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6" name="Line 611"/>
            <p:cNvSpPr>
              <a:spLocks noChangeShapeType="1"/>
            </p:cNvSpPr>
            <p:nvPr/>
          </p:nvSpPr>
          <p:spPr bwMode="auto">
            <a:xfrm flipV="1">
              <a:off x="5124" y="2234"/>
              <a:ext cx="7"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7" name="Line 612"/>
            <p:cNvSpPr>
              <a:spLocks noChangeShapeType="1"/>
            </p:cNvSpPr>
            <p:nvPr/>
          </p:nvSpPr>
          <p:spPr bwMode="auto">
            <a:xfrm flipV="1">
              <a:off x="5131" y="2195"/>
              <a:ext cx="0" cy="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8" name="Line 613"/>
            <p:cNvSpPr>
              <a:spLocks noChangeShapeType="1"/>
            </p:cNvSpPr>
            <p:nvPr/>
          </p:nvSpPr>
          <p:spPr bwMode="auto">
            <a:xfrm flipV="1">
              <a:off x="5131" y="2182"/>
              <a:ext cx="6" cy="1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09" name="Line 614"/>
            <p:cNvSpPr>
              <a:spLocks noChangeShapeType="1"/>
            </p:cNvSpPr>
            <p:nvPr/>
          </p:nvSpPr>
          <p:spPr bwMode="auto">
            <a:xfrm>
              <a:off x="5137" y="21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0" name="Line 615"/>
            <p:cNvSpPr>
              <a:spLocks noChangeShapeType="1"/>
            </p:cNvSpPr>
            <p:nvPr/>
          </p:nvSpPr>
          <p:spPr bwMode="auto">
            <a:xfrm>
              <a:off x="5137" y="2182"/>
              <a:ext cx="6" cy="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1" name="Line 616"/>
            <p:cNvSpPr>
              <a:spLocks noChangeShapeType="1"/>
            </p:cNvSpPr>
            <p:nvPr/>
          </p:nvSpPr>
          <p:spPr bwMode="auto">
            <a:xfrm>
              <a:off x="5143" y="21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2" name="Line 617"/>
            <p:cNvSpPr>
              <a:spLocks noChangeShapeType="1"/>
            </p:cNvSpPr>
            <p:nvPr/>
          </p:nvSpPr>
          <p:spPr bwMode="auto">
            <a:xfrm>
              <a:off x="5143" y="2188"/>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3" name="Line 618"/>
            <p:cNvSpPr>
              <a:spLocks noChangeShapeType="1"/>
            </p:cNvSpPr>
            <p:nvPr/>
          </p:nvSpPr>
          <p:spPr bwMode="auto">
            <a:xfrm>
              <a:off x="5149" y="2228"/>
              <a:ext cx="0"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4" name="Line 619"/>
            <p:cNvSpPr>
              <a:spLocks noChangeShapeType="1"/>
            </p:cNvSpPr>
            <p:nvPr/>
          </p:nvSpPr>
          <p:spPr bwMode="auto">
            <a:xfrm>
              <a:off x="5149" y="2288"/>
              <a:ext cx="7"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5" name="Line 620"/>
            <p:cNvSpPr>
              <a:spLocks noChangeShapeType="1"/>
            </p:cNvSpPr>
            <p:nvPr/>
          </p:nvSpPr>
          <p:spPr bwMode="auto">
            <a:xfrm>
              <a:off x="5156" y="235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6" name="Line 621"/>
            <p:cNvSpPr>
              <a:spLocks noChangeShapeType="1"/>
            </p:cNvSpPr>
            <p:nvPr/>
          </p:nvSpPr>
          <p:spPr bwMode="auto">
            <a:xfrm>
              <a:off x="5156" y="2352"/>
              <a:ext cx="7"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7" name="Line 622"/>
            <p:cNvSpPr>
              <a:spLocks noChangeShapeType="1"/>
            </p:cNvSpPr>
            <p:nvPr/>
          </p:nvSpPr>
          <p:spPr bwMode="auto">
            <a:xfrm>
              <a:off x="5163" y="243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8" name="Line 623"/>
            <p:cNvSpPr>
              <a:spLocks noChangeShapeType="1"/>
            </p:cNvSpPr>
            <p:nvPr/>
          </p:nvSpPr>
          <p:spPr bwMode="auto">
            <a:xfrm>
              <a:off x="5163" y="2433"/>
              <a:ext cx="6"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19" name="Line 624"/>
            <p:cNvSpPr>
              <a:spLocks noChangeShapeType="1"/>
            </p:cNvSpPr>
            <p:nvPr/>
          </p:nvSpPr>
          <p:spPr bwMode="auto">
            <a:xfrm>
              <a:off x="5169" y="251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0" name="Line 625"/>
            <p:cNvSpPr>
              <a:spLocks noChangeShapeType="1"/>
            </p:cNvSpPr>
            <p:nvPr/>
          </p:nvSpPr>
          <p:spPr bwMode="auto">
            <a:xfrm>
              <a:off x="5169" y="2515"/>
              <a:ext cx="7"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1" name="Line 626"/>
            <p:cNvSpPr>
              <a:spLocks noChangeShapeType="1"/>
            </p:cNvSpPr>
            <p:nvPr/>
          </p:nvSpPr>
          <p:spPr bwMode="auto">
            <a:xfrm>
              <a:off x="5176" y="2596"/>
              <a:ext cx="0" cy="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2" name="Line 627"/>
            <p:cNvSpPr>
              <a:spLocks noChangeShapeType="1"/>
            </p:cNvSpPr>
            <p:nvPr/>
          </p:nvSpPr>
          <p:spPr bwMode="auto">
            <a:xfrm>
              <a:off x="5176" y="2670"/>
              <a:ext cx="5"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3" name="Line 628"/>
            <p:cNvSpPr>
              <a:spLocks noChangeShapeType="1"/>
            </p:cNvSpPr>
            <p:nvPr/>
          </p:nvSpPr>
          <p:spPr bwMode="auto">
            <a:xfrm>
              <a:off x="5181" y="27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4" name="Line 629"/>
            <p:cNvSpPr>
              <a:spLocks noChangeShapeType="1"/>
            </p:cNvSpPr>
            <p:nvPr/>
          </p:nvSpPr>
          <p:spPr bwMode="auto">
            <a:xfrm>
              <a:off x="5181" y="2727"/>
              <a:ext cx="7"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5" name="Line 630"/>
            <p:cNvSpPr>
              <a:spLocks noChangeShapeType="1"/>
            </p:cNvSpPr>
            <p:nvPr/>
          </p:nvSpPr>
          <p:spPr bwMode="auto">
            <a:xfrm>
              <a:off x="5188" y="27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6" name="Line 631"/>
            <p:cNvSpPr>
              <a:spLocks noChangeShapeType="1"/>
            </p:cNvSpPr>
            <p:nvPr/>
          </p:nvSpPr>
          <p:spPr bwMode="auto">
            <a:xfrm>
              <a:off x="5188" y="2773"/>
              <a:ext cx="6"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7" name="Line 632"/>
            <p:cNvSpPr>
              <a:spLocks noChangeShapeType="1"/>
            </p:cNvSpPr>
            <p:nvPr/>
          </p:nvSpPr>
          <p:spPr bwMode="auto">
            <a:xfrm>
              <a:off x="5194" y="278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8" name="Line 633"/>
            <p:cNvSpPr>
              <a:spLocks noChangeShapeType="1"/>
            </p:cNvSpPr>
            <p:nvPr/>
          </p:nvSpPr>
          <p:spPr bwMode="auto">
            <a:xfrm flipV="1">
              <a:off x="5194" y="2777"/>
              <a:ext cx="8"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29" name="Line 634"/>
            <p:cNvSpPr>
              <a:spLocks noChangeShapeType="1"/>
            </p:cNvSpPr>
            <p:nvPr/>
          </p:nvSpPr>
          <p:spPr bwMode="auto">
            <a:xfrm flipV="1">
              <a:off x="5202" y="2759"/>
              <a:ext cx="0" cy="1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0" name="Line 635"/>
            <p:cNvSpPr>
              <a:spLocks noChangeShapeType="1"/>
            </p:cNvSpPr>
            <p:nvPr/>
          </p:nvSpPr>
          <p:spPr bwMode="auto">
            <a:xfrm flipV="1">
              <a:off x="5202" y="2703"/>
              <a:ext cx="4"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1" name="Line 636"/>
            <p:cNvSpPr>
              <a:spLocks noChangeShapeType="1"/>
            </p:cNvSpPr>
            <p:nvPr/>
          </p:nvSpPr>
          <p:spPr bwMode="auto">
            <a:xfrm>
              <a:off x="5206" y="270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2" name="Line 637"/>
            <p:cNvSpPr>
              <a:spLocks noChangeShapeType="1"/>
            </p:cNvSpPr>
            <p:nvPr/>
          </p:nvSpPr>
          <p:spPr bwMode="auto">
            <a:xfrm flipV="1">
              <a:off x="5206" y="2635"/>
              <a:ext cx="8" cy="6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3" name="Line 638"/>
            <p:cNvSpPr>
              <a:spLocks noChangeShapeType="1"/>
            </p:cNvSpPr>
            <p:nvPr/>
          </p:nvSpPr>
          <p:spPr bwMode="auto">
            <a:xfrm>
              <a:off x="5214" y="263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4" name="Line 639"/>
            <p:cNvSpPr>
              <a:spLocks noChangeShapeType="1"/>
            </p:cNvSpPr>
            <p:nvPr/>
          </p:nvSpPr>
          <p:spPr bwMode="auto">
            <a:xfrm flipV="1">
              <a:off x="5214" y="2568"/>
              <a:ext cx="6" cy="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5" name="Line 640"/>
            <p:cNvSpPr>
              <a:spLocks noChangeShapeType="1"/>
            </p:cNvSpPr>
            <p:nvPr/>
          </p:nvSpPr>
          <p:spPr bwMode="auto">
            <a:xfrm flipV="1">
              <a:off x="5220" y="2476"/>
              <a:ext cx="0" cy="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6" name="Line 641"/>
            <p:cNvSpPr>
              <a:spLocks noChangeShapeType="1"/>
            </p:cNvSpPr>
            <p:nvPr/>
          </p:nvSpPr>
          <p:spPr bwMode="auto">
            <a:xfrm flipV="1">
              <a:off x="5220" y="2394"/>
              <a:ext cx="7" cy="8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7" name="Line 642"/>
            <p:cNvSpPr>
              <a:spLocks noChangeShapeType="1"/>
            </p:cNvSpPr>
            <p:nvPr/>
          </p:nvSpPr>
          <p:spPr bwMode="auto">
            <a:xfrm>
              <a:off x="5227" y="239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8" name="Line 643"/>
            <p:cNvSpPr>
              <a:spLocks noChangeShapeType="1"/>
            </p:cNvSpPr>
            <p:nvPr/>
          </p:nvSpPr>
          <p:spPr bwMode="auto">
            <a:xfrm flipV="1">
              <a:off x="5227" y="2323"/>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39" name="Line 644"/>
            <p:cNvSpPr>
              <a:spLocks noChangeShapeType="1"/>
            </p:cNvSpPr>
            <p:nvPr/>
          </p:nvSpPr>
          <p:spPr bwMode="auto">
            <a:xfrm>
              <a:off x="5233" y="232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0" name="Line 645"/>
            <p:cNvSpPr>
              <a:spLocks noChangeShapeType="1"/>
            </p:cNvSpPr>
            <p:nvPr/>
          </p:nvSpPr>
          <p:spPr bwMode="auto">
            <a:xfrm flipV="1">
              <a:off x="5233" y="2252"/>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1" name="Line 646"/>
            <p:cNvSpPr>
              <a:spLocks noChangeShapeType="1"/>
            </p:cNvSpPr>
            <p:nvPr/>
          </p:nvSpPr>
          <p:spPr bwMode="auto">
            <a:xfrm>
              <a:off x="5239" y="225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2" name="Line 647"/>
            <p:cNvSpPr>
              <a:spLocks noChangeShapeType="1"/>
            </p:cNvSpPr>
            <p:nvPr/>
          </p:nvSpPr>
          <p:spPr bwMode="auto">
            <a:xfrm flipV="1">
              <a:off x="5239" y="2206"/>
              <a:ext cx="6"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3" name="Line 648"/>
            <p:cNvSpPr>
              <a:spLocks noChangeShapeType="1"/>
            </p:cNvSpPr>
            <p:nvPr/>
          </p:nvSpPr>
          <p:spPr bwMode="auto">
            <a:xfrm flipV="1">
              <a:off x="5245" y="2178"/>
              <a:ext cx="0" cy="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4" name="Line 649"/>
            <p:cNvSpPr>
              <a:spLocks noChangeShapeType="1"/>
            </p:cNvSpPr>
            <p:nvPr/>
          </p:nvSpPr>
          <p:spPr bwMode="auto">
            <a:xfrm>
              <a:off x="5245" y="2178"/>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5" name="Line 650"/>
            <p:cNvSpPr>
              <a:spLocks noChangeShapeType="1"/>
            </p:cNvSpPr>
            <p:nvPr/>
          </p:nvSpPr>
          <p:spPr bwMode="auto">
            <a:xfrm>
              <a:off x="5252" y="21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6" name="Line 651"/>
            <p:cNvSpPr>
              <a:spLocks noChangeShapeType="1"/>
            </p:cNvSpPr>
            <p:nvPr/>
          </p:nvSpPr>
          <p:spPr bwMode="auto">
            <a:xfrm>
              <a:off x="5252" y="2188"/>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7" name="Line 652"/>
            <p:cNvSpPr>
              <a:spLocks noChangeShapeType="1"/>
            </p:cNvSpPr>
            <p:nvPr/>
          </p:nvSpPr>
          <p:spPr bwMode="auto">
            <a:xfrm>
              <a:off x="5259" y="221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8" name="Line 653"/>
            <p:cNvSpPr>
              <a:spLocks noChangeShapeType="1"/>
            </p:cNvSpPr>
            <p:nvPr/>
          </p:nvSpPr>
          <p:spPr bwMode="auto">
            <a:xfrm>
              <a:off x="5259" y="2214"/>
              <a:ext cx="7" cy="3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49" name="Line 654"/>
            <p:cNvSpPr>
              <a:spLocks noChangeShapeType="1"/>
            </p:cNvSpPr>
            <p:nvPr/>
          </p:nvSpPr>
          <p:spPr bwMode="auto">
            <a:xfrm>
              <a:off x="5266" y="2252"/>
              <a:ext cx="0"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0" name="Line 655"/>
            <p:cNvSpPr>
              <a:spLocks noChangeShapeType="1"/>
            </p:cNvSpPr>
            <p:nvPr/>
          </p:nvSpPr>
          <p:spPr bwMode="auto">
            <a:xfrm>
              <a:off x="5266" y="2323"/>
              <a:ext cx="6"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1" name="Line 656"/>
            <p:cNvSpPr>
              <a:spLocks noChangeShapeType="1"/>
            </p:cNvSpPr>
            <p:nvPr/>
          </p:nvSpPr>
          <p:spPr bwMode="auto">
            <a:xfrm>
              <a:off x="5272" y="239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2" name="Line 657"/>
            <p:cNvSpPr>
              <a:spLocks noChangeShapeType="1"/>
            </p:cNvSpPr>
            <p:nvPr/>
          </p:nvSpPr>
          <p:spPr bwMode="auto">
            <a:xfrm>
              <a:off x="5272" y="2398"/>
              <a:ext cx="7"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3" name="Line 658"/>
            <p:cNvSpPr>
              <a:spLocks noChangeShapeType="1"/>
            </p:cNvSpPr>
            <p:nvPr/>
          </p:nvSpPr>
          <p:spPr bwMode="auto">
            <a:xfrm>
              <a:off x="5279" y="24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4" name="Line 659"/>
            <p:cNvSpPr>
              <a:spLocks noChangeShapeType="1"/>
            </p:cNvSpPr>
            <p:nvPr/>
          </p:nvSpPr>
          <p:spPr bwMode="auto">
            <a:xfrm>
              <a:off x="5279" y="2483"/>
              <a:ext cx="5"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5" name="Line 660"/>
            <p:cNvSpPr>
              <a:spLocks noChangeShapeType="1"/>
            </p:cNvSpPr>
            <p:nvPr/>
          </p:nvSpPr>
          <p:spPr bwMode="auto">
            <a:xfrm>
              <a:off x="5284" y="256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6" name="Line 661"/>
            <p:cNvSpPr>
              <a:spLocks noChangeShapeType="1"/>
            </p:cNvSpPr>
            <p:nvPr/>
          </p:nvSpPr>
          <p:spPr bwMode="auto">
            <a:xfrm>
              <a:off x="5284" y="2564"/>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7" name="Line 662"/>
            <p:cNvSpPr>
              <a:spLocks noChangeShapeType="1"/>
            </p:cNvSpPr>
            <p:nvPr/>
          </p:nvSpPr>
          <p:spPr bwMode="auto">
            <a:xfrm>
              <a:off x="5291" y="2635"/>
              <a:ext cx="0" cy="6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8" name="Line 663"/>
            <p:cNvSpPr>
              <a:spLocks noChangeShapeType="1"/>
            </p:cNvSpPr>
            <p:nvPr/>
          </p:nvSpPr>
          <p:spPr bwMode="auto">
            <a:xfrm>
              <a:off x="5291" y="2703"/>
              <a:ext cx="6" cy="5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59" name="Line 664"/>
            <p:cNvSpPr>
              <a:spLocks noChangeShapeType="1"/>
            </p:cNvSpPr>
            <p:nvPr/>
          </p:nvSpPr>
          <p:spPr bwMode="auto">
            <a:xfrm>
              <a:off x="5297" y="275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0" name="Line 665"/>
            <p:cNvSpPr>
              <a:spLocks noChangeShapeType="1"/>
            </p:cNvSpPr>
            <p:nvPr/>
          </p:nvSpPr>
          <p:spPr bwMode="auto">
            <a:xfrm>
              <a:off x="5297" y="2755"/>
              <a:ext cx="8" cy="2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1" name="Line 666"/>
            <p:cNvSpPr>
              <a:spLocks noChangeShapeType="1"/>
            </p:cNvSpPr>
            <p:nvPr/>
          </p:nvSpPr>
          <p:spPr bwMode="auto">
            <a:xfrm>
              <a:off x="5305" y="27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2" name="Line 667"/>
            <p:cNvSpPr>
              <a:spLocks noChangeShapeType="1"/>
            </p:cNvSpPr>
            <p:nvPr/>
          </p:nvSpPr>
          <p:spPr bwMode="auto">
            <a:xfrm>
              <a:off x="5305" y="2777"/>
              <a:ext cx="6" cy="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3" name="Line 668"/>
            <p:cNvSpPr>
              <a:spLocks noChangeShapeType="1"/>
            </p:cNvSpPr>
            <p:nvPr/>
          </p:nvSpPr>
          <p:spPr bwMode="auto">
            <a:xfrm>
              <a:off x="5311" y="278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4" name="Line 669"/>
            <p:cNvSpPr>
              <a:spLocks noChangeShapeType="1"/>
            </p:cNvSpPr>
            <p:nvPr/>
          </p:nvSpPr>
          <p:spPr bwMode="auto">
            <a:xfrm flipV="1">
              <a:off x="5311" y="2766"/>
              <a:ext cx="6"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5" name="Line 670"/>
            <p:cNvSpPr>
              <a:spLocks noChangeShapeType="1"/>
            </p:cNvSpPr>
            <p:nvPr/>
          </p:nvSpPr>
          <p:spPr bwMode="auto">
            <a:xfrm flipV="1">
              <a:off x="5317" y="2723"/>
              <a:ext cx="0" cy="4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6" name="Line 671"/>
            <p:cNvSpPr>
              <a:spLocks noChangeShapeType="1"/>
            </p:cNvSpPr>
            <p:nvPr/>
          </p:nvSpPr>
          <p:spPr bwMode="auto">
            <a:xfrm flipV="1">
              <a:off x="5317" y="2663"/>
              <a:ext cx="6"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7" name="Line 672"/>
            <p:cNvSpPr>
              <a:spLocks noChangeShapeType="1"/>
            </p:cNvSpPr>
            <p:nvPr/>
          </p:nvSpPr>
          <p:spPr bwMode="auto">
            <a:xfrm>
              <a:off x="5323" y="266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8" name="Line 673"/>
            <p:cNvSpPr>
              <a:spLocks noChangeShapeType="1"/>
            </p:cNvSpPr>
            <p:nvPr/>
          </p:nvSpPr>
          <p:spPr bwMode="auto">
            <a:xfrm flipV="1">
              <a:off x="5323" y="2592"/>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69" name="Line 674"/>
            <p:cNvSpPr>
              <a:spLocks noChangeShapeType="1"/>
            </p:cNvSpPr>
            <p:nvPr/>
          </p:nvSpPr>
          <p:spPr bwMode="auto">
            <a:xfrm>
              <a:off x="5330" y="25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0" name="Line 675"/>
            <p:cNvSpPr>
              <a:spLocks noChangeShapeType="1"/>
            </p:cNvSpPr>
            <p:nvPr/>
          </p:nvSpPr>
          <p:spPr bwMode="auto">
            <a:xfrm flipV="1">
              <a:off x="5330" y="2515"/>
              <a:ext cx="6" cy="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1" name="Line 676"/>
            <p:cNvSpPr>
              <a:spLocks noChangeShapeType="1"/>
            </p:cNvSpPr>
            <p:nvPr/>
          </p:nvSpPr>
          <p:spPr bwMode="auto">
            <a:xfrm flipV="1">
              <a:off x="5336" y="2426"/>
              <a:ext cx="0" cy="8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2" name="Line 677"/>
            <p:cNvSpPr>
              <a:spLocks noChangeShapeType="1"/>
            </p:cNvSpPr>
            <p:nvPr/>
          </p:nvSpPr>
          <p:spPr bwMode="auto">
            <a:xfrm flipV="1">
              <a:off x="5336" y="2348"/>
              <a:ext cx="6" cy="7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3" name="Line 678"/>
            <p:cNvSpPr>
              <a:spLocks noChangeShapeType="1"/>
            </p:cNvSpPr>
            <p:nvPr/>
          </p:nvSpPr>
          <p:spPr bwMode="auto">
            <a:xfrm>
              <a:off x="5342" y="234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4" name="Line 679"/>
            <p:cNvSpPr>
              <a:spLocks noChangeShapeType="1"/>
            </p:cNvSpPr>
            <p:nvPr/>
          </p:nvSpPr>
          <p:spPr bwMode="auto">
            <a:xfrm flipV="1">
              <a:off x="5342" y="2277"/>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5" name="Line 680"/>
            <p:cNvSpPr>
              <a:spLocks noChangeShapeType="1"/>
            </p:cNvSpPr>
            <p:nvPr/>
          </p:nvSpPr>
          <p:spPr bwMode="auto">
            <a:xfrm>
              <a:off x="5348" y="22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6" name="Line 681"/>
            <p:cNvSpPr>
              <a:spLocks noChangeShapeType="1"/>
            </p:cNvSpPr>
            <p:nvPr/>
          </p:nvSpPr>
          <p:spPr bwMode="auto">
            <a:xfrm flipV="1">
              <a:off x="5348" y="2224"/>
              <a:ext cx="8" cy="5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7" name="Line 682"/>
            <p:cNvSpPr>
              <a:spLocks noChangeShapeType="1"/>
            </p:cNvSpPr>
            <p:nvPr/>
          </p:nvSpPr>
          <p:spPr bwMode="auto">
            <a:xfrm>
              <a:off x="5356" y="222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8" name="Line 683"/>
            <p:cNvSpPr>
              <a:spLocks noChangeShapeType="1"/>
            </p:cNvSpPr>
            <p:nvPr/>
          </p:nvSpPr>
          <p:spPr bwMode="auto">
            <a:xfrm flipV="1">
              <a:off x="5356" y="2195"/>
              <a:ext cx="6" cy="2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79" name="Line 684"/>
            <p:cNvSpPr>
              <a:spLocks noChangeShapeType="1"/>
            </p:cNvSpPr>
            <p:nvPr/>
          </p:nvSpPr>
          <p:spPr bwMode="auto">
            <a:xfrm flipV="1">
              <a:off x="5362" y="2185"/>
              <a:ext cx="0"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0" name="Line 685"/>
            <p:cNvSpPr>
              <a:spLocks noChangeShapeType="1"/>
            </p:cNvSpPr>
            <p:nvPr/>
          </p:nvSpPr>
          <p:spPr bwMode="auto">
            <a:xfrm>
              <a:off x="5362" y="2185"/>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1" name="Line 686"/>
            <p:cNvSpPr>
              <a:spLocks noChangeShapeType="1"/>
            </p:cNvSpPr>
            <p:nvPr/>
          </p:nvSpPr>
          <p:spPr bwMode="auto">
            <a:xfrm>
              <a:off x="5369" y="21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2" name="Line 687"/>
            <p:cNvSpPr>
              <a:spLocks noChangeShapeType="1"/>
            </p:cNvSpPr>
            <p:nvPr/>
          </p:nvSpPr>
          <p:spPr bwMode="auto">
            <a:xfrm>
              <a:off x="5369" y="2195"/>
              <a:ext cx="6"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3" name="Line 688"/>
            <p:cNvSpPr>
              <a:spLocks noChangeShapeType="1"/>
            </p:cNvSpPr>
            <p:nvPr/>
          </p:nvSpPr>
          <p:spPr bwMode="auto">
            <a:xfrm>
              <a:off x="5375" y="222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4" name="Line 689"/>
            <p:cNvSpPr>
              <a:spLocks noChangeShapeType="1"/>
            </p:cNvSpPr>
            <p:nvPr/>
          </p:nvSpPr>
          <p:spPr bwMode="auto">
            <a:xfrm>
              <a:off x="5375" y="2221"/>
              <a:ext cx="6" cy="1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5" name="Line 690"/>
            <p:cNvSpPr>
              <a:spLocks noChangeShapeType="1"/>
            </p:cNvSpPr>
            <p:nvPr/>
          </p:nvSpPr>
          <p:spPr bwMode="auto">
            <a:xfrm>
              <a:off x="5381" y="2234"/>
              <a:ext cx="0"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6" name="Line 691"/>
            <p:cNvSpPr>
              <a:spLocks noChangeShapeType="1"/>
            </p:cNvSpPr>
            <p:nvPr/>
          </p:nvSpPr>
          <p:spPr bwMode="auto">
            <a:xfrm flipV="1">
              <a:off x="5381" y="2214"/>
              <a:ext cx="6" cy="2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7" name="Line 692"/>
            <p:cNvSpPr>
              <a:spLocks noChangeShapeType="1"/>
            </p:cNvSpPr>
            <p:nvPr/>
          </p:nvSpPr>
          <p:spPr bwMode="auto">
            <a:xfrm>
              <a:off x="5387" y="221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8" name="Line 693"/>
            <p:cNvSpPr>
              <a:spLocks noChangeShapeType="1"/>
            </p:cNvSpPr>
            <p:nvPr/>
          </p:nvSpPr>
          <p:spPr bwMode="auto">
            <a:xfrm flipV="1">
              <a:off x="5387" y="2199"/>
              <a:ext cx="8"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89" name="Line 694"/>
            <p:cNvSpPr>
              <a:spLocks noChangeShapeType="1"/>
            </p:cNvSpPr>
            <p:nvPr/>
          </p:nvSpPr>
          <p:spPr bwMode="auto">
            <a:xfrm>
              <a:off x="5395" y="219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0" name="Line 695"/>
            <p:cNvSpPr>
              <a:spLocks noChangeShapeType="1"/>
            </p:cNvSpPr>
            <p:nvPr/>
          </p:nvSpPr>
          <p:spPr bwMode="auto">
            <a:xfrm>
              <a:off x="5395" y="2199"/>
              <a:ext cx="5" cy="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1" name="Line 696"/>
            <p:cNvSpPr>
              <a:spLocks noChangeShapeType="1"/>
            </p:cNvSpPr>
            <p:nvPr/>
          </p:nvSpPr>
          <p:spPr bwMode="auto">
            <a:xfrm>
              <a:off x="5400" y="223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2" name="Line 697"/>
            <p:cNvSpPr>
              <a:spLocks noChangeShapeType="1"/>
            </p:cNvSpPr>
            <p:nvPr/>
          </p:nvSpPr>
          <p:spPr bwMode="auto">
            <a:xfrm>
              <a:off x="5400" y="2231"/>
              <a:ext cx="7"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3" name="Line 698"/>
            <p:cNvSpPr>
              <a:spLocks noChangeShapeType="1"/>
            </p:cNvSpPr>
            <p:nvPr/>
          </p:nvSpPr>
          <p:spPr bwMode="auto">
            <a:xfrm>
              <a:off x="5407" y="2316"/>
              <a:ext cx="0" cy="1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4" name="Line 699"/>
            <p:cNvSpPr>
              <a:spLocks noChangeShapeType="1"/>
            </p:cNvSpPr>
            <p:nvPr/>
          </p:nvSpPr>
          <p:spPr bwMode="auto">
            <a:xfrm>
              <a:off x="5407" y="2461"/>
              <a:ext cx="6" cy="1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5" name="Line 700"/>
            <p:cNvSpPr>
              <a:spLocks noChangeShapeType="1"/>
            </p:cNvSpPr>
            <p:nvPr/>
          </p:nvSpPr>
          <p:spPr bwMode="auto">
            <a:xfrm>
              <a:off x="5413" y="261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6" name="Line 701"/>
            <p:cNvSpPr>
              <a:spLocks noChangeShapeType="1"/>
            </p:cNvSpPr>
            <p:nvPr/>
          </p:nvSpPr>
          <p:spPr bwMode="auto">
            <a:xfrm>
              <a:off x="5413" y="2617"/>
              <a:ext cx="7" cy="11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7" name="Line 702"/>
            <p:cNvSpPr>
              <a:spLocks noChangeShapeType="1"/>
            </p:cNvSpPr>
            <p:nvPr/>
          </p:nvSpPr>
          <p:spPr bwMode="auto">
            <a:xfrm>
              <a:off x="5420" y="27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8" name="Line 703"/>
            <p:cNvSpPr>
              <a:spLocks noChangeShapeType="1"/>
            </p:cNvSpPr>
            <p:nvPr/>
          </p:nvSpPr>
          <p:spPr bwMode="auto">
            <a:xfrm>
              <a:off x="5420" y="2734"/>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699" name="Line 704"/>
            <p:cNvSpPr>
              <a:spLocks noChangeShapeType="1"/>
            </p:cNvSpPr>
            <p:nvPr/>
          </p:nvSpPr>
          <p:spPr bwMode="auto">
            <a:xfrm>
              <a:off x="5426" y="276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0" name="Line 705"/>
            <p:cNvSpPr>
              <a:spLocks noChangeShapeType="1"/>
            </p:cNvSpPr>
            <p:nvPr/>
          </p:nvSpPr>
          <p:spPr bwMode="auto">
            <a:xfrm flipV="1">
              <a:off x="5426" y="2681"/>
              <a:ext cx="7" cy="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1" name="Line 706"/>
            <p:cNvSpPr>
              <a:spLocks noChangeShapeType="1"/>
            </p:cNvSpPr>
            <p:nvPr/>
          </p:nvSpPr>
          <p:spPr bwMode="auto">
            <a:xfrm flipV="1">
              <a:off x="5433" y="2504"/>
              <a:ext cx="0" cy="1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2" name="Line 707"/>
            <p:cNvSpPr>
              <a:spLocks noChangeShapeType="1"/>
            </p:cNvSpPr>
            <p:nvPr/>
          </p:nvSpPr>
          <p:spPr bwMode="auto">
            <a:xfrm flipV="1">
              <a:off x="5433" y="2312"/>
              <a:ext cx="6" cy="1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3" name="Line 708"/>
            <p:cNvSpPr>
              <a:spLocks noChangeShapeType="1"/>
            </p:cNvSpPr>
            <p:nvPr/>
          </p:nvSpPr>
          <p:spPr bwMode="auto">
            <a:xfrm>
              <a:off x="5439" y="231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4" name="Line 709"/>
            <p:cNvSpPr>
              <a:spLocks noChangeShapeType="1"/>
            </p:cNvSpPr>
            <p:nvPr/>
          </p:nvSpPr>
          <p:spPr bwMode="auto">
            <a:xfrm flipV="1">
              <a:off x="5439" y="2210"/>
              <a:ext cx="7" cy="10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5" name="Line 710"/>
            <p:cNvSpPr>
              <a:spLocks noChangeShapeType="1"/>
            </p:cNvSpPr>
            <p:nvPr/>
          </p:nvSpPr>
          <p:spPr bwMode="auto">
            <a:xfrm>
              <a:off x="5446" y="221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6" name="Line 711"/>
            <p:cNvSpPr>
              <a:spLocks noChangeShapeType="1"/>
            </p:cNvSpPr>
            <p:nvPr/>
          </p:nvSpPr>
          <p:spPr bwMode="auto">
            <a:xfrm>
              <a:off x="5446" y="2210"/>
              <a:ext cx="6" cy="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7" name="Line 712"/>
            <p:cNvSpPr>
              <a:spLocks noChangeShapeType="1"/>
            </p:cNvSpPr>
            <p:nvPr/>
          </p:nvSpPr>
          <p:spPr bwMode="auto">
            <a:xfrm>
              <a:off x="5452" y="2238"/>
              <a:ext cx="0" cy="14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8" name="Line 713"/>
            <p:cNvSpPr>
              <a:spLocks noChangeShapeType="1"/>
            </p:cNvSpPr>
            <p:nvPr/>
          </p:nvSpPr>
          <p:spPr bwMode="auto">
            <a:xfrm>
              <a:off x="5452" y="2380"/>
              <a:ext cx="6" cy="20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09" name="Line 714"/>
            <p:cNvSpPr>
              <a:spLocks noChangeShapeType="1"/>
            </p:cNvSpPr>
            <p:nvPr/>
          </p:nvSpPr>
          <p:spPr bwMode="auto">
            <a:xfrm>
              <a:off x="5458" y="25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0" name="Line 715"/>
            <p:cNvSpPr>
              <a:spLocks noChangeShapeType="1"/>
            </p:cNvSpPr>
            <p:nvPr/>
          </p:nvSpPr>
          <p:spPr bwMode="auto">
            <a:xfrm>
              <a:off x="5458" y="2582"/>
              <a:ext cx="7" cy="1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1" name="Line 716"/>
            <p:cNvSpPr>
              <a:spLocks noChangeShapeType="1"/>
            </p:cNvSpPr>
            <p:nvPr/>
          </p:nvSpPr>
          <p:spPr bwMode="auto">
            <a:xfrm>
              <a:off x="5465" y="273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2" name="Line 717"/>
            <p:cNvSpPr>
              <a:spLocks noChangeShapeType="1"/>
            </p:cNvSpPr>
            <p:nvPr/>
          </p:nvSpPr>
          <p:spPr bwMode="auto">
            <a:xfrm>
              <a:off x="5465" y="2738"/>
              <a:ext cx="7"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3" name="Line 718"/>
            <p:cNvSpPr>
              <a:spLocks noChangeShapeType="1"/>
            </p:cNvSpPr>
            <p:nvPr/>
          </p:nvSpPr>
          <p:spPr bwMode="auto">
            <a:xfrm>
              <a:off x="5472" y="275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4" name="Line 719"/>
            <p:cNvSpPr>
              <a:spLocks noChangeShapeType="1"/>
            </p:cNvSpPr>
            <p:nvPr/>
          </p:nvSpPr>
          <p:spPr bwMode="auto">
            <a:xfrm flipV="1">
              <a:off x="5472" y="2639"/>
              <a:ext cx="6" cy="1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5" name="Line 720"/>
            <p:cNvSpPr>
              <a:spLocks noChangeShapeType="1"/>
            </p:cNvSpPr>
            <p:nvPr/>
          </p:nvSpPr>
          <p:spPr bwMode="auto">
            <a:xfrm flipV="1">
              <a:off x="5478" y="2441"/>
              <a:ext cx="0" cy="19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6" name="Line 721"/>
            <p:cNvSpPr>
              <a:spLocks noChangeShapeType="1"/>
            </p:cNvSpPr>
            <p:nvPr/>
          </p:nvSpPr>
          <p:spPr bwMode="auto">
            <a:xfrm flipV="1">
              <a:off x="5478" y="2260"/>
              <a:ext cx="6" cy="1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7" name="Line 722"/>
            <p:cNvSpPr>
              <a:spLocks noChangeShapeType="1"/>
            </p:cNvSpPr>
            <p:nvPr/>
          </p:nvSpPr>
          <p:spPr bwMode="auto">
            <a:xfrm>
              <a:off x="5484" y="226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8" name="Line 723"/>
            <p:cNvSpPr>
              <a:spLocks noChangeShapeType="1"/>
            </p:cNvSpPr>
            <p:nvPr/>
          </p:nvSpPr>
          <p:spPr bwMode="auto">
            <a:xfrm flipV="1">
              <a:off x="5484" y="2203"/>
              <a:ext cx="7" cy="5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19" name="Line 724"/>
            <p:cNvSpPr>
              <a:spLocks noChangeShapeType="1"/>
            </p:cNvSpPr>
            <p:nvPr/>
          </p:nvSpPr>
          <p:spPr bwMode="auto">
            <a:xfrm>
              <a:off x="5491" y="220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0" name="Line 725"/>
            <p:cNvSpPr>
              <a:spLocks noChangeShapeType="1"/>
            </p:cNvSpPr>
            <p:nvPr/>
          </p:nvSpPr>
          <p:spPr bwMode="auto">
            <a:xfrm>
              <a:off x="5491" y="2203"/>
              <a:ext cx="6" cy="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1" name="Line 726"/>
            <p:cNvSpPr>
              <a:spLocks noChangeShapeType="1"/>
            </p:cNvSpPr>
            <p:nvPr/>
          </p:nvSpPr>
          <p:spPr bwMode="auto">
            <a:xfrm>
              <a:off x="5497" y="2295"/>
              <a:ext cx="0" cy="19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2" name="Line 727"/>
            <p:cNvSpPr>
              <a:spLocks noChangeShapeType="1"/>
            </p:cNvSpPr>
            <p:nvPr/>
          </p:nvSpPr>
          <p:spPr bwMode="auto">
            <a:xfrm>
              <a:off x="5497" y="2493"/>
              <a:ext cx="6" cy="1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3" name="Line 728"/>
            <p:cNvSpPr>
              <a:spLocks noChangeShapeType="1"/>
            </p:cNvSpPr>
            <p:nvPr/>
          </p:nvSpPr>
          <p:spPr bwMode="auto">
            <a:xfrm>
              <a:off x="5503" y="268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4" name="Line 729"/>
            <p:cNvSpPr>
              <a:spLocks noChangeShapeType="1"/>
            </p:cNvSpPr>
            <p:nvPr/>
          </p:nvSpPr>
          <p:spPr bwMode="auto">
            <a:xfrm>
              <a:off x="5503" y="2685"/>
              <a:ext cx="6" cy="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5" name="Line 730"/>
            <p:cNvSpPr>
              <a:spLocks noChangeShapeType="1"/>
            </p:cNvSpPr>
            <p:nvPr/>
          </p:nvSpPr>
          <p:spPr bwMode="auto">
            <a:xfrm>
              <a:off x="5509" y="27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6" name="Line 731"/>
            <p:cNvSpPr>
              <a:spLocks noChangeShapeType="1"/>
            </p:cNvSpPr>
            <p:nvPr/>
          </p:nvSpPr>
          <p:spPr bwMode="auto">
            <a:xfrm flipV="1">
              <a:off x="5509" y="2713"/>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7" name="Line 732"/>
            <p:cNvSpPr>
              <a:spLocks noChangeShapeType="1"/>
            </p:cNvSpPr>
            <p:nvPr/>
          </p:nvSpPr>
          <p:spPr bwMode="auto">
            <a:xfrm>
              <a:off x="5516" y="271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8" name="Line 733"/>
            <p:cNvSpPr>
              <a:spLocks noChangeShapeType="1"/>
            </p:cNvSpPr>
            <p:nvPr/>
          </p:nvSpPr>
          <p:spPr bwMode="auto">
            <a:xfrm flipV="1">
              <a:off x="5516" y="2525"/>
              <a:ext cx="7" cy="1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29" name="Line 734"/>
            <p:cNvSpPr>
              <a:spLocks noChangeShapeType="1"/>
            </p:cNvSpPr>
            <p:nvPr/>
          </p:nvSpPr>
          <p:spPr bwMode="auto">
            <a:xfrm flipV="1">
              <a:off x="5523" y="2323"/>
              <a:ext cx="0" cy="20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0" name="Line 735"/>
            <p:cNvSpPr>
              <a:spLocks noChangeShapeType="1"/>
            </p:cNvSpPr>
            <p:nvPr/>
          </p:nvSpPr>
          <p:spPr bwMode="auto">
            <a:xfrm flipV="1">
              <a:off x="5523" y="2210"/>
              <a:ext cx="6" cy="11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1" name="Line 736"/>
            <p:cNvSpPr>
              <a:spLocks noChangeShapeType="1"/>
            </p:cNvSpPr>
            <p:nvPr/>
          </p:nvSpPr>
          <p:spPr bwMode="auto">
            <a:xfrm>
              <a:off x="5529" y="221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2" name="Line 737"/>
            <p:cNvSpPr>
              <a:spLocks noChangeShapeType="1"/>
            </p:cNvSpPr>
            <p:nvPr/>
          </p:nvSpPr>
          <p:spPr bwMode="auto">
            <a:xfrm>
              <a:off x="5529" y="2210"/>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3" name="Line 738"/>
            <p:cNvSpPr>
              <a:spLocks noChangeShapeType="1"/>
            </p:cNvSpPr>
            <p:nvPr/>
          </p:nvSpPr>
          <p:spPr bwMode="auto">
            <a:xfrm>
              <a:off x="5536" y="22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4" name="Line 739"/>
            <p:cNvSpPr>
              <a:spLocks noChangeShapeType="1"/>
            </p:cNvSpPr>
            <p:nvPr/>
          </p:nvSpPr>
          <p:spPr bwMode="auto">
            <a:xfrm>
              <a:off x="5536" y="2245"/>
              <a:ext cx="6" cy="15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5" name="Line 740"/>
            <p:cNvSpPr>
              <a:spLocks noChangeShapeType="1"/>
            </p:cNvSpPr>
            <p:nvPr/>
          </p:nvSpPr>
          <p:spPr bwMode="auto">
            <a:xfrm>
              <a:off x="5542" y="240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6" name="Line 741"/>
            <p:cNvSpPr>
              <a:spLocks noChangeShapeType="1"/>
            </p:cNvSpPr>
            <p:nvPr/>
          </p:nvSpPr>
          <p:spPr bwMode="auto">
            <a:xfrm>
              <a:off x="5542" y="2404"/>
              <a:ext cx="7" cy="20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7" name="Line 742"/>
            <p:cNvSpPr>
              <a:spLocks noChangeShapeType="1"/>
            </p:cNvSpPr>
            <p:nvPr/>
          </p:nvSpPr>
          <p:spPr bwMode="auto">
            <a:xfrm>
              <a:off x="5549" y="2610"/>
              <a:ext cx="0" cy="14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8" name="Line 743"/>
            <p:cNvSpPr>
              <a:spLocks noChangeShapeType="1"/>
            </p:cNvSpPr>
            <p:nvPr/>
          </p:nvSpPr>
          <p:spPr bwMode="auto">
            <a:xfrm flipV="1">
              <a:off x="5549" y="2745"/>
              <a:ext cx="6" cy="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39" name="Line 744"/>
            <p:cNvSpPr>
              <a:spLocks noChangeShapeType="1"/>
            </p:cNvSpPr>
            <p:nvPr/>
          </p:nvSpPr>
          <p:spPr bwMode="auto">
            <a:xfrm>
              <a:off x="5555" y="27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0" name="Line 745"/>
            <p:cNvSpPr>
              <a:spLocks noChangeShapeType="1"/>
            </p:cNvSpPr>
            <p:nvPr/>
          </p:nvSpPr>
          <p:spPr bwMode="auto">
            <a:xfrm flipV="1">
              <a:off x="5555" y="2606"/>
              <a:ext cx="6" cy="1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1" name="Line 746"/>
            <p:cNvSpPr>
              <a:spLocks noChangeShapeType="1"/>
            </p:cNvSpPr>
            <p:nvPr/>
          </p:nvSpPr>
          <p:spPr bwMode="auto">
            <a:xfrm>
              <a:off x="5561" y="260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2" name="Line 747"/>
            <p:cNvSpPr>
              <a:spLocks noChangeShapeType="1"/>
            </p:cNvSpPr>
            <p:nvPr/>
          </p:nvSpPr>
          <p:spPr bwMode="auto">
            <a:xfrm flipV="1">
              <a:off x="5561" y="2398"/>
              <a:ext cx="7" cy="20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3" name="Line 748"/>
            <p:cNvSpPr>
              <a:spLocks noChangeShapeType="1"/>
            </p:cNvSpPr>
            <p:nvPr/>
          </p:nvSpPr>
          <p:spPr bwMode="auto">
            <a:xfrm flipV="1">
              <a:off x="5568" y="2238"/>
              <a:ext cx="0" cy="1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4" name="Line 749"/>
            <p:cNvSpPr>
              <a:spLocks noChangeShapeType="1"/>
            </p:cNvSpPr>
            <p:nvPr/>
          </p:nvSpPr>
          <p:spPr bwMode="auto">
            <a:xfrm flipV="1">
              <a:off x="5568" y="2214"/>
              <a:ext cx="7" cy="2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5" name="Line 750"/>
            <p:cNvSpPr>
              <a:spLocks noChangeShapeType="1"/>
            </p:cNvSpPr>
            <p:nvPr/>
          </p:nvSpPr>
          <p:spPr bwMode="auto">
            <a:xfrm>
              <a:off x="5575" y="221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6" name="Line 751"/>
            <p:cNvSpPr>
              <a:spLocks noChangeShapeType="1"/>
            </p:cNvSpPr>
            <p:nvPr/>
          </p:nvSpPr>
          <p:spPr bwMode="auto">
            <a:xfrm>
              <a:off x="5575" y="2214"/>
              <a:ext cx="6" cy="1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7" name="Line 752"/>
            <p:cNvSpPr>
              <a:spLocks noChangeShapeType="1"/>
            </p:cNvSpPr>
            <p:nvPr/>
          </p:nvSpPr>
          <p:spPr bwMode="auto">
            <a:xfrm>
              <a:off x="5581" y="23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8" name="Line 753"/>
            <p:cNvSpPr>
              <a:spLocks noChangeShapeType="1"/>
            </p:cNvSpPr>
            <p:nvPr/>
          </p:nvSpPr>
          <p:spPr bwMode="auto">
            <a:xfrm>
              <a:off x="5581" y="2334"/>
              <a:ext cx="7" cy="20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49" name="Line 754"/>
            <p:cNvSpPr>
              <a:spLocks noChangeShapeType="1"/>
            </p:cNvSpPr>
            <p:nvPr/>
          </p:nvSpPr>
          <p:spPr bwMode="auto">
            <a:xfrm>
              <a:off x="5588" y="253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0" name="Line 755"/>
            <p:cNvSpPr>
              <a:spLocks noChangeShapeType="1"/>
            </p:cNvSpPr>
            <p:nvPr/>
          </p:nvSpPr>
          <p:spPr bwMode="auto">
            <a:xfrm>
              <a:off x="5588" y="2539"/>
              <a:ext cx="6" cy="1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1" name="Line 756"/>
            <p:cNvSpPr>
              <a:spLocks noChangeShapeType="1"/>
            </p:cNvSpPr>
            <p:nvPr/>
          </p:nvSpPr>
          <p:spPr bwMode="auto">
            <a:xfrm>
              <a:off x="5594" y="2713"/>
              <a:ext cx="0" cy="5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2" name="Line 757"/>
            <p:cNvSpPr>
              <a:spLocks noChangeShapeType="1"/>
            </p:cNvSpPr>
            <p:nvPr/>
          </p:nvSpPr>
          <p:spPr bwMode="auto">
            <a:xfrm flipV="1">
              <a:off x="5594" y="2677"/>
              <a:ext cx="6" cy="8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3" name="Line 758"/>
            <p:cNvSpPr>
              <a:spLocks noChangeShapeType="1"/>
            </p:cNvSpPr>
            <p:nvPr/>
          </p:nvSpPr>
          <p:spPr bwMode="auto">
            <a:xfrm>
              <a:off x="5600" y="267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4" name="Line 759"/>
            <p:cNvSpPr>
              <a:spLocks noChangeShapeType="1"/>
            </p:cNvSpPr>
            <p:nvPr/>
          </p:nvSpPr>
          <p:spPr bwMode="auto">
            <a:xfrm flipV="1">
              <a:off x="5600" y="2487"/>
              <a:ext cx="6" cy="19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5" name="Line 760"/>
            <p:cNvSpPr>
              <a:spLocks noChangeShapeType="1"/>
            </p:cNvSpPr>
            <p:nvPr/>
          </p:nvSpPr>
          <p:spPr bwMode="auto">
            <a:xfrm>
              <a:off x="5606" y="248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6" name="Line 761"/>
            <p:cNvSpPr>
              <a:spLocks noChangeShapeType="1"/>
            </p:cNvSpPr>
            <p:nvPr/>
          </p:nvSpPr>
          <p:spPr bwMode="auto">
            <a:xfrm flipV="1">
              <a:off x="5606" y="2291"/>
              <a:ext cx="8" cy="19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7" name="Line 762"/>
            <p:cNvSpPr>
              <a:spLocks noChangeShapeType="1"/>
            </p:cNvSpPr>
            <p:nvPr/>
          </p:nvSpPr>
          <p:spPr bwMode="auto">
            <a:xfrm flipV="1">
              <a:off x="5614" y="2206"/>
              <a:ext cx="0" cy="8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8" name="Line 763"/>
            <p:cNvSpPr>
              <a:spLocks noChangeShapeType="1"/>
            </p:cNvSpPr>
            <p:nvPr/>
          </p:nvSpPr>
          <p:spPr bwMode="auto">
            <a:xfrm>
              <a:off x="5614" y="2206"/>
              <a:ext cx="6"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59" name="Line 764"/>
            <p:cNvSpPr>
              <a:spLocks noChangeShapeType="1"/>
            </p:cNvSpPr>
            <p:nvPr/>
          </p:nvSpPr>
          <p:spPr bwMode="auto">
            <a:xfrm>
              <a:off x="5620" y="226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0" name="Line 765"/>
            <p:cNvSpPr>
              <a:spLocks noChangeShapeType="1"/>
            </p:cNvSpPr>
            <p:nvPr/>
          </p:nvSpPr>
          <p:spPr bwMode="auto">
            <a:xfrm>
              <a:off x="5620" y="2267"/>
              <a:ext cx="6" cy="1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1" name="Line 766"/>
            <p:cNvSpPr>
              <a:spLocks noChangeShapeType="1"/>
            </p:cNvSpPr>
            <p:nvPr/>
          </p:nvSpPr>
          <p:spPr bwMode="auto">
            <a:xfrm>
              <a:off x="5626" y="24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2" name="Line 767"/>
            <p:cNvSpPr>
              <a:spLocks noChangeShapeType="1"/>
            </p:cNvSpPr>
            <p:nvPr/>
          </p:nvSpPr>
          <p:spPr bwMode="auto">
            <a:xfrm>
              <a:off x="5626" y="2441"/>
              <a:ext cx="7" cy="19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3" name="Line 768"/>
            <p:cNvSpPr>
              <a:spLocks noChangeShapeType="1"/>
            </p:cNvSpPr>
            <p:nvPr/>
          </p:nvSpPr>
          <p:spPr bwMode="auto">
            <a:xfrm>
              <a:off x="5633" y="263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4" name="Line 769"/>
            <p:cNvSpPr>
              <a:spLocks noChangeShapeType="1"/>
            </p:cNvSpPr>
            <p:nvPr/>
          </p:nvSpPr>
          <p:spPr bwMode="auto">
            <a:xfrm>
              <a:off x="5633" y="2639"/>
              <a:ext cx="6" cy="10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5" name="Line 770"/>
            <p:cNvSpPr>
              <a:spLocks noChangeShapeType="1"/>
            </p:cNvSpPr>
            <p:nvPr/>
          </p:nvSpPr>
          <p:spPr bwMode="auto">
            <a:xfrm>
              <a:off x="5639" y="2741"/>
              <a:ext cx="0"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6" name="Line 771"/>
            <p:cNvSpPr>
              <a:spLocks noChangeShapeType="1"/>
            </p:cNvSpPr>
            <p:nvPr/>
          </p:nvSpPr>
          <p:spPr bwMode="auto">
            <a:xfrm flipV="1">
              <a:off x="5639" y="2592"/>
              <a:ext cx="6" cy="1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7" name="Line 772"/>
            <p:cNvSpPr>
              <a:spLocks noChangeShapeType="1"/>
            </p:cNvSpPr>
            <p:nvPr/>
          </p:nvSpPr>
          <p:spPr bwMode="auto">
            <a:xfrm>
              <a:off x="5645" y="25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8" name="Line 773"/>
            <p:cNvSpPr>
              <a:spLocks noChangeShapeType="1"/>
            </p:cNvSpPr>
            <p:nvPr/>
          </p:nvSpPr>
          <p:spPr bwMode="auto">
            <a:xfrm flipV="1">
              <a:off x="5645" y="2380"/>
              <a:ext cx="6" cy="21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69" name="Line 774"/>
            <p:cNvSpPr>
              <a:spLocks noChangeShapeType="1"/>
            </p:cNvSpPr>
            <p:nvPr/>
          </p:nvSpPr>
          <p:spPr bwMode="auto">
            <a:xfrm>
              <a:off x="5651" y="238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0" name="Line 775"/>
            <p:cNvSpPr>
              <a:spLocks noChangeShapeType="1"/>
            </p:cNvSpPr>
            <p:nvPr/>
          </p:nvSpPr>
          <p:spPr bwMode="auto">
            <a:xfrm flipV="1">
              <a:off x="5651" y="2224"/>
              <a:ext cx="8" cy="1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1" name="Line 776"/>
            <p:cNvSpPr>
              <a:spLocks noChangeShapeType="1"/>
            </p:cNvSpPr>
            <p:nvPr/>
          </p:nvSpPr>
          <p:spPr bwMode="auto">
            <a:xfrm>
              <a:off x="5659" y="222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2" name="Line 777"/>
            <p:cNvSpPr>
              <a:spLocks noChangeShapeType="1"/>
            </p:cNvSpPr>
            <p:nvPr/>
          </p:nvSpPr>
          <p:spPr bwMode="auto">
            <a:xfrm flipV="1">
              <a:off x="5659" y="2217"/>
              <a:ext cx="5" cy="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3" name="Line 778"/>
            <p:cNvSpPr>
              <a:spLocks noChangeShapeType="1"/>
            </p:cNvSpPr>
            <p:nvPr/>
          </p:nvSpPr>
          <p:spPr bwMode="auto">
            <a:xfrm>
              <a:off x="5664" y="2217"/>
              <a:ext cx="0" cy="12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4" name="Line 779"/>
            <p:cNvSpPr>
              <a:spLocks noChangeShapeType="1"/>
            </p:cNvSpPr>
            <p:nvPr/>
          </p:nvSpPr>
          <p:spPr bwMode="auto">
            <a:xfrm>
              <a:off x="5664" y="2344"/>
              <a:ext cx="7" cy="19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5" name="Line 780"/>
            <p:cNvSpPr>
              <a:spLocks noChangeShapeType="1"/>
            </p:cNvSpPr>
            <p:nvPr/>
          </p:nvSpPr>
          <p:spPr bwMode="auto">
            <a:xfrm>
              <a:off x="5671" y="253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6" name="Line 781"/>
            <p:cNvSpPr>
              <a:spLocks noChangeShapeType="1"/>
            </p:cNvSpPr>
            <p:nvPr/>
          </p:nvSpPr>
          <p:spPr bwMode="auto">
            <a:xfrm>
              <a:off x="5671" y="2539"/>
              <a:ext cx="6" cy="17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7" name="Line 782"/>
            <p:cNvSpPr>
              <a:spLocks noChangeShapeType="1"/>
            </p:cNvSpPr>
            <p:nvPr/>
          </p:nvSpPr>
          <p:spPr bwMode="auto">
            <a:xfrm>
              <a:off x="5677" y="271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8" name="Line 783"/>
            <p:cNvSpPr>
              <a:spLocks noChangeShapeType="1"/>
            </p:cNvSpPr>
            <p:nvPr/>
          </p:nvSpPr>
          <p:spPr bwMode="auto">
            <a:xfrm flipV="1">
              <a:off x="5677" y="2670"/>
              <a:ext cx="7" cy="4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79" name="Line 784"/>
            <p:cNvSpPr>
              <a:spLocks noChangeShapeType="1"/>
            </p:cNvSpPr>
            <p:nvPr/>
          </p:nvSpPr>
          <p:spPr bwMode="auto">
            <a:xfrm>
              <a:off x="5684" y="2670"/>
              <a:ext cx="0" cy="9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0" name="Line 785"/>
            <p:cNvSpPr>
              <a:spLocks noChangeShapeType="1"/>
            </p:cNvSpPr>
            <p:nvPr/>
          </p:nvSpPr>
          <p:spPr bwMode="auto">
            <a:xfrm flipV="1">
              <a:off x="5684" y="2483"/>
              <a:ext cx="6" cy="28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1" name="Line 786"/>
            <p:cNvSpPr>
              <a:spLocks noChangeShapeType="1"/>
            </p:cNvSpPr>
            <p:nvPr/>
          </p:nvSpPr>
          <p:spPr bwMode="auto">
            <a:xfrm>
              <a:off x="5690" y="24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2" name="Line 787"/>
            <p:cNvSpPr>
              <a:spLocks noChangeShapeType="1"/>
            </p:cNvSpPr>
            <p:nvPr/>
          </p:nvSpPr>
          <p:spPr bwMode="auto">
            <a:xfrm flipV="1">
              <a:off x="5690" y="2295"/>
              <a:ext cx="7" cy="1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3" name="Line 788"/>
            <p:cNvSpPr>
              <a:spLocks noChangeShapeType="1"/>
            </p:cNvSpPr>
            <p:nvPr/>
          </p:nvSpPr>
          <p:spPr bwMode="auto">
            <a:xfrm>
              <a:off x="5697" y="22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4" name="Line 789"/>
            <p:cNvSpPr>
              <a:spLocks noChangeShapeType="1"/>
            </p:cNvSpPr>
            <p:nvPr/>
          </p:nvSpPr>
          <p:spPr bwMode="auto">
            <a:xfrm flipV="1">
              <a:off x="5697" y="2203"/>
              <a:ext cx="6" cy="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5" name="Line 790"/>
            <p:cNvSpPr>
              <a:spLocks noChangeShapeType="1"/>
            </p:cNvSpPr>
            <p:nvPr/>
          </p:nvSpPr>
          <p:spPr bwMode="auto">
            <a:xfrm>
              <a:off x="5703" y="220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6" name="Line 791"/>
            <p:cNvSpPr>
              <a:spLocks noChangeShapeType="1"/>
            </p:cNvSpPr>
            <p:nvPr/>
          </p:nvSpPr>
          <p:spPr bwMode="auto">
            <a:xfrm>
              <a:off x="5703" y="2203"/>
              <a:ext cx="6" cy="6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7" name="Line 792"/>
            <p:cNvSpPr>
              <a:spLocks noChangeShapeType="1"/>
            </p:cNvSpPr>
            <p:nvPr/>
          </p:nvSpPr>
          <p:spPr bwMode="auto">
            <a:xfrm>
              <a:off x="5709" y="2267"/>
              <a:ext cx="0" cy="1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8" name="Line 793"/>
            <p:cNvSpPr>
              <a:spLocks noChangeShapeType="1"/>
            </p:cNvSpPr>
            <p:nvPr/>
          </p:nvSpPr>
          <p:spPr bwMode="auto">
            <a:xfrm>
              <a:off x="5709" y="2444"/>
              <a:ext cx="8" cy="19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89" name="Line 794"/>
            <p:cNvSpPr>
              <a:spLocks noChangeShapeType="1"/>
            </p:cNvSpPr>
            <p:nvPr/>
          </p:nvSpPr>
          <p:spPr bwMode="auto">
            <a:xfrm>
              <a:off x="5717" y="264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0" name="Line 795"/>
            <p:cNvSpPr>
              <a:spLocks noChangeShapeType="1"/>
            </p:cNvSpPr>
            <p:nvPr/>
          </p:nvSpPr>
          <p:spPr bwMode="auto">
            <a:xfrm>
              <a:off x="5717" y="2642"/>
              <a:ext cx="5" cy="11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1" name="Line 796"/>
            <p:cNvSpPr>
              <a:spLocks noChangeShapeType="1"/>
            </p:cNvSpPr>
            <p:nvPr/>
          </p:nvSpPr>
          <p:spPr bwMode="auto">
            <a:xfrm>
              <a:off x="5722" y="275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2" name="Line 797"/>
            <p:cNvSpPr>
              <a:spLocks noChangeShapeType="1"/>
            </p:cNvSpPr>
            <p:nvPr/>
          </p:nvSpPr>
          <p:spPr bwMode="auto">
            <a:xfrm flipV="1">
              <a:off x="5722" y="2745"/>
              <a:ext cx="6"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3" name="Line 798"/>
            <p:cNvSpPr>
              <a:spLocks noChangeShapeType="1"/>
            </p:cNvSpPr>
            <p:nvPr/>
          </p:nvSpPr>
          <p:spPr bwMode="auto">
            <a:xfrm flipV="1">
              <a:off x="5728" y="2592"/>
              <a:ext cx="0" cy="15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4" name="Line 799"/>
            <p:cNvSpPr>
              <a:spLocks noChangeShapeType="1"/>
            </p:cNvSpPr>
            <p:nvPr/>
          </p:nvSpPr>
          <p:spPr bwMode="auto">
            <a:xfrm flipV="1">
              <a:off x="5728" y="2380"/>
              <a:ext cx="8" cy="21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5" name="Line 800"/>
            <p:cNvSpPr>
              <a:spLocks noChangeShapeType="1"/>
            </p:cNvSpPr>
            <p:nvPr/>
          </p:nvSpPr>
          <p:spPr bwMode="auto">
            <a:xfrm>
              <a:off x="5736" y="238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6" name="Line 801"/>
            <p:cNvSpPr>
              <a:spLocks noChangeShapeType="1"/>
            </p:cNvSpPr>
            <p:nvPr/>
          </p:nvSpPr>
          <p:spPr bwMode="auto">
            <a:xfrm flipV="1">
              <a:off x="5736" y="2234"/>
              <a:ext cx="6" cy="1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7" name="Line 802"/>
            <p:cNvSpPr>
              <a:spLocks noChangeShapeType="1"/>
            </p:cNvSpPr>
            <p:nvPr/>
          </p:nvSpPr>
          <p:spPr bwMode="auto">
            <a:xfrm>
              <a:off x="5742" y="22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8" name="Line 803"/>
            <p:cNvSpPr>
              <a:spLocks noChangeShapeType="1"/>
            </p:cNvSpPr>
            <p:nvPr/>
          </p:nvSpPr>
          <p:spPr bwMode="auto">
            <a:xfrm flipV="1">
              <a:off x="5742" y="2214"/>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799" name="Line 804"/>
            <p:cNvSpPr>
              <a:spLocks noChangeShapeType="1"/>
            </p:cNvSpPr>
            <p:nvPr/>
          </p:nvSpPr>
          <p:spPr bwMode="auto">
            <a:xfrm>
              <a:off x="5748" y="221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0" name="Line 805"/>
            <p:cNvSpPr>
              <a:spLocks noChangeShapeType="1"/>
            </p:cNvSpPr>
            <p:nvPr/>
          </p:nvSpPr>
          <p:spPr bwMode="auto">
            <a:xfrm>
              <a:off x="5748" y="2214"/>
              <a:ext cx="6" cy="12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1" name="Line 806"/>
            <p:cNvSpPr>
              <a:spLocks noChangeShapeType="1"/>
            </p:cNvSpPr>
            <p:nvPr/>
          </p:nvSpPr>
          <p:spPr bwMode="auto">
            <a:xfrm>
              <a:off x="5754" y="2337"/>
              <a:ext cx="0" cy="19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2" name="Line 807"/>
            <p:cNvSpPr>
              <a:spLocks noChangeShapeType="1"/>
            </p:cNvSpPr>
            <p:nvPr/>
          </p:nvSpPr>
          <p:spPr bwMode="auto">
            <a:xfrm>
              <a:off x="5754" y="2536"/>
              <a:ext cx="8" cy="1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3" name="Line 808"/>
            <p:cNvSpPr>
              <a:spLocks noChangeShapeType="1"/>
            </p:cNvSpPr>
            <p:nvPr/>
          </p:nvSpPr>
          <p:spPr bwMode="auto">
            <a:xfrm>
              <a:off x="5762" y="271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4" name="Line 809"/>
            <p:cNvSpPr>
              <a:spLocks noChangeShapeType="1"/>
            </p:cNvSpPr>
            <p:nvPr/>
          </p:nvSpPr>
          <p:spPr bwMode="auto">
            <a:xfrm>
              <a:off x="5762" y="2713"/>
              <a:ext cx="5"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5" name="Line 810"/>
            <p:cNvSpPr>
              <a:spLocks noChangeShapeType="1"/>
            </p:cNvSpPr>
            <p:nvPr/>
          </p:nvSpPr>
          <p:spPr bwMode="auto">
            <a:xfrm>
              <a:off x="5767" y="276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6" name="Line 811"/>
            <p:cNvSpPr>
              <a:spLocks noChangeShapeType="1"/>
            </p:cNvSpPr>
            <p:nvPr/>
          </p:nvSpPr>
          <p:spPr bwMode="auto">
            <a:xfrm flipV="1">
              <a:off x="5767" y="2674"/>
              <a:ext cx="7" cy="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7" name="Line 812"/>
            <p:cNvSpPr>
              <a:spLocks noChangeShapeType="1"/>
            </p:cNvSpPr>
            <p:nvPr/>
          </p:nvSpPr>
          <p:spPr bwMode="auto">
            <a:xfrm>
              <a:off x="5774" y="267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8" name="Line 813"/>
            <p:cNvSpPr>
              <a:spLocks noChangeShapeType="1"/>
            </p:cNvSpPr>
            <p:nvPr/>
          </p:nvSpPr>
          <p:spPr bwMode="auto">
            <a:xfrm flipV="1">
              <a:off x="5774" y="2490"/>
              <a:ext cx="5" cy="18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09" name="Line 814"/>
            <p:cNvSpPr>
              <a:spLocks noChangeShapeType="1"/>
            </p:cNvSpPr>
            <p:nvPr/>
          </p:nvSpPr>
          <p:spPr bwMode="auto">
            <a:xfrm flipV="1">
              <a:off x="5779" y="2306"/>
              <a:ext cx="0" cy="18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0" name="Line 815"/>
            <p:cNvSpPr>
              <a:spLocks noChangeShapeType="1"/>
            </p:cNvSpPr>
            <p:nvPr/>
          </p:nvSpPr>
          <p:spPr bwMode="auto">
            <a:xfrm flipV="1">
              <a:off x="5779" y="2214"/>
              <a:ext cx="8" cy="9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1" name="Line 816"/>
            <p:cNvSpPr>
              <a:spLocks noChangeShapeType="1"/>
            </p:cNvSpPr>
            <p:nvPr/>
          </p:nvSpPr>
          <p:spPr bwMode="auto">
            <a:xfrm>
              <a:off x="5787" y="221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2" name="Line 817"/>
            <p:cNvSpPr>
              <a:spLocks noChangeShapeType="1"/>
            </p:cNvSpPr>
            <p:nvPr/>
          </p:nvSpPr>
          <p:spPr bwMode="auto">
            <a:xfrm>
              <a:off x="5787" y="2214"/>
              <a:ext cx="6" cy="3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3" name="Line 818"/>
            <p:cNvSpPr>
              <a:spLocks noChangeShapeType="1"/>
            </p:cNvSpPr>
            <p:nvPr/>
          </p:nvSpPr>
          <p:spPr bwMode="auto">
            <a:xfrm>
              <a:off x="5793" y="225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4" name="Line 819"/>
            <p:cNvSpPr>
              <a:spLocks noChangeShapeType="1"/>
            </p:cNvSpPr>
            <p:nvPr/>
          </p:nvSpPr>
          <p:spPr bwMode="auto">
            <a:xfrm>
              <a:off x="5793" y="2252"/>
              <a:ext cx="7" cy="16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5" name="Line 820"/>
            <p:cNvSpPr>
              <a:spLocks noChangeShapeType="1"/>
            </p:cNvSpPr>
            <p:nvPr/>
          </p:nvSpPr>
          <p:spPr bwMode="auto">
            <a:xfrm>
              <a:off x="5800" y="2419"/>
              <a:ext cx="0" cy="19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6" name="Line 821"/>
            <p:cNvSpPr>
              <a:spLocks noChangeShapeType="1"/>
            </p:cNvSpPr>
            <p:nvPr/>
          </p:nvSpPr>
          <p:spPr bwMode="auto">
            <a:xfrm>
              <a:off x="5800" y="2617"/>
              <a:ext cx="6" cy="13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7" name="Line 822"/>
            <p:cNvSpPr>
              <a:spLocks noChangeShapeType="1"/>
            </p:cNvSpPr>
            <p:nvPr/>
          </p:nvSpPr>
          <p:spPr bwMode="auto">
            <a:xfrm>
              <a:off x="5806" y="275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8" name="Line 823"/>
            <p:cNvSpPr>
              <a:spLocks noChangeShapeType="1"/>
            </p:cNvSpPr>
            <p:nvPr/>
          </p:nvSpPr>
          <p:spPr bwMode="auto">
            <a:xfrm flipV="1">
              <a:off x="5806" y="2745"/>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19" name="Line 824"/>
            <p:cNvSpPr>
              <a:spLocks noChangeShapeType="1"/>
            </p:cNvSpPr>
            <p:nvPr/>
          </p:nvSpPr>
          <p:spPr bwMode="auto">
            <a:xfrm>
              <a:off x="5813" y="27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gr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8588" y="222250"/>
            <a:ext cx="9015412" cy="549275"/>
          </a:xfrm>
        </p:spPr>
        <p:txBody>
          <a:bodyPr/>
          <a:lstStyle/>
          <a:p>
            <a:r>
              <a:rPr lang="en-US" dirty="0" smtClean="0"/>
              <a:t>Generating Signals – Analog Modulation</a:t>
            </a:r>
            <a:endParaRPr lang="en-US" sz="2100" dirty="0" smtClean="0"/>
          </a:p>
        </p:txBody>
      </p:sp>
      <p:sp>
        <p:nvSpPr>
          <p:cNvPr id="31747" name="Text Box 3"/>
          <p:cNvSpPr txBox="1">
            <a:spLocks noChangeArrowheads="1"/>
          </p:cNvSpPr>
          <p:nvPr/>
        </p:nvSpPr>
        <p:spPr bwMode="auto">
          <a:xfrm>
            <a:off x="5475288" y="1184275"/>
            <a:ext cx="3389312" cy="739775"/>
          </a:xfrm>
          <a:prstGeom prst="rect">
            <a:avLst/>
          </a:prstGeom>
          <a:noFill/>
          <a:ln w="9525">
            <a:noFill/>
            <a:miter lim="800000"/>
            <a:headEnd/>
            <a:tailEnd/>
          </a:ln>
        </p:spPr>
        <p:txBody>
          <a:bodyPr lIns="0" tIns="0" rIns="0" bIns="0" anchor="b"/>
          <a:lstStyle/>
          <a:p>
            <a:pPr algn="ctr" defTabSz="403225">
              <a:buClr>
                <a:srgbClr val="104160"/>
              </a:buClr>
              <a:buSzPct val="90000"/>
              <a:buFont typeface="Monotype Sorts" pitchFamily="2" charset="2"/>
              <a:buNone/>
            </a:pPr>
            <a:r>
              <a:rPr lang="en-US" sz="2000" dirty="0">
                <a:solidFill>
                  <a:srgbClr val="000000"/>
                </a:solidFill>
                <a:latin typeface="Agilent TT Cond" pitchFamily="34" charset="0"/>
              </a:rPr>
              <a:t>Important Characteristics for Phase Modulation</a:t>
            </a:r>
            <a:endParaRPr lang="en-US" sz="2800" dirty="0">
              <a:latin typeface="Agilent TT Cond" pitchFamily="34" charset="0"/>
            </a:endParaRPr>
          </a:p>
        </p:txBody>
      </p:sp>
      <p:sp>
        <p:nvSpPr>
          <p:cNvPr id="31748" name="Line 4"/>
          <p:cNvSpPr>
            <a:spLocks noChangeShapeType="1"/>
          </p:cNvSpPr>
          <p:nvPr/>
        </p:nvSpPr>
        <p:spPr bwMode="auto">
          <a:xfrm>
            <a:off x="5676900" y="1944688"/>
            <a:ext cx="2971800" cy="0"/>
          </a:xfrm>
          <a:prstGeom prst="line">
            <a:avLst/>
          </a:prstGeom>
          <a:noFill/>
          <a:ln w="18732">
            <a:solidFill>
              <a:srgbClr val="000000"/>
            </a:solidFill>
            <a:round/>
            <a:headEnd/>
            <a:tailEnd/>
          </a:ln>
        </p:spPr>
        <p:txBody>
          <a:bodyPr lIns="0" tIns="0" rIns="0" bIns="0" anchor="b"/>
          <a:lstStyle/>
          <a:p>
            <a:endParaRPr lang="en-US" dirty="0">
              <a:latin typeface="Agilent TT Cond" pitchFamily="34" charset="0"/>
            </a:endParaRPr>
          </a:p>
        </p:txBody>
      </p:sp>
      <p:sp>
        <p:nvSpPr>
          <p:cNvPr id="31749" name="Text Box 5"/>
          <p:cNvSpPr txBox="1">
            <a:spLocks noChangeArrowheads="1"/>
          </p:cNvSpPr>
          <p:nvPr/>
        </p:nvSpPr>
        <p:spPr bwMode="auto">
          <a:xfrm>
            <a:off x="5851525" y="1998922"/>
            <a:ext cx="2797175" cy="1776154"/>
          </a:xfrm>
          <a:prstGeom prst="rect">
            <a:avLst/>
          </a:prstGeom>
          <a:noFill/>
          <a:ln w="9525">
            <a:noFill/>
            <a:miter lim="800000"/>
            <a:headEnd/>
            <a:tailEnd/>
          </a:ln>
        </p:spPr>
        <p:txBody>
          <a:bodyPr lIns="0" tIns="0" rIns="0" bIns="0" anchor="b"/>
          <a:lstStyle/>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Phase </a:t>
            </a:r>
            <a:r>
              <a:rPr lang="en-US" sz="2000" dirty="0" smtClean="0">
                <a:solidFill>
                  <a:schemeClr val="tx2"/>
                </a:solidFill>
                <a:latin typeface="Agilent TT Cond" pitchFamily="34" charset="0"/>
              </a:rPr>
              <a:t>deviation (</a:t>
            </a:r>
            <a:r>
              <a:rPr lang="el-GR" sz="2000" dirty="0" smtClean="0">
                <a:solidFill>
                  <a:srgbClr val="000000"/>
                </a:solidFill>
                <a:latin typeface="Agilent TT Cond" pitchFamily="34" charset="0"/>
              </a:rPr>
              <a:t>Δθ</a:t>
            </a:r>
            <a:r>
              <a:rPr lang="en-US" sz="2000" dirty="0" smtClean="0">
                <a:solidFill>
                  <a:srgbClr val="000000"/>
                </a:solidFill>
                <a:latin typeface="Agilent TT Cond" pitchFamily="34" charset="0"/>
              </a:rPr>
              <a:t>)</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Modulation Rate </a:t>
            </a:r>
            <a:r>
              <a:rPr lang="en-US" sz="2000" dirty="0" smtClean="0">
                <a:solidFill>
                  <a:schemeClr val="tx2"/>
                </a:solidFill>
                <a:latin typeface="Agilent TT Cond" pitchFamily="34" charset="0"/>
              </a:rPr>
              <a:t>(</a:t>
            </a:r>
            <a:r>
              <a:rPr lang="en-US" sz="2000" dirty="0" err="1" smtClean="0">
                <a:solidFill>
                  <a:schemeClr val="tx2"/>
                </a:solidFill>
                <a:latin typeface="Agilent TT Cond" pitchFamily="34" charset="0"/>
              </a:rPr>
              <a:t>Fm</a:t>
            </a:r>
            <a:r>
              <a:rPr lang="en-US" sz="2000" dirty="0" smtClean="0">
                <a:solidFill>
                  <a:srgbClr val="000000"/>
                </a:solidFill>
                <a:latin typeface="Agilent TT Cond" pitchFamily="34" charset="0"/>
              </a:rPr>
              <a:t>)</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Accuracy</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Resolution</a:t>
            </a:r>
          </a:p>
          <a:p>
            <a:pPr marL="220663" indent="-220663" defTabSz="403225">
              <a:buClr>
                <a:srgbClr val="000000"/>
              </a:buClr>
              <a:buSzPct val="46000"/>
              <a:buFont typeface="Monotype Sorts" pitchFamily="2" charset="2"/>
              <a:buChar char="l"/>
            </a:pPr>
            <a:r>
              <a:rPr lang="en-US" sz="2000" dirty="0" smtClean="0">
                <a:solidFill>
                  <a:schemeClr val="tx2"/>
                </a:solidFill>
                <a:latin typeface="Agilent TT Cond" pitchFamily="34" charset="0"/>
              </a:rPr>
              <a:t>Distortion (%)</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smtClean="0">
                <a:solidFill>
                  <a:schemeClr val="tx2"/>
                </a:solidFill>
                <a:latin typeface="Agilent TT Cond" pitchFamily="34" charset="0"/>
              </a:rPr>
              <a:t>Sensitivity </a:t>
            </a:r>
            <a:r>
              <a:rPr lang="en-US" sz="2000" dirty="0">
                <a:solidFill>
                  <a:schemeClr val="tx2"/>
                </a:solidFill>
                <a:latin typeface="Agilent TT Cond" pitchFamily="34" charset="0"/>
              </a:rPr>
              <a:t>(</a:t>
            </a:r>
            <a:r>
              <a:rPr lang="en-US" sz="2000" dirty="0" err="1">
                <a:solidFill>
                  <a:schemeClr val="tx2"/>
                </a:solidFill>
                <a:latin typeface="Agilent TT Cond" pitchFamily="34" charset="0"/>
              </a:rPr>
              <a:t>dev</a:t>
            </a:r>
            <a:r>
              <a:rPr lang="en-US" sz="2000" dirty="0">
                <a:solidFill>
                  <a:schemeClr val="tx2"/>
                </a:solidFill>
                <a:latin typeface="Agilent TT Cond" pitchFamily="34" charset="0"/>
              </a:rPr>
              <a:t>/volt</a:t>
            </a:r>
            <a:r>
              <a:rPr lang="en-US" sz="2000" dirty="0" smtClean="0">
                <a:solidFill>
                  <a:schemeClr val="tx2"/>
                </a:solidFill>
                <a:latin typeface="Agilent TT Cond" pitchFamily="34" charset="0"/>
              </a:rPr>
              <a:t>)</a:t>
            </a:r>
            <a:endParaRPr lang="en-US" sz="2000" dirty="0">
              <a:solidFill>
                <a:schemeClr val="tx2"/>
              </a:solidFill>
              <a:latin typeface="Agilent TT Cond" pitchFamily="34" charset="0"/>
            </a:endParaRPr>
          </a:p>
        </p:txBody>
      </p:sp>
      <p:sp>
        <p:nvSpPr>
          <p:cNvPr id="31750" name="Line 6"/>
          <p:cNvSpPr>
            <a:spLocks noChangeShapeType="1"/>
          </p:cNvSpPr>
          <p:nvPr/>
        </p:nvSpPr>
        <p:spPr bwMode="auto">
          <a:xfrm>
            <a:off x="1025525" y="1431925"/>
            <a:ext cx="0" cy="21050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751" name="Line 7"/>
          <p:cNvSpPr>
            <a:spLocks noChangeShapeType="1"/>
          </p:cNvSpPr>
          <p:nvPr/>
        </p:nvSpPr>
        <p:spPr bwMode="auto">
          <a:xfrm>
            <a:off x="1027113" y="2438400"/>
            <a:ext cx="265747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1752" name="Text Box 8"/>
          <p:cNvSpPr txBox="1">
            <a:spLocks noChangeArrowheads="1"/>
          </p:cNvSpPr>
          <p:nvPr/>
        </p:nvSpPr>
        <p:spPr bwMode="auto">
          <a:xfrm rot="-5400000">
            <a:off x="4763" y="1973263"/>
            <a:ext cx="1416050" cy="260350"/>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700" dirty="0">
                <a:solidFill>
                  <a:srgbClr val="000000"/>
                </a:solidFill>
                <a:latin typeface="Agilent TT Cond" pitchFamily="34" charset="0"/>
              </a:rPr>
              <a:t>Voltage</a:t>
            </a:r>
            <a:endParaRPr lang="en-US" sz="2200" dirty="0">
              <a:latin typeface="Agilent TT Cond" pitchFamily="34" charset="0"/>
            </a:endParaRPr>
          </a:p>
        </p:txBody>
      </p:sp>
      <p:sp>
        <p:nvSpPr>
          <p:cNvPr id="31753" name="Text Box 9"/>
          <p:cNvSpPr txBox="1">
            <a:spLocks noChangeArrowheads="1"/>
          </p:cNvSpPr>
          <p:nvPr/>
        </p:nvSpPr>
        <p:spPr bwMode="auto">
          <a:xfrm>
            <a:off x="3478213" y="2540000"/>
            <a:ext cx="576262" cy="287338"/>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700" dirty="0">
                <a:solidFill>
                  <a:srgbClr val="000000"/>
                </a:solidFill>
                <a:latin typeface="Agilent TT Cond" pitchFamily="34" charset="0"/>
              </a:rPr>
              <a:t>Time</a:t>
            </a:r>
            <a:endParaRPr lang="en-US" sz="2200" dirty="0">
              <a:latin typeface="Agilent TT Cond" pitchFamily="34" charset="0"/>
            </a:endParaRPr>
          </a:p>
        </p:txBody>
      </p:sp>
      <p:grpSp>
        <p:nvGrpSpPr>
          <p:cNvPr id="31754" name="Group 12"/>
          <p:cNvGrpSpPr>
            <a:grpSpLocks/>
          </p:cNvGrpSpPr>
          <p:nvPr/>
        </p:nvGrpSpPr>
        <p:grpSpPr bwMode="auto">
          <a:xfrm>
            <a:off x="1060450" y="1804988"/>
            <a:ext cx="2362200" cy="1317625"/>
            <a:chOff x="3241" y="2998"/>
            <a:chExt cx="2567" cy="560"/>
          </a:xfrm>
        </p:grpSpPr>
        <p:sp>
          <p:nvSpPr>
            <p:cNvPr id="31759" name="Freeform 13"/>
            <p:cNvSpPr>
              <a:spLocks/>
            </p:cNvSpPr>
            <p:nvPr/>
          </p:nvSpPr>
          <p:spPr bwMode="auto">
            <a:xfrm>
              <a:off x="3241" y="3007"/>
              <a:ext cx="643" cy="551"/>
            </a:xfrm>
            <a:custGeom>
              <a:avLst/>
              <a:gdLst>
                <a:gd name="T0" fmla="*/ 1 w 643"/>
                <a:gd name="T1" fmla="*/ 268 h 551"/>
                <a:gd name="T2" fmla="*/ 8 w 643"/>
                <a:gd name="T3" fmla="*/ 236 h 551"/>
                <a:gd name="T4" fmla="*/ 20 w 643"/>
                <a:gd name="T5" fmla="*/ 185 h 551"/>
                <a:gd name="T6" fmla="*/ 35 w 643"/>
                <a:gd name="T7" fmla="*/ 131 h 551"/>
                <a:gd name="T8" fmla="*/ 51 w 643"/>
                <a:gd name="T9" fmla="*/ 82 h 551"/>
                <a:gd name="T10" fmla="*/ 66 w 643"/>
                <a:gd name="T11" fmla="*/ 55 h 551"/>
                <a:gd name="T12" fmla="*/ 76 w 643"/>
                <a:gd name="T13" fmla="*/ 44 h 551"/>
                <a:gd name="T14" fmla="*/ 87 w 643"/>
                <a:gd name="T15" fmla="*/ 33 h 551"/>
                <a:gd name="T16" fmla="*/ 102 w 643"/>
                <a:gd name="T17" fmla="*/ 20 h 551"/>
                <a:gd name="T18" fmla="*/ 114 w 643"/>
                <a:gd name="T19" fmla="*/ 12 h 551"/>
                <a:gd name="T20" fmla="*/ 128 w 643"/>
                <a:gd name="T21" fmla="*/ 4 h 551"/>
                <a:gd name="T22" fmla="*/ 138 w 643"/>
                <a:gd name="T23" fmla="*/ 3 h 551"/>
                <a:gd name="T24" fmla="*/ 151 w 643"/>
                <a:gd name="T25" fmla="*/ 1 h 551"/>
                <a:gd name="T26" fmla="*/ 163 w 643"/>
                <a:gd name="T27" fmla="*/ 1 h 551"/>
                <a:gd name="T28" fmla="*/ 178 w 643"/>
                <a:gd name="T29" fmla="*/ 1 h 551"/>
                <a:gd name="T30" fmla="*/ 189 w 643"/>
                <a:gd name="T31" fmla="*/ 4 h 551"/>
                <a:gd name="T32" fmla="*/ 200 w 643"/>
                <a:gd name="T33" fmla="*/ 8 h 551"/>
                <a:gd name="T34" fmla="*/ 213 w 643"/>
                <a:gd name="T35" fmla="*/ 17 h 551"/>
                <a:gd name="T36" fmla="*/ 228 w 643"/>
                <a:gd name="T37" fmla="*/ 28 h 551"/>
                <a:gd name="T38" fmla="*/ 240 w 643"/>
                <a:gd name="T39" fmla="*/ 41 h 551"/>
                <a:gd name="T40" fmla="*/ 251 w 643"/>
                <a:gd name="T41" fmla="*/ 52 h 551"/>
                <a:gd name="T42" fmla="*/ 262 w 643"/>
                <a:gd name="T43" fmla="*/ 68 h 551"/>
                <a:gd name="T44" fmla="*/ 278 w 643"/>
                <a:gd name="T45" fmla="*/ 105 h 551"/>
                <a:gd name="T46" fmla="*/ 289 w 643"/>
                <a:gd name="T47" fmla="*/ 150 h 551"/>
                <a:gd name="T48" fmla="*/ 301 w 643"/>
                <a:gd name="T49" fmla="*/ 196 h 551"/>
                <a:gd name="T50" fmla="*/ 310 w 643"/>
                <a:gd name="T51" fmla="*/ 240 h 551"/>
                <a:gd name="T52" fmla="*/ 321 w 643"/>
                <a:gd name="T53" fmla="*/ 275 h 551"/>
                <a:gd name="T54" fmla="*/ 329 w 643"/>
                <a:gd name="T55" fmla="*/ 312 h 551"/>
                <a:gd name="T56" fmla="*/ 339 w 643"/>
                <a:gd name="T57" fmla="*/ 355 h 551"/>
                <a:gd name="T58" fmla="*/ 350 w 643"/>
                <a:gd name="T59" fmla="*/ 403 h 551"/>
                <a:gd name="T60" fmla="*/ 363 w 643"/>
                <a:gd name="T61" fmla="*/ 445 h 551"/>
                <a:gd name="T62" fmla="*/ 378 w 643"/>
                <a:gd name="T63" fmla="*/ 483 h 551"/>
                <a:gd name="T64" fmla="*/ 389 w 643"/>
                <a:gd name="T65" fmla="*/ 499 h 551"/>
                <a:gd name="T66" fmla="*/ 400 w 643"/>
                <a:gd name="T67" fmla="*/ 512 h 551"/>
                <a:gd name="T68" fmla="*/ 413 w 643"/>
                <a:gd name="T69" fmla="*/ 523 h 551"/>
                <a:gd name="T70" fmla="*/ 425 w 643"/>
                <a:gd name="T71" fmla="*/ 535 h 551"/>
                <a:gd name="T72" fmla="*/ 440 w 643"/>
                <a:gd name="T73" fmla="*/ 543 h 551"/>
                <a:gd name="T74" fmla="*/ 451 w 643"/>
                <a:gd name="T75" fmla="*/ 548 h 551"/>
                <a:gd name="T76" fmla="*/ 463 w 643"/>
                <a:gd name="T77" fmla="*/ 549 h 551"/>
                <a:gd name="T78" fmla="*/ 475 w 643"/>
                <a:gd name="T79" fmla="*/ 550 h 551"/>
                <a:gd name="T80" fmla="*/ 490 w 643"/>
                <a:gd name="T81" fmla="*/ 550 h 551"/>
                <a:gd name="T82" fmla="*/ 502 w 643"/>
                <a:gd name="T83" fmla="*/ 549 h 551"/>
                <a:gd name="T84" fmla="*/ 513 w 643"/>
                <a:gd name="T85" fmla="*/ 546 h 551"/>
                <a:gd name="T86" fmla="*/ 525 w 643"/>
                <a:gd name="T87" fmla="*/ 541 h 551"/>
                <a:gd name="T88" fmla="*/ 539 w 643"/>
                <a:gd name="T89" fmla="*/ 531 h 551"/>
                <a:gd name="T90" fmla="*/ 552 w 643"/>
                <a:gd name="T91" fmla="*/ 519 h 551"/>
                <a:gd name="T92" fmla="*/ 565 w 643"/>
                <a:gd name="T93" fmla="*/ 506 h 551"/>
                <a:gd name="T94" fmla="*/ 573 w 643"/>
                <a:gd name="T95" fmla="*/ 495 h 551"/>
                <a:gd name="T96" fmla="*/ 588 w 643"/>
                <a:gd name="T97" fmla="*/ 469 h 551"/>
                <a:gd name="T98" fmla="*/ 605 w 643"/>
                <a:gd name="T99" fmla="*/ 421 h 551"/>
                <a:gd name="T100" fmla="*/ 621 w 643"/>
                <a:gd name="T101" fmla="*/ 366 h 551"/>
                <a:gd name="T102" fmla="*/ 632 w 643"/>
                <a:gd name="T103" fmla="*/ 317 h 551"/>
                <a:gd name="T104" fmla="*/ 640 w 643"/>
                <a:gd name="T105" fmla="*/ 283 h 5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3"/>
                <a:gd name="T160" fmla="*/ 0 h 551"/>
                <a:gd name="T161" fmla="*/ 643 w 643"/>
                <a:gd name="T162" fmla="*/ 551 h 5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3" h="551">
                  <a:moveTo>
                    <a:pt x="0" y="275"/>
                  </a:moveTo>
                  <a:lnTo>
                    <a:pt x="0" y="274"/>
                  </a:lnTo>
                  <a:lnTo>
                    <a:pt x="1" y="268"/>
                  </a:lnTo>
                  <a:lnTo>
                    <a:pt x="3" y="260"/>
                  </a:lnTo>
                  <a:lnTo>
                    <a:pt x="5" y="249"/>
                  </a:lnTo>
                  <a:lnTo>
                    <a:pt x="8" y="236"/>
                  </a:lnTo>
                  <a:lnTo>
                    <a:pt x="11" y="220"/>
                  </a:lnTo>
                  <a:lnTo>
                    <a:pt x="15" y="204"/>
                  </a:lnTo>
                  <a:lnTo>
                    <a:pt x="20" y="185"/>
                  </a:lnTo>
                  <a:lnTo>
                    <a:pt x="24" y="168"/>
                  </a:lnTo>
                  <a:lnTo>
                    <a:pt x="29" y="149"/>
                  </a:lnTo>
                  <a:lnTo>
                    <a:pt x="35" y="131"/>
                  </a:lnTo>
                  <a:lnTo>
                    <a:pt x="40" y="113"/>
                  </a:lnTo>
                  <a:lnTo>
                    <a:pt x="46" y="98"/>
                  </a:lnTo>
                  <a:lnTo>
                    <a:pt x="51" y="82"/>
                  </a:lnTo>
                  <a:lnTo>
                    <a:pt x="57" y="69"/>
                  </a:lnTo>
                  <a:lnTo>
                    <a:pt x="64" y="58"/>
                  </a:lnTo>
                  <a:lnTo>
                    <a:pt x="66" y="55"/>
                  </a:lnTo>
                  <a:lnTo>
                    <a:pt x="68" y="52"/>
                  </a:lnTo>
                  <a:lnTo>
                    <a:pt x="72" y="48"/>
                  </a:lnTo>
                  <a:lnTo>
                    <a:pt x="76" y="44"/>
                  </a:lnTo>
                  <a:lnTo>
                    <a:pt x="80" y="41"/>
                  </a:lnTo>
                  <a:lnTo>
                    <a:pt x="83" y="37"/>
                  </a:lnTo>
                  <a:lnTo>
                    <a:pt x="87" y="33"/>
                  </a:lnTo>
                  <a:lnTo>
                    <a:pt x="92" y="28"/>
                  </a:lnTo>
                  <a:lnTo>
                    <a:pt x="96" y="24"/>
                  </a:lnTo>
                  <a:lnTo>
                    <a:pt x="102" y="20"/>
                  </a:lnTo>
                  <a:lnTo>
                    <a:pt x="105" y="17"/>
                  </a:lnTo>
                  <a:lnTo>
                    <a:pt x="111" y="13"/>
                  </a:lnTo>
                  <a:lnTo>
                    <a:pt x="114" y="12"/>
                  </a:lnTo>
                  <a:lnTo>
                    <a:pt x="119" y="8"/>
                  </a:lnTo>
                  <a:lnTo>
                    <a:pt x="123" y="6"/>
                  </a:lnTo>
                  <a:lnTo>
                    <a:pt x="128" y="4"/>
                  </a:lnTo>
                  <a:lnTo>
                    <a:pt x="130" y="4"/>
                  </a:lnTo>
                  <a:lnTo>
                    <a:pt x="134" y="3"/>
                  </a:lnTo>
                  <a:lnTo>
                    <a:pt x="138" y="3"/>
                  </a:lnTo>
                  <a:lnTo>
                    <a:pt x="142" y="1"/>
                  </a:lnTo>
                  <a:lnTo>
                    <a:pt x="146" y="1"/>
                  </a:lnTo>
                  <a:lnTo>
                    <a:pt x="151" y="1"/>
                  </a:lnTo>
                  <a:lnTo>
                    <a:pt x="154" y="1"/>
                  </a:lnTo>
                  <a:lnTo>
                    <a:pt x="160" y="0"/>
                  </a:lnTo>
                  <a:lnTo>
                    <a:pt x="163" y="1"/>
                  </a:lnTo>
                  <a:lnTo>
                    <a:pt x="169" y="1"/>
                  </a:lnTo>
                  <a:lnTo>
                    <a:pt x="172" y="1"/>
                  </a:lnTo>
                  <a:lnTo>
                    <a:pt x="178" y="1"/>
                  </a:lnTo>
                  <a:lnTo>
                    <a:pt x="182" y="3"/>
                  </a:lnTo>
                  <a:lnTo>
                    <a:pt x="185" y="3"/>
                  </a:lnTo>
                  <a:lnTo>
                    <a:pt x="189" y="4"/>
                  </a:lnTo>
                  <a:lnTo>
                    <a:pt x="193" y="4"/>
                  </a:lnTo>
                  <a:lnTo>
                    <a:pt x="196" y="6"/>
                  </a:lnTo>
                  <a:lnTo>
                    <a:pt x="200" y="8"/>
                  </a:lnTo>
                  <a:lnTo>
                    <a:pt x="204" y="12"/>
                  </a:lnTo>
                  <a:lnTo>
                    <a:pt x="209" y="13"/>
                  </a:lnTo>
                  <a:lnTo>
                    <a:pt x="213" y="17"/>
                  </a:lnTo>
                  <a:lnTo>
                    <a:pt x="218" y="20"/>
                  </a:lnTo>
                  <a:lnTo>
                    <a:pt x="222" y="24"/>
                  </a:lnTo>
                  <a:lnTo>
                    <a:pt x="228" y="28"/>
                  </a:lnTo>
                  <a:lnTo>
                    <a:pt x="232" y="33"/>
                  </a:lnTo>
                  <a:lnTo>
                    <a:pt x="236" y="37"/>
                  </a:lnTo>
                  <a:lnTo>
                    <a:pt x="240" y="41"/>
                  </a:lnTo>
                  <a:lnTo>
                    <a:pt x="245" y="44"/>
                  </a:lnTo>
                  <a:lnTo>
                    <a:pt x="247" y="48"/>
                  </a:lnTo>
                  <a:lnTo>
                    <a:pt x="251" y="52"/>
                  </a:lnTo>
                  <a:lnTo>
                    <a:pt x="253" y="55"/>
                  </a:lnTo>
                  <a:lnTo>
                    <a:pt x="257" y="58"/>
                  </a:lnTo>
                  <a:lnTo>
                    <a:pt x="262" y="68"/>
                  </a:lnTo>
                  <a:lnTo>
                    <a:pt x="267" y="79"/>
                  </a:lnTo>
                  <a:lnTo>
                    <a:pt x="272" y="92"/>
                  </a:lnTo>
                  <a:lnTo>
                    <a:pt x="278" y="105"/>
                  </a:lnTo>
                  <a:lnTo>
                    <a:pt x="281" y="120"/>
                  </a:lnTo>
                  <a:lnTo>
                    <a:pt x="286" y="135"/>
                  </a:lnTo>
                  <a:lnTo>
                    <a:pt x="289" y="150"/>
                  </a:lnTo>
                  <a:lnTo>
                    <a:pt x="294" y="165"/>
                  </a:lnTo>
                  <a:lnTo>
                    <a:pt x="297" y="181"/>
                  </a:lnTo>
                  <a:lnTo>
                    <a:pt x="301" y="196"/>
                  </a:lnTo>
                  <a:lnTo>
                    <a:pt x="305" y="211"/>
                  </a:lnTo>
                  <a:lnTo>
                    <a:pt x="308" y="225"/>
                  </a:lnTo>
                  <a:lnTo>
                    <a:pt x="310" y="240"/>
                  </a:lnTo>
                  <a:lnTo>
                    <a:pt x="314" y="253"/>
                  </a:lnTo>
                  <a:lnTo>
                    <a:pt x="318" y="264"/>
                  </a:lnTo>
                  <a:lnTo>
                    <a:pt x="321" y="275"/>
                  </a:lnTo>
                  <a:lnTo>
                    <a:pt x="323" y="287"/>
                  </a:lnTo>
                  <a:lnTo>
                    <a:pt x="327" y="298"/>
                  </a:lnTo>
                  <a:lnTo>
                    <a:pt x="329" y="312"/>
                  </a:lnTo>
                  <a:lnTo>
                    <a:pt x="332" y="325"/>
                  </a:lnTo>
                  <a:lnTo>
                    <a:pt x="335" y="341"/>
                  </a:lnTo>
                  <a:lnTo>
                    <a:pt x="339" y="355"/>
                  </a:lnTo>
                  <a:lnTo>
                    <a:pt x="343" y="371"/>
                  </a:lnTo>
                  <a:lnTo>
                    <a:pt x="346" y="386"/>
                  </a:lnTo>
                  <a:lnTo>
                    <a:pt x="350" y="403"/>
                  </a:lnTo>
                  <a:lnTo>
                    <a:pt x="354" y="418"/>
                  </a:lnTo>
                  <a:lnTo>
                    <a:pt x="357" y="432"/>
                  </a:lnTo>
                  <a:lnTo>
                    <a:pt x="363" y="445"/>
                  </a:lnTo>
                  <a:lnTo>
                    <a:pt x="367" y="459"/>
                  </a:lnTo>
                  <a:lnTo>
                    <a:pt x="373" y="471"/>
                  </a:lnTo>
                  <a:lnTo>
                    <a:pt x="378" y="483"/>
                  </a:lnTo>
                  <a:lnTo>
                    <a:pt x="385" y="491"/>
                  </a:lnTo>
                  <a:lnTo>
                    <a:pt x="387" y="495"/>
                  </a:lnTo>
                  <a:lnTo>
                    <a:pt x="389" y="499"/>
                  </a:lnTo>
                  <a:lnTo>
                    <a:pt x="392" y="503"/>
                  </a:lnTo>
                  <a:lnTo>
                    <a:pt x="396" y="506"/>
                  </a:lnTo>
                  <a:lnTo>
                    <a:pt x="400" y="512"/>
                  </a:lnTo>
                  <a:lnTo>
                    <a:pt x="403" y="515"/>
                  </a:lnTo>
                  <a:lnTo>
                    <a:pt x="407" y="519"/>
                  </a:lnTo>
                  <a:lnTo>
                    <a:pt x="413" y="523"/>
                  </a:lnTo>
                  <a:lnTo>
                    <a:pt x="416" y="527"/>
                  </a:lnTo>
                  <a:lnTo>
                    <a:pt x="422" y="531"/>
                  </a:lnTo>
                  <a:lnTo>
                    <a:pt x="425" y="535"/>
                  </a:lnTo>
                  <a:lnTo>
                    <a:pt x="431" y="538"/>
                  </a:lnTo>
                  <a:lnTo>
                    <a:pt x="435" y="541"/>
                  </a:lnTo>
                  <a:lnTo>
                    <a:pt x="440" y="543"/>
                  </a:lnTo>
                  <a:lnTo>
                    <a:pt x="444" y="545"/>
                  </a:lnTo>
                  <a:lnTo>
                    <a:pt x="449" y="546"/>
                  </a:lnTo>
                  <a:lnTo>
                    <a:pt x="451" y="548"/>
                  </a:lnTo>
                  <a:lnTo>
                    <a:pt x="455" y="548"/>
                  </a:lnTo>
                  <a:lnTo>
                    <a:pt x="459" y="549"/>
                  </a:lnTo>
                  <a:lnTo>
                    <a:pt x="463" y="549"/>
                  </a:lnTo>
                  <a:lnTo>
                    <a:pt x="467" y="550"/>
                  </a:lnTo>
                  <a:lnTo>
                    <a:pt x="472" y="550"/>
                  </a:lnTo>
                  <a:lnTo>
                    <a:pt x="475" y="550"/>
                  </a:lnTo>
                  <a:lnTo>
                    <a:pt x="481" y="550"/>
                  </a:lnTo>
                  <a:lnTo>
                    <a:pt x="485" y="550"/>
                  </a:lnTo>
                  <a:lnTo>
                    <a:pt x="490" y="550"/>
                  </a:lnTo>
                  <a:lnTo>
                    <a:pt x="493" y="550"/>
                  </a:lnTo>
                  <a:lnTo>
                    <a:pt x="499" y="549"/>
                  </a:lnTo>
                  <a:lnTo>
                    <a:pt x="502" y="549"/>
                  </a:lnTo>
                  <a:lnTo>
                    <a:pt x="507" y="548"/>
                  </a:lnTo>
                  <a:lnTo>
                    <a:pt x="510" y="548"/>
                  </a:lnTo>
                  <a:lnTo>
                    <a:pt x="513" y="546"/>
                  </a:lnTo>
                  <a:lnTo>
                    <a:pt x="517" y="545"/>
                  </a:lnTo>
                  <a:lnTo>
                    <a:pt x="521" y="543"/>
                  </a:lnTo>
                  <a:lnTo>
                    <a:pt x="525" y="541"/>
                  </a:lnTo>
                  <a:lnTo>
                    <a:pt x="530" y="538"/>
                  </a:lnTo>
                  <a:lnTo>
                    <a:pt x="534" y="535"/>
                  </a:lnTo>
                  <a:lnTo>
                    <a:pt x="539" y="531"/>
                  </a:lnTo>
                  <a:lnTo>
                    <a:pt x="543" y="527"/>
                  </a:lnTo>
                  <a:lnTo>
                    <a:pt x="548" y="523"/>
                  </a:lnTo>
                  <a:lnTo>
                    <a:pt x="552" y="519"/>
                  </a:lnTo>
                  <a:lnTo>
                    <a:pt x="557" y="515"/>
                  </a:lnTo>
                  <a:lnTo>
                    <a:pt x="560" y="512"/>
                  </a:lnTo>
                  <a:lnTo>
                    <a:pt x="565" y="506"/>
                  </a:lnTo>
                  <a:lnTo>
                    <a:pt x="568" y="503"/>
                  </a:lnTo>
                  <a:lnTo>
                    <a:pt x="571" y="499"/>
                  </a:lnTo>
                  <a:lnTo>
                    <a:pt x="573" y="495"/>
                  </a:lnTo>
                  <a:lnTo>
                    <a:pt x="577" y="491"/>
                  </a:lnTo>
                  <a:lnTo>
                    <a:pt x="583" y="482"/>
                  </a:lnTo>
                  <a:lnTo>
                    <a:pt x="588" y="469"/>
                  </a:lnTo>
                  <a:lnTo>
                    <a:pt x="594" y="455"/>
                  </a:lnTo>
                  <a:lnTo>
                    <a:pt x="601" y="438"/>
                  </a:lnTo>
                  <a:lnTo>
                    <a:pt x="605" y="421"/>
                  </a:lnTo>
                  <a:lnTo>
                    <a:pt x="611" y="403"/>
                  </a:lnTo>
                  <a:lnTo>
                    <a:pt x="616" y="384"/>
                  </a:lnTo>
                  <a:lnTo>
                    <a:pt x="621" y="366"/>
                  </a:lnTo>
                  <a:lnTo>
                    <a:pt x="625" y="349"/>
                  </a:lnTo>
                  <a:lnTo>
                    <a:pt x="629" y="332"/>
                  </a:lnTo>
                  <a:lnTo>
                    <a:pt x="632" y="317"/>
                  </a:lnTo>
                  <a:lnTo>
                    <a:pt x="636" y="303"/>
                  </a:lnTo>
                  <a:lnTo>
                    <a:pt x="638" y="292"/>
                  </a:lnTo>
                  <a:lnTo>
                    <a:pt x="640" y="283"/>
                  </a:lnTo>
                  <a:lnTo>
                    <a:pt x="640" y="277"/>
                  </a:lnTo>
                  <a:lnTo>
                    <a:pt x="642" y="275"/>
                  </a:lnTo>
                </a:path>
              </a:pathLst>
            </a:custGeom>
            <a:noFill/>
            <a:ln w="31242">
              <a:solidFill>
                <a:schemeClr val="tx2"/>
              </a:solidFill>
              <a:round/>
              <a:headEnd/>
              <a:tailEnd/>
            </a:ln>
          </p:spPr>
          <p:txBody>
            <a:bodyPr/>
            <a:lstStyle/>
            <a:p>
              <a:endParaRPr lang="en-US" dirty="0">
                <a:latin typeface="Agilent TT Cond" pitchFamily="34" charset="0"/>
              </a:endParaRPr>
            </a:p>
          </p:txBody>
        </p:sp>
        <p:sp>
          <p:nvSpPr>
            <p:cNvPr id="31760" name="Freeform 14"/>
            <p:cNvSpPr>
              <a:spLocks/>
            </p:cNvSpPr>
            <p:nvPr/>
          </p:nvSpPr>
          <p:spPr bwMode="auto">
            <a:xfrm>
              <a:off x="3881" y="3000"/>
              <a:ext cx="642" cy="551"/>
            </a:xfrm>
            <a:custGeom>
              <a:avLst/>
              <a:gdLst>
                <a:gd name="T0" fmla="*/ 639 w 642"/>
                <a:gd name="T1" fmla="*/ 268 h 551"/>
                <a:gd name="T2" fmla="*/ 631 w 642"/>
                <a:gd name="T3" fmla="*/ 235 h 551"/>
                <a:gd name="T4" fmla="*/ 621 w 642"/>
                <a:gd name="T5" fmla="*/ 185 h 551"/>
                <a:gd name="T6" fmla="*/ 605 w 642"/>
                <a:gd name="T7" fmla="*/ 131 h 551"/>
                <a:gd name="T8" fmla="*/ 589 w 642"/>
                <a:gd name="T9" fmla="*/ 82 h 551"/>
                <a:gd name="T10" fmla="*/ 574 w 642"/>
                <a:gd name="T11" fmla="*/ 55 h 551"/>
                <a:gd name="T12" fmla="*/ 565 w 642"/>
                <a:gd name="T13" fmla="*/ 44 h 551"/>
                <a:gd name="T14" fmla="*/ 552 w 642"/>
                <a:gd name="T15" fmla="*/ 33 h 551"/>
                <a:gd name="T16" fmla="*/ 539 w 642"/>
                <a:gd name="T17" fmla="*/ 20 h 551"/>
                <a:gd name="T18" fmla="*/ 524 w 642"/>
                <a:gd name="T19" fmla="*/ 11 h 551"/>
                <a:gd name="T20" fmla="*/ 513 w 642"/>
                <a:gd name="T21" fmla="*/ 4 h 551"/>
                <a:gd name="T22" fmla="*/ 502 w 642"/>
                <a:gd name="T23" fmla="*/ 3 h 551"/>
                <a:gd name="T24" fmla="*/ 489 w 642"/>
                <a:gd name="T25" fmla="*/ 1 h 551"/>
                <a:gd name="T26" fmla="*/ 475 w 642"/>
                <a:gd name="T27" fmla="*/ 1 h 551"/>
                <a:gd name="T28" fmla="*/ 463 w 642"/>
                <a:gd name="T29" fmla="*/ 1 h 551"/>
                <a:gd name="T30" fmla="*/ 451 w 642"/>
                <a:gd name="T31" fmla="*/ 4 h 551"/>
                <a:gd name="T32" fmla="*/ 439 w 642"/>
                <a:gd name="T33" fmla="*/ 7 h 551"/>
                <a:gd name="T34" fmla="*/ 425 w 642"/>
                <a:gd name="T35" fmla="*/ 17 h 551"/>
                <a:gd name="T36" fmla="*/ 412 w 642"/>
                <a:gd name="T37" fmla="*/ 28 h 551"/>
                <a:gd name="T38" fmla="*/ 399 w 642"/>
                <a:gd name="T39" fmla="*/ 41 h 551"/>
                <a:gd name="T40" fmla="*/ 389 w 642"/>
                <a:gd name="T41" fmla="*/ 52 h 551"/>
                <a:gd name="T42" fmla="*/ 378 w 642"/>
                <a:gd name="T43" fmla="*/ 68 h 551"/>
                <a:gd name="T44" fmla="*/ 363 w 642"/>
                <a:gd name="T45" fmla="*/ 105 h 551"/>
                <a:gd name="T46" fmla="*/ 350 w 642"/>
                <a:gd name="T47" fmla="*/ 150 h 551"/>
                <a:gd name="T48" fmla="*/ 339 w 642"/>
                <a:gd name="T49" fmla="*/ 196 h 551"/>
                <a:gd name="T50" fmla="*/ 328 w 642"/>
                <a:gd name="T51" fmla="*/ 240 h 551"/>
                <a:gd name="T52" fmla="*/ 320 w 642"/>
                <a:gd name="T53" fmla="*/ 275 h 551"/>
                <a:gd name="T54" fmla="*/ 309 w 642"/>
                <a:gd name="T55" fmla="*/ 312 h 551"/>
                <a:gd name="T56" fmla="*/ 300 w 642"/>
                <a:gd name="T57" fmla="*/ 355 h 551"/>
                <a:gd name="T58" fmla="*/ 289 w 642"/>
                <a:gd name="T59" fmla="*/ 402 h 551"/>
                <a:gd name="T60" fmla="*/ 277 w 642"/>
                <a:gd name="T61" fmla="*/ 446 h 551"/>
                <a:gd name="T62" fmla="*/ 261 w 642"/>
                <a:gd name="T63" fmla="*/ 483 h 551"/>
                <a:gd name="T64" fmla="*/ 250 w 642"/>
                <a:gd name="T65" fmla="*/ 499 h 551"/>
                <a:gd name="T66" fmla="*/ 239 w 642"/>
                <a:gd name="T67" fmla="*/ 511 h 551"/>
                <a:gd name="T68" fmla="*/ 227 w 642"/>
                <a:gd name="T69" fmla="*/ 522 h 551"/>
                <a:gd name="T70" fmla="*/ 212 w 642"/>
                <a:gd name="T71" fmla="*/ 534 h 551"/>
                <a:gd name="T72" fmla="*/ 199 w 642"/>
                <a:gd name="T73" fmla="*/ 543 h 551"/>
                <a:gd name="T74" fmla="*/ 188 w 642"/>
                <a:gd name="T75" fmla="*/ 548 h 551"/>
                <a:gd name="T76" fmla="*/ 177 w 642"/>
                <a:gd name="T77" fmla="*/ 549 h 551"/>
                <a:gd name="T78" fmla="*/ 163 w 642"/>
                <a:gd name="T79" fmla="*/ 550 h 551"/>
                <a:gd name="T80" fmla="*/ 150 w 642"/>
                <a:gd name="T81" fmla="*/ 550 h 551"/>
                <a:gd name="T82" fmla="*/ 137 w 642"/>
                <a:gd name="T83" fmla="*/ 549 h 551"/>
                <a:gd name="T84" fmla="*/ 128 w 642"/>
                <a:gd name="T85" fmla="*/ 546 h 551"/>
                <a:gd name="T86" fmla="*/ 114 w 642"/>
                <a:gd name="T87" fmla="*/ 541 h 551"/>
                <a:gd name="T88" fmla="*/ 101 w 642"/>
                <a:gd name="T89" fmla="*/ 531 h 551"/>
                <a:gd name="T90" fmla="*/ 86 w 642"/>
                <a:gd name="T91" fmla="*/ 519 h 551"/>
                <a:gd name="T92" fmla="*/ 75 w 642"/>
                <a:gd name="T93" fmla="*/ 507 h 551"/>
                <a:gd name="T94" fmla="*/ 66 w 642"/>
                <a:gd name="T95" fmla="*/ 496 h 551"/>
                <a:gd name="T96" fmla="*/ 51 w 642"/>
                <a:gd name="T97" fmla="*/ 469 h 551"/>
                <a:gd name="T98" fmla="*/ 34 w 642"/>
                <a:gd name="T99" fmla="*/ 421 h 551"/>
                <a:gd name="T100" fmla="*/ 19 w 642"/>
                <a:gd name="T101" fmla="*/ 366 h 551"/>
                <a:gd name="T102" fmla="*/ 7 w 642"/>
                <a:gd name="T103" fmla="*/ 316 h 551"/>
                <a:gd name="T104" fmla="*/ 0 w 642"/>
                <a:gd name="T105" fmla="*/ 282 h 5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2"/>
                <a:gd name="T160" fmla="*/ 0 h 551"/>
                <a:gd name="T161" fmla="*/ 642 w 642"/>
                <a:gd name="T162" fmla="*/ 551 h 5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2" h="551">
                  <a:moveTo>
                    <a:pt x="641" y="275"/>
                  </a:moveTo>
                  <a:lnTo>
                    <a:pt x="640" y="273"/>
                  </a:lnTo>
                  <a:lnTo>
                    <a:pt x="639" y="268"/>
                  </a:lnTo>
                  <a:lnTo>
                    <a:pt x="637" y="260"/>
                  </a:lnTo>
                  <a:lnTo>
                    <a:pt x="635" y="248"/>
                  </a:lnTo>
                  <a:lnTo>
                    <a:pt x="631" y="235"/>
                  </a:lnTo>
                  <a:lnTo>
                    <a:pt x="629" y="220"/>
                  </a:lnTo>
                  <a:lnTo>
                    <a:pt x="625" y="203"/>
                  </a:lnTo>
                  <a:lnTo>
                    <a:pt x="621" y="185"/>
                  </a:lnTo>
                  <a:lnTo>
                    <a:pt x="616" y="167"/>
                  </a:lnTo>
                  <a:lnTo>
                    <a:pt x="611" y="149"/>
                  </a:lnTo>
                  <a:lnTo>
                    <a:pt x="605" y="131"/>
                  </a:lnTo>
                  <a:lnTo>
                    <a:pt x="601" y="113"/>
                  </a:lnTo>
                  <a:lnTo>
                    <a:pt x="594" y="97"/>
                  </a:lnTo>
                  <a:lnTo>
                    <a:pt x="589" y="82"/>
                  </a:lnTo>
                  <a:lnTo>
                    <a:pt x="583" y="69"/>
                  </a:lnTo>
                  <a:lnTo>
                    <a:pt x="577" y="58"/>
                  </a:lnTo>
                  <a:lnTo>
                    <a:pt x="574" y="55"/>
                  </a:lnTo>
                  <a:lnTo>
                    <a:pt x="571" y="52"/>
                  </a:lnTo>
                  <a:lnTo>
                    <a:pt x="568" y="48"/>
                  </a:lnTo>
                  <a:lnTo>
                    <a:pt x="565" y="44"/>
                  </a:lnTo>
                  <a:lnTo>
                    <a:pt x="560" y="41"/>
                  </a:lnTo>
                  <a:lnTo>
                    <a:pt x="557" y="37"/>
                  </a:lnTo>
                  <a:lnTo>
                    <a:pt x="552" y="33"/>
                  </a:lnTo>
                  <a:lnTo>
                    <a:pt x="548" y="28"/>
                  </a:lnTo>
                  <a:lnTo>
                    <a:pt x="543" y="24"/>
                  </a:lnTo>
                  <a:lnTo>
                    <a:pt x="539" y="20"/>
                  </a:lnTo>
                  <a:lnTo>
                    <a:pt x="533" y="17"/>
                  </a:lnTo>
                  <a:lnTo>
                    <a:pt x="529" y="13"/>
                  </a:lnTo>
                  <a:lnTo>
                    <a:pt x="524" y="11"/>
                  </a:lnTo>
                  <a:lnTo>
                    <a:pt x="520" y="7"/>
                  </a:lnTo>
                  <a:lnTo>
                    <a:pt x="517" y="6"/>
                  </a:lnTo>
                  <a:lnTo>
                    <a:pt x="513" y="4"/>
                  </a:lnTo>
                  <a:lnTo>
                    <a:pt x="509" y="4"/>
                  </a:lnTo>
                  <a:lnTo>
                    <a:pt x="506" y="3"/>
                  </a:lnTo>
                  <a:lnTo>
                    <a:pt x="502" y="3"/>
                  </a:lnTo>
                  <a:lnTo>
                    <a:pt x="498" y="1"/>
                  </a:lnTo>
                  <a:lnTo>
                    <a:pt x="493" y="1"/>
                  </a:lnTo>
                  <a:lnTo>
                    <a:pt x="489" y="1"/>
                  </a:lnTo>
                  <a:lnTo>
                    <a:pt x="484" y="1"/>
                  </a:lnTo>
                  <a:lnTo>
                    <a:pt x="480" y="0"/>
                  </a:lnTo>
                  <a:lnTo>
                    <a:pt x="475" y="1"/>
                  </a:lnTo>
                  <a:lnTo>
                    <a:pt x="471" y="1"/>
                  </a:lnTo>
                  <a:lnTo>
                    <a:pt x="466" y="1"/>
                  </a:lnTo>
                  <a:lnTo>
                    <a:pt x="463" y="1"/>
                  </a:lnTo>
                  <a:lnTo>
                    <a:pt x="458" y="3"/>
                  </a:lnTo>
                  <a:lnTo>
                    <a:pt x="455" y="3"/>
                  </a:lnTo>
                  <a:lnTo>
                    <a:pt x="451" y="4"/>
                  </a:lnTo>
                  <a:lnTo>
                    <a:pt x="448" y="4"/>
                  </a:lnTo>
                  <a:lnTo>
                    <a:pt x="443" y="6"/>
                  </a:lnTo>
                  <a:lnTo>
                    <a:pt x="439" y="7"/>
                  </a:lnTo>
                  <a:lnTo>
                    <a:pt x="434" y="11"/>
                  </a:lnTo>
                  <a:lnTo>
                    <a:pt x="431" y="13"/>
                  </a:lnTo>
                  <a:lnTo>
                    <a:pt x="425" y="17"/>
                  </a:lnTo>
                  <a:lnTo>
                    <a:pt x="422" y="20"/>
                  </a:lnTo>
                  <a:lnTo>
                    <a:pt x="416" y="24"/>
                  </a:lnTo>
                  <a:lnTo>
                    <a:pt x="412" y="28"/>
                  </a:lnTo>
                  <a:lnTo>
                    <a:pt x="407" y="33"/>
                  </a:lnTo>
                  <a:lnTo>
                    <a:pt x="403" y="37"/>
                  </a:lnTo>
                  <a:lnTo>
                    <a:pt x="399" y="41"/>
                  </a:lnTo>
                  <a:lnTo>
                    <a:pt x="395" y="44"/>
                  </a:lnTo>
                  <a:lnTo>
                    <a:pt x="391" y="48"/>
                  </a:lnTo>
                  <a:lnTo>
                    <a:pt x="389" y="52"/>
                  </a:lnTo>
                  <a:lnTo>
                    <a:pt x="387" y="55"/>
                  </a:lnTo>
                  <a:lnTo>
                    <a:pt x="385" y="58"/>
                  </a:lnTo>
                  <a:lnTo>
                    <a:pt x="378" y="68"/>
                  </a:lnTo>
                  <a:lnTo>
                    <a:pt x="373" y="79"/>
                  </a:lnTo>
                  <a:lnTo>
                    <a:pt x="367" y="92"/>
                  </a:lnTo>
                  <a:lnTo>
                    <a:pt x="363" y="105"/>
                  </a:lnTo>
                  <a:lnTo>
                    <a:pt x="357" y="120"/>
                  </a:lnTo>
                  <a:lnTo>
                    <a:pt x="353" y="135"/>
                  </a:lnTo>
                  <a:lnTo>
                    <a:pt x="350" y="150"/>
                  </a:lnTo>
                  <a:lnTo>
                    <a:pt x="346" y="165"/>
                  </a:lnTo>
                  <a:lnTo>
                    <a:pt x="342" y="181"/>
                  </a:lnTo>
                  <a:lnTo>
                    <a:pt x="339" y="196"/>
                  </a:lnTo>
                  <a:lnTo>
                    <a:pt x="335" y="211"/>
                  </a:lnTo>
                  <a:lnTo>
                    <a:pt x="332" y="225"/>
                  </a:lnTo>
                  <a:lnTo>
                    <a:pt x="328" y="240"/>
                  </a:lnTo>
                  <a:lnTo>
                    <a:pt x="326" y="253"/>
                  </a:lnTo>
                  <a:lnTo>
                    <a:pt x="322" y="264"/>
                  </a:lnTo>
                  <a:lnTo>
                    <a:pt x="320" y="275"/>
                  </a:lnTo>
                  <a:lnTo>
                    <a:pt x="317" y="286"/>
                  </a:lnTo>
                  <a:lnTo>
                    <a:pt x="313" y="298"/>
                  </a:lnTo>
                  <a:lnTo>
                    <a:pt x="309" y="312"/>
                  </a:lnTo>
                  <a:lnTo>
                    <a:pt x="307" y="325"/>
                  </a:lnTo>
                  <a:lnTo>
                    <a:pt x="304" y="340"/>
                  </a:lnTo>
                  <a:lnTo>
                    <a:pt x="300" y="355"/>
                  </a:lnTo>
                  <a:lnTo>
                    <a:pt x="296" y="371"/>
                  </a:lnTo>
                  <a:lnTo>
                    <a:pt x="294" y="386"/>
                  </a:lnTo>
                  <a:lnTo>
                    <a:pt x="289" y="402"/>
                  </a:lnTo>
                  <a:lnTo>
                    <a:pt x="285" y="417"/>
                  </a:lnTo>
                  <a:lnTo>
                    <a:pt x="280" y="432"/>
                  </a:lnTo>
                  <a:lnTo>
                    <a:pt x="277" y="446"/>
                  </a:lnTo>
                  <a:lnTo>
                    <a:pt x="271" y="460"/>
                  </a:lnTo>
                  <a:lnTo>
                    <a:pt x="266" y="472"/>
                  </a:lnTo>
                  <a:lnTo>
                    <a:pt x="261" y="483"/>
                  </a:lnTo>
                  <a:lnTo>
                    <a:pt x="256" y="492"/>
                  </a:lnTo>
                  <a:lnTo>
                    <a:pt x="252" y="496"/>
                  </a:lnTo>
                  <a:lnTo>
                    <a:pt x="250" y="499"/>
                  </a:lnTo>
                  <a:lnTo>
                    <a:pt x="246" y="503"/>
                  </a:lnTo>
                  <a:lnTo>
                    <a:pt x="243" y="507"/>
                  </a:lnTo>
                  <a:lnTo>
                    <a:pt x="239" y="511"/>
                  </a:lnTo>
                  <a:lnTo>
                    <a:pt x="235" y="515"/>
                  </a:lnTo>
                  <a:lnTo>
                    <a:pt x="230" y="519"/>
                  </a:lnTo>
                  <a:lnTo>
                    <a:pt x="227" y="522"/>
                  </a:lnTo>
                  <a:lnTo>
                    <a:pt x="221" y="527"/>
                  </a:lnTo>
                  <a:lnTo>
                    <a:pt x="218" y="531"/>
                  </a:lnTo>
                  <a:lnTo>
                    <a:pt x="212" y="534"/>
                  </a:lnTo>
                  <a:lnTo>
                    <a:pt x="208" y="537"/>
                  </a:lnTo>
                  <a:lnTo>
                    <a:pt x="203" y="541"/>
                  </a:lnTo>
                  <a:lnTo>
                    <a:pt x="199" y="543"/>
                  </a:lnTo>
                  <a:lnTo>
                    <a:pt x="195" y="545"/>
                  </a:lnTo>
                  <a:lnTo>
                    <a:pt x="192" y="546"/>
                  </a:lnTo>
                  <a:lnTo>
                    <a:pt x="188" y="548"/>
                  </a:lnTo>
                  <a:lnTo>
                    <a:pt x="184" y="548"/>
                  </a:lnTo>
                  <a:lnTo>
                    <a:pt x="181" y="549"/>
                  </a:lnTo>
                  <a:lnTo>
                    <a:pt x="177" y="549"/>
                  </a:lnTo>
                  <a:lnTo>
                    <a:pt x="172" y="550"/>
                  </a:lnTo>
                  <a:lnTo>
                    <a:pt x="168" y="550"/>
                  </a:lnTo>
                  <a:lnTo>
                    <a:pt x="163" y="550"/>
                  </a:lnTo>
                  <a:lnTo>
                    <a:pt x="159" y="550"/>
                  </a:lnTo>
                  <a:lnTo>
                    <a:pt x="154" y="550"/>
                  </a:lnTo>
                  <a:lnTo>
                    <a:pt x="150" y="550"/>
                  </a:lnTo>
                  <a:lnTo>
                    <a:pt x="145" y="550"/>
                  </a:lnTo>
                  <a:lnTo>
                    <a:pt x="142" y="549"/>
                  </a:lnTo>
                  <a:lnTo>
                    <a:pt x="137" y="549"/>
                  </a:lnTo>
                  <a:lnTo>
                    <a:pt x="134" y="548"/>
                  </a:lnTo>
                  <a:lnTo>
                    <a:pt x="130" y="548"/>
                  </a:lnTo>
                  <a:lnTo>
                    <a:pt x="128" y="546"/>
                  </a:lnTo>
                  <a:lnTo>
                    <a:pt x="123" y="545"/>
                  </a:lnTo>
                  <a:lnTo>
                    <a:pt x="119" y="543"/>
                  </a:lnTo>
                  <a:lnTo>
                    <a:pt x="114" y="541"/>
                  </a:lnTo>
                  <a:lnTo>
                    <a:pt x="110" y="537"/>
                  </a:lnTo>
                  <a:lnTo>
                    <a:pt x="105" y="534"/>
                  </a:lnTo>
                  <a:lnTo>
                    <a:pt x="101" y="531"/>
                  </a:lnTo>
                  <a:lnTo>
                    <a:pt x="96" y="527"/>
                  </a:lnTo>
                  <a:lnTo>
                    <a:pt x="92" y="522"/>
                  </a:lnTo>
                  <a:lnTo>
                    <a:pt x="86" y="519"/>
                  </a:lnTo>
                  <a:lnTo>
                    <a:pt x="83" y="515"/>
                  </a:lnTo>
                  <a:lnTo>
                    <a:pt x="79" y="511"/>
                  </a:lnTo>
                  <a:lnTo>
                    <a:pt x="75" y="507"/>
                  </a:lnTo>
                  <a:lnTo>
                    <a:pt x="71" y="503"/>
                  </a:lnTo>
                  <a:lnTo>
                    <a:pt x="68" y="499"/>
                  </a:lnTo>
                  <a:lnTo>
                    <a:pt x="66" y="496"/>
                  </a:lnTo>
                  <a:lnTo>
                    <a:pt x="64" y="492"/>
                  </a:lnTo>
                  <a:lnTo>
                    <a:pt x="56" y="483"/>
                  </a:lnTo>
                  <a:lnTo>
                    <a:pt x="51" y="469"/>
                  </a:lnTo>
                  <a:lnTo>
                    <a:pt x="45" y="455"/>
                  </a:lnTo>
                  <a:lnTo>
                    <a:pt x="39" y="439"/>
                  </a:lnTo>
                  <a:lnTo>
                    <a:pt x="34" y="421"/>
                  </a:lnTo>
                  <a:lnTo>
                    <a:pt x="28" y="403"/>
                  </a:lnTo>
                  <a:lnTo>
                    <a:pt x="23" y="384"/>
                  </a:lnTo>
                  <a:lnTo>
                    <a:pt x="19" y="366"/>
                  </a:lnTo>
                  <a:lnTo>
                    <a:pt x="14" y="349"/>
                  </a:lnTo>
                  <a:lnTo>
                    <a:pt x="10" y="332"/>
                  </a:lnTo>
                  <a:lnTo>
                    <a:pt x="7" y="316"/>
                  </a:lnTo>
                  <a:lnTo>
                    <a:pt x="5" y="302"/>
                  </a:lnTo>
                  <a:lnTo>
                    <a:pt x="2" y="292"/>
                  </a:lnTo>
                  <a:lnTo>
                    <a:pt x="0" y="282"/>
                  </a:lnTo>
                  <a:lnTo>
                    <a:pt x="0" y="277"/>
                  </a:lnTo>
                  <a:lnTo>
                    <a:pt x="0" y="275"/>
                  </a:lnTo>
                </a:path>
              </a:pathLst>
            </a:custGeom>
            <a:noFill/>
            <a:ln w="31242">
              <a:solidFill>
                <a:schemeClr val="tx2"/>
              </a:solidFill>
              <a:round/>
              <a:headEnd/>
              <a:tailEnd/>
            </a:ln>
          </p:spPr>
          <p:txBody>
            <a:bodyPr/>
            <a:lstStyle/>
            <a:p>
              <a:endParaRPr lang="en-US" dirty="0">
                <a:latin typeface="Agilent TT Cond" pitchFamily="34" charset="0"/>
              </a:endParaRPr>
            </a:p>
          </p:txBody>
        </p:sp>
        <p:sp>
          <p:nvSpPr>
            <p:cNvPr id="31761" name="Freeform 15"/>
            <p:cNvSpPr>
              <a:spLocks/>
            </p:cNvSpPr>
            <p:nvPr/>
          </p:nvSpPr>
          <p:spPr bwMode="auto">
            <a:xfrm>
              <a:off x="4520" y="2998"/>
              <a:ext cx="643" cy="551"/>
            </a:xfrm>
            <a:custGeom>
              <a:avLst/>
              <a:gdLst>
                <a:gd name="T0" fmla="*/ 640 w 643"/>
                <a:gd name="T1" fmla="*/ 268 h 551"/>
                <a:gd name="T2" fmla="*/ 632 w 643"/>
                <a:gd name="T3" fmla="*/ 236 h 551"/>
                <a:gd name="T4" fmla="*/ 622 w 643"/>
                <a:gd name="T5" fmla="*/ 185 h 551"/>
                <a:gd name="T6" fmla="*/ 606 w 643"/>
                <a:gd name="T7" fmla="*/ 131 h 551"/>
                <a:gd name="T8" fmla="*/ 589 w 643"/>
                <a:gd name="T9" fmla="*/ 82 h 551"/>
                <a:gd name="T10" fmla="*/ 574 w 643"/>
                <a:gd name="T11" fmla="*/ 56 h 551"/>
                <a:gd name="T12" fmla="*/ 566 w 643"/>
                <a:gd name="T13" fmla="*/ 44 h 551"/>
                <a:gd name="T14" fmla="*/ 553 w 643"/>
                <a:gd name="T15" fmla="*/ 33 h 551"/>
                <a:gd name="T16" fmla="*/ 539 w 643"/>
                <a:gd name="T17" fmla="*/ 21 h 551"/>
                <a:gd name="T18" fmla="*/ 525 w 643"/>
                <a:gd name="T19" fmla="*/ 11 h 551"/>
                <a:gd name="T20" fmla="*/ 514 w 643"/>
                <a:gd name="T21" fmla="*/ 4 h 551"/>
                <a:gd name="T22" fmla="*/ 502 w 643"/>
                <a:gd name="T23" fmla="*/ 3 h 551"/>
                <a:gd name="T24" fmla="*/ 490 w 643"/>
                <a:gd name="T25" fmla="*/ 1 h 551"/>
                <a:gd name="T26" fmla="*/ 476 w 643"/>
                <a:gd name="T27" fmla="*/ 1 h 551"/>
                <a:gd name="T28" fmla="*/ 463 w 643"/>
                <a:gd name="T29" fmla="*/ 1 h 551"/>
                <a:gd name="T30" fmla="*/ 452 w 643"/>
                <a:gd name="T31" fmla="*/ 4 h 551"/>
                <a:gd name="T32" fmla="*/ 440 w 643"/>
                <a:gd name="T33" fmla="*/ 8 h 551"/>
                <a:gd name="T34" fmla="*/ 426 w 643"/>
                <a:gd name="T35" fmla="*/ 17 h 551"/>
                <a:gd name="T36" fmla="*/ 413 w 643"/>
                <a:gd name="T37" fmla="*/ 28 h 551"/>
                <a:gd name="T38" fmla="*/ 400 w 643"/>
                <a:gd name="T39" fmla="*/ 41 h 551"/>
                <a:gd name="T40" fmla="*/ 389 w 643"/>
                <a:gd name="T41" fmla="*/ 52 h 551"/>
                <a:gd name="T42" fmla="*/ 379 w 643"/>
                <a:gd name="T43" fmla="*/ 68 h 551"/>
                <a:gd name="T44" fmla="*/ 363 w 643"/>
                <a:gd name="T45" fmla="*/ 105 h 551"/>
                <a:gd name="T46" fmla="*/ 350 w 643"/>
                <a:gd name="T47" fmla="*/ 150 h 551"/>
                <a:gd name="T48" fmla="*/ 339 w 643"/>
                <a:gd name="T49" fmla="*/ 196 h 551"/>
                <a:gd name="T50" fmla="*/ 328 w 643"/>
                <a:gd name="T51" fmla="*/ 240 h 551"/>
                <a:gd name="T52" fmla="*/ 321 w 643"/>
                <a:gd name="T53" fmla="*/ 275 h 551"/>
                <a:gd name="T54" fmla="*/ 310 w 643"/>
                <a:gd name="T55" fmla="*/ 312 h 551"/>
                <a:gd name="T56" fmla="*/ 300 w 643"/>
                <a:gd name="T57" fmla="*/ 355 h 551"/>
                <a:gd name="T58" fmla="*/ 289 w 643"/>
                <a:gd name="T59" fmla="*/ 403 h 551"/>
                <a:gd name="T60" fmla="*/ 278 w 643"/>
                <a:gd name="T61" fmla="*/ 445 h 551"/>
                <a:gd name="T62" fmla="*/ 262 w 643"/>
                <a:gd name="T63" fmla="*/ 483 h 551"/>
                <a:gd name="T64" fmla="*/ 251 w 643"/>
                <a:gd name="T65" fmla="*/ 499 h 551"/>
                <a:gd name="T66" fmla="*/ 240 w 643"/>
                <a:gd name="T67" fmla="*/ 512 h 551"/>
                <a:gd name="T68" fmla="*/ 228 w 643"/>
                <a:gd name="T69" fmla="*/ 523 h 551"/>
                <a:gd name="T70" fmla="*/ 213 w 643"/>
                <a:gd name="T71" fmla="*/ 534 h 551"/>
                <a:gd name="T72" fmla="*/ 200 w 643"/>
                <a:gd name="T73" fmla="*/ 543 h 551"/>
                <a:gd name="T74" fmla="*/ 189 w 643"/>
                <a:gd name="T75" fmla="*/ 548 h 551"/>
                <a:gd name="T76" fmla="*/ 178 w 643"/>
                <a:gd name="T77" fmla="*/ 549 h 551"/>
                <a:gd name="T78" fmla="*/ 164 w 643"/>
                <a:gd name="T79" fmla="*/ 550 h 551"/>
                <a:gd name="T80" fmla="*/ 151 w 643"/>
                <a:gd name="T81" fmla="*/ 550 h 551"/>
                <a:gd name="T82" fmla="*/ 138 w 643"/>
                <a:gd name="T83" fmla="*/ 549 h 551"/>
                <a:gd name="T84" fmla="*/ 128 w 643"/>
                <a:gd name="T85" fmla="*/ 546 h 551"/>
                <a:gd name="T86" fmla="*/ 114 w 643"/>
                <a:gd name="T87" fmla="*/ 541 h 551"/>
                <a:gd name="T88" fmla="*/ 101 w 643"/>
                <a:gd name="T89" fmla="*/ 531 h 551"/>
                <a:gd name="T90" fmla="*/ 86 w 643"/>
                <a:gd name="T91" fmla="*/ 519 h 551"/>
                <a:gd name="T92" fmla="*/ 75 w 643"/>
                <a:gd name="T93" fmla="*/ 507 h 551"/>
                <a:gd name="T94" fmla="*/ 66 w 643"/>
                <a:gd name="T95" fmla="*/ 496 h 551"/>
                <a:gd name="T96" fmla="*/ 51 w 643"/>
                <a:gd name="T97" fmla="*/ 469 h 551"/>
                <a:gd name="T98" fmla="*/ 34 w 643"/>
                <a:gd name="T99" fmla="*/ 421 h 551"/>
                <a:gd name="T100" fmla="*/ 20 w 643"/>
                <a:gd name="T101" fmla="*/ 366 h 551"/>
                <a:gd name="T102" fmla="*/ 7 w 643"/>
                <a:gd name="T103" fmla="*/ 316 h 551"/>
                <a:gd name="T104" fmla="*/ 0 w 643"/>
                <a:gd name="T105" fmla="*/ 283 h 5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3"/>
                <a:gd name="T160" fmla="*/ 0 h 551"/>
                <a:gd name="T161" fmla="*/ 643 w 643"/>
                <a:gd name="T162" fmla="*/ 551 h 5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3" h="551">
                  <a:moveTo>
                    <a:pt x="642" y="275"/>
                  </a:moveTo>
                  <a:lnTo>
                    <a:pt x="640" y="273"/>
                  </a:lnTo>
                  <a:lnTo>
                    <a:pt x="640" y="268"/>
                  </a:lnTo>
                  <a:lnTo>
                    <a:pt x="638" y="260"/>
                  </a:lnTo>
                  <a:lnTo>
                    <a:pt x="636" y="248"/>
                  </a:lnTo>
                  <a:lnTo>
                    <a:pt x="632" y="236"/>
                  </a:lnTo>
                  <a:lnTo>
                    <a:pt x="629" y="220"/>
                  </a:lnTo>
                  <a:lnTo>
                    <a:pt x="625" y="203"/>
                  </a:lnTo>
                  <a:lnTo>
                    <a:pt x="622" y="185"/>
                  </a:lnTo>
                  <a:lnTo>
                    <a:pt x="616" y="167"/>
                  </a:lnTo>
                  <a:lnTo>
                    <a:pt x="611" y="149"/>
                  </a:lnTo>
                  <a:lnTo>
                    <a:pt x="606" y="131"/>
                  </a:lnTo>
                  <a:lnTo>
                    <a:pt x="601" y="113"/>
                  </a:lnTo>
                  <a:lnTo>
                    <a:pt x="594" y="98"/>
                  </a:lnTo>
                  <a:lnTo>
                    <a:pt x="589" y="82"/>
                  </a:lnTo>
                  <a:lnTo>
                    <a:pt x="583" y="69"/>
                  </a:lnTo>
                  <a:lnTo>
                    <a:pt x="578" y="58"/>
                  </a:lnTo>
                  <a:lnTo>
                    <a:pt x="574" y="56"/>
                  </a:lnTo>
                  <a:lnTo>
                    <a:pt x="572" y="52"/>
                  </a:lnTo>
                  <a:lnTo>
                    <a:pt x="568" y="48"/>
                  </a:lnTo>
                  <a:lnTo>
                    <a:pt x="566" y="44"/>
                  </a:lnTo>
                  <a:lnTo>
                    <a:pt x="561" y="41"/>
                  </a:lnTo>
                  <a:lnTo>
                    <a:pt x="557" y="37"/>
                  </a:lnTo>
                  <a:lnTo>
                    <a:pt x="553" y="33"/>
                  </a:lnTo>
                  <a:lnTo>
                    <a:pt x="549" y="28"/>
                  </a:lnTo>
                  <a:lnTo>
                    <a:pt x="544" y="24"/>
                  </a:lnTo>
                  <a:lnTo>
                    <a:pt x="539" y="21"/>
                  </a:lnTo>
                  <a:lnTo>
                    <a:pt x="534" y="17"/>
                  </a:lnTo>
                  <a:lnTo>
                    <a:pt x="530" y="13"/>
                  </a:lnTo>
                  <a:lnTo>
                    <a:pt x="525" y="11"/>
                  </a:lnTo>
                  <a:lnTo>
                    <a:pt x="521" y="8"/>
                  </a:lnTo>
                  <a:lnTo>
                    <a:pt x="517" y="6"/>
                  </a:lnTo>
                  <a:lnTo>
                    <a:pt x="514" y="4"/>
                  </a:lnTo>
                  <a:lnTo>
                    <a:pt x="510" y="4"/>
                  </a:lnTo>
                  <a:lnTo>
                    <a:pt x="507" y="3"/>
                  </a:lnTo>
                  <a:lnTo>
                    <a:pt x="502" y="3"/>
                  </a:lnTo>
                  <a:lnTo>
                    <a:pt x="499" y="1"/>
                  </a:lnTo>
                  <a:lnTo>
                    <a:pt x="493" y="1"/>
                  </a:lnTo>
                  <a:lnTo>
                    <a:pt x="490" y="1"/>
                  </a:lnTo>
                  <a:lnTo>
                    <a:pt x="485" y="1"/>
                  </a:lnTo>
                  <a:lnTo>
                    <a:pt x="481" y="0"/>
                  </a:lnTo>
                  <a:lnTo>
                    <a:pt x="476" y="1"/>
                  </a:lnTo>
                  <a:lnTo>
                    <a:pt x="472" y="1"/>
                  </a:lnTo>
                  <a:lnTo>
                    <a:pt x="467" y="1"/>
                  </a:lnTo>
                  <a:lnTo>
                    <a:pt x="463" y="1"/>
                  </a:lnTo>
                  <a:lnTo>
                    <a:pt x="459" y="3"/>
                  </a:lnTo>
                  <a:lnTo>
                    <a:pt x="455" y="3"/>
                  </a:lnTo>
                  <a:lnTo>
                    <a:pt x="452" y="4"/>
                  </a:lnTo>
                  <a:lnTo>
                    <a:pt x="449" y="4"/>
                  </a:lnTo>
                  <a:lnTo>
                    <a:pt x="444" y="6"/>
                  </a:lnTo>
                  <a:lnTo>
                    <a:pt x="440" y="8"/>
                  </a:lnTo>
                  <a:lnTo>
                    <a:pt x="435" y="11"/>
                  </a:lnTo>
                  <a:lnTo>
                    <a:pt x="431" y="13"/>
                  </a:lnTo>
                  <a:lnTo>
                    <a:pt x="426" y="17"/>
                  </a:lnTo>
                  <a:lnTo>
                    <a:pt x="422" y="21"/>
                  </a:lnTo>
                  <a:lnTo>
                    <a:pt x="417" y="24"/>
                  </a:lnTo>
                  <a:lnTo>
                    <a:pt x="413" y="28"/>
                  </a:lnTo>
                  <a:lnTo>
                    <a:pt x="407" y="33"/>
                  </a:lnTo>
                  <a:lnTo>
                    <a:pt x="404" y="37"/>
                  </a:lnTo>
                  <a:lnTo>
                    <a:pt x="400" y="41"/>
                  </a:lnTo>
                  <a:lnTo>
                    <a:pt x="396" y="44"/>
                  </a:lnTo>
                  <a:lnTo>
                    <a:pt x="393" y="48"/>
                  </a:lnTo>
                  <a:lnTo>
                    <a:pt x="389" y="52"/>
                  </a:lnTo>
                  <a:lnTo>
                    <a:pt x="387" y="56"/>
                  </a:lnTo>
                  <a:lnTo>
                    <a:pt x="385" y="58"/>
                  </a:lnTo>
                  <a:lnTo>
                    <a:pt x="379" y="68"/>
                  </a:lnTo>
                  <a:lnTo>
                    <a:pt x="374" y="80"/>
                  </a:lnTo>
                  <a:lnTo>
                    <a:pt x="368" y="92"/>
                  </a:lnTo>
                  <a:lnTo>
                    <a:pt x="363" y="105"/>
                  </a:lnTo>
                  <a:lnTo>
                    <a:pt x="358" y="120"/>
                  </a:lnTo>
                  <a:lnTo>
                    <a:pt x="354" y="135"/>
                  </a:lnTo>
                  <a:lnTo>
                    <a:pt x="350" y="150"/>
                  </a:lnTo>
                  <a:lnTo>
                    <a:pt x="346" y="165"/>
                  </a:lnTo>
                  <a:lnTo>
                    <a:pt x="342" y="181"/>
                  </a:lnTo>
                  <a:lnTo>
                    <a:pt x="339" y="196"/>
                  </a:lnTo>
                  <a:lnTo>
                    <a:pt x="335" y="212"/>
                  </a:lnTo>
                  <a:lnTo>
                    <a:pt x="332" y="226"/>
                  </a:lnTo>
                  <a:lnTo>
                    <a:pt x="328" y="240"/>
                  </a:lnTo>
                  <a:lnTo>
                    <a:pt x="326" y="253"/>
                  </a:lnTo>
                  <a:lnTo>
                    <a:pt x="322" y="264"/>
                  </a:lnTo>
                  <a:lnTo>
                    <a:pt x="321" y="275"/>
                  </a:lnTo>
                  <a:lnTo>
                    <a:pt x="317" y="286"/>
                  </a:lnTo>
                  <a:lnTo>
                    <a:pt x="313" y="298"/>
                  </a:lnTo>
                  <a:lnTo>
                    <a:pt x="310" y="312"/>
                  </a:lnTo>
                  <a:lnTo>
                    <a:pt x="308" y="325"/>
                  </a:lnTo>
                  <a:lnTo>
                    <a:pt x="304" y="340"/>
                  </a:lnTo>
                  <a:lnTo>
                    <a:pt x="300" y="355"/>
                  </a:lnTo>
                  <a:lnTo>
                    <a:pt x="297" y="371"/>
                  </a:lnTo>
                  <a:lnTo>
                    <a:pt x="295" y="386"/>
                  </a:lnTo>
                  <a:lnTo>
                    <a:pt x="289" y="403"/>
                  </a:lnTo>
                  <a:lnTo>
                    <a:pt x="286" y="417"/>
                  </a:lnTo>
                  <a:lnTo>
                    <a:pt x="282" y="432"/>
                  </a:lnTo>
                  <a:lnTo>
                    <a:pt x="278" y="445"/>
                  </a:lnTo>
                  <a:lnTo>
                    <a:pt x="272" y="459"/>
                  </a:lnTo>
                  <a:lnTo>
                    <a:pt x="267" y="471"/>
                  </a:lnTo>
                  <a:lnTo>
                    <a:pt x="262" y="483"/>
                  </a:lnTo>
                  <a:lnTo>
                    <a:pt x="257" y="492"/>
                  </a:lnTo>
                  <a:lnTo>
                    <a:pt x="253" y="496"/>
                  </a:lnTo>
                  <a:lnTo>
                    <a:pt x="251" y="499"/>
                  </a:lnTo>
                  <a:lnTo>
                    <a:pt x="247" y="503"/>
                  </a:lnTo>
                  <a:lnTo>
                    <a:pt x="245" y="507"/>
                  </a:lnTo>
                  <a:lnTo>
                    <a:pt x="240" y="512"/>
                  </a:lnTo>
                  <a:lnTo>
                    <a:pt x="236" y="515"/>
                  </a:lnTo>
                  <a:lnTo>
                    <a:pt x="232" y="519"/>
                  </a:lnTo>
                  <a:lnTo>
                    <a:pt x="228" y="523"/>
                  </a:lnTo>
                  <a:lnTo>
                    <a:pt x="223" y="527"/>
                  </a:lnTo>
                  <a:lnTo>
                    <a:pt x="218" y="531"/>
                  </a:lnTo>
                  <a:lnTo>
                    <a:pt x="213" y="534"/>
                  </a:lnTo>
                  <a:lnTo>
                    <a:pt x="209" y="537"/>
                  </a:lnTo>
                  <a:lnTo>
                    <a:pt x="204" y="541"/>
                  </a:lnTo>
                  <a:lnTo>
                    <a:pt x="200" y="543"/>
                  </a:lnTo>
                  <a:lnTo>
                    <a:pt x="196" y="545"/>
                  </a:lnTo>
                  <a:lnTo>
                    <a:pt x="193" y="546"/>
                  </a:lnTo>
                  <a:lnTo>
                    <a:pt x="189" y="548"/>
                  </a:lnTo>
                  <a:lnTo>
                    <a:pt x="186" y="548"/>
                  </a:lnTo>
                  <a:lnTo>
                    <a:pt x="182" y="549"/>
                  </a:lnTo>
                  <a:lnTo>
                    <a:pt x="178" y="549"/>
                  </a:lnTo>
                  <a:lnTo>
                    <a:pt x="172" y="550"/>
                  </a:lnTo>
                  <a:lnTo>
                    <a:pt x="169" y="550"/>
                  </a:lnTo>
                  <a:lnTo>
                    <a:pt x="164" y="550"/>
                  </a:lnTo>
                  <a:lnTo>
                    <a:pt x="160" y="550"/>
                  </a:lnTo>
                  <a:lnTo>
                    <a:pt x="154" y="550"/>
                  </a:lnTo>
                  <a:lnTo>
                    <a:pt x="151" y="550"/>
                  </a:lnTo>
                  <a:lnTo>
                    <a:pt x="146" y="550"/>
                  </a:lnTo>
                  <a:lnTo>
                    <a:pt x="142" y="549"/>
                  </a:lnTo>
                  <a:lnTo>
                    <a:pt x="138" y="549"/>
                  </a:lnTo>
                  <a:lnTo>
                    <a:pt x="134" y="548"/>
                  </a:lnTo>
                  <a:lnTo>
                    <a:pt x="130" y="548"/>
                  </a:lnTo>
                  <a:lnTo>
                    <a:pt x="128" y="546"/>
                  </a:lnTo>
                  <a:lnTo>
                    <a:pt x="123" y="545"/>
                  </a:lnTo>
                  <a:lnTo>
                    <a:pt x="119" y="543"/>
                  </a:lnTo>
                  <a:lnTo>
                    <a:pt x="114" y="541"/>
                  </a:lnTo>
                  <a:lnTo>
                    <a:pt x="110" y="537"/>
                  </a:lnTo>
                  <a:lnTo>
                    <a:pt x="105" y="534"/>
                  </a:lnTo>
                  <a:lnTo>
                    <a:pt x="101" y="531"/>
                  </a:lnTo>
                  <a:lnTo>
                    <a:pt x="95" y="527"/>
                  </a:lnTo>
                  <a:lnTo>
                    <a:pt x="92" y="523"/>
                  </a:lnTo>
                  <a:lnTo>
                    <a:pt x="86" y="519"/>
                  </a:lnTo>
                  <a:lnTo>
                    <a:pt x="82" y="515"/>
                  </a:lnTo>
                  <a:lnTo>
                    <a:pt x="79" y="512"/>
                  </a:lnTo>
                  <a:lnTo>
                    <a:pt x="75" y="507"/>
                  </a:lnTo>
                  <a:lnTo>
                    <a:pt x="71" y="503"/>
                  </a:lnTo>
                  <a:lnTo>
                    <a:pt x="69" y="499"/>
                  </a:lnTo>
                  <a:lnTo>
                    <a:pt x="66" y="496"/>
                  </a:lnTo>
                  <a:lnTo>
                    <a:pt x="64" y="492"/>
                  </a:lnTo>
                  <a:lnTo>
                    <a:pt x="57" y="482"/>
                  </a:lnTo>
                  <a:lnTo>
                    <a:pt x="51" y="469"/>
                  </a:lnTo>
                  <a:lnTo>
                    <a:pt x="45" y="454"/>
                  </a:lnTo>
                  <a:lnTo>
                    <a:pt x="40" y="438"/>
                  </a:lnTo>
                  <a:lnTo>
                    <a:pt x="34" y="421"/>
                  </a:lnTo>
                  <a:lnTo>
                    <a:pt x="29" y="403"/>
                  </a:lnTo>
                  <a:lnTo>
                    <a:pt x="23" y="384"/>
                  </a:lnTo>
                  <a:lnTo>
                    <a:pt x="20" y="366"/>
                  </a:lnTo>
                  <a:lnTo>
                    <a:pt x="14" y="349"/>
                  </a:lnTo>
                  <a:lnTo>
                    <a:pt x="11" y="332"/>
                  </a:lnTo>
                  <a:lnTo>
                    <a:pt x="7" y="316"/>
                  </a:lnTo>
                  <a:lnTo>
                    <a:pt x="5" y="303"/>
                  </a:lnTo>
                  <a:lnTo>
                    <a:pt x="2" y="292"/>
                  </a:lnTo>
                  <a:lnTo>
                    <a:pt x="0" y="283"/>
                  </a:lnTo>
                  <a:lnTo>
                    <a:pt x="0" y="277"/>
                  </a:lnTo>
                  <a:lnTo>
                    <a:pt x="0" y="275"/>
                  </a:lnTo>
                </a:path>
              </a:pathLst>
            </a:custGeom>
            <a:noFill/>
            <a:ln w="31242">
              <a:solidFill>
                <a:schemeClr val="tx2"/>
              </a:solidFill>
              <a:round/>
              <a:headEnd/>
              <a:tailEnd/>
            </a:ln>
          </p:spPr>
          <p:txBody>
            <a:bodyPr/>
            <a:lstStyle/>
            <a:p>
              <a:endParaRPr lang="en-US" dirty="0">
                <a:latin typeface="Agilent TT Cond" pitchFamily="34" charset="0"/>
              </a:endParaRPr>
            </a:p>
          </p:txBody>
        </p:sp>
        <p:sp>
          <p:nvSpPr>
            <p:cNvPr id="31762" name="Freeform 16"/>
            <p:cNvSpPr>
              <a:spLocks/>
            </p:cNvSpPr>
            <p:nvPr/>
          </p:nvSpPr>
          <p:spPr bwMode="auto">
            <a:xfrm>
              <a:off x="5165" y="2998"/>
              <a:ext cx="643" cy="551"/>
            </a:xfrm>
            <a:custGeom>
              <a:avLst/>
              <a:gdLst>
                <a:gd name="T0" fmla="*/ 1 w 643"/>
                <a:gd name="T1" fmla="*/ 268 h 551"/>
                <a:gd name="T2" fmla="*/ 7 w 643"/>
                <a:gd name="T3" fmla="*/ 236 h 551"/>
                <a:gd name="T4" fmla="*/ 19 w 643"/>
                <a:gd name="T5" fmla="*/ 185 h 551"/>
                <a:gd name="T6" fmla="*/ 34 w 643"/>
                <a:gd name="T7" fmla="*/ 131 h 551"/>
                <a:gd name="T8" fmla="*/ 51 w 643"/>
                <a:gd name="T9" fmla="*/ 82 h 551"/>
                <a:gd name="T10" fmla="*/ 66 w 643"/>
                <a:gd name="T11" fmla="*/ 56 h 551"/>
                <a:gd name="T12" fmla="*/ 75 w 643"/>
                <a:gd name="T13" fmla="*/ 44 h 551"/>
                <a:gd name="T14" fmla="*/ 86 w 643"/>
                <a:gd name="T15" fmla="*/ 33 h 551"/>
                <a:gd name="T16" fmla="*/ 101 w 643"/>
                <a:gd name="T17" fmla="*/ 21 h 551"/>
                <a:gd name="T18" fmla="*/ 114 w 643"/>
                <a:gd name="T19" fmla="*/ 11 h 551"/>
                <a:gd name="T20" fmla="*/ 128 w 643"/>
                <a:gd name="T21" fmla="*/ 4 h 551"/>
                <a:gd name="T22" fmla="*/ 138 w 643"/>
                <a:gd name="T23" fmla="*/ 3 h 551"/>
                <a:gd name="T24" fmla="*/ 151 w 643"/>
                <a:gd name="T25" fmla="*/ 1 h 551"/>
                <a:gd name="T26" fmla="*/ 164 w 643"/>
                <a:gd name="T27" fmla="*/ 1 h 551"/>
                <a:gd name="T28" fmla="*/ 178 w 643"/>
                <a:gd name="T29" fmla="*/ 1 h 551"/>
                <a:gd name="T30" fmla="*/ 189 w 643"/>
                <a:gd name="T31" fmla="*/ 4 h 551"/>
                <a:gd name="T32" fmla="*/ 200 w 643"/>
                <a:gd name="T33" fmla="*/ 8 h 551"/>
                <a:gd name="T34" fmla="*/ 213 w 643"/>
                <a:gd name="T35" fmla="*/ 17 h 551"/>
                <a:gd name="T36" fmla="*/ 228 w 643"/>
                <a:gd name="T37" fmla="*/ 28 h 551"/>
                <a:gd name="T38" fmla="*/ 240 w 643"/>
                <a:gd name="T39" fmla="*/ 41 h 551"/>
                <a:gd name="T40" fmla="*/ 251 w 643"/>
                <a:gd name="T41" fmla="*/ 52 h 551"/>
                <a:gd name="T42" fmla="*/ 262 w 643"/>
                <a:gd name="T43" fmla="*/ 68 h 551"/>
                <a:gd name="T44" fmla="*/ 278 w 643"/>
                <a:gd name="T45" fmla="*/ 105 h 551"/>
                <a:gd name="T46" fmla="*/ 290 w 643"/>
                <a:gd name="T47" fmla="*/ 150 h 551"/>
                <a:gd name="T48" fmla="*/ 301 w 643"/>
                <a:gd name="T49" fmla="*/ 196 h 551"/>
                <a:gd name="T50" fmla="*/ 310 w 643"/>
                <a:gd name="T51" fmla="*/ 240 h 551"/>
                <a:gd name="T52" fmla="*/ 321 w 643"/>
                <a:gd name="T53" fmla="*/ 275 h 551"/>
                <a:gd name="T54" fmla="*/ 329 w 643"/>
                <a:gd name="T55" fmla="*/ 312 h 551"/>
                <a:gd name="T56" fmla="*/ 339 w 643"/>
                <a:gd name="T57" fmla="*/ 355 h 551"/>
                <a:gd name="T58" fmla="*/ 350 w 643"/>
                <a:gd name="T59" fmla="*/ 403 h 551"/>
                <a:gd name="T60" fmla="*/ 363 w 643"/>
                <a:gd name="T61" fmla="*/ 445 h 551"/>
                <a:gd name="T62" fmla="*/ 379 w 643"/>
                <a:gd name="T63" fmla="*/ 483 h 551"/>
                <a:gd name="T64" fmla="*/ 390 w 643"/>
                <a:gd name="T65" fmla="*/ 499 h 551"/>
                <a:gd name="T66" fmla="*/ 400 w 643"/>
                <a:gd name="T67" fmla="*/ 512 h 551"/>
                <a:gd name="T68" fmla="*/ 413 w 643"/>
                <a:gd name="T69" fmla="*/ 523 h 551"/>
                <a:gd name="T70" fmla="*/ 426 w 643"/>
                <a:gd name="T71" fmla="*/ 534 h 551"/>
                <a:gd name="T72" fmla="*/ 440 w 643"/>
                <a:gd name="T73" fmla="*/ 543 h 551"/>
                <a:gd name="T74" fmla="*/ 452 w 643"/>
                <a:gd name="T75" fmla="*/ 548 h 551"/>
                <a:gd name="T76" fmla="*/ 463 w 643"/>
                <a:gd name="T77" fmla="*/ 549 h 551"/>
                <a:gd name="T78" fmla="*/ 475 w 643"/>
                <a:gd name="T79" fmla="*/ 550 h 551"/>
                <a:gd name="T80" fmla="*/ 490 w 643"/>
                <a:gd name="T81" fmla="*/ 550 h 551"/>
                <a:gd name="T82" fmla="*/ 503 w 643"/>
                <a:gd name="T83" fmla="*/ 549 h 551"/>
                <a:gd name="T84" fmla="*/ 514 w 643"/>
                <a:gd name="T85" fmla="*/ 546 h 551"/>
                <a:gd name="T86" fmla="*/ 525 w 643"/>
                <a:gd name="T87" fmla="*/ 541 h 551"/>
                <a:gd name="T88" fmla="*/ 540 w 643"/>
                <a:gd name="T89" fmla="*/ 531 h 551"/>
                <a:gd name="T90" fmla="*/ 553 w 643"/>
                <a:gd name="T91" fmla="*/ 519 h 551"/>
                <a:gd name="T92" fmla="*/ 566 w 643"/>
                <a:gd name="T93" fmla="*/ 507 h 551"/>
                <a:gd name="T94" fmla="*/ 575 w 643"/>
                <a:gd name="T95" fmla="*/ 496 h 551"/>
                <a:gd name="T96" fmla="*/ 589 w 643"/>
                <a:gd name="T97" fmla="*/ 469 h 551"/>
                <a:gd name="T98" fmla="*/ 606 w 643"/>
                <a:gd name="T99" fmla="*/ 421 h 551"/>
                <a:gd name="T100" fmla="*/ 622 w 643"/>
                <a:gd name="T101" fmla="*/ 366 h 551"/>
                <a:gd name="T102" fmla="*/ 632 w 643"/>
                <a:gd name="T103" fmla="*/ 316 h 551"/>
                <a:gd name="T104" fmla="*/ 640 w 643"/>
                <a:gd name="T105" fmla="*/ 283 h 5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43"/>
                <a:gd name="T160" fmla="*/ 0 h 551"/>
                <a:gd name="T161" fmla="*/ 643 w 643"/>
                <a:gd name="T162" fmla="*/ 551 h 5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43" h="551">
                  <a:moveTo>
                    <a:pt x="0" y="275"/>
                  </a:moveTo>
                  <a:lnTo>
                    <a:pt x="0" y="273"/>
                  </a:lnTo>
                  <a:lnTo>
                    <a:pt x="1" y="268"/>
                  </a:lnTo>
                  <a:lnTo>
                    <a:pt x="2" y="260"/>
                  </a:lnTo>
                  <a:lnTo>
                    <a:pt x="5" y="248"/>
                  </a:lnTo>
                  <a:lnTo>
                    <a:pt x="7" y="236"/>
                  </a:lnTo>
                  <a:lnTo>
                    <a:pt x="11" y="220"/>
                  </a:lnTo>
                  <a:lnTo>
                    <a:pt x="15" y="203"/>
                  </a:lnTo>
                  <a:lnTo>
                    <a:pt x="19" y="185"/>
                  </a:lnTo>
                  <a:lnTo>
                    <a:pt x="23" y="167"/>
                  </a:lnTo>
                  <a:lnTo>
                    <a:pt x="29" y="149"/>
                  </a:lnTo>
                  <a:lnTo>
                    <a:pt x="34" y="131"/>
                  </a:lnTo>
                  <a:lnTo>
                    <a:pt x="40" y="113"/>
                  </a:lnTo>
                  <a:lnTo>
                    <a:pt x="45" y="98"/>
                  </a:lnTo>
                  <a:lnTo>
                    <a:pt x="51" y="82"/>
                  </a:lnTo>
                  <a:lnTo>
                    <a:pt x="57" y="69"/>
                  </a:lnTo>
                  <a:lnTo>
                    <a:pt x="64" y="58"/>
                  </a:lnTo>
                  <a:lnTo>
                    <a:pt x="66" y="56"/>
                  </a:lnTo>
                  <a:lnTo>
                    <a:pt x="69" y="52"/>
                  </a:lnTo>
                  <a:lnTo>
                    <a:pt x="72" y="48"/>
                  </a:lnTo>
                  <a:lnTo>
                    <a:pt x="75" y="44"/>
                  </a:lnTo>
                  <a:lnTo>
                    <a:pt x="79" y="41"/>
                  </a:lnTo>
                  <a:lnTo>
                    <a:pt x="83" y="37"/>
                  </a:lnTo>
                  <a:lnTo>
                    <a:pt x="86" y="33"/>
                  </a:lnTo>
                  <a:lnTo>
                    <a:pt x="92" y="28"/>
                  </a:lnTo>
                  <a:lnTo>
                    <a:pt x="96" y="24"/>
                  </a:lnTo>
                  <a:lnTo>
                    <a:pt x="101" y="21"/>
                  </a:lnTo>
                  <a:lnTo>
                    <a:pt x="105" y="17"/>
                  </a:lnTo>
                  <a:lnTo>
                    <a:pt x="110" y="13"/>
                  </a:lnTo>
                  <a:lnTo>
                    <a:pt x="114" y="11"/>
                  </a:lnTo>
                  <a:lnTo>
                    <a:pt x="119" y="8"/>
                  </a:lnTo>
                  <a:lnTo>
                    <a:pt x="122" y="6"/>
                  </a:lnTo>
                  <a:lnTo>
                    <a:pt x="128" y="4"/>
                  </a:lnTo>
                  <a:lnTo>
                    <a:pt x="131" y="4"/>
                  </a:lnTo>
                  <a:lnTo>
                    <a:pt x="134" y="3"/>
                  </a:lnTo>
                  <a:lnTo>
                    <a:pt x="138" y="3"/>
                  </a:lnTo>
                  <a:lnTo>
                    <a:pt x="142" y="1"/>
                  </a:lnTo>
                  <a:lnTo>
                    <a:pt x="146" y="1"/>
                  </a:lnTo>
                  <a:lnTo>
                    <a:pt x="151" y="1"/>
                  </a:lnTo>
                  <a:lnTo>
                    <a:pt x="154" y="1"/>
                  </a:lnTo>
                  <a:lnTo>
                    <a:pt x="160" y="0"/>
                  </a:lnTo>
                  <a:lnTo>
                    <a:pt x="164" y="1"/>
                  </a:lnTo>
                  <a:lnTo>
                    <a:pt x="169" y="1"/>
                  </a:lnTo>
                  <a:lnTo>
                    <a:pt x="172" y="1"/>
                  </a:lnTo>
                  <a:lnTo>
                    <a:pt x="178" y="1"/>
                  </a:lnTo>
                  <a:lnTo>
                    <a:pt x="181" y="3"/>
                  </a:lnTo>
                  <a:lnTo>
                    <a:pt x="186" y="3"/>
                  </a:lnTo>
                  <a:lnTo>
                    <a:pt x="189" y="4"/>
                  </a:lnTo>
                  <a:lnTo>
                    <a:pt x="193" y="4"/>
                  </a:lnTo>
                  <a:lnTo>
                    <a:pt x="196" y="6"/>
                  </a:lnTo>
                  <a:lnTo>
                    <a:pt x="200" y="8"/>
                  </a:lnTo>
                  <a:lnTo>
                    <a:pt x="204" y="11"/>
                  </a:lnTo>
                  <a:lnTo>
                    <a:pt x="210" y="13"/>
                  </a:lnTo>
                  <a:lnTo>
                    <a:pt x="213" y="17"/>
                  </a:lnTo>
                  <a:lnTo>
                    <a:pt x="219" y="21"/>
                  </a:lnTo>
                  <a:lnTo>
                    <a:pt x="223" y="24"/>
                  </a:lnTo>
                  <a:lnTo>
                    <a:pt x="228" y="28"/>
                  </a:lnTo>
                  <a:lnTo>
                    <a:pt x="232" y="33"/>
                  </a:lnTo>
                  <a:lnTo>
                    <a:pt x="236" y="37"/>
                  </a:lnTo>
                  <a:lnTo>
                    <a:pt x="240" y="41"/>
                  </a:lnTo>
                  <a:lnTo>
                    <a:pt x="245" y="44"/>
                  </a:lnTo>
                  <a:lnTo>
                    <a:pt x="247" y="48"/>
                  </a:lnTo>
                  <a:lnTo>
                    <a:pt x="251" y="52"/>
                  </a:lnTo>
                  <a:lnTo>
                    <a:pt x="253" y="56"/>
                  </a:lnTo>
                  <a:lnTo>
                    <a:pt x="257" y="58"/>
                  </a:lnTo>
                  <a:lnTo>
                    <a:pt x="262" y="68"/>
                  </a:lnTo>
                  <a:lnTo>
                    <a:pt x="268" y="80"/>
                  </a:lnTo>
                  <a:lnTo>
                    <a:pt x="272" y="92"/>
                  </a:lnTo>
                  <a:lnTo>
                    <a:pt x="278" y="105"/>
                  </a:lnTo>
                  <a:lnTo>
                    <a:pt x="281" y="120"/>
                  </a:lnTo>
                  <a:lnTo>
                    <a:pt x="286" y="135"/>
                  </a:lnTo>
                  <a:lnTo>
                    <a:pt x="290" y="150"/>
                  </a:lnTo>
                  <a:lnTo>
                    <a:pt x="294" y="165"/>
                  </a:lnTo>
                  <a:lnTo>
                    <a:pt x="297" y="181"/>
                  </a:lnTo>
                  <a:lnTo>
                    <a:pt x="301" y="196"/>
                  </a:lnTo>
                  <a:lnTo>
                    <a:pt x="304" y="212"/>
                  </a:lnTo>
                  <a:lnTo>
                    <a:pt x="308" y="226"/>
                  </a:lnTo>
                  <a:lnTo>
                    <a:pt x="310" y="240"/>
                  </a:lnTo>
                  <a:lnTo>
                    <a:pt x="314" y="253"/>
                  </a:lnTo>
                  <a:lnTo>
                    <a:pt x="317" y="264"/>
                  </a:lnTo>
                  <a:lnTo>
                    <a:pt x="321" y="275"/>
                  </a:lnTo>
                  <a:lnTo>
                    <a:pt x="323" y="286"/>
                  </a:lnTo>
                  <a:lnTo>
                    <a:pt x="326" y="298"/>
                  </a:lnTo>
                  <a:lnTo>
                    <a:pt x="329" y="312"/>
                  </a:lnTo>
                  <a:lnTo>
                    <a:pt x="333" y="325"/>
                  </a:lnTo>
                  <a:lnTo>
                    <a:pt x="336" y="340"/>
                  </a:lnTo>
                  <a:lnTo>
                    <a:pt x="339" y="355"/>
                  </a:lnTo>
                  <a:lnTo>
                    <a:pt x="343" y="371"/>
                  </a:lnTo>
                  <a:lnTo>
                    <a:pt x="347" y="386"/>
                  </a:lnTo>
                  <a:lnTo>
                    <a:pt x="350" y="403"/>
                  </a:lnTo>
                  <a:lnTo>
                    <a:pt x="354" y="417"/>
                  </a:lnTo>
                  <a:lnTo>
                    <a:pt x="358" y="432"/>
                  </a:lnTo>
                  <a:lnTo>
                    <a:pt x="363" y="445"/>
                  </a:lnTo>
                  <a:lnTo>
                    <a:pt x="368" y="459"/>
                  </a:lnTo>
                  <a:lnTo>
                    <a:pt x="373" y="471"/>
                  </a:lnTo>
                  <a:lnTo>
                    <a:pt x="379" y="483"/>
                  </a:lnTo>
                  <a:lnTo>
                    <a:pt x="385" y="492"/>
                  </a:lnTo>
                  <a:lnTo>
                    <a:pt x="387" y="496"/>
                  </a:lnTo>
                  <a:lnTo>
                    <a:pt x="390" y="499"/>
                  </a:lnTo>
                  <a:lnTo>
                    <a:pt x="393" y="503"/>
                  </a:lnTo>
                  <a:lnTo>
                    <a:pt x="396" y="507"/>
                  </a:lnTo>
                  <a:lnTo>
                    <a:pt x="400" y="512"/>
                  </a:lnTo>
                  <a:lnTo>
                    <a:pt x="404" y="515"/>
                  </a:lnTo>
                  <a:lnTo>
                    <a:pt x="407" y="519"/>
                  </a:lnTo>
                  <a:lnTo>
                    <a:pt x="413" y="523"/>
                  </a:lnTo>
                  <a:lnTo>
                    <a:pt x="417" y="527"/>
                  </a:lnTo>
                  <a:lnTo>
                    <a:pt x="422" y="531"/>
                  </a:lnTo>
                  <a:lnTo>
                    <a:pt x="426" y="534"/>
                  </a:lnTo>
                  <a:lnTo>
                    <a:pt x="431" y="537"/>
                  </a:lnTo>
                  <a:lnTo>
                    <a:pt x="435" y="541"/>
                  </a:lnTo>
                  <a:lnTo>
                    <a:pt x="440" y="543"/>
                  </a:lnTo>
                  <a:lnTo>
                    <a:pt x="444" y="545"/>
                  </a:lnTo>
                  <a:lnTo>
                    <a:pt x="449" y="546"/>
                  </a:lnTo>
                  <a:lnTo>
                    <a:pt x="452" y="548"/>
                  </a:lnTo>
                  <a:lnTo>
                    <a:pt x="455" y="548"/>
                  </a:lnTo>
                  <a:lnTo>
                    <a:pt x="459" y="549"/>
                  </a:lnTo>
                  <a:lnTo>
                    <a:pt x="463" y="549"/>
                  </a:lnTo>
                  <a:lnTo>
                    <a:pt x="467" y="550"/>
                  </a:lnTo>
                  <a:lnTo>
                    <a:pt x="472" y="550"/>
                  </a:lnTo>
                  <a:lnTo>
                    <a:pt x="475" y="550"/>
                  </a:lnTo>
                  <a:lnTo>
                    <a:pt x="481" y="550"/>
                  </a:lnTo>
                  <a:lnTo>
                    <a:pt x="485" y="550"/>
                  </a:lnTo>
                  <a:lnTo>
                    <a:pt x="490" y="550"/>
                  </a:lnTo>
                  <a:lnTo>
                    <a:pt x="493" y="550"/>
                  </a:lnTo>
                  <a:lnTo>
                    <a:pt x="499" y="549"/>
                  </a:lnTo>
                  <a:lnTo>
                    <a:pt x="503" y="549"/>
                  </a:lnTo>
                  <a:lnTo>
                    <a:pt x="507" y="548"/>
                  </a:lnTo>
                  <a:lnTo>
                    <a:pt x="510" y="548"/>
                  </a:lnTo>
                  <a:lnTo>
                    <a:pt x="514" y="546"/>
                  </a:lnTo>
                  <a:lnTo>
                    <a:pt x="517" y="545"/>
                  </a:lnTo>
                  <a:lnTo>
                    <a:pt x="521" y="543"/>
                  </a:lnTo>
                  <a:lnTo>
                    <a:pt x="525" y="541"/>
                  </a:lnTo>
                  <a:lnTo>
                    <a:pt x="530" y="537"/>
                  </a:lnTo>
                  <a:lnTo>
                    <a:pt x="534" y="534"/>
                  </a:lnTo>
                  <a:lnTo>
                    <a:pt x="540" y="531"/>
                  </a:lnTo>
                  <a:lnTo>
                    <a:pt x="544" y="527"/>
                  </a:lnTo>
                  <a:lnTo>
                    <a:pt x="549" y="523"/>
                  </a:lnTo>
                  <a:lnTo>
                    <a:pt x="553" y="519"/>
                  </a:lnTo>
                  <a:lnTo>
                    <a:pt x="557" y="515"/>
                  </a:lnTo>
                  <a:lnTo>
                    <a:pt x="561" y="512"/>
                  </a:lnTo>
                  <a:lnTo>
                    <a:pt x="566" y="507"/>
                  </a:lnTo>
                  <a:lnTo>
                    <a:pt x="568" y="503"/>
                  </a:lnTo>
                  <a:lnTo>
                    <a:pt x="572" y="499"/>
                  </a:lnTo>
                  <a:lnTo>
                    <a:pt x="575" y="496"/>
                  </a:lnTo>
                  <a:lnTo>
                    <a:pt x="578" y="492"/>
                  </a:lnTo>
                  <a:lnTo>
                    <a:pt x="584" y="482"/>
                  </a:lnTo>
                  <a:lnTo>
                    <a:pt x="589" y="469"/>
                  </a:lnTo>
                  <a:lnTo>
                    <a:pt x="595" y="454"/>
                  </a:lnTo>
                  <a:lnTo>
                    <a:pt x="601" y="438"/>
                  </a:lnTo>
                  <a:lnTo>
                    <a:pt x="606" y="421"/>
                  </a:lnTo>
                  <a:lnTo>
                    <a:pt x="611" y="403"/>
                  </a:lnTo>
                  <a:lnTo>
                    <a:pt x="616" y="384"/>
                  </a:lnTo>
                  <a:lnTo>
                    <a:pt x="622" y="366"/>
                  </a:lnTo>
                  <a:lnTo>
                    <a:pt x="625" y="349"/>
                  </a:lnTo>
                  <a:lnTo>
                    <a:pt x="630" y="332"/>
                  </a:lnTo>
                  <a:lnTo>
                    <a:pt x="632" y="316"/>
                  </a:lnTo>
                  <a:lnTo>
                    <a:pt x="636" y="303"/>
                  </a:lnTo>
                  <a:lnTo>
                    <a:pt x="637" y="292"/>
                  </a:lnTo>
                  <a:lnTo>
                    <a:pt x="640" y="283"/>
                  </a:lnTo>
                  <a:lnTo>
                    <a:pt x="641" y="277"/>
                  </a:lnTo>
                  <a:lnTo>
                    <a:pt x="642" y="275"/>
                  </a:lnTo>
                </a:path>
              </a:pathLst>
            </a:custGeom>
            <a:noFill/>
            <a:ln w="31242">
              <a:solidFill>
                <a:schemeClr val="tx2"/>
              </a:solidFill>
              <a:round/>
              <a:headEnd/>
              <a:tailEnd/>
            </a:ln>
          </p:spPr>
          <p:txBody>
            <a:bodyPr/>
            <a:lstStyle/>
            <a:p>
              <a:endParaRPr lang="en-US" dirty="0">
                <a:latin typeface="Agilent TT Cond" pitchFamily="34" charset="0"/>
              </a:endParaRPr>
            </a:p>
          </p:txBody>
        </p:sp>
      </p:grpSp>
      <p:sp>
        <p:nvSpPr>
          <p:cNvPr id="31755" name="Text Box 25"/>
          <p:cNvSpPr txBox="1">
            <a:spLocks noChangeArrowheads="1"/>
          </p:cNvSpPr>
          <p:nvPr/>
        </p:nvSpPr>
        <p:spPr bwMode="auto">
          <a:xfrm>
            <a:off x="2657475" y="974725"/>
            <a:ext cx="2558393" cy="430887"/>
          </a:xfrm>
          <a:prstGeom prst="rect">
            <a:avLst/>
          </a:prstGeom>
          <a:noFill/>
          <a:ln w="6350">
            <a:noFill/>
            <a:miter lim="800000"/>
            <a:headEnd/>
            <a:tailEnd type="none" w="med" len="lg"/>
          </a:ln>
        </p:spPr>
        <p:txBody>
          <a:bodyPr wrap="none" lIns="0" tIns="0" rIns="0" bIns="0">
            <a:spAutoFit/>
          </a:bodyPr>
          <a:lstStyle/>
          <a:p>
            <a:r>
              <a:rPr lang="en-US" sz="2800" dirty="0">
                <a:latin typeface="Agilent TT Cond" pitchFamily="34" charset="0"/>
              </a:rPr>
              <a:t>Phase Modulation</a:t>
            </a:r>
            <a:endParaRPr lang="en-GB" sz="2800" dirty="0">
              <a:latin typeface="Agilent TT Cond" pitchFamily="34" charset="0"/>
            </a:endParaRPr>
          </a:p>
        </p:txBody>
      </p:sp>
      <p:sp>
        <p:nvSpPr>
          <p:cNvPr id="19" name="Text Box 15"/>
          <p:cNvSpPr txBox="1">
            <a:spLocks noChangeArrowheads="1"/>
          </p:cNvSpPr>
          <p:nvPr/>
        </p:nvSpPr>
        <p:spPr bwMode="auto">
          <a:xfrm>
            <a:off x="358791" y="3742912"/>
            <a:ext cx="5137717" cy="6810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3200" dirty="0" smtClean="0">
                <a:solidFill>
                  <a:schemeClr val="tx2"/>
                </a:solidFill>
                <a:latin typeface="Agilent TT Cond" pitchFamily="34" charset="0"/>
              </a:rPr>
              <a:t>V(t) =  A </a:t>
            </a:r>
            <a:r>
              <a:rPr lang="en-US" sz="3200" dirty="0" err="1" smtClean="0">
                <a:solidFill>
                  <a:schemeClr val="tx2"/>
                </a:solidFill>
                <a:latin typeface="Agilent TT Cond" pitchFamily="34" charset="0"/>
              </a:rPr>
              <a:t>cos</a:t>
            </a:r>
            <a:r>
              <a:rPr lang="en-US" sz="3200" dirty="0" smtClean="0">
                <a:solidFill>
                  <a:schemeClr val="tx2"/>
                </a:solidFill>
                <a:latin typeface="Agilent TT Cond" pitchFamily="34" charset="0"/>
              </a:rPr>
              <a:t>[2</a:t>
            </a:r>
            <a:r>
              <a:rPr lang="el-GR" sz="3200" dirty="0" smtClean="0">
                <a:solidFill>
                  <a:schemeClr val="tx2"/>
                </a:solidFill>
                <a:latin typeface="Agilent TT Cond" pitchFamily="34" charset="0"/>
              </a:rPr>
              <a:t>π</a:t>
            </a:r>
            <a:r>
              <a:rPr lang="en-US" sz="3200" dirty="0" err="1" smtClean="0">
                <a:solidFill>
                  <a:schemeClr val="tx2"/>
                </a:solidFill>
                <a:latin typeface="Agilent TT Cond" pitchFamily="34" charset="0"/>
              </a:rPr>
              <a:t>f</a:t>
            </a:r>
            <a:r>
              <a:rPr lang="en-US" sz="3200" baseline="-25000" dirty="0" err="1" smtClean="0">
                <a:solidFill>
                  <a:schemeClr val="tx2"/>
                </a:solidFill>
                <a:latin typeface="Agilent TT Cond" pitchFamily="34" charset="0"/>
              </a:rPr>
              <a:t>c</a:t>
            </a:r>
            <a:r>
              <a:rPr lang="en-US" sz="3200" dirty="0" err="1" smtClean="0">
                <a:solidFill>
                  <a:schemeClr val="tx2"/>
                </a:solidFill>
                <a:latin typeface="Agilent TT Cond" pitchFamily="34" charset="0"/>
              </a:rPr>
              <a:t>t</a:t>
            </a:r>
            <a:r>
              <a:rPr lang="en-US" sz="3200" dirty="0" smtClean="0">
                <a:solidFill>
                  <a:schemeClr val="tx2"/>
                </a:solidFill>
                <a:latin typeface="Agilent TT Cond" pitchFamily="34" charset="0"/>
              </a:rPr>
              <a:t> + </a:t>
            </a:r>
            <a:r>
              <a:rPr lang="el-GR" sz="3200" dirty="0" smtClean="0">
                <a:solidFill>
                  <a:schemeClr val="tx2"/>
                </a:solidFill>
                <a:latin typeface="Agilent TT Cond" pitchFamily="34" charset="0"/>
              </a:rPr>
              <a:t>β</a:t>
            </a:r>
            <a:r>
              <a:rPr lang="en-US" sz="3200" dirty="0" smtClean="0">
                <a:solidFill>
                  <a:schemeClr val="tx2"/>
                </a:solidFill>
                <a:latin typeface="Agilent TT Cond" pitchFamily="34" charset="0"/>
              </a:rPr>
              <a:t>2</a:t>
            </a:r>
            <a:r>
              <a:rPr lang="el-GR" sz="3200" dirty="0" smtClean="0">
                <a:solidFill>
                  <a:schemeClr val="tx2"/>
                </a:solidFill>
                <a:latin typeface="Agilent TT Cond" pitchFamily="34" charset="0"/>
              </a:rPr>
              <a:t>π</a:t>
            </a:r>
            <a:r>
              <a:rPr lang="en-US" sz="3200" dirty="0" err="1" smtClean="0">
                <a:solidFill>
                  <a:schemeClr val="tx2"/>
                </a:solidFill>
                <a:latin typeface="Agilent TT Cond" pitchFamily="34" charset="0"/>
              </a:rPr>
              <a:t>F</a:t>
            </a:r>
            <a:r>
              <a:rPr lang="en-US" sz="3200" baseline="-25000" dirty="0" err="1" smtClean="0">
                <a:solidFill>
                  <a:schemeClr val="tx2"/>
                </a:solidFill>
                <a:latin typeface="Agilent TT Cond" pitchFamily="34" charset="0"/>
              </a:rPr>
              <a:t>m</a:t>
            </a:r>
            <a:r>
              <a:rPr lang="en-US" sz="3200" dirty="0" err="1" smtClean="0">
                <a:solidFill>
                  <a:schemeClr val="tx2"/>
                </a:solidFill>
                <a:latin typeface="Agilent TT Cond" pitchFamily="34" charset="0"/>
              </a:rPr>
              <a:t>t</a:t>
            </a:r>
            <a:r>
              <a:rPr lang="en-US" sz="3200" dirty="0" smtClean="0">
                <a:solidFill>
                  <a:schemeClr val="tx2"/>
                </a:solidFill>
                <a:latin typeface="Agilent TT Cond" pitchFamily="34" charset="0"/>
              </a:rPr>
              <a:t>]</a:t>
            </a:r>
            <a:endParaRPr lang="en-US" sz="3200" dirty="0">
              <a:solidFill>
                <a:schemeClr val="tx2"/>
              </a:solidFill>
              <a:latin typeface="Agilent TT Cond" pitchFamily="34" charset="0"/>
            </a:endParaRPr>
          </a:p>
        </p:txBody>
      </p:sp>
      <p:sp>
        <p:nvSpPr>
          <p:cNvPr id="20" name="Rectangle 19"/>
          <p:cNvSpPr/>
          <p:nvPr/>
        </p:nvSpPr>
        <p:spPr>
          <a:xfrm>
            <a:off x="269359" y="4451442"/>
            <a:ext cx="5316582" cy="461665"/>
          </a:xfrm>
          <a:prstGeom prst="rect">
            <a:avLst/>
          </a:prstGeom>
        </p:spPr>
        <p:txBody>
          <a:bodyPr wrap="square">
            <a:spAutoFit/>
          </a:bodyPr>
          <a:lstStyle/>
          <a:p>
            <a:pPr defTabSz="403225">
              <a:buClr>
                <a:srgbClr val="104160"/>
              </a:buClr>
              <a:buSzPct val="90000"/>
            </a:pPr>
            <a:r>
              <a:rPr lang="en-US" dirty="0" smtClean="0">
                <a:solidFill>
                  <a:srgbClr val="000000"/>
                </a:solidFill>
                <a:latin typeface="Agilent TT Cond" pitchFamily="34" charset="0"/>
              </a:rPr>
              <a:t>Where </a:t>
            </a:r>
            <a:r>
              <a:rPr lang="el-GR" dirty="0" smtClean="0">
                <a:solidFill>
                  <a:schemeClr val="tx2"/>
                </a:solidFill>
                <a:latin typeface="Agilent TT Cond" pitchFamily="34" charset="0"/>
              </a:rPr>
              <a:t>β </a:t>
            </a:r>
            <a:r>
              <a:rPr lang="en-US" dirty="0" smtClean="0">
                <a:solidFill>
                  <a:schemeClr val="tx2"/>
                </a:solidFill>
                <a:latin typeface="Agilent TT Cond" pitchFamily="34" charset="0"/>
              </a:rPr>
              <a:t> =</a:t>
            </a:r>
            <a:r>
              <a:rPr lang="el-GR" dirty="0" smtClean="0">
                <a:solidFill>
                  <a:srgbClr val="000000"/>
                </a:solidFill>
                <a:latin typeface="Agilent TT Cond" pitchFamily="34" charset="0"/>
              </a:rPr>
              <a:t>Δθ</a:t>
            </a:r>
            <a:r>
              <a:rPr lang="en-US" dirty="0" smtClean="0">
                <a:solidFill>
                  <a:srgbClr val="000000"/>
                </a:solidFill>
                <a:latin typeface="Agilent TT Cond" pitchFamily="34" charset="0"/>
              </a:rPr>
              <a:t>, the peak phase deviation</a:t>
            </a:r>
            <a:endParaRPr lang="en-US" sz="1400" dirty="0">
              <a:latin typeface="Agilent TT Cond" pitchFamily="34" charset="0"/>
            </a:endParaRPr>
          </a:p>
        </p:txBody>
      </p:sp>
      <p:sp>
        <p:nvSpPr>
          <p:cNvPr id="18" name="Text Box 3"/>
          <p:cNvSpPr txBox="1">
            <a:spLocks noChangeArrowheads="1"/>
          </p:cNvSpPr>
          <p:nvPr/>
        </p:nvSpPr>
        <p:spPr bwMode="auto">
          <a:xfrm>
            <a:off x="5754687" y="4106091"/>
            <a:ext cx="3389313" cy="739775"/>
          </a:xfrm>
          <a:prstGeom prst="rect">
            <a:avLst/>
          </a:prstGeom>
          <a:noFill/>
          <a:ln w="9525">
            <a:noFill/>
            <a:miter lim="800000"/>
            <a:headEnd/>
            <a:tailEnd/>
          </a:ln>
        </p:spPr>
        <p:txBody>
          <a:bodyPr lIns="0" tIns="0" rIns="0" bIns="0" anchor="b"/>
          <a:lstStyle/>
          <a:p>
            <a:pPr algn="ctr" defTabSz="403225">
              <a:buClr>
                <a:srgbClr val="104160"/>
              </a:buClr>
              <a:buSzPct val="90000"/>
              <a:buFont typeface="Monotype Sorts" pitchFamily="2" charset="2"/>
              <a:buNone/>
            </a:pPr>
            <a:r>
              <a:rPr lang="en-US" sz="2000" dirty="0">
                <a:solidFill>
                  <a:srgbClr val="000000"/>
                </a:solidFill>
                <a:latin typeface="Agilent TT Cond" pitchFamily="34" charset="0"/>
              </a:rPr>
              <a:t>Where are Phase Modulated signals used?</a:t>
            </a:r>
            <a:endParaRPr lang="en-US" sz="2800" dirty="0">
              <a:latin typeface="Agilent TT Cond" pitchFamily="34" charset="0"/>
            </a:endParaRPr>
          </a:p>
        </p:txBody>
      </p:sp>
      <p:sp>
        <p:nvSpPr>
          <p:cNvPr id="21" name="Line 4"/>
          <p:cNvSpPr>
            <a:spLocks noChangeShapeType="1"/>
          </p:cNvSpPr>
          <p:nvPr/>
        </p:nvSpPr>
        <p:spPr bwMode="auto">
          <a:xfrm>
            <a:off x="5956300" y="4866504"/>
            <a:ext cx="2971800" cy="0"/>
          </a:xfrm>
          <a:prstGeom prst="line">
            <a:avLst/>
          </a:prstGeom>
          <a:noFill/>
          <a:ln w="18732">
            <a:solidFill>
              <a:srgbClr val="000000"/>
            </a:solidFill>
            <a:round/>
            <a:headEnd/>
            <a:tailEnd/>
          </a:ln>
        </p:spPr>
        <p:txBody>
          <a:bodyPr lIns="0" tIns="0" rIns="0" bIns="0" anchor="b"/>
          <a:lstStyle/>
          <a:p>
            <a:endParaRPr lang="en-US" dirty="0">
              <a:latin typeface="Agilent TT Cond" pitchFamily="34" charset="0"/>
            </a:endParaRPr>
          </a:p>
        </p:txBody>
      </p:sp>
      <p:sp>
        <p:nvSpPr>
          <p:cNvPr id="22" name="Text Box 5"/>
          <p:cNvSpPr txBox="1">
            <a:spLocks noChangeArrowheads="1"/>
          </p:cNvSpPr>
          <p:nvPr/>
        </p:nvSpPr>
        <p:spPr bwMode="auto">
          <a:xfrm>
            <a:off x="5886450" y="5096691"/>
            <a:ext cx="3144837" cy="450850"/>
          </a:xfrm>
          <a:prstGeom prst="rect">
            <a:avLst/>
          </a:prstGeom>
          <a:noFill/>
          <a:ln w="9525">
            <a:noFill/>
            <a:miter lim="800000"/>
            <a:headEnd/>
            <a:tailEnd/>
          </a:ln>
        </p:spPr>
        <p:txBody>
          <a:bodyPr lIns="0" tIns="0" rIns="0" bIns="0" anchor="b"/>
          <a:lstStyle/>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PSK (early digital 1010)</a:t>
            </a:r>
          </a:p>
          <a:p>
            <a:pPr marL="220663" indent="-220663" defTabSz="403225">
              <a:buClr>
                <a:srgbClr val="000000"/>
              </a:buClr>
              <a:buSzPct val="46000"/>
              <a:buFont typeface="Monotype Sorts" pitchFamily="2" charset="2"/>
              <a:buChar char="l"/>
            </a:pPr>
            <a:r>
              <a:rPr lang="en-US" sz="2000" dirty="0" smtClean="0">
                <a:solidFill>
                  <a:schemeClr val="tx2"/>
                </a:solidFill>
                <a:latin typeface="Agilent TT Cond" pitchFamily="34" charset="0"/>
              </a:rPr>
              <a:t>Radar (</a:t>
            </a:r>
            <a:r>
              <a:rPr lang="en-US" sz="2000" dirty="0">
                <a:solidFill>
                  <a:schemeClr val="tx2"/>
                </a:solidFill>
                <a:latin typeface="Agilent TT Cond" pitchFamily="34" charset="0"/>
              </a:rPr>
              <a:t>pulse coding) </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Photos\Pulse waveform.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8270" y="1996838"/>
            <a:ext cx="2947508" cy="1078816"/>
          </a:xfrm>
          <a:prstGeom prst="rect">
            <a:avLst/>
          </a:prstGeom>
          <a:noFill/>
          <a:extLst>
            <a:ext uri="{909E8E84-426E-40DD-AFC4-6F175D3DCCD1}">
              <a14:hiddenFill xmlns:a14="http://schemas.microsoft.com/office/drawing/2010/main" xmlns="">
                <a:solidFill>
                  <a:srgbClr val="FFFFFF"/>
                </a:solidFill>
              </a14:hiddenFill>
            </a:ext>
          </a:extLst>
        </p:spPr>
      </p:pic>
      <p:sp>
        <p:nvSpPr>
          <p:cNvPr id="33794" name="Rectangle 2"/>
          <p:cNvSpPr>
            <a:spLocks noGrp="1" noChangeArrowheads="1"/>
          </p:cNvSpPr>
          <p:nvPr>
            <p:ph type="title"/>
          </p:nvPr>
        </p:nvSpPr>
        <p:spPr>
          <a:xfrm>
            <a:off x="128588" y="233363"/>
            <a:ext cx="9015412" cy="549275"/>
          </a:xfrm>
        </p:spPr>
        <p:txBody>
          <a:bodyPr/>
          <a:lstStyle/>
          <a:p>
            <a:r>
              <a:rPr lang="en-US" dirty="0" smtClean="0"/>
              <a:t>Generating Signals – Analog Modulation	</a:t>
            </a:r>
            <a:endParaRPr lang="en-US" sz="2100" dirty="0" smtClean="0"/>
          </a:p>
        </p:txBody>
      </p:sp>
      <p:sp>
        <p:nvSpPr>
          <p:cNvPr id="33797" name="Text Box 5"/>
          <p:cNvSpPr txBox="1">
            <a:spLocks noChangeArrowheads="1"/>
          </p:cNvSpPr>
          <p:nvPr/>
        </p:nvSpPr>
        <p:spPr bwMode="auto">
          <a:xfrm>
            <a:off x="3007680" y="3059217"/>
            <a:ext cx="468312" cy="23177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Time</a:t>
            </a:r>
            <a:endParaRPr lang="en-US" sz="1600" dirty="0">
              <a:latin typeface="Agilent TT Cond" pitchFamily="34" charset="0"/>
            </a:endParaRPr>
          </a:p>
        </p:txBody>
      </p:sp>
      <p:sp>
        <p:nvSpPr>
          <p:cNvPr id="33798" name="Line 6"/>
          <p:cNvSpPr>
            <a:spLocks noChangeShapeType="1"/>
          </p:cNvSpPr>
          <p:nvPr/>
        </p:nvSpPr>
        <p:spPr bwMode="auto">
          <a:xfrm>
            <a:off x="2066073" y="2821172"/>
            <a:ext cx="0" cy="593645"/>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33799" name="Line 7"/>
          <p:cNvSpPr>
            <a:spLocks noChangeShapeType="1"/>
          </p:cNvSpPr>
          <p:nvPr/>
        </p:nvSpPr>
        <p:spPr bwMode="auto">
          <a:xfrm>
            <a:off x="1461768" y="2821172"/>
            <a:ext cx="0" cy="593645"/>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33804" name="Text Box 12"/>
          <p:cNvSpPr txBox="1">
            <a:spLocks noChangeArrowheads="1"/>
          </p:cNvSpPr>
          <p:nvPr/>
        </p:nvSpPr>
        <p:spPr bwMode="auto">
          <a:xfrm>
            <a:off x="1251374" y="3472293"/>
            <a:ext cx="1127050" cy="233362"/>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smtClean="0">
                <a:solidFill>
                  <a:srgbClr val="000000"/>
                </a:solidFill>
                <a:latin typeface="Agilent TT Cond" pitchFamily="34" charset="0"/>
              </a:rPr>
              <a:t>Pulse Width</a:t>
            </a:r>
            <a:endParaRPr lang="en-US" sz="1600" dirty="0">
              <a:latin typeface="Agilent TT Cond" pitchFamily="34" charset="0"/>
            </a:endParaRPr>
          </a:p>
        </p:txBody>
      </p:sp>
      <p:sp>
        <p:nvSpPr>
          <p:cNvPr id="33809" name="Line 17"/>
          <p:cNvSpPr>
            <a:spLocks noChangeShapeType="1"/>
          </p:cNvSpPr>
          <p:nvPr/>
        </p:nvSpPr>
        <p:spPr bwMode="auto">
          <a:xfrm>
            <a:off x="1484027" y="1324121"/>
            <a:ext cx="0" cy="885741"/>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33810" name="Line 18"/>
          <p:cNvSpPr>
            <a:spLocks noChangeShapeType="1"/>
          </p:cNvSpPr>
          <p:nvPr/>
        </p:nvSpPr>
        <p:spPr bwMode="auto">
          <a:xfrm>
            <a:off x="3244269" y="1363892"/>
            <a:ext cx="0" cy="845970"/>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33811" name="Line 19"/>
          <p:cNvSpPr>
            <a:spLocks noChangeShapeType="1"/>
          </p:cNvSpPr>
          <p:nvPr/>
        </p:nvSpPr>
        <p:spPr bwMode="auto">
          <a:xfrm flipV="1">
            <a:off x="3200878" y="1363892"/>
            <a:ext cx="0" cy="1187450"/>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grpSp>
        <p:nvGrpSpPr>
          <p:cNvPr id="5" name="Group 4"/>
          <p:cNvGrpSpPr/>
          <p:nvPr/>
        </p:nvGrpSpPr>
        <p:grpSpPr>
          <a:xfrm>
            <a:off x="3268082" y="1701904"/>
            <a:ext cx="304800" cy="65087"/>
            <a:chOff x="3608388" y="1665288"/>
            <a:chExt cx="304800" cy="65087"/>
          </a:xfrm>
        </p:grpSpPr>
        <p:sp>
          <p:nvSpPr>
            <p:cNvPr id="33814" name="Line 22"/>
            <p:cNvSpPr>
              <a:spLocks noChangeShapeType="1"/>
            </p:cNvSpPr>
            <p:nvPr/>
          </p:nvSpPr>
          <p:spPr bwMode="auto">
            <a:xfrm>
              <a:off x="3713163" y="1695450"/>
              <a:ext cx="20002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815" name="Freeform 23"/>
            <p:cNvSpPr>
              <a:spLocks/>
            </p:cNvSpPr>
            <p:nvPr/>
          </p:nvSpPr>
          <p:spPr bwMode="auto">
            <a:xfrm>
              <a:off x="3608388" y="1665288"/>
              <a:ext cx="141287" cy="65087"/>
            </a:xfrm>
            <a:custGeom>
              <a:avLst/>
              <a:gdLst>
                <a:gd name="T0" fmla="*/ 0 w 98"/>
                <a:gd name="T1" fmla="*/ 2147483647 h 47"/>
                <a:gd name="T2" fmla="*/ 2147483647 w 98"/>
                <a:gd name="T3" fmla="*/ 2147483647 h 47"/>
                <a:gd name="T4" fmla="*/ 2147483647 w 98"/>
                <a:gd name="T5" fmla="*/ 2147483647 h 47"/>
                <a:gd name="T6" fmla="*/ 2147483647 w 98"/>
                <a:gd name="T7" fmla="*/ 0 h 47"/>
                <a:gd name="T8" fmla="*/ 0 w 98"/>
                <a:gd name="T9" fmla="*/ 2147483647 h 47"/>
                <a:gd name="T10" fmla="*/ 0 w 98"/>
                <a:gd name="T11" fmla="*/ 2147483647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22"/>
                  </a:moveTo>
                  <a:lnTo>
                    <a:pt x="97" y="46"/>
                  </a:lnTo>
                  <a:lnTo>
                    <a:pt x="73" y="22"/>
                  </a:lnTo>
                  <a:lnTo>
                    <a:pt x="97" y="0"/>
                  </a:lnTo>
                  <a:lnTo>
                    <a:pt x="0" y="22"/>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grpSp>
        <p:nvGrpSpPr>
          <p:cNvPr id="6" name="Group 5"/>
          <p:cNvGrpSpPr/>
          <p:nvPr/>
        </p:nvGrpSpPr>
        <p:grpSpPr>
          <a:xfrm>
            <a:off x="2894490" y="1701904"/>
            <a:ext cx="306388" cy="65087"/>
            <a:chOff x="2851150" y="1681163"/>
            <a:chExt cx="306388" cy="65087"/>
          </a:xfrm>
        </p:grpSpPr>
        <p:sp>
          <p:nvSpPr>
            <p:cNvPr id="33816" name="Line 24"/>
            <p:cNvSpPr>
              <a:spLocks noChangeShapeType="1"/>
            </p:cNvSpPr>
            <p:nvPr/>
          </p:nvSpPr>
          <p:spPr bwMode="auto">
            <a:xfrm>
              <a:off x="2851150" y="1712913"/>
              <a:ext cx="20002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817" name="Freeform 25"/>
            <p:cNvSpPr>
              <a:spLocks/>
            </p:cNvSpPr>
            <p:nvPr/>
          </p:nvSpPr>
          <p:spPr bwMode="auto">
            <a:xfrm>
              <a:off x="3017838" y="1681163"/>
              <a:ext cx="139700" cy="65087"/>
            </a:xfrm>
            <a:custGeom>
              <a:avLst/>
              <a:gdLst>
                <a:gd name="T0" fmla="*/ 2147483647 w 97"/>
                <a:gd name="T1" fmla="*/ 2147483647 h 47"/>
                <a:gd name="T2" fmla="*/ 0 w 97"/>
                <a:gd name="T3" fmla="*/ 0 h 47"/>
                <a:gd name="T4" fmla="*/ 2147483647 w 97"/>
                <a:gd name="T5" fmla="*/ 2147483647 h 47"/>
                <a:gd name="T6" fmla="*/ 0 w 97"/>
                <a:gd name="T7" fmla="*/ 2147483647 h 47"/>
                <a:gd name="T8" fmla="*/ 2147483647 w 97"/>
                <a:gd name="T9" fmla="*/ 2147483647 h 47"/>
                <a:gd name="T10" fmla="*/ 2147483647 w 97"/>
                <a:gd name="T11" fmla="*/ 2147483647 h 47"/>
                <a:gd name="T12" fmla="*/ 0 60000 65536"/>
                <a:gd name="T13" fmla="*/ 0 60000 65536"/>
                <a:gd name="T14" fmla="*/ 0 60000 65536"/>
                <a:gd name="T15" fmla="*/ 0 60000 65536"/>
                <a:gd name="T16" fmla="*/ 0 60000 65536"/>
                <a:gd name="T17" fmla="*/ 0 60000 65536"/>
                <a:gd name="T18" fmla="*/ 0 w 97"/>
                <a:gd name="T19" fmla="*/ 0 h 47"/>
                <a:gd name="T20" fmla="*/ 97 w 9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7" h="47">
                  <a:moveTo>
                    <a:pt x="96" y="23"/>
                  </a:moveTo>
                  <a:lnTo>
                    <a:pt x="0" y="0"/>
                  </a:lnTo>
                  <a:lnTo>
                    <a:pt x="23" y="23"/>
                  </a:lnTo>
                  <a:lnTo>
                    <a:pt x="0" y="46"/>
                  </a:lnTo>
                  <a:lnTo>
                    <a:pt x="96" y="23"/>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sp>
        <p:nvSpPr>
          <p:cNvPr id="33818" name="Line 26"/>
          <p:cNvSpPr>
            <a:spLocks noChangeShapeType="1"/>
          </p:cNvSpPr>
          <p:nvPr/>
        </p:nvSpPr>
        <p:spPr bwMode="auto">
          <a:xfrm flipH="1">
            <a:off x="3867365" y="2209862"/>
            <a:ext cx="374650" cy="0"/>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33819" name="Line 27"/>
          <p:cNvSpPr>
            <a:spLocks noChangeShapeType="1"/>
          </p:cNvSpPr>
          <p:nvPr/>
        </p:nvSpPr>
        <p:spPr bwMode="auto">
          <a:xfrm flipH="1">
            <a:off x="3865778" y="2527300"/>
            <a:ext cx="376237" cy="0"/>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grpSp>
        <p:nvGrpSpPr>
          <p:cNvPr id="3" name="Group 2"/>
          <p:cNvGrpSpPr/>
          <p:nvPr/>
        </p:nvGrpSpPr>
        <p:grpSpPr>
          <a:xfrm>
            <a:off x="4025826" y="1895507"/>
            <a:ext cx="68263" cy="300037"/>
            <a:chOff x="4632325" y="1570038"/>
            <a:chExt cx="68263" cy="300037"/>
          </a:xfrm>
        </p:grpSpPr>
        <p:sp>
          <p:nvSpPr>
            <p:cNvPr id="33820" name="Line 28"/>
            <p:cNvSpPr>
              <a:spLocks noChangeShapeType="1"/>
            </p:cNvSpPr>
            <p:nvPr/>
          </p:nvSpPr>
          <p:spPr bwMode="auto">
            <a:xfrm flipV="1">
              <a:off x="4665663" y="1570038"/>
              <a:ext cx="0" cy="19526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821" name="Freeform 29"/>
            <p:cNvSpPr>
              <a:spLocks/>
            </p:cNvSpPr>
            <p:nvPr/>
          </p:nvSpPr>
          <p:spPr bwMode="auto">
            <a:xfrm>
              <a:off x="4632325" y="1731963"/>
              <a:ext cx="68263" cy="138112"/>
            </a:xfrm>
            <a:custGeom>
              <a:avLst/>
              <a:gdLst>
                <a:gd name="T0" fmla="*/ 2147483647 w 47"/>
                <a:gd name="T1" fmla="*/ 2147483647 h 98"/>
                <a:gd name="T2" fmla="*/ 2147483647 w 47"/>
                <a:gd name="T3" fmla="*/ 0 h 98"/>
                <a:gd name="T4" fmla="*/ 2147483647 w 47"/>
                <a:gd name="T5" fmla="*/ 2147483647 h 98"/>
                <a:gd name="T6" fmla="*/ 0 w 47"/>
                <a:gd name="T7" fmla="*/ 0 h 98"/>
                <a:gd name="T8" fmla="*/ 2147483647 w 47"/>
                <a:gd name="T9" fmla="*/ 2147483647 h 98"/>
                <a:gd name="T10" fmla="*/ 2147483647 w 47"/>
                <a:gd name="T11" fmla="*/ 2147483647 h 98"/>
                <a:gd name="T12" fmla="*/ 0 60000 65536"/>
                <a:gd name="T13" fmla="*/ 0 60000 65536"/>
                <a:gd name="T14" fmla="*/ 0 60000 65536"/>
                <a:gd name="T15" fmla="*/ 0 60000 65536"/>
                <a:gd name="T16" fmla="*/ 0 60000 65536"/>
                <a:gd name="T17" fmla="*/ 0 60000 65536"/>
                <a:gd name="T18" fmla="*/ 0 w 47"/>
                <a:gd name="T19" fmla="*/ 0 h 98"/>
                <a:gd name="T20" fmla="*/ 47 w 47"/>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47" h="98">
                  <a:moveTo>
                    <a:pt x="23" y="97"/>
                  </a:moveTo>
                  <a:lnTo>
                    <a:pt x="46" y="0"/>
                  </a:lnTo>
                  <a:lnTo>
                    <a:pt x="23" y="24"/>
                  </a:lnTo>
                  <a:lnTo>
                    <a:pt x="0" y="0"/>
                  </a:lnTo>
                  <a:lnTo>
                    <a:pt x="23" y="97"/>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grpSp>
        <p:nvGrpSpPr>
          <p:cNvPr id="4" name="Group 3"/>
          <p:cNvGrpSpPr/>
          <p:nvPr/>
        </p:nvGrpSpPr>
        <p:grpSpPr>
          <a:xfrm>
            <a:off x="4039390" y="2533370"/>
            <a:ext cx="66675" cy="296863"/>
            <a:chOff x="4654550" y="2730500"/>
            <a:chExt cx="66675" cy="296863"/>
          </a:xfrm>
        </p:grpSpPr>
        <p:sp>
          <p:nvSpPr>
            <p:cNvPr id="33822" name="Line 30"/>
            <p:cNvSpPr>
              <a:spLocks noChangeShapeType="1"/>
            </p:cNvSpPr>
            <p:nvPr/>
          </p:nvSpPr>
          <p:spPr bwMode="auto">
            <a:xfrm>
              <a:off x="4689475" y="2832100"/>
              <a:ext cx="0" cy="19526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3823" name="Freeform 31"/>
            <p:cNvSpPr>
              <a:spLocks/>
            </p:cNvSpPr>
            <p:nvPr/>
          </p:nvSpPr>
          <p:spPr bwMode="auto">
            <a:xfrm>
              <a:off x="4654550" y="2730500"/>
              <a:ext cx="66675" cy="136525"/>
            </a:xfrm>
            <a:custGeom>
              <a:avLst/>
              <a:gdLst>
                <a:gd name="T0" fmla="*/ 2147483647 w 47"/>
                <a:gd name="T1" fmla="*/ 0 h 97"/>
                <a:gd name="T2" fmla="*/ 0 w 47"/>
                <a:gd name="T3" fmla="*/ 2147483647 h 97"/>
                <a:gd name="T4" fmla="*/ 2147483647 w 47"/>
                <a:gd name="T5" fmla="*/ 2147483647 h 97"/>
                <a:gd name="T6" fmla="*/ 2147483647 w 47"/>
                <a:gd name="T7" fmla="*/ 2147483647 h 97"/>
                <a:gd name="T8" fmla="*/ 2147483647 w 47"/>
                <a:gd name="T9" fmla="*/ 0 h 97"/>
                <a:gd name="T10" fmla="*/ 2147483647 w 47"/>
                <a:gd name="T11" fmla="*/ 0 h 97"/>
                <a:gd name="T12" fmla="*/ 0 60000 65536"/>
                <a:gd name="T13" fmla="*/ 0 60000 65536"/>
                <a:gd name="T14" fmla="*/ 0 60000 65536"/>
                <a:gd name="T15" fmla="*/ 0 60000 65536"/>
                <a:gd name="T16" fmla="*/ 0 60000 65536"/>
                <a:gd name="T17" fmla="*/ 0 60000 65536"/>
                <a:gd name="T18" fmla="*/ 0 w 47"/>
                <a:gd name="T19" fmla="*/ 0 h 97"/>
                <a:gd name="T20" fmla="*/ 47 w 4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47" h="97">
                  <a:moveTo>
                    <a:pt x="24" y="0"/>
                  </a:moveTo>
                  <a:lnTo>
                    <a:pt x="0" y="96"/>
                  </a:lnTo>
                  <a:lnTo>
                    <a:pt x="24" y="72"/>
                  </a:lnTo>
                  <a:lnTo>
                    <a:pt x="46" y="96"/>
                  </a:lnTo>
                  <a:lnTo>
                    <a:pt x="24" y="0"/>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sp>
        <p:nvSpPr>
          <p:cNvPr id="33824" name="Text Box 32"/>
          <p:cNvSpPr txBox="1">
            <a:spLocks noChangeArrowheads="1"/>
          </p:cNvSpPr>
          <p:nvPr/>
        </p:nvSpPr>
        <p:spPr bwMode="auto">
          <a:xfrm>
            <a:off x="4010321" y="2275588"/>
            <a:ext cx="1262062" cy="226219"/>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On/Off ratio</a:t>
            </a:r>
            <a:endParaRPr lang="en-US" sz="1600" dirty="0">
              <a:latin typeface="Agilent TT Cond" pitchFamily="34" charset="0"/>
            </a:endParaRPr>
          </a:p>
        </p:txBody>
      </p:sp>
      <p:sp>
        <p:nvSpPr>
          <p:cNvPr id="33825" name="Text Box 33"/>
          <p:cNvSpPr txBox="1">
            <a:spLocks noChangeArrowheads="1"/>
          </p:cNvSpPr>
          <p:nvPr/>
        </p:nvSpPr>
        <p:spPr bwMode="auto">
          <a:xfrm>
            <a:off x="3265230" y="1416280"/>
            <a:ext cx="907199" cy="233363"/>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endParaRPr lang="en-US" sz="1600" dirty="0" smtClean="0">
              <a:solidFill>
                <a:srgbClr val="000000"/>
              </a:solidFill>
              <a:latin typeface="Agilent TT Cond" pitchFamily="34" charset="0"/>
            </a:endParaRPr>
          </a:p>
          <a:p>
            <a:pPr defTabSz="403225">
              <a:buClr>
                <a:srgbClr val="104160"/>
              </a:buClr>
              <a:buSzPct val="90000"/>
              <a:buFont typeface="Monotype Sorts" pitchFamily="2" charset="2"/>
              <a:buNone/>
            </a:pPr>
            <a:r>
              <a:rPr lang="en-US" sz="1600" dirty="0" smtClean="0">
                <a:solidFill>
                  <a:srgbClr val="000000"/>
                </a:solidFill>
                <a:latin typeface="Agilent TT Cond" pitchFamily="34" charset="0"/>
              </a:rPr>
              <a:t>Rise time </a:t>
            </a:r>
            <a:endParaRPr lang="en-US" sz="1600" dirty="0">
              <a:latin typeface="Agilent TT Cond" pitchFamily="34" charset="0"/>
            </a:endParaRPr>
          </a:p>
        </p:txBody>
      </p:sp>
      <p:sp>
        <p:nvSpPr>
          <p:cNvPr id="33828" name="Text Box 36"/>
          <p:cNvSpPr txBox="1">
            <a:spLocks noChangeArrowheads="1"/>
          </p:cNvSpPr>
          <p:nvPr/>
        </p:nvSpPr>
        <p:spPr bwMode="auto">
          <a:xfrm>
            <a:off x="1821139" y="1670989"/>
            <a:ext cx="136525" cy="23177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T</a:t>
            </a:r>
            <a:endParaRPr lang="en-US" sz="1600" dirty="0">
              <a:latin typeface="Agilent TT Cond" pitchFamily="34" charset="0"/>
            </a:endParaRPr>
          </a:p>
        </p:txBody>
      </p:sp>
      <p:sp>
        <p:nvSpPr>
          <p:cNvPr id="34635" name="Text Box 843"/>
          <p:cNvSpPr txBox="1">
            <a:spLocks noChangeArrowheads="1"/>
          </p:cNvSpPr>
          <p:nvPr/>
        </p:nvSpPr>
        <p:spPr bwMode="auto">
          <a:xfrm>
            <a:off x="1738458" y="3121923"/>
            <a:ext cx="115888" cy="3381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00"/>
                </a:solidFill>
                <a:latin typeface="Agilent TT Cond" pitchFamily="34" charset="0"/>
              </a:rPr>
              <a:t>t</a:t>
            </a:r>
            <a:endParaRPr lang="en-US" sz="2200" dirty="0">
              <a:latin typeface="Agilent TT Cond" pitchFamily="34" charset="0"/>
            </a:endParaRPr>
          </a:p>
        </p:txBody>
      </p:sp>
      <p:grpSp>
        <p:nvGrpSpPr>
          <p:cNvPr id="2" name="Group 1"/>
          <p:cNvGrpSpPr/>
          <p:nvPr/>
        </p:nvGrpSpPr>
        <p:grpSpPr>
          <a:xfrm>
            <a:off x="4419599" y="3976282"/>
            <a:ext cx="4373563" cy="1670050"/>
            <a:chOff x="4419599" y="3976282"/>
            <a:chExt cx="4373563" cy="1670050"/>
          </a:xfrm>
        </p:grpSpPr>
        <p:sp>
          <p:nvSpPr>
            <p:cNvPr id="33832" name="Line 40"/>
            <p:cNvSpPr>
              <a:spLocks noChangeShapeType="1"/>
            </p:cNvSpPr>
            <p:nvPr/>
          </p:nvSpPr>
          <p:spPr bwMode="auto">
            <a:xfrm flipV="1">
              <a:off x="4737099" y="5514569"/>
              <a:ext cx="0" cy="1079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33" name="Line 41"/>
            <p:cNvSpPr>
              <a:spLocks noChangeShapeType="1"/>
            </p:cNvSpPr>
            <p:nvPr/>
          </p:nvSpPr>
          <p:spPr bwMode="auto">
            <a:xfrm>
              <a:off x="4737099" y="5514569"/>
              <a:ext cx="9525" cy="1158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34" name="Line 42"/>
            <p:cNvSpPr>
              <a:spLocks noChangeShapeType="1"/>
            </p:cNvSpPr>
            <p:nvPr/>
          </p:nvSpPr>
          <p:spPr bwMode="auto">
            <a:xfrm>
              <a:off x="47466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35" name="Line 43"/>
            <p:cNvSpPr>
              <a:spLocks noChangeShapeType="1"/>
            </p:cNvSpPr>
            <p:nvPr/>
          </p:nvSpPr>
          <p:spPr bwMode="auto">
            <a:xfrm>
              <a:off x="47466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36" name="Line 44"/>
            <p:cNvSpPr>
              <a:spLocks noChangeShapeType="1"/>
            </p:cNvSpPr>
            <p:nvPr/>
          </p:nvSpPr>
          <p:spPr bwMode="auto">
            <a:xfrm>
              <a:off x="47561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37" name="Line 45"/>
            <p:cNvSpPr>
              <a:spLocks noChangeShapeType="1"/>
            </p:cNvSpPr>
            <p:nvPr/>
          </p:nvSpPr>
          <p:spPr bwMode="auto">
            <a:xfrm>
              <a:off x="47561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38" name="Line 46"/>
            <p:cNvSpPr>
              <a:spLocks noChangeShapeType="1"/>
            </p:cNvSpPr>
            <p:nvPr/>
          </p:nvSpPr>
          <p:spPr bwMode="auto">
            <a:xfrm>
              <a:off x="47656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39" name="Line 47"/>
            <p:cNvSpPr>
              <a:spLocks noChangeShapeType="1"/>
            </p:cNvSpPr>
            <p:nvPr/>
          </p:nvSpPr>
          <p:spPr bwMode="auto">
            <a:xfrm>
              <a:off x="47656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0" name="Line 48"/>
            <p:cNvSpPr>
              <a:spLocks noChangeShapeType="1"/>
            </p:cNvSpPr>
            <p:nvPr/>
          </p:nvSpPr>
          <p:spPr bwMode="auto">
            <a:xfrm>
              <a:off x="47751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1" name="Line 49"/>
            <p:cNvSpPr>
              <a:spLocks noChangeShapeType="1"/>
            </p:cNvSpPr>
            <p:nvPr/>
          </p:nvSpPr>
          <p:spPr bwMode="auto">
            <a:xfrm>
              <a:off x="47751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2" name="Line 50"/>
            <p:cNvSpPr>
              <a:spLocks noChangeShapeType="1"/>
            </p:cNvSpPr>
            <p:nvPr/>
          </p:nvSpPr>
          <p:spPr bwMode="auto">
            <a:xfrm flipV="1">
              <a:off x="4784724" y="5520919"/>
              <a:ext cx="0" cy="1095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3" name="Line 51"/>
            <p:cNvSpPr>
              <a:spLocks noChangeShapeType="1"/>
            </p:cNvSpPr>
            <p:nvPr/>
          </p:nvSpPr>
          <p:spPr bwMode="auto">
            <a:xfrm>
              <a:off x="4784724" y="5520919"/>
              <a:ext cx="9525" cy="1095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4" name="Line 52"/>
            <p:cNvSpPr>
              <a:spLocks noChangeShapeType="1"/>
            </p:cNvSpPr>
            <p:nvPr/>
          </p:nvSpPr>
          <p:spPr bwMode="auto">
            <a:xfrm>
              <a:off x="47942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5" name="Line 53"/>
            <p:cNvSpPr>
              <a:spLocks noChangeShapeType="1"/>
            </p:cNvSpPr>
            <p:nvPr/>
          </p:nvSpPr>
          <p:spPr bwMode="auto">
            <a:xfrm>
              <a:off x="47942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6" name="Line 54"/>
            <p:cNvSpPr>
              <a:spLocks noChangeShapeType="1"/>
            </p:cNvSpPr>
            <p:nvPr/>
          </p:nvSpPr>
          <p:spPr bwMode="auto">
            <a:xfrm>
              <a:off x="48037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7" name="Line 55"/>
            <p:cNvSpPr>
              <a:spLocks noChangeShapeType="1"/>
            </p:cNvSpPr>
            <p:nvPr/>
          </p:nvSpPr>
          <p:spPr bwMode="auto">
            <a:xfrm>
              <a:off x="48037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8" name="Line 56"/>
            <p:cNvSpPr>
              <a:spLocks noChangeShapeType="1"/>
            </p:cNvSpPr>
            <p:nvPr/>
          </p:nvSpPr>
          <p:spPr bwMode="auto">
            <a:xfrm>
              <a:off x="48132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49" name="Line 57"/>
            <p:cNvSpPr>
              <a:spLocks noChangeShapeType="1"/>
            </p:cNvSpPr>
            <p:nvPr/>
          </p:nvSpPr>
          <p:spPr bwMode="auto">
            <a:xfrm>
              <a:off x="48132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0" name="Line 58"/>
            <p:cNvSpPr>
              <a:spLocks noChangeShapeType="1"/>
            </p:cNvSpPr>
            <p:nvPr/>
          </p:nvSpPr>
          <p:spPr bwMode="auto">
            <a:xfrm>
              <a:off x="48228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1" name="Line 59"/>
            <p:cNvSpPr>
              <a:spLocks noChangeShapeType="1"/>
            </p:cNvSpPr>
            <p:nvPr/>
          </p:nvSpPr>
          <p:spPr bwMode="auto">
            <a:xfrm>
              <a:off x="48228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2" name="Line 60"/>
            <p:cNvSpPr>
              <a:spLocks noChangeShapeType="1"/>
            </p:cNvSpPr>
            <p:nvPr/>
          </p:nvSpPr>
          <p:spPr bwMode="auto">
            <a:xfrm flipV="1">
              <a:off x="4833937" y="5532032"/>
              <a:ext cx="0" cy="984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3" name="Line 61"/>
            <p:cNvSpPr>
              <a:spLocks noChangeShapeType="1"/>
            </p:cNvSpPr>
            <p:nvPr/>
          </p:nvSpPr>
          <p:spPr bwMode="auto">
            <a:xfrm>
              <a:off x="4833937" y="5532032"/>
              <a:ext cx="9525" cy="984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4" name="Line 62"/>
            <p:cNvSpPr>
              <a:spLocks noChangeShapeType="1"/>
            </p:cNvSpPr>
            <p:nvPr/>
          </p:nvSpPr>
          <p:spPr bwMode="auto">
            <a:xfrm>
              <a:off x="48434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5" name="Line 63"/>
            <p:cNvSpPr>
              <a:spLocks noChangeShapeType="1"/>
            </p:cNvSpPr>
            <p:nvPr/>
          </p:nvSpPr>
          <p:spPr bwMode="auto">
            <a:xfrm>
              <a:off x="48434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6" name="Line 64"/>
            <p:cNvSpPr>
              <a:spLocks noChangeShapeType="1"/>
            </p:cNvSpPr>
            <p:nvPr/>
          </p:nvSpPr>
          <p:spPr bwMode="auto">
            <a:xfrm>
              <a:off x="48529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7" name="Line 65"/>
            <p:cNvSpPr>
              <a:spLocks noChangeShapeType="1"/>
            </p:cNvSpPr>
            <p:nvPr/>
          </p:nvSpPr>
          <p:spPr bwMode="auto">
            <a:xfrm>
              <a:off x="48529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8" name="Line 66"/>
            <p:cNvSpPr>
              <a:spLocks noChangeShapeType="1"/>
            </p:cNvSpPr>
            <p:nvPr/>
          </p:nvSpPr>
          <p:spPr bwMode="auto">
            <a:xfrm>
              <a:off x="48625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59" name="Line 67"/>
            <p:cNvSpPr>
              <a:spLocks noChangeShapeType="1"/>
            </p:cNvSpPr>
            <p:nvPr/>
          </p:nvSpPr>
          <p:spPr bwMode="auto">
            <a:xfrm>
              <a:off x="48625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0" name="Line 68"/>
            <p:cNvSpPr>
              <a:spLocks noChangeShapeType="1"/>
            </p:cNvSpPr>
            <p:nvPr/>
          </p:nvSpPr>
          <p:spPr bwMode="auto">
            <a:xfrm>
              <a:off x="48720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1" name="Line 69"/>
            <p:cNvSpPr>
              <a:spLocks noChangeShapeType="1"/>
            </p:cNvSpPr>
            <p:nvPr/>
          </p:nvSpPr>
          <p:spPr bwMode="auto">
            <a:xfrm>
              <a:off x="48720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2" name="Line 70"/>
            <p:cNvSpPr>
              <a:spLocks noChangeShapeType="1"/>
            </p:cNvSpPr>
            <p:nvPr/>
          </p:nvSpPr>
          <p:spPr bwMode="auto">
            <a:xfrm flipV="1">
              <a:off x="4881562" y="5562194"/>
              <a:ext cx="0"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3" name="Line 71"/>
            <p:cNvSpPr>
              <a:spLocks noChangeShapeType="1"/>
            </p:cNvSpPr>
            <p:nvPr/>
          </p:nvSpPr>
          <p:spPr bwMode="auto">
            <a:xfrm>
              <a:off x="4881562" y="5562194"/>
              <a:ext cx="9525"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4" name="Line 72"/>
            <p:cNvSpPr>
              <a:spLocks noChangeShapeType="1"/>
            </p:cNvSpPr>
            <p:nvPr/>
          </p:nvSpPr>
          <p:spPr bwMode="auto">
            <a:xfrm>
              <a:off x="48910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5" name="Line 73"/>
            <p:cNvSpPr>
              <a:spLocks noChangeShapeType="1"/>
            </p:cNvSpPr>
            <p:nvPr/>
          </p:nvSpPr>
          <p:spPr bwMode="auto">
            <a:xfrm>
              <a:off x="48910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6" name="Line 74"/>
            <p:cNvSpPr>
              <a:spLocks noChangeShapeType="1"/>
            </p:cNvSpPr>
            <p:nvPr/>
          </p:nvSpPr>
          <p:spPr bwMode="auto">
            <a:xfrm>
              <a:off x="49021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7" name="Line 75"/>
            <p:cNvSpPr>
              <a:spLocks noChangeShapeType="1"/>
            </p:cNvSpPr>
            <p:nvPr/>
          </p:nvSpPr>
          <p:spPr bwMode="auto">
            <a:xfrm>
              <a:off x="49021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8" name="Line 76"/>
            <p:cNvSpPr>
              <a:spLocks noChangeShapeType="1"/>
            </p:cNvSpPr>
            <p:nvPr/>
          </p:nvSpPr>
          <p:spPr bwMode="auto">
            <a:xfrm>
              <a:off x="49117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69" name="Line 77"/>
            <p:cNvSpPr>
              <a:spLocks noChangeShapeType="1"/>
            </p:cNvSpPr>
            <p:nvPr/>
          </p:nvSpPr>
          <p:spPr bwMode="auto">
            <a:xfrm>
              <a:off x="491172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0" name="Line 78"/>
            <p:cNvSpPr>
              <a:spLocks noChangeShapeType="1"/>
            </p:cNvSpPr>
            <p:nvPr/>
          </p:nvSpPr>
          <p:spPr bwMode="auto">
            <a:xfrm>
              <a:off x="49196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1" name="Line 79"/>
            <p:cNvSpPr>
              <a:spLocks noChangeShapeType="1"/>
            </p:cNvSpPr>
            <p:nvPr/>
          </p:nvSpPr>
          <p:spPr bwMode="auto">
            <a:xfrm>
              <a:off x="49196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2" name="Line 80"/>
            <p:cNvSpPr>
              <a:spLocks noChangeShapeType="1"/>
            </p:cNvSpPr>
            <p:nvPr/>
          </p:nvSpPr>
          <p:spPr bwMode="auto">
            <a:xfrm flipV="1">
              <a:off x="4930774" y="5598707"/>
              <a:ext cx="0"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3" name="Line 81"/>
            <p:cNvSpPr>
              <a:spLocks noChangeShapeType="1"/>
            </p:cNvSpPr>
            <p:nvPr/>
          </p:nvSpPr>
          <p:spPr bwMode="auto">
            <a:xfrm>
              <a:off x="4930774" y="5598707"/>
              <a:ext cx="9525"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4" name="Line 82"/>
            <p:cNvSpPr>
              <a:spLocks noChangeShapeType="1"/>
            </p:cNvSpPr>
            <p:nvPr/>
          </p:nvSpPr>
          <p:spPr bwMode="auto">
            <a:xfrm>
              <a:off x="49402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5" name="Line 83"/>
            <p:cNvSpPr>
              <a:spLocks noChangeShapeType="1"/>
            </p:cNvSpPr>
            <p:nvPr/>
          </p:nvSpPr>
          <p:spPr bwMode="auto">
            <a:xfrm>
              <a:off x="49402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6" name="Line 84"/>
            <p:cNvSpPr>
              <a:spLocks noChangeShapeType="1"/>
            </p:cNvSpPr>
            <p:nvPr/>
          </p:nvSpPr>
          <p:spPr bwMode="auto">
            <a:xfrm>
              <a:off x="49498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7" name="Line 85"/>
            <p:cNvSpPr>
              <a:spLocks noChangeShapeType="1"/>
            </p:cNvSpPr>
            <p:nvPr/>
          </p:nvSpPr>
          <p:spPr bwMode="auto">
            <a:xfrm>
              <a:off x="49498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8" name="Line 86"/>
            <p:cNvSpPr>
              <a:spLocks noChangeShapeType="1"/>
            </p:cNvSpPr>
            <p:nvPr/>
          </p:nvSpPr>
          <p:spPr bwMode="auto">
            <a:xfrm>
              <a:off x="49609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79" name="Line 87"/>
            <p:cNvSpPr>
              <a:spLocks noChangeShapeType="1"/>
            </p:cNvSpPr>
            <p:nvPr/>
          </p:nvSpPr>
          <p:spPr bwMode="auto">
            <a:xfrm>
              <a:off x="496093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0" name="Line 88"/>
            <p:cNvSpPr>
              <a:spLocks noChangeShapeType="1"/>
            </p:cNvSpPr>
            <p:nvPr/>
          </p:nvSpPr>
          <p:spPr bwMode="auto">
            <a:xfrm>
              <a:off x="49688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1" name="Line 89"/>
            <p:cNvSpPr>
              <a:spLocks noChangeShapeType="1"/>
            </p:cNvSpPr>
            <p:nvPr/>
          </p:nvSpPr>
          <p:spPr bwMode="auto">
            <a:xfrm>
              <a:off x="49688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2" name="Line 90"/>
            <p:cNvSpPr>
              <a:spLocks noChangeShapeType="1"/>
            </p:cNvSpPr>
            <p:nvPr/>
          </p:nvSpPr>
          <p:spPr bwMode="auto">
            <a:xfrm flipV="1">
              <a:off x="4979987" y="5611407"/>
              <a:ext cx="0" cy="190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3" name="Line 91"/>
            <p:cNvSpPr>
              <a:spLocks noChangeShapeType="1"/>
            </p:cNvSpPr>
            <p:nvPr/>
          </p:nvSpPr>
          <p:spPr bwMode="auto">
            <a:xfrm>
              <a:off x="4979987" y="5611407"/>
              <a:ext cx="7937" cy="190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4" name="Line 92"/>
            <p:cNvSpPr>
              <a:spLocks noChangeShapeType="1"/>
            </p:cNvSpPr>
            <p:nvPr/>
          </p:nvSpPr>
          <p:spPr bwMode="auto">
            <a:xfrm>
              <a:off x="49879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5" name="Line 93"/>
            <p:cNvSpPr>
              <a:spLocks noChangeShapeType="1"/>
            </p:cNvSpPr>
            <p:nvPr/>
          </p:nvSpPr>
          <p:spPr bwMode="auto">
            <a:xfrm>
              <a:off x="49879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6" name="Line 94"/>
            <p:cNvSpPr>
              <a:spLocks noChangeShapeType="1"/>
            </p:cNvSpPr>
            <p:nvPr/>
          </p:nvSpPr>
          <p:spPr bwMode="auto">
            <a:xfrm>
              <a:off x="49974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7" name="Line 95"/>
            <p:cNvSpPr>
              <a:spLocks noChangeShapeType="1"/>
            </p:cNvSpPr>
            <p:nvPr/>
          </p:nvSpPr>
          <p:spPr bwMode="auto">
            <a:xfrm>
              <a:off x="499744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8" name="Line 96"/>
            <p:cNvSpPr>
              <a:spLocks noChangeShapeType="1"/>
            </p:cNvSpPr>
            <p:nvPr/>
          </p:nvSpPr>
          <p:spPr bwMode="auto">
            <a:xfrm>
              <a:off x="50085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89" name="Line 97"/>
            <p:cNvSpPr>
              <a:spLocks noChangeShapeType="1"/>
            </p:cNvSpPr>
            <p:nvPr/>
          </p:nvSpPr>
          <p:spPr bwMode="auto">
            <a:xfrm>
              <a:off x="500856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0" name="Line 98"/>
            <p:cNvSpPr>
              <a:spLocks noChangeShapeType="1"/>
            </p:cNvSpPr>
            <p:nvPr/>
          </p:nvSpPr>
          <p:spPr bwMode="auto">
            <a:xfrm>
              <a:off x="50164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1" name="Line 99"/>
            <p:cNvSpPr>
              <a:spLocks noChangeShapeType="1"/>
            </p:cNvSpPr>
            <p:nvPr/>
          </p:nvSpPr>
          <p:spPr bwMode="auto">
            <a:xfrm>
              <a:off x="50164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2" name="Line 100"/>
            <p:cNvSpPr>
              <a:spLocks noChangeShapeType="1"/>
            </p:cNvSpPr>
            <p:nvPr/>
          </p:nvSpPr>
          <p:spPr bwMode="auto">
            <a:xfrm flipV="1">
              <a:off x="5027612" y="5568544"/>
              <a:ext cx="0" cy="619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3" name="Line 101"/>
            <p:cNvSpPr>
              <a:spLocks noChangeShapeType="1"/>
            </p:cNvSpPr>
            <p:nvPr/>
          </p:nvSpPr>
          <p:spPr bwMode="auto">
            <a:xfrm>
              <a:off x="5027612" y="5568544"/>
              <a:ext cx="9525" cy="619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4" name="Line 102"/>
            <p:cNvSpPr>
              <a:spLocks noChangeShapeType="1"/>
            </p:cNvSpPr>
            <p:nvPr/>
          </p:nvSpPr>
          <p:spPr bwMode="auto">
            <a:xfrm>
              <a:off x="50371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5" name="Line 103"/>
            <p:cNvSpPr>
              <a:spLocks noChangeShapeType="1"/>
            </p:cNvSpPr>
            <p:nvPr/>
          </p:nvSpPr>
          <p:spPr bwMode="auto">
            <a:xfrm>
              <a:off x="50371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6" name="Line 104"/>
            <p:cNvSpPr>
              <a:spLocks noChangeShapeType="1"/>
            </p:cNvSpPr>
            <p:nvPr/>
          </p:nvSpPr>
          <p:spPr bwMode="auto">
            <a:xfrm>
              <a:off x="50466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7" name="Line 105"/>
            <p:cNvSpPr>
              <a:spLocks noChangeShapeType="1"/>
            </p:cNvSpPr>
            <p:nvPr/>
          </p:nvSpPr>
          <p:spPr bwMode="auto">
            <a:xfrm>
              <a:off x="50466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8" name="Line 106"/>
            <p:cNvSpPr>
              <a:spLocks noChangeShapeType="1"/>
            </p:cNvSpPr>
            <p:nvPr/>
          </p:nvSpPr>
          <p:spPr bwMode="auto">
            <a:xfrm>
              <a:off x="50577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899" name="Line 107"/>
            <p:cNvSpPr>
              <a:spLocks noChangeShapeType="1"/>
            </p:cNvSpPr>
            <p:nvPr/>
          </p:nvSpPr>
          <p:spPr bwMode="auto">
            <a:xfrm>
              <a:off x="50577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0" name="Line 108"/>
            <p:cNvSpPr>
              <a:spLocks noChangeShapeType="1"/>
            </p:cNvSpPr>
            <p:nvPr/>
          </p:nvSpPr>
          <p:spPr bwMode="auto">
            <a:xfrm>
              <a:off x="50672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1" name="Line 109"/>
            <p:cNvSpPr>
              <a:spLocks noChangeShapeType="1"/>
            </p:cNvSpPr>
            <p:nvPr/>
          </p:nvSpPr>
          <p:spPr bwMode="auto">
            <a:xfrm>
              <a:off x="50672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2" name="Line 110"/>
            <p:cNvSpPr>
              <a:spLocks noChangeShapeType="1"/>
            </p:cNvSpPr>
            <p:nvPr/>
          </p:nvSpPr>
          <p:spPr bwMode="auto">
            <a:xfrm flipV="1">
              <a:off x="5076824" y="5525682"/>
              <a:ext cx="0" cy="1047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3" name="Line 111"/>
            <p:cNvSpPr>
              <a:spLocks noChangeShapeType="1"/>
            </p:cNvSpPr>
            <p:nvPr/>
          </p:nvSpPr>
          <p:spPr bwMode="auto">
            <a:xfrm>
              <a:off x="5076824" y="5525682"/>
              <a:ext cx="9525" cy="1047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4" name="Line 112"/>
            <p:cNvSpPr>
              <a:spLocks noChangeShapeType="1"/>
            </p:cNvSpPr>
            <p:nvPr/>
          </p:nvSpPr>
          <p:spPr bwMode="auto">
            <a:xfrm>
              <a:off x="50863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5" name="Line 113"/>
            <p:cNvSpPr>
              <a:spLocks noChangeShapeType="1"/>
            </p:cNvSpPr>
            <p:nvPr/>
          </p:nvSpPr>
          <p:spPr bwMode="auto">
            <a:xfrm>
              <a:off x="50863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6" name="Line 114"/>
            <p:cNvSpPr>
              <a:spLocks noChangeShapeType="1"/>
            </p:cNvSpPr>
            <p:nvPr/>
          </p:nvSpPr>
          <p:spPr bwMode="auto">
            <a:xfrm>
              <a:off x="50958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7" name="Line 115"/>
            <p:cNvSpPr>
              <a:spLocks noChangeShapeType="1"/>
            </p:cNvSpPr>
            <p:nvPr/>
          </p:nvSpPr>
          <p:spPr bwMode="auto">
            <a:xfrm>
              <a:off x="50958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8" name="Line 116"/>
            <p:cNvSpPr>
              <a:spLocks noChangeShapeType="1"/>
            </p:cNvSpPr>
            <p:nvPr/>
          </p:nvSpPr>
          <p:spPr bwMode="auto">
            <a:xfrm>
              <a:off x="51053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09" name="Line 117"/>
            <p:cNvSpPr>
              <a:spLocks noChangeShapeType="1"/>
            </p:cNvSpPr>
            <p:nvPr/>
          </p:nvSpPr>
          <p:spPr bwMode="auto">
            <a:xfrm>
              <a:off x="51053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0" name="Line 118"/>
            <p:cNvSpPr>
              <a:spLocks noChangeShapeType="1"/>
            </p:cNvSpPr>
            <p:nvPr/>
          </p:nvSpPr>
          <p:spPr bwMode="auto">
            <a:xfrm>
              <a:off x="51149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1" name="Line 119"/>
            <p:cNvSpPr>
              <a:spLocks noChangeShapeType="1"/>
            </p:cNvSpPr>
            <p:nvPr/>
          </p:nvSpPr>
          <p:spPr bwMode="auto">
            <a:xfrm>
              <a:off x="51149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2" name="Line 120"/>
            <p:cNvSpPr>
              <a:spLocks noChangeShapeType="1"/>
            </p:cNvSpPr>
            <p:nvPr/>
          </p:nvSpPr>
          <p:spPr bwMode="auto">
            <a:xfrm flipV="1">
              <a:off x="5124449" y="5495519"/>
              <a:ext cx="0" cy="134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3" name="Line 121"/>
            <p:cNvSpPr>
              <a:spLocks noChangeShapeType="1"/>
            </p:cNvSpPr>
            <p:nvPr/>
          </p:nvSpPr>
          <p:spPr bwMode="auto">
            <a:xfrm>
              <a:off x="5124449" y="5495519"/>
              <a:ext cx="9525" cy="134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4" name="Line 122"/>
            <p:cNvSpPr>
              <a:spLocks noChangeShapeType="1"/>
            </p:cNvSpPr>
            <p:nvPr/>
          </p:nvSpPr>
          <p:spPr bwMode="auto">
            <a:xfrm>
              <a:off x="51339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5" name="Line 123"/>
            <p:cNvSpPr>
              <a:spLocks noChangeShapeType="1"/>
            </p:cNvSpPr>
            <p:nvPr/>
          </p:nvSpPr>
          <p:spPr bwMode="auto">
            <a:xfrm>
              <a:off x="51339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6" name="Line 124"/>
            <p:cNvSpPr>
              <a:spLocks noChangeShapeType="1"/>
            </p:cNvSpPr>
            <p:nvPr/>
          </p:nvSpPr>
          <p:spPr bwMode="auto">
            <a:xfrm>
              <a:off x="51434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7" name="Line 125"/>
            <p:cNvSpPr>
              <a:spLocks noChangeShapeType="1"/>
            </p:cNvSpPr>
            <p:nvPr/>
          </p:nvSpPr>
          <p:spPr bwMode="auto">
            <a:xfrm>
              <a:off x="51434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8" name="Line 126"/>
            <p:cNvSpPr>
              <a:spLocks noChangeShapeType="1"/>
            </p:cNvSpPr>
            <p:nvPr/>
          </p:nvSpPr>
          <p:spPr bwMode="auto">
            <a:xfrm>
              <a:off x="51530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19" name="Line 127"/>
            <p:cNvSpPr>
              <a:spLocks noChangeShapeType="1"/>
            </p:cNvSpPr>
            <p:nvPr/>
          </p:nvSpPr>
          <p:spPr bwMode="auto">
            <a:xfrm>
              <a:off x="51530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0" name="Line 128"/>
            <p:cNvSpPr>
              <a:spLocks noChangeShapeType="1"/>
            </p:cNvSpPr>
            <p:nvPr/>
          </p:nvSpPr>
          <p:spPr bwMode="auto">
            <a:xfrm>
              <a:off x="51625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1" name="Line 129"/>
            <p:cNvSpPr>
              <a:spLocks noChangeShapeType="1"/>
            </p:cNvSpPr>
            <p:nvPr/>
          </p:nvSpPr>
          <p:spPr bwMode="auto">
            <a:xfrm>
              <a:off x="51625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2" name="Line 130"/>
            <p:cNvSpPr>
              <a:spLocks noChangeShapeType="1"/>
            </p:cNvSpPr>
            <p:nvPr/>
          </p:nvSpPr>
          <p:spPr bwMode="auto">
            <a:xfrm flipV="1">
              <a:off x="5172074" y="5482819"/>
              <a:ext cx="0" cy="1476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3" name="Line 131"/>
            <p:cNvSpPr>
              <a:spLocks noChangeShapeType="1"/>
            </p:cNvSpPr>
            <p:nvPr/>
          </p:nvSpPr>
          <p:spPr bwMode="auto">
            <a:xfrm>
              <a:off x="5172074" y="5482819"/>
              <a:ext cx="9525" cy="1476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4" name="Line 132"/>
            <p:cNvSpPr>
              <a:spLocks noChangeShapeType="1"/>
            </p:cNvSpPr>
            <p:nvPr/>
          </p:nvSpPr>
          <p:spPr bwMode="auto">
            <a:xfrm>
              <a:off x="51815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5" name="Line 133"/>
            <p:cNvSpPr>
              <a:spLocks noChangeShapeType="1"/>
            </p:cNvSpPr>
            <p:nvPr/>
          </p:nvSpPr>
          <p:spPr bwMode="auto">
            <a:xfrm>
              <a:off x="51815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6" name="Line 134"/>
            <p:cNvSpPr>
              <a:spLocks noChangeShapeType="1"/>
            </p:cNvSpPr>
            <p:nvPr/>
          </p:nvSpPr>
          <p:spPr bwMode="auto">
            <a:xfrm>
              <a:off x="51911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7" name="Line 135"/>
            <p:cNvSpPr>
              <a:spLocks noChangeShapeType="1"/>
            </p:cNvSpPr>
            <p:nvPr/>
          </p:nvSpPr>
          <p:spPr bwMode="auto">
            <a:xfrm>
              <a:off x="51911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8" name="Line 136"/>
            <p:cNvSpPr>
              <a:spLocks noChangeShapeType="1"/>
            </p:cNvSpPr>
            <p:nvPr/>
          </p:nvSpPr>
          <p:spPr bwMode="auto">
            <a:xfrm>
              <a:off x="52022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29" name="Line 137"/>
            <p:cNvSpPr>
              <a:spLocks noChangeShapeType="1"/>
            </p:cNvSpPr>
            <p:nvPr/>
          </p:nvSpPr>
          <p:spPr bwMode="auto">
            <a:xfrm>
              <a:off x="52022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0" name="Line 138"/>
            <p:cNvSpPr>
              <a:spLocks noChangeShapeType="1"/>
            </p:cNvSpPr>
            <p:nvPr/>
          </p:nvSpPr>
          <p:spPr bwMode="auto">
            <a:xfrm>
              <a:off x="52117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1" name="Line 139"/>
            <p:cNvSpPr>
              <a:spLocks noChangeShapeType="1"/>
            </p:cNvSpPr>
            <p:nvPr/>
          </p:nvSpPr>
          <p:spPr bwMode="auto">
            <a:xfrm>
              <a:off x="52117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2" name="Line 140"/>
            <p:cNvSpPr>
              <a:spLocks noChangeShapeType="1"/>
            </p:cNvSpPr>
            <p:nvPr/>
          </p:nvSpPr>
          <p:spPr bwMode="auto">
            <a:xfrm flipV="1">
              <a:off x="5221287" y="5482819"/>
              <a:ext cx="0" cy="1476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3" name="Line 141"/>
            <p:cNvSpPr>
              <a:spLocks noChangeShapeType="1"/>
            </p:cNvSpPr>
            <p:nvPr/>
          </p:nvSpPr>
          <p:spPr bwMode="auto">
            <a:xfrm>
              <a:off x="5221287" y="5482819"/>
              <a:ext cx="9525" cy="1476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4" name="Line 142"/>
            <p:cNvSpPr>
              <a:spLocks noChangeShapeType="1"/>
            </p:cNvSpPr>
            <p:nvPr/>
          </p:nvSpPr>
          <p:spPr bwMode="auto">
            <a:xfrm>
              <a:off x="52308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5" name="Line 143"/>
            <p:cNvSpPr>
              <a:spLocks noChangeShapeType="1"/>
            </p:cNvSpPr>
            <p:nvPr/>
          </p:nvSpPr>
          <p:spPr bwMode="auto">
            <a:xfrm>
              <a:off x="52308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6" name="Line 144"/>
            <p:cNvSpPr>
              <a:spLocks noChangeShapeType="1"/>
            </p:cNvSpPr>
            <p:nvPr/>
          </p:nvSpPr>
          <p:spPr bwMode="auto">
            <a:xfrm>
              <a:off x="52403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7" name="Line 145"/>
            <p:cNvSpPr>
              <a:spLocks noChangeShapeType="1"/>
            </p:cNvSpPr>
            <p:nvPr/>
          </p:nvSpPr>
          <p:spPr bwMode="auto">
            <a:xfrm>
              <a:off x="52403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8" name="Line 146"/>
            <p:cNvSpPr>
              <a:spLocks noChangeShapeType="1"/>
            </p:cNvSpPr>
            <p:nvPr/>
          </p:nvSpPr>
          <p:spPr bwMode="auto">
            <a:xfrm>
              <a:off x="52514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39" name="Line 147"/>
            <p:cNvSpPr>
              <a:spLocks noChangeShapeType="1"/>
            </p:cNvSpPr>
            <p:nvPr/>
          </p:nvSpPr>
          <p:spPr bwMode="auto">
            <a:xfrm>
              <a:off x="52514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0" name="Line 148"/>
            <p:cNvSpPr>
              <a:spLocks noChangeShapeType="1"/>
            </p:cNvSpPr>
            <p:nvPr/>
          </p:nvSpPr>
          <p:spPr bwMode="auto">
            <a:xfrm>
              <a:off x="52609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1" name="Line 149"/>
            <p:cNvSpPr>
              <a:spLocks noChangeShapeType="1"/>
            </p:cNvSpPr>
            <p:nvPr/>
          </p:nvSpPr>
          <p:spPr bwMode="auto">
            <a:xfrm>
              <a:off x="526097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2" name="Line 150"/>
            <p:cNvSpPr>
              <a:spLocks noChangeShapeType="1"/>
            </p:cNvSpPr>
            <p:nvPr/>
          </p:nvSpPr>
          <p:spPr bwMode="auto">
            <a:xfrm flipV="1">
              <a:off x="5268912" y="5508219"/>
              <a:ext cx="0" cy="1222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3" name="Line 151"/>
            <p:cNvSpPr>
              <a:spLocks noChangeShapeType="1"/>
            </p:cNvSpPr>
            <p:nvPr/>
          </p:nvSpPr>
          <p:spPr bwMode="auto">
            <a:xfrm>
              <a:off x="5268912" y="5508219"/>
              <a:ext cx="11112" cy="1222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4" name="Line 152"/>
            <p:cNvSpPr>
              <a:spLocks noChangeShapeType="1"/>
            </p:cNvSpPr>
            <p:nvPr/>
          </p:nvSpPr>
          <p:spPr bwMode="auto">
            <a:xfrm>
              <a:off x="52800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5" name="Line 153"/>
            <p:cNvSpPr>
              <a:spLocks noChangeShapeType="1"/>
            </p:cNvSpPr>
            <p:nvPr/>
          </p:nvSpPr>
          <p:spPr bwMode="auto">
            <a:xfrm>
              <a:off x="52800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6" name="Line 154"/>
            <p:cNvSpPr>
              <a:spLocks noChangeShapeType="1"/>
            </p:cNvSpPr>
            <p:nvPr/>
          </p:nvSpPr>
          <p:spPr bwMode="auto">
            <a:xfrm>
              <a:off x="52895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7" name="Line 155"/>
            <p:cNvSpPr>
              <a:spLocks noChangeShapeType="1"/>
            </p:cNvSpPr>
            <p:nvPr/>
          </p:nvSpPr>
          <p:spPr bwMode="auto">
            <a:xfrm>
              <a:off x="52895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8" name="Line 156"/>
            <p:cNvSpPr>
              <a:spLocks noChangeShapeType="1"/>
            </p:cNvSpPr>
            <p:nvPr/>
          </p:nvSpPr>
          <p:spPr bwMode="auto">
            <a:xfrm>
              <a:off x="52990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49" name="Line 157"/>
            <p:cNvSpPr>
              <a:spLocks noChangeShapeType="1"/>
            </p:cNvSpPr>
            <p:nvPr/>
          </p:nvSpPr>
          <p:spPr bwMode="auto">
            <a:xfrm>
              <a:off x="52990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0" name="Line 158"/>
            <p:cNvSpPr>
              <a:spLocks noChangeShapeType="1"/>
            </p:cNvSpPr>
            <p:nvPr/>
          </p:nvSpPr>
          <p:spPr bwMode="auto">
            <a:xfrm>
              <a:off x="53085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1" name="Line 159"/>
            <p:cNvSpPr>
              <a:spLocks noChangeShapeType="1"/>
            </p:cNvSpPr>
            <p:nvPr/>
          </p:nvSpPr>
          <p:spPr bwMode="auto">
            <a:xfrm>
              <a:off x="53085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2" name="Line 160"/>
            <p:cNvSpPr>
              <a:spLocks noChangeShapeType="1"/>
            </p:cNvSpPr>
            <p:nvPr/>
          </p:nvSpPr>
          <p:spPr bwMode="auto">
            <a:xfrm flipV="1">
              <a:off x="5318124" y="5544732"/>
              <a:ext cx="0" cy="857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3" name="Line 161"/>
            <p:cNvSpPr>
              <a:spLocks noChangeShapeType="1"/>
            </p:cNvSpPr>
            <p:nvPr/>
          </p:nvSpPr>
          <p:spPr bwMode="auto">
            <a:xfrm>
              <a:off x="5318124" y="5544732"/>
              <a:ext cx="11113" cy="857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4" name="Line 162"/>
            <p:cNvSpPr>
              <a:spLocks noChangeShapeType="1"/>
            </p:cNvSpPr>
            <p:nvPr/>
          </p:nvSpPr>
          <p:spPr bwMode="auto">
            <a:xfrm>
              <a:off x="53292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5" name="Line 163"/>
            <p:cNvSpPr>
              <a:spLocks noChangeShapeType="1"/>
            </p:cNvSpPr>
            <p:nvPr/>
          </p:nvSpPr>
          <p:spPr bwMode="auto">
            <a:xfrm>
              <a:off x="53292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6" name="Line 164"/>
            <p:cNvSpPr>
              <a:spLocks noChangeShapeType="1"/>
            </p:cNvSpPr>
            <p:nvPr/>
          </p:nvSpPr>
          <p:spPr bwMode="auto">
            <a:xfrm>
              <a:off x="53387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7" name="Line 165"/>
            <p:cNvSpPr>
              <a:spLocks noChangeShapeType="1"/>
            </p:cNvSpPr>
            <p:nvPr/>
          </p:nvSpPr>
          <p:spPr bwMode="auto">
            <a:xfrm>
              <a:off x="533876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8" name="Line 166"/>
            <p:cNvSpPr>
              <a:spLocks noChangeShapeType="1"/>
            </p:cNvSpPr>
            <p:nvPr/>
          </p:nvSpPr>
          <p:spPr bwMode="auto">
            <a:xfrm>
              <a:off x="5346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59" name="Line 167"/>
            <p:cNvSpPr>
              <a:spLocks noChangeShapeType="1"/>
            </p:cNvSpPr>
            <p:nvPr/>
          </p:nvSpPr>
          <p:spPr bwMode="auto">
            <a:xfrm>
              <a:off x="53466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0" name="Line 168"/>
            <p:cNvSpPr>
              <a:spLocks noChangeShapeType="1"/>
            </p:cNvSpPr>
            <p:nvPr/>
          </p:nvSpPr>
          <p:spPr bwMode="auto">
            <a:xfrm>
              <a:off x="53578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1" name="Line 169"/>
            <p:cNvSpPr>
              <a:spLocks noChangeShapeType="1"/>
            </p:cNvSpPr>
            <p:nvPr/>
          </p:nvSpPr>
          <p:spPr bwMode="auto">
            <a:xfrm>
              <a:off x="53578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2" name="Line 170"/>
            <p:cNvSpPr>
              <a:spLocks noChangeShapeType="1"/>
            </p:cNvSpPr>
            <p:nvPr/>
          </p:nvSpPr>
          <p:spPr bwMode="auto">
            <a:xfrm flipV="1">
              <a:off x="5367337" y="5598707"/>
              <a:ext cx="0"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3" name="Line 171"/>
            <p:cNvSpPr>
              <a:spLocks noChangeShapeType="1"/>
            </p:cNvSpPr>
            <p:nvPr/>
          </p:nvSpPr>
          <p:spPr bwMode="auto">
            <a:xfrm>
              <a:off x="5367337" y="5598707"/>
              <a:ext cx="11112"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4" name="Line 172"/>
            <p:cNvSpPr>
              <a:spLocks noChangeShapeType="1"/>
            </p:cNvSpPr>
            <p:nvPr/>
          </p:nvSpPr>
          <p:spPr bwMode="auto">
            <a:xfrm>
              <a:off x="53784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5" name="Line 173"/>
            <p:cNvSpPr>
              <a:spLocks noChangeShapeType="1"/>
            </p:cNvSpPr>
            <p:nvPr/>
          </p:nvSpPr>
          <p:spPr bwMode="auto">
            <a:xfrm>
              <a:off x="537844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6" name="Line 174"/>
            <p:cNvSpPr>
              <a:spLocks noChangeShapeType="1"/>
            </p:cNvSpPr>
            <p:nvPr/>
          </p:nvSpPr>
          <p:spPr bwMode="auto">
            <a:xfrm>
              <a:off x="53863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7" name="Line 175"/>
            <p:cNvSpPr>
              <a:spLocks noChangeShapeType="1"/>
            </p:cNvSpPr>
            <p:nvPr/>
          </p:nvSpPr>
          <p:spPr bwMode="auto">
            <a:xfrm>
              <a:off x="53863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8" name="Line 176"/>
            <p:cNvSpPr>
              <a:spLocks noChangeShapeType="1"/>
            </p:cNvSpPr>
            <p:nvPr/>
          </p:nvSpPr>
          <p:spPr bwMode="auto">
            <a:xfrm>
              <a:off x="53959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69" name="Line 177"/>
            <p:cNvSpPr>
              <a:spLocks noChangeShapeType="1"/>
            </p:cNvSpPr>
            <p:nvPr/>
          </p:nvSpPr>
          <p:spPr bwMode="auto">
            <a:xfrm>
              <a:off x="539591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0" name="Line 178"/>
            <p:cNvSpPr>
              <a:spLocks noChangeShapeType="1"/>
            </p:cNvSpPr>
            <p:nvPr/>
          </p:nvSpPr>
          <p:spPr bwMode="auto">
            <a:xfrm>
              <a:off x="54070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1" name="Line 179"/>
            <p:cNvSpPr>
              <a:spLocks noChangeShapeType="1"/>
            </p:cNvSpPr>
            <p:nvPr/>
          </p:nvSpPr>
          <p:spPr bwMode="auto">
            <a:xfrm>
              <a:off x="54070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2" name="Line 180"/>
            <p:cNvSpPr>
              <a:spLocks noChangeShapeType="1"/>
            </p:cNvSpPr>
            <p:nvPr/>
          </p:nvSpPr>
          <p:spPr bwMode="auto">
            <a:xfrm flipV="1">
              <a:off x="5416549" y="5592357"/>
              <a:ext cx="0" cy="38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3" name="Line 181"/>
            <p:cNvSpPr>
              <a:spLocks noChangeShapeType="1"/>
            </p:cNvSpPr>
            <p:nvPr/>
          </p:nvSpPr>
          <p:spPr bwMode="auto">
            <a:xfrm>
              <a:off x="5416549" y="5592357"/>
              <a:ext cx="9525" cy="38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4" name="Line 182"/>
            <p:cNvSpPr>
              <a:spLocks noChangeShapeType="1"/>
            </p:cNvSpPr>
            <p:nvPr/>
          </p:nvSpPr>
          <p:spPr bwMode="auto">
            <a:xfrm>
              <a:off x="54260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5" name="Line 183"/>
            <p:cNvSpPr>
              <a:spLocks noChangeShapeType="1"/>
            </p:cNvSpPr>
            <p:nvPr/>
          </p:nvSpPr>
          <p:spPr bwMode="auto">
            <a:xfrm>
              <a:off x="54260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6" name="Line 184"/>
            <p:cNvSpPr>
              <a:spLocks noChangeShapeType="1"/>
            </p:cNvSpPr>
            <p:nvPr/>
          </p:nvSpPr>
          <p:spPr bwMode="auto">
            <a:xfrm>
              <a:off x="54355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7" name="Line 185"/>
            <p:cNvSpPr>
              <a:spLocks noChangeShapeType="1"/>
            </p:cNvSpPr>
            <p:nvPr/>
          </p:nvSpPr>
          <p:spPr bwMode="auto">
            <a:xfrm>
              <a:off x="543559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8" name="Line 186"/>
            <p:cNvSpPr>
              <a:spLocks noChangeShapeType="1"/>
            </p:cNvSpPr>
            <p:nvPr/>
          </p:nvSpPr>
          <p:spPr bwMode="auto">
            <a:xfrm>
              <a:off x="54435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79" name="Line 187"/>
            <p:cNvSpPr>
              <a:spLocks noChangeShapeType="1"/>
            </p:cNvSpPr>
            <p:nvPr/>
          </p:nvSpPr>
          <p:spPr bwMode="auto">
            <a:xfrm>
              <a:off x="54435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0" name="Line 188"/>
            <p:cNvSpPr>
              <a:spLocks noChangeShapeType="1"/>
            </p:cNvSpPr>
            <p:nvPr/>
          </p:nvSpPr>
          <p:spPr bwMode="auto">
            <a:xfrm>
              <a:off x="54546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1" name="Line 189"/>
            <p:cNvSpPr>
              <a:spLocks noChangeShapeType="1"/>
            </p:cNvSpPr>
            <p:nvPr/>
          </p:nvSpPr>
          <p:spPr bwMode="auto">
            <a:xfrm>
              <a:off x="54546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2" name="Line 190"/>
            <p:cNvSpPr>
              <a:spLocks noChangeShapeType="1"/>
            </p:cNvSpPr>
            <p:nvPr/>
          </p:nvSpPr>
          <p:spPr bwMode="auto">
            <a:xfrm flipV="1">
              <a:off x="5464174" y="5532032"/>
              <a:ext cx="0" cy="984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3" name="Line 191"/>
            <p:cNvSpPr>
              <a:spLocks noChangeShapeType="1"/>
            </p:cNvSpPr>
            <p:nvPr/>
          </p:nvSpPr>
          <p:spPr bwMode="auto">
            <a:xfrm>
              <a:off x="5464174" y="5532032"/>
              <a:ext cx="9525" cy="984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4" name="Line 192"/>
            <p:cNvSpPr>
              <a:spLocks noChangeShapeType="1"/>
            </p:cNvSpPr>
            <p:nvPr/>
          </p:nvSpPr>
          <p:spPr bwMode="auto">
            <a:xfrm>
              <a:off x="5473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5" name="Line 193"/>
            <p:cNvSpPr>
              <a:spLocks noChangeShapeType="1"/>
            </p:cNvSpPr>
            <p:nvPr/>
          </p:nvSpPr>
          <p:spPr bwMode="auto">
            <a:xfrm>
              <a:off x="54736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6" name="Line 194"/>
            <p:cNvSpPr>
              <a:spLocks noChangeShapeType="1"/>
            </p:cNvSpPr>
            <p:nvPr/>
          </p:nvSpPr>
          <p:spPr bwMode="auto">
            <a:xfrm>
              <a:off x="54832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7" name="Line 195"/>
            <p:cNvSpPr>
              <a:spLocks noChangeShapeType="1"/>
            </p:cNvSpPr>
            <p:nvPr/>
          </p:nvSpPr>
          <p:spPr bwMode="auto">
            <a:xfrm>
              <a:off x="54832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8" name="Line 196"/>
            <p:cNvSpPr>
              <a:spLocks noChangeShapeType="1"/>
            </p:cNvSpPr>
            <p:nvPr/>
          </p:nvSpPr>
          <p:spPr bwMode="auto">
            <a:xfrm>
              <a:off x="54927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89" name="Line 197"/>
            <p:cNvSpPr>
              <a:spLocks noChangeShapeType="1"/>
            </p:cNvSpPr>
            <p:nvPr/>
          </p:nvSpPr>
          <p:spPr bwMode="auto">
            <a:xfrm>
              <a:off x="549274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0" name="Line 198"/>
            <p:cNvSpPr>
              <a:spLocks noChangeShapeType="1"/>
            </p:cNvSpPr>
            <p:nvPr/>
          </p:nvSpPr>
          <p:spPr bwMode="auto">
            <a:xfrm>
              <a:off x="55038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1" name="Line 199"/>
            <p:cNvSpPr>
              <a:spLocks noChangeShapeType="1"/>
            </p:cNvSpPr>
            <p:nvPr/>
          </p:nvSpPr>
          <p:spPr bwMode="auto">
            <a:xfrm>
              <a:off x="550386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2" name="Line 200"/>
            <p:cNvSpPr>
              <a:spLocks noChangeShapeType="1"/>
            </p:cNvSpPr>
            <p:nvPr/>
          </p:nvSpPr>
          <p:spPr bwMode="auto">
            <a:xfrm flipV="1">
              <a:off x="5511799" y="5476469"/>
              <a:ext cx="0" cy="1539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3" name="Line 201"/>
            <p:cNvSpPr>
              <a:spLocks noChangeShapeType="1"/>
            </p:cNvSpPr>
            <p:nvPr/>
          </p:nvSpPr>
          <p:spPr bwMode="auto">
            <a:xfrm>
              <a:off x="5511799" y="5476469"/>
              <a:ext cx="9525" cy="1539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4" name="Line 202"/>
            <p:cNvSpPr>
              <a:spLocks noChangeShapeType="1"/>
            </p:cNvSpPr>
            <p:nvPr/>
          </p:nvSpPr>
          <p:spPr bwMode="auto">
            <a:xfrm>
              <a:off x="5521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5" name="Line 203"/>
            <p:cNvSpPr>
              <a:spLocks noChangeShapeType="1"/>
            </p:cNvSpPr>
            <p:nvPr/>
          </p:nvSpPr>
          <p:spPr bwMode="auto">
            <a:xfrm>
              <a:off x="55213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6" name="Line 204"/>
            <p:cNvSpPr>
              <a:spLocks noChangeShapeType="1"/>
            </p:cNvSpPr>
            <p:nvPr/>
          </p:nvSpPr>
          <p:spPr bwMode="auto">
            <a:xfrm>
              <a:off x="55324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7" name="Line 205"/>
            <p:cNvSpPr>
              <a:spLocks noChangeShapeType="1"/>
            </p:cNvSpPr>
            <p:nvPr/>
          </p:nvSpPr>
          <p:spPr bwMode="auto">
            <a:xfrm>
              <a:off x="55324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8" name="Line 206"/>
            <p:cNvSpPr>
              <a:spLocks noChangeShapeType="1"/>
            </p:cNvSpPr>
            <p:nvPr/>
          </p:nvSpPr>
          <p:spPr bwMode="auto">
            <a:xfrm>
              <a:off x="55419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3999" name="Line 207"/>
            <p:cNvSpPr>
              <a:spLocks noChangeShapeType="1"/>
            </p:cNvSpPr>
            <p:nvPr/>
          </p:nvSpPr>
          <p:spPr bwMode="auto">
            <a:xfrm>
              <a:off x="55419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0" name="Line 208"/>
            <p:cNvSpPr>
              <a:spLocks noChangeShapeType="1"/>
            </p:cNvSpPr>
            <p:nvPr/>
          </p:nvSpPr>
          <p:spPr bwMode="auto">
            <a:xfrm>
              <a:off x="55514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1" name="Line 209"/>
            <p:cNvSpPr>
              <a:spLocks noChangeShapeType="1"/>
            </p:cNvSpPr>
            <p:nvPr/>
          </p:nvSpPr>
          <p:spPr bwMode="auto">
            <a:xfrm>
              <a:off x="555148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2" name="Line 210"/>
            <p:cNvSpPr>
              <a:spLocks noChangeShapeType="1"/>
            </p:cNvSpPr>
            <p:nvPr/>
          </p:nvSpPr>
          <p:spPr bwMode="auto">
            <a:xfrm flipV="1">
              <a:off x="5559424" y="5439957"/>
              <a:ext cx="0" cy="1905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3" name="Line 211"/>
            <p:cNvSpPr>
              <a:spLocks noChangeShapeType="1"/>
            </p:cNvSpPr>
            <p:nvPr/>
          </p:nvSpPr>
          <p:spPr bwMode="auto">
            <a:xfrm>
              <a:off x="5559424" y="5439957"/>
              <a:ext cx="11113" cy="1905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4" name="Line 212"/>
            <p:cNvSpPr>
              <a:spLocks noChangeShapeType="1"/>
            </p:cNvSpPr>
            <p:nvPr/>
          </p:nvSpPr>
          <p:spPr bwMode="auto">
            <a:xfrm>
              <a:off x="55705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5" name="Line 213"/>
            <p:cNvSpPr>
              <a:spLocks noChangeShapeType="1"/>
            </p:cNvSpPr>
            <p:nvPr/>
          </p:nvSpPr>
          <p:spPr bwMode="auto">
            <a:xfrm>
              <a:off x="55705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6" name="Line 214"/>
            <p:cNvSpPr>
              <a:spLocks noChangeShapeType="1"/>
            </p:cNvSpPr>
            <p:nvPr/>
          </p:nvSpPr>
          <p:spPr bwMode="auto">
            <a:xfrm>
              <a:off x="55800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7" name="Line 215"/>
            <p:cNvSpPr>
              <a:spLocks noChangeShapeType="1"/>
            </p:cNvSpPr>
            <p:nvPr/>
          </p:nvSpPr>
          <p:spPr bwMode="auto">
            <a:xfrm>
              <a:off x="55800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8" name="Line 216"/>
            <p:cNvSpPr>
              <a:spLocks noChangeShapeType="1"/>
            </p:cNvSpPr>
            <p:nvPr/>
          </p:nvSpPr>
          <p:spPr bwMode="auto">
            <a:xfrm>
              <a:off x="55895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09" name="Line 217"/>
            <p:cNvSpPr>
              <a:spLocks noChangeShapeType="1"/>
            </p:cNvSpPr>
            <p:nvPr/>
          </p:nvSpPr>
          <p:spPr bwMode="auto">
            <a:xfrm>
              <a:off x="55895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0" name="Line 218"/>
            <p:cNvSpPr>
              <a:spLocks noChangeShapeType="1"/>
            </p:cNvSpPr>
            <p:nvPr/>
          </p:nvSpPr>
          <p:spPr bwMode="auto">
            <a:xfrm>
              <a:off x="5600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1" name="Line 219"/>
            <p:cNvSpPr>
              <a:spLocks noChangeShapeType="1"/>
            </p:cNvSpPr>
            <p:nvPr/>
          </p:nvSpPr>
          <p:spPr bwMode="auto">
            <a:xfrm>
              <a:off x="56006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2" name="Line 220"/>
            <p:cNvSpPr>
              <a:spLocks noChangeShapeType="1"/>
            </p:cNvSpPr>
            <p:nvPr/>
          </p:nvSpPr>
          <p:spPr bwMode="auto">
            <a:xfrm flipV="1">
              <a:off x="5610224" y="5422494"/>
              <a:ext cx="0" cy="2079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3" name="Line 221"/>
            <p:cNvSpPr>
              <a:spLocks noChangeShapeType="1"/>
            </p:cNvSpPr>
            <p:nvPr/>
          </p:nvSpPr>
          <p:spPr bwMode="auto">
            <a:xfrm>
              <a:off x="5610224" y="5422494"/>
              <a:ext cx="9525" cy="2079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4" name="Line 222"/>
            <p:cNvSpPr>
              <a:spLocks noChangeShapeType="1"/>
            </p:cNvSpPr>
            <p:nvPr/>
          </p:nvSpPr>
          <p:spPr bwMode="auto">
            <a:xfrm>
              <a:off x="56197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5" name="Line 223"/>
            <p:cNvSpPr>
              <a:spLocks noChangeShapeType="1"/>
            </p:cNvSpPr>
            <p:nvPr/>
          </p:nvSpPr>
          <p:spPr bwMode="auto">
            <a:xfrm>
              <a:off x="56197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6" name="Line 224"/>
            <p:cNvSpPr>
              <a:spLocks noChangeShapeType="1"/>
            </p:cNvSpPr>
            <p:nvPr/>
          </p:nvSpPr>
          <p:spPr bwMode="auto">
            <a:xfrm>
              <a:off x="56292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7" name="Line 225"/>
            <p:cNvSpPr>
              <a:spLocks noChangeShapeType="1"/>
            </p:cNvSpPr>
            <p:nvPr/>
          </p:nvSpPr>
          <p:spPr bwMode="auto">
            <a:xfrm>
              <a:off x="56292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8" name="Line 226"/>
            <p:cNvSpPr>
              <a:spLocks noChangeShapeType="1"/>
            </p:cNvSpPr>
            <p:nvPr/>
          </p:nvSpPr>
          <p:spPr bwMode="auto">
            <a:xfrm>
              <a:off x="56387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19" name="Line 227"/>
            <p:cNvSpPr>
              <a:spLocks noChangeShapeType="1"/>
            </p:cNvSpPr>
            <p:nvPr/>
          </p:nvSpPr>
          <p:spPr bwMode="auto">
            <a:xfrm>
              <a:off x="56387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0" name="Line 228"/>
            <p:cNvSpPr>
              <a:spLocks noChangeShapeType="1"/>
            </p:cNvSpPr>
            <p:nvPr/>
          </p:nvSpPr>
          <p:spPr bwMode="auto">
            <a:xfrm>
              <a:off x="5648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1" name="Line 229"/>
            <p:cNvSpPr>
              <a:spLocks noChangeShapeType="1"/>
            </p:cNvSpPr>
            <p:nvPr/>
          </p:nvSpPr>
          <p:spPr bwMode="auto">
            <a:xfrm>
              <a:off x="56483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2" name="Line 230"/>
            <p:cNvSpPr>
              <a:spLocks noChangeShapeType="1"/>
            </p:cNvSpPr>
            <p:nvPr/>
          </p:nvSpPr>
          <p:spPr bwMode="auto">
            <a:xfrm flipV="1">
              <a:off x="5657849" y="5428844"/>
              <a:ext cx="0" cy="2016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3" name="Line 231"/>
            <p:cNvSpPr>
              <a:spLocks noChangeShapeType="1"/>
            </p:cNvSpPr>
            <p:nvPr/>
          </p:nvSpPr>
          <p:spPr bwMode="auto">
            <a:xfrm>
              <a:off x="5657849" y="5428844"/>
              <a:ext cx="9525" cy="2016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4" name="Line 232"/>
            <p:cNvSpPr>
              <a:spLocks noChangeShapeType="1"/>
            </p:cNvSpPr>
            <p:nvPr/>
          </p:nvSpPr>
          <p:spPr bwMode="auto">
            <a:xfrm>
              <a:off x="56673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5" name="Line 233"/>
            <p:cNvSpPr>
              <a:spLocks noChangeShapeType="1"/>
            </p:cNvSpPr>
            <p:nvPr/>
          </p:nvSpPr>
          <p:spPr bwMode="auto">
            <a:xfrm>
              <a:off x="56673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6" name="Line 234"/>
            <p:cNvSpPr>
              <a:spLocks noChangeShapeType="1"/>
            </p:cNvSpPr>
            <p:nvPr/>
          </p:nvSpPr>
          <p:spPr bwMode="auto">
            <a:xfrm>
              <a:off x="56768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7" name="Line 235"/>
            <p:cNvSpPr>
              <a:spLocks noChangeShapeType="1"/>
            </p:cNvSpPr>
            <p:nvPr/>
          </p:nvSpPr>
          <p:spPr bwMode="auto">
            <a:xfrm>
              <a:off x="56768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8" name="Line 236"/>
            <p:cNvSpPr>
              <a:spLocks noChangeShapeType="1"/>
            </p:cNvSpPr>
            <p:nvPr/>
          </p:nvSpPr>
          <p:spPr bwMode="auto">
            <a:xfrm>
              <a:off x="56880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29" name="Line 237"/>
            <p:cNvSpPr>
              <a:spLocks noChangeShapeType="1"/>
            </p:cNvSpPr>
            <p:nvPr/>
          </p:nvSpPr>
          <p:spPr bwMode="auto">
            <a:xfrm>
              <a:off x="568801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0" name="Line 238"/>
            <p:cNvSpPr>
              <a:spLocks noChangeShapeType="1"/>
            </p:cNvSpPr>
            <p:nvPr/>
          </p:nvSpPr>
          <p:spPr bwMode="auto">
            <a:xfrm>
              <a:off x="56959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1" name="Line 239"/>
            <p:cNvSpPr>
              <a:spLocks noChangeShapeType="1"/>
            </p:cNvSpPr>
            <p:nvPr/>
          </p:nvSpPr>
          <p:spPr bwMode="auto">
            <a:xfrm>
              <a:off x="569594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2" name="Line 240"/>
            <p:cNvSpPr>
              <a:spLocks noChangeShapeType="1"/>
            </p:cNvSpPr>
            <p:nvPr/>
          </p:nvSpPr>
          <p:spPr bwMode="auto">
            <a:xfrm flipV="1">
              <a:off x="5707062" y="5459007"/>
              <a:ext cx="0" cy="1714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3" name="Line 241"/>
            <p:cNvSpPr>
              <a:spLocks noChangeShapeType="1"/>
            </p:cNvSpPr>
            <p:nvPr/>
          </p:nvSpPr>
          <p:spPr bwMode="auto">
            <a:xfrm>
              <a:off x="5707062" y="5459007"/>
              <a:ext cx="9525" cy="1714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4" name="Line 242"/>
            <p:cNvSpPr>
              <a:spLocks noChangeShapeType="1"/>
            </p:cNvSpPr>
            <p:nvPr/>
          </p:nvSpPr>
          <p:spPr bwMode="auto">
            <a:xfrm>
              <a:off x="57165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5" name="Line 243"/>
            <p:cNvSpPr>
              <a:spLocks noChangeShapeType="1"/>
            </p:cNvSpPr>
            <p:nvPr/>
          </p:nvSpPr>
          <p:spPr bwMode="auto">
            <a:xfrm>
              <a:off x="57165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6" name="Line 244"/>
            <p:cNvSpPr>
              <a:spLocks noChangeShapeType="1"/>
            </p:cNvSpPr>
            <p:nvPr/>
          </p:nvSpPr>
          <p:spPr bwMode="auto">
            <a:xfrm>
              <a:off x="5727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7" name="Line 245"/>
            <p:cNvSpPr>
              <a:spLocks noChangeShapeType="1"/>
            </p:cNvSpPr>
            <p:nvPr/>
          </p:nvSpPr>
          <p:spPr bwMode="auto">
            <a:xfrm>
              <a:off x="572769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8" name="Line 246"/>
            <p:cNvSpPr>
              <a:spLocks noChangeShapeType="1"/>
            </p:cNvSpPr>
            <p:nvPr/>
          </p:nvSpPr>
          <p:spPr bwMode="auto">
            <a:xfrm>
              <a:off x="57356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39" name="Line 247"/>
            <p:cNvSpPr>
              <a:spLocks noChangeShapeType="1"/>
            </p:cNvSpPr>
            <p:nvPr/>
          </p:nvSpPr>
          <p:spPr bwMode="auto">
            <a:xfrm>
              <a:off x="57356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0" name="Line 248"/>
            <p:cNvSpPr>
              <a:spLocks noChangeShapeType="1"/>
            </p:cNvSpPr>
            <p:nvPr/>
          </p:nvSpPr>
          <p:spPr bwMode="auto">
            <a:xfrm>
              <a:off x="57451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1" name="Line 249"/>
            <p:cNvSpPr>
              <a:spLocks noChangeShapeType="1"/>
            </p:cNvSpPr>
            <p:nvPr/>
          </p:nvSpPr>
          <p:spPr bwMode="auto">
            <a:xfrm>
              <a:off x="57451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2" name="Line 250"/>
            <p:cNvSpPr>
              <a:spLocks noChangeShapeType="1"/>
            </p:cNvSpPr>
            <p:nvPr/>
          </p:nvSpPr>
          <p:spPr bwMode="auto">
            <a:xfrm flipV="1">
              <a:off x="5756274" y="5520919"/>
              <a:ext cx="0" cy="1095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3" name="Line 251"/>
            <p:cNvSpPr>
              <a:spLocks noChangeShapeType="1"/>
            </p:cNvSpPr>
            <p:nvPr/>
          </p:nvSpPr>
          <p:spPr bwMode="auto">
            <a:xfrm>
              <a:off x="5756274" y="5520919"/>
              <a:ext cx="7938" cy="1095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4" name="Line 252"/>
            <p:cNvSpPr>
              <a:spLocks noChangeShapeType="1"/>
            </p:cNvSpPr>
            <p:nvPr/>
          </p:nvSpPr>
          <p:spPr bwMode="auto">
            <a:xfrm>
              <a:off x="57642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5" name="Line 253"/>
            <p:cNvSpPr>
              <a:spLocks noChangeShapeType="1"/>
            </p:cNvSpPr>
            <p:nvPr/>
          </p:nvSpPr>
          <p:spPr bwMode="auto">
            <a:xfrm>
              <a:off x="576421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6" name="Line 254"/>
            <p:cNvSpPr>
              <a:spLocks noChangeShapeType="1"/>
            </p:cNvSpPr>
            <p:nvPr/>
          </p:nvSpPr>
          <p:spPr bwMode="auto">
            <a:xfrm>
              <a:off x="5775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7" name="Line 255"/>
            <p:cNvSpPr>
              <a:spLocks noChangeShapeType="1"/>
            </p:cNvSpPr>
            <p:nvPr/>
          </p:nvSpPr>
          <p:spPr bwMode="auto">
            <a:xfrm>
              <a:off x="57753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8" name="Line 256"/>
            <p:cNvSpPr>
              <a:spLocks noChangeShapeType="1"/>
            </p:cNvSpPr>
            <p:nvPr/>
          </p:nvSpPr>
          <p:spPr bwMode="auto">
            <a:xfrm>
              <a:off x="57848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49" name="Line 257"/>
            <p:cNvSpPr>
              <a:spLocks noChangeShapeType="1"/>
            </p:cNvSpPr>
            <p:nvPr/>
          </p:nvSpPr>
          <p:spPr bwMode="auto">
            <a:xfrm>
              <a:off x="578484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0" name="Line 258"/>
            <p:cNvSpPr>
              <a:spLocks noChangeShapeType="1"/>
            </p:cNvSpPr>
            <p:nvPr/>
          </p:nvSpPr>
          <p:spPr bwMode="auto">
            <a:xfrm>
              <a:off x="57927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1" name="Line 259"/>
            <p:cNvSpPr>
              <a:spLocks noChangeShapeType="1"/>
            </p:cNvSpPr>
            <p:nvPr/>
          </p:nvSpPr>
          <p:spPr bwMode="auto">
            <a:xfrm>
              <a:off x="57927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2" name="Line 260"/>
            <p:cNvSpPr>
              <a:spLocks noChangeShapeType="1"/>
            </p:cNvSpPr>
            <p:nvPr/>
          </p:nvSpPr>
          <p:spPr bwMode="auto">
            <a:xfrm flipV="1">
              <a:off x="5803899" y="5598707"/>
              <a:ext cx="0"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3" name="Line 261"/>
            <p:cNvSpPr>
              <a:spLocks noChangeShapeType="1"/>
            </p:cNvSpPr>
            <p:nvPr/>
          </p:nvSpPr>
          <p:spPr bwMode="auto">
            <a:xfrm>
              <a:off x="5803899" y="5598707"/>
              <a:ext cx="9525"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4" name="Line 262"/>
            <p:cNvSpPr>
              <a:spLocks noChangeShapeType="1"/>
            </p:cNvSpPr>
            <p:nvPr/>
          </p:nvSpPr>
          <p:spPr bwMode="auto">
            <a:xfrm>
              <a:off x="58134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5" name="Line 263"/>
            <p:cNvSpPr>
              <a:spLocks noChangeShapeType="1"/>
            </p:cNvSpPr>
            <p:nvPr/>
          </p:nvSpPr>
          <p:spPr bwMode="auto">
            <a:xfrm>
              <a:off x="58134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6" name="Line 264"/>
            <p:cNvSpPr>
              <a:spLocks noChangeShapeType="1"/>
            </p:cNvSpPr>
            <p:nvPr/>
          </p:nvSpPr>
          <p:spPr bwMode="auto">
            <a:xfrm>
              <a:off x="58229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7" name="Line 265"/>
            <p:cNvSpPr>
              <a:spLocks noChangeShapeType="1"/>
            </p:cNvSpPr>
            <p:nvPr/>
          </p:nvSpPr>
          <p:spPr bwMode="auto">
            <a:xfrm>
              <a:off x="58229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8" name="Line 266"/>
            <p:cNvSpPr>
              <a:spLocks noChangeShapeType="1"/>
            </p:cNvSpPr>
            <p:nvPr/>
          </p:nvSpPr>
          <p:spPr bwMode="auto">
            <a:xfrm>
              <a:off x="58324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59" name="Line 267"/>
            <p:cNvSpPr>
              <a:spLocks noChangeShapeType="1"/>
            </p:cNvSpPr>
            <p:nvPr/>
          </p:nvSpPr>
          <p:spPr bwMode="auto">
            <a:xfrm>
              <a:off x="58324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0" name="Line 268"/>
            <p:cNvSpPr>
              <a:spLocks noChangeShapeType="1"/>
            </p:cNvSpPr>
            <p:nvPr/>
          </p:nvSpPr>
          <p:spPr bwMode="auto">
            <a:xfrm>
              <a:off x="58419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1" name="Line 269"/>
            <p:cNvSpPr>
              <a:spLocks noChangeShapeType="1"/>
            </p:cNvSpPr>
            <p:nvPr/>
          </p:nvSpPr>
          <p:spPr bwMode="auto">
            <a:xfrm>
              <a:off x="58419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2" name="Line 270"/>
            <p:cNvSpPr>
              <a:spLocks noChangeShapeType="1"/>
            </p:cNvSpPr>
            <p:nvPr/>
          </p:nvSpPr>
          <p:spPr bwMode="auto">
            <a:xfrm flipV="1">
              <a:off x="5853112" y="5562194"/>
              <a:ext cx="0"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3" name="Line 271"/>
            <p:cNvSpPr>
              <a:spLocks noChangeShapeType="1"/>
            </p:cNvSpPr>
            <p:nvPr/>
          </p:nvSpPr>
          <p:spPr bwMode="auto">
            <a:xfrm>
              <a:off x="5853112" y="5562194"/>
              <a:ext cx="7937"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4" name="Line 272"/>
            <p:cNvSpPr>
              <a:spLocks noChangeShapeType="1"/>
            </p:cNvSpPr>
            <p:nvPr/>
          </p:nvSpPr>
          <p:spPr bwMode="auto">
            <a:xfrm>
              <a:off x="58610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5" name="Line 273"/>
            <p:cNvSpPr>
              <a:spLocks noChangeShapeType="1"/>
            </p:cNvSpPr>
            <p:nvPr/>
          </p:nvSpPr>
          <p:spPr bwMode="auto">
            <a:xfrm>
              <a:off x="58610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6" name="Line 274"/>
            <p:cNvSpPr>
              <a:spLocks noChangeShapeType="1"/>
            </p:cNvSpPr>
            <p:nvPr/>
          </p:nvSpPr>
          <p:spPr bwMode="auto">
            <a:xfrm>
              <a:off x="58705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7" name="Line 275"/>
            <p:cNvSpPr>
              <a:spLocks noChangeShapeType="1"/>
            </p:cNvSpPr>
            <p:nvPr/>
          </p:nvSpPr>
          <p:spPr bwMode="auto">
            <a:xfrm>
              <a:off x="58705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8" name="Line 276"/>
            <p:cNvSpPr>
              <a:spLocks noChangeShapeType="1"/>
            </p:cNvSpPr>
            <p:nvPr/>
          </p:nvSpPr>
          <p:spPr bwMode="auto">
            <a:xfrm>
              <a:off x="58816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69" name="Line 277"/>
            <p:cNvSpPr>
              <a:spLocks noChangeShapeType="1"/>
            </p:cNvSpPr>
            <p:nvPr/>
          </p:nvSpPr>
          <p:spPr bwMode="auto">
            <a:xfrm>
              <a:off x="588168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0" name="Line 278"/>
            <p:cNvSpPr>
              <a:spLocks noChangeShapeType="1"/>
            </p:cNvSpPr>
            <p:nvPr/>
          </p:nvSpPr>
          <p:spPr bwMode="auto">
            <a:xfrm>
              <a:off x="58896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1" name="Line 279"/>
            <p:cNvSpPr>
              <a:spLocks noChangeShapeType="1"/>
            </p:cNvSpPr>
            <p:nvPr/>
          </p:nvSpPr>
          <p:spPr bwMode="auto">
            <a:xfrm>
              <a:off x="58896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2" name="Line 280"/>
            <p:cNvSpPr>
              <a:spLocks noChangeShapeType="1"/>
            </p:cNvSpPr>
            <p:nvPr/>
          </p:nvSpPr>
          <p:spPr bwMode="auto">
            <a:xfrm flipV="1">
              <a:off x="5900737" y="5465357"/>
              <a:ext cx="0" cy="165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3" name="Line 281"/>
            <p:cNvSpPr>
              <a:spLocks noChangeShapeType="1"/>
            </p:cNvSpPr>
            <p:nvPr/>
          </p:nvSpPr>
          <p:spPr bwMode="auto">
            <a:xfrm>
              <a:off x="5900737" y="5465357"/>
              <a:ext cx="9525" cy="165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4" name="Line 282"/>
            <p:cNvSpPr>
              <a:spLocks noChangeShapeType="1"/>
            </p:cNvSpPr>
            <p:nvPr/>
          </p:nvSpPr>
          <p:spPr bwMode="auto">
            <a:xfrm>
              <a:off x="59102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5" name="Line 283"/>
            <p:cNvSpPr>
              <a:spLocks noChangeShapeType="1"/>
            </p:cNvSpPr>
            <p:nvPr/>
          </p:nvSpPr>
          <p:spPr bwMode="auto">
            <a:xfrm>
              <a:off x="59102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6" name="Line 284"/>
            <p:cNvSpPr>
              <a:spLocks noChangeShapeType="1"/>
            </p:cNvSpPr>
            <p:nvPr/>
          </p:nvSpPr>
          <p:spPr bwMode="auto">
            <a:xfrm>
              <a:off x="59197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7" name="Line 285"/>
            <p:cNvSpPr>
              <a:spLocks noChangeShapeType="1"/>
            </p:cNvSpPr>
            <p:nvPr/>
          </p:nvSpPr>
          <p:spPr bwMode="auto">
            <a:xfrm>
              <a:off x="59197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8" name="Line 286"/>
            <p:cNvSpPr>
              <a:spLocks noChangeShapeType="1"/>
            </p:cNvSpPr>
            <p:nvPr/>
          </p:nvSpPr>
          <p:spPr bwMode="auto">
            <a:xfrm>
              <a:off x="59308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79" name="Line 287"/>
            <p:cNvSpPr>
              <a:spLocks noChangeShapeType="1"/>
            </p:cNvSpPr>
            <p:nvPr/>
          </p:nvSpPr>
          <p:spPr bwMode="auto">
            <a:xfrm>
              <a:off x="593089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0" name="Line 288"/>
            <p:cNvSpPr>
              <a:spLocks noChangeShapeType="1"/>
            </p:cNvSpPr>
            <p:nvPr/>
          </p:nvSpPr>
          <p:spPr bwMode="auto">
            <a:xfrm>
              <a:off x="59388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1" name="Line 289"/>
            <p:cNvSpPr>
              <a:spLocks noChangeShapeType="1"/>
            </p:cNvSpPr>
            <p:nvPr/>
          </p:nvSpPr>
          <p:spPr bwMode="auto">
            <a:xfrm>
              <a:off x="59388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2" name="Line 290"/>
            <p:cNvSpPr>
              <a:spLocks noChangeShapeType="1"/>
            </p:cNvSpPr>
            <p:nvPr/>
          </p:nvSpPr>
          <p:spPr bwMode="auto">
            <a:xfrm flipV="1">
              <a:off x="5949949" y="5381219"/>
              <a:ext cx="0" cy="2492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3" name="Line 291"/>
            <p:cNvSpPr>
              <a:spLocks noChangeShapeType="1"/>
            </p:cNvSpPr>
            <p:nvPr/>
          </p:nvSpPr>
          <p:spPr bwMode="auto">
            <a:xfrm>
              <a:off x="5949949" y="5381219"/>
              <a:ext cx="7938" cy="2492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4" name="Line 292"/>
            <p:cNvSpPr>
              <a:spLocks noChangeShapeType="1"/>
            </p:cNvSpPr>
            <p:nvPr/>
          </p:nvSpPr>
          <p:spPr bwMode="auto">
            <a:xfrm>
              <a:off x="59578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5" name="Line 293"/>
            <p:cNvSpPr>
              <a:spLocks noChangeShapeType="1"/>
            </p:cNvSpPr>
            <p:nvPr/>
          </p:nvSpPr>
          <p:spPr bwMode="auto">
            <a:xfrm>
              <a:off x="59578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6" name="Line 294"/>
            <p:cNvSpPr>
              <a:spLocks noChangeShapeType="1"/>
            </p:cNvSpPr>
            <p:nvPr/>
          </p:nvSpPr>
          <p:spPr bwMode="auto">
            <a:xfrm>
              <a:off x="59674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7" name="Line 295"/>
            <p:cNvSpPr>
              <a:spLocks noChangeShapeType="1"/>
            </p:cNvSpPr>
            <p:nvPr/>
          </p:nvSpPr>
          <p:spPr bwMode="auto">
            <a:xfrm>
              <a:off x="596741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8" name="Line 296"/>
            <p:cNvSpPr>
              <a:spLocks noChangeShapeType="1"/>
            </p:cNvSpPr>
            <p:nvPr/>
          </p:nvSpPr>
          <p:spPr bwMode="auto">
            <a:xfrm>
              <a:off x="59785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89" name="Line 297"/>
            <p:cNvSpPr>
              <a:spLocks noChangeShapeType="1"/>
            </p:cNvSpPr>
            <p:nvPr/>
          </p:nvSpPr>
          <p:spPr bwMode="auto">
            <a:xfrm>
              <a:off x="597852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0" name="Line 298"/>
            <p:cNvSpPr>
              <a:spLocks noChangeShapeType="1"/>
            </p:cNvSpPr>
            <p:nvPr/>
          </p:nvSpPr>
          <p:spPr bwMode="auto">
            <a:xfrm>
              <a:off x="59864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1" name="Line 299"/>
            <p:cNvSpPr>
              <a:spLocks noChangeShapeType="1"/>
            </p:cNvSpPr>
            <p:nvPr/>
          </p:nvSpPr>
          <p:spPr bwMode="auto">
            <a:xfrm>
              <a:off x="59864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2" name="Line 300"/>
            <p:cNvSpPr>
              <a:spLocks noChangeShapeType="1"/>
            </p:cNvSpPr>
            <p:nvPr/>
          </p:nvSpPr>
          <p:spPr bwMode="auto">
            <a:xfrm flipV="1">
              <a:off x="5997574" y="5308194"/>
              <a:ext cx="0" cy="322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3" name="Line 301"/>
            <p:cNvSpPr>
              <a:spLocks noChangeShapeType="1"/>
            </p:cNvSpPr>
            <p:nvPr/>
          </p:nvSpPr>
          <p:spPr bwMode="auto">
            <a:xfrm>
              <a:off x="5997574" y="5308194"/>
              <a:ext cx="9525" cy="322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4" name="Line 302"/>
            <p:cNvSpPr>
              <a:spLocks noChangeShapeType="1"/>
            </p:cNvSpPr>
            <p:nvPr/>
          </p:nvSpPr>
          <p:spPr bwMode="auto">
            <a:xfrm>
              <a:off x="60070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5" name="Line 303"/>
            <p:cNvSpPr>
              <a:spLocks noChangeShapeType="1"/>
            </p:cNvSpPr>
            <p:nvPr/>
          </p:nvSpPr>
          <p:spPr bwMode="auto">
            <a:xfrm>
              <a:off x="60070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6" name="Line 304"/>
            <p:cNvSpPr>
              <a:spLocks noChangeShapeType="1"/>
            </p:cNvSpPr>
            <p:nvPr/>
          </p:nvSpPr>
          <p:spPr bwMode="auto">
            <a:xfrm>
              <a:off x="60166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7" name="Line 305"/>
            <p:cNvSpPr>
              <a:spLocks noChangeShapeType="1"/>
            </p:cNvSpPr>
            <p:nvPr/>
          </p:nvSpPr>
          <p:spPr bwMode="auto">
            <a:xfrm>
              <a:off x="60166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8" name="Line 306"/>
            <p:cNvSpPr>
              <a:spLocks noChangeShapeType="1"/>
            </p:cNvSpPr>
            <p:nvPr/>
          </p:nvSpPr>
          <p:spPr bwMode="auto">
            <a:xfrm>
              <a:off x="60277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099" name="Line 307"/>
            <p:cNvSpPr>
              <a:spLocks noChangeShapeType="1"/>
            </p:cNvSpPr>
            <p:nvPr/>
          </p:nvSpPr>
          <p:spPr bwMode="auto">
            <a:xfrm>
              <a:off x="60277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0" name="Line 308"/>
            <p:cNvSpPr>
              <a:spLocks noChangeShapeType="1"/>
            </p:cNvSpPr>
            <p:nvPr/>
          </p:nvSpPr>
          <p:spPr bwMode="auto">
            <a:xfrm>
              <a:off x="60372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1" name="Line 309"/>
            <p:cNvSpPr>
              <a:spLocks noChangeShapeType="1"/>
            </p:cNvSpPr>
            <p:nvPr/>
          </p:nvSpPr>
          <p:spPr bwMode="auto">
            <a:xfrm>
              <a:off x="60372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2" name="Line 310"/>
            <p:cNvSpPr>
              <a:spLocks noChangeShapeType="1"/>
            </p:cNvSpPr>
            <p:nvPr/>
          </p:nvSpPr>
          <p:spPr bwMode="auto">
            <a:xfrm flipV="1">
              <a:off x="6046787" y="5276444"/>
              <a:ext cx="0" cy="3540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3" name="Line 311"/>
            <p:cNvSpPr>
              <a:spLocks noChangeShapeType="1"/>
            </p:cNvSpPr>
            <p:nvPr/>
          </p:nvSpPr>
          <p:spPr bwMode="auto">
            <a:xfrm>
              <a:off x="6046787" y="5276444"/>
              <a:ext cx="9525" cy="3540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4" name="Line 312"/>
            <p:cNvSpPr>
              <a:spLocks noChangeShapeType="1"/>
            </p:cNvSpPr>
            <p:nvPr/>
          </p:nvSpPr>
          <p:spPr bwMode="auto">
            <a:xfrm>
              <a:off x="60563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5" name="Line 313"/>
            <p:cNvSpPr>
              <a:spLocks noChangeShapeType="1"/>
            </p:cNvSpPr>
            <p:nvPr/>
          </p:nvSpPr>
          <p:spPr bwMode="auto">
            <a:xfrm>
              <a:off x="60563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6" name="Line 314"/>
            <p:cNvSpPr>
              <a:spLocks noChangeShapeType="1"/>
            </p:cNvSpPr>
            <p:nvPr/>
          </p:nvSpPr>
          <p:spPr bwMode="auto">
            <a:xfrm>
              <a:off x="60658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7" name="Line 315"/>
            <p:cNvSpPr>
              <a:spLocks noChangeShapeType="1"/>
            </p:cNvSpPr>
            <p:nvPr/>
          </p:nvSpPr>
          <p:spPr bwMode="auto">
            <a:xfrm>
              <a:off x="60658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8" name="Line 316"/>
            <p:cNvSpPr>
              <a:spLocks noChangeShapeType="1"/>
            </p:cNvSpPr>
            <p:nvPr/>
          </p:nvSpPr>
          <p:spPr bwMode="auto">
            <a:xfrm>
              <a:off x="60769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09" name="Line 317"/>
            <p:cNvSpPr>
              <a:spLocks noChangeShapeType="1"/>
            </p:cNvSpPr>
            <p:nvPr/>
          </p:nvSpPr>
          <p:spPr bwMode="auto">
            <a:xfrm>
              <a:off x="60769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0" name="Line 318"/>
            <p:cNvSpPr>
              <a:spLocks noChangeShapeType="1"/>
            </p:cNvSpPr>
            <p:nvPr/>
          </p:nvSpPr>
          <p:spPr bwMode="auto">
            <a:xfrm>
              <a:off x="60864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1" name="Line 319"/>
            <p:cNvSpPr>
              <a:spLocks noChangeShapeType="1"/>
            </p:cNvSpPr>
            <p:nvPr/>
          </p:nvSpPr>
          <p:spPr bwMode="auto">
            <a:xfrm>
              <a:off x="608647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2" name="Line 320"/>
            <p:cNvSpPr>
              <a:spLocks noChangeShapeType="1"/>
            </p:cNvSpPr>
            <p:nvPr/>
          </p:nvSpPr>
          <p:spPr bwMode="auto">
            <a:xfrm flipV="1">
              <a:off x="6094412" y="5282794"/>
              <a:ext cx="0" cy="3476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3" name="Line 321"/>
            <p:cNvSpPr>
              <a:spLocks noChangeShapeType="1"/>
            </p:cNvSpPr>
            <p:nvPr/>
          </p:nvSpPr>
          <p:spPr bwMode="auto">
            <a:xfrm>
              <a:off x="6094412" y="5282794"/>
              <a:ext cx="9525" cy="3476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4" name="Line 322"/>
            <p:cNvSpPr>
              <a:spLocks noChangeShapeType="1"/>
            </p:cNvSpPr>
            <p:nvPr/>
          </p:nvSpPr>
          <p:spPr bwMode="auto">
            <a:xfrm>
              <a:off x="61039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5" name="Line 323"/>
            <p:cNvSpPr>
              <a:spLocks noChangeShapeType="1"/>
            </p:cNvSpPr>
            <p:nvPr/>
          </p:nvSpPr>
          <p:spPr bwMode="auto">
            <a:xfrm>
              <a:off x="61039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6" name="Line 324"/>
            <p:cNvSpPr>
              <a:spLocks noChangeShapeType="1"/>
            </p:cNvSpPr>
            <p:nvPr/>
          </p:nvSpPr>
          <p:spPr bwMode="auto">
            <a:xfrm>
              <a:off x="61134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7" name="Line 325"/>
            <p:cNvSpPr>
              <a:spLocks noChangeShapeType="1"/>
            </p:cNvSpPr>
            <p:nvPr/>
          </p:nvSpPr>
          <p:spPr bwMode="auto">
            <a:xfrm>
              <a:off x="61134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8" name="Line 326"/>
            <p:cNvSpPr>
              <a:spLocks noChangeShapeType="1"/>
            </p:cNvSpPr>
            <p:nvPr/>
          </p:nvSpPr>
          <p:spPr bwMode="auto">
            <a:xfrm>
              <a:off x="61245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19" name="Line 327"/>
            <p:cNvSpPr>
              <a:spLocks noChangeShapeType="1"/>
            </p:cNvSpPr>
            <p:nvPr/>
          </p:nvSpPr>
          <p:spPr bwMode="auto">
            <a:xfrm>
              <a:off x="612457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0" name="Line 328"/>
            <p:cNvSpPr>
              <a:spLocks noChangeShapeType="1"/>
            </p:cNvSpPr>
            <p:nvPr/>
          </p:nvSpPr>
          <p:spPr bwMode="auto">
            <a:xfrm>
              <a:off x="61325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1" name="Line 329"/>
            <p:cNvSpPr>
              <a:spLocks noChangeShapeType="1"/>
            </p:cNvSpPr>
            <p:nvPr/>
          </p:nvSpPr>
          <p:spPr bwMode="auto">
            <a:xfrm>
              <a:off x="61325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2" name="Line 330"/>
            <p:cNvSpPr>
              <a:spLocks noChangeShapeType="1"/>
            </p:cNvSpPr>
            <p:nvPr/>
          </p:nvSpPr>
          <p:spPr bwMode="auto">
            <a:xfrm flipV="1">
              <a:off x="6142037" y="5338357"/>
              <a:ext cx="0" cy="292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3" name="Line 331"/>
            <p:cNvSpPr>
              <a:spLocks noChangeShapeType="1"/>
            </p:cNvSpPr>
            <p:nvPr/>
          </p:nvSpPr>
          <p:spPr bwMode="auto">
            <a:xfrm>
              <a:off x="6142037" y="5338357"/>
              <a:ext cx="11112" cy="292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4" name="Line 332"/>
            <p:cNvSpPr>
              <a:spLocks noChangeShapeType="1"/>
            </p:cNvSpPr>
            <p:nvPr/>
          </p:nvSpPr>
          <p:spPr bwMode="auto">
            <a:xfrm>
              <a:off x="61531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5" name="Line 333"/>
            <p:cNvSpPr>
              <a:spLocks noChangeShapeType="1"/>
            </p:cNvSpPr>
            <p:nvPr/>
          </p:nvSpPr>
          <p:spPr bwMode="auto">
            <a:xfrm>
              <a:off x="615314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6" name="Line 334"/>
            <p:cNvSpPr>
              <a:spLocks noChangeShapeType="1"/>
            </p:cNvSpPr>
            <p:nvPr/>
          </p:nvSpPr>
          <p:spPr bwMode="auto">
            <a:xfrm>
              <a:off x="61610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7" name="Line 335"/>
            <p:cNvSpPr>
              <a:spLocks noChangeShapeType="1"/>
            </p:cNvSpPr>
            <p:nvPr/>
          </p:nvSpPr>
          <p:spPr bwMode="auto">
            <a:xfrm>
              <a:off x="61610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8" name="Line 336"/>
            <p:cNvSpPr>
              <a:spLocks noChangeShapeType="1"/>
            </p:cNvSpPr>
            <p:nvPr/>
          </p:nvSpPr>
          <p:spPr bwMode="auto">
            <a:xfrm>
              <a:off x="61721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29" name="Line 337"/>
            <p:cNvSpPr>
              <a:spLocks noChangeShapeType="1"/>
            </p:cNvSpPr>
            <p:nvPr/>
          </p:nvSpPr>
          <p:spPr bwMode="auto">
            <a:xfrm>
              <a:off x="61721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0" name="Line 338"/>
            <p:cNvSpPr>
              <a:spLocks noChangeShapeType="1"/>
            </p:cNvSpPr>
            <p:nvPr/>
          </p:nvSpPr>
          <p:spPr bwMode="auto">
            <a:xfrm>
              <a:off x="61817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1" name="Line 339"/>
            <p:cNvSpPr>
              <a:spLocks noChangeShapeType="1"/>
            </p:cNvSpPr>
            <p:nvPr/>
          </p:nvSpPr>
          <p:spPr bwMode="auto">
            <a:xfrm>
              <a:off x="61817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2" name="Line 340"/>
            <p:cNvSpPr>
              <a:spLocks noChangeShapeType="1"/>
            </p:cNvSpPr>
            <p:nvPr/>
          </p:nvSpPr>
          <p:spPr bwMode="auto">
            <a:xfrm flipV="1">
              <a:off x="6191249" y="5446307"/>
              <a:ext cx="0" cy="1841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3" name="Line 341"/>
            <p:cNvSpPr>
              <a:spLocks noChangeShapeType="1"/>
            </p:cNvSpPr>
            <p:nvPr/>
          </p:nvSpPr>
          <p:spPr bwMode="auto">
            <a:xfrm>
              <a:off x="6191249" y="5446307"/>
              <a:ext cx="9525" cy="1841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4" name="Line 342"/>
            <p:cNvSpPr>
              <a:spLocks noChangeShapeType="1"/>
            </p:cNvSpPr>
            <p:nvPr/>
          </p:nvSpPr>
          <p:spPr bwMode="auto">
            <a:xfrm>
              <a:off x="62007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5" name="Line 343"/>
            <p:cNvSpPr>
              <a:spLocks noChangeShapeType="1"/>
            </p:cNvSpPr>
            <p:nvPr/>
          </p:nvSpPr>
          <p:spPr bwMode="auto">
            <a:xfrm>
              <a:off x="62007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6" name="Line 344"/>
            <p:cNvSpPr>
              <a:spLocks noChangeShapeType="1"/>
            </p:cNvSpPr>
            <p:nvPr/>
          </p:nvSpPr>
          <p:spPr bwMode="auto">
            <a:xfrm>
              <a:off x="62102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7" name="Line 345"/>
            <p:cNvSpPr>
              <a:spLocks noChangeShapeType="1"/>
            </p:cNvSpPr>
            <p:nvPr/>
          </p:nvSpPr>
          <p:spPr bwMode="auto">
            <a:xfrm>
              <a:off x="62102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8" name="Line 346"/>
            <p:cNvSpPr>
              <a:spLocks noChangeShapeType="1"/>
            </p:cNvSpPr>
            <p:nvPr/>
          </p:nvSpPr>
          <p:spPr bwMode="auto">
            <a:xfrm>
              <a:off x="62198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39" name="Line 347"/>
            <p:cNvSpPr>
              <a:spLocks noChangeShapeType="1"/>
            </p:cNvSpPr>
            <p:nvPr/>
          </p:nvSpPr>
          <p:spPr bwMode="auto">
            <a:xfrm>
              <a:off x="62198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0" name="Line 348"/>
            <p:cNvSpPr>
              <a:spLocks noChangeShapeType="1"/>
            </p:cNvSpPr>
            <p:nvPr/>
          </p:nvSpPr>
          <p:spPr bwMode="auto">
            <a:xfrm>
              <a:off x="62309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1" name="Line 349"/>
            <p:cNvSpPr>
              <a:spLocks noChangeShapeType="1"/>
            </p:cNvSpPr>
            <p:nvPr/>
          </p:nvSpPr>
          <p:spPr bwMode="auto">
            <a:xfrm>
              <a:off x="623093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2" name="Line 350"/>
            <p:cNvSpPr>
              <a:spLocks noChangeShapeType="1"/>
            </p:cNvSpPr>
            <p:nvPr/>
          </p:nvSpPr>
          <p:spPr bwMode="auto">
            <a:xfrm flipV="1">
              <a:off x="6238874" y="5598707"/>
              <a:ext cx="0"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3" name="Line 351"/>
            <p:cNvSpPr>
              <a:spLocks noChangeShapeType="1"/>
            </p:cNvSpPr>
            <p:nvPr/>
          </p:nvSpPr>
          <p:spPr bwMode="auto">
            <a:xfrm>
              <a:off x="6238874" y="5598707"/>
              <a:ext cx="11113"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4" name="Line 352"/>
            <p:cNvSpPr>
              <a:spLocks noChangeShapeType="1"/>
            </p:cNvSpPr>
            <p:nvPr/>
          </p:nvSpPr>
          <p:spPr bwMode="auto">
            <a:xfrm>
              <a:off x="62499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5" name="Line 353"/>
            <p:cNvSpPr>
              <a:spLocks noChangeShapeType="1"/>
            </p:cNvSpPr>
            <p:nvPr/>
          </p:nvSpPr>
          <p:spPr bwMode="auto">
            <a:xfrm>
              <a:off x="62499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6" name="Line 354"/>
            <p:cNvSpPr>
              <a:spLocks noChangeShapeType="1"/>
            </p:cNvSpPr>
            <p:nvPr/>
          </p:nvSpPr>
          <p:spPr bwMode="auto">
            <a:xfrm>
              <a:off x="62595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7" name="Line 355"/>
            <p:cNvSpPr>
              <a:spLocks noChangeShapeType="1"/>
            </p:cNvSpPr>
            <p:nvPr/>
          </p:nvSpPr>
          <p:spPr bwMode="auto">
            <a:xfrm>
              <a:off x="62595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8" name="Line 356"/>
            <p:cNvSpPr>
              <a:spLocks noChangeShapeType="1"/>
            </p:cNvSpPr>
            <p:nvPr/>
          </p:nvSpPr>
          <p:spPr bwMode="auto">
            <a:xfrm>
              <a:off x="62690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49" name="Line 357"/>
            <p:cNvSpPr>
              <a:spLocks noChangeShapeType="1"/>
            </p:cNvSpPr>
            <p:nvPr/>
          </p:nvSpPr>
          <p:spPr bwMode="auto">
            <a:xfrm>
              <a:off x="62690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0" name="Line 358"/>
            <p:cNvSpPr>
              <a:spLocks noChangeShapeType="1"/>
            </p:cNvSpPr>
            <p:nvPr/>
          </p:nvSpPr>
          <p:spPr bwMode="auto">
            <a:xfrm>
              <a:off x="62801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1" name="Line 359"/>
            <p:cNvSpPr>
              <a:spLocks noChangeShapeType="1"/>
            </p:cNvSpPr>
            <p:nvPr/>
          </p:nvSpPr>
          <p:spPr bwMode="auto">
            <a:xfrm>
              <a:off x="62801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2" name="Line 360"/>
            <p:cNvSpPr>
              <a:spLocks noChangeShapeType="1"/>
            </p:cNvSpPr>
            <p:nvPr/>
          </p:nvSpPr>
          <p:spPr bwMode="auto">
            <a:xfrm flipV="1">
              <a:off x="6289674" y="5459007"/>
              <a:ext cx="0" cy="1714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3" name="Line 361"/>
            <p:cNvSpPr>
              <a:spLocks noChangeShapeType="1"/>
            </p:cNvSpPr>
            <p:nvPr/>
          </p:nvSpPr>
          <p:spPr bwMode="auto">
            <a:xfrm>
              <a:off x="6289674" y="5459007"/>
              <a:ext cx="9525" cy="1714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4" name="Line 362"/>
            <p:cNvSpPr>
              <a:spLocks noChangeShapeType="1"/>
            </p:cNvSpPr>
            <p:nvPr/>
          </p:nvSpPr>
          <p:spPr bwMode="auto">
            <a:xfrm>
              <a:off x="62991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5" name="Line 363"/>
            <p:cNvSpPr>
              <a:spLocks noChangeShapeType="1"/>
            </p:cNvSpPr>
            <p:nvPr/>
          </p:nvSpPr>
          <p:spPr bwMode="auto">
            <a:xfrm>
              <a:off x="62991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6" name="Line 364"/>
            <p:cNvSpPr>
              <a:spLocks noChangeShapeType="1"/>
            </p:cNvSpPr>
            <p:nvPr/>
          </p:nvSpPr>
          <p:spPr bwMode="auto">
            <a:xfrm>
              <a:off x="63087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7" name="Line 365"/>
            <p:cNvSpPr>
              <a:spLocks noChangeShapeType="1"/>
            </p:cNvSpPr>
            <p:nvPr/>
          </p:nvSpPr>
          <p:spPr bwMode="auto">
            <a:xfrm>
              <a:off x="630872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8" name="Line 366"/>
            <p:cNvSpPr>
              <a:spLocks noChangeShapeType="1"/>
            </p:cNvSpPr>
            <p:nvPr/>
          </p:nvSpPr>
          <p:spPr bwMode="auto">
            <a:xfrm>
              <a:off x="63166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59" name="Line 367"/>
            <p:cNvSpPr>
              <a:spLocks noChangeShapeType="1"/>
            </p:cNvSpPr>
            <p:nvPr/>
          </p:nvSpPr>
          <p:spPr bwMode="auto">
            <a:xfrm>
              <a:off x="63166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0" name="Line 368"/>
            <p:cNvSpPr>
              <a:spLocks noChangeShapeType="1"/>
            </p:cNvSpPr>
            <p:nvPr/>
          </p:nvSpPr>
          <p:spPr bwMode="auto">
            <a:xfrm>
              <a:off x="63277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1" name="Line 369"/>
            <p:cNvSpPr>
              <a:spLocks noChangeShapeType="1"/>
            </p:cNvSpPr>
            <p:nvPr/>
          </p:nvSpPr>
          <p:spPr bwMode="auto">
            <a:xfrm>
              <a:off x="63277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2" name="Line 370"/>
            <p:cNvSpPr>
              <a:spLocks noChangeShapeType="1"/>
            </p:cNvSpPr>
            <p:nvPr/>
          </p:nvSpPr>
          <p:spPr bwMode="auto">
            <a:xfrm flipV="1">
              <a:off x="6337299" y="5222469"/>
              <a:ext cx="0" cy="4079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3" name="Line 371"/>
            <p:cNvSpPr>
              <a:spLocks noChangeShapeType="1"/>
            </p:cNvSpPr>
            <p:nvPr/>
          </p:nvSpPr>
          <p:spPr bwMode="auto">
            <a:xfrm>
              <a:off x="6337299" y="5222469"/>
              <a:ext cx="9525" cy="4079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4" name="Line 372"/>
            <p:cNvSpPr>
              <a:spLocks noChangeShapeType="1"/>
            </p:cNvSpPr>
            <p:nvPr/>
          </p:nvSpPr>
          <p:spPr bwMode="auto">
            <a:xfrm>
              <a:off x="63468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5" name="Line 373"/>
            <p:cNvSpPr>
              <a:spLocks noChangeShapeType="1"/>
            </p:cNvSpPr>
            <p:nvPr/>
          </p:nvSpPr>
          <p:spPr bwMode="auto">
            <a:xfrm>
              <a:off x="63468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6" name="Line 374"/>
            <p:cNvSpPr>
              <a:spLocks noChangeShapeType="1"/>
            </p:cNvSpPr>
            <p:nvPr/>
          </p:nvSpPr>
          <p:spPr bwMode="auto">
            <a:xfrm>
              <a:off x="63563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7" name="Line 375"/>
            <p:cNvSpPr>
              <a:spLocks noChangeShapeType="1"/>
            </p:cNvSpPr>
            <p:nvPr/>
          </p:nvSpPr>
          <p:spPr bwMode="auto">
            <a:xfrm>
              <a:off x="63563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8" name="Line 376"/>
            <p:cNvSpPr>
              <a:spLocks noChangeShapeType="1"/>
            </p:cNvSpPr>
            <p:nvPr/>
          </p:nvSpPr>
          <p:spPr bwMode="auto">
            <a:xfrm>
              <a:off x="63658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69" name="Line 377"/>
            <p:cNvSpPr>
              <a:spLocks noChangeShapeType="1"/>
            </p:cNvSpPr>
            <p:nvPr/>
          </p:nvSpPr>
          <p:spPr bwMode="auto">
            <a:xfrm>
              <a:off x="63658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0" name="Line 378"/>
            <p:cNvSpPr>
              <a:spLocks noChangeShapeType="1"/>
            </p:cNvSpPr>
            <p:nvPr/>
          </p:nvSpPr>
          <p:spPr bwMode="auto">
            <a:xfrm>
              <a:off x="63769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1" name="Line 379"/>
            <p:cNvSpPr>
              <a:spLocks noChangeShapeType="1"/>
            </p:cNvSpPr>
            <p:nvPr/>
          </p:nvSpPr>
          <p:spPr bwMode="auto">
            <a:xfrm>
              <a:off x="63769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2" name="Line 380"/>
            <p:cNvSpPr>
              <a:spLocks noChangeShapeType="1"/>
            </p:cNvSpPr>
            <p:nvPr/>
          </p:nvSpPr>
          <p:spPr bwMode="auto">
            <a:xfrm flipV="1">
              <a:off x="6386512" y="4973232"/>
              <a:ext cx="0" cy="6572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3" name="Line 381"/>
            <p:cNvSpPr>
              <a:spLocks noChangeShapeType="1"/>
            </p:cNvSpPr>
            <p:nvPr/>
          </p:nvSpPr>
          <p:spPr bwMode="auto">
            <a:xfrm>
              <a:off x="6386512" y="4973232"/>
              <a:ext cx="9525" cy="6572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4" name="Line 382"/>
            <p:cNvSpPr>
              <a:spLocks noChangeShapeType="1"/>
            </p:cNvSpPr>
            <p:nvPr/>
          </p:nvSpPr>
          <p:spPr bwMode="auto">
            <a:xfrm>
              <a:off x="63960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5" name="Line 383"/>
            <p:cNvSpPr>
              <a:spLocks noChangeShapeType="1"/>
            </p:cNvSpPr>
            <p:nvPr/>
          </p:nvSpPr>
          <p:spPr bwMode="auto">
            <a:xfrm>
              <a:off x="63960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6" name="Line 384"/>
            <p:cNvSpPr>
              <a:spLocks noChangeShapeType="1"/>
            </p:cNvSpPr>
            <p:nvPr/>
          </p:nvSpPr>
          <p:spPr bwMode="auto">
            <a:xfrm flipV="1">
              <a:off x="6405562" y="5622519"/>
              <a:ext cx="0"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7" name="Line 385"/>
            <p:cNvSpPr>
              <a:spLocks noChangeShapeType="1"/>
            </p:cNvSpPr>
            <p:nvPr/>
          </p:nvSpPr>
          <p:spPr bwMode="auto">
            <a:xfrm>
              <a:off x="6405562" y="5622519"/>
              <a:ext cx="9525"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8" name="Line 386"/>
            <p:cNvSpPr>
              <a:spLocks noChangeShapeType="1"/>
            </p:cNvSpPr>
            <p:nvPr/>
          </p:nvSpPr>
          <p:spPr bwMode="auto">
            <a:xfrm>
              <a:off x="64150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79" name="Line 387"/>
            <p:cNvSpPr>
              <a:spLocks noChangeShapeType="1"/>
            </p:cNvSpPr>
            <p:nvPr/>
          </p:nvSpPr>
          <p:spPr bwMode="auto">
            <a:xfrm>
              <a:off x="64150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0" name="Line 388"/>
            <p:cNvSpPr>
              <a:spLocks noChangeShapeType="1"/>
            </p:cNvSpPr>
            <p:nvPr/>
          </p:nvSpPr>
          <p:spPr bwMode="auto">
            <a:xfrm>
              <a:off x="64261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1" name="Line 389"/>
            <p:cNvSpPr>
              <a:spLocks noChangeShapeType="1"/>
            </p:cNvSpPr>
            <p:nvPr/>
          </p:nvSpPr>
          <p:spPr bwMode="auto">
            <a:xfrm>
              <a:off x="642619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2" name="Line 390"/>
            <p:cNvSpPr>
              <a:spLocks noChangeShapeType="1"/>
            </p:cNvSpPr>
            <p:nvPr/>
          </p:nvSpPr>
          <p:spPr bwMode="auto">
            <a:xfrm flipV="1">
              <a:off x="6434137" y="4719232"/>
              <a:ext cx="0" cy="9112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3" name="Line 391"/>
            <p:cNvSpPr>
              <a:spLocks noChangeShapeType="1"/>
            </p:cNvSpPr>
            <p:nvPr/>
          </p:nvSpPr>
          <p:spPr bwMode="auto">
            <a:xfrm>
              <a:off x="6434137" y="4719232"/>
              <a:ext cx="9525" cy="9112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4" name="Line 392"/>
            <p:cNvSpPr>
              <a:spLocks noChangeShapeType="1"/>
            </p:cNvSpPr>
            <p:nvPr/>
          </p:nvSpPr>
          <p:spPr bwMode="auto">
            <a:xfrm>
              <a:off x="64436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5" name="Line 393"/>
            <p:cNvSpPr>
              <a:spLocks noChangeShapeType="1"/>
            </p:cNvSpPr>
            <p:nvPr/>
          </p:nvSpPr>
          <p:spPr bwMode="auto">
            <a:xfrm>
              <a:off x="64436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6" name="Line 394"/>
            <p:cNvSpPr>
              <a:spLocks noChangeShapeType="1"/>
            </p:cNvSpPr>
            <p:nvPr/>
          </p:nvSpPr>
          <p:spPr bwMode="auto">
            <a:xfrm>
              <a:off x="64531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7" name="Line 395"/>
            <p:cNvSpPr>
              <a:spLocks noChangeShapeType="1"/>
            </p:cNvSpPr>
            <p:nvPr/>
          </p:nvSpPr>
          <p:spPr bwMode="auto">
            <a:xfrm>
              <a:off x="64531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8" name="Line 396"/>
            <p:cNvSpPr>
              <a:spLocks noChangeShapeType="1"/>
            </p:cNvSpPr>
            <p:nvPr/>
          </p:nvSpPr>
          <p:spPr bwMode="auto">
            <a:xfrm>
              <a:off x="64627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89" name="Line 397"/>
            <p:cNvSpPr>
              <a:spLocks noChangeShapeType="1"/>
            </p:cNvSpPr>
            <p:nvPr/>
          </p:nvSpPr>
          <p:spPr bwMode="auto">
            <a:xfrm>
              <a:off x="646271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0" name="Line 398"/>
            <p:cNvSpPr>
              <a:spLocks noChangeShapeType="1"/>
            </p:cNvSpPr>
            <p:nvPr/>
          </p:nvSpPr>
          <p:spPr bwMode="auto">
            <a:xfrm>
              <a:off x="64738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1" name="Line 399"/>
            <p:cNvSpPr>
              <a:spLocks noChangeShapeType="1"/>
            </p:cNvSpPr>
            <p:nvPr/>
          </p:nvSpPr>
          <p:spPr bwMode="auto">
            <a:xfrm flipV="1">
              <a:off x="6473824" y="5622519"/>
              <a:ext cx="7938"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2" name="Line 400"/>
            <p:cNvSpPr>
              <a:spLocks noChangeShapeType="1"/>
            </p:cNvSpPr>
            <p:nvPr/>
          </p:nvSpPr>
          <p:spPr bwMode="auto">
            <a:xfrm flipV="1">
              <a:off x="6481762" y="4481107"/>
              <a:ext cx="0" cy="1141412"/>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3" name="Line 401"/>
            <p:cNvSpPr>
              <a:spLocks noChangeShapeType="1"/>
            </p:cNvSpPr>
            <p:nvPr/>
          </p:nvSpPr>
          <p:spPr bwMode="auto">
            <a:xfrm>
              <a:off x="6481762" y="4481107"/>
              <a:ext cx="9525" cy="11493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4" name="Line 402"/>
            <p:cNvSpPr>
              <a:spLocks noChangeShapeType="1"/>
            </p:cNvSpPr>
            <p:nvPr/>
          </p:nvSpPr>
          <p:spPr bwMode="auto">
            <a:xfrm>
              <a:off x="64912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5" name="Line 403"/>
            <p:cNvSpPr>
              <a:spLocks noChangeShapeType="1"/>
            </p:cNvSpPr>
            <p:nvPr/>
          </p:nvSpPr>
          <p:spPr bwMode="auto">
            <a:xfrm>
              <a:off x="64912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6" name="Line 404"/>
            <p:cNvSpPr>
              <a:spLocks noChangeShapeType="1"/>
            </p:cNvSpPr>
            <p:nvPr/>
          </p:nvSpPr>
          <p:spPr bwMode="auto">
            <a:xfrm>
              <a:off x="65008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7" name="Line 405"/>
            <p:cNvSpPr>
              <a:spLocks noChangeShapeType="1"/>
            </p:cNvSpPr>
            <p:nvPr/>
          </p:nvSpPr>
          <p:spPr bwMode="auto">
            <a:xfrm>
              <a:off x="65008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8" name="Line 406"/>
            <p:cNvSpPr>
              <a:spLocks noChangeShapeType="1"/>
            </p:cNvSpPr>
            <p:nvPr/>
          </p:nvSpPr>
          <p:spPr bwMode="auto">
            <a:xfrm>
              <a:off x="65103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199" name="Line 407"/>
            <p:cNvSpPr>
              <a:spLocks noChangeShapeType="1"/>
            </p:cNvSpPr>
            <p:nvPr/>
          </p:nvSpPr>
          <p:spPr bwMode="auto">
            <a:xfrm>
              <a:off x="65103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0" name="Line 408"/>
            <p:cNvSpPr>
              <a:spLocks noChangeShapeType="1"/>
            </p:cNvSpPr>
            <p:nvPr/>
          </p:nvSpPr>
          <p:spPr bwMode="auto">
            <a:xfrm>
              <a:off x="65214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1" name="Line 409"/>
            <p:cNvSpPr>
              <a:spLocks noChangeShapeType="1"/>
            </p:cNvSpPr>
            <p:nvPr/>
          </p:nvSpPr>
          <p:spPr bwMode="auto">
            <a:xfrm>
              <a:off x="65214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2" name="Line 410"/>
            <p:cNvSpPr>
              <a:spLocks noChangeShapeType="1"/>
            </p:cNvSpPr>
            <p:nvPr/>
          </p:nvSpPr>
          <p:spPr bwMode="auto">
            <a:xfrm flipV="1">
              <a:off x="6530974" y="4269969"/>
              <a:ext cx="0" cy="13604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3" name="Line 411"/>
            <p:cNvSpPr>
              <a:spLocks noChangeShapeType="1"/>
            </p:cNvSpPr>
            <p:nvPr/>
          </p:nvSpPr>
          <p:spPr bwMode="auto">
            <a:xfrm>
              <a:off x="6530974" y="4269969"/>
              <a:ext cx="9525" cy="13604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4" name="Line 412"/>
            <p:cNvSpPr>
              <a:spLocks noChangeShapeType="1"/>
            </p:cNvSpPr>
            <p:nvPr/>
          </p:nvSpPr>
          <p:spPr bwMode="auto">
            <a:xfrm>
              <a:off x="65404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5" name="Line 413"/>
            <p:cNvSpPr>
              <a:spLocks noChangeShapeType="1"/>
            </p:cNvSpPr>
            <p:nvPr/>
          </p:nvSpPr>
          <p:spPr bwMode="auto">
            <a:xfrm>
              <a:off x="65404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6" name="Line 414"/>
            <p:cNvSpPr>
              <a:spLocks noChangeShapeType="1"/>
            </p:cNvSpPr>
            <p:nvPr/>
          </p:nvSpPr>
          <p:spPr bwMode="auto">
            <a:xfrm>
              <a:off x="65516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7" name="Line 415"/>
            <p:cNvSpPr>
              <a:spLocks noChangeShapeType="1"/>
            </p:cNvSpPr>
            <p:nvPr/>
          </p:nvSpPr>
          <p:spPr bwMode="auto">
            <a:xfrm>
              <a:off x="65516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8" name="Line 416"/>
            <p:cNvSpPr>
              <a:spLocks noChangeShapeType="1"/>
            </p:cNvSpPr>
            <p:nvPr/>
          </p:nvSpPr>
          <p:spPr bwMode="auto">
            <a:xfrm>
              <a:off x="65611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09" name="Line 417"/>
            <p:cNvSpPr>
              <a:spLocks noChangeShapeType="1"/>
            </p:cNvSpPr>
            <p:nvPr/>
          </p:nvSpPr>
          <p:spPr bwMode="auto">
            <a:xfrm>
              <a:off x="656113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0" name="Line 418"/>
            <p:cNvSpPr>
              <a:spLocks noChangeShapeType="1"/>
            </p:cNvSpPr>
            <p:nvPr/>
          </p:nvSpPr>
          <p:spPr bwMode="auto">
            <a:xfrm>
              <a:off x="65690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1" name="Line 419"/>
            <p:cNvSpPr>
              <a:spLocks noChangeShapeType="1"/>
            </p:cNvSpPr>
            <p:nvPr/>
          </p:nvSpPr>
          <p:spPr bwMode="auto">
            <a:xfrm flipV="1">
              <a:off x="6569074" y="5622519"/>
              <a:ext cx="11113"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2" name="Line 420"/>
            <p:cNvSpPr>
              <a:spLocks noChangeShapeType="1"/>
            </p:cNvSpPr>
            <p:nvPr/>
          </p:nvSpPr>
          <p:spPr bwMode="auto">
            <a:xfrm flipV="1">
              <a:off x="6580187" y="4111219"/>
              <a:ext cx="0" cy="15113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3" name="Line 421"/>
            <p:cNvSpPr>
              <a:spLocks noChangeShapeType="1"/>
            </p:cNvSpPr>
            <p:nvPr/>
          </p:nvSpPr>
          <p:spPr bwMode="auto">
            <a:xfrm>
              <a:off x="6580187" y="4111219"/>
              <a:ext cx="9525" cy="15113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4" name="Line 422"/>
            <p:cNvSpPr>
              <a:spLocks noChangeShapeType="1"/>
            </p:cNvSpPr>
            <p:nvPr/>
          </p:nvSpPr>
          <p:spPr bwMode="auto">
            <a:xfrm>
              <a:off x="6589712" y="5622519"/>
              <a:ext cx="0"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5" name="Line 423"/>
            <p:cNvSpPr>
              <a:spLocks noChangeShapeType="1"/>
            </p:cNvSpPr>
            <p:nvPr/>
          </p:nvSpPr>
          <p:spPr bwMode="auto">
            <a:xfrm>
              <a:off x="65897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6" name="Line 424"/>
            <p:cNvSpPr>
              <a:spLocks noChangeShapeType="1"/>
            </p:cNvSpPr>
            <p:nvPr/>
          </p:nvSpPr>
          <p:spPr bwMode="auto">
            <a:xfrm>
              <a:off x="65992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7" name="Line 425"/>
            <p:cNvSpPr>
              <a:spLocks noChangeShapeType="1"/>
            </p:cNvSpPr>
            <p:nvPr/>
          </p:nvSpPr>
          <p:spPr bwMode="auto">
            <a:xfrm>
              <a:off x="65992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8" name="Line 426"/>
            <p:cNvSpPr>
              <a:spLocks noChangeShapeType="1"/>
            </p:cNvSpPr>
            <p:nvPr/>
          </p:nvSpPr>
          <p:spPr bwMode="auto">
            <a:xfrm>
              <a:off x="66087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19" name="Line 427"/>
            <p:cNvSpPr>
              <a:spLocks noChangeShapeType="1"/>
            </p:cNvSpPr>
            <p:nvPr/>
          </p:nvSpPr>
          <p:spPr bwMode="auto">
            <a:xfrm>
              <a:off x="660876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0" name="Line 428"/>
            <p:cNvSpPr>
              <a:spLocks noChangeShapeType="1"/>
            </p:cNvSpPr>
            <p:nvPr/>
          </p:nvSpPr>
          <p:spPr bwMode="auto">
            <a:xfrm>
              <a:off x="6616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1" name="Line 429"/>
            <p:cNvSpPr>
              <a:spLocks noChangeShapeType="1"/>
            </p:cNvSpPr>
            <p:nvPr/>
          </p:nvSpPr>
          <p:spPr bwMode="auto">
            <a:xfrm>
              <a:off x="66166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2" name="Line 430"/>
            <p:cNvSpPr>
              <a:spLocks noChangeShapeType="1"/>
            </p:cNvSpPr>
            <p:nvPr/>
          </p:nvSpPr>
          <p:spPr bwMode="auto">
            <a:xfrm flipV="1">
              <a:off x="6627812" y="4006444"/>
              <a:ext cx="0" cy="16240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3" name="Line 431"/>
            <p:cNvSpPr>
              <a:spLocks noChangeShapeType="1"/>
            </p:cNvSpPr>
            <p:nvPr/>
          </p:nvSpPr>
          <p:spPr bwMode="auto">
            <a:xfrm>
              <a:off x="6627812" y="4006444"/>
              <a:ext cx="9525" cy="16240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4" name="Line 432"/>
            <p:cNvSpPr>
              <a:spLocks noChangeShapeType="1"/>
            </p:cNvSpPr>
            <p:nvPr/>
          </p:nvSpPr>
          <p:spPr bwMode="auto">
            <a:xfrm>
              <a:off x="66373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5" name="Line 433"/>
            <p:cNvSpPr>
              <a:spLocks noChangeShapeType="1"/>
            </p:cNvSpPr>
            <p:nvPr/>
          </p:nvSpPr>
          <p:spPr bwMode="auto">
            <a:xfrm>
              <a:off x="66373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6" name="Line 434"/>
            <p:cNvSpPr>
              <a:spLocks noChangeShapeType="1"/>
            </p:cNvSpPr>
            <p:nvPr/>
          </p:nvSpPr>
          <p:spPr bwMode="auto">
            <a:xfrm>
              <a:off x="66484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7" name="Line 435"/>
            <p:cNvSpPr>
              <a:spLocks noChangeShapeType="1"/>
            </p:cNvSpPr>
            <p:nvPr/>
          </p:nvSpPr>
          <p:spPr bwMode="auto">
            <a:xfrm>
              <a:off x="66484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8" name="Line 436"/>
            <p:cNvSpPr>
              <a:spLocks noChangeShapeType="1"/>
            </p:cNvSpPr>
            <p:nvPr/>
          </p:nvSpPr>
          <p:spPr bwMode="auto">
            <a:xfrm>
              <a:off x="66579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29" name="Line 437"/>
            <p:cNvSpPr>
              <a:spLocks noChangeShapeType="1"/>
            </p:cNvSpPr>
            <p:nvPr/>
          </p:nvSpPr>
          <p:spPr bwMode="auto">
            <a:xfrm>
              <a:off x="665797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0" name="Line 438"/>
            <p:cNvSpPr>
              <a:spLocks noChangeShapeType="1"/>
            </p:cNvSpPr>
            <p:nvPr/>
          </p:nvSpPr>
          <p:spPr bwMode="auto">
            <a:xfrm>
              <a:off x="66659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1" name="Line 439"/>
            <p:cNvSpPr>
              <a:spLocks noChangeShapeType="1"/>
            </p:cNvSpPr>
            <p:nvPr/>
          </p:nvSpPr>
          <p:spPr bwMode="auto">
            <a:xfrm flipV="1">
              <a:off x="6665912" y="5622519"/>
              <a:ext cx="11112"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2" name="Line 440"/>
            <p:cNvSpPr>
              <a:spLocks noChangeShapeType="1"/>
            </p:cNvSpPr>
            <p:nvPr/>
          </p:nvSpPr>
          <p:spPr bwMode="auto">
            <a:xfrm flipV="1">
              <a:off x="6677024" y="3976282"/>
              <a:ext cx="0" cy="1646237"/>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3" name="Line 441"/>
            <p:cNvSpPr>
              <a:spLocks noChangeShapeType="1"/>
            </p:cNvSpPr>
            <p:nvPr/>
          </p:nvSpPr>
          <p:spPr bwMode="auto">
            <a:xfrm>
              <a:off x="6677024" y="3976282"/>
              <a:ext cx="9525" cy="1646237"/>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4" name="Line 442"/>
            <p:cNvSpPr>
              <a:spLocks noChangeShapeType="1"/>
            </p:cNvSpPr>
            <p:nvPr/>
          </p:nvSpPr>
          <p:spPr bwMode="auto">
            <a:xfrm>
              <a:off x="6686549" y="5622519"/>
              <a:ext cx="0"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5" name="Line 443"/>
            <p:cNvSpPr>
              <a:spLocks noChangeShapeType="1"/>
            </p:cNvSpPr>
            <p:nvPr/>
          </p:nvSpPr>
          <p:spPr bwMode="auto">
            <a:xfrm>
              <a:off x="66865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6" name="Line 444"/>
            <p:cNvSpPr>
              <a:spLocks noChangeShapeType="1"/>
            </p:cNvSpPr>
            <p:nvPr/>
          </p:nvSpPr>
          <p:spPr bwMode="auto">
            <a:xfrm>
              <a:off x="66960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7" name="Line 445"/>
            <p:cNvSpPr>
              <a:spLocks noChangeShapeType="1"/>
            </p:cNvSpPr>
            <p:nvPr/>
          </p:nvSpPr>
          <p:spPr bwMode="auto">
            <a:xfrm>
              <a:off x="66960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8" name="Line 446"/>
            <p:cNvSpPr>
              <a:spLocks noChangeShapeType="1"/>
            </p:cNvSpPr>
            <p:nvPr/>
          </p:nvSpPr>
          <p:spPr bwMode="auto">
            <a:xfrm>
              <a:off x="67055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39" name="Line 447"/>
            <p:cNvSpPr>
              <a:spLocks noChangeShapeType="1"/>
            </p:cNvSpPr>
            <p:nvPr/>
          </p:nvSpPr>
          <p:spPr bwMode="auto">
            <a:xfrm>
              <a:off x="67055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0" name="Line 448"/>
            <p:cNvSpPr>
              <a:spLocks noChangeShapeType="1"/>
            </p:cNvSpPr>
            <p:nvPr/>
          </p:nvSpPr>
          <p:spPr bwMode="auto">
            <a:xfrm>
              <a:off x="67151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1" name="Line 449"/>
            <p:cNvSpPr>
              <a:spLocks noChangeShapeType="1"/>
            </p:cNvSpPr>
            <p:nvPr/>
          </p:nvSpPr>
          <p:spPr bwMode="auto">
            <a:xfrm>
              <a:off x="67151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2" name="Line 450"/>
            <p:cNvSpPr>
              <a:spLocks noChangeShapeType="1"/>
            </p:cNvSpPr>
            <p:nvPr/>
          </p:nvSpPr>
          <p:spPr bwMode="auto">
            <a:xfrm flipV="1">
              <a:off x="6726237" y="4006444"/>
              <a:ext cx="0" cy="16240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3" name="Line 451"/>
            <p:cNvSpPr>
              <a:spLocks noChangeShapeType="1"/>
            </p:cNvSpPr>
            <p:nvPr/>
          </p:nvSpPr>
          <p:spPr bwMode="auto">
            <a:xfrm>
              <a:off x="6726237" y="4006444"/>
              <a:ext cx="7937" cy="16160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4" name="Line 452"/>
            <p:cNvSpPr>
              <a:spLocks noChangeShapeType="1"/>
            </p:cNvSpPr>
            <p:nvPr/>
          </p:nvSpPr>
          <p:spPr bwMode="auto">
            <a:xfrm>
              <a:off x="6734174" y="5622519"/>
              <a:ext cx="0"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5" name="Line 453"/>
            <p:cNvSpPr>
              <a:spLocks noChangeShapeType="1"/>
            </p:cNvSpPr>
            <p:nvPr/>
          </p:nvSpPr>
          <p:spPr bwMode="auto">
            <a:xfrm>
              <a:off x="67341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6" name="Line 454"/>
            <p:cNvSpPr>
              <a:spLocks noChangeShapeType="1"/>
            </p:cNvSpPr>
            <p:nvPr/>
          </p:nvSpPr>
          <p:spPr bwMode="auto">
            <a:xfrm>
              <a:off x="6743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7" name="Line 455"/>
            <p:cNvSpPr>
              <a:spLocks noChangeShapeType="1"/>
            </p:cNvSpPr>
            <p:nvPr/>
          </p:nvSpPr>
          <p:spPr bwMode="auto">
            <a:xfrm>
              <a:off x="67436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8" name="Line 456"/>
            <p:cNvSpPr>
              <a:spLocks noChangeShapeType="1"/>
            </p:cNvSpPr>
            <p:nvPr/>
          </p:nvSpPr>
          <p:spPr bwMode="auto">
            <a:xfrm>
              <a:off x="67548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49" name="Line 457"/>
            <p:cNvSpPr>
              <a:spLocks noChangeShapeType="1"/>
            </p:cNvSpPr>
            <p:nvPr/>
          </p:nvSpPr>
          <p:spPr bwMode="auto">
            <a:xfrm>
              <a:off x="67548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0" name="Line 458"/>
            <p:cNvSpPr>
              <a:spLocks noChangeShapeType="1"/>
            </p:cNvSpPr>
            <p:nvPr/>
          </p:nvSpPr>
          <p:spPr bwMode="auto">
            <a:xfrm>
              <a:off x="67643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1" name="Line 459"/>
            <p:cNvSpPr>
              <a:spLocks noChangeShapeType="1"/>
            </p:cNvSpPr>
            <p:nvPr/>
          </p:nvSpPr>
          <p:spPr bwMode="auto">
            <a:xfrm flipV="1">
              <a:off x="6764337" y="5622519"/>
              <a:ext cx="11112"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2" name="Line 460"/>
            <p:cNvSpPr>
              <a:spLocks noChangeShapeType="1"/>
            </p:cNvSpPr>
            <p:nvPr/>
          </p:nvSpPr>
          <p:spPr bwMode="auto">
            <a:xfrm flipV="1">
              <a:off x="6775449" y="4111219"/>
              <a:ext cx="0" cy="15113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3" name="Line 461"/>
            <p:cNvSpPr>
              <a:spLocks noChangeShapeType="1"/>
            </p:cNvSpPr>
            <p:nvPr/>
          </p:nvSpPr>
          <p:spPr bwMode="auto">
            <a:xfrm>
              <a:off x="6775449" y="4111219"/>
              <a:ext cx="7938" cy="15192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4" name="Line 462"/>
            <p:cNvSpPr>
              <a:spLocks noChangeShapeType="1"/>
            </p:cNvSpPr>
            <p:nvPr/>
          </p:nvSpPr>
          <p:spPr bwMode="auto">
            <a:xfrm>
              <a:off x="67833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5" name="Line 463"/>
            <p:cNvSpPr>
              <a:spLocks noChangeShapeType="1"/>
            </p:cNvSpPr>
            <p:nvPr/>
          </p:nvSpPr>
          <p:spPr bwMode="auto">
            <a:xfrm>
              <a:off x="678338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6" name="Line 464"/>
            <p:cNvSpPr>
              <a:spLocks noChangeShapeType="1"/>
            </p:cNvSpPr>
            <p:nvPr/>
          </p:nvSpPr>
          <p:spPr bwMode="auto">
            <a:xfrm>
              <a:off x="6791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7" name="Line 465"/>
            <p:cNvSpPr>
              <a:spLocks noChangeShapeType="1"/>
            </p:cNvSpPr>
            <p:nvPr/>
          </p:nvSpPr>
          <p:spPr bwMode="auto">
            <a:xfrm>
              <a:off x="67913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8" name="Line 466"/>
            <p:cNvSpPr>
              <a:spLocks noChangeShapeType="1"/>
            </p:cNvSpPr>
            <p:nvPr/>
          </p:nvSpPr>
          <p:spPr bwMode="auto">
            <a:xfrm>
              <a:off x="68024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59" name="Line 467"/>
            <p:cNvSpPr>
              <a:spLocks noChangeShapeType="1"/>
            </p:cNvSpPr>
            <p:nvPr/>
          </p:nvSpPr>
          <p:spPr bwMode="auto">
            <a:xfrm>
              <a:off x="68024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0" name="Line 468"/>
            <p:cNvSpPr>
              <a:spLocks noChangeShapeType="1"/>
            </p:cNvSpPr>
            <p:nvPr/>
          </p:nvSpPr>
          <p:spPr bwMode="auto">
            <a:xfrm>
              <a:off x="68119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1" name="Line 469"/>
            <p:cNvSpPr>
              <a:spLocks noChangeShapeType="1"/>
            </p:cNvSpPr>
            <p:nvPr/>
          </p:nvSpPr>
          <p:spPr bwMode="auto">
            <a:xfrm flipV="1">
              <a:off x="6811962" y="5622519"/>
              <a:ext cx="11112" cy="79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2" name="Line 470"/>
            <p:cNvSpPr>
              <a:spLocks noChangeShapeType="1"/>
            </p:cNvSpPr>
            <p:nvPr/>
          </p:nvSpPr>
          <p:spPr bwMode="auto">
            <a:xfrm flipV="1">
              <a:off x="6823074" y="4269969"/>
              <a:ext cx="0" cy="13525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3" name="Line 471"/>
            <p:cNvSpPr>
              <a:spLocks noChangeShapeType="1"/>
            </p:cNvSpPr>
            <p:nvPr/>
          </p:nvSpPr>
          <p:spPr bwMode="auto">
            <a:xfrm>
              <a:off x="6823074" y="4269969"/>
              <a:ext cx="7938" cy="13604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4" name="Line 472"/>
            <p:cNvSpPr>
              <a:spLocks noChangeShapeType="1"/>
            </p:cNvSpPr>
            <p:nvPr/>
          </p:nvSpPr>
          <p:spPr bwMode="auto">
            <a:xfrm>
              <a:off x="68310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5" name="Line 473"/>
            <p:cNvSpPr>
              <a:spLocks noChangeShapeType="1"/>
            </p:cNvSpPr>
            <p:nvPr/>
          </p:nvSpPr>
          <p:spPr bwMode="auto">
            <a:xfrm>
              <a:off x="68310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6" name="Line 474"/>
            <p:cNvSpPr>
              <a:spLocks noChangeShapeType="1"/>
            </p:cNvSpPr>
            <p:nvPr/>
          </p:nvSpPr>
          <p:spPr bwMode="auto">
            <a:xfrm>
              <a:off x="68405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7" name="Line 475"/>
            <p:cNvSpPr>
              <a:spLocks noChangeShapeType="1"/>
            </p:cNvSpPr>
            <p:nvPr/>
          </p:nvSpPr>
          <p:spPr bwMode="auto">
            <a:xfrm>
              <a:off x="68405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8" name="Line 476"/>
            <p:cNvSpPr>
              <a:spLocks noChangeShapeType="1"/>
            </p:cNvSpPr>
            <p:nvPr/>
          </p:nvSpPr>
          <p:spPr bwMode="auto">
            <a:xfrm>
              <a:off x="68516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69" name="Line 477"/>
            <p:cNvSpPr>
              <a:spLocks noChangeShapeType="1"/>
            </p:cNvSpPr>
            <p:nvPr/>
          </p:nvSpPr>
          <p:spPr bwMode="auto">
            <a:xfrm>
              <a:off x="68516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0" name="Line 478"/>
            <p:cNvSpPr>
              <a:spLocks noChangeShapeType="1"/>
            </p:cNvSpPr>
            <p:nvPr/>
          </p:nvSpPr>
          <p:spPr bwMode="auto">
            <a:xfrm>
              <a:off x="68611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1" name="Line 479"/>
            <p:cNvSpPr>
              <a:spLocks noChangeShapeType="1"/>
            </p:cNvSpPr>
            <p:nvPr/>
          </p:nvSpPr>
          <p:spPr bwMode="auto">
            <a:xfrm>
              <a:off x="68611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2" name="Line 480"/>
            <p:cNvSpPr>
              <a:spLocks noChangeShapeType="1"/>
            </p:cNvSpPr>
            <p:nvPr/>
          </p:nvSpPr>
          <p:spPr bwMode="auto">
            <a:xfrm flipV="1">
              <a:off x="6870699" y="4476344"/>
              <a:ext cx="0" cy="11541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3" name="Line 481"/>
            <p:cNvSpPr>
              <a:spLocks noChangeShapeType="1"/>
            </p:cNvSpPr>
            <p:nvPr/>
          </p:nvSpPr>
          <p:spPr bwMode="auto">
            <a:xfrm>
              <a:off x="6870699" y="4476344"/>
              <a:ext cx="9525" cy="11541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4" name="Line 482"/>
            <p:cNvSpPr>
              <a:spLocks noChangeShapeType="1"/>
            </p:cNvSpPr>
            <p:nvPr/>
          </p:nvSpPr>
          <p:spPr bwMode="auto">
            <a:xfrm>
              <a:off x="68802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5" name="Line 483"/>
            <p:cNvSpPr>
              <a:spLocks noChangeShapeType="1"/>
            </p:cNvSpPr>
            <p:nvPr/>
          </p:nvSpPr>
          <p:spPr bwMode="auto">
            <a:xfrm>
              <a:off x="68802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6" name="Line 484"/>
            <p:cNvSpPr>
              <a:spLocks noChangeShapeType="1"/>
            </p:cNvSpPr>
            <p:nvPr/>
          </p:nvSpPr>
          <p:spPr bwMode="auto">
            <a:xfrm>
              <a:off x="68897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7" name="Line 485"/>
            <p:cNvSpPr>
              <a:spLocks noChangeShapeType="1"/>
            </p:cNvSpPr>
            <p:nvPr/>
          </p:nvSpPr>
          <p:spPr bwMode="auto">
            <a:xfrm>
              <a:off x="688974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8" name="Line 486"/>
            <p:cNvSpPr>
              <a:spLocks noChangeShapeType="1"/>
            </p:cNvSpPr>
            <p:nvPr/>
          </p:nvSpPr>
          <p:spPr bwMode="auto">
            <a:xfrm>
              <a:off x="69008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79" name="Line 487"/>
            <p:cNvSpPr>
              <a:spLocks noChangeShapeType="1"/>
            </p:cNvSpPr>
            <p:nvPr/>
          </p:nvSpPr>
          <p:spPr bwMode="auto">
            <a:xfrm>
              <a:off x="690086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0" name="Line 488"/>
            <p:cNvSpPr>
              <a:spLocks noChangeShapeType="1"/>
            </p:cNvSpPr>
            <p:nvPr/>
          </p:nvSpPr>
          <p:spPr bwMode="auto">
            <a:xfrm>
              <a:off x="69087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1" name="Line 489"/>
            <p:cNvSpPr>
              <a:spLocks noChangeShapeType="1"/>
            </p:cNvSpPr>
            <p:nvPr/>
          </p:nvSpPr>
          <p:spPr bwMode="auto">
            <a:xfrm>
              <a:off x="69087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2" name="Line 490"/>
            <p:cNvSpPr>
              <a:spLocks noChangeShapeType="1"/>
            </p:cNvSpPr>
            <p:nvPr/>
          </p:nvSpPr>
          <p:spPr bwMode="auto">
            <a:xfrm flipV="1">
              <a:off x="6918324" y="4719232"/>
              <a:ext cx="0" cy="9112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3" name="Line 491"/>
            <p:cNvSpPr>
              <a:spLocks noChangeShapeType="1"/>
            </p:cNvSpPr>
            <p:nvPr/>
          </p:nvSpPr>
          <p:spPr bwMode="auto">
            <a:xfrm>
              <a:off x="6918324" y="4719232"/>
              <a:ext cx="9525" cy="9112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4" name="Line 492"/>
            <p:cNvSpPr>
              <a:spLocks noChangeShapeType="1"/>
            </p:cNvSpPr>
            <p:nvPr/>
          </p:nvSpPr>
          <p:spPr bwMode="auto">
            <a:xfrm>
              <a:off x="69278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5" name="Line 493"/>
            <p:cNvSpPr>
              <a:spLocks noChangeShapeType="1"/>
            </p:cNvSpPr>
            <p:nvPr/>
          </p:nvSpPr>
          <p:spPr bwMode="auto">
            <a:xfrm>
              <a:off x="692784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6" name="Line 494"/>
            <p:cNvSpPr>
              <a:spLocks noChangeShapeType="1"/>
            </p:cNvSpPr>
            <p:nvPr/>
          </p:nvSpPr>
          <p:spPr bwMode="auto">
            <a:xfrm>
              <a:off x="69389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7" name="Line 495"/>
            <p:cNvSpPr>
              <a:spLocks noChangeShapeType="1"/>
            </p:cNvSpPr>
            <p:nvPr/>
          </p:nvSpPr>
          <p:spPr bwMode="auto">
            <a:xfrm>
              <a:off x="69389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8" name="Line 496"/>
            <p:cNvSpPr>
              <a:spLocks noChangeShapeType="1"/>
            </p:cNvSpPr>
            <p:nvPr/>
          </p:nvSpPr>
          <p:spPr bwMode="auto">
            <a:xfrm>
              <a:off x="69484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89" name="Line 497"/>
            <p:cNvSpPr>
              <a:spLocks noChangeShapeType="1"/>
            </p:cNvSpPr>
            <p:nvPr/>
          </p:nvSpPr>
          <p:spPr bwMode="auto">
            <a:xfrm>
              <a:off x="69484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0" name="Line 498"/>
            <p:cNvSpPr>
              <a:spLocks noChangeShapeType="1"/>
            </p:cNvSpPr>
            <p:nvPr/>
          </p:nvSpPr>
          <p:spPr bwMode="auto">
            <a:xfrm>
              <a:off x="69580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1" name="Line 499"/>
            <p:cNvSpPr>
              <a:spLocks noChangeShapeType="1"/>
            </p:cNvSpPr>
            <p:nvPr/>
          </p:nvSpPr>
          <p:spPr bwMode="auto">
            <a:xfrm>
              <a:off x="69580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2" name="Line 500"/>
            <p:cNvSpPr>
              <a:spLocks noChangeShapeType="1"/>
            </p:cNvSpPr>
            <p:nvPr/>
          </p:nvSpPr>
          <p:spPr bwMode="auto">
            <a:xfrm flipV="1">
              <a:off x="6967537" y="4966882"/>
              <a:ext cx="0" cy="6635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3" name="Line 501"/>
            <p:cNvSpPr>
              <a:spLocks noChangeShapeType="1"/>
            </p:cNvSpPr>
            <p:nvPr/>
          </p:nvSpPr>
          <p:spPr bwMode="auto">
            <a:xfrm>
              <a:off x="6967537" y="4966882"/>
              <a:ext cx="9525" cy="6635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4" name="Line 502"/>
            <p:cNvSpPr>
              <a:spLocks noChangeShapeType="1"/>
            </p:cNvSpPr>
            <p:nvPr/>
          </p:nvSpPr>
          <p:spPr bwMode="auto">
            <a:xfrm>
              <a:off x="69770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5" name="Line 503"/>
            <p:cNvSpPr>
              <a:spLocks noChangeShapeType="1"/>
            </p:cNvSpPr>
            <p:nvPr/>
          </p:nvSpPr>
          <p:spPr bwMode="auto">
            <a:xfrm>
              <a:off x="69770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6" name="Line 504"/>
            <p:cNvSpPr>
              <a:spLocks noChangeShapeType="1"/>
            </p:cNvSpPr>
            <p:nvPr/>
          </p:nvSpPr>
          <p:spPr bwMode="auto">
            <a:xfrm>
              <a:off x="69881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7" name="Line 505"/>
            <p:cNvSpPr>
              <a:spLocks noChangeShapeType="1"/>
            </p:cNvSpPr>
            <p:nvPr/>
          </p:nvSpPr>
          <p:spPr bwMode="auto">
            <a:xfrm>
              <a:off x="69881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8" name="Line 506"/>
            <p:cNvSpPr>
              <a:spLocks noChangeShapeType="1"/>
            </p:cNvSpPr>
            <p:nvPr/>
          </p:nvSpPr>
          <p:spPr bwMode="auto">
            <a:xfrm>
              <a:off x="6997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299" name="Line 507"/>
            <p:cNvSpPr>
              <a:spLocks noChangeShapeType="1"/>
            </p:cNvSpPr>
            <p:nvPr/>
          </p:nvSpPr>
          <p:spPr bwMode="auto">
            <a:xfrm>
              <a:off x="69976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0" name="Line 508"/>
            <p:cNvSpPr>
              <a:spLocks noChangeShapeType="1"/>
            </p:cNvSpPr>
            <p:nvPr/>
          </p:nvSpPr>
          <p:spPr bwMode="auto">
            <a:xfrm>
              <a:off x="70072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1" name="Line 509"/>
            <p:cNvSpPr>
              <a:spLocks noChangeShapeType="1"/>
            </p:cNvSpPr>
            <p:nvPr/>
          </p:nvSpPr>
          <p:spPr bwMode="auto">
            <a:xfrm>
              <a:off x="70072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2" name="Line 510"/>
            <p:cNvSpPr>
              <a:spLocks noChangeShapeType="1"/>
            </p:cNvSpPr>
            <p:nvPr/>
          </p:nvSpPr>
          <p:spPr bwMode="auto">
            <a:xfrm flipV="1">
              <a:off x="7016749" y="5222469"/>
              <a:ext cx="0" cy="4079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3" name="Line 511"/>
            <p:cNvSpPr>
              <a:spLocks noChangeShapeType="1"/>
            </p:cNvSpPr>
            <p:nvPr/>
          </p:nvSpPr>
          <p:spPr bwMode="auto">
            <a:xfrm>
              <a:off x="7016749" y="5222469"/>
              <a:ext cx="9525" cy="4079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4" name="Line 512"/>
            <p:cNvSpPr>
              <a:spLocks noChangeShapeType="1"/>
            </p:cNvSpPr>
            <p:nvPr/>
          </p:nvSpPr>
          <p:spPr bwMode="auto">
            <a:xfrm>
              <a:off x="70262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5" name="Line 513"/>
            <p:cNvSpPr>
              <a:spLocks noChangeShapeType="1"/>
            </p:cNvSpPr>
            <p:nvPr/>
          </p:nvSpPr>
          <p:spPr bwMode="auto">
            <a:xfrm>
              <a:off x="70262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6" name="Line 514"/>
            <p:cNvSpPr>
              <a:spLocks noChangeShapeType="1"/>
            </p:cNvSpPr>
            <p:nvPr/>
          </p:nvSpPr>
          <p:spPr bwMode="auto">
            <a:xfrm>
              <a:off x="70357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7" name="Line 515"/>
            <p:cNvSpPr>
              <a:spLocks noChangeShapeType="1"/>
            </p:cNvSpPr>
            <p:nvPr/>
          </p:nvSpPr>
          <p:spPr bwMode="auto">
            <a:xfrm>
              <a:off x="70357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8" name="Line 516"/>
            <p:cNvSpPr>
              <a:spLocks noChangeShapeType="1"/>
            </p:cNvSpPr>
            <p:nvPr/>
          </p:nvSpPr>
          <p:spPr bwMode="auto">
            <a:xfrm>
              <a:off x="7045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09" name="Line 517"/>
            <p:cNvSpPr>
              <a:spLocks noChangeShapeType="1"/>
            </p:cNvSpPr>
            <p:nvPr/>
          </p:nvSpPr>
          <p:spPr bwMode="auto">
            <a:xfrm>
              <a:off x="70453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0" name="Line 518"/>
            <p:cNvSpPr>
              <a:spLocks noChangeShapeType="1"/>
            </p:cNvSpPr>
            <p:nvPr/>
          </p:nvSpPr>
          <p:spPr bwMode="auto">
            <a:xfrm>
              <a:off x="70548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1" name="Line 519"/>
            <p:cNvSpPr>
              <a:spLocks noChangeShapeType="1"/>
            </p:cNvSpPr>
            <p:nvPr/>
          </p:nvSpPr>
          <p:spPr bwMode="auto">
            <a:xfrm>
              <a:off x="70548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2" name="Line 520"/>
            <p:cNvSpPr>
              <a:spLocks noChangeShapeType="1"/>
            </p:cNvSpPr>
            <p:nvPr/>
          </p:nvSpPr>
          <p:spPr bwMode="auto">
            <a:xfrm flipV="1">
              <a:off x="7064374" y="5459007"/>
              <a:ext cx="0" cy="1714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3" name="Line 521"/>
            <p:cNvSpPr>
              <a:spLocks noChangeShapeType="1"/>
            </p:cNvSpPr>
            <p:nvPr/>
          </p:nvSpPr>
          <p:spPr bwMode="auto">
            <a:xfrm>
              <a:off x="7064374" y="5459007"/>
              <a:ext cx="9525" cy="1714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4" name="Line 522"/>
            <p:cNvSpPr>
              <a:spLocks noChangeShapeType="1"/>
            </p:cNvSpPr>
            <p:nvPr/>
          </p:nvSpPr>
          <p:spPr bwMode="auto">
            <a:xfrm>
              <a:off x="70738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5" name="Line 523"/>
            <p:cNvSpPr>
              <a:spLocks noChangeShapeType="1"/>
            </p:cNvSpPr>
            <p:nvPr/>
          </p:nvSpPr>
          <p:spPr bwMode="auto">
            <a:xfrm>
              <a:off x="70738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6" name="Line 524"/>
            <p:cNvSpPr>
              <a:spLocks noChangeShapeType="1"/>
            </p:cNvSpPr>
            <p:nvPr/>
          </p:nvSpPr>
          <p:spPr bwMode="auto">
            <a:xfrm>
              <a:off x="70834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7" name="Line 525"/>
            <p:cNvSpPr>
              <a:spLocks noChangeShapeType="1"/>
            </p:cNvSpPr>
            <p:nvPr/>
          </p:nvSpPr>
          <p:spPr bwMode="auto">
            <a:xfrm>
              <a:off x="70834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8" name="Line 526"/>
            <p:cNvSpPr>
              <a:spLocks noChangeShapeType="1"/>
            </p:cNvSpPr>
            <p:nvPr/>
          </p:nvSpPr>
          <p:spPr bwMode="auto">
            <a:xfrm>
              <a:off x="70929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19" name="Line 527"/>
            <p:cNvSpPr>
              <a:spLocks noChangeShapeType="1"/>
            </p:cNvSpPr>
            <p:nvPr/>
          </p:nvSpPr>
          <p:spPr bwMode="auto">
            <a:xfrm>
              <a:off x="709294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0" name="Line 528"/>
            <p:cNvSpPr>
              <a:spLocks noChangeShapeType="1"/>
            </p:cNvSpPr>
            <p:nvPr/>
          </p:nvSpPr>
          <p:spPr bwMode="auto">
            <a:xfrm>
              <a:off x="71040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1" name="Line 529"/>
            <p:cNvSpPr>
              <a:spLocks noChangeShapeType="1"/>
            </p:cNvSpPr>
            <p:nvPr/>
          </p:nvSpPr>
          <p:spPr bwMode="auto">
            <a:xfrm>
              <a:off x="71040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2" name="Line 530"/>
            <p:cNvSpPr>
              <a:spLocks noChangeShapeType="1"/>
            </p:cNvSpPr>
            <p:nvPr/>
          </p:nvSpPr>
          <p:spPr bwMode="auto">
            <a:xfrm flipV="1">
              <a:off x="7113587" y="5598707"/>
              <a:ext cx="0"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3" name="Line 531"/>
            <p:cNvSpPr>
              <a:spLocks noChangeShapeType="1"/>
            </p:cNvSpPr>
            <p:nvPr/>
          </p:nvSpPr>
          <p:spPr bwMode="auto">
            <a:xfrm>
              <a:off x="7113587" y="5598707"/>
              <a:ext cx="9525"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4" name="Line 532"/>
            <p:cNvSpPr>
              <a:spLocks noChangeShapeType="1"/>
            </p:cNvSpPr>
            <p:nvPr/>
          </p:nvSpPr>
          <p:spPr bwMode="auto">
            <a:xfrm>
              <a:off x="71231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5" name="Line 533"/>
            <p:cNvSpPr>
              <a:spLocks noChangeShapeType="1"/>
            </p:cNvSpPr>
            <p:nvPr/>
          </p:nvSpPr>
          <p:spPr bwMode="auto">
            <a:xfrm>
              <a:off x="712311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6" name="Line 534"/>
            <p:cNvSpPr>
              <a:spLocks noChangeShapeType="1"/>
            </p:cNvSpPr>
            <p:nvPr/>
          </p:nvSpPr>
          <p:spPr bwMode="auto">
            <a:xfrm>
              <a:off x="71310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7" name="Line 535"/>
            <p:cNvSpPr>
              <a:spLocks noChangeShapeType="1"/>
            </p:cNvSpPr>
            <p:nvPr/>
          </p:nvSpPr>
          <p:spPr bwMode="auto">
            <a:xfrm>
              <a:off x="71310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8" name="Line 536"/>
            <p:cNvSpPr>
              <a:spLocks noChangeShapeType="1"/>
            </p:cNvSpPr>
            <p:nvPr/>
          </p:nvSpPr>
          <p:spPr bwMode="auto">
            <a:xfrm>
              <a:off x="71405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29" name="Line 537"/>
            <p:cNvSpPr>
              <a:spLocks noChangeShapeType="1"/>
            </p:cNvSpPr>
            <p:nvPr/>
          </p:nvSpPr>
          <p:spPr bwMode="auto">
            <a:xfrm>
              <a:off x="71405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0" name="Line 538"/>
            <p:cNvSpPr>
              <a:spLocks noChangeShapeType="1"/>
            </p:cNvSpPr>
            <p:nvPr/>
          </p:nvSpPr>
          <p:spPr bwMode="auto">
            <a:xfrm>
              <a:off x="71516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1" name="Line 539"/>
            <p:cNvSpPr>
              <a:spLocks noChangeShapeType="1"/>
            </p:cNvSpPr>
            <p:nvPr/>
          </p:nvSpPr>
          <p:spPr bwMode="auto">
            <a:xfrm>
              <a:off x="71516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2" name="Line 540"/>
            <p:cNvSpPr>
              <a:spLocks noChangeShapeType="1"/>
            </p:cNvSpPr>
            <p:nvPr/>
          </p:nvSpPr>
          <p:spPr bwMode="auto">
            <a:xfrm flipV="1">
              <a:off x="7161212" y="5446307"/>
              <a:ext cx="0" cy="1841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3" name="Line 541"/>
            <p:cNvSpPr>
              <a:spLocks noChangeShapeType="1"/>
            </p:cNvSpPr>
            <p:nvPr/>
          </p:nvSpPr>
          <p:spPr bwMode="auto">
            <a:xfrm>
              <a:off x="7161212" y="5446307"/>
              <a:ext cx="11112" cy="1841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4" name="Line 542"/>
            <p:cNvSpPr>
              <a:spLocks noChangeShapeType="1"/>
            </p:cNvSpPr>
            <p:nvPr/>
          </p:nvSpPr>
          <p:spPr bwMode="auto">
            <a:xfrm>
              <a:off x="7172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5" name="Line 543"/>
            <p:cNvSpPr>
              <a:spLocks noChangeShapeType="1"/>
            </p:cNvSpPr>
            <p:nvPr/>
          </p:nvSpPr>
          <p:spPr bwMode="auto">
            <a:xfrm>
              <a:off x="717232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6" name="Line 544"/>
            <p:cNvSpPr>
              <a:spLocks noChangeShapeType="1"/>
            </p:cNvSpPr>
            <p:nvPr/>
          </p:nvSpPr>
          <p:spPr bwMode="auto">
            <a:xfrm>
              <a:off x="71802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7" name="Line 545"/>
            <p:cNvSpPr>
              <a:spLocks noChangeShapeType="1"/>
            </p:cNvSpPr>
            <p:nvPr/>
          </p:nvSpPr>
          <p:spPr bwMode="auto">
            <a:xfrm>
              <a:off x="71802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8" name="Line 546"/>
            <p:cNvSpPr>
              <a:spLocks noChangeShapeType="1"/>
            </p:cNvSpPr>
            <p:nvPr/>
          </p:nvSpPr>
          <p:spPr bwMode="auto">
            <a:xfrm>
              <a:off x="71897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39" name="Line 547"/>
            <p:cNvSpPr>
              <a:spLocks noChangeShapeType="1"/>
            </p:cNvSpPr>
            <p:nvPr/>
          </p:nvSpPr>
          <p:spPr bwMode="auto">
            <a:xfrm>
              <a:off x="71897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0" name="Line 548"/>
            <p:cNvSpPr>
              <a:spLocks noChangeShapeType="1"/>
            </p:cNvSpPr>
            <p:nvPr/>
          </p:nvSpPr>
          <p:spPr bwMode="auto">
            <a:xfrm>
              <a:off x="72008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1" name="Line 549"/>
            <p:cNvSpPr>
              <a:spLocks noChangeShapeType="1"/>
            </p:cNvSpPr>
            <p:nvPr/>
          </p:nvSpPr>
          <p:spPr bwMode="auto">
            <a:xfrm>
              <a:off x="72008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2" name="Line 550"/>
            <p:cNvSpPr>
              <a:spLocks noChangeShapeType="1"/>
            </p:cNvSpPr>
            <p:nvPr/>
          </p:nvSpPr>
          <p:spPr bwMode="auto">
            <a:xfrm flipV="1">
              <a:off x="7210424" y="5338357"/>
              <a:ext cx="0" cy="292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3" name="Line 551"/>
            <p:cNvSpPr>
              <a:spLocks noChangeShapeType="1"/>
            </p:cNvSpPr>
            <p:nvPr/>
          </p:nvSpPr>
          <p:spPr bwMode="auto">
            <a:xfrm>
              <a:off x="7210424" y="5338357"/>
              <a:ext cx="9525" cy="292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4" name="Line 552"/>
            <p:cNvSpPr>
              <a:spLocks noChangeShapeType="1"/>
            </p:cNvSpPr>
            <p:nvPr/>
          </p:nvSpPr>
          <p:spPr bwMode="auto">
            <a:xfrm>
              <a:off x="72199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5" name="Line 553"/>
            <p:cNvSpPr>
              <a:spLocks noChangeShapeType="1"/>
            </p:cNvSpPr>
            <p:nvPr/>
          </p:nvSpPr>
          <p:spPr bwMode="auto">
            <a:xfrm>
              <a:off x="72199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6" name="Line 554"/>
            <p:cNvSpPr>
              <a:spLocks noChangeShapeType="1"/>
            </p:cNvSpPr>
            <p:nvPr/>
          </p:nvSpPr>
          <p:spPr bwMode="auto">
            <a:xfrm>
              <a:off x="72294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7" name="Line 555"/>
            <p:cNvSpPr>
              <a:spLocks noChangeShapeType="1"/>
            </p:cNvSpPr>
            <p:nvPr/>
          </p:nvSpPr>
          <p:spPr bwMode="auto">
            <a:xfrm>
              <a:off x="72294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8" name="Line 556"/>
            <p:cNvSpPr>
              <a:spLocks noChangeShapeType="1"/>
            </p:cNvSpPr>
            <p:nvPr/>
          </p:nvSpPr>
          <p:spPr bwMode="auto">
            <a:xfrm>
              <a:off x="72389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49" name="Line 557"/>
            <p:cNvSpPr>
              <a:spLocks noChangeShapeType="1"/>
            </p:cNvSpPr>
            <p:nvPr/>
          </p:nvSpPr>
          <p:spPr bwMode="auto">
            <a:xfrm>
              <a:off x="72389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0" name="Line 558"/>
            <p:cNvSpPr>
              <a:spLocks noChangeShapeType="1"/>
            </p:cNvSpPr>
            <p:nvPr/>
          </p:nvSpPr>
          <p:spPr bwMode="auto">
            <a:xfrm>
              <a:off x="72501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1" name="Line 559"/>
            <p:cNvSpPr>
              <a:spLocks noChangeShapeType="1"/>
            </p:cNvSpPr>
            <p:nvPr/>
          </p:nvSpPr>
          <p:spPr bwMode="auto">
            <a:xfrm>
              <a:off x="725011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2" name="Line 560"/>
            <p:cNvSpPr>
              <a:spLocks noChangeShapeType="1"/>
            </p:cNvSpPr>
            <p:nvPr/>
          </p:nvSpPr>
          <p:spPr bwMode="auto">
            <a:xfrm flipV="1">
              <a:off x="7258049" y="5276444"/>
              <a:ext cx="0" cy="3540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3" name="Line 561"/>
            <p:cNvSpPr>
              <a:spLocks noChangeShapeType="1"/>
            </p:cNvSpPr>
            <p:nvPr/>
          </p:nvSpPr>
          <p:spPr bwMode="auto">
            <a:xfrm>
              <a:off x="7258049" y="5276444"/>
              <a:ext cx="9525" cy="3540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4" name="Line 562"/>
            <p:cNvSpPr>
              <a:spLocks noChangeShapeType="1"/>
            </p:cNvSpPr>
            <p:nvPr/>
          </p:nvSpPr>
          <p:spPr bwMode="auto">
            <a:xfrm>
              <a:off x="72675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5" name="Line 563"/>
            <p:cNvSpPr>
              <a:spLocks noChangeShapeType="1"/>
            </p:cNvSpPr>
            <p:nvPr/>
          </p:nvSpPr>
          <p:spPr bwMode="auto">
            <a:xfrm>
              <a:off x="72675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6" name="Line 564"/>
            <p:cNvSpPr>
              <a:spLocks noChangeShapeType="1"/>
            </p:cNvSpPr>
            <p:nvPr/>
          </p:nvSpPr>
          <p:spPr bwMode="auto">
            <a:xfrm>
              <a:off x="72786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7" name="Line 565"/>
            <p:cNvSpPr>
              <a:spLocks noChangeShapeType="1"/>
            </p:cNvSpPr>
            <p:nvPr/>
          </p:nvSpPr>
          <p:spPr bwMode="auto">
            <a:xfrm>
              <a:off x="727868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8" name="Line 566"/>
            <p:cNvSpPr>
              <a:spLocks noChangeShapeType="1"/>
            </p:cNvSpPr>
            <p:nvPr/>
          </p:nvSpPr>
          <p:spPr bwMode="auto">
            <a:xfrm>
              <a:off x="72866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59" name="Line 567"/>
            <p:cNvSpPr>
              <a:spLocks noChangeShapeType="1"/>
            </p:cNvSpPr>
            <p:nvPr/>
          </p:nvSpPr>
          <p:spPr bwMode="auto">
            <a:xfrm>
              <a:off x="72866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0" name="Line 568"/>
            <p:cNvSpPr>
              <a:spLocks noChangeShapeType="1"/>
            </p:cNvSpPr>
            <p:nvPr/>
          </p:nvSpPr>
          <p:spPr bwMode="auto">
            <a:xfrm>
              <a:off x="72977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1" name="Line 569"/>
            <p:cNvSpPr>
              <a:spLocks noChangeShapeType="1"/>
            </p:cNvSpPr>
            <p:nvPr/>
          </p:nvSpPr>
          <p:spPr bwMode="auto">
            <a:xfrm>
              <a:off x="72977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2" name="Line 570"/>
            <p:cNvSpPr>
              <a:spLocks noChangeShapeType="1"/>
            </p:cNvSpPr>
            <p:nvPr/>
          </p:nvSpPr>
          <p:spPr bwMode="auto">
            <a:xfrm flipV="1">
              <a:off x="7307262" y="5271682"/>
              <a:ext cx="0" cy="3587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3" name="Line 571"/>
            <p:cNvSpPr>
              <a:spLocks noChangeShapeType="1"/>
            </p:cNvSpPr>
            <p:nvPr/>
          </p:nvSpPr>
          <p:spPr bwMode="auto">
            <a:xfrm>
              <a:off x="7307262" y="5271682"/>
              <a:ext cx="9525" cy="3587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4" name="Line 572"/>
            <p:cNvSpPr>
              <a:spLocks noChangeShapeType="1"/>
            </p:cNvSpPr>
            <p:nvPr/>
          </p:nvSpPr>
          <p:spPr bwMode="auto">
            <a:xfrm>
              <a:off x="73167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5" name="Line 573"/>
            <p:cNvSpPr>
              <a:spLocks noChangeShapeType="1"/>
            </p:cNvSpPr>
            <p:nvPr/>
          </p:nvSpPr>
          <p:spPr bwMode="auto">
            <a:xfrm>
              <a:off x="73167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6" name="Line 574"/>
            <p:cNvSpPr>
              <a:spLocks noChangeShapeType="1"/>
            </p:cNvSpPr>
            <p:nvPr/>
          </p:nvSpPr>
          <p:spPr bwMode="auto">
            <a:xfrm>
              <a:off x="73263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7" name="Line 575"/>
            <p:cNvSpPr>
              <a:spLocks noChangeShapeType="1"/>
            </p:cNvSpPr>
            <p:nvPr/>
          </p:nvSpPr>
          <p:spPr bwMode="auto">
            <a:xfrm>
              <a:off x="73263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8" name="Line 576"/>
            <p:cNvSpPr>
              <a:spLocks noChangeShapeType="1"/>
            </p:cNvSpPr>
            <p:nvPr/>
          </p:nvSpPr>
          <p:spPr bwMode="auto">
            <a:xfrm>
              <a:off x="73358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69" name="Line 577"/>
            <p:cNvSpPr>
              <a:spLocks noChangeShapeType="1"/>
            </p:cNvSpPr>
            <p:nvPr/>
          </p:nvSpPr>
          <p:spPr bwMode="auto">
            <a:xfrm>
              <a:off x="73358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0" name="Line 578"/>
            <p:cNvSpPr>
              <a:spLocks noChangeShapeType="1"/>
            </p:cNvSpPr>
            <p:nvPr/>
          </p:nvSpPr>
          <p:spPr bwMode="auto">
            <a:xfrm>
              <a:off x="73469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1" name="Line 579"/>
            <p:cNvSpPr>
              <a:spLocks noChangeShapeType="1"/>
            </p:cNvSpPr>
            <p:nvPr/>
          </p:nvSpPr>
          <p:spPr bwMode="auto">
            <a:xfrm>
              <a:off x="73469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2" name="Line 580"/>
            <p:cNvSpPr>
              <a:spLocks noChangeShapeType="1"/>
            </p:cNvSpPr>
            <p:nvPr/>
          </p:nvSpPr>
          <p:spPr bwMode="auto">
            <a:xfrm flipV="1">
              <a:off x="7356474" y="5308194"/>
              <a:ext cx="0" cy="322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3" name="Line 581"/>
            <p:cNvSpPr>
              <a:spLocks noChangeShapeType="1"/>
            </p:cNvSpPr>
            <p:nvPr/>
          </p:nvSpPr>
          <p:spPr bwMode="auto">
            <a:xfrm>
              <a:off x="7356474" y="5308194"/>
              <a:ext cx="9525" cy="322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4" name="Line 582"/>
            <p:cNvSpPr>
              <a:spLocks noChangeShapeType="1"/>
            </p:cNvSpPr>
            <p:nvPr/>
          </p:nvSpPr>
          <p:spPr bwMode="auto">
            <a:xfrm>
              <a:off x="73659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5" name="Line 583"/>
            <p:cNvSpPr>
              <a:spLocks noChangeShapeType="1"/>
            </p:cNvSpPr>
            <p:nvPr/>
          </p:nvSpPr>
          <p:spPr bwMode="auto">
            <a:xfrm>
              <a:off x="73659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6" name="Line 584"/>
            <p:cNvSpPr>
              <a:spLocks noChangeShapeType="1"/>
            </p:cNvSpPr>
            <p:nvPr/>
          </p:nvSpPr>
          <p:spPr bwMode="auto">
            <a:xfrm>
              <a:off x="73755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7" name="Line 585"/>
            <p:cNvSpPr>
              <a:spLocks noChangeShapeType="1"/>
            </p:cNvSpPr>
            <p:nvPr/>
          </p:nvSpPr>
          <p:spPr bwMode="auto">
            <a:xfrm>
              <a:off x="73755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8" name="Line 586"/>
            <p:cNvSpPr>
              <a:spLocks noChangeShapeType="1"/>
            </p:cNvSpPr>
            <p:nvPr/>
          </p:nvSpPr>
          <p:spPr bwMode="auto">
            <a:xfrm>
              <a:off x="73850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79" name="Line 587"/>
            <p:cNvSpPr>
              <a:spLocks noChangeShapeType="1"/>
            </p:cNvSpPr>
            <p:nvPr/>
          </p:nvSpPr>
          <p:spPr bwMode="auto">
            <a:xfrm>
              <a:off x="73850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0" name="Line 588"/>
            <p:cNvSpPr>
              <a:spLocks noChangeShapeType="1"/>
            </p:cNvSpPr>
            <p:nvPr/>
          </p:nvSpPr>
          <p:spPr bwMode="auto">
            <a:xfrm>
              <a:off x="73945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1" name="Line 589"/>
            <p:cNvSpPr>
              <a:spLocks noChangeShapeType="1"/>
            </p:cNvSpPr>
            <p:nvPr/>
          </p:nvSpPr>
          <p:spPr bwMode="auto">
            <a:xfrm>
              <a:off x="73945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2" name="Line 590"/>
            <p:cNvSpPr>
              <a:spLocks noChangeShapeType="1"/>
            </p:cNvSpPr>
            <p:nvPr/>
          </p:nvSpPr>
          <p:spPr bwMode="auto">
            <a:xfrm flipV="1">
              <a:off x="7404099" y="5373282"/>
              <a:ext cx="0" cy="2571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3" name="Line 591"/>
            <p:cNvSpPr>
              <a:spLocks noChangeShapeType="1"/>
            </p:cNvSpPr>
            <p:nvPr/>
          </p:nvSpPr>
          <p:spPr bwMode="auto">
            <a:xfrm>
              <a:off x="7404099" y="5373282"/>
              <a:ext cx="9525" cy="2571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4" name="Line 592"/>
            <p:cNvSpPr>
              <a:spLocks noChangeShapeType="1"/>
            </p:cNvSpPr>
            <p:nvPr/>
          </p:nvSpPr>
          <p:spPr bwMode="auto">
            <a:xfrm>
              <a:off x="74136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5" name="Line 593"/>
            <p:cNvSpPr>
              <a:spLocks noChangeShapeType="1"/>
            </p:cNvSpPr>
            <p:nvPr/>
          </p:nvSpPr>
          <p:spPr bwMode="auto">
            <a:xfrm>
              <a:off x="74136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6" name="Line 594"/>
            <p:cNvSpPr>
              <a:spLocks noChangeShapeType="1"/>
            </p:cNvSpPr>
            <p:nvPr/>
          </p:nvSpPr>
          <p:spPr bwMode="auto">
            <a:xfrm>
              <a:off x="74231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7" name="Line 595"/>
            <p:cNvSpPr>
              <a:spLocks noChangeShapeType="1"/>
            </p:cNvSpPr>
            <p:nvPr/>
          </p:nvSpPr>
          <p:spPr bwMode="auto">
            <a:xfrm>
              <a:off x="74231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8" name="Line 596"/>
            <p:cNvSpPr>
              <a:spLocks noChangeShapeType="1"/>
            </p:cNvSpPr>
            <p:nvPr/>
          </p:nvSpPr>
          <p:spPr bwMode="auto">
            <a:xfrm>
              <a:off x="74326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89" name="Line 597"/>
            <p:cNvSpPr>
              <a:spLocks noChangeShapeType="1"/>
            </p:cNvSpPr>
            <p:nvPr/>
          </p:nvSpPr>
          <p:spPr bwMode="auto">
            <a:xfrm>
              <a:off x="74326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0" name="Line 598"/>
            <p:cNvSpPr>
              <a:spLocks noChangeShapeType="1"/>
            </p:cNvSpPr>
            <p:nvPr/>
          </p:nvSpPr>
          <p:spPr bwMode="auto">
            <a:xfrm>
              <a:off x="74421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1" name="Line 599"/>
            <p:cNvSpPr>
              <a:spLocks noChangeShapeType="1"/>
            </p:cNvSpPr>
            <p:nvPr/>
          </p:nvSpPr>
          <p:spPr bwMode="auto">
            <a:xfrm>
              <a:off x="74421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2" name="Line 600"/>
            <p:cNvSpPr>
              <a:spLocks noChangeShapeType="1"/>
            </p:cNvSpPr>
            <p:nvPr/>
          </p:nvSpPr>
          <p:spPr bwMode="auto">
            <a:xfrm flipV="1">
              <a:off x="7453312" y="5465357"/>
              <a:ext cx="0" cy="165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3" name="Line 601"/>
            <p:cNvSpPr>
              <a:spLocks noChangeShapeType="1"/>
            </p:cNvSpPr>
            <p:nvPr/>
          </p:nvSpPr>
          <p:spPr bwMode="auto">
            <a:xfrm>
              <a:off x="7453312" y="5465357"/>
              <a:ext cx="7937" cy="165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4" name="Line 602"/>
            <p:cNvSpPr>
              <a:spLocks noChangeShapeType="1"/>
            </p:cNvSpPr>
            <p:nvPr/>
          </p:nvSpPr>
          <p:spPr bwMode="auto">
            <a:xfrm>
              <a:off x="74612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5" name="Line 603"/>
            <p:cNvSpPr>
              <a:spLocks noChangeShapeType="1"/>
            </p:cNvSpPr>
            <p:nvPr/>
          </p:nvSpPr>
          <p:spPr bwMode="auto">
            <a:xfrm>
              <a:off x="74612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6" name="Line 604"/>
            <p:cNvSpPr>
              <a:spLocks noChangeShapeType="1"/>
            </p:cNvSpPr>
            <p:nvPr/>
          </p:nvSpPr>
          <p:spPr bwMode="auto">
            <a:xfrm>
              <a:off x="74707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7" name="Line 605"/>
            <p:cNvSpPr>
              <a:spLocks noChangeShapeType="1"/>
            </p:cNvSpPr>
            <p:nvPr/>
          </p:nvSpPr>
          <p:spPr bwMode="auto">
            <a:xfrm>
              <a:off x="74707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8" name="Line 606"/>
            <p:cNvSpPr>
              <a:spLocks noChangeShapeType="1"/>
            </p:cNvSpPr>
            <p:nvPr/>
          </p:nvSpPr>
          <p:spPr bwMode="auto">
            <a:xfrm>
              <a:off x="74818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399" name="Line 607"/>
            <p:cNvSpPr>
              <a:spLocks noChangeShapeType="1"/>
            </p:cNvSpPr>
            <p:nvPr/>
          </p:nvSpPr>
          <p:spPr bwMode="auto">
            <a:xfrm>
              <a:off x="74818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0" name="Line 608"/>
            <p:cNvSpPr>
              <a:spLocks noChangeShapeType="1"/>
            </p:cNvSpPr>
            <p:nvPr/>
          </p:nvSpPr>
          <p:spPr bwMode="auto">
            <a:xfrm>
              <a:off x="74914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1" name="Line 609"/>
            <p:cNvSpPr>
              <a:spLocks noChangeShapeType="1"/>
            </p:cNvSpPr>
            <p:nvPr/>
          </p:nvSpPr>
          <p:spPr bwMode="auto">
            <a:xfrm>
              <a:off x="74914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2" name="Line 610"/>
            <p:cNvSpPr>
              <a:spLocks noChangeShapeType="1"/>
            </p:cNvSpPr>
            <p:nvPr/>
          </p:nvSpPr>
          <p:spPr bwMode="auto">
            <a:xfrm flipV="1">
              <a:off x="7500937" y="5562194"/>
              <a:ext cx="0"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3" name="Line 611"/>
            <p:cNvSpPr>
              <a:spLocks noChangeShapeType="1"/>
            </p:cNvSpPr>
            <p:nvPr/>
          </p:nvSpPr>
          <p:spPr bwMode="auto">
            <a:xfrm>
              <a:off x="7500937" y="5562194"/>
              <a:ext cx="9525"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4" name="Line 612"/>
            <p:cNvSpPr>
              <a:spLocks noChangeShapeType="1"/>
            </p:cNvSpPr>
            <p:nvPr/>
          </p:nvSpPr>
          <p:spPr bwMode="auto">
            <a:xfrm>
              <a:off x="75104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5" name="Line 613"/>
            <p:cNvSpPr>
              <a:spLocks noChangeShapeType="1"/>
            </p:cNvSpPr>
            <p:nvPr/>
          </p:nvSpPr>
          <p:spPr bwMode="auto">
            <a:xfrm>
              <a:off x="75104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6" name="Line 614"/>
            <p:cNvSpPr>
              <a:spLocks noChangeShapeType="1"/>
            </p:cNvSpPr>
            <p:nvPr/>
          </p:nvSpPr>
          <p:spPr bwMode="auto">
            <a:xfrm>
              <a:off x="75215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7" name="Line 615"/>
            <p:cNvSpPr>
              <a:spLocks noChangeShapeType="1"/>
            </p:cNvSpPr>
            <p:nvPr/>
          </p:nvSpPr>
          <p:spPr bwMode="auto">
            <a:xfrm>
              <a:off x="75215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8" name="Line 616"/>
            <p:cNvSpPr>
              <a:spLocks noChangeShapeType="1"/>
            </p:cNvSpPr>
            <p:nvPr/>
          </p:nvSpPr>
          <p:spPr bwMode="auto">
            <a:xfrm>
              <a:off x="75310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09" name="Line 617"/>
            <p:cNvSpPr>
              <a:spLocks noChangeShapeType="1"/>
            </p:cNvSpPr>
            <p:nvPr/>
          </p:nvSpPr>
          <p:spPr bwMode="auto">
            <a:xfrm>
              <a:off x="753109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0" name="Line 618"/>
            <p:cNvSpPr>
              <a:spLocks noChangeShapeType="1"/>
            </p:cNvSpPr>
            <p:nvPr/>
          </p:nvSpPr>
          <p:spPr bwMode="auto">
            <a:xfrm>
              <a:off x="75390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1" name="Line 619"/>
            <p:cNvSpPr>
              <a:spLocks noChangeShapeType="1"/>
            </p:cNvSpPr>
            <p:nvPr/>
          </p:nvSpPr>
          <p:spPr bwMode="auto">
            <a:xfrm>
              <a:off x="75390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2" name="Line 620"/>
            <p:cNvSpPr>
              <a:spLocks noChangeShapeType="1"/>
            </p:cNvSpPr>
            <p:nvPr/>
          </p:nvSpPr>
          <p:spPr bwMode="auto">
            <a:xfrm flipV="1">
              <a:off x="7550149" y="5598707"/>
              <a:ext cx="0"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3" name="Line 621"/>
            <p:cNvSpPr>
              <a:spLocks noChangeShapeType="1"/>
            </p:cNvSpPr>
            <p:nvPr/>
          </p:nvSpPr>
          <p:spPr bwMode="auto">
            <a:xfrm>
              <a:off x="7550149" y="5598707"/>
              <a:ext cx="9525"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4" name="Line 622"/>
            <p:cNvSpPr>
              <a:spLocks noChangeShapeType="1"/>
            </p:cNvSpPr>
            <p:nvPr/>
          </p:nvSpPr>
          <p:spPr bwMode="auto">
            <a:xfrm>
              <a:off x="75596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5" name="Line 623"/>
            <p:cNvSpPr>
              <a:spLocks noChangeShapeType="1"/>
            </p:cNvSpPr>
            <p:nvPr/>
          </p:nvSpPr>
          <p:spPr bwMode="auto">
            <a:xfrm>
              <a:off x="75596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6" name="Line 624"/>
            <p:cNvSpPr>
              <a:spLocks noChangeShapeType="1"/>
            </p:cNvSpPr>
            <p:nvPr/>
          </p:nvSpPr>
          <p:spPr bwMode="auto">
            <a:xfrm>
              <a:off x="75691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7" name="Line 625"/>
            <p:cNvSpPr>
              <a:spLocks noChangeShapeType="1"/>
            </p:cNvSpPr>
            <p:nvPr/>
          </p:nvSpPr>
          <p:spPr bwMode="auto">
            <a:xfrm>
              <a:off x="75691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8" name="Line 626"/>
            <p:cNvSpPr>
              <a:spLocks noChangeShapeType="1"/>
            </p:cNvSpPr>
            <p:nvPr/>
          </p:nvSpPr>
          <p:spPr bwMode="auto">
            <a:xfrm>
              <a:off x="75803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19" name="Line 627"/>
            <p:cNvSpPr>
              <a:spLocks noChangeShapeType="1"/>
            </p:cNvSpPr>
            <p:nvPr/>
          </p:nvSpPr>
          <p:spPr bwMode="auto">
            <a:xfrm>
              <a:off x="7580312" y="5630457"/>
              <a:ext cx="635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0" name="Line 628"/>
            <p:cNvSpPr>
              <a:spLocks noChangeShapeType="1"/>
            </p:cNvSpPr>
            <p:nvPr/>
          </p:nvSpPr>
          <p:spPr bwMode="auto">
            <a:xfrm>
              <a:off x="75866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1" name="Line 629"/>
            <p:cNvSpPr>
              <a:spLocks noChangeShapeType="1"/>
            </p:cNvSpPr>
            <p:nvPr/>
          </p:nvSpPr>
          <p:spPr bwMode="auto">
            <a:xfrm>
              <a:off x="75866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2" name="Line 630"/>
            <p:cNvSpPr>
              <a:spLocks noChangeShapeType="1"/>
            </p:cNvSpPr>
            <p:nvPr/>
          </p:nvSpPr>
          <p:spPr bwMode="auto">
            <a:xfrm flipV="1">
              <a:off x="7597774" y="5520919"/>
              <a:ext cx="0" cy="1095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3" name="Line 631"/>
            <p:cNvSpPr>
              <a:spLocks noChangeShapeType="1"/>
            </p:cNvSpPr>
            <p:nvPr/>
          </p:nvSpPr>
          <p:spPr bwMode="auto">
            <a:xfrm>
              <a:off x="7597774" y="5520919"/>
              <a:ext cx="9525" cy="1095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4" name="Line 632"/>
            <p:cNvSpPr>
              <a:spLocks noChangeShapeType="1"/>
            </p:cNvSpPr>
            <p:nvPr/>
          </p:nvSpPr>
          <p:spPr bwMode="auto">
            <a:xfrm>
              <a:off x="76072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5" name="Line 633"/>
            <p:cNvSpPr>
              <a:spLocks noChangeShapeType="1"/>
            </p:cNvSpPr>
            <p:nvPr/>
          </p:nvSpPr>
          <p:spPr bwMode="auto">
            <a:xfrm>
              <a:off x="76072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6" name="Line 634"/>
            <p:cNvSpPr>
              <a:spLocks noChangeShapeType="1"/>
            </p:cNvSpPr>
            <p:nvPr/>
          </p:nvSpPr>
          <p:spPr bwMode="auto">
            <a:xfrm>
              <a:off x="76168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7" name="Line 635"/>
            <p:cNvSpPr>
              <a:spLocks noChangeShapeType="1"/>
            </p:cNvSpPr>
            <p:nvPr/>
          </p:nvSpPr>
          <p:spPr bwMode="auto">
            <a:xfrm>
              <a:off x="76168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8" name="Line 636"/>
            <p:cNvSpPr>
              <a:spLocks noChangeShapeType="1"/>
            </p:cNvSpPr>
            <p:nvPr/>
          </p:nvSpPr>
          <p:spPr bwMode="auto">
            <a:xfrm>
              <a:off x="76279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29" name="Line 637"/>
            <p:cNvSpPr>
              <a:spLocks noChangeShapeType="1"/>
            </p:cNvSpPr>
            <p:nvPr/>
          </p:nvSpPr>
          <p:spPr bwMode="auto">
            <a:xfrm>
              <a:off x="762793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0" name="Line 638"/>
            <p:cNvSpPr>
              <a:spLocks noChangeShapeType="1"/>
            </p:cNvSpPr>
            <p:nvPr/>
          </p:nvSpPr>
          <p:spPr bwMode="auto">
            <a:xfrm>
              <a:off x="76358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1" name="Line 639"/>
            <p:cNvSpPr>
              <a:spLocks noChangeShapeType="1"/>
            </p:cNvSpPr>
            <p:nvPr/>
          </p:nvSpPr>
          <p:spPr bwMode="auto">
            <a:xfrm>
              <a:off x="76358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2" name="Line 640"/>
            <p:cNvSpPr>
              <a:spLocks noChangeShapeType="1"/>
            </p:cNvSpPr>
            <p:nvPr/>
          </p:nvSpPr>
          <p:spPr bwMode="auto">
            <a:xfrm flipV="1">
              <a:off x="7646987" y="5459007"/>
              <a:ext cx="0" cy="1714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3" name="Line 641"/>
            <p:cNvSpPr>
              <a:spLocks noChangeShapeType="1"/>
            </p:cNvSpPr>
            <p:nvPr/>
          </p:nvSpPr>
          <p:spPr bwMode="auto">
            <a:xfrm>
              <a:off x="7646987" y="5459007"/>
              <a:ext cx="9525" cy="1714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4" name="Line 642"/>
            <p:cNvSpPr>
              <a:spLocks noChangeShapeType="1"/>
            </p:cNvSpPr>
            <p:nvPr/>
          </p:nvSpPr>
          <p:spPr bwMode="auto">
            <a:xfrm>
              <a:off x="76565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5" name="Line 643"/>
            <p:cNvSpPr>
              <a:spLocks noChangeShapeType="1"/>
            </p:cNvSpPr>
            <p:nvPr/>
          </p:nvSpPr>
          <p:spPr bwMode="auto">
            <a:xfrm>
              <a:off x="76565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6" name="Line 644"/>
            <p:cNvSpPr>
              <a:spLocks noChangeShapeType="1"/>
            </p:cNvSpPr>
            <p:nvPr/>
          </p:nvSpPr>
          <p:spPr bwMode="auto">
            <a:xfrm>
              <a:off x="76660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7" name="Line 645"/>
            <p:cNvSpPr>
              <a:spLocks noChangeShapeType="1"/>
            </p:cNvSpPr>
            <p:nvPr/>
          </p:nvSpPr>
          <p:spPr bwMode="auto">
            <a:xfrm>
              <a:off x="76660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8" name="Line 646"/>
            <p:cNvSpPr>
              <a:spLocks noChangeShapeType="1"/>
            </p:cNvSpPr>
            <p:nvPr/>
          </p:nvSpPr>
          <p:spPr bwMode="auto">
            <a:xfrm>
              <a:off x="76755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39" name="Line 647"/>
            <p:cNvSpPr>
              <a:spLocks noChangeShapeType="1"/>
            </p:cNvSpPr>
            <p:nvPr/>
          </p:nvSpPr>
          <p:spPr bwMode="auto">
            <a:xfrm>
              <a:off x="76755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0" name="Line 648"/>
            <p:cNvSpPr>
              <a:spLocks noChangeShapeType="1"/>
            </p:cNvSpPr>
            <p:nvPr/>
          </p:nvSpPr>
          <p:spPr bwMode="auto">
            <a:xfrm>
              <a:off x="76850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1" name="Line 649"/>
            <p:cNvSpPr>
              <a:spLocks noChangeShapeType="1"/>
            </p:cNvSpPr>
            <p:nvPr/>
          </p:nvSpPr>
          <p:spPr bwMode="auto">
            <a:xfrm>
              <a:off x="76850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2" name="Line 650"/>
            <p:cNvSpPr>
              <a:spLocks noChangeShapeType="1"/>
            </p:cNvSpPr>
            <p:nvPr/>
          </p:nvSpPr>
          <p:spPr bwMode="auto">
            <a:xfrm flipV="1">
              <a:off x="7696199" y="5422494"/>
              <a:ext cx="0" cy="2079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3" name="Line 651"/>
            <p:cNvSpPr>
              <a:spLocks noChangeShapeType="1"/>
            </p:cNvSpPr>
            <p:nvPr/>
          </p:nvSpPr>
          <p:spPr bwMode="auto">
            <a:xfrm>
              <a:off x="7696199" y="5422494"/>
              <a:ext cx="7938" cy="2079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4" name="Line 652"/>
            <p:cNvSpPr>
              <a:spLocks noChangeShapeType="1"/>
            </p:cNvSpPr>
            <p:nvPr/>
          </p:nvSpPr>
          <p:spPr bwMode="auto">
            <a:xfrm>
              <a:off x="77041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5" name="Line 653"/>
            <p:cNvSpPr>
              <a:spLocks noChangeShapeType="1"/>
            </p:cNvSpPr>
            <p:nvPr/>
          </p:nvSpPr>
          <p:spPr bwMode="auto">
            <a:xfrm>
              <a:off x="77041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6" name="Line 654"/>
            <p:cNvSpPr>
              <a:spLocks noChangeShapeType="1"/>
            </p:cNvSpPr>
            <p:nvPr/>
          </p:nvSpPr>
          <p:spPr bwMode="auto">
            <a:xfrm>
              <a:off x="77136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7" name="Line 655"/>
            <p:cNvSpPr>
              <a:spLocks noChangeShapeType="1"/>
            </p:cNvSpPr>
            <p:nvPr/>
          </p:nvSpPr>
          <p:spPr bwMode="auto">
            <a:xfrm>
              <a:off x="77136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8" name="Line 656"/>
            <p:cNvSpPr>
              <a:spLocks noChangeShapeType="1"/>
            </p:cNvSpPr>
            <p:nvPr/>
          </p:nvSpPr>
          <p:spPr bwMode="auto">
            <a:xfrm>
              <a:off x="77247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49" name="Line 657"/>
            <p:cNvSpPr>
              <a:spLocks noChangeShapeType="1"/>
            </p:cNvSpPr>
            <p:nvPr/>
          </p:nvSpPr>
          <p:spPr bwMode="auto">
            <a:xfrm>
              <a:off x="77247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0" name="Line 658"/>
            <p:cNvSpPr>
              <a:spLocks noChangeShapeType="1"/>
            </p:cNvSpPr>
            <p:nvPr/>
          </p:nvSpPr>
          <p:spPr bwMode="auto">
            <a:xfrm>
              <a:off x="77342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1" name="Line 659"/>
            <p:cNvSpPr>
              <a:spLocks noChangeShapeType="1"/>
            </p:cNvSpPr>
            <p:nvPr/>
          </p:nvSpPr>
          <p:spPr bwMode="auto">
            <a:xfrm>
              <a:off x="77342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2" name="Line 660"/>
            <p:cNvSpPr>
              <a:spLocks noChangeShapeType="1"/>
            </p:cNvSpPr>
            <p:nvPr/>
          </p:nvSpPr>
          <p:spPr bwMode="auto">
            <a:xfrm flipV="1">
              <a:off x="7743824" y="5416144"/>
              <a:ext cx="0" cy="2143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3" name="Line 661"/>
            <p:cNvSpPr>
              <a:spLocks noChangeShapeType="1"/>
            </p:cNvSpPr>
            <p:nvPr/>
          </p:nvSpPr>
          <p:spPr bwMode="auto">
            <a:xfrm>
              <a:off x="7743824" y="5416144"/>
              <a:ext cx="9525" cy="2143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4" name="Line 662"/>
            <p:cNvSpPr>
              <a:spLocks noChangeShapeType="1"/>
            </p:cNvSpPr>
            <p:nvPr/>
          </p:nvSpPr>
          <p:spPr bwMode="auto">
            <a:xfrm>
              <a:off x="77533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5" name="Line 663"/>
            <p:cNvSpPr>
              <a:spLocks noChangeShapeType="1"/>
            </p:cNvSpPr>
            <p:nvPr/>
          </p:nvSpPr>
          <p:spPr bwMode="auto">
            <a:xfrm>
              <a:off x="77533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6" name="Line 664"/>
            <p:cNvSpPr>
              <a:spLocks noChangeShapeType="1"/>
            </p:cNvSpPr>
            <p:nvPr/>
          </p:nvSpPr>
          <p:spPr bwMode="auto">
            <a:xfrm>
              <a:off x="77628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7" name="Line 665"/>
            <p:cNvSpPr>
              <a:spLocks noChangeShapeType="1"/>
            </p:cNvSpPr>
            <p:nvPr/>
          </p:nvSpPr>
          <p:spPr bwMode="auto">
            <a:xfrm>
              <a:off x="77628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8" name="Line 666"/>
            <p:cNvSpPr>
              <a:spLocks noChangeShapeType="1"/>
            </p:cNvSpPr>
            <p:nvPr/>
          </p:nvSpPr>
          <p:spPr bwMode="auto">
            <a:xfrm>
              <a:off x="77723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59" name="Line 667"/>
            <p:cNvSpPr>
              <a:spLocks noChangeShapeType="1"/>
            </p:cNvSpPr>
            <p:nvPr/>
          </p:nvSpPr>
          <p:spPr bwMode="auto">
            <a:xfrm>
              <a:off x="77723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0" name="Line 668"/>
            <p:cNvSpPr>
              <a:spLocks noChangeShapeType="1"/>
            </p:cNvSpPr>
            <p:nvPr/>
          </p:nvSpPr>
          <p:spPr bwMode="auto">
            <a:xfrm>
              <a:off x="77819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1" name="Line 669"/>
            <p:cNvSpPr>
              <a:spLocks noChangeShapeType="1"/>
            </p:cNvSpPr>
            <p:nvPr/>
          </p:nvSpPr>
          <p:spPr bwMode="auto">
            <a:xfrm>
              <a:off x="77819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2" name="Line 670"/>
            <p:cNvSpPr>
              <a:spLocks noChangeShapeType="1"/>
            </p:cNvSpPr>
            <p:nvPr/>
          </p:nvSpPr>
          <p:spPr bwMode="auto">
            <a:xfrm flipV="1">
              <a:off x="7791449" y="5435194"/>
              <a:ext cx="0" cy="195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3" name="Line 671"/>
            <p:cNvSpPr>
              <a:spLocks noChangeShapeType="1"/>
            </p:cNvSpPr>
            <p:nvPr/>
          </p:nvSpPr>
          <p:spPr bwMode="auto">
            <a:xfrm>
              <a:off x="7791449" y="5435194"/>
              <a:ext cx="9525" cy="195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4" name="Line 672"/>
            <p:cNvSpPr>
              <a:spLocks noChangeShapeType="1"/>
            </p:cNvSpPr>
            <p:nvPr/>
          </p:nvSpPr>
          <p:spPr bwMode="auto">
            <a:xfrm>
              <a:off x="78009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5" name="Line 673"/>
            <p:cNvSpPr>
              <a:spLocks noChangeShapeType="1"/>
            </p:cNvSpPr>
            <p:nvPr/>
          </p:nvSpPr>
          <p:spPr bwMode="auto">
            <a:xfrm>
              <a:off x="78009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6" name="Line 674"/>
            <p:cNvSpPr>
              <a:spLocks noChangeShapeType="1"/>
            </p:cNvSpPr>
            <p:nvPr/>
          </p:nvSpPr>
          <p:spPr bwMode="auto">
            <a:xfrm>
              <a:off x="78104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7" name="Line 675"/>
            <p:cNvSpPr>
              <a:spLocks noChangeShapeType="1"/>
            </p:cNvSpPr>
            <p:nvPr/>
          </p:nvSpPr>
          <p:spPr bwMode="auto">
            <a:xfrm>
              <a:off x="78104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8" name="Line 676"/>
            <p:cNvSpPr>
              <a:spLocks noChangeShapeType="1"/>
            </p:cNvSpPr>
            <p:nvPr/>
          </p:nvSpPr>
          <p:spPr bwMode="auto">
            <a:xfrm>
              <a:off x="78216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69" name="Line 677"/>
            <p:cNvSpPr>
              <a:spLocks noChangeShapeType="1"/>
            </p:cNvSpPr>
            <p:nvPr/>
          </p:nvSpPr>
          <p:spPr bwMode="auto">
            <a:xfrm>
              <a:off x="78216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0" name="Line 678"/>
            <p:cNvSpPr>
              <a:spLocks noChangeShapeType="1"/>
            </p:cNvSpPr>
            <p:nvPr/>
          </p:nvSpPr>
          <p:spPr bwMode="auto">
            <a:xfrm>
              <a:off x="78311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1" name="Line 679"/>
            <p:cNvSpPr>
              <a:spLocks noChangeShapeType="1"/>
            </p:cNvSpPr>
            <p:nvPr/>
          </p:nvSpPr>
          <p:spPr bwMode="auto">
            <a:xfrm>
              <a:off x="78311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2" name="Line 680"/>
            <p:cNvSpPr>
              <a:spLocks noChangeShapeType="1"/>
            </p:cNvSpPr>
            <p:nvPr/>
          </p:nvSpPr>
          <p:spPr bwMode="auto">
            <a:xfrm flipV="1">
              <a:off x="7840662" y="5471707"/>
              <a:ext cx="0" cy="158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3" name="Line 681"/>
            <p:cNvSpPr>
              <a:spLocks noChangeShapeType="1"/>
            </p:cNvSpPr>
            <p:nvPr/>
          </p:nvSpPr>
          <p:spPr bwMode="auto">
            <a:xfrm>
              <a:off x="7840662" y="5471707"/>
              <a:ext cx="9525" cy="158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4" name="Line 682"/>
            <p:cNvSpPr>
              <a:spLocks noChangeShapeType="1"/>
            </p:cNvSpPr>
            <p:nvPr/>
          </p:nvSpPr>
          <p:spPr bwMode="auto">
            <a:xfrm>
              <a:off x="78501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5" name="Line 683"/>
            <p:cNvSpPr>
              <a:spLocks noChangeShapeType="1"/>
            </p:cNvSpPr>
            <p:nvPr/>
          </p:nvSpPr>
          <p:spPr bwMode="auto">
            <a:xfrm>
              <a:off x="78501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6" name="Line 684"/>
            <p:cNvSpPr>
              <a:spLocks noChangeShapeType="1"/>
            </p:cNvSpPr>
            <p:nvPr/>
          </p:nvSpPr>
          <p:spPr bwMode="auto">
            <a:xfrm>
              <a:off x="78597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7" name="Line 685"/>
            <p:cNvSpPr>
              <a:spLocks noChangeShapeType="1"/>
            </p:cNvSpPr>
            <p:nvPr/>
          </p:nvSpPr>
          <p:spPr bwMode="auto">
            <a:xfrm>
              <a:off x="785971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8" name="Line 686"/>
            <p:cNvSpPr>
              <a:spLocks noChangeShapeType="1"/>
            </p:cNvSpPr>
            <p:nvPr/>
          </p:nvSpPr>
          <p:spPr bwMode="auto">
            <a:xfrm>
              <a:off x="78708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79" name="Line 687"/>
            <p:cNvSpPr>
              <a:spLocks noChangeShapeType="1"/>
            </p:cNvSpPr>
            <p:nvPr/>
          </p:nvSpPr>
          <p:spPr bwMode="auto">
            <a:xfrm>
              <a:off x="78708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0" name="Line 688"/>
            <p:cNvSpPr>
              <a:spLocks noChangeShapeType="1"/>
            </p:cNvSpPr>
            <p:nvPr/>
          </p:nvSpPr>
          <p:spPr bwMode="auto">
            <a:xfrm>
              <a:off x="78803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1" name="Line 689"/>
            <p:cNvSpPr>
              <a:spLocks noChangeShapeType="1"/>
            </p:cNvSpPr>
            <p:nvPr/>
          </p:nvSpPr>
          <p:spPr bwMode="auto">
            <a:xfrm>
              <a:off x="788034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2" name="Line 690"/>
            <p:cNvSpPr>
              <a:spLocks noChangeShapeType="1"/>
            </p:cNvSpPr>
            <p:nvPr/>
          </p:nvSpPr>
          <p:spPr bwMode="auto">
            <a:xfrm flipV="1">
              <a:off x="7888287" y="5532032"/>
              <a:ext cx="0" cy="984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3" name="Line 691"/>
            <p:cNvSpPr>
              <a:spLocks noChangeShapeType="1"/>
            </p:cNvSpPr>
            <p:nvPr/>
          </p:nvSpPr>
          <p:spPr bwMode="auto">
            <a:xfrm>
              <a:off x="7888287" y="5532032"/>
              <a:ext cx="11112" cy="984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4" name="Line 692"/>
            <p:cNvSpPr>
              <a:spLocks noChangeShapeType="1"/>
            </p:cNvSpPr>
            <p:nvPr/>
          </p:nvSpPr>
          <p:spPr bwMode="auto">
            <a:xfrm>
              <a:off x="78993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5" name="Line 693"/>
            <p:cNvSpPr>
              <a:spLocks noChangeShapeType="1"/>
            </p:cNvSpPr>
            <p:nvPr/>
          </p:nvSpPr>
          <p:spPr bwMode="auto">
            <a:xfrm>
              <a:off x="78993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6" name="Line 694"/>
            <p:cNvSpPr>
              <a:spLocks noChangeShapeType="1"/>
            </p:cNvSpPr>
            <p:nvPr/>
          </p:nvSpPr>
          <p:spPr bwMode="auto">
            <a:xfrm>
              <a:off x="79089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7" name="Line 695"/>
            <p:cNvSpPr>
              <a:spLocks noChangeShapeType="1"/>
            </p:cNvSpPr>
            <p:nvPr/>
          </p:nvSpPr>
          <p:spPr bwMode="auto">
            <a:xfrm>
              <a:off x="79089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8" name="Line 696"/>
            <p:cNvSpPr>
              <a:spLocks noChangeShapeType="1"/>
            </p:cNvSpPr>
            <p:nvPr/>
          </p:nvSpPr>
          <p:spPr bwMode="auto">
            <a:xfrm>
              <a:off x="79184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89" name="Line 697"/>
            <p:cNvSpPr>
              <a:spLocks noChangeShapeType="1"/>
            </p:cNvSpPr>
            <p:nvPr/>
          </p:nvSpPr>
          <p:spPr bwMode="auto">
            <a:xfrm>
              <a:off x="79184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0" name="Line 698"/>
            <p:cNvSpPr>
              <a:spLocks noChangeShapeType="1"/>
            </p:cNvSpPr>
            <p:nvPr/>
          </p:nvSpPr>
          <p:spPr bwMode="auto">
            <a:xfrm>
              <a:off x="79279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1" name="Line 699"/>
            <p:cNvSpPr>
              <a:spLocks noChangeShapeType="1"/>
            </p:cNvSpPr>
            <p:nvPr/>
          </p:nvSpPr>
          <p:spPr bwMode="auto">
            <a:xfrm>
              <a:off x="79279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2" name="Line 700"/>
            <p:cNvSpPr>
              <a:spLocks noChangeShapeType="1"/>
            </p:cNvSpPr>
            <p:nvPr/>
          </p:nvSpPr>
          <p:spPr bwMode="auto">
            <a:xfrm flipV="1">
              <a:off x="7937499" y="5592357"/>
              <a:ext cx="0" cy="38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3" name="Line 701"/>
            <p:cNvSpPr>
              <a:spLocks noChangeShapeType="1"/>
            </p:cNvSpPr>
            <p:nvPr/>
          </p:nvSpPr>
          <p:spPr bwMode="auto">
            <a:xfrm>
              <a:off x="7937499" y="5592357"/>
              <a:ext cx="11113" cy="3810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4" name="Line 702"/>
            <p:cNvSpPr>
              <a:spLocks noChangeShapeType="1"/>
            </p:cNvSpPr>
            <p:nvPr/>
          </p:nvSpPr>
          <p:spPr bwMode="auto">
            <a:xfrm>
              <a:off x="79486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5" name="Line 703"/>
            <p:cNvSpPr>
              <a:spLocks noChangeShapeType="1"/>
            </p:cNvSpPr>
            <p:nvPr/>
          </p:nvSpPr>
          <p:spPr bwMode="auto">
            <a:xfrm>
              <a:off x="79486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6" name="Line 704"/>
            <p:cNvSpPr>
              <a:spLocks noChangeShapeType="1"/>
            </p:cNvSpPr>
            <p:nvPr/>
          </p:nvSpPr>
          <p:spPr bwMode="auto">
            <a:xfrm>
              <a:off x="79581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7" name="Line 705"/>
            <p:cNvSpPr>
              <a:spLocks noChangeShapeType="1"/>
            </p:cNvSpPr>
            <p:nvPr/>
          </p:nvSpPr>
          <p:spPr bwMode="auto">
            <a:xfrm>
              <a:off x="795813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8" name="Line 706"/>
            <p:cNvSpPr>
              <a:spLocks noChangeShapeType="1"/>
            </p:cNvSpPr>
            <p:nvPr/>
          </p:nvSpPr>
          <p:spPr bwMode="auto">
            <a:xfrm>
              <a:off x="79660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499" name="Line 707"/>
            <p:cNvSpPr>
              <a:spLocks noChangeShapeType="1"/>
            </p:cNvSpPr>
            <p:nvPr/>
          </p:nvSpPr>
          <p:spPr bwMode="auto">
            <a:xfrm>
              <a:off x="79660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0" name="Line 708"/>
            <p:cNvSpPr>
              <a:spLocks noChangeShapeType="1"/>
            </p:cNvSpPr>
            <p:nvPr/>
          </p:nvSpPr>
          <p:spPr bwMode="auto">
            <a:xfrm>
              <a:off x="79771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1" name="Line 709"/>
            <p:cNvSpPr>
              <a:spLocks noChangeShapeType="1"/>
            </p:cNvSpPr>
            <p:nvPr/>
          </p:nvSpPr>
          <p:spPr bwMode="auto">
            <a:xfrm>
              <a:off x="797718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2" name="Line 710"/>
            <p:cNvSpPr>
              <a:spLocks noChangeShapeType="1"/>
            </p:cNvSpPr>
            <p:nvPr/>
          </p:nvSpPr>
          <p:spPr bwMode="auto">
            <a:xfrm flipV="1">
              <a:off x="7985124" y="5598707"/>
              <a:ext cx="0"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3" name="Line 711"/>
            <p:cNvSpPr>
              <a:spLocks noChangeShapeType="1"/>
            </p:cNvSpPr>
            <p:nvPr/>
          </p:nvSpPr>
          <p:spPr bwMode="auto">
            <a:xfrm>
              <a:off x="7985124" y="5598707"/>
              <a:ext cx="11113"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4" name="Line 712"/>
            <p:cNvSpPr>
              <a:spLocks noChangeShapeType="1"/>
            </p:cNvSpPr>
            <p:nvPr/>
          </p:nvSpPr>
          <p:spPr bwMode="auto">
            <a:xfrm>
              <a:off x="79962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5" name="Line 713"/>
            <p:cNvSpPr>
              <a:spLocks noChangeShapeType="1"/>
            </p:cNvSpPr>
            <p:nvPr/>
          </p:nvSpPr>
          <p:spPr bwMode="auto">
            <a:xfrm>
              <a:off x="79962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6" name="Line 714"/>
            <p:cNvSpPr>
              <a:spLocks noChangeShapeType="1"/>
            </p:cNvSpPr>
            <p:nvPr/>
          </p:nvSpPr>
          <p:spPr bwMode="auto">
            <a:xfrm>
              <a:off x="80057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7" name="Line 715"/>
            <p:cNvSpPr>
              <a:spLocks noChangeShapeType="1"/>
            </p:cNvSpPr>
            <p:nvPr/>
          </p:nvSpPr>
          <p:spPr bwMode="auto">
            <a:xfrm>
              <a:off x="80057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8" name="Line 716"/>
            <p:cNvSpPr>
              <a:spLocks noChangeShapeType="1"/>
            </p:cNvSpPr>
            <p:nvPr/>
          </p:nvSpPr>
          <p:spPr bwMode="auto">
            <a:xfrm>
              <a:off x="80152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09" name="Line 717"/>
            <p:cNvSpPr>
              <a:spLocks noChangeShapeType="1"/>
            </p:cNvSpPr>
            <p:nvPr/>
          </p:nvSpPr>
          <p:spPr bwMode="auto">
            <a:xfrm>
              <a:off x="80152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0" name="Line 718"/>
            <p:cNvSpPr>
              <a:spLocks noChangeShapeType="1"/>
            </p:cNvSpPr>
            <p:nvPr/>
          </p:nvSpPr>
          <p:spPr bwMode="auto">
            <a:xfrm>
              <a:off x="80263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1" name="Line 719"/>
            <p:cNvSpPr>
              <a:spLocks noChangeShapeType="1"/>
            </p:cNvSpPr>
            <p:nvPr/>
          </p:nvSpPr>
          <p:spPr bwMode="auto">
            <a:xfrm>
              <a:off x="802639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2" name="Line 720"/>
            <p:cNvSpPr>
              <a:spLocks noChangeShapeType="1"/>
            </p:cNvSpPr>
            <p:nvPr/>
          </p:nvSpPr>
          <p:spPr bwMode="auto">
            <a:xfrm flipV="1">
              <a:off x="8034337" y="5549494"/>
              <a:ext cx="0" cy="809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3" name="Line 721"/>
            <p:cNvSpPr>
              <a:spLocks noChangeShapeType="1"/>
            </p:cNvSpPr>
            <p:nvPr/>
          </p:nvSpPr>
          <p:spPr bwMode="auto">
            <a:xfrm>
              <a:off x="8034337" y="5549494"/>
              <a:ext cx="11112" cy="809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4" name="Line 722"/>
            <p:cNvSpPr>
              <a:spLocks noChangeShapeType="1"/>
            </p:cNvSpPr>
            <p:nvPr/>
          </p:nvSpPr>
          <p:spPr bwMode="auto">
            <a:xfrm>
              <a:off x="80454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5" name="Line 723"/>
            <p:cNvSpPr>
              <a:spLocks noChangeShapeType="1"/>
            </p:cNvSpPr>
            <p:nvPr/>
          </p:nvSpPr>
          <p:spPr bwMode="auto">
            <a:xfrm>
              <a:off x="80454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6" name="Line 724"/>
            <p:cNvSpPr>
              <a:spLocks noChangeShapeType="1"/>
            </p:cNvSpPr>
            <p:nvPr/>
          </p:nvSpPr>
          <p:spPr bwMode="auto">
            <a:xfrm>
              <a:off x="80549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7" name="Line 725"/>
            <p:cNvSpPr>
              <a:spLocks noChangeShapeType="1"/>
            </p:cNvSpPr>
            <p:nvPr/>
          </p:nvSpPr>
          <p:spPr bwMode="auto">
            <a:xfrm>
              <a:off x="805497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8" name="Line 726"/>
            <p:cNvSpPr>
              <a:spLocks noChangeShapeType="1"/>
            </p:cNvSpPr>
            <p:nvPr/>
          </p:nvSpPr>
          <p:spPr bwMode="auto">
            <a:xfrm>
              <a:off x="80629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19" name="Line 727"/>
            <p:cNvSpPr>
              <a:spLocks noChangeShapeType="1"/>
            </p:cNvSpPr>
            <p:nvPr/>
          </p:nvSpPr>
          <p:spPr bwMode="auto">
            <a:xfrm>
              <a:off x="806291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0" name="Line 728"/>
            <p:cNvSpPr>
              <a:spLocks noChangeShapeType="1"/>
            </p:cNvSpPr>
            <p:nvPr/>
          </p:nvSpPr>
          <p:spPr bwMode="auto">
            <a:xfrm>
              <a:off x="80740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1" name="Line 729"/>
            <p:cNvSpPr>
              <a:spLocks noChangeShapeType="1"/>
            </p:cNvSpPr>
            <p:nvPr/>
          </p:nvSpPr>
          <p:spPr bwMode="auto">
            <a:xfrm>
              <a:off x="80740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2" name="Line 730"/>
            <p:cNvSpPr>
              <a:spLocks noChangeShapeType="1"/>
            </p:cNvSpPr>
            <p:nvPr/>
          </p:nvSpPr>
          <p:spPr bwMode="auto">
            <a:xfrm flipV="1">
              <a:off x="8083549" y="5508219"/>
              <a:ext cx="0" cy="1222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3" name="Line 731"/>
            <p:cNvSpPr>
              <a:spLocks noChangeShapeType="1"/>
            </p:cNvSpPr>
            <p:nvPr/>
          </p:nvSpPr>
          <p:spPr bwMode="auto">
            <a:xfrm>
              <a:off x="8083549" y="5508219"/>
              <a:ext cx="9525" cy="1222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4" name="Line 732"/>
            <p:cNvSpPr>
              <a:spLocks noChangeShapeType="1"/>
            </p:cNvSpPr>
            <p:nvPr/>
          </p:nvSpPr>
          <p:spPr bwMode="auto">
            <a:xfrm>
              <a:off x="80930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5" name="Line 733"/>
            <p:cNvSpPr>
              <a:spLocks noChangeShapeType="1"/>
            </p:cNvSpPr>
            <p:nvPr/>
          </p:nvSpPr>
          <p:spPr bwMode="auto">
            <a:xfrm>
              <a:off x="80930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6" name="Line 734"/>
            <p:cNvSpPr>
              <a:spLocks noChangeShapeType="1"/>
            </p:cNvSpPr>
            <p:nvPr/>
          </p:nvSpPr>
          <p:spPr bwMode="auto">
            <a:xfrm>
              <a:off x="81025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7" name="Line 735"/>
            <p:cNvSpPr>
              <a:spLocks noChangeShapeType="1"/>
            </p:cNvSpPr>
            <p:nvPr/>
          </p:nvSpPr>
          <p:spPr bwMode="auto">
            <a:xfrm>
              <a:off x="810259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8" name="Line 736"/>
            <p:cNvSpPr>
              <a:spLocks noChangeShapeType="1"/>
            </p:cNvSpPr>
            <p:nvPr/>
          </p:nvSpPr>
          <p:spPr bwMode="auto">
            <a:xfrm>
              <a:off x="81105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29" name="Line 737"/>
            <p:cNvSpPr>
              <a:spLocks noChangeShapeType="1"/>
            </p:cNvSpPr>
            <p:nvPr/>
          </p:nvSpPr>
          <p:spPr bwMode="auto">
            <a:xfrm>
              <a:off x="81105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0" name="Line 738"/>
            <p:cNvSpPr>
              <a:spLocks noChangeShapeType="1"/>
            </p:cNvSpPr>
            <p:nvPr/>
          </p:nvSpPr>
          <p:spPr bwMode="auto">
            <a:xfrm>
              <a:off x="81216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1" name="Line 739"/>
            <p:cNvSpPr>
              <a:spLocks noChangeShapeType="1"/>
            </p:cNvSpPr>
            <p:nvPr/>
          </p:nvSpPr>
          <p:spPr bwMode="auto">
            <a:xfrm>
              <a:off x="81216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2" name="Line 740"/>
            <p:cNvSpPr>
              <a:spLocks noChangeShapeType="1"/>
            </p:cNvSpPr>
            <p:nvPr/>
          </p:nvSpPr>
          <p:spPr bwMode="auto">
            <a:xfrm flipV="1">
              <a:off x="8131174" y="5482819"/>
              <a:ext cx="0" cy="1476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3" name="Line 741"/>
            <p:cNvSpPr>
              <a:spLocks noChangeShapeType="1"/>
            </p:cNvSpPr>
            <p:nvPr/>
          </p:nvSpPr>
          <p:spPr bwMode="auto">
            <a:xfrm>
              <a:off x="8131174" y="5482819"/>
              <a:ext cx="9525" cy="1476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4" name="Line 742"/>
            <p:cNvSpPr>
              <a:spLocks noChangeShapeType="1"/>
            </p:cNvSpPr>
            <p:nvPr/>
          </p:nvSpPr>
          <p:spPr bwMode="auto">
            <a:xfrm>
              <a:off x="8140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5" name="Line 743"/>
            <p:cNvSpPr>
              <a:spLocks noChangeShapeType="1"/>
            </p:cNvSpPr>
            <p:nvPr/>
          </p:nvSpPr>
          <p:spPr bwMode="auto">
            <a:xfrm>
              <a:off x="81406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6" name="Line 744"/>
            <p:cNvSpPr>
              <a:spLocks noChangeShapeType="1"/>
            </p:cNvSpPr>
            <p:nvPr/>
          </p:nvSpPr>
          <p:spPr bwMode="auto">
            <a:xfrm>
              <a:off x="81518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7" name="Line 745"/>
            <p:cNvSpPr>
              <a:spLocks noChangeShapeType="1"/>
            </p:cNvSpPr>
            <p:nvPr/>
          </p:nvSpPr>
          <p:spPr bwMode="auto">
            <a:xfrm>
              <a:off x="815181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8" name="Line 746"/>
            <p:cNvSpPr>
              <a:spLocks noChangeShapeType="1"/>
            </p:cNvSpPr>
            <p:nvPr/>
          </p:nvSpPr>
          <p:spPr bwMode="auto">
            <a:xfrm>
              <a:off x="81597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39" name="Line 747"/>
            <p:cNvSpPr>
              <a:spLocks noChangeShapeType="1"/>
            </p:cNvSpPr>
            <p:nvPr/>
          </p:nvSpPr>
          <p:spPr bwMode="auto">
            <a:xfrm>
              <a:off x="815974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0" name="Line 748"/>
            <p:cNvSpPr>
              <a:spLocks noChangeShapeType="1"/>
            </p:cNvSpPr>
            <p:nvPr/>
          </p:nvSpPr>
          <p:spPr bwMode="auto">
            <a:xfrm>
              <a:off x="81708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1" name="Line 749"/>
            <p:cNvSpPr>
              <a:spLocks noChangeShapeType="1"/>
            </p:cNvSpPr>
            <p:nvPr/>
          </p:nvSpPr>
          <p:spPr bwMode="auto">
            <a:xfrm>
              <a:off x="817086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2" name="Line 750"/>
            <p:cNvSpPr>
              <a:spLocks noChangeShapeType="1"/>
            </p:cNvSpPr>
            <p:nvPr/>
          </p:nvSpPr>
          <p:spPr bwMode="auto">
            <a:xfrm flipV="1">
              <a:off x="8178799" y="5476469"/>
              <a:ext cx="0" cy="1539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3" name="Line 751"/>
            <p:cNvSpPr>
              <a:spLocks noChangeShapeType="1"/>
            </p:cNvSpPr>
            <p:nvPr/>
          </p:nvSpPr>
          <p:spPr bwMode="auto">
            <a:xfrm>
              <a:off x="8178799" y="5476469"/>
              <a:ext cx="9525" cy="1539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4" name="Line 752"/>
            <p:cNvSpPr>
              <a:spLocks noChangeShapeType="1"/>
            </p:cNvSpPr>
            <p:nvPr/>
          </p:nvSpPr>
          <p:spPr bwMode="auto">
            <a:xfrm>
              <a:off x="8188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5" name="Line 753"/>
            <p:cNvSpPr>
              <a:spLocks noChangeShapeType="1"/>
            </p:cNvSpPr>
            <p:nvPr/>
          </p:nvSpPr>
          <p:spPr bwMode="auto">
            <a:xfrm>
              <a:off x="81883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6" name="Line 754"/>
            <p:cNvSpPr>
              <a:spLocks noChangeShapeType="1"/>
            </p:cNvSpPr>
            <p:nvPr/>
          </p:nvSpPr>
          <p:spPr bwMode="auto">
            <a:xfrm>
              <a:off x="81994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7" name="Line 755"/>
            <p:cNvSpPr>
              <a:spLocks noChangeShapeType="1"/>
            </p:cNvSpPr>
            <p:nvPr/>
          </p:nvSpPr>
          <p:spPr bwMode="auto">
            <a:xfrm>
              <a:off x="81994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8" name="Line 756"/>
            <p:cNvSpPr>
              <a:spLocks noChangeShapeType="1"/>
            </p:cNvSpPr>
            <p:nvPr/>
          </p:nvSpPr>
          <p:spPr bwMode="auto">
            <a:xfrm>
              <a:off x="82089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49" name="Line 757"/>
            <p:cNvSpPr>
              <a:spLocks noChangeShapeType="1"/>
            </p:cNvSpPr>
            <p:nvPr/>
          </p:nvSpPr>
          <p:spPr bwMode="auto">
            <a:xfrm>
              <a:off x="82089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0" name="Line 758"/>
            <p:cNvSpPr>
              <a:spLocks noChangeShapeType="1"/>
            </p:cNvSpPr>
            <p:nvPr/>
          </p:nvSpPr>
          <p:spPr bwMode="auto">
            <a:xfrm>
              <a:off x="82200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1" name="Line 759"/>
            <p:cNvSpPr>
              <a:spLocks noChangeShapeType="1"/>
            </p:cNvSpPr>
            <p:nvPr/>
          </p:nvSpPr>
          <p:spPr bwMode="auto">
            <a:xfrm>
              <a:off x="8220074"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2" name="Line 760"/>
            <p:cNvSpPr>
              <a:spLocks noChangeShapeType="1"/>
            </p:cNvSpPr>
            <p:nvPr/>
          </p:nvSpPr>
          <p:spPr bwMode="auto">
            <a:xfrm flipV="1">
              <a:off x="8228012" y="5489169"/>
              <a:ext cx="0" cy="1412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3" name="Line 761"/>
            <p:cNvSpPr>
              <a:spLocks noChangeShapeType="1"/>
            </p:cNvSpPr>
            <p:nvPr/>
          </p:nvSpPr>
          <p:spPr bwMode="auto">
            <a:xfrm>
              <a:off x="8228012" y="5489169"/>
              <a:ext cx="9525" cy="1412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4" name="Line 762"/>
            <p:cNvSpPr>
              <a:spLocks noChangeShapeType="1"/>
            </p:cNvSpPr>
            <p:nvPr/>
          </p:nvSpPr>
          <p:spPr bwMode="auto">
            <a:xfrm>
              <a:off x="82375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5" name="Line 763"/>
            <p:cNvSpPr>
              <a:spLocks noChangeShapeType="1"/>
            </p:cNvSpPr>
            <p:nvPr/>
          </p:nvSpPr>
          <p:spPr bwMode="auto">
            <a:xfrm>
              <a:off x="82375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6" name="Line 764"/>
            <p:cNvSpPr>
              <a:spLocks noChangeShapeType="1"/>
            </p:cNvSpPr>
            <p:nvPr/>
          </p:nvSpPr>
          <p:spPr bwMode="auto">
            <a:xfrm>
              <a:off x="82486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7" name="Line 765"/>
            <p:cNvSpPr>
              <a:spLocks noChangeShapeType="1"/>
            </p:cNvSpPr>
            <p:nvPr/>
          </p:nvSpPr>
          <p:spPr bwMode="auto">
            <a:xfrm>
              <a:off x="82486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8" name="Line 766"/>
            <p:cNvSpPr>
              <a:spLocks noChangeShapeType="1"/>
            </p:cNvSpPr>
            <p:nvPr/>
          </p:nvSpPr>
          <p:spPr bwMode="auto">
            <a:xfrm>
              <a:off x="82581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59" name="Line 767"/>
            <p:cNvSpPr>
              <a:spLocks noChangeShapeType="1"/>
            </p:cNvSpPr>
            <p:nvPr/>
          </p:nvSpPr>
          <p:spPr bwMode="auto">
            <a:xfrm>
              <a:off x="82581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0" name="Line 768"/>
            <p:cNvSpPr>
              <a:spLocks noChangeShapeType="1"/>
            </p:cNvSpPr>
            <p:nvPr/>
          </p:nvSpPr>
          <p:spPr bwMode="auto">
            <a:xfrm>
              <a:off x="82676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1" name="Line 769"/>
            <p:cNvSpPr>
              <a:spLocks noChangeShapeType="1"/>
            </p:cNvSpPr>
            <p:nvPr/>
          </p:nvSpPr>
          <p:spPr bwMode="auto">
            <a:xfrm>
              <a:off x="82676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2" name="Line 770"/>
            <p:cNvSpPr>
              <a:spLocks noChangeShapeType="1"/>
            </p:cNvSpPr>
            <p:nvPr/>
          </p:nvSpPr>
          <p:spPr bwMode="auto">
            <a:xfrm flipV="1">
              <a:off x="8277224" y="5520919"/>
              <a:ext cx="0" cy="1095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3" name="Line 771"/>
            <p:cNvSpPr>
              <a:spLocks noChangeShapeType="1"/>
            </p:cNvSpPr>
            <p:nvPr/>
          </p:nvSpPr>
          <p:spPr bwMode="auto">
            <a:xfrm>
              <a:off x="8277224" y="5520919"/>
              <a:ext cx="9525" cy="10953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4" name="Line 772"/>
            <p:cNvSpPr>
              <a:spLocks noChangeShapeType="1"/>
            </p:cNvSpPr>
            <p:nvPr/>
          </p:nvSpPr>
          <p:spPr bwMode="auto">
            <a:xfrm>
              <a:off x="82867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5" name="Line 773"/>
            <p:cNvSpPr>
              <a:spLocks noChangeShapeType="1"/>
            </p:cNvSpPr>
            <p:nvPr/>
          </p:nvSpPr>
          <p:spPr bwMode="auto">
            <a:xfrm>
              <a:off x="82867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6" name="Line 774"/>
            <p:cNvSpPr>
              <a:spLocks noChangeShapeType="1"/>
            </p:cNvSpPr>
            <p:nvPr/>
          </p:nvSpPr>
          <p:spPr bwMode="auto">
            <a:xfrm>
              <a:off x="82962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7" name="Line 775"/>
            <p:cNvSpPr>
              <a:spLocks noChangeShapeType="1"/>
            </p:cNvSpPr>
            <p:nvPr/>
          </p:nvSpPr>
          <p:spPr bwMode="auto">
            <a:xfrm>
              <a:off x="829627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8" name="Line 776"/>
            <p:cNvSpPr>
              <a:spLocks noChangeShapeType="1"/>
            </p:cNvSpPr>
            <p:nvPr/>
          </p:nvSpPr>
          <p:spPr bwMode="auto">
            <a:xfrm>
              <a:off x="83057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69" name="Line 777"/>
            <p:cNvSpPr>
              <a:spLocks noChangeShapeType="1"/>
            </p:cNvSpPr>
            <p:nvPr/>
          </p:nvSpPr>
          <p:spPr bwMode="auto">
            <a:xfrm>
              <a:off x="830579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0" name="Line 778"/>
            <p:cNvSpPr>
              <a:spLocks noChangeShapeType="1"/>
            </p:cNvSpPr>
            <p:nvPr/>
          </p:nvSpPr>
          <p:spPr bwMode="auto">
            <a:xfrm>
              <a:off x="8315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1" name="Line 779"/>
            <p:cNvSpPr>
              <a:spLocks noChangeShapeType="1"/>
            </p:cNvSpPr>
            <p:nvPr/>
          </p:nvSpPr>
          <p:spPr bwMode="auto">
            <a:xfrm>
              <a:off x="831532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2" name="Line 780"/>
            <p:cNvSpPr>
              <a:spLocks noChangeShapeType="1"/>
            </p:cNvSpPr>
            <p:nvPr/>
          </p:nvSpPr>
          <p:spPr bwMode="auto">
            <a:xfrm flipV="1">
              <a:off x="8326437" y="5562194"/>
              <a:ext cx="0"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3" name="Line 781"/>
            <p:cNvSpPr>
              <a:spLocks noChangeShapeType="1"/>
            </p:cNvSpPr>
            <p:nvPr/>
          </p:nvSpPr>
          <p:spPr bwMode="auto">
            <a:xfrm>
              <a:off x="8326437" y="5562194"/>
              <a:ext cx="9525"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4" name="Line 782"/>
            <p:cNvSpPr>
              <a:spLocks noChangeShapeType="1"/>
            </p:cNvSpPr>
            <p:nvPr/>
          </p:nvSpPr>
          <p:spPr bwMode="auto">
            <a:xfrm>
              <a:off x="83359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5" name="Line 783"/>
            <p:cNvSpPr>
              <a:spLocks noChangeShapeType="1"/>
            </p:cNvSpPr>
            <p:nvPr/>
          </p:nvSpPr>
          <p:spPr bwMode="auto">
            <a:xfrm>
              <a:off x="83359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6" name="Line 784"/>
            <p:cNvSpPr>
              <a:spLocks noChangeShapeType="1"/>
            </p:cNvSpPr>
            <p:nvPr/>
          </p:nvSpPr>
          <p:spPr bwMode="auto">
            <a:xfrm>
              <a:off x="83454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7" name="Line 785"/>
            <p:cNvSpPr>
              <a:spLocks noChangeShapeType="1"/>
            </p:cNvSpPr>
            <p:nvPr/>
          </p:nvSpPr>
          <p:spPr bwMode="auto">
            <a:xfrm>
              <a:off x="83454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8" name="Line 786"/>
            <p:cNvSpPr>
              <a:spLocks noChangeShapeType="1"/>
            </p:cNvSpPr>
            <p:nvPr/>
          </p:nvSpPr>
          <p:spPr bwMode="auto">
            <a:xfrm>
              <a:off x="83550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79" name="Line 787"/>
            <p:cNvSpPr>
              <a:spLocks noChangeShapeType="1"/>
            </p:cNvSpPr>
            <p:nvPr/>
          </p:nvSpPr>
          <p:spPr bwMode="auto">
            <a:xfrm>
              <a:off x="83550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0" name="Line 788"/>
            <p:cNvSpPr>
              <a:spLocks noChangeShapeType="1"/>
            </p:cNvSpPr>
            <p:nvPr/>
          </p:nvSpPr>
          <p:spPr bwMode="auto">
            <a:xfrm>
              <a:off x="83645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1" name="Line 789"/>
            <p:cNvSpPr>
              <a:spLocks noChangeShapeType="1"/>
            </p:cNvSpPr>
            <p:nvPr/>
          </p:nvSpPr>
          <p:spPr bwMode="auto">
            <a:xfrm>
              <a:off x="83645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2" name="Line 790"/>
            <p:cNvSpPr>
              <a:spLocks noChangeShapeType="1"/>
            </p:cNvSpPr>
            <p:nvPr/>
          </p:nvSpPr>
          <p:spPr bwMode="auto">
            <a:xfrm flipV="1">
              <a:off x="8375649" y="5611407"/>
              <a:ext cx="0" cy="190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3" name="Line 791"/>
            <p:cNvSpPr>
              <a:spLocks noChangeShapeType="1"/>
            </p:cNvSpPr>
            <p:nvPr/>
          </p:nvSpPr>
          <p:spPr bwMode="auto">
            <a:xfrm>
              <a:off x="8375649" y="5611407"/>
              <a:ext cx="7938" cy="190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4" name="Line 792"/>
            <p:cNvSpPr>
              <a:spLocks noChangeShapeType="1"/>
            </p:cNvSpPr>
            <p:nvPr/>
          </p:nvSpPr>
          <p:spPr bwMode="auto">
            <a:xfrm>
              <a:off x="83835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5" name="Line 793"/>
            <p:cNvSpPr>
              <a:spLocks noChangeShapeType="1"/>
            </p:cNvSpPr>
            <p:nvPr/>
          </p:nvSpPr>
          <p:spPr bwMode="auto">
            <a:xfrm>
              <a:off x="838358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6" name="Line 794"/>
            <p:cNvSpPr>
              <a:spLocks noChangeShapeType="1"/>
            </p:cNvSpPr>
            <p:nvPr/>
          </p:nvSpPr>
          <p:spPr bwMode="auto">
            <a:xfrm>
              <a:off x="83931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7" name="Line 795"/>
            <p:cNvSpPr>
              <a:spLocks noChangeShapeType="1"/>
            </p:cNvSpPr>
            <p:nvPr/>
          </p:nvSpPr>
          <p:spPr bwMode="auto">
            <a:xfrm>
              <a:off x="839311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8" name="Line 796"/>
            <p:cNvSpPr>
              <a:spLocks noChangeShapeType="1"/>
            </p:cNvSpPr>
            <p:nvPr/>
          </p:nvSpPr>
          <p:spPr bwMode="auto">
            <a:xfrm>
              <a:off x="84026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89" name="Line 797"/>
            <p:cNvSpPr>
              <a:spLocks noChangeShapeType="1"/>
            </p:cNvSpPr>
            <p:nvPr/>
          </p:nvSpPr>
          <p:spPr bwMode="auto">
            <a:xfrm>
              <a:off x="8402637"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0" name="Line 798"/>
            <p:cNvSpPr>
              <a:spLocks noChangeShapeType="1"/>
            </p:cNvSpPr>
            <p:nvPr/>
          </p:nvSpPr>
          <p:spPr bwMode="auto">
            <a:xfrm>
              <a:off x="84121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1" name="Line 799"/>
            <p:cNvSpPr>
              <a:spLocks noChangeShapeType="1"/>
            </p:cNvSpPr>
            <p:nvPr/>
          </p:nvSpPr>
          <p:spPr bwMode="auto">
            <a:xfrm>
              <a:off x="841216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2" name="Line 800"/>
            <p:cNvSpPr>
              <a:spLocks noChangeShapeType="1"/>
            </p:cNvSpPr>
            <p:nvPr/>
          </p:nvSpPr>
          <p:spPr bwMode="auto">
            <a:xfrm flipV="1">
              <a:off x="8423274" y="5598707"/>
              <a:ext cx="0"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3" name="Line 801"/>
            <p:cNvSpPr>
              <a:spLocks noChangeShapeType="1"/>
            </p:cNvSpPr>
            <p:nvPr/>
          </p:nvSpPr>
          <p:spPr bwMode="auto">
            <a:xfrm>
              <a:off x="8423274" y="5598707"/>
              <a:ext cx="7938" cy="3175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4" name="Line 802"/>
            <p:cNvSpPr>
              <a:spLocks noChangeShapeType="1"/>
            </p:cNvSpPr>
            <p:nvPr/>
          </p:nvSpPr>
          <p:spPr bwMode="auto">
            <a:xfrm>
              <a:off x="843121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5" name="Line 803"/>
            <p:cNvSpPr>
              <a:spLocks noChangeShapeType="1"/>
            </p:cNvSpPr>
            <p:nvPr/>
          </p:nvSpPr>
          <p:spPr bwMode="auto">
            <a:xfrm>
              <a:off x="8431212"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6" name="Line 804"/>
            <p:cNvSpPr>
              <a:spLocks noChangeShapeType="1"/>
            </p:cNvSpPr>
            <p:nvPr/>
          </p:nvSpPr>
          <p:spPr bwMode="auto">
            <a:xfrm>
              <a:off x="84423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7" name="Line 805"/>
            <p:cNvSpPr>
              <a:spLocks noChangeShapeType="1"/>
            </p:cNvSpPr>
            <p:nvPr/>
          </p:nvSpPr>
          <p:spPr bwMode="auto">
            <a:xfrm>
              <a:off x="84423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8" name="Line 806"/>
            <p:cNvSpPr>
              <a:spLocks noChangeShapeType="1"/>
            </p:cNvSpPr>
            <p:nvPr/>
          </p:nvSpPr>
          <p:spPr bwMode="auto">
            <a:xfrm>
              <a:off x="84518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599" name="Line 807"/>
            <p:cNvSpPr>
              <a:spLocks noChangeShapeType="1"/>
            </p:cNvSpPr>
            <p:nvPr/>
          </p:nvSpPr>
          <p:spPr bwMode="auto">
            <a:xfrm>
              <a:off x="8451849"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0" name="Line 808"/>
            <p:cNvSpPr>
              <a:spLocks noChangeShapeType="1"/>
            </p:cNvSpPr>
            <p:nvPr/>
          </p:nvSpPr>
          <p:spPr bwMode="auto">
            <a:xfrm>
              <a:off x="84613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1" name="Line 809"/>
            <p:cNvSpPr>
              <a:spLocks noChangeShapeType="1"/>
            </p:cNvSpPr>
            <p:nvPr/>
          </p:nvSpPr>
          <p:spPr bwMode="auto">
            <a:xfrm>
              <a:off x="84613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2" name="Line 810"/>
            <p:cNvSpPr>
              <a:spLocks noChangeShapeType="1"/>
            </p:cNvSpPr>
            <p:nvPr/>
          </p:nvSpPr>
          <p:spPr bwMode="auto">
            <a:xfrm flipV="1">
              <a:off x="8472487" y="5562194"/>
              <a:ext cx="0"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3" name="Line 811"/>
            <p:cNvSpPr>
              <a:spLocks noChangeShapeType="1"/>
            </p:cNvSpPr>
            <p:nvPr/>
          </p:nvSpPr>
          <p:spPr bwMode="auto">
            <a:xfrm>
              <a:off x="8472487" y="5562194"/>
              <a:ext cx="7937" cy="6826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4" name="Line 812"/>
            <p:cNvSpPr>
              <a:spLocks noChangeShapeType="1"/>
            </p:cNvSpPr>
            <p:nvPr/>
          </p:nvSpPr>
          <p:spPr bwMode="auto">
            <a:xfrm>
              <a:off x="84804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5" name="Line 813"/>
            <p:cNvSpPr>
              <a:spLocks noChangeShapeType="1"/>
            </p:cNvSpPr>
            <p:nvPr/>
          </p:nvSpPr>
          <p:spPr bwMode="auto">
            <a:xfrm>
              <a:off x="8480424"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6" name="Line 814"/>
            <p:cNvSpPr>
              <a:spLocks noChangeShapeType="1"/>
            </p:cNvSpPr>
            <p:nvPr/>
          </p:nvSpPr>
          <p:spPr bwMode="auto">
            <a:xfrm>
              <a:off x="848994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7" name="Line 815"/>
            <p:cNvSpPr>
              <a:spLocks noChangeShapeType="1"/>
            </p:cNvSpPr>
            <p:nvPr/>
          </p:nvSpPr>
          <p:spPr bwMode="auto">
            <a:xfrm>
              <a:off x="848994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8" name="Line 816"/>
            <p:cNvSpPr>
              <a:spLocks noChangeShapeType="1"/>
            </p:cNvSpPr>
            <p:nvPr/>
          </p:nvSpPr>
          <p:spPr bwMode="auto">
            <a:xfrm>
              <a:off x="85010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09" name="Line 817"/>
            <p:cNvSpPr>
              <a:spLocks noChangeShapeType="1"/>
            </p:cNvSpPr>
            <p:nvPr/>
          </p:nvSpPr>
          <p:spPr bwMode="auto">
            <a:xfrm>
              <a:off x="8501062"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0" name="Line 818"/>
            <p:cNvSpPr>
              <a:spLocks noChangeShapeType="1"/>
            </p:cNvSpPr>
            <p:nvPr/>
          </p:nvSpPr>
          <p:spPr bwMode="auto">
            <a:xfrm>
              <a:off x="85089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1" name="Line 819"/>
            <p:cNvSpPr>
              <a:spLocks noChangeShapeType="1"/>
            </p:cNvSpPr>
            <p:nvPr/>
          </p:nvSpPr>
          <p:spPr bwMode="auto">
            <a:xfrm>
              <a:off x="8508999"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2" name="Line 820"/>
            <p:cNvSpPr>
              <a:spLocks noChangeShapeType="1"/>
            </p:cNvSpPr>
            <p:nvPr/>
          </p:nvSpPr>
          <p:spPr bwMode="auto">
            <a:xfrm flipV="1">
              <a:off x="8520112" y="5532032"/>
              <a:ext cx="0" cy="984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3" name="Line 821"/>
            <p:cNvSpPr>
              <a:spLocks noChangeShapeType="1"/>
            </p:cNvSpPr>
            <p:nvPr/>
          </p:nvSpPr>
          <p:spPr bwMode="auto">
            <a:xfrm>
              <a:off x="8520112" y="5532032"/>
              <a:ext cx="9525" cy="9842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4" name="Line 822"/>
            <p:cNvSpPr>
              <a:spLocks noChangeShapeType="1"/>
            </p:cNvSpPr>
            <p:nvPr/>
          </p:nvSpPr>
          <p:spPr bwMode="auto">
            <a:xfrm>
              <a:off x="85296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5" name="Line 823"/>
            <p:cNvSpPr>
              <a:spLocks noChangeShapeType="1"/>
            </p:cNvSpPr>
            <p:nvPr/>
          </p:nvSpPr>
          <p:spPr bwMode="auto">
            <a:xfrm>
              <a:off x="852963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6" name="Line 824"/>
            <p:cNvSpPr>
              <a:spLocks noChangeShapeType="1"/>
            </p:cNvSpPr>
            <p:nvPr/>
          </p:nvSpPr>
          <p:spPr bwMode="auto">
            <a:xfrm>
              <a:off x="853757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7" name="Line 825"/>
            <p:cNvSpPr>
              <a:spLocks noChangeShapeType="1"/>
            </p:cNvSpPr>
            <p:nvPr/>
          </p:nvSpPr>
          <p:spPr bwMode="auto">
            <a:xfrm>
              <a:off x="8537574" y="5630457"/>
              <a:ext cx="11113"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8" name="Line 826"/>
            <p:cNvSpPr>
              <a:spLocks noChangeShapeType="1"/>
            </p:cNvSpPr>
            <p:nvPr/>
          </p:nvSpPr>
          <p:spPr bwMode="auto">
            <a:xfrm>
              <a:off x="85486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19" name="Line 827"/>
            <p:cNvSpPr>
              <a:spLocks noChangeShapeType="1"/>
            </p:cNvSpPr>
            <p:nvPr/>
          </p:nvSpPr>
          <p:spPr bwMode="auto">
            <a:xfrm>
              <a:off x="8548687" y="5630457"/>
              <a:ext cx="7937"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0" name="Line 828"/>
            <p:cNvSpPr>
              <a:spLocks noChangeShapeType="1"/>
            </p:cNvSpPr>
            <p:nvPr/>
          </p:nvSpPr>
          <p:spPr bwMode="auto">
            <a:xfrm>
              <a:off x="8556624"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1" name="Line 829"/>
            <p:cNvSpPr>
              <a:spLocks noChangeShapeType="1"/>
            </p:cNvSpPr>
            <p:nvPr/>
          </p:nvSpPr>
          <p:spPr bwMode="auto">
            <a:xfrm>
              <a:off x="8556624" y="5630457"/>
              <a:ext cx="1270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2" name="Line 830"/>
            <p:cNvSpPr>
              <a:spLocks noChangeShapeType="1"/>
            </p:cNvSpPr>
            <p:nvPr/>
          </p:nvSpPr>
          <p:spPr bwMode="auto">
            <a:xfrm flipV="1">
              <a:off x="8569324" y="5514569"/>
              <a:ext cx="0" cy="1158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3" name="Line 831"/>
            <p:cNvSpPr>
              <a:spLocks noChangeShapeType="1"/>
            </p:cNvSpPr>
            <p:nvPr/>
          </p:nvSpPr>
          <p:spPr bwMode="auto">
            <a:xfrm>
              <a:off x="8569324" y="5514569"/>
              <a:ext cx="7938" cy="1158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4" name="Line 832"/>
            <p:cNvSpPr>
              <a:spLocks noChangeShapeType="1"/>
            </p:cNvSpPr>
            <p:nvPr/>
          </p:nvSpPr>
          <p:spPr bwMode="auto">
            <a:xfrm>
              <a:off x="8577262"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5" name="Line 833"/>
            <p:cNvSpPr>
              <a:spLocks noChangeShapeType="1"/>
            </p:cNvSpPr>
            <p:nvPr/>
          </p:nvSpPr>
          <p:spPr bwMode="auto">
            <a:xfrm>
              <a:off x="8577262" y="5630457"/>
              <a:ext cx="9525"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6" name="Line 834"/>
            <p:cNvSpPr>
              <a:spLocks noChangeShapeType="1"/>
            </p:cNvSpPr>
            <p:nvPr/>
          </p:nvSpPr>
          <p:spPr bwMode="auto">
            <a:xfrm>
              <a:off x="858678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7" name="Line 835"/>
            <p:cNvSpPr>
              <a:spLocks noChangeShapeType="1"/>
            </p:cNvSpPr>
            <p:nvPr/>
          </p:nvSpPr>
          <p:spPr bwMode="auto">
            <a:xfrm>
              <a:off x="858678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8" name="Line 836"/>
            <p:cNvSpPr>
              <a:spLocks noChangeShapeType="1"/>
            </p:cNvSpPr>
            <p:nvPr/>
          </p:nvSpPr>
          <p:spPr bwMode="auto">
            <a:xfrm>
              <a:off x="8597899"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29" name="Line 837"/>
            <p:cNvSpPr>
              <a:spLocks noChangeShapeType="1"/>
            </p:cNvSpPr>
            <p:nvPr/>
          </p:nvSpPr>
          <p:spPr bwMode="auto">
            <a:xfrm>
              <a:off x="8597899" y="5630457"/>
              <a:ext cx="7938"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30" name="Line 838"/>
            <p:cNvSpPr>
              <a:spLocks noChangeShapeType="1"/>
            </p:cNvSpPr>
            <p:nvPr/>
          </p:nvSpPr>
          <p:spPr bwMode="auto">
            <a:xfrm>
              <a:off x="8605837" y="5630457"/>
              <a:ext cx="0"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31" name="Line 839"/>
            <p:cNvSpPr>
              <a:spLocks noChangeShapeType="1"/>
            </p:cNvSpPr>
            <p:nvPr/>
          </p:nvSpPr>
          <p:spPr bwMode="auto">
            <a:xfrm>
              <a:off x="8605837" y="5630457"/>
              <a:ext cx="11112" cy="0"/>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32" name="Line 840"/>
            <p:cNvSpPr>
              <a:spLocks noChangeShapeType="1"/>
            </p:cNvSpPr>
            <p:nvPr/>
          </p:nvSpPr>
          <p:spPr bwMode="auto">
            <a:xfrm flipV="1">
              <a:off x="8616949" y="5514569"/>
              <a:ext cx="0" cy="1158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34633" name="Freeform 841"/>
            <p:cNvSpPr>
              <a:spLocks/>
            </p:cNvSpPr>
            <p:nvPr/>
          </p:nvSpPr>
          <p:spPr bwMode="auto">
            <a:xfrm>
              <a:off x="4737099" y="4104869"/>
              <a:ext cx="4056063" cy="1541463"/>
            </a:xfrm>
            <a:custGeom>
              <a:avLst/>
              <a:gdLst>
                <a:gd name="T0" fmla="*/ 0 w 2811"/>
                <a:gd name="T1" fmla="*/ 0 h 1101"/>
                <a:gd name="T2" fmla="*/ 0 w 2811"/>
                <a:gd name="T3" fmla="*/ 2147483647 h 1101"/>
                <a:gd name="T4" fmla="*/ 2147483647 w 2811"/>
                <a:gd name="T5" fmla="*/ 2147483647 h 1101"/>
                <a:gd name="T6" fmla="*/ 0 60000 65536"/>
                <a:gd name="T7" fmla="*/ 0 60000 65536"/>
                <a:gd name="T8" fmla="*/ 0 60000 65536"/>
                <a:gd name="T9" fmla="*/ 0 w 2811"/>
                <a:gd name="T10" fmla="*/ 0 h 1101"/>
                <a:gd name="T11" fmla="*/ 2811 w 2811"/>
                <a:gd name="T12" fmla="*/ 1101 h 1101"/>
              </a:gdLst>
              <a:ahLst/>
              <a:cxnLst>
                <a:cxn ang="T6">
                  <a:pos x="T0" y="T1"/>
                </a:cxn>
                <a:cxn ang="T7">
                  <a:pos x="T2" y="T3"/>
                </a:cxn>
                <a:cxn ang="T8">
                  <a:pos x="T4" y="T5"/>
                </a:cxn>
              </a:cxnLst>
              <a:rect l="T9" t="T10" r="T11" b="T12"/>
              <a:pathLst>
                <a:path w="2811" h="1101">
                  <a:moveTo>
                    <a:pt x="0" y="0"/>
                  </a:moveTo>
                  <a:lnTo>
                    <a:pt x="0" y="1100"/>
                  </a:lnTo>
                  <a:lnTo>
                    <a:pt x="2810" y="1100"/>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34634" name="Text Box 842"/>
            <p:cNvSpPr txBox="1">
              <a:spLocks noChangeArrowheads="1"/>
            </p:cNvSpPr>
            <p:nvPr/>
          </p:nvSpPr>
          <p:spPr bwMode="auto">
            <a:xfrm rot="-5400000">
              <a:off x="3907630" y="4842263"/>
              <a:ext cx="1254125" cy="230188"/>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Power</a:t>
              </a:r>
              <a:endParaRPr lang="en-US" sz="1600" dirty="0">
                <a:latin typeface="Agilent TT Cond" pitchFamily="34" charset="0"/>
              </a:endParaRPr>
            </a:p>
          </p:txBody>
        </p:sp>
        <p:sp>
          <p:nvSpPr>
            <p:cNvPr id="34636" name="Text Box 844"/>
            <p:cNvSpPr txBox="1">
              <a:spLocks noChangeArrowheads="1"/>
            </p:cNvSpPr>
            <p:nvPr/>
          </p:nvSpPr>
          <p:spPr bwMode="auto">
            <a:xfrm>
              <a:off x="7568501" y="4150000"/>
              <a:ext cx="360362" cy="3365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00"/>
                  </a:solidFill>
                  <a:latin typeface="Agilent TT Cond" pitchFamily="34" charset="0"/>
                </a:rPr>
                <a:t>1/t</a:t>
              </a:r>
              <a:endParaRPr lang="en-US" sz="2200" dirty="0">
                <a:latin typeface="Agilent TT Cond" pitchFamily="34" charset="0"/>
              </a:endParaRPr>
            </a:p>
          </p:txBody>
        </p:sp>
        <p:sp>
          <p:nvSpPr>
            <p:cNvPr id="34638" name="Text Box 846"/>
            <p:cNvSpPr txBox="1">
              <a:spLocks noChangeArrowheads="1"/>
            </p:cNvSpPr>
            <p:nvPr/>
          </p:nvSpPr>
          <p:spPr bwMode="auto">
            <a:xfrm>
              <a:off x="5419233" y="4114896"/>
              <a:ext cx="374650" cy="2809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rgbClr val="000000"/>
                  </a:solidFill>
                  <a:latin typeface="Agilent TT Cond" pitchFamily="34" charset="0"/>
                </a:rPr>
                <a:t>1/T</a:t>
              </a:r>
              <a:endParaRPr lang="en-US" sz="2200" dirty="0">
                <a:latin typeface="Agilent TT Cond" pitchFamily="34" charset="0"/>
              </a:endParaRPr>
            </a:p>
          </p:txBody>
        </p:sp>
        <p:sp>
          <p:nvSpPr>
            <p:cNvPr id="34639" name="Line 847"/>
            <p:cNvSpPr>
              <a:spLocks noChangeShapeType="1"/>
            </p:cNvSpPr>
            <p:nvPr/>
          </p:nvSpPr>
          <p:spPr bwMode="auto">
            <a:xfrm>
              <a:off x="5272383" y="4635794"/>
              <a:ext cx="264041" cy="4689"/>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grpSp>
      <p:sp>
        <p:nvSpPr>
          <p:cNvPr id="34640" name="Text Box 848"/>
          <p:cNvSpPr txBox="1">
            <a:spLocks noChangeArrowheads="1"/>
          </p:cNvSpPr>
          <p:nvPr/>
        </p:nvSpPr>
        <p:spPr bwMode="auto">
          <a:xfrm rot="-5400000">
            <a:off x="336403" y="2386907"/>
            <a:ext cx="775038" cy="230188"/>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smtClean="0">
                <a:solidFill>
                  <a:srgbClr val="000000"/>
                </a:solidFill>
                <a:latin typeface="Agilent TT Cond" pitchFamily="34" charset="0"/>
              </a:rPr>
              <a:t>Voltage</a:t>
            </a:r>
            <a:endParaRPr lang="en-US" sz="1600" dirty="0">
              <a:latin typeface="Agilent TT Cond" pitchFamily="34" charset="0"/>
            </a:endParaRPr>
          </a:p>
        </p:txBody>
      </p:sp>
      <p:sp>
        <p:nvSpPr>
          <p:cNvPr id="34641" name="Text Box 849"/>
          <p:cNvSpPr txBox="1">
            <a:spLocks noChangeArrowheads="1"/>
          </p:cNvSpPr>
          <p:nvPr/>
        </p:nvSpPr>
        <p:spPr bwMode="auto">
          <a:xfrm>
            <a:off x="5539580" y="1380043"/>
            <a:ext cx="3207471" cy="587145"/>
          </a:xfrm>
          <a:prstGeom prst="rect">
            <a:avLst/>
          </a:prstGeom>
          <a:noFill/>
          <a:ln w="9525">
            <a:noFill/>
            <a:miter lim="800000"/>
            <a:headEnd/>
            <a:tailEnd/>
          </a:ln>
        </p:spPr>
        <p:txBody>
          <a:bodyPr lIns="0" tIns="0" rIns="0" bIns="0" anchor="b"/>
          <a:lstStyle/>
          <a:p>
            <a:pPr algn="ctr" defTabSz="403225">
              <a:buClr>
                <a:srgbClr val="104160"/>
              </a:buClr>
              <a:buSzPct val="90000"/>
              <a:buFont typeface="Monotype Sorts" pitchFamily="2" charset="2"/>
              <a:buNone/>
            </a:pPr>
            <a:r>
              <a:rPr lang="en-US" sz="1700" dirty="0">
                <a:solidFill>
                  <a:srgbClr val="000000"/>
                </a:solidFill>
                <a:latin typeface="Agilent TT Cond" pitchFamily="34" charset="0"/>
              </a:rPr>
              <a:t>Important Characteristics for Pulse Modulation</a:t>
            </a:r>
            <a:endParaRPr lang="en-US" sz="2200" dirty="0">
              <a:latin typeface="Agilent TT Cond" pitchFamily="34" charset="0"/>
            </a:endParaRPr>
          </a:p>
        </p:txBody>
      </p:sp>
      <p:sp>
        <p:nvSpPr>
          <p:cNvPr id="34642" name="Line 850"/>
          <p:cNvSpPr>
            <a:spLocks noChangeShapeType="1"/>
          </p:cNvSpPr>
          <p:nvPr/>
        </p:nvSpPr>
        <p:spPr bwMode="auto">
          <a:xfrm>
            <a:off x="5753894" y="1996838"/>
            <a:ext cx="2771775" cy="0"/>
          </a:xfrm>
          <a:prstGeom prst="line">
            <a:avLst/>
          </a:prstGeom>
          <a:noFill/>
          <a:ln w="18732">
            <a:solidFill>
              <a:srgbClr val="000000"/>
            </a:solidFill>
            <a:round/>
            <a:headEnd/>
            <a:tailEnd/>
          </a:ln>
        </p:spPr>
        <p:txBody>
          <a:bodyPr lIns="0" tIns="0" rIns="0" bIns="0" anchor="b"/>
          <a:lstStyle/>
          <a:p>
            <a:endParaRPr lang="en-US" dirty="0">
              <a:latin typeface="Agilent TT Cond" pitchFamily="34" charset="0"/>
            </a:endParaRPr>
          </a:p>
        </p:txBody>
      </p:sp>
      <p:sp>
        <p:nvSpPr>
          <p:cNvPr id="34643" name="Text Box 851"/>
          <p:cNvSpPr txBox="1">
            <a:spLocks noChangeArrowheads="1"/>
          </p:cNvSpPr>
          <p:nvPr/>
        </p:nvSpPr>
        <p:spPr bwMode="auto">
          <a:xfrm>
            <a:off x="5770562" y="1888688"/>
            <a:ext cx="2919893" cy="1646855"/>
          </a:xfrm>
          <a:prstGeom prst="rect">
            <a:avLst/>
          </a:prstGeom>
          <a:noFill/>
          <a:ln w="9525">
            <a:noFill/>
            <a:miter lim="800000"/>
            <a:headEnd/>
            <a:tailEnd/>
          </a:ln>
        </p:spPr>
        <p:txBody>
          <a:bodyPr lIns="0" tIns="0" rIns="0" bIns="0" anchor="b"/>
          <a:lstStyle/>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Pulse </a:t>
            </a:r>
            <a:r>
              <a:rPr lang="en-US" sz="2000" dirty="0" smtClean="0">
                <a:solidFill>
                  <a:schemeClr val="tx2"/>
                </a:solidFill>
                <a:latin typeface="Agilent TT Cond" pitchFamily="34" charset="0"/>
              </a:rPr>
              <a:t>width	(t)</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smtClean="0">
                <a:solidFill>
                  <a:schemeClr val="tx2"/>
                </a:solidFill>
                <a:latin typeface="Agilent TT Cond" pitchFamily="34" charset="0"/>
              </a:rPr>
              <a:t>PRF			(1/T)</a:t>
            </a:r>
          </a:p>
          <a:p>
            <a:pPr marL="220663" indent="-220663" defTabSz="403225">
              <a:buClr>
                <a:srgbClr val="000000"/>
              </a:buClr>
              <a:buSzPct val="46000"/>
              <a:buFont typeface="Monotype Sorts" pitchFamily="2" charset="2"/>
              <a:buChar char="l"/>
            </a:pPr>
            <a:r>
              <a:rPr lang="en-US" sz="2000" dirty="0" smtClean="0">
                <a:solidFill>
                  <a:schemeClr val="tx2"/>
                </a:solidFill>
                <a:latin typeface="Agilent TT Cond" pitchFamily="34" charset="0"/>
              </a:rPr>
              <a:t>Duty cycle	(t/T)</a:t>
            </a:r>
          </a:p>
          <a:p>
            <a:pPr marL="220663" indent="-220663" defTabSz="403225">
              <a:buClr>
                <a:srgbClr val="000000"/>
              </a:buClr>
              <a:buSzPct val="46000"/>
              <a:buFont typeface="Monotype Sorts" pitchFamily="2" charset="2"/>
              <a:buChar char="l"/>
            </a:pPr>
            <a:r>
              <a:rPr lang="en-US" sz="2000" dirty="0" smtClean="0">
                <a:solidFill>
                  <a:schemeClr val="tx2"/>
                </a:solidFill>
                <a:latin typeface="Agilent TT Cond" pitchFamily="34" charset="0"/>
              </a:rPr>
              <a:t>On/Off ratio	(dB)</a:t>
            </a:r>
            <a:endParaRPr lang="en-US" sz="2000" dirty="0">
              <a:solidFill>
                <a:schemeClr val="tx2"/>
              </a:solidFill>
              <a:latin typeface="Agilent TT Cond" pitchFamily="34" charset="0"/>
            </a:endParaRP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Rise </a:t>
            </a:r>
            <a:r>
              <a:rPr lang="en-US" sz="2000" dirty="0" smtClean="0">
                <a:solidFill>
                  <a:schemeClr val="tx2"/>
                </a:solidFill>
                <a:latin typeface="Agilent TT Cond" pitchFamily="34" charset="0"/>
              </a:rPr>
              <a:t>time		(ns)</a:t>
            </a:r>
            <a:endParaRPr lang="en-US" dirty="0">
              <a:solidFill>
                <a:schemeClr val="tx2"/>
              </a:solidFill>
              <a:latin typeface="Agilent TT Cond" pitchFamily="34" charset="0"/>
            </a:endParaRPr>
          </a:p>
        </p:txBody>
      </p:sp>
      <p:sp>
        <p:nvSpPr>
          <p:cNvPr id="34644" name="Text Box 852"/>
          <p:cNvSpPr txBox="1">
            <a:spLocks noChangeArrowheads="1"/>
          </p:cNvSpPr>
          <p:nvPr/>
        </p:nvSpPr>
        <p:spPr bwMode="auto">
          <a:xfrm>
            <a:off x="4248452" y="912410"/>
            <a:ext cx="2471831" cy="430887"/>
          </a:xfrm>
          <a:prstGeom prst="rect">
            <a:avLst/>
          </a:prstGeom>
          <a:noFill/>
          <a:ln w="6350">
            <a:noFill/>
            <a:miter lim="800000"/>
            <a:headEnd/>
            <a:tailEnd type="none" w="med" len="lg"/>
          </a:ln>
        </p:spPr>
        <p:txBody>
          <a:bodyPr wrap="none" lIns="0" tIns="0" rIns="0" bIns="0">
            <a:spAutoFit/>
          </a:bodyPr>
          <a:lstStyle/>
          <a:p>
            <a:r>
              <a:rPr lang="en-US" sz="2800" dirty="0">
                <a:latin typeface="Agilent TT Cond" pitchFamily="34" charset="0"/>
              </a:rPr>
              <a:t>Pulse Modulation</a:t>
            </a:r>
            <a:endParaRPr lang="en-GB" sz="2800" dirty="0">
              <a:latin typeface="Agilent TT Cond" pitchFamily="34" charset="0"/>
            </a:endParaRPr>
          </a:p>
        </p:txBody>
      </p:sp>
      <p:sp>
        <p:nvSpPr>
          <p:cNvPr id="34645" name="Text Box 853"/>
          <p:cNvSpPr txBox="1">
            <a:spLocks noChangeArrowheads="1"/>
          </p:cNvSpPr>
          <p:nvPr/>
        </p:nvSpPr>
        <p:spPr bwMode="auto">
          <a:xfrm>
            <a:off x="383438" y="3781381"/>
            <a:ext cx="3389312" cy="741363"/>
          </a:xfrm>
          <a:prstGeom prst="rect">
            <a:avLst/>
          </a:prstGeom>
          <a:noFill/>
          <a:ln w="9525">
            <a:noFill/>
            <a:miter lim="800000"/>
            <a:headEnd/>
            <a:tailEnd/>
          </a:ln>
        </p:spPr>
        <p:txBody>
          <a:bodyPr lIns="0" tIns="0" rIns="0" bIns="0" anchor="b"/>
          <a:lstStyle/>
          <a:p>
            <a:pPr algn="ctr" defTabSz="403225">
              <a:buClr>
                <a:srgbClr val="104160"/>
              </a:buClr>
              <a:buSzPct val="90000"/>
              <a:buFont typeface="Monotype Sorts" pitchFamily="2" charset="2"/>
              <a:buNone/>
            </a:pPr>
            <a:r>
              <a:rPr lang="en-US" sz="2000" dirty="0">
                <a:solidFill>
                  <a:srgbClr val="000000"/>
                </a:solidFill>
                <a:latin typeface="Agilent TT Cond" pitchFamily="34" charset="0"/>
              </a:rPr>
              <a:t>Where are Pulse Modulated signals used?</a:t>
            </a:r>
            <a:endParaRPr lang="en-US" sz="2800" dirty="0">
              <a:latin typeface="Agilent TT Cond" pitchFamily="34" charset="0"/>
            </a:endParaRPr>
          </a:p>
        </p:txBody>
      </p:sp>
      <p:sp>
        <p:nvSpPr>
          <p:cNvPr id="34646" name="Line 854"/>
          <p:cNvSpPr>
            <a:spLocks noChangeShapeType="1"/>
          </p:cNvSpPr>
          <p:nvPr/>
        </p:nvSpPr>
        <p:spPr bwMode="auto">
          <a:xfrm>
            <a:off x="669925" y="4552950"/>
            <a:ext cx="2771775" cy="0"/>
          </a:xfrm>
          <a:prstGeom prst="line">
            <a:avLst/>
          </a:prstGeom>
          <a:noFill/>
          <a:ln w="18732">
            <a:solidFill>
              <a:srgbClr val="000000"/>
            </a:solidFill>
            <a:round/>
            <a:headEnd/>
            <a:tailEnd/>
          </a:ln>
        </p:spPr>
        <p:txBody>
          <a:bodyPr lIns="0" tIns="0" rIns="0" bIns="0" anchor="b"/>
          <a:lstStyle/>
          <a:p>
            <a:endParaRPr lang="en-US" dirty="0">
              <a:latin typeface="Agilent TT Cond" pitchFamily="34" charset="0"/>
            </a:endParaRPr>
          </a:p>
        </p:txBody>
      </p:sp>
      <p:sp>
        <p:nvSpPr>
          <p:cNvPr id="34647" name="Text Box 855"/>
          <p:cNvSpPr txBox="1">
            <a:spLocks noChangeArrowheads="1"/>
          </p:cNvSpPr>
          <p:nvPr/>
        </p:nvSpPr>
        <p:spPr bwMode="auto">
          <a:xfrm>
            <a:off x="746125" y="4816475"/>
            <a:ext cx="2667000" cy="955675"/>
          </a:xfrm>
          <a:prstGeom prst="rect">
            <a:avLst/>
          </a:prstGeom>
          <a:noFill/>
          <a:ln w="9525">
            <a:noFill/>
            <a:miter lim="800000"/>
            <a:headEnd/>
            <a:tailEnd/>
          </a:ln>
        </p:spPr>
        <p:txBody>
          <a:bodyPr lIns="0" tIns="0" rIns="0" bIns="0" anchor="b"/>
          <a:lstStyle/>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Radar</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High Power Stimulus/Response</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Communications</a:t>
            </a:r>
          </a:p>
        </p:txBody>
      </p:sp>
      <p:grpSp>
        <p:nvGrpSpPr>
          <p:cNvPr id="867" name="Group 866"/>
          <p:cNvGrpSpPr/>
          <p:nvPr/>
        </p:nvGrpSpPr>
        <p:grpSpPr>
          <a:xfrm>
            <a:off x="2087224" y="3225905"/>
            <a:ext cx="304800" cy="65087"/>
            <a:chOff x="3608388" y="1665288"/>
            <a:chExt cx="304800" cy="65087"/>
          </a:xfrm>
        </p:grpSpPr>
        <p:sp>
          <p:nvSpPr>
            <p:cNvPr id="868" name="Line 22"/>
            <p:cNvSpPr>
              <a:spLocks noChangeShapeType="1"/>
            </p:cNvSpPr>
            <p:nvPr/>
          </p:nvSpPr>
          <p:spPr bwMode="auto">
            <a:xfrm>
              <a:off x="3713163" y="1695450"/>
              <a:ext cx="20002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69" name="Freeform 23"/>
            <p:cNvSpPr>
              <a:spLocks/>
            </p:cNvSpPr>
            <p:nvPr/>
          </p:nvSpPr>
          <p:spPr bwMode="auto">
            <a:xfrm>
              <a:off x="3608388" y="1665288"/>
              <a:ext cx="141287" cy="65087"/>
            </a:xfrm>
            <a:custGeom>
              <a:avLst/>
              <a:gdLst>
                <a:gd name="T0" fmla="*/ 0 w 98"/>
                <a:gd name="T1" fmla="*/ 2147483647 h 47"/>
                <a:gd name="T2" fmla="*/ 2147483647 w 98"/>
                <a:gd name="T3" fmla="*/ 2147483647 h 47"/>
                <a:gd name="T4" fmla="*/ 2147483647 w 98"/>
                <a:gd name="T5" fmla="*/ 2147483647 h 47"/>
                <a:gd name="T6" fmla="*/ 2147483647 w 98"/>
                <a:gd name="T7" fmla="*/ 0 h 47"/>
                <a:gd name="T8" fmla="*/ 0 w 98"/>
                <a:gd name="T9" fmla="*/ 2147483647 h 47"/>
                <a:gd name="T10" fmla="*/ 0 w 98"/>
                <a:gd name="T11" fmla="*/ 2147483647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22"/>
                  </a:moveTo>
                  <a:lnTo>
                    <a:pt x="97" y="46"/>
                  </a:lnTo>
                  <a:lnTo>
                    <a:pt x="73" y="22"/>
                  </a:lnTo>
                  <a:lnTo>
                    <a:pt x="97" y="0"/>
                  </a:lnTo>
                  <a:lnTo>
                    <a:pt x="0" y="22"/>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grpSp>
        <p:nvGrpSpPr>
          <p:cNvPr id="870" name="Group 869"/>
          <p:cNvGrpSpPr/>
          <p:nvPr/>
        </p:nvGrpSpPr>
        <p:grpSpPr>
          <a:xfrm flipH="1">
            <a:off x="1156968" y="3229977"/>
            <a:ext cx="304800" cy="65087"/>
            <a:chOff x="3608388" y="1665288"/>
            <a:chExt cx="304800" cy="65087"/>
          </a:xfrm>
        </p:grpSpPr>
        <p:sp>
          <p:nvSpPr>
            <p:cNvPr id="871" name="Line 22"/>
            <p:cNvSpPr>
              <a:spLocks noChangeShapeType="1"/>
            </p:cNvSpPr>
            <p:nvPr/>
          </p:nvSpPr>
          <p:spPr bwMode="auto">
            <a:xfrm>
              <a:off x="3713163" y="1695450"/>
              <a:ext cx="20002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72" name="Freeform 23"/>
            <p:cNvSpPr>
              <a:spLocks/>
            </p:cNvSpPr>
            <p:nvPr/>
          </p:nvSpPr>
          <p:spPr bwMode="auto">
            <a:xfrm>
              <a:off x="3608388" y="1665288"/>
              <a:ext cx="141287" cy="65087"/>
            </a:xfrm>
            <a:custGeom>
              <a:avLst/>
              <a:gdLst>
                <a:gd name="T0" fmla="*/ 0 w 98"/>
                <a:gd name="T1" fmla="*/ 2147483647 h 47"/>
                <a:gd name="T2" fmla="*/ 2147483647 w 98"/>
                <a:gd name="T3" fmla="*/ 2147483647 h 47"/>
                <a:gd name="T4" fmla="*/ 2147483647 w 98"/>
                <a:gd name="T5" fmla="*/ 2147483647 h 47"/>
                <a:gd name="T6" fmla="*/ 2147483647 w 98"/>
                <a:gd name="T7" fmla="*/ 0 h 47"/>
                <a:gd name="T8" fmla="*/ 0 w 98"/>
                <a:gd name="T9" fmla="*/ 2147483647 h 47"/>
                <a:gd name="T10" fmla="*/ 0 w 98"/>
                <a:gd name="T11" fmla="*/ 2147483647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22"/>
                  </a:moveTo>
                  <a:lnTo>
                    <a:pt x="97" y="46"/>
                  </a:lnTo>
                  <a:lnTo>
                    <a:pt x="73" y="22"/>
                  </a:lnTo>
                  <a:lnTo>
                    <a:pt x="97" y="0"/>
                  </a:lnTo>
                  <a:lnTo>
                    <a:pt x="0" y="22"/>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grpSp>
        <p:nvGrpSpPr>
          <p:cNvPr id="860" name="Group 859"/>
          <p:cNvGrpSpPr/>
          <p:nvPr/>
        </p:nvGrpSpPr>
        <p:grpSpPr>
          <a:xfrm flipH="1">
            <a:off x="3475992" y="3164361"/>
            <a:ext cx="304800" cy="65087"/>
            <a:chOff x="3608388" y="1665288"/>
            <a:chExt cx="304800" cy="65087"/>
          </a:xfrm>
        </p:grpSpPr>
        <p:sp>
          <p:nvSpPr>
            <p:cNvPr id="861" name="Line 22"/>
            <p:cNvSpPr>
              <a:spLocks noChangeShapeType="1"/>
            </p:cNvSpPr>
            <p:nvPr/>
          </p:nvSpPr>
          <p:spPr bwMode="auto">
            <a:xfrm>
              <a:off x="3713163" y="1695450"/>
              <a:ext cx="20002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62" name="Freeform 23"/>
            <p:cNvSpPr>
              <a:spLocks/>
            </p:cNvSpPr>
            <p:nvPr/>
          </p:nvSpPr>
          <p:spPr bwMode="auto">
            <a:xfrm>
              <a:off x="3608388" y="1665288"/>
              <a:ext cx="141287" cy="65087"/>
            </a:xfrm>
            <a:custGeom>
              <a:avLst/>
              <a:gdLst>
                <a:gd name="T0" fmla="*/ 0 w 98"/>
                <a:gd name="T1" fmla="*/ 2147483647 h 47"/>
                <a:gd name="T2" fmla="*/ 2147483647 w 98"/>
                <a:gd name="T3" fmla="*/ 2147483647 h 47"/>
                <a:gd name="T4" fmla="*/ 2147483647 w 98"/>
                <a:gd name="T5" fmla="*/ 2147483647 h 47"/>
                <a:gd name="T6" fmla="*/ 2147483647 w 98"/>
                <a:gd name="T7" fmla="*/ 0 h 47"/>
                <a:gd name="T8" fmla="*/ 0 w 98"/>
                <a:gd name="T9" fmla="*/ 2147483647 h 47"/>
                <a:gd name="T10" fmla="*/ 0 w 98"/>
                <a:gd name="T11" fmla="*/ 2147483647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22"/>
                  </a:moveTo>
                  <a:lnTo>
                    <a:pt x="97" y="46"/>
                  </a:lnTo>
                  <a:lnTo>
                    <a:pt x="73" y="22"/>
                  </a:lnTo>
                  <a:lnTo>
                    <a:pt x="97" y="0"/>
                  </a:lnTo>
                  <a:lnTo>
                    <a:pt x="0" y="22"/>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grpSp>
        <p:nvGrpSpPr>
          <p:cNvPr id="863" name="Group 862"/>
          <p:cNvGrpSpPr/>
          <p:nvPr/>
        </p:nvGrpSpPr>
        <p:grpSpPr>
          <a:xfrm>
            <a:off x="710227" y="1848406"/>
            <a:ext cx="66675" cy="296863"/>
            <a:chOff x="4654550" y="2730500"/>
            <a:chExt cx="66675" cy="296863"/>
          </a:xfrm>
        </p:grpSpPr>
        <p:sp>
          <p:nvSpPr>
            <p:cNvPr id="864" name="Line 30"/>
            <p:cNvSpPr>
              <a:spLocks noChangeShapeType="1"/>
            </p:cNvSpPr>
            <p:nvPr/>
          </p:nvSpPr>
          <p:spPr bwMode="auto">
            <a:xfrm>
              <a:off x="4689475" y="2832100"/>
              <a:ext cx="0" cy="19526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65" name="Freeform 31"/>
            <p:cNvSpPr>
              <a:spLocks/>
            </p:cNvSpPr>
            <p:nvPr/>
          </p:nvSpPr>
          <p:spPr bwMode="auto">
            <a:xfrm>
              <a:off x="4654550" y="2730500"/>
              <a:ext cx="66675" cy="136525"/>
            </a:xfrm>
            <a:custGeom>
              <a:avLst/>
              <a:gdLst>
                <a:gd name="T0" fmla="*/ 2147483647 w 47"/>
                <a:gd name="T1" fmla="*/ 0 h 97"/>
                <a:gd name="T2" fmla="*/ 0 w 47"/>
                <a:gd name="T3" fmla="*/ 2147483647 h 97"/>
                <a:gd name="T4" fmla="*/ 2147483647 w 47"/>
                <a:gd name="T5" fmla="*/ 2147483647 h 97"/>
                <a:gd name="T6" fmla="*/ 2147483647 w 47"/>
                <a:gd name="T7" fmla="*/ 2147483647 h 97"/>
                <a:gd name="T8" fmla="*/ 2147483647 w 47"/>
                <a:gd name="T9" fmla="*/ 0 h 97"/>
                <a:gd name="T10" fmla="*/ 2147483647 w 47"/>
                <a:gd name="T11" fmla="*/ 0 h 97"/>
                <a:gd name="T12" fmla="*/ 0 60000 65536"/>
                <a:gd name="T13" fmla="*/ 0 60000 65536"/>
                <a:gd name="T14" fmla="*/ 0 60000 65536"/>
                <a:gd name="T15" fmla="*/ 0 60000 65536"/>
                <a:gd name="T16" fmla="*/ 0 60000 65536"/>
                <a:gd name="T17" fmla="*/ 0 60000 65536"/>
                <a:gd name="T18" fmla="*/ 0 w 47"/>
                <a:gd name="T19" fmla="*/ 0 h 97"/>
                <a:gd name="T20" fmla="*/ 47 w 4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47" h="97">
                  <a:moveTo>
                    <a:pt x="24" y="0"/>
                  </a:moveTo>
                  <a:lnTo>
                    <a:pt x="0" y="96"/>
                  </a:lnTo>
                  <a:lnTo>
                    <a:pt x="24" y="72"/>
                  </a:lnTo>
                  <a:lnTo>
                    <a:pt x="46" y="96"/>
                  </a:lnTo>
                  <a:lnTo>
                    <a:pt x="24" y="0"/>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sp>
        <p:nvSpPr>
          <p:cNvPr id="866" name="Text Box 33"/>
          <p:cNvSpPr txBox="1">
            <a:spLocks noChangeArrowheads="1"/>
          </p:cNvSpPr>
          <p:nvPr/>
        </p:nvSpPr>
        <p:spPr bwMode="auto">
          <a:xfrm>
            <a:off x="1484027" y="961703"/>
            <a:ext cx="1166813" cy="402188"/>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endParaRPr lang="en-US" sz="1600" dirty="0" smtClean="0">
              <a:solidFill>
                <a:srgbClr val="000000"/>
              </a:solidFill>
              <a:latin typeface="Agilent TT Cond" pitchFamily="34" charset="0"/>
            </a:endParaRPr>
          </a:p>
          <a:p>
            <a:pPr defTabSz="403225">
              <a:buClr>
                <a:srgbClr val="104160"/>
              </a:buClr>
              <a:buSzPct val="90000"/>
              <a:buFont typeface="Monotype Sorts" pitchFamily="2" charset="2"/>
              <a:buNone/>
            </a:pPr>
            <a:r>
              <a:rPr lang="en-US" sz="1400" dirty="0" smtClean="0">
                <a:solidFill>
                  <a:srgbClr val="000000"/>
                </a:solidFill>
                <a:latin typeface="Agilent TT Cond" pitchFamily="34" charset="0"/>
              </a:rPr>
              <a:t>Pulse Repetition</a:t>
            </a:r>
            <a:br>
              <a:rPr lang="en-US" sz="1400" dirty="0" smtClean="0">
                <a:solidFill>
                  <a:srgbClr val="000000"/>
                </a:solidFill>
                <a:latin typeface="Agilent TT Cond" pitchFamily="34" charset="0"/>
              </a:rPr>
            </a:br>
            <a:r>
              <a:rPr lang="en-US" sz="1400" dirty="0" smtClean="0">
                <a:solidFill>
                  <a:srgbClr val="000000"/>
                </a:solidFill>
                <a:latin typeface="Agilent TT Cond" pitchFamily="34" charset="0"/>
              </a:rPr>
              <a:t>Interval (PRI)</a:t>
            </a:r>
            <a:endParaRPr lang="en-US" sz="1400" dirty="0">
              <a:latin typeface="Agilent TT Cond" pitchFamily="34" charset="0"/>
            </a:endParaRPr>
          </a:p>
        </p:txBody>
      </p:sp>
      <p:sp>
        <p:nvSpPr>
          <p:cNvPr id="873" name="Line 19"/>
          <p:cNvSpPr>
            <a:spLocks noChangeShapeType="1"/>
          </p:cNvSpPr>
          <p:nvPr/>
        </p:nvSpPr>
        <p:spPr bwMode="auto">
          <a:xfrm flipH="1" flipV="1">
            <a:off x="2362021" y="1363891"/>
            <a:ext cx="657" cy="865187"/>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grpSp>
        <p:nvGrpSpPr>
          <p:cNvPr id="874" name="Group 873"/>
          <p:cNvGrpSpPr/>
          <p:nvPr/>
        </p:nvGrpSpPr>
        <p:grpSpPr>
          <a:xfrm>
            <a:off x="2040392" y="1754333"/>
            <a:ext cx="306388" cy="65087"/>
            <a:chOff x="2851150" y="1681163"/>
            <a:chExt cx="306388" cy="65087"/>
          </a:xfrm>
        </p:grpSpPr>
        <p:sp>
          <p:nvSpPr>
            <p:cNvPr id="875" name="Line 24"/>
            <p:cNvSpPr>
              <a:spLocks noChangeShapeType="1"/>
            </p:cNvSpPr>
            <p:nvPr/>
          </p:nvSpPr>
          <p:spPr bwMode="auto">
            <a:xfrm>
              <a:off x="2851150" y="1712913"/>
              <a:ext cx="20002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76" name="Freeform 25"/>
            <p:cNvSpPr>
              <a:spLocks/>
            </p:cNvSpPr>
            <p:nvPr/>
          </p:nvSpPr>
          <p:spPr bwMode="auto">
            <a:xfrm>
              <a:off x="3017838" y="1681163"/>
              <a:ext cx="139700" cy="65087"/>
            </a:xfrm>
            <a:custGeom>
              <a:avLst/>
              <a:gdLst>
                <a:gd name="T0" fmla="*/ 2147483647 w 97"/>
                <a:gd name="T1" fmla="*/ 2147483647 h 47"/>
                <a:gd name="T2" fmla="*/ 0 w 97"/>
                <a:gd name="T3" fmla="*/ 0 h 47"/>
                <a:gd name="T4" fmla="*/ 2147483647 w 97"/>
                <a:gd name="T5" fmla="*/ 2147483647 h 47"/>
                <a:gd name="T6" fmla="*/ 0 w 97"/>
                <a:gd name="T7" fmla="*/ 2147483647 h 47"/>
                <a:gd name="T8" fmla="*/ 2147483647 w 97"/>
                <a:gd name="T9" fmla="*/ 2147483647 h 47"/>
                <a:gd name="T10" fmla="*/ 2147483647 w 97"/>
                <a:gd name="T11" fmla="*/ 2147483647 h 47"/>
                <a:gd name="T12" fmla="*/ 0 60000 65536"/>
                <a:gd name="T13" fmla="*/ 0 60000 65536"/>
                <a:gd name="T14" fmla="*/ 0 60000 65536"/>
                <a:gd name="T15" fmla="*/ 0 60000 65536"/>
                <a:gd name="T16" fmla="*/ 0 60000 65536"/>
                <a:gd name="T17" fmla="*/ 0 60000 65536"/>
                <a:gd name="T18" fmla="*/ 0 w 97"/>
                <a:gd name="T19" fmla="*/ 0 h 47"/>
                <a:gd name="T20" fmla="*/ 97 w 9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7" h="47">
                  <a:moveTo>
                    <a:pt x="96" y="23"/>
                  </a:moveTo>
                  <a:lnTo>
                    <a:pt x="0" y="0"/>
                  </a:lnTo>
                  <a:lnTo>
                    <a:pt x="23" y="23"/>
                  </a:lnTo>
                  <a:lnTo>
                    <a:pt x="0" y="46"/>
                  </a:lnTo>
                  <a:lnTo>
                    <a:pt x="96" y="23"/>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grpSp>
        <p:nvGrpSpPr>
          <p:cNvPr id="877" name="Group 876"/>
          <p:cNvGrpSpPr/>
          <p:nvPr/>
        </p:nvGrpSpPr>
        <p:grpSpPr>
          <a:xfrm rot="10800000">
            <a:off x="1484027" y="1763696"/>
            <a:ext cx="306388" cy="65087"/>
            <a:chOff x="2851150" y="1681163"/>
            <a:chExt cx="306388" cy="65087"/>
          </a:xfrm>
        </p:grpSpPr>
        <p:sp>
          <p:nvSpPr>
            <p:cNvPr id="878" name="Line 24"/>
            <p:cNvSpPr>
              <a:spLocks noChangeShapeType="1"/>
            </p:cNvSpPr>
            <p:nvPr/>
          </p:nvSpPr>
          <p:spPr bwMode="auto">
            <a:xfrm>
              <a:off x="2851150" y="1712913"/>
              <a:ext cx="20002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79" name="Freeform 25"/>
            <p:cNvSpPr>
              <a:spLocks/>
            </p:cNvSpPr>
            <p:nvPr/>
          </p:nvSpPr>
          <p:spPr bwMode="auto">
            <a:xfrm>
              <a:off x="3017838" y="1681163"/>
              <a:ext cx="139700" cy="65087"/>
            </a:xfrm>
            <a:custGeom>
              <a:avLst/>
              <a:gdLst>
                <a:gd name="T0" fmla="*/ 2147483647 w 97"/>
                <a:gd name="T1" fmla="*/ 2147483647 h 47"/>
                <a:gd name="T2" fmla="*/ 0 w 97"/>
                <a:gd name="T3" fmla="*/ 0 h 47"/>
                <a:gd name="T4" fmla="*/ 2147483647 w 97"/>
                <a:gd name="T5" fmla="*/ 2147483647 h 47"/>
                <a:gd name="T6" fmla="*/ 0 w 97"/>
                <a:gd name="T7" fmla="*/ 2147483647 h 47"/>
                <a:gd name="T8" fmla="*/ 2147483647 w 97"/>
                <a:gd name="T9" fmla="*/ 2147483647 h 47"/>
                <a:gd name="T10" fmla="*/ 2147483647 w 97"/>
                <a:gd name="T11" fmla="*/ 2147483647 h 47"/>
                <a:gd name="T12" fmla="*/ 0 60000 65536"/>
                <a:gd name="T13" fmla="*/ 0 60000 65536"/>
                <a:gd name="T14" fmla="*/ 0 60000 65536"/>
                <a:gd name="T15" fmla="*/ 0 60000 65536"/>
                <a:gd name="T16" fmla="*/ 0 60000 65536"/>
                <a:gd name="T17" fmla="*/ 0 60000 65536"/>
                <a:gd name="T18" fmla="*/ 0 w 97"/>
                <a:gd name="T19" fmla="*/ 0 h 47"/>
                <a:gd name="T20" fmla="*/ 97 w 9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7" h="47">
                  <a:moveTo>
                    <a:pt x="96" y="23"/>
                  </a:moveTo>
                  <a:lnTo>
                    <a:pt x="0" y="0"/>
                  </a:lnTo>
                  <a:lnTo>
                    <a:pt x="23" y="23"/>
                  </a:lnTo>
                  <a:lnTo>
                    <a:pt x="0" y="46"/>
                  </a:lnTo>
                  <a:lnTo>
                    <a:pt x="96" y="23"/>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sp>
        <p:nvSpPr>
          <p:cNvPr id="880" name="Text Box 5"/>
          <p:cNvSpPr txBox="1">
            <a:spLocks noChangeArrowheads="1"/>
          </p:cNvSpPr>
          <p:nvPr/>
        </p:nvSpPr>
        <p:spPr bwMode="auto">
          <a:xfrm>
            <a:off x="7230508" y="5660950"/>
            <a:ext cx="1036348" cy="23177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smtClean="0">
                <a:solidFill>
                  <a:srgbClr val="000000"/>
                </a:solidFill>
                <a:latin typeface="Agilent TT Cond" pitchFamily="34" charset="0"/>
              </a:rPr>
              <a:t>Frequency</a:t>
            </a:r>
            <a:endParaRPr lang="en-US" sz="1600" dirty="0">
              <a:latin typeface="Agilent TT Cond" pitchFamily="34" charset="0"/>
            </a:endParaRPr>
          </a:p>
        </p:txBody>
      </p:sp>
      <p:grpSp>
        <p:nvGrpSpPr>
          <p:cNvPr id="881" name="Group 880"/>
          <p:cNvGrpSpPr/>
          <p:nvPr/>
        </p:nvGrpSpPr>
        <p:grpSpPr>
          <a:xfrm flipH="1">
            <a:off x="8266856" y="5744293"/>
            <a:ext cx="304800" cy="65087"/>
            <a:chOff x="3608388" y="1665288"/>
            <a:chExt cx="304800" cy="65087"/>
          </a:xfrm>
        </p:grpSpPr>
        <p:sp>
          <p:nvSpPr>
            <p:cNvPr id="882" name="Line 22"/>
            <p:cNvSpPr>
              <a:spLocks noChangeShapeType="1"/>
            </p:cNvSpPr>
            <p:nvPr/>
          </p:nvSpPr>
          <p:spPr bwMode="auto">
            <a:xfrm>
              <a:off x="3713163" y="1695450"/>
              <a:ext cx="20002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83" name="Freeform 23"/>
            <p:cNvSpPr>
              <a:spLocks/>
            </p:cNvSpPr>
            <p:nvPr/>
          </p:nvSpPr>
          <p:spPr bwMode="auto">
            <a:xfrm>
              <a:off x="3608388" y="1665288"/>
              <a:ext cx="141287" cy="65087"/>
            </a:xfrm>
            <a:custGeom>
              <a:avLst/>
              <a:gdLst>
                <a:gd name="T0" fmla="*/ 0 w 98"/>
                <a:gd name="T1" fmla="*/ 2147483647 h 47"/>
                <a:gd name="T2" fmla="*/ 2147483647 w 98"/>
                <a:gd name="T3" fmla="*/ 2147483647 h 47"/>
                <a:gd name="T4" fmla="*/ 2147483647 w 98"/>
                <a:gd name="T5" fmla="*/ 2147483647 h 47"/>
                <a:gd name="T6" fmla="*/ 2147483647 w 98"/>
                <a:gd name="T7" fmla="*/ 0 h 47"/>
                <a:gd name="T8" fmla="*/ 0 w 98"/>
                <a:gd name="T9" fmla="*/ 2147483647 h 47"/>
                <a:gd name="T10" fmla="*/ 0 w 98"/>
                <a:gd name="T11" fmla="*/ 2147483647 h 47"/>
                <a:gd name="T12" fmla="*/ 0 60000 65536"/>
                <a:gd name="T13" fmla="*/ 0 60000 65536"/>
                <a:gd name="T14" fmla="*/ 0 60000 65536"/>
                <a:gd name="T15" fmla="*/ 0 60000 65536"/>
                <a:gd name="T16" fmla="*/ 0 60000 65536"/>
                <a:gd name="T17" fmla="*/ 0 60000 65536"/>
                <a:gd name="T18" fmla="*/ 0 w 98"/>
                <a:gd name="T19" fmla="*/ 0 h 47"/>
                <a:gd name="T20" fmla="*/ 98 w 98"/>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98" h="47">
                  <a:moveTo>
                    <a:pt x="0" y="22"/>
                  </a:moveTo>
                  <a:lnTo>
                    <a:pt x="97" y="46"/>
                  </a:lnTo>
                  <a:lnTo>
                    <a:pt x="73" y="22"/>
                  </a:lnTo>
                  <a:lnTo>
                    <a:pt x="97" y="0"/>
                  </a:lnTo>
                  <a:lnTo>
                    <a:pt x="0" y="22"/>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grpSp>
        <p:nvGrpSpPr>
          <p:cNvPr id="884" name="Group 883"/>
          <p:cNvGrpSpPr/>
          <p:nvPr/>
        </p:nvGrpSpPr>
        <p:grpSpPr>
          <a:xfrm>
            <a:off x="4506051" y="4519612"/>
            <a:ext cx="66675" cy="296863"/>
            <a:chOff x="4654550" y="2730500"/>
            <a:chExt cx="66675" cy="296863"/>
          </a:xfrm>
        </p:grpSpPr>
        <p:sp>
          <p:nvSpPr>
            <p:cNvPr id="885" name="Line 30"/>
            <p:cNvSpPr>
              <a:spLocks noChangeShapeType="1"/>
            </p:cNvSpPr>
            <p:nvPr/>
          </p:nvSpPr>
          <p:spPr bwMode="auto">
            <a:xfrm>
              <a:off x="4689475" y="2832100"/>
              <a:ext cx="0" cy="195263"/>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886" name="Freeform 31"/>
            <p:cNvSpPr>
              <a:spLocks/>
            </p:cNvSpPr>
            <p:nvPr/>
          </p:nvSpPr>
          <p:spPr bwMode="auto">
            <a:xfrm>
              <a:off x="4654550" y="2730500"/>
              <a:ext cx="66675" cy="136525"/>
            </a:xfrm>
            <a:custGeom>
              <a:avLst/>
              <a:gdLst>
                <a:gd name="T0" fmla="*/ 2147483647 w 47"/>
                <a:gd name="T1" fmla="*/ 0 h 97"/>
                <a:gd name="T2" fmla="*/ 0 w 47"/>
                <a:gd name="T3" fmla="*/ 2147483647 h 97"/>
                <a:gd name="T4" fmla="*/ 2147483647 w 47"/>
                <a:gd name="T5" fmla="*/ 2147483647 h 97"/>
                <a:gd name="T6" fmla="*/ 2147483647 w 47"/>
                <a:gd name="T7" fmla="*/ 2147483647 h 97"/>
                <a:gd name="T8" fmla="*/ 2147483647 w 47"/>
                <a:gd name="T9" fmla="*/ 0 h 97"/>
                <a:gd name="T10" fmla="*/ 2147483647 w 47"/>
                <a:gd name="T11" fmla="*/ 0 h 97"/>
                <a:gd name="T12" fmla="*/ 0 60000 65536"/>
                <a:gd name="T13" fmla="*/ 0 60000 65536"/>
                <a:gd name="T14" fmla="*/ 0 60000 65536"/>
                <a:gd name="T15" fmla="*/ 0 60000 65536"/>
                <a:gd name="T16" fmla="*/ 0 60000 65536"/>
                <a:gd name="T17" fmla="*/ 0 60000 65536"/>
                <a:gd name="T18" fmla="*/ 0 w 47"/>
                <a:gd name="T19" fmla="*/ 0 h 97"/>
                <a:gd name="T20" fmla="*/ 47 w 47"/>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47" h="97">
                  <a:moveTo>
                    <a:pt x="24" y="0"/>
                  </a:moveTo>
                  <a:lnTo>
                    <a:pt x="0" y="96"/>
                  </a:lnTo>
                  <a:lnTo>
                    <a:pt x="24" y="72"/>
                  </a:lnTo>
                  <a:lnTo>
                    <a:pt x="46" y="96"/>
                  </a:lnTo>
                  <a:lnTo>
                    <a:pt x="24" y="0"/>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sp>
        <p:nvSpPr>
          <p:cNvPr id="887" name="Line 17"/>
          <p:cNvSpPr>
            <a:spLocks noChangeShapeType="1"/>
          </p:cNvSpPr>
          <p:nvPr/>
        </p:nvSpPr>
        <p:spPr bwMode="auto">
          <a:xfrm>
            <a:off x="5559857" y="4522744"/>
            <a:ext cx="0" cy="885741"/>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888" name="Line 17"/>
          <p:cNvSpPr>
            <a:spLocks noChangeShapeType="1"/>
          </p:cNvSpPr>
          <p:nvPr/>
        </p:nvSpPr>
        <p:spPr bwMode="auto">
          <a:xfrm>
            <a:off x="5613020" y="4522744"/>
            <a:ext cx="0" cy="885741"/>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889" name="Line 847"/>
          <p:cNvSpPr>
            <a:spLocks noChangeShapeType="1"/>
          </p:cNvSpPr>
          <p:nvPr/>
        </p:nvSpPr>
        <p:spPr bwMode="auto">
          <a:xfrm flipH="1">
            <a:off x="5638541" y="4653514"/>
            <a:ext cx="264041" cy="4689"/>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890" name="Line 17"/>
          <p:cNvSpPr>
            <a:spLocks noChangeShapeType="1"/>
          </p:cNvSpPr>
          <p:nvPr/>
        </p:nvSpPr>
        <p:spPr bwMode="auto">
          <a:xfrm>
            <a:off x="6254517" y="3705656"/>
            <a:ext cx="0" cy="1702830"/>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891" name="Line 17"/>
          <p:cNvSpPr>
            <a:spLocks noChangeShapeType="1"/>
          </p:cNvSpPr>
          <p:nvPr/>
        </p:nvSpPr>
        <p:spPr bwMode="auto">
          <a:xfrm>
            <a:off x="7111429" y="3705657"/>
            <a:ext cx="0" cy="1702828"/>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892" name="Text Box 844"/>
          <p:cNvSpPr txBox="1">
            <a:spLocks noChangeArrowheads="1"/>
          </p:cNvSpPr>
          <p:nvPr/>
        </p:nvSpPr>
        <p:spPr bwMode="auto">
          <a:xfrm>
            <a:off x="6507605" y="3588974"/>
            <a:ext cx="360362" cy="3365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00"/>
                </a:solidFill>
                <a:latin typeface="Agilent TT Cond" pitchFamily="34" charset="0"/>
              </a:rPr>
              <a:t>2</a:t>
            </a:r>
            <a:r>
              <a:rPr lang="en-US" sz="2200" dirty="0" smtClean="0">
                <a:solidFill>
                  <a:srgbClr val="000000"/>
                </a:solidFill>
                <a:latin typeface="Agilent TT Cond" pitchFamily="34" charset="0"/>
              </a:rPr>
              <a:t>/t</a:t>
            </a:r>
            <a:endParaRPr lang="en-US" sz="2200" dirty="0">
              <a:latin typeface="Agilent TT Cond" pitchFamily="34" charset="0"/>
            </a:endParaRPr>
          </a:p>
        </p:txBody>
      </p:sp>
      <p:sp>
        <p:nvSpPr>
          <p:cNvPr id="893" name="Line 847"/>
          <p:cNvSpPr>
            <a:spLocks noChangeShapeType="1"/>
          </p:cNvSpPr>
          <p:nvPr/>
        </p:nvSpPr>
        <p:spPr bwMode="auto">
          <a:xfrm flipH="1">
            <a:off x="6254517" y="3746327"/>
            <a:ext cx="264041" cy="4689"/>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894" name="Line 847"/>
          <p:cNvSpPr>
            <a:spLocks noChangeShapeType="1"/>
          </p:cNvSpPr>
          <p:nvPr/>
        </p:nvSpPr>
        <p:spPr bwMode="auto">
          <a:xfrm>
            <a:off x="6842187" y="3752560"/>
            <a:ext cx="264041" cy="4689"/>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895" name="Line 17"/>
          <p:cNvSpPr>
            <a:spLocks noChangeShapeType="1"/>
          </p:cNvSpPr>
          <p:nvPr/>
        </p:nvSpPr>
        <p:spPr bwMode="auto">
          <a:xfrm>
            <a:off x="7546583" y="4522743"/>
            <a:ext cx="0" cy="885741"/>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896" name="Line 17"/>
          <p:cNvSpPr>
            <a:spLocks noChangeShapeType="1"/>
          </p:cNvSpPr>
          <p:nvPr/>
        </p:nvSpPr>
        <p:spPr bwMode="auto">
          <a:xfrm>
            <a:off x="7961254" y="4522743"/>
            <a:ext cx="0" cy="885741"/>
          </a:xfrm>
          <a:prstGeom prst="line">
            <a:avLst/>
          </a:prstGeom>
          <a:noFill/>
          <a:ln w="18732">
            <a:solidFill>
              <a:srgbClr val="00B0F0"/>
            </a:solidFill>
            <a:round/>
            <a:headEnd/>
            <a:tailEnd/>
          </a:ln>
        </p:spPr>
        <p:txBody>
          <a:bodyPr wrap="none" anchor="ctr"/>
          <a:lstStyle/>
          <a:p>
            <a:endParaRPr lang="en-US" dirty="0">
              <a:latin typeface="Agilent TT Cond" pitchFamily="34" charset="0"/>
            </a:endParaRPr>
          </a:p>
        </p:txBody>
      </p:sp>
      <p:sp>
        <p:nvSpPr>
          <p:cNvPr id="897" name="Line 847"/>
          <p:cNvSpPr>
            <a:spLocks noChangeShapeType="1"/>
          </p:cNvSpPr>
          <p:nvPr/>
        </p:nvSpPr>
        <p:spPr bwMode="auto">
          <a:xfrm flipH="1">
            <a:off x="7961254" y="4653513"/>
            <a:ext cx="264041" cy="4689"/>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898" name="Line 847"/>
          <p:cNvSpPr>
            <a:spLocks noChangeShapeType="1"/>
          </p:cNvSpPr>
          <p:nvPr/>
        </p:nvSpPr>
        <p:spPr bwMode="auto">
          <a:xfrm>
            <a:off x="7282542" y="4653514"/>
            <a:ext cx="264041" cy="4689"/>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7" name="Date Placeholder 6"/>
          <p:cNvSpPr>
            <a:spLocks noGrp="1"/>
          </p:cNvSpPr>
          <p:nvPr>
            <p:ph type="dt" sz="half" idx="2"/>
          </p:nvPr>
        </p:nvSpPr>
        <p:spPr/>
        <p:txBody>
          <a:bodyPr/>
          <a:lstStyle/>
          <a:p>
            <a:r>
              <a:rPr lang="en-US" smtClean="0"/>
              <a:t>29 Feb 2012</a:t>
            </a:r>
            <a:endParaRPr lang="en-US" dirty="0"/>
          </a:p>
        </p:txBody>
      </p:sp>
      <p:sp>
        <p:nvSpPr>
          <p:cNvPr id="8" name="Footer Placeholder 7"/>
          <p:cNvSpPr>
            <a:spLocks noGrp="1"/>
          </p:cNvSpPr>
          <p:nvPr>
            <p:ph type="ftr" sz="quarter" idx="3"/>
          </p:nvPr>
        </p:nvSpPr>
        <p:spPr/>
        <p:txBody>
          <a:bodyPr/>
          <a:lstStyle/>
          <a:p>
            <a:r>
              <a:rPr lang="en-US" smtClean="0"/>
              <a:t>Back to Basics Training Copyright Agilent 2012</a:t>
            </a:r>
            <a:endParaRPr lang="en-US" dirty="0"/>
          </a:p>
        </p:txBody>
      </p:sp>
      <p:sp>
        <p:nvSpPr>
          <p:cNvPr id="10" name="Slide Number Placeholder 9"/>
          <p:cNvSpPr>
            <a:spLocks noGrp="1"/>
          </p:cNvSpPr>
          <p:nvPr>
            <p:ph type="sldNum" sz="quarter" idx="4"/>
          </p:nvPr>
        </p:nvSpPr>
        <p:spPr/>
        <p:txBody>
          <a:bodyPr/>
          <a:lstStyle/>
          <a:p>
            <a:fld id="{793EC66B-EF27-4603-8557-B6CFD2D77735}"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0188" y="203200"/>
            <a:ext cx="8534400" cy="549275"/>
          </a:xfrm>
        </p:spPr>
        <p:txBody>
          <a:bodyPr/>
          <a:lstStyle/>
          <a:p>
            <a:r>
              <a:rPr lang="en-US" dirty="0" smtClean="0"/>
              <a:t>Generating Signals – Composite Modulation</a:t>
            </a:r>
            <a:endParaRPr lang="en-US" sz="2100" dirty="0" smtClean="0"/>
          </a:p>
        </p:txBody>
      </p:sp>
      <p:sp>
        <p:nvSpPr>
          <p:cNvPr id="35843" name="Text Box 3"/>
          <p:cNvSpPr txBox="1">
            <a:spLocks noChangeArrowheads="1"/>
          </p:cNvSpPr>
          <p:nvPr/>
        </p:nvSpPr>
        <p:spPr bwMode="auto">
          <a:xfrm>
            <a:off x="304800" y="1524000"/>
            <a:ext cx="3429000" cy="884238"/>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b="1" dirty="0">
                <a:solidFill>
                  <a:schemeClr val="tx2"/>
                </a:solidFill>
                <a:latin typeface="Agilent TT Cond" pitchFamily="34" charset="0"/>
              </a:rPr>
              <a:t>Independent Amplitude and </a:t>
            </a:r>
            <a:r>
              <a:rPr lang="en-US" b="1" dirty="0" smtClean="0">
                <a:solidFill>
                  <a:schemeClr val="tx2"/>
                </a:solidFill>
                <a:latin typeface="Agilent TT Cond" pitchFamily="34" charset="0"/>
              </a:rPr>
              <a:t>Phase Modulation</a:t>
            </a:r>
            <a:endParaRPr lang="en-US" b="1" dirty="0">
              <a:solidFill>
                <a:schemeClr val="tx2"/>
              </a:solidFill>
              <a:latin typeface="Agilent TT Cond" pitchFamily="34" charset="0"/>
            </a:endParaRPr>
          </a:p>
        </p:txBody>
      </p:sp>
      <p:grpSp>
        <p:nvGrpSpPr>
          <p:cNvPr id="35844" name="Group 4"/>
          <p:cNvGrpSpPr>
            <a:grpSpLocks/>
          </p:cNvGrpSpPr>
          <p:nvPr/>
        </p:nvGrpSpPr>
        <p:grpSpPr bwMode="auto">
          <a:xfrm>
            <a:off x="685800" y="2514600"/>
            <a:ext cx="2743200" cy="1133475"/>
            <a:chOff x="3211" y="3879"/>
            <a:chExt cx="2601" cy="810"/>
          </a:xfrm>
        </p:grpSpPr>
        <p:sp>
          <p:nvSpPr>
            <p:cNvPr id="35867" name="Line 5"/>
            <p:cNvSpPr>
              <a:spLocks noChangeShapeType="1"/>
            </p:cNvSpPr>
            <p:nvPr/>
          </p:nvSpPr>
          <p:spPr bwMode="auto">
            <a:xfrm>
              <a:off x="3211" y="415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68" name="Line 6"/>
            <p:cNvSpPr>
              <a:spLocks noChangeShapeType="1"/>
            </p:cNvSpPr>
            <p:nvPr/>
          </p:nvSpPr>
          <p:spPr bwMode="auto">
            <a:xfrm>
              <a:off x="3211" y="4150"/>
              <a:ext cx="6"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69" name="Line 7"/>
            <p:cNvSpPr>
              <a:spLocks noChangeShapeType="1"/>
            </p:cNvSpPr>
            <p:nvPr/>
          </p:nvSpPr>
          <p:spPr bwMode="auto">
            <a:xfrm>
              <a:off x="3217" y="4176"/>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0" name="Line 8"/>
            <p:cNvSpPr>
              <a:spLocks noChangeShapeType="1"/>
            </p:cNvSpPr>
            <p:nvPr/>
          </p:nvSpPr>
          <p:spPr bwMode="auto">
            <a:xfrm>
              <a:off x="3217" y="4206"/>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1" name="Line 9"/>
            <p:cNvSpPr>
              <a:spLocks noChangeShapeType="1"/>
            </p:cNvSpPr>
            <p:nvPr/>
          </p:nvSpPr>
          <p:spPr bwMode="auto">
            <a:xfrm>
              <a:off x="3223" y="422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2" name="Line 10"/>
            <p:cNvSpPr>
              <a:spLocks noChangeShapeType="1"/>
            </p:cNvSpPr>
            <p:nvPr/>
          </p:nvSpPr>
          <p:spPr bwMode="auto">
            <a:xfrm flipV="1">
              <a:off x="3223" y="4181"/>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3" name="Line 11"/>
            <p:cNvSpPr>
              <a:spLocks noChangeShapeType="1"/>
            </p:cNvSpPr>
            <p:nvPr/>
          </p:nvSpPr>
          <p:spPr bwMode="auto">
            <a:xfrm flipV="1">
              <a:off x="3230" y="4095"/>
              <a:ext cx="0" cy="8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4" name="Line 12"/>
            <p:cNvSpPr>
              <a:spLocks noChangeShapeType="1"/>
            </p:cNvSpPr>
            <p:nvPr/>
          </p:nvSpPr>
          <p:spPr bwMode="auto">
            <a:xfrm>
              <a:off x="3230" y="4095"/>
              <a:ext cx="6"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5" name="Line 13"/>
            <p:cNvSpPr>
              <a:spLocks noChangeShapeType="1"/>
            </p:cNvSpPr>
            <p:nvPr/>
          </p:nvSpPr>
          <p:spPr bwMode="auto">
            <a:xfrm>
              <a:off x="3236" y="4105"/>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6" name="Line 14"/>
            <p:cNvSpPr>
              <a:spLocks noChangeShapeType="1"/>
            </p:cNvSpPr>
            <p:nvPr/>
          </p:nvSpPr>
          <p:spPr bwMode="auto">
            <a:xfrm>
              <a:off x="3236" y="4161"/>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7" name="Line 15"/>
            <p:cNvSpPr>
              <a:spLocks noChangeShapeType="1"/>
            </p:cNvSpPr>
            <p:nvPr/>
          </p:nvSpPr>
          <p:spPr bwMode="auto">
            <a:xfrm>
              <a:off x="3243" y="417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8" name="Line 16"/>
            <p:cNvSpPr>
              <a:spLocks noChangeShapeType="1"/>
            </p:cNvSpPr>
            <p:nvPr/>
          </p:nvSpPr>
          <p:spPr bwMode="auto">
            <a:xfrm>
              <a:off x="3243" y="4171"/>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79" name="Line 17"/>
            <p:cNvSpPr>
              <a:spLocks noChangeShapeType="1"/>
            </p:cNvSpPr>
            <p:nvPr/>
          </p:nvSpPr>
          <p:spPr bwMode="auto">
            <a:xfrm>
              <a:off x="3250" y="4211"/>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0" name="Line 18"/>
            <p:cNvSpPr>
              <a:spLocks noChangeShapeType="1"/>
            </p:cNvSpPr>
            <p:nvPr/>
          </p:nvSpPr>
          <p:spPr bwMode="auto">
            <a:xfrm>
              <a:off x="3250" y="4231"/>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1" name="Line 19"/>
            <p:cNvSpPr>
              <a:spLocks noChangeShapeType="1"/>
            </p:cNvSpPr>
            <p:nvPr/>
          </p:nvSpPr>
          <p:spPr bwMode="auto">
            <a:xfrm>
              <a:off x="3256" y="426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2" name="Line 20"/>
            <p:cNvSpPr>
              <a:spLocks noChangeShapeType="1"/>
            </p:cNvSpPr>
            <p:nvPr/>
          </p:nvSpPr>
          <p:spPr bwMode="auto">
            <a:xfrm>
              <a:off x="3256" y="4266"/>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3" name="Line 21"/>
            <p:cNvSpPr>
              <a:spLocks noChangeShapeType="1"/>
            </p:cNvSpPr>
            <p:nvPr/>
          </p:nvSpPr>
          <p:spPr bwMode="auto">
            <a:xfrm>
              <a:off x="3263" y="4291"/>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4" name="Line 22"/>
            <p:cNvSpPr>
              <a:spLocks noChangeShapeType="1"/>
            </p:cNvSpPr>
            <p:nvPr/>
          </p:nvSpPr>
          <p:spPr bwMode="auto">
            <a:xfrm>
              <a:off x="3263" y="4311"/>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5" name="Line 23"/>
            <p:cNvSpPr>
              <a:spLocks noChangeShapeType="1"/>
            </p:cNvSpPr>
            <p:nvPr/>
          </p:nvSpPr>
          <p:spPr bwMode="auto">
            <a:xfrm>
              <a:off x="3270" y="4337"/>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6" name="Line 24"/>
            <p:cNvSpPr>
              <a:spLocks noChangeShapeType="1"/>
            </p:cNvSpPr>
            <p:nvPr/>
          </p:nvSpPr>
          <p:spPr bwMode="auto">
            <a:xfrm>
              <a:off x="3270" y="4352"/>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7" name="Line 25"/>
            <p:cNvSpPr>
              <a:spLocks noChangeShapeType="1"/>
            </p:cNvSpPr>
            <p:nvPr/>
          </p:nvSpPr>
          <p:spPr bwMode="auto">
            <a:xfrm>
              <a:off x="3276" y="436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8" name="Line 26"/>
            <p:cNvSpPr>
              <a:spLocks noChangeShapeType="1"/>
            </p:cNvSpPr>
            <p:nvPr/>
          </p:nvSpPr>
          <p:spPr bwMode="auto">
            <a:xfrm>
              <a:off x="3276" y="4367"/>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89" name="Line 27"/>
            <p:cNvSpPr>
              <a:spLocks noChangeShapeType="1"/>
            </p:cNvSpPr>
            <p:nvPr/>
          </p:nvSpPr>
          <p:spPr bwMode="auto">
            <a:xfrm>
              <a:off x="3283" y="4377"/>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0" name="Line 28"/>
            <p:cNvSpPr>
              <a:spLocks noChangeShapeType="1"/>
            </p:cNvSpPr>
            <p:nvPr/>
          </p:nvSpPr>
          <p:spPr bwMode="auto">
            <a:xfrm>
              <a:off x="3283" y="4382"/>
              <a:ext cx="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1" name="Line 29"/>
            <p:cNvSpPr>
              <a:spLocks noChangeShapeType="1"/>
            </p:cNvSpPr>
            <p:nvPr/>
          </p:nvSpPr>
          <p:spPr bwMode="auto">
            <a:xfrm>
              <a:off x="3288" y="43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2" name="Line 30"/>
            <p:cNvSpPr>
              <a:spLocks noChangeShapeType="1"/>
            </p:cNvSpPr>
            <p:nvPr/>
          </p:nvSpPr>
          <p:spPr bwMode="auto">
            <a:xfrm flipV="1">
              <a:off x="3288" y="4377"/>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3" name="Line 31"/>
            <p:cNvSpPr>
              <a:spLocks noChangeShapeType="1"/>
            </p:cNvSpPr>
            <p:nvPr/>
          </p:nvSpPr>
          <p:spPr bwMode="auto">
            <a:xfrm flipV="1">
              <a:off x="3295" y="4367"/>
              <a:ext cx="0"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4" name="Line 32"/>
            <p:cNvSpPr>
              <a:spLocks noChangeShapeType="1"/>
            </p:cNvSpPr>
            <p:nvPr/>
          </p:nvSpPr>
          <p:spPr bwMode="auto">
            <a:xfrm flipV="1">
              <a:off x="3295" y="4357"/>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5" name="Line 33"/>
            <p:cNvSpPr>
              <a:spLocks noChangeShapeType="1"/>
            </p:cNvSpPr>
            <p:nvPr/>
          </p:nvSpPr>
          <p:spPr bwMode="auto">
            <a:xfrm flipV="1">
              <a:off x="3302" y="4342"/>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6" name="Line 34"/>
            <p:cNvSpPr>
              <a:spLocks noChangeShapeType="1"/>
            </p:cNvSpPr>
            <p:nvPr/>
          </p:nvSpPr>
          <p:spPr bwMode="auto">
            <a:xfrm flipV="1">
              <a:off x="3302" y="4322"/>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7" name="Line 35"/>
            <p:cNvSpPr>
              <a:spLocks noChangeShapeType="1"/>
            </p:cNvSpPr>
            <p:nvPr/>
          </p:nvSpPr>
          <p:spPr bwMode="auto">
            <a:xfrm>
              <a:off x="3308" y="432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8" name="Line 36"/>
            <p:cNvSpPr>
              <a:spLocks noChangeShapeType="1"/>
            </p:cNvSpPr>
            <p:nvPr/>
          </p:nvSpPr>
          <p:spPr bwMode="auto">
            <a:xfrm flipV="1">
              <a:off x="3308" y="4302"/>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899" name="Line 37"/>
            <p:cNvSpPr>
              <a:spLocks noChangeShapeType="1"/>
            </p:cNvSpPr>
            <p:nvPr/>
          </p:nvSpPr>
          <p:spPr bwMode="auto">
            <a:xfrm flipV="1">
              <a:off x="3315" y="4281"/>
              <a:ext cx="0"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0" name="Line 38"/>
            <p:cNvSpPr>
              <a:spLocks noChangeShapeType="1"/>
            </p:cNvSpPr>
            <p:nvPr/>
          </p:nvSpPr>
          <p:spPr bwMode="auto">
            <a:xfrm flipV="1">
              <a:off x="3315" y="4257"/>
              <a:ext cx="7" cy="2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1" name="Line 39"/>
            <p:cNvSpPr>
              <a:spLocks noChangeShapeType="1"/>
            </p:cNvSpPr>
            <p:nvPr/>
          </p:nvSpPr>
          <p:spPr bwMode="auto">
            <a:xfrm>
              <a:off x="3322" y="425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2" name="Line 40"/>
            <p:cNvSpPr>
              <a:spLocks noChangeShapeType="1"/>
            </p:cNvSpPr>
            <p:nvPr/>
          </p:nvSpPr>
          <p:spPr bwMode="auto">
            <a:xfrm flipV="1">
              <a:off x="3322" y="4231"/>
              <a:ext cx="6"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3" name="Line 41"/>
            <p:cNvSpPr>
              <a:spLocks noChangeShapeType="1"/>
            </p:cNvSpPr>
            <p:nvPr/>
          </p:nvSpPr>
          <p:spPr bwMode="auto">
            <a:xfrm flipV="1">
              <a:off x="3328" y="4211"/>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4" name="Line 42"/>
            <p:cNvSpPr>
              <a:spLocks noChangeShapeType="1"/>
            </p:cNvSpPr>
            <p:nvPr/>
          </p:nvSpPr>
          <p:spPr bwMode="auto">
            <a:xfrm flipV="1">
              <a:off x="3328" y="4186"/>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5" name="Line 43"/>
            <p:cNvSpPr>
              <a:spLocks noChangeShapeType="1"/>
            </p:cNvSpPr>
            <p:nvPr/>
          </p:nvSpPr>
          <p:spPr bwMode="auto">
            <a:xfrm flipV="1">
              <a:off x="3334" y="4166"/>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6" name="Line 44"/>
            <p:cNvSpPr>
              <a:spLocks noChangeShapeType="1"/>
            </p:cNvSpPr>
            <p:nvPr/>
          </p:nvSpPr>
          <p:spPr bwMode="auto">
            <a:xfrm flipV="1">
              <a:off x="3334" y="4146"/>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7" name="Line 45"/>
            <p:cNvSpPr>
              <a:spLocks noChangeShapeType="1"/>
            </p:cNvSpPr>
            <p:nvPr/>
          </p:nvSpPr>
          <p:spPr bwMode="auto">
            <a:xfrm>
              <a:off x="3340" y="414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8" name="Line 46"/>
            <p:cNvSpPr>
              <a:spLocks noChangeShapeType="1"/>
            </p:cNvSpPr>
            <p:nvPr/>
          </p:nvSpPr>
          <p:spPr bwMode="auto">
            <a:xfrm flipV="1">
              <a:off x="3340" y="4130"/>
              <a:ext cx="7"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09" name="Line 47"/>
            <p:cNvSpPr>
              <a:spLocks noChangeShapeType="1"/>
            </p:cNvSpPr>
            <p:nvPr/>
          </p:nvSpPr>
          <p:spPr bwMode="auto">
            <a:xfrm flipV="1">
              <a:off x="3347" y="4121"/>
              <a:ext cx="0" cy="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0" name="Line 48"/>
            <p:cNvSpPr>
              <a:spLocks noChangeShapeType="1"/>
            </p:cNvSpPr>
            <p:nvPr/>
          </p:nvSpPr>
          <p:spPr bwMode="auto">
            <a:xfrm flipV="1">
              <a:off x="3347" y="4115"/>
              <a:ext cx="7" cy="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1" name="Line 49"/>
            <p:cNvSpPr>
              <a:spLocks noChangeShapeType="1"/>
            </p:cNvSpPr>
            <p:nvPr/>
          </p:nvSpPr>
          <p:spPr bwMode="auto">
            <a:xfrm>
              <a:off x="3354" y="411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2" name="Line 50"/>
            <p:cNvSpPr>
              <a:spLocks noChangeShapeType="1"/>
            </p:cNvSpPr>
            <p:nvPr/>
          </p:nvSpPr>
          <p:spPr bwMode="auto">
            <a:xfrm>
              <a:off x="3354" y="4115"/>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3" name="Line 51"/>
            <p:cNvSpPr>
              <a:spLocks noChangeShapeType="1"/>
            </p:cNvSpPr>
            <p:nvPr/>
          </p:nvSpPr>
          <p:spPr bwMode="auto">
            <a:xfrm>
              <a:off x="3360" y="411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4" name="Line 52"/>
            <p:cNvSpPr>
              <a:spLocks noChangeShapeType="1"/>
            </p:cNvSpPr>
            <p:nvPr/>
          </p:nvSpPr>
          <p:spPr bwMode="auto">
            <a:xfrm>
              <a:off x="3360" y="4115"/>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5" name="Line 53"/>
            <p:cNvSpPr>
              <a:spLocks noChangeShapeType="1"/>
            </p:cNvSpPr>
            <p:nvPr/>
          </p:nvSpPr>
          <p:spPr bwMode="auto">
            <a:xfrm>
              <a:off x="3367" y="41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6" name="Line 54"/>
            <p:cNvSpPr>
              <a:spLocks noChangeShapeType="1"/>
            </p:cNvSpPr>
            <p:nvPr/>
          </p:nvSpPr>
          <p:spPr bwMode="auto">
            <a:xfrm>
              <a:off x="3367" y="4125"/>
              <a:ext cx="6"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7" name="Line 55"/>
            <p:cNvSpPr>
              <a:spLocks noChangeShapeType="1"/>
            </p:cNvSpPr>
            <p:nvPr/>
          </p:nvSpPr>
          <p:spPr bwMode="auto">
            <a:xfrm>
              <a:off x="3373" y="4136"/>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8" name="Line 56"/>
            <p:cNvSpPr>
              <a:spLocks noChangeShapeType="1"/>
            </p:cNvSpPr>
            <p:nvPr/>
          </p:nvSpPr>
          <p:spPr bwMode="auto">
            <a:xfrm>
              <a:off x="3373" y="4156"/>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19" name="Line 57"/>
            <p:cNvSpPr>
              <a:spLocks noChangeShapeType="1"/>
            </p:cNvSpPr>
            <p:nvPr/>
          </p:nvSpPr>
          <p:spPr bwMode="auto">
            <a:xfrm>
              <a:off x="3379" y="4176"/>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0" name="Line 58"/>
            <p:cNvSpPr>
              <a:spLocks noChangeShapeType="1"/>
            </p:cNvSpPr>
            <p:nvPr/>
          </p:nvSpPr>
          <p:spPr bwMode="auto">
            <a:xfrm>
              <a:off x="3379" y="4216"/>
              <a:ext cx="7" cy="10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1" name="Line 59"/>
            <p:cNvSpPr>
              <a:spLocks noChangeShapeType="1"/>
            </p:cNvSpPr>
            <p:nvPr/>
          </p:nvSpPr>
          <p:spPr bwMode="auto">
            <a:xfrm>
              <a:off x="3386" y="431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2" name="Line 60"/>
            <p:cNvSpPr>
              <a:spLocks noChangeShapeType="1"/>
            </p:cNvSpPr>
            <p:nvPr/>
          </p:nvSpPr>
          <p:spPr bwMode="auto">
            <a:xfrm>
              <a:off x="3386" y="4317"/>
              <a:ext cx="7" cy="1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3" name="Line 61"/>
            <p:cNvSpPr>
              <a:spLocks noChangeShapeType="1"/>
            </p:cNvSpPr>
            <p:nvPr/>
          </p:nvSpPr>
          <p:spPr bwMode="auto">
            <a:xfrm>
              <a:off x="3393" y="4427"/>
              <a:ext cx="0"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4" name="Line 62"/>
            <p:cNvSpPr>
              <a:spLocks noChangeShapeType="1"/>
            </p:cNvSpPr>
            <p:nvPr/>
          </p:nvSpPr>
          <p:spPr bwMode="auto">
            <a:xfrm flipV="1">
              <a:off x="3393" y="4402"/>
              <a:ext cx="6"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5" name="Line 63"/>
            <p:cNvSpPr>
              <a:spLocks noChangeShapeType="1"/>
            </p:cNvSpPr>
            <p:nvPr/>
          </p:nvSpPr>
          <p:spPr bwMode="auto">
            <a:xfrm>
              <a:off x="3399" y="440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6" name="Line 64"/>
            <p:cNvSpPr>
              <a:spLocks noChangeShapeType="1"/>
            </p:cNvSpPr>
            <p:nvPr/>
          </p:nvSpPr>
          <p:spPr bwMode="auto">
            <a:xfrm flipV="1">
              <a:off x="3399" y="4392"/>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7" name="Line 65"/>
            <p:cNvSpPr>
              <a:spLocks noChangeShapeType="1"/>
            </p:cNvSpPr>
            <p:nvPr/>
          </p:nvSpPr>
          <p:spPr bwMode="auto">
            <a:xfrm>
              <a:off x="3406" y="4392"/>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8" name="Line 66"/>
            <p:cNvSpPr>
              <a:spLocks noChangeShapeType="1"/>
            </p:cNvSpPr>
            <p:nvPr/>
          </p:nvSpPr>
          <p:spPr bwMode="auto">
            <a:xfrm flipV="1">
              <a:off x="3406" y="4392"/>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29" name="Line 67"/>
            <p:cNvSpPr>
              <a:spLocks noChangeShapeType="1"/>
            </p:cNvSpPr>
            <p:nvPr/>
          </p:nvSpPr>
          <p:spPr bwMode="auto">
            <a:xfrm flipV="1">
              <a:off x="3413" y="4367"/>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0" name="Line 68"/>
            <p:cNvSpPr>
              <a:spLocks noChangeShapeType="1"/>
            </p:cNvSpPr>
            <p:nvPr/>
          </p:nvSpPr>
          <p:spPr bwMode="auto">
            <a:xfrm flipV="1">
              <a:off x="3413" y="4342"/>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1" name="Line 69"/>
            <p:cNvSpPr>
              <a:spLocks noChangeShapeType="1"/>
            </p:cNvSpPr>
            <p:nvPr/>
          </p:nvSpPr>
          <p:spPr bwMode="auto">
            <a:xfrm>
              <a:off x="3419" y="434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2" name="Line 70"/>
            <p:cNvSpPr>
              <a:spLocks noChangeShapeType="1"/>
            </p:cNvSpPr>
            <p:nvPr/>
          </p:nvSpPr>
          <p:spPr bwMode="auto">
            <a:xfrm flipV="1">
              <a:off x="3419" y="4311"/>
              <a:ext cx="6"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3" name="Line 71"/>
            <p:cNvSpPr>
              <a:spLocks noChangeShapeType="1"/>
            </p:cNvSpPr>
            <p:nvPr/>
          </p:nvSpPr>
          <p:spPr bwMode="auto">
            <a:xfrm flipV="1">
              <a:off x="3425" y="4272"/>
              <a:ext cx="0" cy="3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4" name="Line 72"/>
            <p:cNvSpPr>
              <a:spLocks noChangeShapeType="1"/>
            </p:cNvSpPr>
            <p:nvPr/>
          </p:nvSpPr>
          <p:spPr bwMode="auto">
            <a:xfrm flipV="1">
              <a:off x="3425" y="4241"/>
              <a:ext cx="7"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5" name="Line 73"/>
            <p:cNvSpPr>
              <a:spLocks noChangeShapeType="1"/>
            </p:cNvSpPr>
            <p:nvPr/>
          </p:nvSpPr>
          <p:spPr bwMode="auto">
            <a:xfrm>
              <a:off x="3432" y="42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6" name="Line 74"/>
            <p:cNvSpPr>
              <a:spLocks noChangeShapeType="1"/>
            </p:cNvSpPr>
            <p:nvPr/>
          </p:nvSpPr>
          <p:spPr bwMode="auto">
            <a:xfrm flipV="1">
              <a:off x="3432" y="4196"/>
              <a:ext cx="6"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7" name="Line 75"/>
            <p:cNvSpPr>
              <a:spLocks noChangeShapeType="1"/>
            </p:cNvSpPr>
            <p:nvPr/>
          </p:nvSpPr>
          <p:spPr bwMode="auto">
            <a:xfrm flipV="1">
              <a:off x="3438" y="4161"/>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8" name="Line 76"/>
            <p:cNvSpPr>
              <a:spLocks noChangeShapeType="1"/>
            </p:cNvSpPr>
            <p:nvPr/>
          </p:nvSpPr>
          <p:spPr bwMode="auto">
            <a:xfrm flipV="1">
              <a:off x="3438" y="4125"/>
              <a:ext cx="7"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39" name="Line 77"/>
            <p:cNvSpPr>
              <a:spLocks noChangeShapeType="1"/>
            </p:cNvSpPr>
            <p:nvPr/>
          </p:nvSpPr>
          <p:spPr bwMode="auto">
            <a:xfrm flipV="1">
              <a:off x="3445" y="4090"/>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0" name="Line 78"/>
            <p:cNvSpPr>
              <a:spLocks noChangeShapeType="1"/>
            </p:cNvSpPr>
            <p:nvPr/>
          </p:nvSpPr>
          <p:spPr bwMode="auto">
            <a:xfrm flipV="1">
              <a:off x="3445" y="4060"/>
              <a:ext cx="6"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1" name="Line 79"/>
            <p:cNvSpPr>
              <a:spLocks noChangeShapeType="1"/>
            </p:cNvSpPr>
            <p:nvPr/>
          </p:nvSpPr>
          <p:spPr bwMode="auto">
            <a:xfrm>
              <a:off x="3451" y="406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2" name="Line 80"/>
            <p:cNvSpPr>
              <a:spLocks noChangeShapeType="1"/>
            </p:cNvSpPr>
            <p:nvPr/>
          </p:nvSpPr>
          <p:spPr bwMode="auto">
            <a:xfrm flipV="1">
              <a:off x="3451" y="4039"/>
              <a:ext cx="7"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3" name="Line 81"/>
            <p:cNvSpPr>
              <a:spLocks noChangeShapeType="1"/>
            </p:cNvSpPr>
            <p:nvPr/>
          </p:nvSpPr>
          <p:spPr bwMode="auto">
            <a:xfrm flipV="1">
              <a:off x="3458" y="4020"/>
              <a:ext cx="0" cy="1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4" name="Line 82"/>
            <p:cNvSpPr>
              <a:spLocks noChangeShapeType="1"/>
            </p:cNvSpPr>
            <p:nvPr/>
          </p:nvSpPr>
          <p:spPr bwMode="auto">
            <a:xfrm flipV="1">
              <a:off x="3458" y="4015"/>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5" name="Line 83"/>
            <p:cNvSpPr>
              <a:spLocks noChangeShapeType="1"/>
            </p:cNvSpPr>
            <p:nvPr/>
          </p:nvSpPr>
          <p:spPr bwMode="auto">
            <a:xfrm>
              <a:off x="3465" y="401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6" name="Line 84"/>
            <p:cNvSpPr>
              <a:spLocks noChangeShapeType="1"/>
            </p:cNvSpPr>
            <p:nvPr/>
          </p:nvSpPr>
          <p:spPr bwMode="auto">
            <a:xfrm>
              <a:off x="3465" y="4015"/>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7" name="Line 85"/>
            <p:cNvSpPr>
              <a:spLocks noChangeShapeType="1"/>
            </p:cNvSpPr>
            <p:nvPr/>
          </p:nvSpPr>
          <p:spPr bwMode="auto">
            <a:xfrm>
              <a:off x="3471" y="4015"/>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8" name="Line 86"/>
            <p:cNvSpPr>
              <a:spLocks noChangeShapeType="1"/>
            </p:cNvSpPr>
            <p:nvPr/>
          </p:nvSpPr>
          <p:spPr bwMode="auto">
            <a:xfrm>
              <a:off x="3471" y="4020"/>
              <a:ext cx="7" cy="1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49" name="Line 87"/>
            <p:cNvSpPr>
              <a:spLocks noChangeShapeType="1"/>
            </p:cNvSpPr>
            <p:nvPr/>
          </p:nvSpPr>
          <p:spPr bwMode="auto">
            <a:xfrm>
              <a:off x="3478" y="403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0" name="Line 88"/>
            <p:cNvSpPr>
              <a:spLocks noChangeShapeType="1"/>
            </p:cNvSpPr>
            <p:nvPr/>
          </p:nvSpPr>
          <p:spPr bwMode="auto">
            <a:xfrm>
              <a:off x="3478" y="4039"/>
              <a:ext cx="6"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1" name="Line 89"/>
            <p:cNvSpPr>
              <a:spLocks noChangeShapeType="1"/>
            </p:cNvSpPr>
            <p:nvPr/>
          </p:nvSpPr>
          <p:spPr bwMode="auto">
            <a:xfrm>
              <a:off x="3484" y="4065"/>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2" name="Line 90"/>
            <p:cNvSpPr>
              <a:spLocks noChangeShapeType="1"/>
            </p:cNvSpPr>
            <p:nvPr/>
          </p:nvSpPr>
          <p:spPr bwMode="auto">
            <a:xfrm>
              <a:off x="3484" y="4100"/>
              <a:ext cx="6"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3" name="Line 91"/>
            <p:cNvSpPr>
              <a:spLocks noChangeShapeType="1"/>
            </p:cNvSpPr>
            <p:nvPr/>
          </p:nvSpPr>
          <p:spPr bwMode="auto">
            <a:xfrm>
              <a:off x="3490" y="4141"/>
              <a:ext cx="0"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4" name="Line 92"/>
            <p:cNvSpPr>
              <a:spLocks noChangeShapeType="1"/>
            </p:cNvSpPr>
            <p:nvPr/>
          </p:nvSpPr>
          <p:spPr bwMode="auto">
            <a:xfrm>
              <a:off x="3490" y="4186"/>
              <a:ext cx="7"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5" name="Line 93"/>
            <p:cNvSpPr>
              <a:spLocks noChangeShapeType="1"/>
            </p:cNvSpPr>
            <p:nvPr/>
          </p:nvSpPr>
          <p:spPr bwMode="auto">
            <a:xfrm>
              <a:off x="3497" y="423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6" name="Line 94"/>
            <p:cNvSpPr>
              <a:spLocks noChangeShapeType="1"/>
            </p:cNvSpPr>
            <p:nvPr/>
          </p:nvSpPr>
          <p:spPr bwMode="auto">
            <a:xfrm>
              <a:off x="3497" y="4237"/>
              <a:ext cx="6" cy="5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7" name="Line 95"/>
            <p:cNvSpPr>
              <a:spLocks noChangeShapeType="1"/>
            </p:cNvSpPr>
            <p:nvPr/>
          </p:nvSpPr>
          <p:spPr bwMode="auto">
            <a:xfrm>
              <a:off x="3503" y="4291"/>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8" name="Line 96"/>
            <p:cNvSpPr>
              <a:spLocks noChangeShapeType="1"/>
            </p:cNvSpPr>
            <p:nvPr/>
          </p:nvSpPr>
          <p:spPr bwMode="auto">
            <a:xfrm>
              <a:off x="3503" y="4347"/>
              <a:ext cx="7"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59" name="Line 97"/>
            <p:cNvSpPr>
              <a:spLocks noChangeShapeType="1"/>
            </p:cNvSpPr>
            <p:nvPr/>
          </p:nvSpPr>
          <p:spPr bwMode="auto">
            <a:xfrm>
              <a:off x="3510" y="439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0" name="Line 98"/>
            <p:cNvSpPr>
              <a:spLocks noChangeShapeType="1"/>
            </p:cNvSpPr>
            <p:nvPr/>
          </p:nvSpPr>
          <p:spPr bwMode="auto">
            <a:xfrm>
              <a:off x="3510" y="4397"/>
              <a:ext cx="6"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1" name="Line 99"/>
            <p:cNvSpPr>
              <a:spLocks noChangeShapeType="1"/>
            </p:cNvSpPr>
            <p:nvPr/>
          </p:nvSpPr>
          <p:spPr bwMode="auto">
            <a:xfrm>
              <a:off x="3516" y="4443"/>
              <a:ext cx="0"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2" name="Line 100"/>
            <p:cNvSpPr>
              <a:spLocks noChangeShapeType="1"/>
            </p:cNvSpPr>
            <p:nvPr/>
          </p:nvSpPr>
          <p:spPr bwMode="auto">
            <a:xfrm>
              <a:off x="3516" y="4488"/>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3" name="Line 101"/>
            <p:cNvSpPr>
              <a:spLocks noChangeShapeType="1"/>
            </p:cNvSpPr>
            <p:nvPr/>
          </p:nvSpPr>
          <p:spPr bwMode="auto">
            <a:xfrm>
              <a:off x="3523" y="4523"/>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4" name="Line 102"/>
            <p:cNvSpPr>
              <a:spLocks noChangeShapeType="1"/>
            </p:cNvSpPr>
            <p:nvPr/>
          </p:nvSpPr>
          <p:spPr bwMode="auto">
            <a:xfrm>
              <a:off x="3523" y="4548"/>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5" name="Line 103"/>
            <p:cNvSpPr>
              <a:spLocks noChangeShapeType="1"/>
            </p:cNvSpPr>
            <p:nvPr/>
          </p:nvSpPr>
          <p:spPr bwMode="auto">
            <a:xfrm>
              <a:off x="3529" y="456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6" name="Line 104"/>
            <p:cNvSpPr>
              <a:spLocks noChangeShapeType="1"/>
            </p:cNvSpPr>
            <p:nvPr/>
          </p:nvSpPr>
          <p:spPr bwMode="auto">
            <a:xfrm>
              <a:off x="3529" y="4563"/>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7" name="Line 105"/>
            <p:cNvSpPr>
              <a:spLocks noChangeShapeType="1"/>
            </p:cNvSpPr>
            <p:nvPr/>
          </p:nvSpPr>
          <p:spPr bwMode="auto">
            <a:xfrm>
              <a:off x="3536" y="4568"/>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8" name="Line 106"/>
            <p:cNvSpPr>
              <a:spLocks noChangeShapeType="1"/>
            </p:cNvSpPr>
            <p:nvPr/>
          </p:nvSpPr>
          <p:spPr bwMode="auto">
            <a:xfrm flipV="1">
              <a:off x="3536" y="4553"/>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69" name="Line 107"/>
            <p:cNvSpPr>
              <a:spLocks noChangeShapeType="1"/>
            </p:cNvSpPr>
            <p:nvPr/>
          </p:nvSpPr>
          <p:spPr bwMode="auto">
            <a:xfrm>
              <a:off x="3542" y="455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0" name="Line 108"/>
            <p:cNvSpPr>
              <a:spLocks noChangeShapeType="1"/>
            </p:cNvSpPr>
            <p:nvPr/>
          </p:nvSpPr>
          <p:spPr bwMode="auto">
            <a:xfrm flipV="1">
              <a:off x="3542" y="4493"/>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1" name="Line 109"/>
            <p:cNvSpPr>
              <a:spLocks noChangeShapeType="1"/>
            </p:cNvSpPr>
            <p:nvPr/>
          </p:nvSpPr>
          <p:spPr bwMode="auto">
            <a:xfrm flipV="1">
              <a:off x="3549" y="4432"/>
              <a:ext cx="0"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2" name="Line 110"/>
            <p:cNvSpPr>
              <a:spLocks noChangeShapeType="1"/>
            </p:cNvSpPr>
            <p:nvPr/>
          </p:nvSpPr>
          <p:spPr bwMode="auto">
            <a:xfrm>
              <a:off x="3549" y="4432"/>
              <a:ext cx="6" cy="10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3" name="Line 111"/>
            <p:cNvSpPr>
              <a:spLocks noChangeShapeType="1"/>
            </p:cNvSpPr>
            <p:nvPr/>
          </p:nvSpPr>
          <p:spPr bwMode="auto">
            <a:xfrm>
              <a:off x="3555" y="4533"/>
              <a:ext cx="0"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4" name="Line 112"/>
            <p:cNvSpPr>
              <a:spLocks noChangeShapeType="1"/>
            </p:cNvSpPr>
            <p:nvPr/>
          </p:nvSpPr>
          <p:spPr bwMode="auto">
            <a:xfrm flipV="1">
              <a:off x="3555" y="4579"/>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5" name="Line 113"/>
            <p:cNvSpPr>
              <a:spLocks noChangeShapeType="1"/>
            </p:cNvSpPr>
            <p:nvPr/>
          </p:nvSpPr>
          <p:spPr bwMode="auto">
            <a:xfrm>
              <a:off x="3562" y="457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6" name="Line 114"/>
            <p:cNvSpPr>
              <a:spLocks noChangeShapeType="1"/>
            </p:cNvSpPr>
            <p:nvPr/>
          </p:nvSpPr>
          <p:spPr bwMode="auto">
            <a:xfrm flipV="1">
              <a:off x="3562" y="4568"/>
              <a:ext cx="7"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7" name="Line 115"/>
            <p:cNvSpPr>
              <a:spLocks noChangeShapeType="1"/>
            </p:cNvSpPr>
            <p:nvPr/>
          </p:nvSpPr>
          <p:spPr bwMode="auto">
            <a:xfrm>
              <a:off x="3569" y="4568"/>
              <a:ext cx="0"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8" name="Line 116"/>
            <p:cNvSpPr>
              <a:spLocks noChangeShapeType="1"/>
            </p:cNvSpPr>
            <p:nvPr/>
          </p:nvSpPr>
          <p:spPr bwMode="auto">
            <a:xfrm flipV="1">
              <a:off x="3569" y="4533"/>
              <a:ext cx="5"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79" name="Line 117"/>
            <p:cNvSpPr>
              <a:spLocks noChangeShapeType="1"/>
            </p:cNvSpPr>
            <p:nvPr/>
          </p:nvSpPr>
          <p:spPr bwMode="auto">
            <a:xfrm>
              <a:off x="3574" y="453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0" name="Line 118"/>
            <p:cNvSpPr>
              <a:spLocks noChangeShapeType="1"/>
            </p:cNvSpPr>
            <p:nvPr/>
          </p:nvSpPr>
          <p:spPr bwMode="auto">
            <a:xfrm flipV="1">
              <a:off x="3574" y="4493"/>
              <a:ext cx="8"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1" name="Line 119"/>
            <p:cNvSpPr>
              <a:spLocks noChangeShapeType="1"/>
            </p:cNvSpPr>
            <p:nvPr/>
          </p:nvSpPr>
          <p:spPr bwMode="auto">
            <a:xfrm flipV="1">
              <a:off x="3582" y="4432"/>
              <a:ext cx="0"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2" name="Line 120"/>
            <p:cNvSpPr>
              <a:spLocks noChangeShapeType="1"/>
            </p:cNvSpPr>
            <p:nvPr/>
          </p:nvSpPr>
          <p:spPr bwMode="auto">
            <a:xfrm flipV="1">
              <a:off x="3582" y="4377"/>
              <a:ext cx="6"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3" name="Line 121"/>
            <p:cNvSpPr>
              <a:spLocks noChangeShapeType="1"/>
            </p:cNvSpPr>
            <p:nvPr/>
          </p:nvSpPr>
          <p:spPr bwMode="auto">
            <a:xfrm flipV="1">
              <a:off x="3588" y="4306"/>
              <a:ext cx="0"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4" name="Line 122"/>
            <p:cNvSpPr>
              <a:spLocks noChangeShapeType="1"/>
            </p:cNvSpPr>
            <p:nvPr/>
          </p:nvSpPr>
          <p:spPr bwMode="auto">
            <a:xfrm flipV="1">
              <a:off x="3588" y="4241"/>
              <a:ext cx="6"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5" name="Line 123"/>
            <p:cNvSpPr>
              <a:spLocks noChangeShapeType="1"/>
            </p:cNvSpPr>
            <p:nvPr/>
          </p:nvSpPr>
          <p:spPr bwMode="auto">
            <a:xfrm>
              <a:off x="3594" y="42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6" name="Line 124"/>
            <p:cNvSpPr>
              <a:spLocks noChangeShapeType="1"/>
            </p:cNvSpPr>
            <p:nvPr/>
          </p:nvSpPr>
          <p:spPr bwMode="auto">
            <a:xfrm flipV="1">
              <a:off x="3594" y="4171"/>
              <a:ext cx="7" cy="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7" name="Line 125"/>
            <p:cNvSpPr>
              <a:spLocks noChangeShapeType="1"/>
            </p:cNvSpPr>
            <p:nvPr/>
          </p:nvSpPr>
          <p:spPr bwMode="auto">
            <a:xfrm flipV="1">
              <a:off x="3601" y="4105"/>
              <a:ext cx="0"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8" name="Line 126"/>
            <p:cNvSpPr>
              <a:spLocks noChangeShapeType="1"/>
            </p:cNvSpPr>
            <p:nvPr/>
          </p:nvSpPr>
          <p:spPr bwMode="auto">
            <a:xfrm flipV="1">
              <a:off x="3601" y="4045"/>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89" name="Line 127"/>
            <p:cNvSpPr>
              <a:spLocks noChangeShapeType="1"/>
            </p:cNvSpPr>
            <p:nvPr/>
          </p:nvSpPr>
          <p:spPr bwMode="auto">
            <a:xfrm>
              <a:off x="3608" y="40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0" name="Line 128"/>
            <p:cNvSpPr>
              <a:spLocks noChangeShapeType="1"/>
            </p:cNvSpPr>
            <p:nvPr/>
          </p:nvSpPr>
          <p:spPr bwMode="auto">
            <a:xfrm flipV="1">
              <a:off x="3608" y="3989"/>
              <a:ext cx="6"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1" name="Line 129"/>
            <p:cNvSpPr>
              <a:spLocks noChangeShapeType="1"/>
            </p:cNvSpPr>
            <p:nvPr/>
          </p:nvSpPr>
          <p:spPr bwMode="auto">
            <a:xfrm flipV="1">
              <a:off x="3614" y="3944"/>
              <a:ext cx="0"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2" name="Line 130"/>
            <p:cNvSpPr>
              <a:spLocks noChangeShapeType="1"/>
            </p:cNvSpPr>
            <p:nvPr/>
          </p:nvSpPr>
          <p:spPr bwMode="auto">
            <a:xfrm flipV="1">
              <a:off x="3614" y="3909"/>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3" name="Line 131"/>
            <p:cNvSpPr>
              <a:spLocks noChangeShapeType="1"/>
            </p:cNvSpPr>
            <p:nvPr/>
          </p:nvSpPr>
          <p:spPr bwMode="auto">
            <a:xfrm>
              <a:off x="3620" y="390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4" name="Line 132"/>
            <p:cNvSpPr>
              <a:spLocks noChangeShapeType="1"/>
            </p:cNvSpPr>
            <p:nvPr/>
          </p:nvSpPr>
          <p:spPr bwMode="auto">
            <a:xfrm flipV="1">
              <a:off x="3620" y="3888"/>
              <a:ext cx="8"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5" name="Line 133"/>
            <p:cNvSpPr>
              <a:spLocks noChangeShapeType="1"/>
            </p:cNvSpPr>
            <p:nvPr/>
          </p:nvSpPr>
          <p:spPr bwMode="auto">
            <a:xfrm flipV="1">
              <a:off x="3628" y="3879"/>
              <a:ext cx="0" cy="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6" name="Line 134"/>
            <p:cNvSpPr>
              <a:spLocks noChangeShapeType="1"/>
            </p:cNvSpPr>
            <p:nvPr/>
          </p:nvSpPr>
          <p:spPr bwMode="auto">
            <a:xfrm>
              <a:off x="3628" y="3879"/>
              <a:ext cx="5"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7" name="Line 135"/>
            <p:cNvSpPr>
              <a:spLocks noChangeShapeType="1"/>
            </p:cNvSpPr>
            <p:nvPr/>
          </p:nvSpPr>
          <p:spPr bwMode="auto">
            <a:xfrm>
              <a:off x="3633" y="3884"/>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8" name="Line 136"/>
            <p:cNvSpPr>
              <a:spLocks noChangeShapeType="1"/>
            </p:cNvSpPr>
            <p:nvPr/>
          </p:nvSpPr>
          <p:spPr bwMode="auto">
            <a:xfrm>
              <a:off x="3633" y="3904"/>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5999" name="Line 137"/>
            <p:cNvSpPr>
              <a:spLocks noChangeShapeType="1"/>
            </p:cNvSpPr>
            <p:nvPr/>
          </p:nvSpPr>
          <p:spPr bwMode="auto">
            <a:xfrm>
              <a:off x="3640" y="39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0" name="Line 138"/>
            <p:cNvSpPr>
              <a:spLocks noChangeShapeType="1"/>
            </p:cNvSpPr>
            <p:nvPr/>
          </p:nvSpPr>
          <p:spPr bwMode="auto">
            <a:xfrm>
              <a:off x="3640" y="3934"/>
              <a:ext cx="6"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1" name="Line 139"/>
            <p:cNvSpPr>
              <a:spLocks noChangeShapeType="1"/>
            </p:cNvSpPr>
            <p:nvPr/>
          </p:nvSpPr>
          <p:spPr bwMode="auto">
            <a:xfrm>
              <a:off x="3646" y="3979"/>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2" name="Line 140"/>
            <p:cNvSpPr>
              <a:spLocks noChangeShapeType="1"/>
            </p:cNvSpPr>
            <p:nvPr/>
          </p:nvSpPr>
          <p:spPr bwMode="auto">
            <a:xfrm>
              <a:off x="3646" y="4030"/>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3" name="Line 141"/>
            <p:cNvSpPr>
              <a:spLocks noChangeShapeType="1"/>
            </p:cNvSpPr>
            <p:nvPr/>
          </p:nvSpPr>
          <p:spPr bwMode="auto">
            <a:xfrm>
              <a:off x="3653" y="409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4" name="Line 142"/>
            <p:cNvSpPr>
              <a:spLocks noChangeShapeType="1"/>
            </p:cNvSpPr>
            <p:nvPr/>
          </p:nvSpPr>
          <p:spPr bwMode="auto">
            <a:xfrm>
              <a:off x="3653" y="4090"/>
              <a:ext cx="6"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5" name="Line 143"/>
            <p:cNvSpPr>
              <a:spLocks noChangeShapeType="1"/>
            </p:cNvSpPr>
            <p:nvPr/>
          </p:nvSpPr>
          <p:spPr bwMode="auto">
            <a:xfrm>
              <a:off x="3659" y="4156"/>
              <a:ext cx="0" cy="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6" name="Line 144"/>
            <p:cNvSpPr>
              <a:spLocks noChangeShapeType="1"/>
            </p:cNvSpPr>
            <p:nvPr/>
          </p:nvSpPr>
          <p:spPr bwMode="auto">
            <a:xfrm>
              <a:off x="3659" y="4226"/>
              <a:ext cx="6" cy="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7" name="Line 145"/>
            <p:cNvSpPr>
              <a:spLocks noChangeShapeType="1"/>
            </p:cNvSpPr>
            <p:nvPr/>
          </p:nvSpPr>
          <p:spPr bwMode="auto">
            <a:xfrm>
              <a:off x="3665" y="4296"/>
              <a:ext cx="0"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8" name="Line 146"/>
            <p:cNvSpPr>
              <a:spLocks noChangeShapeType="1"/>
            </p:cNvSpPr>
            <p:nvPr/>
          </p:nvSpPr>
          <p:spPr bwMode="auto">
            <a:xfrm>
              <a:off x="3665" y="4362"/>
              <a:ext cx="7"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09" name="Line 147"/>
            <p:cNvSpPr>
              <a:spLocks noChangeShapeType="1"/>
            </p:cNvSpPr>
            <p:nvPr/>
          </p:nvSpPr>
          <p:spPr bwMode="auto">
            <a:xfrm>
              <a:off x="3672" y="44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0" name="Line 148"/>
            <p:cNvSpPr>
              <a:spLocks noChangeShapeType="1"/>
            </p:cNvSpPr>
            <p:nvPr/>
          </p:nvSpPr>
          <p:spPr bwMode="auto">
            <a:xfrm>
              <a:off x="3672" y="4427"/>
              <a:ext cx="7"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1" name="Line 149"/>
            <p:cNvSpPr>
              <a:spLocks noChangeShapeType="1"/>
            </p:cNvSpPr>
            <p:nvPr/>
          </p:nvSpPr>
          <p:spPr bwMode="auto">
            <a:xfrm>
              <a:off x="3679" y="4483"/>
              <a:ext cx="0"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2" name="Line 150"/>
            <p:cNvSpPr>
              <a:spLocks noChangeShapeType="1"/>
            </p:cNvSpPr>
            <p:nvPr/>
          </p:nvSpPr>
          <p:spPr bwMode="auto">
            <a:xfrm>
              <a:off x="3679" y="4533"/>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3" name="Line 151"/>
            <p:cNvSpPr>
              <a:spLocks noChangeShapeType="1"/>
            </p:cNvSpPr>
            <p:nvPr/>
          </p:nvSpPr>
          <p:spPr bwMode="auto">
            <a:xfrm>
              <a:off x="3685" y="456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4" name="Line 152"/>
            <p:cNvSpPr>
              <a:spLocks noChangeShapeType="1"/>
            </p:cNvSpPr>
            <p:nvPr/>
          </p:nvSpPr>
          <p:spPr bwMode="auto">
            <a:xfrm>
              <a:off x="3685" y="4568"/>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5" name="Line 153"/>
            <p:cNvSpPr>
              <a:spLocks noChangeShapeType="1"/>
            </p:cNvSpPr>
            <p:nvPr/>
          </p:nvSpPr>
          <p:spPr bwMode="auto">
            <a:xfrm>
              <a:off x="3692" y="4594"/>
              <a:ext cx="0"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6" name="Line 154"/>
            <p:cNvSpPr>
              <a:spLocks noChangeShapeType="1"/>
            </p:cNvSpPr>
            <p:nvPr/>
          </p:nvSpPr>
          <p:spPr bwMode="auto">
            <a:xfrm flipV="1">
              <a:off x="3692" y="4594"/>
              <a:ext cx="6"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7" name="Line 155"/>
            <p:cNvSpPr>
              <a:spLocks noChangeShapeType="1"/>
            </p:cNvSpPr>
            <p:nvPr/>
          </p:nvSpPr>
          <p:spPr bwMode="auto">
            <a:xfrm flipV="1">
              <a:off x="3698" y="4453"/>
              <a:ext cx="0" cy="1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8" name="Line 156"/>
            <p:cNvSpPr>
              <a:spLocks noChangeShapeType="1"/>
            </p:cNvSpPr>
            <p:nvPr/>
          </p:nvSpPr>
          <p:spPr bwMode="auto">
            <a:xfrm flipV="1">
              <a:off x="3698" y="4125"/>
              <a:ext cx="7" cy="32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19" name="Line 157"/>
            <p:cNvSpPr>
              <a:spLocks noChangeShapeType="1"/>
            </p:cNvSpPr>
            <p:nvPr/>
          </p:nvSpPr>
          <p:spPr bwMode="auto">
            <a:xfrm>
              <a:off x="3705" y="41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0" name="Line 158"/>
            <p:cNvSpPr>
              <a:spLocks noChangeShapeType="1"/>
            </p:cNvSpPr>
            <p:nvPr/>
          </p:nvSpPr>
          <p:spPr bwMode="auto">
            <a:xfrm flipV="1">
              <a:off x="3705" y="4060"/>
              <a:ext cx="6"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1" name="Line 159"/>
            <p:cNvSpPr>
              <a:spLocks noChangeShapeType="1"/>
            </p:cNvSpPr>
            <p:nvPr/>
          </p:nvSpPr>
          <p:spPr bwMode="auto">
            <a:xfrm flipV="1">
              <a:off x="3711" y="3949"/>
              <a:ext cx="0" cy="1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2" name="Line 160"/>
            <p:cNvSpPr>
              <a:spLocks noChangeShapeType="1"/>
            </p:cNvSpPr>
            <p:nvPr/>
          </p:nvSpPr>
          <p:spPr bwMode="auto">
            <a:xfrm>
              <a:off x="3711" y="3949"/>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3" name="Line 161"/>
            <p:cNvSpPr>
              <a:spLocks noChangeShapeType="1"/>
            </p:cNvSpPr>
            <p:nvPr/>
          </p:nvSpPr>
          <p:spPr bwMode="auto">
            <a:xfrm>
              <a:off x="3718" y="400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4" name="Line 162"/>
            <p:cNvSpPr>
              <a:spLocks noChangeShapeType="1"/>
            </p:cNvSpPr>
            <p:nvPr/>
          </p:nvSpPr>
          <p:spPr bwMode="auto">
            <a:xfrm flipV="1">
              <a:off x="3718" y="3960"/>
              <a:ext cx="6" cy="4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5" name="Line 163"/>
            <p:cNvSpPr>
              <a:spLocks noChangeShapeType="1"/>
            </p:cNvSpPr>
            <p:nvPr/>
          </p:nvSpPr>
          <p:spPr bwMode="auto">
            <a:xfrm>
              <a:off x="3724" y="396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6" name="Line 164"/>
            <p:cNvSpPr>
              <a:spLocks noChangeShapeType="1"/>
            </p:cNvSpPr>
            <p:nvPr/>
          </p:nvSpPr>
          <p:spPr bwMode="auto">
            <a:xfrm flipV="1">
              <a:off x="3724" y="3919"/>
              <a:ext cx="7"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7" name="Line 165"/>
            <p:cNvSpPr>
              <a:spLocks noChangeShapeType="1"/>
            </p:cNvSpPr>
            <p:nvPr/>
          </p:nvSpPr>
          <p:spPr bwMode="auto">
            <a:xfrm>
              <a:off x="3731" y="391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8" name="Line 166"/>
            <p:cNvSpPr>
              <a:spLocks noChangeShapeType="1"/>
            </p:cNvSpPr>
            <p:nvPr/>
          </p:nvSpPr>
          <p:spPr bwMode="auto">
            <a:xfrm>
              <a:off x="3731" y="3919"/>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29" name="Line 167"/>
            <p:cNvSpPr>
              <a:spLocks noChangeShapeType="1"/>
            </p:cNvSpPr>
            <p:nvPr/>
          </p:nvSpPr>
          <p:spPr bwMode="auto">
            <a:xfrm>
              <a:off x="3737" y="3924"/>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0" name="Line 168"/>
            <p:cNvSpPr>
              <a:spLocks noChangeShapeType="1"/>
            </p:cNvSpPr>
            <p:nvPr/>
          </p:nvSpPr>
          <p:spPr bwMode="auto">
            <a:xfrm>
              <a:off x="3737" y="3929"/>
              <a:ext cx="7"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1" name="Line 169"/>
            <p:cNvSpPr>
              <a:spLocks noChangeShapeType="1"/>
            </p:cNvSpPr>
            <p:nvPr/>
          </p:nvSpPr>
          <p:spPr bwMode="auto">
            <a:xfrm>
              <a:off x="3744" y="3944"/>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2" name="Line 170"/>
            <p:cNvSpPr>
              <a:spLocks noChangeShapeType="1"/>
            </p:cNvSpPr>
            <p:nvPr/>
          </p:nvSpPr>
          <p:spPr bwMode="auto">
            <a:xfrm>
              <a:off x="3744" y="3964"/>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3" name="Line 171"/>
            <p:cNvSpPr>
              <a:spLocks noChangeShapeType="1"/>
            </p:cNvSpPr>
            <p:nvPr/>
          </p:nvSpPr>
          <p:spPr bwMode="auto">
            <a:xfrm>
              <a:off x="3751" y="399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4" name="Line 172"/>
            <p:cNvSpPr>
              <a:spLocks noChangeShapeType="1"/>
            </p:cNvSpPr>
            <p:nvPr/>
          </p:nvSpPr>
          <p:spPr bwMode="auto">
            <a:xfrm>
              <a:off x="3751" y="3999"/>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5" name="Line 173"/>
            <p:cNvSpPr>
              <a:spLocks noChangeShapeType="1"/>
            </p:cNvSpPr>
            <p:nvPr/>
          </p:nvSpPr>
          <p:spPr bwMode="auto">
            <a:xfrm>
              <a:off x="3757" y="4039"/>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6" name="Line 174"/>
            <p:cNvSpPr>
              <a:spLocks noChangeShapeType="1"/>
            </p:cNvSpPr>
            <p:nvPr/>
          </p:nvSpPr>
          <p:spPr bwMode="auto">
            <a:xfrm>
              <a:off x="3757" y="4090"/>
              <a:ext cx="7"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7" name="Line 175"/>
            <p:cNvSpPr>
              <a:spLocks noChangeShapeType="1"/>
            </p:cNvSpPr>
            <p:nvPr/>
          </p:nvSpPr>
          <p:spPr bwMode="auto">
            <a:xfrm>
              <a:off x="3764" y="414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8" name="Line 176"/>
            <p:cNvSpPr>
              <a:spLocks noChangeShapeType="1"/>
            </p:cNvSpPr>
            <p:nvPr/>
          </p:nvSpPr>
          <p:spPr bwMode="auto">
            <a:xfrm>
              <a:off x="3764" y="4146"/>
              <a:ext cx="6"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39" name="Line 177"/>
            <p:cNvSpPr>
              <a:spLocks noChangeShapeType="1"/>
            </p:cNvSpPr>
            <p:nvPr/>
          </p:nvSpPr>
          <p:spPr bwMode="auto">
            <a:xfrm>
              <a:off x="3770" y="4201"/>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0" name="Line 178"/>
            <p:cNvSpPr>
              <a:spLocks noChangeShapeType="1"/>
            </p:cNvSpPr>
            <p:nvPr/>
          </p:nvSpPr>
          <p:spPr bwMode="auto">
            <a:xfrm>
              <a:off x="3770" y="4257"/>
              <a:ext cx="7" cy="5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1" name="Line 179"/>
            <p:cNvSpPr>
              <a:spLocks noChangeShapeType="1"/>
            </p:cNvSpPr>
            <p:nvPr/>
          </p:nvSpPr>
          <p:spPr bwMode="auto">
            <a:xfrm>
              <a:off x="3777" y="4311"/>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2" name="Line 180"/>
            <p:cNvSpPr>
              <a:spLocks noChangeShapeType="1"/>
            </p:cNvSpPr>
            <p:nvPr/>
          </p:nvSpPr>
          <p:spPr bwMode="auto">
            <a:xfrm>
              <a:off x="3777" y="4362"/>
              <a:ext cx="6"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3" name="Line 181"/>
            <p:cNvSpPr>
              <a:spLocks noChangeShapeType="1"/>
            </p:cNvSpPr>
            <p:nvPr/>
          </p:nvSpPr>
          <p:spPr bwMode="auto">
            <a:xfrm>
              <a:off x="3783" y="440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4" name="Line 182"/>
            <p:cNvSpPr>
              <a:spLocks noChangeShapeType="1"/>
            </p:cNvSpPr>
            <p:nvPr/>
          </p:nvSpPr>
          <p:spPr bwMode="auto">
            <a:xfrm>
              <a:off x="3783" y="4407"/>
              <a:ext cx="6"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5" name="Line 183"/>
            <p:cNvSpPr>
              <a:spLocks noChangeShapeType="1"/>
            </p:cNvSpPr>
            <p:nvPr/>
          </p:nvSpPr>
          <p:spPr bwMode="auto">
            <a:xfrm>
              <a:off x="3789" y="4443"/>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6" name="Line 184"/>
            <p:cNvSpPr>
              <a:spLocks noChangeShapeType="1"/>
            </p:cNvSpPr>
            <p:nvPr/>
          </p:nvSpPr>
          <p:spPr bwMode="auto">
            <a:xfrm>
              <a:off x="3789" y="4478"/>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7" name="Line 185"/>
            <p:cNvSpPr>
              <a:spLocks noChangeShapeType="1"/>
            </p:cNvSpPr>
            <p:nvPr/>
          </p:nvSpPr>
          <p:spPr bwMode="auto">
            <a:xfrm>
              <a:off x="3796" y="449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8" name="Line 186"/>
            <p:cNvSpPr>
              <a:spLocks noChangeShapeType="1"/>
            </p:cNvSpPr>
            <p:nvPr/>
          </p:nvSpPr>
          <p:spPr bwMode="auto">
            <a:xfrm>
              <a:off x="3796" y="4498"/>
              <a:ext cx="6"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49" name="Line 187"/>
            <p:cNvSpPr>
              <a:spLocks noChangeShapeType="1"/>
            </p:cNvSpPr>
            <p:nvPr/>
          </p:nvSpPr>
          <p:spPr bwMode="auto">
            <a:xfrm>
              <a:off x="3802" y="4508"/>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0" name="Line 188"/>
            <p:cNvSpPr>
              <a:spLocks noChangeShapeType="1"/>
            </p:cNvSpPr>
            <p:nvPr/>
          </p:nvSpPr>
          <p:spPr bwMode="auto">
            <a:xfrm flipV="1">
              <a:off x="3802" y="4508"/>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1" name="Line 189"/>
            <p:cNvSpPr>
              <a:spLocks noChangeShapeType="1"/>
            </p:cNvSpPr>
            <p:nvPr/>
          </p:nvSpPr>
          <p:spPr bwMode="auto">
            <a:xfrm flipV="1">
              <a:off x="3809" y="4493"/>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2" name="Line 190"/>
            <p:cNvSpPr>
              <a:spLocks noChangeShapeType="1"/>
            </p:cNvSpPr>
            <p:nvPr/>
          </p:nvSpPr>
          <p:spPr bwMode="auto">
            <a:xfrm flipV="1">
              <a:off x="3809" y="4468"/>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3" name="Line 191"/>
            <p:cNvSpPr>
              <a:spLocks noChangeShapeType="1"/>
            </p:cNvSpPr>
            <p:nvPr/>
          </p:nvSpPr>
          <p:spPr bwMode="auto">
            <a:xfrm>
              <a:off x="3815" y="446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4" name="Line 192"/>
            <p:cNvSpPr>
              <a:spLocks noChangeShapeType="1"/>
            </p:cNvSpPr>
            <p:nvPr/>
          </p:nvSpPr>
          <p:spPr bwMode="auto">
            <a:xfrm flipV="1">
              <a:off x="3815" y="4438"/>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5" name="Line 193"/>
            <p:cNvSpPr>
              <a:spLocks noChangeShapeType="1"/>
            </p:cNvSpPr>
            <p:nvPr/>
          </p:nvSpPr>
          <p:spPr bwMode="auto">
            <a:xfrm flipV="1">
              <a:off x="3822" y="4402"/>
              <a:ext cx="0"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6" name="Line 194"/>
            <p:cNvSpPr>
              <a:spLocks noChangeShapeType="1"/>
            </p:cNvSpPr>
            <p:nvPr/>
          </p:nvSpPr>
          <p:spPr bwMode="auto">
            <a:xfrm flipV="1">
              <a:off x="3822" y="4362"/>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7" name="Line 195"/>
            <p:cNvSpPr>
              <a:spLocks noChangeShapeType="1"/>
            </p:cNvSpPr>
            <p:nvPr/>
          </p:nvSpPr>
          <p:spPr bwMode="auto">
            <a:xfrm>
              <a:off x="3828" y="436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8" name="Line 196"/>
            <p:cNvSpPr>
              <a:spLocks noChangeShapeType="1"/>
            </p:cNvSpPr>
            <p:nvPr/>
          </p:nvSpPr>
          <p:spPr bwMode="auto">
            <a:xfrm flipV="1">
              <a:off x="3828" y="4322"/>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59" name="Line 197"/>
            <p:cNvSpPr>
              <a:spLocks noChangeShapeType="1"/>
            </p:cNvSpPr>
            <p:nvPr/>
          </p:nvSpPr>
          <p:spPr bwMode="auto">
            <a:xfrm flipV="1">
              <a:off x="3835" y="4281"/>
              <a:ext cx="0"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0" name="Line 198"/>
            <p:cNvSpPr>
              <a:spLocks noChangeShapeType="1"/>
            </p:cNvSpPr>
            <p:nvPr/>
          </p:nvSpPr>
          <p:spPr bwMode="auto">
            <a:xfrm flipV="1">
              <a:off x="3835" y="4241"/>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1" name="Line 199"/>
            <p:cNvSpPr>
              <a:spLocks noChangeShapeType="1"/>
            </p:cNvSpPr>
            <p:nvPr/>
          </p:nvSpPr>
          <p:spPr bwMode="auto">
            <a:xfrm flipV="1">
              <a:off x="3841" y="4201"/>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2" name="Line 200"/>
            <p:cNvSpPr>
              <a:spLocks noChangeShapeType="1"/>
            </p:cNvSpPr>
            <p:nvPr/>
          </p:nvSpPr>
          <p:spPr bwMode="auto">
            <a:xfrm flipV="1">
              <a:off x="3841" y="4166"/>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3" name="Line 201"/>
            <p:cNvSpPr>
              <a:spLocks noChangeShapeType="1"/>
            </p:cNvSpPr>
            <p:nvPr/>
          </p:nvSpPr>
          <p:spPr bwMode="auto">
            <a:xfrm>
              <a:off x="3848" y="416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4" name="Line 202"/>
            <p:cNvSpPr>
              <a:spLocks noChangeShapeType="1"/>
            </p:cNvSpPr>
            <p:nvPr/>
          </p:nvSpPr>
          <p:spPr bwMode="auto">
            <a:xfrm flipV="1">
              <a:off x="3848" y="4156"/>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5" name="Line 203"/>
            <p:cNvSpPr>
              <a:spLocks noChangeShapeType="1"/>
            </p:cNvSpPr>
            <p:nvPr/>
          </p:nvSpPr>
          <p:spPr bwMode="auto">
            <a:xfrm flipV="1">
              <a:off x="3855" y="4136"/>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6" name="Line 204"/>
            <p:cNvSpPr>
              <a:spLocks noChangeShapeType="1"/>
            </p:cNvSpPr>
            <p:nvPr/>
          </p:nvSpPr>
          <p:spPr bwMode="auto">
            <a:xfrm>
              <a:off x="3855" y="4136"/>
              <a:ext cx="5" cy="1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7" name="Line 205"/>
            <p:cNvSpPr>
              <a:spLocks noChangeShapeType="1"/>
            </p:cNvSpPr>
            <p:nvPr/>
          </p:nvSpPr>
          <p:spPr bwMode="auto">
            <a:xfrm>
              <a:off x="3860" y="429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8" name="Line 206"/>
            <p:cNvSpPr>
              <a:spLocks noChangeShapeType="1"/>
            </p:cNvSpPr>
            <p:nvPr/>
          </p:nvSpPr>
          <p:spPr bwMode="auto">
            <a:xfrm flipV="1">
              <a:off x="3860" y="4281"/>
              <a:ext cx="8"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69" name="Line 207"/>
            <p:cNvSpPr>
              <a:spLocks noChangeShapeType="1"/>
            </p:cNvSpPr>
            <p:nvPr/>
          </p:nvSpPr>
          <p:spPr bwMode="auto">
            <a:xfrm>
              <a:off x="3868" y="4281"/>
              <a:ext cx="0" cy="1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0" name="Line 208"/>
            <p:cNvSpPr>
              <a:spLocks noChangeShapeType="1"/>
            </p:cNvSpPr>
            <p:nvPr/>
          </p:nvSpPr>
          <p:spPr bwMode="auto">
            <a:xfrm flipV="1">
              <a:off x="3868" y="4206"/>
              <a:ext cx="6" cy="19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1" name="Line 209"/>
            <p:cNvSpPr>
              <a:spLocks noChangeShapeType="1"/>
            </p:cNvSpPr>
            <p:nvPr/>
          </p:nvSpPr>
          <p:spPr bwMode="auto">
            <a:xfrm>
              <a:off x="3874" y="420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2" name="Line 210"/>
            <p:cNvSpPr>
              <a:spLocks noChangeShapeType="1"/>
            </p:cNvSpPr>
            <p:nvPr/>
          </p:nvSpPr>
          <p:spPr bwMode="auto">
            <a:xfrm flipV="1">
              <a:off x="3874" y="4201"/>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3" name="Line 211"/>
            <p:cNvSpPr>
              <a:spLocks noChangeShapeType="1"/>
            </p:cNvSpPr>
            <p:nvPr/>
          </p:nvSpPr>
          <p:spPr bwMode="auto">
            <a:xfrm flipV="1">
              <a:off x="3880" y="4146"/>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4" name="Line 212"/>
            <p:cNvSpPr>
              <a:spLocks noChangeShapeType="1"/>
            </p:cNvSpPr>
            <p:nvPr/>
          </p:nvSpPr>
          <p:spPr bwMode="auto">
            <a:xfrm flipV="1">
              <a:off x="3880" y="4136"/>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5" name="Line 213"/>
            <p:cNvSpPr>
              <a:spLocks noChangeShapeType="1"/>
            </p:cNvSpPr>
            <p:nvPr/>
          </p:nvSpPr>
          <p:spPr bwMode="auto">
            <a:xfrm flipV="1">
              <a:off x="3887" y="4105"/>
              <a:ext cx="0"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6" name="Line 214"/>
            <p:cNvSpPr>
              <a:spLocks noChangeShapeType="1"/>
            </p:cNvSpPr>
            <p:nvPr/>
          </p:nvSpPr>
          <p:spPr bwMode="auto">
            <a:xfrm flipV="1">
              <a:off x="3887" y="4100"/>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7" name="Line 215"/>
            <p:cNvSpPr>
              <a:spLocks noChangeShapeType="1"/>
            </p:cNvSpPr>
            <p:nvPr/>
          </p:nvSpPr>
          <p:spPr bwMode="auto">
            <a:xfrm>
              <a:off x="3894" y="410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8" name="Line 216"/>
            <p:cNvSpPr>
              <a:spLocks noChangeShapeType="1"/>
            </p:cNvSpPr>
            <p:nvPr/>
          </p:nvSpPr>
          <p:spPr bwMode="auto">
            <a:xfrm flipV="1">
              <a:off x="3894" y="4095"/>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79" name="Line 217"/>
            <p:cNvSpPr>
              <a:spLocks noChangeShapeType="1"/>
            </p:cNvSpPr>
            <p:nvPr/>
          </p:nvSpPr>
          <p:spPr bwMode="auto">
            <a:xfrm>
              <a:off x="3900" y="40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0" name="Line 218"/>
            <p:cNvSpPr>
              <a:spLocks noChangeShapeType="1"/>
            </p:cNvSpPr>
            <p:nvPr/>
          </p:nvSpPr>
          <p:spPr bwMode="auto">
            <a:xfrm>
              <a:off x="3900" y="4095"/>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1" name="Line 219"/>
            <p:cNvSpPr>
              <a:spLocks noChangeShapeType="1"/>
            </p:cNvSpPr>
            <p:nvPr/>
          </p:nvSpPr>
          <p:spPr bwMode="auto">
            <a:xfrm>
              <a:off x="3907" y="410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2" name="Line 220"/>
            <p:cNvSpPr>
              <a:spLocks noChangeShapeType="1"/>
            </p:cNvSpPr>
            <p:nvPr/>
          </p:nvSpPr>
          <p:spPr bwMode="auto">
            <a:xfrm>
              <a:off x="3907" y="4100"/>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3" name="Line 221"/>
            <p:cNvSpPr>
              <a:spLocks noChangeShapeType="1"/>
            </p:cNvSpPr>
            <p:nvPr/>
          </p:nvSpPr>
          <p:spPr bwMode="auto">
            <a:xfrm>
              <a:off x="3913" y="4115"/>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4" name="Line 222"/>
            <p:cNvSpPr>
              <a:spLocks noChangeShapeType="1"/>
            </p:cNvSpPr>
            <p:nvPr/>
          </p:nvSpPr>
          <p:spPr bwMode="auto">
            <a:xfrm>
              <a:off x="3913" y="4130"/>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5" name="Line 223"/>
            <p:cNvSpPr>
              <a:spLocks noChangeShapeType="1"/>
            </p:cNvSpPr>
            <p:nvPr/>
          </p:nvSpPr>
          <p:spPr bwMode="auto">
            <a:xfrm>
              <a:off x="3919" y="4150"/>
              <a:ext cx="0"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6" name="Line 224"/>
            <p:cNvSpPr>
              <a:spLocks noChangeShapeType="1"/>
            </p:cNvSpPr>
            <p:nvPr/>
          </p:nvSpPr>
          <p:spPr bwMode="auto">
            <a:xfrm>
              <a:off x="3919" y="4176"/>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7" name="Line 225"/>
            <p:cNvSpPr>
              <a:spLocks noChangeShapeType="1"/>
            </p:cNvSpPr>
            <p:nvPr/>
          </p:nvSpPr>
          <p:spPr bwMode="auto">
            <a:xfrm>
              <a:off x="3926" y="420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8" name="Line 226"/>
            <p:cNvSpPr>
              <a:spLocks noChangeShapeType="1"/>
            </p:cNvSpPr>
            <p:nvPr/>
          </p:nvSpPr>
          <p:spPr bwMode="auto">
            <a:xfrm>
              <a:off x="3926" y="4201"/>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89" name="Line 227"/>
            <p:cNvSpPr>
              <a:spLocks noChangeShapeType="1"/>
            </p:cNvSpPr>
            <p:nvPr/>
          </p:nvSpPr>
          <p:spPr bwMode="auto">
            <a:xfrm>
              <a:off x="3932" y="4226"/>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0" name="Line 228"/>
            <p:cNvSpPr>
              <a:spLocks noChangeShapeType="1"/>
            </p:cNvSpPr>
            <p:nvPr/>
          </p:nvSpPr>
          <p:spPr bwMode="auto">
            <a:xfrm>
              <a:off x="3932" y="4251"/>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1" name="Line 229"/>
            <p:cNvSpPr>
              <a:spLocks noChangeShapeType="1"/>
            </p:cNvSpPr>
            <p:nvPr/>
          </p:nvSpPr>
          <p:spPr bwMode="auto">
            <a:xfrm>
              <a:off x="3939" y="427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2" name="Line 230"/>
            <p:cNvSpPr>
              <a:spLocks noChangeShapeType="1"/>
            </p:cNvSpPr>
            <p:nvPr/>
          </p:nvSpPr>
          <p:spPr bwMode="auto">
            <a:xfrm>
              <a:off x="3939" y="4276"/>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3" name="Line 231"/>
            <p:cNvSpPr>
              <a:spLocks noChangeShapeType="1"/>
            </p:cNvSpPr>
            <p:nvPr/>
          </p:nvSpPr>
          <p:spPr bwMode="auto">
            <a:xfrm>
              <a:off x="3946" y="4302"/>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4" name="Line 232"/>
            <p:cNvSpPr>
              <a:spLocks noChangeShapeType="1"/>
            </p:cNvSpPr>
            <p:nvPr/>
          </p:nvSpPr>
          <p:spPr bwMode="auto">
            <a:xfrm>
              <a:off x="3946" y="4322"/>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5" name="Line 233"/>
            <p:cNvSpPr>
              <a:spLocks noChangeShapeType="1"/>
            </p:cNvSpPr>
            <p:nvPr/>
          </p:nvSpPr>
          <p:spPr bwMode="auto">
            <a:xfrm>
              <a:off x="3952" y="4342"/>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6" name="Line 234"/>
            <p:cNvSpPr>
              <a:spLocks noChangeShapeType="1"/>
            </p:cNvSpPr>
            <p:nvPr/>
          </p:nvSpPr>
          <p:spPr bwMode="auto">
            <a:xfrm>
              <a:off x="3952" y="4357"/>
              <a:ext cx="7"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7" name="Line 235"/>
            <p:cNvSpPr>
              <a:spLocks noChangeShapeType="1"/>
            </p:cNvSpPr>
            <p:nvPr/>
          </p:nvSpPr>
          <p:spPr bwMode="auto">
            <a:xfrm>
              <a:off x="3959" y="437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8" name="Line 236"/>
            <p:cNvSpPr>
              <a:spLocks noChangeShapeType="1"/>
            </p:cNvSpPr>
            <p:nvPr/>
          </p:nvSpPr>
          <p:spPr bwMode="auto">
            <a:xfrm>
              <a:off x="3959" y="4372"/>
              <a:ext cx="5"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099" name="Line 237"/>
            <p:cNvSpPr>
              <a:spLocks noChangeShapeType="1"/>
            </p:cNvSpPr>
            <p:nvPr/>
          </p:nvSpPr>
          <p:spPr bwMode="auto">
            <a:xfrm>
              <a:off x="3964" y="4377"/>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0" name="Line 238"/>
            <p:cNvSpPr>
              <a:spLocks noChangeShapeType="1"/>
            </p:cNvSpPr>
            <p:nvPr/>
          </p:nvSpPr>
          <p:spPr bwMode="auto">
            <a:xfrm>
              <a:off x="3964" y="4382"/>
              <a:ext cx="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1" name="Line 239"/>
            <p:cNvSpPr>
              <a:spLocks noChangeShapeType="1"/>
            </p:cNvSpPr>
            <p:nvPr/>
          </p:nvSpPr>
          <p:spPr bwMode="auto">
            <a:xfrm>
              <a:off x="3971" y="43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2" name="Line 240"/>
            <p:cNvSpPr>
              <a:spLocks noChangeShapeType="1"/>
            </p:cNvSpPr>
            <p:nvPr/>
          </p:nvSpPr>
          <p:spPr bwMode="auto">
            <a:xfrm flipV="1">
              <a:off x="3971" y="4377"/>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3" name="Line 241"/>
            <p:cNvSpPr>
              <a:spLocks noChangeShapeType="1"/>
            </p:cNvSpPr>
            <p:nvPr/>
          </p:nvSpPr>
          <p:spPr bwMode="auto">
            <a:xfrm flipV="1">
              <a:off x="3978" y="4367"/>
              <a:ext cx="0"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4" name="Line 242"/>
            <p:cNvSpPr>
              <a:spLocks noChangeShapeType="1"/>
            </p:cNvSpPr>
            <p:nvPr/>
          </p:nvSpPr>
          <p:spPr bwMode="auto">
            <a:xfrm flipV="1">
              <a:off x="3978" y="4352"/>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5" name="Line 243"/>
            <p:cNvSpPr>
              <a:spLocks noChangeShapeType="1"/>
            </p:cNvSpPr>
            <p:nvPr/>
          </p:nvSpPr>
          <p:spPr bwMode="auto">
            <a:xfrm flipV="1">
              <a:off x="3984" y="4337"/>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6" name="Line 244"/>
            <p:cNvSpPr>
              <a:spLocks noChangeShapeType="1"/>
            </p:cNvSpPr>
            <p:nvPr/>
          </p:nvSpPr>
          <p:spPr bwMode="auto">
            <a:xfrm flipV="1">
              <a:off x="3984" y="4317"/>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7" name="Line 245"/>
            <p:cNvSpPr>
              <a:spLocks noChangeShapeType="1"/>
            </p:cNvSpPr>
            <p:nvPr/>
          </p:nvSpPr>
          <p:spPr bwMode="auto">
            <a:xfrm>
              <a:off x="3991" y="431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8" name="Line 246"/>
            <p:cNvSpPr>
              <a:spLocks noChangeShapeType="1"/>
            </p:cNvSpPr>
            <p:nvPr/>
          </p:nvSpPr>
          <p:spPr bwMode="auto">
            <a:xfrm flipV="1">
              <a:off x="3991" y="4296"/>
              <a:ext cx="6"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09" name="Line 247"/>
            <p:cNvSpPr>
              <a:spLocks noChangeShapeType="1"/>
            </p:cNvSpPr>
            <p:nvPr/>
          </p:nvSpPr>
          <p:spPr bwMode="auto">
            <a:xfrm flipV="1">
              <a:off x="3997" y="4272"/>
              <a:ext cx="0" cy="2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0" name="Line 248"/>
            <p:cNvSpPr>
              <a:spLocks noChangeShapeType="1"/>
            </p:cNvSpPr>
            <p:nvPr/>
          </p:nvSpPr>
          <p:spPr bwMode="auto">
            <a:xfrm flipV="1">
              <a:off x="3997" y="4246"/>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1" name="Line 249"/>
            <p:cNvSpPr>
              <a:spLocks noChangeShapeType="1"/>
            </p:cNvSpPr>
            <p:nvPr/>
          </p:nvSpPr>
          <p:spPr bwMode="auto">
            <a:xfrm>
              <a:off x="4004" y="424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2" name="Line 250"/>
            <p:cNvSpPr>
              <a:spLocks noChangeShapeType="1"/>
            </p:cNvSpPr>
            <p:nvPr/>
          </p:nvSpPr>
          <p:spPr bwMode="auto">
            <a:xfrm flipV="1">
              <a:off x="4004" y="4226"/>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3" name="Line 251"/>
            <p:cNvSpPr>
              <a:spLocks noChangeShapeType="1"/>
            </p:cNvSpPr>
            <p:nvPr/>
          </p:nvSpPr>
          <p:spPr bwMode="auto">
            <a:xfrm flipV="1">
              <a:off x="4010" y="4201"/>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4" name="Line 252"/>
            <p:cNvSpPr>
              <a:spLocks noChangeShapeType="1"/>
            </p:cNvSpPr>
            <p:nvPr/>
          </p:nvSpPr>
          <p:spPr bwMode="auto">
            <a:xfrm flipV="1">
              <a:off x="4010" y="4171"/>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5" name="Line 253"/>
            <p:cNvSpPr>
              <a:spLocks noChangeShapeType="1"/>
            </p:cNvSpPr>
            <p:nvPr/>
          </p:nvSpPr>
          <p:spPr bwMode="auto">
            <a:xfrm>
              <a:off x="4017" y="417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6" name="Line 254"/>
            <p:cNvSpPr>
              <a:spLocks noChangeShapeType="1"/>
            </p:cNvSpPr>
            <p:nvPr/>
          </p:nvSpPr>
          <p:spPr bwMode="auto">
            <a:xfrm flipV="1">
              <a:off x="4017" y="4150"/>
              <a:ext cx="6"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7" name="Line 255"/>
            <p:cNvSpPr>
              <a:spLocks noChangeShapeType="1"/>
            </p:cNvSpPr>
            <p:nvPr/>
          </p:nvSpPr>
          <p:spPr bwMode="auto">
            <a:xfrm>
              <a:off x="4023" y="4150"/>
              <a:ext cx="0"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8" name="Line 256"/>
            <p:cNvSpPr>
              <a:spLocks noChangeShapeType="1"/>
            </p:cNvSpPr>
            <p:nvPr/>
          </p:nvSpPr>
          <p:spPr bwMode="auto">
            <a:xfrm flipV="1">
              <a:off x="4023" y="4191"/>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19" name="Line 257"/>
            <p:cNvSpPr>
              <a:spLocks noChangeShapeType="1"/>
            </p:cNvSpPr>
            <p:nvPr/>
          </p:nvSpPr>
          <p:spPr bwMode="auto">
            <a:xfrm>
              <a:off x="4030" y="4191"/>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0" name="Line 258"/>
            <p:cNvSpPr>
              <a:spLocks noChangeShapeType="1"/>
            </p:cNvSpPr>
            <p:nvPr/>
          </p:nvSpPr>
          <p:spPr bwMode="auto">
            <a:xfrm>
              <a:off x="4030" y="4216"/>
              <a:ext cx="7"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1" name="Line 259"/>
            <p:cNvSpPr>
              <a:spLocks noChangeShapeType="1"/>
            </p:cNvSpPr>
            <p:nvPr/>
          </p:nvSpPr>
          <p:spPr bwMode="auto">
            <a:xfrm>
              <a:off x="4037" y="423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2" name="Line 260"/>
            <p:cNvSpPr>
              <a:spLocks noChangeShapeType="1"/>
            </p:cNvSpPr>
            <p:nvPr/>
          </p:nvSpPr>
          <p:spPr bwMode="auto">
            <a:xfrm>
              <a:off x="4037" y="4231"/>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3" name="Line 261"/>
            <p:cNvSpPr>
              <a:spLocks noChangeShapeType="1"/>
            </p:cNvSpPr>
            <p:nvPr/>
          </p:nvSpPr>
          <p:spPr bwMode="auto">
            <a:xfrm>
              <a:off x="4043" y="4251"/>
              <a:ext cx="0"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4" name="Line 262"/>
            <p:cNvSpPr>
              <a:spLocks noChangeShapeType="1"/>
            </p:cNvSpPr>
            <p:nvPr/>
          </p:nvSpPr>
          <p:spPr bwMode="auto">
            <a:xfrm>
              <a:off x="4043" y="4272"/>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5" name="Line 263"/>
            <p:cNvSpPr>
              <a:spLocks noChangeShapeType="1"/>
            </p:cNvSpPr>
            <p:nvPr/>
          </p:nvSpPr>
          <p:spPr bwMode="auto">
            <a:xfrm>
              <a:off x="4050" y="430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6" name="Line 264"/>
            <p:cNvSpPr>
              <a:spLocks noChangeShapeType="1"/>
            </p:cNvSpPr>
            <p:nvPr/>
          </p:nvSpPr>
          <p:spPr bwMode="auto">
            <a:xfrm>
              <a:off x="4050" y="4302"/>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7" name="Line 265"/>
            <p:cNvSpPr>
              <a:spLocks noChangeShapeType="1"/>
            </p:cNvSpPr>
            <p:nvPr/>
          </p:nvSpPr>
          <p:spPr bwMode="auto">
            <a:xfrm>
              <a:off x="4056" y="4322"/>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8" name="Line 266"/>
            <p:cNvSpPr>
              <a:spLocks noChangeShapeType="1"/>
            </p:cNvSpPr>
            <p:nvPr/>
          </p:nvSpPr>
          <p:spPr bwMode="auto">
            <a:xfrm>
              <a:off x="4056" y="4352"/>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29" name="Line 267"/>
            <p:cNvSpPr>
              <a:spLocks noChangeShapeType="1"/>
            </p:cNvSpPr>
            <p:nvPr/>
          </p:nvSpPr>
          <p:spPr bwMode="auto">
            <a:xfrm>
              <a:off x="4063" y="4372"/>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0" name="Line 268"/>
            <p:cNvSpPr>
              <a:spLocks noChangeShapeType="1"/>
            </p:cNvSpPr>
            <p:nvPr/>
          </p:nvSpPr>
          <p:spPr bwMode="auto">
            <a:xfrm>
              <a:off x="4063" y="4392"/>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1" name="Line 269"/>
            <p:cNvSpPr>
              <a:spLocks noChangeShapeType="1"/>
            </p:cNvSpPr>
            <p:nvPr/>
          </p:nvSpPr>
          <p:spPr bwMode="auto">
            <a:xfrm>
              <a:off x="4069" y="440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2" name="Line 270"/>
            <p:cNvSpPr>
              <a:spLocks noChangeShapeType="1"/>
            </p:cNvSpPr>
            <p:nvPr/>
          </p:nvSpPr>
          <p:spPr bwMode="auto">
            <a:xfrm>
              <a:off x="4069" y="4407"/>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3" name="Line 271"/>
            <p:cNvSpPr>
              <a:spLocks noChangeShapeType="1"/>
            </p:cNvSpPr>
            <p:nvPr/>
          </p:nvSpPr>
          <p:spPr bwMode="auto">
            <a:xfrm>
              <a:off x="4075" y="4422"/>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4" name="Line 272"/>
            <p:cNvSpPr>
              <a:spLocks noChangeShapeType="1"/>
            </p:cNvSpPr>
            <p:nvPr/>
          </p:nvSpPr>
          <p:spPr bwMode="auto">
            <a:xfrm>
              <a:off x="4075" y="4427"/>
              <a:ext cx="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5" name="Line 273"/>
            <p:cNvSpPr>
              <a:spLocks noChangeShapeType="1"/>
            </p:cNvSpPr>
            <p:nvPr/>
          </p:nvSpPr>
          <p:spPr bwMode="auto">
            <a:xfrm>
              <a:off x="4082" y="44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6" name="Line 274"/>
            <p:cNvSpPr>
              <a:spLocks noChangeShapeType="1"/>
            </p:cNvSpPr>
            <p:nvPr/>
          </p:nvSpPr>
          <p:spPr bwMode="auto">
            <a:xfrm flipV="1">
              <a:off x="4082" y="4422"/>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7" name="Line 275"/>
            <p:cNvSpPr>
              <a:spLocks noChangeShapeType="1"/>
            </p:cNvSpPr>
            <p:nvPr/>
          </p:nvSpPr>
          <p:spPr bwMode="auto">
            <a:xfrm flipV="1">
              <a:off x="4089" y="4407"/>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8" name="Line 276"/>
            <p:cNvSpPr>
              <a:spLocks noChangeShapeType="1"/>
            </p:cNvSpPr>
            <p:nvPr/>
          </p:nvSpPr>
          <p:spPr bwMode="auto">
            <a:xfrm flipV="1">
              <a:off x="4089" y="4392"/>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39" name="Line 277"/>
            <p:cNvSpPr>
              <a:spLocks noChangeShapeType="1"/>
            </p:cNvSpPr>
            <p:nvPr/>
          </p:nvSpPr>
          <p:spPr bwMode="auto">
            <a:xfrm flipV="1">
              <a:off x="4095" y="4367"/>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0" name="Line 278"/>
            <p:cNvSpPr>
              <a:spLocks noChangeShapeType="1"/>
            </p:cNvSpPr>
            <p:nvPr/>
          </p:nvSpPr>
          <p:spPr bwMode="auto">
            <a:xfrm flipV="1">
              <a:off x="4095" y="4337"/>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1" name="Line 279"/>
            <p:cNvSpPr>
              <a:spLocks noChangeShapeType="1"/>
            </p:cNvSpPr>
            <p:nvPr/>
          </p:nvSpPr>
          <p:spPr bwMode="auto">
            <a:xfrm>
              <a:off x="4102" y="433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2" name="Line 280"/>
            <p:cNvSpPr>
              <a:spLocks noChangeShapeType="1"/>
            </p:cNvSpPr>
            <p:nvPr/>
          </p:nvSpPr>
          <p:spPr bwMode="auto">
            <a:xfrm flipV="1">
              <a:off x="4102" y="4302"/>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3" name="Line 281"/>
            <p:cNvSpPr>
              <a:spLocks noChangeShapeType="1"/>
            </p:cNvSpPr>
            <p:nvPr/>
          </p:nvSpPr>
          <p:spPr bwMode="auto">
            <a:xfrm flipV="1">
              <a:off x="4109" y="4266"/>
              <a:ext cx="0"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4" name="Line 282"/>
            <p:cNvSpPr>
              <a:spLocks noChangeShapeType="1"/>
            </p:cNvSpPr>
            <p:nvPr/>
          </p:nvSpPr>
          <p:spPr bwMode="auto">
            <a:xfrm flipV="1">
              <a:off x="4109" y="4226"/>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5" name="Line 283"/>
            <p:cNvSpPr>
              <a:spLocks noChangeShapeType="1"/>
            </p:cNvSpPr>
            <p:nvPr/>
          </p:nvSpPr>
          <p:spPr bwMode="auto">
            <a:xfrm>
              <a:off x="4115" y="422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6" name="Line 284"/>
            <p:cNvSpPr>
              <a:spLocks noChangeShapeType="1"/>
            </p:cNvSpPr>
            <p:nvPr/>
          </p:nvSpPr>
          <p:spPr bwMode="auto">
            <a:xfrm flipV="1">
              <a:off x="4115" y="4191"/>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7" name="Line 285"/>
            <p:cNvSpPr>
              <a:spLocks noChangeShapeType="1"/>
            </p:cNvSpPr>
            <p:nvPr/>
          </p:nvSpPr>
          <p:spPr bwMode="auto">
            <a:xfrm flipV="1">
              <a:off x="4121" y="4150"/>
              <a:ext cx="0"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8" name="Line 286"/>
            <p:cNvSpPr>
              <a:spLocks noChangeShapeType="1"/>
            </p:cNvSpPr>
            <p:nvPr/>
          </p:nvSpPr>
          <p:spPr bwMode="auto">
            <a:xfrm flipV="1">
              <a:off x="4121" y="4115"/>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49" name="Line 287"/>
            <p:cNvSpPr>
              <a:spLocks noChangeShapeType="1"/>
            </p:cNvSpPr>
            <p:nvPr/>
          </p:nvSpPr>
          <p:spPr bwMode="auto">
            <a:xfrm>
              <a:off x="4127" y="411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0" name="Line 288"/>
            <p:cNvSpPr>
              <a:spLocks noChangeShapeType="1"/>
            </p:cNvSpPr>
            <p:nvPr/>
          </p:nvSpPr>
          <p:spPr bwMode="auto">
            <a:xfrm flipV="1">
              <a:off x="4127" y="4080"/>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1" name="Line 289"/>
            <p:cNvSpPr>
              <a:spLocks noChangeShapeType="1"/>
            </p:cNvSpPr>
            <p:nvPr/>
          </p:nvSpPr>
          <p:spPr bwMode="auto">
            <a:xfrm flipV="1">
              <a:off x="4134" y="4055"/>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2" name="Line 290"/>
            <p:cNvSpPr>
              <a:spLocks noChangeShapeType="1"/>
            </p:cNvSpPr>
            <p:nvPr/>
          </p:nvSpPr>
          <p:spPr bwMode="auto">
            <a:xfrm flipV="1">
              <a:off x="4134" y="4034"/>
              <a:ext cx="7"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3" name="Line 291"/>
            <p:cNvSpPr>
              <a:spLocks noChangeShapeType="1"/>
            </p:cNvSpPr>
            <p:nvPr/>
          </p:nvSpPr>
          <p:spPr bwMode="auto">
            <a:xfrm flipV="1">
              <a:off x="4141" y="4020"/>
              <a:ext cx="0"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4" name="Line 292"/>
            <p:cNvSpPr>
              <a:spLocks noChangeShapeType="1"/>
            </p:cNvSpPr>
            <p:nvPr/>
          </p:nvSpPr>
          <p:spPr bwMode="auto">
            <a:xfrm flipV="1">
              <a:off x="4141" y="4015"/>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5" name="Line 293"/>
            <p:cNvSpPr>
              <a:spLocks noChangeShapeType="1"/>
            </p:cNvSpPr>
            <p:nvPr/>
          </p:nvSpPr>
          <p:spPr bwMode="auto">
            <a:xfrm>
              <a:off x="4147" y="401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6" name="Line 294"/>
            <p:cNvSpPr>
              <a:spLocks noChangeShapeType="1"/>
            </p:cNvSpPr>
            <p:nvPr/>
          </p:nvSpPr>
          <p:spPr bwMode="auto">
            <a:xfrm>
              <a:off x="4147" y="4015"/>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7" name="Line 295"/>
            <p:cNvSpPr>
              <a:spLocks noChangeShapeType="1"/>
            </p:cNvSpPr>
            <p:nvPr/>
          </p:nvSpPr>
          <p:spPr bwMode="auto">
            <a:xfrm>
              <a:off x="4153" y="4015"/>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8" name="Line 296"/>
            <p:cNvSpPr>
              <a:spLocks noChangeShapeType="1"/>
            </p:cNvSpPr>
            <p:nvPr/>
          </p:nvSpPr>
          <p:spPr bwMode="auto">
            <a:xfrm>
              <a:off x="4153" y="4030"/>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59" name="Line 297"/>
            <p:cNvSpPr>
              <a:spLocks noChangeShapeType="1"/>
            </p:cNvSpPr>
            <p:nvPr/>
          </p:nvSpPr>
          <p:spPr bwMode="auto">
            <a:xfrm>
              <a:off x="4160" y="405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0" name="Line 298"/>
            <p:cNvSpPr>
              <a:spLocks noChangeShapeType="1"/>
            </p:cNvSpPr>
            <p:nvPr/>
          </p:nvSpPr>
          <p:spPr bwMode="auto">
            <a:xfrm>
              <a:off x="4160" y="4050"/>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1" name="Line 299"/>
            <p:cNvSpPr>
              <a:spLocks noChangeShapeType="1"/>
            </p:cNvSpPr>
            <p:nvPr/>
          </p:nvSpPr>
          <p:spPr bwMode="auto">
            <a:xfrm>
              <a:off x="4166" y="4075"/>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2" name="Line 300"/>
            <p:cNvSpPr>
              <a:spLocks noChangeShapeType="1"/>
            </p:cNvSpPr>
            <p:nvPr/>
          </p:nvSpPr>
          <p:spPr bwMode="auto">
            <a:xfrm flipV="1">
              <a:off x="4166" y="4075"/>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3" name="Line 301"/>
            <p:cNvSpPr>
              <a:spLocks noChangeShapeType="1"/>
            </p:cNvSpPr>
            <p:nvPr/>
          </p:nvSpPr>
          <p:spPr bwMode="auto">
            <a:xfrm>
              <a:off x="4173" y="4075"/>
              <a:ext cx="0"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4" name="Line 302"/>
            <p:cNvSpPr>
              <a:spLocks noChangeShapeType="1"/>
            </p:cNvSpPr>
            <p:nvPr/>
          </p:nvSpPr>
          <p:spPr bwMode="auto">
            <a:xfrm flipV="1">
              <a:off x="4173" y="3960"/>
              <a:ext cx="6" cy="17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5" name="Line 303"/>
            <p:cNvSpPr>
              <a:spLocks noChangeShapeType="1"/>
            </p:cNvSpPr>
            <p:nvPr/>
          </p:nvSpPr>
          <p:spPr bwMode="auto">
            <a:xfrm>
              <a:off x="4179" y="396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6" name="Line 304"/>
            <p:cNvSpPr>
              <a:spLocks noChangeShapeType="1"/>
            </p:cNvSpPr>
            <p:nvPr/>
          </p:nvSpPr>
          <p:spPr bwMode="auto">
            <a:xfrm>
              <a:off x="4179" y="3960"/>
              <a:ext cx="7" cy="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7" name="Line 305"/>
            <p:cNvSpPr>
              <a:spLocks noChangeShapeType="1"/>
            </p:cNvSpPr>
            <p:nvPr/>
          </p:nvSpPr>
          <p:spPr bwMode="auto">
            <a:xfrm>
              <a:off x="4186" y="3969"/>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8" name="Line 306"/>
            <p:cNvSpPr>
              <a:spLocks noChangeShapeType="1"/>
            </p:cNvSpPr>
            <p:nvPr/>
          </p:nvSpPr>
          <p:spPr bwMode="auto">
            <a:xfrm>
              <a:off x="4186" y="4020"/>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69" name="Line 307"/>
            <p:cNvSpPr>
              <a:spLocks noChangeShapeType="1"/>
            </p:cNvSpPr>
            <p:nvPr/>
          </p:nvSpPr>
          <p:spPr bwMode="auto">
            <a:xfrm>
              <a:off x="4193" y="403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0" name="Line 308"/>
            <p:cNvSpPr>
              <a:spLocks noChangeShapeType="1"/>
            </p:cNvSpPr>
            <p:nvPr/>
          </p:nvSpPr>
          <p:spPr bwMode="auto">
            <a:xfrm>
              <a:off x="4193" y="4030"/>
              <a:ext cx="6"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1" name="Line 309"/>
            <p:cNvSpPr>
              <a:spLocks noChangeShapeType="1"/>
            </p:cNvSpPr>
            <p:nvPr/>
          </p:nvSpPr>
          <p:spPr bwMode="auto">
            <a:xfrm>
              <a:off x="4199" y="4095"/>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2" name="Line 310"/>
            <p:cNvSpPr>
              <a:spLocks noChangeShapeType="1"/>
            </p:cNvSpPr>
            <p:nvPr/>
          </p:nvSpPr>
          <p:spPr bwMode="auto">
            <a:xfrm>
              <a:off x="4199" y="4130"/>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3" name="Line 311"/>
            <p:cNvSpPr>
              <a:spLocks noChangeShapeType="1"/>
            </p:cNvSpPr>
            <p:nvPr/>
          </p:nvSpPr>
          <p:spPr bwMode="auto">
            <a:xfrm>
              <a:off x="4206" y="4201"/>
              <a:ext cx="0"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4" name="Line 312"/>
            <p:cNvSpPr>
              <a:spLocks noChangeShapeType="1"/>
            </p:cNvSpPr>
            <p:nvPr/>
          </p:nvSpPr>
          <p:spPr bwMode="auto">
            <a:xfrm>
              <a:off x="4206" y="4262"/>
              <a:ext cx="6"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5" name="Line 313"/>
            <p:cNvSpPr>
              <a:spLocks noChangeShapeType="1"/>
            </p:cNvSpPr>
            <p:nvPr/>
          </p:nvSpPr>
          <p:spPr bwMode="auto">
            <a:xfrm>
              <a:off x="4212" y="432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6" name="Line 314"/>
            <p:cNvSpPr>
              <a:spLocks noChangeShapeType="1"/>
            </p:cNvSpPr>
            <p:nvPr/>
          </p:nvSpPr>
          <p:spPr bwMode="auto">
            <a:xfrm>
              <a:off x="4212" y="4322"/>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7" name="Line 315"/>
            <p:cNvSpPr>
              <a:spLocks noChangeShapeType="1"/>
            </p:cNvSpPr>
            <p:nvPr/>
          </p:nvSpPr>
          <p:spPr bwMode="auto">
            <a:xfrm>
              <a:off x="4219" y="4382"/>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8" name="Line 316"/>
            <p:cNvSpPr>
              <a:spLocks noChangeShapeType="1"/>
            </p:cNvSpPr>
            <p:nvPr/>
          </p:nvSpPr>
          <p:spPr bwMode="auto">
            <a:xfrm>
              <a:off x="4219" y="4438"/>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79" name="Line 317"/>
            <p:cNvSpPr>
              <a:spLocks noChangeShapeType="1"/>
            </p:cNvSpPr>
            <p:nvPr/>
          </p:nvSpPr>
          <p:spPr bwMode="auto">
            <a:xfrm>
              <a:off x="4225" y="44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0" name="Line 318"/>
            <p:cNvSpPr>
              <a:spLocks noChangeShapeType="1"/>
            </p:cNvSpPr>
            <p:nvPr/>
          </p:nvSpPr>
          <p:spPr bwMode="auto">
            <a:xfrm>
              <a:off x="4225" y="4488"/>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1" name="Line 319"/>
            <p:cNvSpPr>
              <a:spLocks noChangeShapeType="1"/>
            </p:cNvSpPr>
            <p:nvPr/>
          </p:nvSpPr>
          <p:spPr bwMode="auto">
            <a:xfrm>
              <a:off x="4232" y="4528"/>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2" name="Line 320"/>
            <p:cNvSpPr>
              <a:spLocks noChangeShapeType="1"/>
            </p:cNvSpPr>
            <p:nvPr/>
          </p:nvSpPr>
          <p:spPr bwMode="auto">
            <a:xfrm>
              <a:off x="4232" y="4563"/>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3" name="Line 321"/>
            <p:cNvSpPr>
              <a:spLocks noChangeShapeType="1"/>
            </p:cNvSpPr>
            <p:nvPr/>
          </p:nvSpPr>
          <p:spPr bwMode="auto">
            <a:xfrm>
              <a:off x="4238" y="4583"/>
              <a:ext cx="0"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4" name="Line 322"/>
            <p:cNvSpPr>
              <a:spLocks noChangeShapeType="1"/>
            </p:cNvSpPr>
            <p:nvPr/>
          </p:nvSpPr>
          <p:spPr bwMode="auto">
            <a:xfrm>
              <a:off x="4238" y="4594"/>
              <a:ext cx="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5" name="Line 323"/>
            <p:cNvSpPr>
              <a:spLocks noChangeShapeType="1"/>
            </p:cNvSpPr>
            <p:nvPr/>
          </p:nvSpPr>
          <p:spPr bwMode="auto">
            <a:xfrm>
              <a:off x="4245" y="459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6" name="Line 324"/>
            <p:cNvSpPr>
              <a:spLocks noChangeShapeType="1"/>
            </p:cNvSpPr>
            <p:nvPr/>
          </p:nvSpPr>
          <p:spPr bwMode="auto">
            <a:xfrm flipV="1">
              <a:off x="4245" y="4579"/>
              <a:ext cx="7"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7" name="Line 325"/>
            <p:cNvSpPr>
              <a:spLocks noChangeShapeType="1"/>
            </p:cNvSpPr>
            <p:nvPr/>
          </p:nvSpPr>
          <p:spPr bwMode="auto">
            <a:xfrm flipV="1">
              <a:off x="4252" y="4553"/>
              <a:ext cx="0"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8" name="Line 326"/>
            <p:cNvSpPr>
              <a:spLocks noChangeShapeType="1"/>
            </p:cNvSpPr>
            <p:nvPr/>
          </p:nvSpPr>
          <p:spPr bwMode="auto">
            <a:xfrm flipV="1">
              <a:off x="4252" y="4518"/>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89" name="Line 327"/>
            <p:cNvSpPr>
              <a:spLocks noChangeShapeType="1"/>
            </p:cNvSpPr>
            <p:nvPr/>
          </p:nvSpPr>
          <p:spPr bwMode="auto">
            <a:xfrm>
              <a:off x="4258" y="451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0" name="Line 328"/>
            <p:cNvSpPr>
              <a:spLocks noChangeShapeType="1"/>
            </p:cNvSpPr>
            <p:nvPr/>
          </p:nvSpPr>
          <p:spPr bwMode="auto">
            <a:xfrm flipV="1">
              <a:off x="4258" y="4468"/>
              <a:ext cx="7"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1" name="Line 329"/>
            <p:cNvSpPr>
              <a:spLocks noChangeShapeType="1"/>
            </p:cNvSpPr>
            <p:nvPr/>
          </p:nvSpPr>
          <p:spPr bwMode="auto">
            <a:xfrm flipV="1">
              <a:off x="4265" y="4412"/>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2" name="Line 330"/>
            <p:cNvSpPr>
              <a:spLocks noChangeShapeType="1"/>
            </p:cNvSpPr>
            <p:nvPr/>
          </p:nvSpPr>
          <p:spPr bwMode="auto">
            <a:xfrm flipV="1">
              <a:off x="4265" y="4352"/>
              <a:ext cx="5"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3" name="Line 331"/>
            <p:cNvSpPr>
              <a:spLocks noChangeShapeType="1"/>
            </p:cNvSpPr>
            <p:nvPr/>
          </p:nvSpPr>
          <p:spPr bwMode="auto">
            <a:xfrm>
              <a:off x="4270" y="435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4" name="Line 332"/>
            <p:cNvSpPr>
              <a:spLocks noChangeShapeType="1"/>
            </p:cNvSpPr>
            <p:nvPr/>
          </p:nvSpPr>
          <p:spPr bwMode="auto">
            <a:xfrm flipV="1">
              <a:off x="4270" y="4281"/>
              <a:ext cx="7"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5" name="Line 333"/>
            <p:cNvSpPr>
              <a:spLocks noChangeShapeType="1"/>
            </p:cNvSpPr>
            <p:nvPr/>
          </p:nvSpPr>
          <p:spPr bwMode="auto">
            <a:xfrm flipV="1">
              <a:off x="4277" y="4216"/>
              <a:ext cx="0"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6" name="Line 334"/>
            <p:cNvSpPr>
              <a:spLocks noChangeShapeType="1"/>
            </p:cNvSpPr>
            <p:nvPr/>
          </p:nvSpPr>
          <p:spPr bwMode="auto">
            <a:xfrm flipV="1">
              <a:off x="4277" y="4150"/>
              <a:ext cx="6"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7" name="Line 335"/>
            <p:cNvSpPr>
              <a:spLocks noChangeShapeType="1"/>
            </p:cNvSpPr>
            <p:nvPr/>
          </p:nvSpPr>
          <p:spPr bwMode="auto">
            <a:xfrm flipV="1">
              <a:off x="4283" y="4085"/>
              <a:ext cx="0"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8" name="Line 336"/>
            <p:cNvSpPr>
              <a:spLocks noChangeShapeType="1"/>
            </p:cNvSpPr>
            <p:nvPr/>
          </p:nvSpPr>
          <p:spPr bwMode="auto">
            <a:xfrm flipV="1">
              <a:off x="4283" y="4025"/>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199" name="Line 337"/>
            <p:cNvSpPr>
              <a:spLocks noChangeShapeType="1"/>
            </p:cNvSpPr>
            <p:nvPr/>
          </p:nvSpPr>
          <p:spPr bwMode="auto">
            <a:xfrm>
              <a:off x="4290" y="40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0" name="Line 338"/>
            <p:cNvSpPr>
              <a:spLocks noChangeShapeType="1"/>
            </p:cNvSpPr>
            <p:nvPr/>
          </p:nvSpPr>
          <p:spPr bwMode="auto">
            <a:xfrm flipV="1">
              <a:off x="4290" y="3974"/>
              <a:ext cx="6"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1" name="Line 339"/>
            <p:cNvSpPr>
              <a:spLocks noChangeShapeType="1"/>
            </p:cNvSpPr>
            <p:nvPr/>
          </p:nvSpPr>
          <p:spPr bwMode="auto">
            <a:xfrm flipV="1">
              <a:off x="4296" y="3934"/>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2" name="Line 340"/>
            <p:cNvSpPr>
              <a:spLocks noChangeShapeType="1"/>
            </p:cNvSpPr>
            <p:nvPr/>
          </p:nvSpPr>
          <p:spPr bwMode="auto">
            <a:xfrm flipV="1">
              <a:off x="4296" y="3904"/>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3" name="Line 341"/>
            <p:cNvSpPr>
              <a:spLocks noChangeShapeType="1"/>
            </p:cNvSpPr>
            <p:nvPr/>
          </p:nvSpPr>
          <p:spPr bwMode="auto">
            <a:xfrm>
              <a:off x="4303" y="390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4" name="Line 342"/>
            <p:cNvSpPr>
              <a:spLocks noChangeShapeType="1"/>
            </p:cNvSpPr>
            <p:nvPr/>
          </p:nvSpPr>
          <p:spPr bwMode="auto">
            <a:xfrm flipV="1">
              <a:off x="4303" y="3888"/>
              <a:ext cx="6"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5" name="Line 343"/>
            <p:cNvSpPr>
              <a:spLocks noChangeShapeType="1"/>
            </p:cNvSpPr>
            <p:nvPr/>
          </p:nvSpPr>
          <p:spPr bwMode="auto">
            <a:xfrm flipV="1">
              <a:off x="4309" y="3884"/>
              <a:ext cx="0"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6" name="Line 344"/>
            <p:cNvSpPr>
              <a:spLocks noChangeShapeType="1"/>
            </p:cNvSpPr>
            <p:nvPr/>
          </p:nvSpPr>
          <p:spPr bwMode="auto">
            <a:xfrm>
              <a:off x="4309" y="3884"/>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7" name="Line 345"/>
            <p:cNvSpPr>
              <a:spLocks noChangeShapeType="1"/>
            </p:cNvSpPr>
            <p:nvPr/>
          </p:nvSpPr>
          <p:spPr bwMode="auto">
            <a:xfrm>
              <a:off x="4316" y="3894"/>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8" name="Line 346"/>
            <p:cNvSpPr>
              <a:spLocks noChangeShapeType="1"/>
            </p:cNvSpPr>
            <p:nvPr/>
          </p:nvSpPr>
          <p:spPr bwMode="auto">
            <a:xfrm>
              <a:off x="4316" y="3914"/>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09" name="Line 347"/>
            <p:cNvSpPr>
              <a:spLocks noChangeShapeType="1"/>
            </p:cNvSpPr>
            <p:nvPr/>
          </p:nvSpPr>
          <p:spPr bwMode="auto">
            <a:xfrm>
              <a:off x="4322" y="394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0" name="Line 348"/>
            <p:cNvSpPr>
              <a:spLocks noChangeShapeType="1"/>
            </p:cNvSpPr>
            <p:nvPr/>
          </p:nvSpPr>
          <p:spPr bwMode="auto">
            <a:xfrm>
              <a:off x="4322" y="3949"/>
              <a:ext cx="7"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1" name="Line 349"/>
            <p:cNvSpPr>
              <a:spLocks noChangeShapeType="1"/>
            </p:cNvSpPr>
            <p:nvPr/>
          </p:nvSpPr>
          <p:spPr bwMode="auto">
            <a:xfrm>
              <a:off x="4329" y="3999"/>
              <a:ext cx="0" cy="11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2" name="Line 350"/>
            <p:cNvSpPr>
              <a:spLocks noChangeShapeType="1"/>
            </p:cNvSpPr>
            <p:nvPr/>
          </p:nvSpPr>
          <p:spPr bwMode="auto">
            <a:xfrm>
              <a:off x="4329" y="4111"/>
              <a:ext cx="7" cy="2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3" name="Line 351"/>
            <p:cNvSpPr>
              <a:spLocks noChangeShapeType="1"/>
            </p:cNvSpPr>
            <p:nvPr/>
          </p:nvSpPr>
          <p:spPr bwMode="auto">
            <a:xfrm>
              <a:off x="4336" y="439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4" name="Line 352"/>
            <p:cNvSpPr>
              <a:spLocks noChangeShapeType="1"/>
            </p:cNvSpPr>
            <p:nvPr/>
          </p:nvSpPr>
          <p:spPr bwMode="auto">
            <a:xfrm>
              <a:off x="4336" y="4392"/>
              <a:ext cx="6" cy="2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5" name="Line 353"/>
            <p:cNvSpPr>
              <a:spLocks noChangeShapeType="1"/>
            </p:cNvSpPr>
            <p:nvPr/>
          </p:nvSpPr>
          <p:spPr bwMode="auto">
            <a:xfrm>
              <a:off x="4342" y="4638"/>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6" name="Line 354"/>
            <p:cNvSpPr>
              <a:spLocks noChangeShapeType="1"/>
            </p:cNvSpPr>
            <p:nvPr/>
          </p:nvSpPr>
          <p:spPr bwMode="auto">
            <a:xfrm flipV="1">
              <a:off x="4342" y="4649"/>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7" name="Line 355"/>
            <p:cNvSpPr>
              <a:spLocks noChangeShapeType="1"/>
            </p:cNvSpPr>
            <p:nvPr/>
          </p:nvSpPr>
          <p:spPr bwMode="auto">
            <a:xfrm flipV="1">
              <a:off x="4349" y="4594"/>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8" name="Line 356"/>
            <p:cNvSpPr>
              <a:spLocks noChangeShapeType="1"/>
            </p:cNvSpPr>
            <p:nvPr/>
          </p:nvSpPr>
          <p:spPr bwMode="auto">
            <a:xfrm flipV="1">
              <a:off x="4349" y="4583"/>
              <a:ext cx="6"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19" name="Line 357"/>
            <p:cNvSpPr>
              <a:spLocks noChangeShapeType="1"/>
            </p:cNvSpPr>
            <p:nvPr/>
          </p:nvSpPr>
          <p:spPr bwMode="auto">
            <a:xfrm>
              <a:off x="4355" y="45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0" name="Line 358"/>
            <p:cNvSpPr>
              <a:spLocks noChangeShapeType="1"/>
            </p:cNvSpPr>
            <p:nvPr/>
          </p:nvSpPr>
          <p:spPr bwMode="auto">
            <a:xfrm flipV="1">
              <a:off x="4355" y="4533"/>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1" name="Line 359"/>
            <p:cNvSpPr>
              <a:spLocks noChangeShapeType="1"/>
            </p:cNvSpPr>
            <p:nvPr/>
          </p:nvSpPr>
          <p:spPr bwMode="auto">
            <a:xfrm>
              <a:off x="4361" y="4533"/>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2" name="Line 360"/>
            <p:cNvSpPr>
              <a:spLocks noChangeShapeType="1"/>
            </p:cNvSpPr>
            <p:nvPr/>
          </p:nvSpPr>
          <p:spPr bwMode="auto">
            <a:xfrm flipV="1">
              <a:off x="4361" y="4493"/>
              <a:ext cx="7" cy="9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3" name="Line 361"/>
            <p:cNvSpPr>
              <a:spLocks noChangeShapeType="1"/>
            </p:cNvSpPr>
            <p:nvPr/>
          </p:nvSpPr>
          <p:spPr bwMode="auto">
            <a:xfrm>
              <a:off x="4368" y="449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4" name="Line 362"/>
            <p:cNvSpPr>
              <a:spLocks noChangeShapeType="1"/>
            </p:cNvSpPr>
            <p:nvPr/>
          </p:nvSpPr>
          <p:spPr bwMode="auto">
            <a:xfrm flipV="1">
              <a:off x="4368" y="4443"/>
              <a:ext cx="7"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5" name="Line 363"/>
            <p:cNvSpPr>
              <a:spLocks noChangeShapeType="1"/>
            </p:cNvSpPr>
            <p:nvPr/>
          </p:nvSpPr>
          <p:spPr bwMode="auto">
            <a:xfrm flipV="1">
              <a:off x="4375" y="4377"/>
              <a:ext cx="0"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6" name="Line 364"/>
            <p:cNvSpPr>
              <a:spLocks noChangeShapeType="1"/>
            </p:cNvSpPr>
            <p:nvPr/>
          </p:nvSpPr>
          <p:spPr bwMode="auto">
            <a:xfrm flipV="1">
              <a:off x="4375" y="4317"/>
              <a:ext cx="6"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7" name="Line 365"/>
            <p:cNvSpPr>
              <a:spLocks noChangeShapeType="1"/>
            </p:cNvSpPr>
            <p:nvPr/>
          </p:nvSpPr>
          <p:spPr bwMode="auto">
            <a:xfrm>
              <a:off x="4381" y="431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8" name="Line 366"/>
            <p:cNvSpPr>
              <a:spLocks noChangeShapeType="1"/>
            </p:cNvSpPr>
            <p:nvPr/>
          </p:nvSpPr>
          <p:spPr bwMode="auto">
            <a:xfrm flipV="1">
              <a:off x="4381" y="4251"/>
              <a:ext cx="7"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29" name="Line 367"/>
            <p:cNvSpPr>
              <a:spLocks noChangeShapeType="1"/>
            </p:cNvSpPr>
            <p:nvPr/>
          </p:nvSpPr>
          <p:spPr bwMode="auto">
            <a:xfrm flipV="1">
              <a:off x="4388" y="4186"/>
              <a:ext cx="0"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0" name="Line 368"/>
            <p:cNvSpPr>
              <a:spLocks noChangeShapeType="1"/>
            </p:cNvSpPr>
            <p:nvPr/>
          </p:nvSpPr>
          <p:spPr bwMode="auto">
            <a:xfrm flipV="1">
              <a:off x="4388" y="4125"/>
              <a:ext cx="7"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1" name="Line 369"/>
            <p:cNvSpPr>
              <a:spLocks noChangeShapeType="1"/>
            </p:cNvSpPr>
            <p:nvPr/>
          </p:nvSpPr>
          <p:spPr bwMode="auto">
            <a:xfrm flipV="1">
              <a:off x="4395" y="4070"/>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2" name="Line 370"/>
            <p:cNvSpPr>
              <a:spLocks noChangeShapeType="1"/>
            </p:cNvSpPr>
            <p:nvPr/>
          </p:nvSpPr>
          <p:spPr bwMode="auto">
            <a:xfrm flipV="1">
              <a:off x="4395" y="4020"/>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3" name="Line 371"/>
            <p:cNvSpPr>
              <a:spLocks noChangeShapeType="1"/>
            </p:cNvSpPr>
            <p:nvPr/>
          </p:nvSpPr>
          <p:spPr bwMode="auto">
            <a:xfrm>
              <a:off x="4401" y="402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4" name="Line 372"/>
            <p:cNvSpPr>
              <a:spLocks noChangeShapeType="1"/>
            </p:cNvSpPr>
            <p:nvPr/>
          </p:nvSpPr>
          <p:spPr bwMode="auto">
            <a:xfrm flipV="1">
              <a:off x="4401" y="3979"/>
              <a:ext cx="6"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5" name="Line 373"/>
            <p:cNvSpPr>
              <a:spLocks noChangeShapeType="1"/>
            </p:cNvSpPr>
            <p:nvPr/>
          </p:nvSpPr>
          <p:spPr bwMode="auto">
            <a:xfrm flipV="1">
              <a:off x="4407" y="3949"/>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6" name="Line 374"/>
            <p:cNvSpPr>
              <a:spLocks noChangeShapeType="1"/>
            </p:cNvSpPr>
            <p:nvPr/>
          </p:nvSpPr>
          <p:spPr bwMode="auto">
            <a:xfrm flipV="1">
              <a:off x="4407" y="3934"/>
              <a:ext cx="7"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7" name="Line 375"/>
            <p:cNvSpPr>
              <a:spLocks noChangeShapeType="1"/>
            </p:cNvSpPr>
            <p:nvPr/>
          </p:nvSpPr>
          <p:spPr bwMode="auto">
            <a:xfrm>
              <a:off x="4414" y="39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8" name="Line 376"/>
            <p:cNvSpPr>
              <a:spLocks noChangeShapeType="1"/>
            </p:cNvSpPr>
            <p:nvPr/>
          </p:nvSpPr>
          <p:spPr bwMode="auto">
            <a:xfrm>
              <a:off x="4414" y="3934"/>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39" name="Line 377"/>
            <p:cNvSpPr>
              <a:spLocks noChangeShapeType="1"/>
            </p:cNvSpPr>
            <p:nvPr/>
          </p:nvSpPr>
          <p:spPr bwMode="auto">
            <a:xfrm flipV="1">
              <a:off x="4420" y="3924"/>
              <a:ext cx="0"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0" name="Line 378"/>
            <p:cNvSpPr>
              <a:spLocks noChangeShapeType="1"/>
            </p:cNvSpPr>
            <p:nvPr/>
          </p:nvSpPr>
          <p:spPr bwMode="auto">
            <a:xfrm>
              <a:off x="4420" y="3924"/>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1" name="Line 379"/>
            <p:cNvSpPr>
              <a:spLocks noChangeShapeType="1"/>
            </p:cNvSpPr>
            <p:nvPr/>
          </p:nvSpPr>
          <p:spPr bwMode="auto">
            <a:xfrm>
              <a:off x="4427" y="3949"/>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2" name="Line 380"/>
            <p:cNvSpPr>
              <a:spLocks noChangeShapeType="1"/>
            </p:cNvSpPr>
            <p:nvPr/>
          </p:nvSpPr>
          <p:spPr bwMode="auto">
            <a:xfrm>
              <a:off x="4427" y="3979"/>
              <a:ext cx="6"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3" name="Line 381"/>
            <p:cNvSpPr>
              <a:spLocks noChangeShapeType="1"/>
            </p:cNvSpPr>
            <p:nvPr/>
          </p:nvSpPr>
          <p:spPr bwMode="auto">
            <a:xfrm>
              <a:off x="4433" y="401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4" name="Line 382"/>
            <p:cNvSpPr>
              <a:spLocks noChangeShapeType="1"/>
            </p:cNvSpPr>
            <p:nvPr/>
          </p:nvSpPr>
          <p:spPr bwMode="auto">
            <a:xfrm>
              <a:off x="4433" y="4015"/>
              <a:ext cx="6"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5" name="Line 383"/>
            <p:cNvSpPr>
              <a:spLocks noChangeShapeType="1"/>
            </p:cNvSpPr>
            <p:nvPr/>
          </p:nvSpPr>
          <p:spPr bwMode="auto">
            <a:xfrm>
              <a:off x="4439" y="4060"/>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6" name="Line 384"/>
            <p:cNvSpPr>
              <a:spLocks noChangeShapeType="1"/>
            </p:cNvSpPr>
            <p:nvPr/>
          </p:nvSpPr>
          <p:spPr bwMode="auto">
            <a:xfrm>
              <a:off x="4439" y="4111"/>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7" name="Line 385"/>
            <p:cNvSpPr>
              <a:spLocks noChangeShapeType="1"/>
            </p:cNvSpPr>
            <p:nvPr/>
          </p:nvSpPr>
          <p:spPr bwMode="auto">
            <a:xfrm>
              <a:off x="4446" y="416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8" name="Line 386"/>
            <p:cNvSpPr>
              <a:spLocks noChangeShapeType="1"/>
            </p:cNvSpPr>
            <p:nvPr/>
          </p:nvSpPr>
          <p:spPr bwMode="auto">
            <a:xfrm>
              <a:off x="4446" y="4166"/>
              <a:ext cx="6"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49" name="Line 387"/>
            <p:cNvSpPr>
              <a:spLocks noChangeShapeType="1"/>
            </p:cNvSpPr>
            <p:nvPr/>
          </p:nvSpPr>
          <p:spPr bwMode="auto">
            <a:xfrm>
              <a:off x="4452" y="4221"/>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0" name="Line 388"/>
            <p:cNvSpPr>
              <a:spLocks noChangeShapeType="1"/>
            </p:cNvSpPr>
            <p:nvPr/>
          </p:nvSpPr>
          <p:spPr bwMode="auto">
            <a:xfrm>
              <a:off x="4452" y="4276"/>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1" name="Line 389"/>
            <p:cNvSpPr>
              <a:spLocks noChangeShapeType="1"/>
            </p:cNvSpPr>
            <p:nvPr/>
          </p:nvSpPr>
          <p:spPr bwMode="auto">
            <a:xfrm>
              <a:off x="4459" y="4331"/>
              <a:ext cx="0"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2" name="Line 390"/>
            <p:cNvSpPr>
              <a:spLocks noChangeShapeType="1"/>
            </p:cNvSpPr>
            <p:nvPr/>
          </p:nvSpPr>
          <p:spPr bwMode="auto">
            <a:xfrm>
              <a:off x="4459" y="4377"/>
              <a:ext cx="6"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3" name="Line 391"/>
            <p:cNvSpPr>
              <a:spLocks noChangeShapeType="1"/>
            </p:cNvSpPr>
            <p:nvPr/>
          </p:nvSpPr>
          <p:spPr bwMode="auto">
            <a:xfrm>
              <a:off x="4465" y="442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4" name="Line 392"/>
            <p:cNvSpPr>
              <a:spLocks noChangeShapeType="1"/>
            </p:cNvSpPr>
            <p:nvPr/>
          </p:nvSpPr>
          <p:spPr bwMode="auto">
            <a:xfrm>
              <a:off x="4465" y="4422"/>
              <a:ext cx="7"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5" name="Line 393"/>
            <p:cNvSpPr>
              <a:spLocks noChangeShapeType="1"/>
            </p:cNvSpPr>
            <p:nvPr/>
          </p:nvSpPr>
          <p:spPr bwMode="auto">
            <a:xfrm>
              <a:off x="4472" y="4458"/>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6" name="Line 394"/>
            <p:cNvSpPr>
              <a:spLocks noChangeShapeType="1"/>
            </p:cNvSpPr>
            <p:nvPr/>
          </p:nvSpPr>
          <p:spPr bwMode="auto">
            <a:xfrm>
              <a:off x="4472" y="4488"/>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7" name="Line 395"/>
            <p:cNvSpPr>
              <a:spLocks noChangeShapeType="1"/>
            </p:cNvSpPr>
            <p:nvPr/>
          </p:nvSpPr>
          <p:spPr bwMode="auto">
            <a:xfrm>
              <a:off x="4479" y="450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8" name="Line 396"/>
            <p:cNvSpPr>
              <a:spLocks noChangeShapeType="1"/>
            </p:cNvSpPr>
            <p:nvPr/>
          </p:nvSpPr>
          <p:spPr bwMode="auto">
            <a:xfrm>
              <a:off x="4479" y="4508"/>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59" name="Line 397"/>
            <p:cNvSpPr>
              <a:spLocks noChangeShapeType="1"/>
            </p:cNvSpPr>
            <p:nvPr/>
          </p:nvSpPr>
          <p:spPr bwMode="auto">
            <a:xfrm>
              <a:off x="4485" y="4508"/>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0" name="Line 398"/>
            <p:cNvSpPr>
              <a:spLocks noChangeShapeType="1"/>
            </p:cNvSpPr>
            <p:nvPr/>
          </p:nvSpPr>
          <p:spPr bwMode="auto">
            <a:xfrm flipV="1">
              <a:off x="4485" y="4453"/>
              <a:ext cx="7"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1" name="Line 399"/>
            <p:cNvSpPr>
              <a:spLocks noChangeShapeType="1"/>
            </p:cNvSpPr>
            <p:nvPr/>
          </p:nvSpPr>
          <p:spPr bwMode="auto">
            <a:xfrm flipV="1">
              <a:off x="4492" y="4331"/>
              <a:ext cx="0" cy="12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2" name="Line 400"/>
            <p:cNvSpPr>
              <a:spLocks noChangeShapeType="1"/>
            </p:cNvSpPr>
            <p:nvPr/>
          </p:nvSpPr>
          <p:spPr bwMode="auto">
            <a:xfrm flipV="1">
              <a:off x="4492" y="4327"/>
              <a:ext cx="6"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3" name="Line 401"/>
            <p:cNvSpPr>
              <a:spLocks noChangeShapeType="1"/>
            </p:cNvSpPr>
            <p:nvPr/>
          </p:nvSpPr>
          <p:spPr bwMode="auto">
            <a:xfrm>
              <a:off x="4498" y="43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4" name="Line 402"/>
            <p:cNvSpPr>
              <a:spLocks noChangeShapeType="1"/>
            </p:cNvSpPr>
            <p:nvPr/>
          </p:nvSpPr>
          <p:spPr bwMode="auto">
            <a:xfrm>
              <a:off x="4498" y="4327"/>
              <a:ext cx="7" cy="1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5" name="Line 403"/>
            <p:cNvSpPr>
              <a:spLocks noChangeShapeType="1"/>
            </p:cNvSpPr>
            <p:nvPr/>
          </p:nvSpPr>
          <p:spPr bwMode="auto">
            <a:xfrm>
              <a:off x="4505" y="4458"/>
              <a:ext cx="0"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6" name="Line 404"/>
            <p:cNvSpPr>
              <a:spLocks noChangeShapeType="1"/>
            </p:cNvSpPr>
            <p:nvPr/>
          </p:nvSpPr>
          <p:spPr bwMode="auto">
            <a:xfrm>
              <a:off x="4505" y="4468"/>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7" name="Line 405"/>
            <p:cNvSpPr>
              <a:spLocks noChangeShapeType="1"/>
            </p:cNvSpPr>
            <p:nvPr/>
          </p:nvSpPr>
          <p:spPr bwMode="auto">
            <a:xfrm>
              <a:off x="4511" y="447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8" name="Line 406"/>
            <p:cNvSpPr>
              <a:spLocks noChangeShapeType="1"/>
            </p:cNvSpPr>
            <p:nvPr/>
          </p:nvSpPr>
          <p:spPr bwMode="auto">
            <a:xfrm flipV="1">
              <a:off x="4511" y="4468"/>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69" name="Line 407"/>
            <p:cNvSpPr>
              <a:spLocks noChangeShapeType="1"/>
            </p:cNvSpPr>
            <p:nvPr/>
          </p:nvSpPr>
          <p:spPr bwMode="auto">
            <a:xfrm>
              <a:off x="4518" y="4468"/>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0" name="Line 408"/>
            <p:cNvSpPr>
              <a:spLocks noChangeShapeType="1"/>
            </p:cNvSpPr>
            <p:nvPr/>
          </p:nvSpPr>
          <p:spPr bwMode="auto">
            <a:xfrm flipV="1">
              <a:off x="4518" y="4463"/>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1" name="Line 409"/>
            <p:cNvSpPr>
              <a:spLocks noChangeShapeType="1"/>
            </p:cNvSpPr>
            <p:nvPr/>
          </p:nvSpPr>
          <p:spPr bwMode="auto">
            <a:xfrm>
              <a:off x="4524" y="446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2" name="Line 410"/>
            <p:cNvSpPr>
              <a:spLocks noChangeShapeType="1"/>
            </p:cNvSpPr>
            <p:nvPr/>
          </p:nvSpPr>
          <p:spPr bwMode="auto">
            <a:xfrm flipV="1">
              <a:off x="4524" y="4432"/>
              <a:ext cx="7"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3" name="Line 411"/>
            <p:cNvSpPr>
              <a:spLocks noChangeShapeType="1"/>
            </p:cNvSpPr>
            <p:nvPr/>
          </p:nvSpPr>
          <p:spPr bwMode="auto">
            <a:xfrm flipV="1">
              <a:off x="4531" y="4407"/>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4" name="Line 412"/>
            <p:cNvSpPr>
              <a:spLocks noChangeShapeType="1"/>
            </p:cNvSpPr>
            <p:nvPr/>
          </p:nvSpPr>
          <p:spPr bwMode="auto">
            <a:xfrm flipV="1">
              <a:off x="4531" y="4367"/>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5" name="Line 413"/>
            <p:cNvSpPr>
              <a:spLocks noChangeShapeType="1"/>
            </p:cNvSpPr>
            <p:nvPr/>
          </p:nvSpPr>
          <p:spPr bwMode="auto">
            <a:xfrm flipV="1">
              <a:off x="4537" y="4337"/>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6" name="Line 414"/>
            <p:cNvSpPr>
              <a:spLocks noChangeShapeType="1"/>
            </p:cNvSpPr>
            <p:nvPr/>
          </p:nvSpPr>
          <p:spPr bwMode="auto">
            <a:xfrm flipV="1">
              <a:off x="4537" y="4296"/>
              <a:ext cx="7"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7" name="Line 415"/>
            <p:cNvSpPr>
              <a:spLocks noChangeShapeType="1"/>
            </p:cNvSpPr>
            <p:nvPr/>
          </p:nvSpPr>
          <p:spPr bwMode="auto">
            <a:xfrm>
              <a:off x="4544" y="429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8" name="Line 416"/>
            <p:cNvSpPr>
              <a:spLocks noChangeShapeType="1"/>
            </p:cNvSpPr>
            <p:nvPr/>
          </p:nvSpPr>
          <p:spPr bwMode="auto">
            <a:xfrm flipV="1">
              <a:off x="4544" y="4262"/>
              <a:ext cx="7" cy="3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79" name="Line 417"/>
            <p:cNvSpPr>
              <a:spLocks noChangeShapeType="1"/>
            </p:cNvSpPr>
            <p:nvPr/>
          </p:nvSpPr>
          <p:spPr bwMode="auto">
            <a:xfrm flipV="1">
              <a:off x="4551" y="4226"/>
              <a:ext cx="0"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0" name="Line 418"/>
            <p:cNvSpPr>
              <a:spLocks noChangeShapeType="1"/>
            </p:cNvSpPr>
            <p:nvPr/>
          </p:nvSpPr>
          <p:spPr bwMode="auto">
            <a:xfrm flipV="1">
              <a:off x="4551" y="4191"/>
              <a:ext cx="5"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1" name="Line 419"/>
            <p:cNvSpPr>
              <a:spLocks noChangeShapeType="1"/>
            </p:cNvSpPr>
            <p:nvPr/>
          </p:nvSpPr>
          <p:spPr bwMode="auto">
            <a:xfrm>
              <a:off x="4556" y="419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2" name="Line 420"/>
            <p:cNvSpPr>
              <a:spLocks noChangeShapeType="1"/>
            </p:cNvSpPr>
            <p:nvPr/>
          </p:nvSpPr>
          <p:spPr bwMode="auto">
            <a:xfrm flipV="1">
              <a:off x="4556" y="4166"/>
              <a:ext cx="8"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3" name="Line 421"/>
            <p:cNvSpPr>
              <a:spLocks noChangeShapeType="1"/>
            </p:cNvSpPr>
            <p:nvPr/>
          </p:nvSpPr>
          <p:spPr bwMode="auto">
            <a:xfrm flipV="1">
              <a:off x="4564" y="4141"/>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4" name="Line 422"/>
            <p:cNvSpPr>
              <a:spLocks noChangeShapeType="1"/>
            </p:cNvSpPr>
            <p:nvPr/>
          </p:nvSpPr>
          <p:spPr bwMode="auto">
            <a:xfrm flipV="1">
              <a:off x="4564" y="4121"/>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5" name="Line 423"/>
            <p:cNvSpPr>
              <a:spLocks noChangeShapeType="1"/>
            </p:cNvSpPr>
            <p:nvPr/>
          </p:nvSpPr>
          <p:spPr bwMode="auto">
            <a:xfrm flipV="1">
              <a:off x="4570" y="4105"/>
              <a:ext cx="0"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6" name="Line 424"/>
            <p:cNvSpPr>
              <a:spLocks noChangeShapeType="1"/>
            </p:cNvSpPr>
            <p:nvPr/>
          </p:nvSpPr>
          <p:spPr bwMode="auto">
            <a:xfrm flipV="1">
              <a:off x="4570" y="4100"/>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7" name="Line 425"/>
            <p:cNvSpPr>
              <a:spLocks noChangeShapeType="1"/>
            </p:cNvSpPr>
            <p:nvPr/>
          </p:nvSpPr>
          <p:spPr bwMode="auto">
            <a:xfrm>
              <a:off x="4576" y="410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8" name="Line 426"/>
            <p:cNvSpPr>
              <a:spLocks noChangeShapeType="1"/>
            </p:cNvSpPr>
            <p:nvPr/>
          </p:nvSpPr>
          <p:spPr bwMode="auto">
            <a:xfrm>
              <a:off x="4576" y="4100"/>
              <a:ext cx="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89" name="Line 427"/>
            <p:cNvSpPr>
              <a:spLocks noChangeShapeType="1"/>
            </p:cNvSpPr>
            <p:nvPr/>
          </p:nvSpPr>
          <p:spPr bwMode="auto">
            <a:xfrm flipV="1">
              <a:off x="4583" y="4095"/>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0" name="Line 428"/>
            <p:cNvSpPr>
              <a:spLocks noChangeShapeType="1"/>
            </p:cNvSpPr>
            <p:nvPr/>
          </p:nvSpPr>
          <p:spPr bwMode="auto">
            <a:xfrm>
              <a:off x="4583" y="4095"/>
              <a:ext cx="7"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1" name="Line 429"/>
            <p:cNvSpPr>
              <a:spLocks noChangeShapeType="1"/>
            </p:cNvSpPr>
            <p:nvPr/>
          </p:nvSpPr>
          <p:spPr bwMode="auto">
            <a:xfrm>
              <a:off x="4590" y="411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2" name="Line 430"/>
            <p:cNvSpPr>
              <a:spLocks noChangeShapeType="1"/>
            </p:cNvSpPr>
            <p:nvPr/>
          </p:nvSpPr>
          <p:spPr bwMode="auto">
            <a:xfrm>
              <a:off x="4590" y="4111"/>
              <a:ext cx="5"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3" name="Line 431"/>
            <p:cNvSpPr>
              <a:spLocks noChangeShapeType="1"/>
            </p:cNvSpPr>
            <p:nvPr/>
          </p:nvSpPr>
          <p:spPr bwMode="auto">
            <a:xfrm>
              <a:off x="4595" y="4121"/>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4" name="Line 432"/>
            <p:cNvSpPr>
              <a:spLocks noChangeShapeType="1"/>
            </p:cNvSpPr>
            <p:nvPr/>
          </p:nvSpPr>
          <p:spPr bwMode="auto">
            <a:xfrm>
              <a:off x="4595" y="4141"/>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5" name="Line 433"/>
            <p:cNvSpPr>
              <a:spLocks noChangeShapeType="1"/>
            </p:cNvSpPr>
            <p:nvPr/>
          </p:nvSpPr>
          <p:spPr bwMode="auto">
            <a:xfrm>
              <a:off x="4602" y="4161"/>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6" name="Line 434"/>
            <p:cNvSpPr>
              <a:spLocks noChangeShapeType="1"/>
            </p:cNvSpPr>
            <p:nvPr/>
          </p:nvSpPr>
          <p:spPr bwMode="auto">
            <a:xfrm>
              <a:off x="4602" y="4186"/>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7" name="Line 435"/>
            <p:cNvSpPr>
              <a:spLocks noChangeShapeType="1"/>
            </p:cNvSpPr>
            <p:nvPr/>
          </p:nvSpPr>
          <p:spPr bwMode="auto">
            <a:xfrm>
              <a:off x="4608" y="421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8" name="Line 436"/>
            <p:cNvSpPr>
              <a:spLocks noChangeShapeType="1"/>
            </p:cNvSpPr>
            <p:nvPr/>
          </p:nvSpPr>
          <p:spPr bwMode="auto">
            <a:xfrm>
              <a:off x="4608" y="4211"/>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299" name="Line 437"/>
            <p:cNvSpPr>
              <a:spLocks noChangeShapeType="1"/>
            </p:cNvSpPr>
            <p:nvPr/>
          </p:nvSpPr>
          <p:spPr bwMode="auto">
            <a:xfrm>
              <a:off x="4615" y="4237"/>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0" name="Line 438"/>
            <p:cNvSpPr>
              <a:spLocks noChangeShapeType="1"/>
            </p:cNvSpPr>
            <p:nvPr/>
          </p:nvSpPr>
          <p:spPr bwMode="auto">
            <a:xfrm>
              <a:off x="4615" y="4262"/>
              <a:ext cx="7" cy="2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1" name="Line 439"/>
            <p:cNvSpPr>
              <a:spLocks noChangeShapeType="1"/>
            </p:cNvSpPr>
            <p:nvPr/>
          </p:nvSpPr>
          <p:spPr bwMode="auto">
            <a:xfrm>
              <a:off x="4622" y="428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2" name="Line 440"/>
            <p:cNvSpPr>
              <a:spLocks noChangeShapeType="1"/>
            </p:cNvSpPr>
            <p:nvPr/>
          </p:nvSpPr>
          <p:spPr bwMode="auto">
            <a:xfrm>
              <a:off x="4622" y="4286"/>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3" name="Line 441"/>
            <p:cNvSpPr>
              <a:spLocks noChangeShapeType="1"/>
            </p:cNvSpPr>
            <p:nvPr/>
          </p:nvSpPr>
          <p:spPr bwMode="auto">
            <a:xfrm>
              <a:off x="4628" y="4311"/>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4" name="Line 442"/>
            <p:cNvSpPr>
              <a:spLocks noChangeShapeType="1"/>
            </p:cNvSpPr>
            <p:nvPr/>
          </p:nvSpPr>
          <p:spPr bwMode="auto">
            <a:xfrm>
              <a:off x="4628" y="4331"/>
              <a:ext cx="7"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5" name="Line 443"/>
            <p:cNvSpPr>
              <a:spLocks noChangeShapeType="1"/>
            </p:cNvSpPr>
            <p:nvPr/>
          </p:nvSpPr>
          <p:spPr bwMode="auto">
            <a:xfrm>
              <a:off x="4635" y="4347"/>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6" name="Line 444"/>
            <p:cNvSpPr>
              <a:spLocks noChangeShapeType="1"/>
            </p:cNvSpPr>
            <p:nvPr/>
          </p:nvSpPr>
          <p:spPr bwMode="auto">
            <a:xfrm>
              <a:off x="4635" y="4362"/>
              <a:ext cx="6"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7" name="Line 445"/>
            <p:cNvSpPr>
              <a:spLocks noChangeShapeType="1"/>
            </p:cNvSpPr>
            <p:nvPr/>
          </p:nvSpPr>
          <p:spPr bwMode="auto">
            <a:xfrm>
              <a:off x="4641" y="437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8" name="Line 446"/>
            <p:cNvSpPr>
              <a:spLocks noChangeShapeType="1"/>
            </p:cNvSpPr>
            <p:nvPr/>
          </p:nvSpPr>
          <p:spPr bwMode="auto">
            <a:xfrm>
              <a:off x="4641" y="4372"/>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09" name="Line 447"/>
            <p:cNvSpPr>
              <a:spLocks noChangeShapeType="1"/>
            </p:cNvSpPr>
            <p:nvPr/>
          </p:nvSpPr>
          <p:spPr bwMode="auto">
            <a:xfrm flipV="1">
              <a:off x="4647" y="4331"/>
              <a:ext cx="0"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0" name="Line 448"/>
            <p:cNvSpPr>
              <a:spLocks noChangeShapeType="1"/>
            </p:cNvSpPr>
            <p:nvPr/>
          </p:nvSpPr>
          <p:spPr bwMode="auto">
            <a:xfrm flipV="1">
              <a:off x="4647" y="4226"/>
              <a:ext cx="7" cy="10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1" name="Line 449"/>
            <p:cNvSpPr>
              <a:spLocks noChangeShapeType="1"/>
            </p:cNvSpPr>
            <p:nvPr/>
          </p:nvSpPr>
          <p:spPr bwMode="auto">
            <a:xfrm>
              <a:off x="4654" y="422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2" name="Line 450"/>
            <p:cNvSpPr>
              <a:spLocks noChangeShapeType="1"/>
            </p:cNvSpPr>
            <p:nvPr/>
          </p:nvSpPr>
          <p:spPr bwMode="auto">
            <a:xfrm flipV="1">
              <a:off x="4654" y="4216"/>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3" name="Line 451"/>
            <p:cNvSpPr>
              <a:spLocks noChangeShapeType="1"/>
            </p:cNvSpPr>
            <p:nvPr/>
          </p:nvSpPr>
          <p:spPr bwMode="auto">
            <a:xfrm flipV="1">
              <a:off x="4661" y="4176"/>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4" name="Line 452"/>
            <p:cNvSpPr>
              <a:spLocks noChangeShapeType="1"/>
            </p:cNvSpPr>
            <p:nvPr/>
          </p:nvSpPr>
          <p:spPr bwMode="auto">
            <a:xfrm>
              <a:off x="4661" y="4176"/>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5" name="Line 453"/>
            <p:cNvSpPr>
              <a:spLocks noChangeShapeType="1"/>
            </p:cNvSpPr>
            <p:nvPr/>
          </p:nvSpPr>
          <p:spPr bwMode="auto">
            <a:xfrm>
              <a:off x="4667" y="419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6" name="Line 454"/>
            <p:cNvSpPr>
              <a:spLocks noChangeShapeType="1"/>
            </p:cNvSpPr>
            <p:nvPr/>
          </p:nvSpPr>
          <p:spPr bwMode="auto">
            <a:xfrm flipV="1">
              <a:off x="4667" y="4166"/>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7" name="Line 455"/>
            <p:cNvSpPr>
              <a:spLocks noChangeShapeType="1"/>
            </p:cNvSpPr>
            <p:nvPr/>
          </p:nvSpPr>
          <p:spPr bwMode="auto">
            <a:xfrm flipV="1">
              <a:off x="4674" y="4161"/>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8" name="Line 456"/>
            <p:cNvSpPr>
              <a:spLocks noChangeShapeType="1"/>
            </p:cNvSpPr>
            <p:nvPr/>
          </p:nvSpPr>
          <p:spPr bwMode="auto">
            <a:xfrm flipV="1">
              <a:off x="4674" y="4141"/>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19" name="Line 457"/>
            <p:cNvSpPr>
              <a:spLocks noChangeShapeType="1"/>
            </p:cNvSpPr>
            <p:nvPr/>
          </p:nvSpPr>
          <p:spPr bwMode="auto">
            <a:xfrm flipV="1">
              <a:off x="4680" y="4136"/>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0" name="Line 458"/>
            <p:cNvSpPr>
              <a:spLocks noChangeShapeType="1"/>
            </p:cNvSpPr>
            <p:nvPr/>
          </p:nvSpPr>
          <p:spPr bwMode="auto">
            <a:xfrm flipV="1">
              <a:off x="4680" y="4125"/>
              <a:ext cx="7"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1" name="Line 459"/>
            <p:cNvSpPr>
              <a:spLocks noChangeShapeType="1"/>
            </p:cNvSpPr>
            <p:nvPr/>
          </p:nvSpPr>
          <p:spPr bwMode="auto">
            <a:xfrm>
              <a:off x="4687" y="41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2" name="Line 460"/>
            <p:cNvSpPr>
              <a:spLocks noChangeShapeType="1"/>
            </p:cNvSpPr>
            <p:nvPr/>
          </p:nvSpPr>
          <p:spPr bwMode="auto">
            <a:xfrm>
              <a:off x="4687" y="4125"/>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3" name="Line 461"/>
            <p:cNvSpPr>
              <a:spLocks noChangeShapeType="1"/>
            </p:cNvSpPr>
            <p:nvPr/>
          </p:nvSpPr>
          <p:spPr bwMode="auto">
            <a:xfrm>
              <a:off x="4693" y="41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4" name="Line 462"/>
            <p:cNvSpPr>
              <a:spLocks noChangeShapeType="1"/>
            </p:cNvSpPr>
            <p:nvPr/>
          </p:nvSpPr>
          <p:spPr bwMode="auto">
            <a:xfrm>
              <a:off x="4693" y="4125"/>
              <a:ext cx="7"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5" name="Line 463"/>
            <p:cNvSpPr>
              <a:spLocks noChangeShapeType="1"/>
            </p:cNvSpPr>
            <p:nvPr/>
          </p:nvSpPr>
          <p:spPr bwMode="auto">
            <a:xfrm>
              <a:off x="4700" y="413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6" name="Line 464"/>
            <p:cNvSpPr>
              <a:spLocks noChangeShapeType="1"/>
            </p:cNvSpPr>
            <p:nvPr/>
          </p:nvSpPr>
          <p:spPr bwMode="auto">
            <a:xfrm>
              <a:off x="4700" y="4136"/>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7" name="Line 465"/>
            <p:cNvSpPr>
              <a:spLocks noChangeShapeType="1"/>
            </p:cNvSpPr>
            <p:nvPr/>
          </p:nvSpPr>
          <p:spPr bwMode="auto">
            <a:xfrm>
              <a:off x="4706" y="4141"/>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8" name="Line 466"/>
            <p:cNvSpPr>
              <a:spLocks noChangeShapeType="1"/>
            </p:cNvSpPr>
            <p:nvPr/>
          </p:nvSpPr>
          <p:spPr bwMode="auto">
            <a:xfrm>
              <a:off x="4706" y="4156"/>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29" name="Line 467"/>
            <p:cNvSpPr>
              <a:spLocks noChangeShapeType="1"/>
            </p:cNvSpPr>
            <p:nvPr/>
          </p:nvSpPr>
          <p:spPr bwMode="auto">
            <a:xfrm>
              <a:off x="4713" y="4176"/>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0" name="Line 468"/>
            <p:cNvSpPr>
              <a:spLocks noChangeShapeType="1"/>
            </p:cNvSpPr>
            <p:nvPr/>
          </p:nvSpPr>
          <p:spPr bwMode="auto">
            <a:xfrm>
              <a:off x="4713" y="4196"/>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1" name="Line 469"/>
            <p:cNvSpPr>
              <a:spLocks noChangeShapeType="1"/>
            </p:cNvSpPr>
            <p:nvPr/>
          </p:nvSpPr>
          <p:spPr bwMode="auto">
            <a:xfrm>
              <a:off x="4719" y="422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2" name="Line 470"/>
            <p:cNvSpPr>
              <a:spLocks noChangeShapeType="1"/>
            </p:cNvSpPr>
            <p:nvPr/>
          </p:nvSpPr>
          <p:spPr bwMode="auto">
            <a:xfrm>
              <a:off x="4719" y="4221"/>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3" name="Line 471"/>
            <p:cNvSpPr>
              <a:spLocks noChangeShapeType="1"/>
            </p:cNvSpPr>
            <p:nvPr/>
          </p:nvSpPr>
          <p:spPr bwMode="auto">
            <a:xfrm>
              <a:off x="4726" y="4246"/>
              <a:ext cx="0"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4" name="Line 472"/>
            <p:cNvSpPr>
              <a:spLocks noChangeShapeType="1"/>
            </p:cNvSpPr>
            <p:nvPr/>
          </p:nvSpPr>
          <p:spPr bwMode="auto">
            <a:xfrm>
              <a:off x="4726" y="4272"/>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5" name="Line 473"/>
            <p:cNvSpPr>
              <a:spLocks noChangeShapeType="1"/>
            </p:cNvSpPr>
            <p:nvPr/>
          </p:nvSpPr>
          <p:spPr bwMode="auto">
            <a:xfrm>
              <a:off x="4733" y="430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6" name="Line 474"/>
            <p:cNvSpPr>
              <a:spLocks noChangeShapeType="1"/>
            </p:cNvSpPr>
            <p:nvPr/>
          </p:nvSpPr>
          <p:spPr bwMode="auto">
            <a:xfrm>
              <a:off x="4733" y="4302"/>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7" name="Line 475"/>
            <p:cNvSpPr>
              <a:spLocks noChangeShapeType="1"/>
            </p:cNvSpPr>
            <p:nvPr/>
          </p:nvSpPr>
          <p:spPr bwMode="auto">
            <a:xfrm>
              <a:off x="4739" y="4327"/>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8" name="Line 476"/>
            <p:cNvSpPr>
              <a:spLocks noChangeShapeType="1"/>
            </p:cNvSpPr>
            <p:nvPr/>
          </p:nvSpPr>
          <p:spPr bwMode="auto">
            <a:xfrm>
              <a:off x="4739" y="4352"/>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39" name="Line 477"/>
            <p:cNvSpPr>
              <a:spLocks noChangeShapeType="1"/>
            </p:cNvSpPr>
            <p:nvPr/>
          </p:nvSpPr>
          <p:spPr bwMode="auto">
            <a:xfrm>
              <a:off x="4746" y="4377"/>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0" name="Line 478"/>
            <p:cNvSpPr>
              <a:spLocks noChangeShapeType="1"/>
            </p:cNvSpPr>
            <p:nvPr/>
          </p:nvSpPr>
          <p:spPr bwMode="auto">
            <a:xfrm>
              <a:off x="4746" y="4397"/>
              <a:ext cx="5"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1" name="Line 479"/>
            <p:cNvSpPr>
              <a:spLocks noChangeShapeType="1"/>
            </p:cNvSpPr>
            <p:nvPr/>
          </p:nvSpPr>
          <p:spPr bwMode="auto">
            <a:xfrm>
              <a:off x="4751" y="441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2" name="Line 480"/>
            <p:cNvSpPr>
              <a:spLocks noChangeShapeType="1"/>
            </p:cNvSpPr>
            <p:nvPr/>
          </p:nvSpPr>
          <p:spPr bwMode="auto">
            <a:xfrm>
              <a:off x="4751" y="4412"/>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3" name="Line 481"/>
            <p:cNvSpPr>
              <a:spLocks noChangeShapeType="1"/>
            </p:cNvSpPr>
            <p:nvPr/>
          </p:nvSpPr>
          <p:spPr bwMode="auto">
            <a:xfrm>
              <a:off x="4758" y="4422"/>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4" name="Line 482"/>
            <p:cNvSpPr>
              <a:spLocks noChangeShapeType="1"/>
            </p:cNvSpPr>
            <p:nvPr/>
          </p:nvSpPr>
          <p:spPr bwMode="auto">
            <a:xfrm>
              <a:off x="4758" y="4427"/>
              <a:ext cx="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5" name="Line 483"/>
            <p:cNvSpPr>
              <a:spLocks noChangeShapeType="1"/>
            </p:cNvSpPr>
            <p:nvPr/>
          </p:nvSpPr>
          <p:spPr bwMode="auto">
            <a:xfrm>
              <a:off x="4765" y="44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6" name="Line 484"/>
            <p:cNvSpPr>
              <a:spLocks noChangeShapeType="1"/>
            </p:cNvSpPr>
            <p:nvPr/>
          </p:nvSpPr>
          <p:spPr bwMode="auto">
            <a:xfrm flipV="1">
              <a:off x="4765" y="4418"/>
              <a:ext cx="6" cy="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7" name="Line 485"/>
            <p:cNvSpPr>
              <a:spLocks noChangeShapeType="1"/>
            </p:cNvSpPr>
            <p:nvPr/>
          </p:nvSpPr>
          <p:spPr bwMode="auto">
            <a:xfrm flipV="1">
              <a:off x="4771" y="4402"/>
              <a:ext cx="0"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8" name="Line 486"/>
            <p:cNvSpPr>
              <a:spLocks noChangeShapeType="1"/>
            </p:cNvSpPr>
            <p:nvPr/>
          </p:nvSpPr>
          <p:spPr bwMode="auto">
            <a:xfrm flipV="1">
              <a:off x="4771" y="4382"/>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49" name="Line 487"/>
            <p:cNvSpPr>
              <a:spLocks noChangeShapeType="1"/>
            </p:cNvSpPr>
            <p:nvPr/>
          </p:nvSpPr>
          <p:spPr bwMode="auto">
            <a:xfrm>
              <a:off x="4778" y="43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0" name="Line 488"/>
            <p:cNvSpPr>
              <a:spLocks noChangeShapeType="1"/>
            </p:cNvSpPr>
            <p:nvPr/>
          </p:nvSpPr>
          <p:spPr bwMode="auto">
            <a:xfrm flipV="1">
              <a:off x="4778" y="4357"/>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1" name="Line 489"/>
            <p:cNvSpPr>
              <a:spLocks noChangeShapeType="1"/>
            </p:cNvSpPr>
            <p:nvPr/>
          </p:nvSpPr>
          <p:spPr bwMode="auto">
            <a:xfrm flipV="1">
              <a:off x="4784" y="4327"/>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2" name="Line 490"/>
            <p:cNvSpPr>
              <a:spLocks noChangeShapeType="1"/>
            </p:cNvSpPr>
            <p:nvPr/>
          </p:nvSpPr>
          <p:spPr bwMode="auto">
            <a:xfrm flipV="1">
              <a:off x="4784" y="4291"/>
              <a:ext cx="7"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3" name="Line 491"/>
            <p:cNvSpPr>
              <a:spLocks noChangeShapeType="1"/>
            </p:cNvSpPr>
            <p:nvPr/>
          </p:nvSpPr>
          <p:spPr bwMode="auto">
            <a:xfrm flipV="1">
              <a:off x="4791" y="4251"/>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4" name="Line 492"/>
            <p:cNvSpPr>
              <a:spLocks noChangeShapeType="1"/>
            </p:cNvSpPr>
            <p:nvPr/>
          </p:nvSpPr>
          <p:spPr bwMode="auto">
            <a:xfrm flipV="1">
              <a:off x="4791" y="4216"/>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5" name="Line 493"/>
            <p:cNvSpPr>
              <a:spLocks noChangeShapeType="1"/>
            </p:cNvSpPr>
            <p:nvPr/>
          </p:nvSpPr>
          <p:spPr bwMode="auto">
            <a:xfrm>
              <a:off x="4797" y="421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6" name="Line 494"/>
            <p:cNvSpPr>
              <a:spLocks noChangeShapeType="1"/>
            </p:cNvSpPr>
            <p:nvPr/>
          </p:nvSpPr>
          <p:spPr bwMode="auto">
            <a:xfrm flipV="1">
              <a:off x="4797" y="4201"/>
              <a:ext cx="7"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7" name="Line 495"/>
            <p:cNvSpPr>
              <a:spLocks noChangeShapeType="1"/>
            </p:cNvSpPr>
            <p:nvPr/>
          </p:nvSpPr>
          <p:spPr bwMode="auto">
            <a:xfrm flipV="1">
              <a:off x="4804" y="4181"/>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8" name="Line 496"/>
            <p:cNvSpPr>
              <a:spLocks noChangeShapeType="1"/>
            </p:cNvSpPr>
            <p:nvPr/>
          </p:nvSpPr>
          <p:spPr bwMode="auto">
            <a:xfrm>
              <a:off x="4804" y="4181"/>
              <a:ext cx="6" cy="1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59" name="Line 497"/>
            <p:cNvSpPr>
              <a:spLocks noChangeShapeType="1"/>
            </p:cNvSpPr>
            <p:nvPr/>
          </p:nvSpPr>
          <p:spPr bwMode="auto">
            <a:xfrm>
              <a:off x="4810" y="434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0" name="Line 498"/>
            <p:cNvSpPr>
              <a:spLocks noChangeShapeType="1"/>
            </p:cNvSpPr>
            <p:nvPr/>
          </p:nvSpPr>
          <p:spPr bwMode="auto">
            <a:xfrm flipV="1">
              <a:off x="4810" y="4342"/>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1" name="Line 499"/>
            <p:cNvSpPr>
              <a:spLocks noChangeShapeType="1"/>
            </p:cNvSpPr>
            <p:nvPr/>
          </p:nvSpPr>
          <p:spPr bwMode="auto">
            <a:xfrm>
              <a:off x="4817" y="4342"/>
              <a:ext cx="0" cy="1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2" name="Line 500"/>
            <p:cNvSpPr>
              <a:spLocks noChangeShapeType="1"/>
            </p:cNvSpPr>
            <p:nvPr/>
          </p:nvSpPr>
          <p:spPr bwMode="auto">
            <a:xfrm flipV="1">
              <a:off x="4817" y="4262"/>
              <a:ext cx="6" cy="20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3" name="Line 501"/>
            <p:cNvSpPr>
              <a:spLocks noChangeShapeType="1"/>
            </p:cNvSpPr>
            <p:nvPr/>
          </p:nvSpPr>
          <p:spPr bwMode="auto">
            <a:xfrm flipV="1">
              <a:off x="4823" y="4237"/>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4" name="Line 502"/>
            <p:cNvSpPr>
              <a:spLocks noChangeShapeType="1"/>
            </p:cNvSpPr>
            <p:nvPr/>
          </p:nvSpPr>
          <p:spPr bwMode="auto">
            <a:xfrm flipV="1">
              <a:off x="4823" y="4161"/>
              <a:ext cx="7" cy="7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5" name="Line 503"/>
            <p:cNvSpPr>
              <a:spLocks noChangeShapeType="1"/>
            </p:cNvSpPr>
            <p:nvPr/>
          </p:nvSpPr>
          <p:spPr bwMode="auto">
            <a:xfrm>
              <a:off x="4830" y="416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6" name="Line 504"/>
            <p:cNvSpPr>
              <a:spLocks noChangeShapeType="1"/>
            </p:cNvSpPr>
            <p:nvPr/>
          </p:nvSpPr>
          <p:spPr bwMode="auto">
            <a:xfrm flipV="1">
              <a:off x="4830" y="4130"/>
              <a:ext cx="7"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7" name="Line 505"/>
            <p:cNvSpPr>
              <a:spLocks noChangeShapeType="1"/>
            </p:cNvSpPr>
            <p:nvPr/>
          </p:nvSpPr>
          <p:spPr bwMode="auto">
            <a:xfrm flipV="1">
              <a:off x="4837" y="4075"/>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8" name="Line 506"/>
            <p:cNvSpPr>
              <a:spLocks noChangeShapeType="1"/>
            </p:cNvSpPr>
            <p:nvPr/>
          </p:nvSpPr>
          <p:spPr bwMode="auto">
            <a:xfrm flipV="1">
              <a:off x="4837" y="4045"/>
              <a:ext cx="6"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69" name="Line 507"/>
            <p:cNvSpPr>
              <a:spLocks noChangeShapeType="1"/>
            </p:cNvSpPr>
            <p:nvPr/>
          </p:nvSpPr>
          <p:spPr bwMode="auto">
            <a:xfrm>
              <a:off x="4843" y="404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0" name="Line 508"/>
            <p:cNvSpPr>
              <a:spLocks noChangeShapeType="1"/>
            </p:cNvSpPr>
            <p:nvPr/>
          </p:nvSpPr>
          <p:spPr bwMode="auto">
            <a:xfrm flipV="1">
              <a:off x="4843" y="4009"/>
              <a:ext cx="7"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1" name="Line 509"/>
            <p:cNvSpPr>
              <a:spLocks noChangeShapeType="1"/>
            </p:cNvSpPr>
            <p:nvPr/>
          </p:nvSpPr>
          <p:spPr bwMode="auto">
            <a:xfrm flipV="1">
              <a:off x="4850" y="3995"/>
              <a:ext cx="0" cy="1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2" name="Line 510"/>
            <p:cNvSpPr>
              <a:spLocks noChangeShapeType="1"/>
            </p:cNvSpPr>
            <p:nvPr/>
          </p:nvSpPr>
          <p:spPr bwMode="auto">
            <a:xfrm flipV="1">
              <a:off x="4850" y="3979"/>
              <a:ext cx="6"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3" name="Line 511"/>
            <p:cNvSpPr>
              <a:spLocks noChangeShapeType="1"/>
            </p:cNvSpPr>
            <p:nvPr/>
          </p:nvSpPr>
          <p:spPr bwMode="auto">
            <a:xfrm>
              <a:off x="4856" y="397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4" name="Line 512"/>
            <p:cNvSpPr>
              <a:spLocks noChangeShapeType="1"/>
            </p:cNvSpPr>
            <p:nvPr/>
          </p:nvSpPr>
          <p:spPr bwMode="auto">
            <a:xfrm>
              <a:off x="4856" y="3979"/>
              <a:ext cx="6"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5" name="Line 513"/>
            <p:cNvSpPr>
              <a:spLocks noChangeShapeType="1"/>
            </p:cNvSpPr>
            <p:nvPr/>
          </p:nvSpPr>
          <p:spPr bwMode="auto">
            <a:xfrm>
              <a:off x="4862" y="398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6" name="Line 514"/>
            <p:cNvSpPr>
              <a:spLocks noChangeShapeType="1"/>
            </p:cNvSpPr>
            <p:nvPr/>
          </p:nvSpPr>
          <p:spPr bwMode="auto">
            <a:xfrm>
              <a:off x="4862" y="3989"/>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7" name="Line 515"/>
            <p:cNvSpPr>
              <a:spLocks noChangeShapeType="1"/>
            </p:cNvSpPr>
            <p:nvPr/>
          </p:nvSpPr>
          <p:spPr bwMode="auto">
            <a:xfrm>
              <a:off x="4869" y="4009"/>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8" name="Line 516"/>
            <p:cNvSpPr>
              <a:spLocks noChangeShapeType="1"/>
            </p:cNvSpPr>
            <p:nvPr/>
          </p:nvSpPr>
          <p:spPr bwMode="auto">
            <a:xfrm>
              <a:off x="4869" y="4039"/>
              <a:ext cx="7"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79" name="Line 517"/>
            <p:cNvSpPr>
              <a:spLocks noChangeShapeType="1"/>
            </p:cNvSpPr>
            <p:nvPr/>
          </p:nvSpPr>
          <p:spPr bwMode="auto">
            <a:xfrm>
              <a:off x="4876" y="407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0" name="Line 518"/>
            <p:cNvSpPr>
              <a:spLocks noChangeShapeType="1"/>
            </p:cNvSpPr>
            <p:nvPr/>
          </p:nvSpPr>
          <p:spPr bwMode="auto">
            <a:xfrm>
              <a:off x="4876" y="4075"/>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1" name="Line 519"/>
            <p:cNvSpPr>
              <a:spLocks noChangeShapeType="1"/>
            </p:cNvSpPr>
            <p:nvPr/>
          </p:nvSpPr>
          <p:spPr bwMode="auto">
            <a:xfrm>
              <a:off x="4882" y="4125"/>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2" name="Line 520"/>
            <p:cNvSpPr>
              <a:spLocks noChangeShapeType="1"/>
            </p:cNvSpPr>
            <p:nvPr/>
          </p:nvSpPr>
          <p:spPr bwMode="auto">
            <a:xfrm>
              <a:off x="4882" y="4176"/>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3" name="Line 521"/>
            <p:cNvSpPr>
              <a:spLocks noChangeShapeType="1"/>
            </p:cNvSpPr>
            <p:nvPr/>
          </p:nvSpPr>
          <p:spPr bwMode="auto">
            <a:xfrm>
              <a:off x="4889" y="4231"/>
              <a:ext cx="0"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4" name="Line 522"/>
            <p:cNvSpPr>
              <a:spLocks noChangeShapeType="1"/>
            </p:cNvSpPr>
            <p:nvPr/>
          </p:nvSpPr>
          <p:spPr bwMode="auto">
            <a:xfrm>
              <a:off x="4889" y="4291"/>
              <a:ext cx="6"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5" name="Line 523"/>
            <p:cNvSpPr>
              <a:spLocks noChangeShapeType="1"/>
            </p:cNvSpPr>
            <p:nvPr/>
          </p:nvSpPr>
          <p:spPr bwMode="auto">
            <a:xfrm>
              <a:off x="4895" y="434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6" name="Line 524"/>
            <p:cNvSpPr>
              <a:spLocks noChangeShapeType="1"/>
            </p:cNvSpPr>
            <p:nvPr/>
          </p:nvSpPr>
          <p:spPr bwMode="auto">
            <a:xfrm>
              <a:off x="4895" y="4347"/>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7" name="Line 525"/>
            <p:cNvSpPr>
              <a:spLocks noChangeShapeType="1"/>
            </p:cNvSpPr>
            <p:nvPr/>
          </p:nvSpPr>
          <p:spPr bwMode="auto">
            <a:xfrm>
              <a:off x="4902" y="4402"/>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8" name="Line 526"/>
            <p:cNvSpPr>
              <a:spLocks noChangeShapeType="1"/>
            </p:cNvSpPr>
            <p:nvPr/>
          </p:nvSpPr>
          <p:spPr bwMode="auto">
            <a:xfrm>
              <a:off x="4902" y="4458"/>
              <a:ext cx="6"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89" name="Line 527"/>
            <p:cNvSpPr>
              <a:spLocks noChangeShapeType="1"/>
            </p:cNvSpPr>
            <p:nvPr/>
          </p:nvSpPr>
          <p:spPr bwMode="auto">
            <a:xfrm>
              <a:off x="4908" y="450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0" name="Line 528"/>
            <p:cNvSpPr>
              <a:spLocks noChangeShapeType="1"/>
            </p:cNvSpPr>
            <p:nvPr/>
          </p:nvSpPr>
          <p:spPr bwMode="auto">
            <a:xfrm>
              <a:off x="4908" y="4503"/>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1" name="Line 529"/>
            <p:cNvSpPr>
              <a:spLocks noChangeShapeType="1"/>
            </p:cNvSpPr>
            <p:nvPr/>
          </p:nvSpPr>
          <p:spPr bwMode="auto">
            <a:xfrm>
              <a:off x="4914" y="4543"/>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2" name="Line 530"/>
            <p:cNvSpPr>
              <a:spLocks noChangeShapeType="1"/>
            </p:cNvSpPr>
            <p:nvPr/>
          </p:nvSpPr>
          <p:spPr bwMode="auto">
            <a:xfrm>
              <a:off x="4914" y="4573"/>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3" name="Line 531"/>
            <p:cNvSpPr>
              <a:spLocks noChangeShapeType="1"/>
            </p:cNvSpPr>
            <p:nvPr/>
          </p:nvSpPr>
          <p:spPr bwMode="auto">
            <a:xfrm>
              <a:off x="4920" y="458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4" name="Line 532"/>
            <p:cNvSpPr>
              <a:spLocks noChangeShapeType="1"/>
            </p:cNvSpPr>
            <p:nvPr/>
          </p:nvSpPr>
          <p:spPr bwMode="auto">
            <a:xfrm>
              <a:off x="4920" y="4588"/>
              <a:ext cx="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5" name="Line 533"/>
            <p:cNvSpPr>
              <a:spLocks noChangeShapeType="1"/>
            </p:cNvSpPr>
            <p:nvPr/>
          </p:nvSpPr>
          <p:spPr bwMode="auto">
            <a:xfrm>
              <a:off x="4927" y="4588"/>
              <a:ext cx="0" cy="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6" name="Line 534"/>
            <p:cNvSpPr>
              <a:spLocks noChangeShapeType="1"/>
            </p:cNvSpPr>
            <p:nvPr/>
          </p:nvSpPr>
          <p:spPr bwMode="auto">
            <a:xfrm flipV="1">
              <a:off x="4927" y="4573"/>
              <a:ext cx="6"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7" name="Line 535"/>
            <p:cNvSpPr>
              <a:spLocks noChangeShapeType="1"/>
            </p:cNvSpPr>
            <p:nvPr/>
          </p:nvSpPr>
          <p:spPr bwMode="auto">
            <a:xfrm flipV="1">
              <a:off x="4933" y="4543"/>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8" name="Line 536"/>
            <p:cNvSpPr>
              <a:spLocks noChangeShapeType="1"/>
            </p:cNvSpPr>
            <p:nvPr/>
          </p:nvSpPr>
          <p:spPr bwMode="auto">
            <a:xfrm flipV="1">
              <a:off x="4933" y="4498"/>
              <a:ext cx="7"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399" name="Line 537"/>
            <p:cNvSpPr>
              <a:spLocks noChangeShapeType="1"/>
            </p:cNvSpPr>
            <p:nvPr/>
          </p:nvSpPr>
          <p:spPr bwMode="auto">
            <a:xfrm>
              <a:off x="4940" y="449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0" name="Line 538"/>
            <p:cNvSpPr>
              <a:spLocks noChangeShapeType="1"/>
            </p:cNvSpPr>
            <p:nvPr/>
          </p:nvSpPr>
          <p:spPr bwMode="auto">
            <a:xfrm flipV="1">
              <a:off x="4940" y="4447"/>
              <a:ext cx="6"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1" name="Line 539"/>
            <p:cNvSpPr>
              <a:spLocks noChangeShapeType="1"/>
            </p:cNvSpPr>
            <p:nvPr/>
          </p:nvSpPr>
          <p:spPr bwMode="auto">
            <a:xfrm flipV="1">
              <a:off x="4946" y="4392"/>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2" name="Line 540"/>
            <p:cNvSpPr>
              <a:spLocks noChangeShapeType="1"/>
            </p:cNvSpPr>
            <p:nvPr/>
          </p:nvSpPr>
          <p:spPr bwMode="auto">
            <a:xfrm flipV="1">
              <a:off x="4946" y="4327"/>
              <a:ext cx="7"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3" name="Line 541"/>
            <p:cNvSpPr>
              <a:spLocks noChangeShapeType="1"/>
            </p:cNvSpPr>
            <p:nvPr/>
          </p:nvSpPr>
          <p:spPr bwMode="auto">
            <a:xfrm>
              <a:off x="4953" y="432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4" name="Line 542"/>
            <p:cNvSpPr>
              <a:spLocks noChangeShapeType="1"/>
            </p:cNvSpPr>
            <p:nvPr/>
          </p:nvSpPr>
          <p:spPr bwMode="auto">
            <a:xfrm flipV="1">
              <a:off x="4953" y="4262"/>
              <a:ext cx="7"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5" name="Line 543"/>
            <p:cNvSpPr>
              <a:spLocks noChangeShapeType="1"/>
            </p:cNvSpPr>
            <p:nvPr/>
          </p:nvSpPr>
          <p:spPr bwMode="auto">
            <a:xfrm flipV="1">
              <a:off x="4960" y="4186"/>
              <a:ext cx="0" cy="7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6" name="Line 544"/>
            <p:cNvSpPr>
              <a:spLocks noChangeShapeType="1"/>
            </p:cNvSpPr>
            <p:nvPr/>
          </p:nvSpPr>
          <p:spPr bwMode="auto">
            <a:xfrm flipV="1">
              <a:off x="4960" y="4070"/>
              <a:ext cx="6" cy="1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7" name="Line 545"/>
            <p:cNvSpPr>
              <a:spLocks noChangeShapeType="1"/>
            </p:cNvSpPr>
            <p:nvPr/>
          </p:nvSpPr>
          <p:spPr bwMode="auto">
            <a:xfrm flipV="1">
              <a:off x="4966" y="3940"/>
              <a:ext cx="0" cy="1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8" name="Line 546"/>
            <p:cNvSpPr>
              <a:spLocks noChangeShapeType="1"/>
            </p:cNvSpPr>
            <p:nvPr/>
          </p:nvSpPr>
          <p:spPr bwMode="auto">
            <a:xfrm>
              <a:off x="4966" y="3940"/>
              <a:ext cx="7" cy="4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09" name="Line 547"/>
            <p:cNvSpPr>
              <a:spLocks noChangeShapeType="1"/>
            </p:cNvSpPr>
            <p:nvPr/>
          </p:nvSpPr>
          <p:spPr bwMode="auto">
            <a:xfrm>
              <a:off x="4973" y="398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0" name="Line 548"/>
            <p:cNvSpPr>
              <a:spLocks noChangeShapeType="1"/>
            </p:cNvSpPr>
            <p:nvPr/>
          </p:nvSpPr>
          <p:spPr bwMode="auto">
            <a:xfrm>
              <a:off x="4973" y="3989"/>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1" name="Line 549"/>
            <p:cNvSpPr>
              <a:spLocks noChangeShapeType="1"/>
            </p:cNvSpPr>
            <p:nvPr/>
          </p:nvSpPr>
          <p:spPr bwMode="auto">
            <a:xfrm>
              <a:off x="4979" y="4009"/>
              <a:ext cx="0"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2" name="Line 550"/>
            <p:cNvSpPr>
              <a:spLocks noChangeShapeType="1"/>
            </p:cNvSpPr>
            <p:nvPr/>
          </p:nvSpPr>
          <p:spPr bwMode="auto">
            <a:xfrm>
              <a:off x="4979" y="4075"/>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3" name="Line 551"/>
            <p:cNvSpPr>
              <a:spLocks noChangeShapeType="1"/>
            </p:cNvSpPr>
            <p:nvPr/>
          </p:nvSpPr>
          <p:spPr bwMode="auto">
            <a:xfrm>
              <a:off x="4986" y="410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4" name="Line 552"/>
            <p:cNvSpPr>
              <a:spLocks noChangeShapeType="1"/>
            </p:cNvSpPr>
            <p:nvPr/>
          </p:nvSpPr>
          <p:spPr bwMode="auto">
            <a:xfrm>
              <a:off x="4986" y="4100"/>
              <a:ext cx="6"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5" name="Line 553"/>
            <p:cNvSpPr>
              <a:spLocks noChangeShapeType="1"/>
            </p:cNvSpPr>
            <p:nvPr/>
          </p:nvSpPr>
          <p:spPr bwMode="auto">
            <a:xfrm>
              <a:off x="4992" y="4156"/>
              <a:ext cx="0"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6" name="Line 554"/>
            <p:cNvSpPr>
              <a:spLocks noChangeShapeType="1"/>
            </p:cNvSpPr>
            <p:nvPr/>
          </p:nvSpPr>
          <p:spPr bwMode="auto">
            <a:xfrm>
              <a:off x="4992" y="4201"/>
              <a:ext cx="7" cy="8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7" name="Line 555"/>
            <p:cNvSpPr>
              <a:spLocks noChangeShapeType="1"/>
            </p:cNvSpPr>
            <p:nvPr/>
          </p:nvSpPr>
          <p:spPr bwMode="auto">
            <a:xfrm>
              <a:off x="4999" y="4281"/>
              <a:ext cx="0"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8" name="Line 556"/>
            <p:cNvSpPr>
              <a:spLocks noChangeShapeType="1"/>
            </p:cNvSpPr>
            <p:nvPr/>
          </p:nvSpPr>
          <p:spPr bwMode="auto">
            <a:xfrm>
              <a:off x="4999" y="4331"/>
              <a:ext cx="6" cy="7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19" name="Line 557"/>
            <p:cNvSpPr>
              <a:spLocks noChangeShapeType="1"/>
            </p:cNvSpPr>
            <p:nvPr/>
          </p:nvSpPr>
          <p:spPr bwMode="auto">
            <a:xfrm>
              <a:off x="5005" y="440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0" name="Line 558"/>
            <p:cNvSpPr>
              <a:spLocks noChangeShapeType="1"/>
            </p:cNvSpPr>
            <p:nvPr/>
          </p:nvSpPr>
          <p:spPr bwMode="auto">
            <a:xfrm>
              <a:off x="5005" y="4407"/>
              <a:ext cx="7"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1" name="Line 559"/>
            <p:cNvSpPr>
              <a:spLocks noChangeShapeType="1"/>
            </p:cNvSpPr>
            <p:nvPr/>
          </p:nvSpPr>
          <p:spPr bwMode="auto">
            <a:xfrm>
              <a:off x="5012" y="4458"/>
              <a:ext cx="0"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2" name="Line 560"/>
            <p:cNvSpPr>
              <a:spLocks noChangeShapeType="1"/>
            </p:cNvSpPr>
            <p:nvPr/>
          </p:nvSpPr>
          <p:spPr bwMode="auto">
            <a:xfrm>
              <a:off x="5012" y="4518"/>
              <a:ext cx="6"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3" name="Line 561"/>
            <p:cNvSpPr>
              <a:spLocks noChangeShapeType="1"/>
            </p:cNvSpPr>
            <p:nvPr/>
          </p:nvSpPr>
          <p:spPr bwMode="auto">
            <a:xfrm>
              <a:off x="5018" y="455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4" name="Line 562"/>
            <p:cNvSpPr>
              <a:spLocks noChangeShapeType="1"/>
            </p:cNvSpPr>
            <p:nvPr/>
          </p:nvSpPr>
          <p:spPr bwMode="auto">
            <a:xfrm>
              <a:off x="5018" y="4559"/>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5" name="Line 563"/>
            <p:cNvSpPr>
              <a:spLocks noChangeShapeType="1"/>
            </p:cNvSpPr>
            <p:nvPr/>
          </p:nvSpPr>
          <p:spPr bwMode="auto">
            <a:xfrm>
              <a:off x="5025" y="4594"/>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6" name="Line 564"/>
            <p:cNvSpPr>
              <a:spLocks noChangeShapeType="1"/>
            </p:cNvSpPr>
            <p:nvPr/>
          </p:nvSpPr>
          <p:spPr bwMode="auto">
            <a:xfrm>
              <a:off x="5025" y="4614"/>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7" name="Line 565"/>
            <p:cNvSpPr>
              <a:spLocks noChangeShapeType="1"/>
            </p:cNvSpPr>
            <p:nvPr/>
          </p:nvSpPr>
          <p:spPr bwMode="auto">
            <a:xfrm>
              <a:off x="5032" y="462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8" name="Line 566"/>
            <p:cNvSpPr>
              <a:spLocks noChangeShapeType="1"/>
            </p:cNvSpPr>
            <p:nvPr/>
          </p:nvSpPr>
          <p:spPr bwMode="auto">
            <a:xfrm flipV="1">
              <a:off x="5032" y="4619"/>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29" name="Line 567"/>
            <p:cNvSpPr>
              <a:spLocks noChangeShapeType="1"/>
            </p:cNvSpPr>
            <p:nvPr/>
          </p:nvSpPr>
          <p:spPr bwMode="auto">
            <a:xfrm flipV="1">
              <a:off x="5038" y="4603"/>
              <a:ext cx="0"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0" name="Line 568"/>
            <p:cNvSpPr>
              <a:spLocks noChangeShapeType="1"/>
            </p:cNvSpPr>
            <p:nvPr/>
          </p:nvSpPr>
          <p:spPr bwMode="auto">
            <a:xfrm flipV="1">
              <a:off x="5038" y="4573"/>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1" name="Line 569"/>
            <p:cNvSpPr>
              <a:spLocks noChangeShapeType="1"/>
            </p:cNvSpPr>
            <p:nvPr/>
          </p:nvSpPr>
          <p:spPr bwMode="auto">
            <a:xfrm flipV="1">
              <a:off x="5045" y="4533"/>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2" name="Line 570"/>
            <p:cNvSpPr>
              <a:spLocks noChangeShapeType="1"/>
            </p:cNvSpPr>
            <p:nvPr/>
          </p:nvSpPr>
          <p:spPr bwMode="auto">
            <a:xfrm flipV="1">
              <a:off x="5045" y="4483"/>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3" name="Line 571"/>
            <p:cNvSpPr>
              <a:spLocks noChangeShapeType="1"/>
            </p:cNvSpPr>
            <p:nvPr/>
          </p:nvSpPr>
          <p:spPr bwMode="auto">
            <a:xfrm>
              <a:off x="5051" y="44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4" name="Line 572"/>
            <p:cNvSpPr>
              <a:spLocks noChangeShapeType="1"/>
            </p:cNvSpPr>
            <p:nvPr/>
          </p:nvSpPr>
          <p:spPr bwMode="auto">
            <a:xfrm flipV="1">
              <a:off x="5051" y="4427"/>
              <a:ext cx="6"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5" name="Line 573"/>
            <p:cNvSpPr>
              <a:spLocks noChangeShapeType="1"/>
            </p:cNvSpPr>
            <p:nvPr/>
          </p:nvSpPr>
          <p:spPr bwMode="auto">
            <a:xfrm flipV="1">
              <a:off x="5057" y="4362"/>
              <a:ext cx="0"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6" name="Line 574"/>
            <p:cNvSpPr>
              <a:spLocks noChangeShapeType="1"/>
            </p:cNvSpPr>
            <p:nvPr/>
          </p:nvSpPr>
          <p:spPr bwMode="auto">
            <a:xfrm flipV="1">
              <a:off x="5057" y="4296"/>
              <a:ext cx="7"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7" name="Line 575"/>
            <p:cNvSpPr>
              <a:spLocks noChangeShapeType="1"/>
            </p:cNvSpPr>
            <p:nvPr/>
          </p:nvSpPr>
          <p:spPr bwMode="auto">
            <a:xfrm>
              <a:off x="5064" y="429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8" name="Line 576"/>
            <p:cNvSpPr>
              <a:spLocks noChangeShapeType="1"/>
            </p:cNvSpPr>
            <p:nvPr/>
          </p:nvSpPr>
          <p:spPr bwMode="auto">
            <a:xfrm flipV="1">
              <a:off x="5064" y="4231"/>
              <a:ext cx="6"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39" name="Line 577"/>
            <p:cNvSpPr>
              <a:spLocks noChangeShapeType="1"/>
            </p:cNvSpPr>
            <p:nvPr/>
          </p:nvSpPr>
          <p:spPr bwMode="auto">
            <a:xfrm flipV="1">
              <a:off x="5070" y="4166"/>
              <a:ext cx="0"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0" name="Line 578"/>
            <p:cNvSpPr>
              <a:spLocks noChangeShapeType="1"/>
            </p:cNvSpPr>
            <p:nvPr/>
          </p:nvSpPr>
          <p:spPr bwMode="auto">
            <a:xfrm flipV="1">
              <a:off x="5070" y="4105"/>
              <a:ext cx="7"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1" name="Line 579"/>
            <p:cNvSpPr>
              <a:spLocks noChangeShapeType="1"/>
            </p:cNvSpPr>
            <p:nvPr/>
          </p:nvSpPr>
          <p:spPr bwMode="auto">
            <a:xfrm flipV="1">
              <a:off x="5077" y="4050"/>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2" name="Line 580"/>
            <p:cNvSpPr>
              <a:spLocks noChangeShapeType="1"/>
            </p:cNvSpPr>
            <p:nvPr/>
          </p:nvSpPr>
          <p:spPr bwMode="auto">
            <a:xfrm flipV="1">
              <a:off x="5077" y="4004"/>
              <a:ext cx="6"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3" name="Line 581"/>
            <p:cNvSpPr>
              <a:spLocks noChangeShapeType="1"/>
            </p:cNvSpPr>
            <p:nvPr/>
          </p:nvSpPr>
          <p:spPr bwMode="auto">
            <a:xfrm>
              <a:off x="5083" y="400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4" name="Line 582"/>
            <p:cNvSpPr>
              <a:spLocks noChangeShapeType="1"/>
            </p:cNvSpPr>
            <p:nvPr/>
          </p:nvSpPr>
          <p:spPr bwMode="auto">
            <a:xfrm flipV="1">
              <a:off x="5083" y="3964"/>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5" name="Line 583"/>
            <p:cNvSpPr>
              <a:spLocks noChangeShapeType="1"/>
            </p:cNvSpPr>
            <p:nvPr/>
          </p:nvSpPr>
          <p:spPr bwMode="auto">
            <a:xfrm flipV="1">
              <a:off x="5089" y="3944"/>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6" name="Line 584"/>
            <p:cNvSpPr>
              <a:spLocks noChangeShapeType="1"/>
            </p:cNvSpPr>
            <p:nvPr/>
          </p:nvSpPr>
          <p:spPr bwMode="auto">
            <a:xfrm flipV="1">
              <a:off x="5089" y="3929"/>
              <a:ext cx="7"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7" name="Line 585"/>
            <p:cNvSpPr>
              <a:spLocks noChangeShapeType="1"/>
            </p:cNvSpPr>
            <p:nvPr/>
          </p:nvSpPr>
          <p:spPr bwMode="auto">
            <a:xfrm>
              <a:off x="5096" y="392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8" name="Line 586"/>
            <p:cNvSpPr>
              <a:spLocks noChangeShapeType="1"/>
            </p:cNvSpPr>
            <p:nvPr/>
          </p:nvSpPr>
          <p:spPr bwMode="auto">
            <a:xfrm flipV="1">
              <a:off x="5096" y="3924"/>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49" name="Line 587"/>
            <p:cNvSpPr>
              <a:spLocks noChangeShapeType="1"/>
            </p:cNvSpPr>
            <p:nvPr/>
          </p:nvSpPr>
          <p:spPr bwMode="auto">
            <a:xfrm>
              <a:off x="5103" y="3924"/>
              <a:ext cx="0"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0" name="Line 588"/>
            <p:cNvSpPr>
              <a:spLocks noChangeShapeType="1"/>
            </p:cNvSpPr>
            <p:nvPr/>
          </p:nvSpPr>
          <p:spPr bwMode="auto">
            <a:xfrm>
              <a:off x="5103" y="3934"/>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1" name="Line 589"/>
            <p:cNvSpPr>
              <a:spLocks noChangeShapeType="1"/>
            </p:cNvSpPr>
            <p:nvPr/>
          </p:nvSpPr>
          <p:spPr bwMode="auto">
            <a:xfrm>
              <a:off x="5109" y="3954"/>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2" name="Line 590"/>
            <p:cNvSpPr>
              <a:spLocks noChangeShapeType="1"/>
            </p:cNvSpPr>
            <p:nvPr/>
          </p:nvSpPr>
          <p:spPr bwMode="auto">
            <a:xfrm>
              <a:off x="5109" y="3984"/>
              <a:ext cx="7"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3" name="Line 591"/>
            <p:cNvSpPr>
              <a:spLocks noChangeShapeType="1"/>
            </p:cNvSpPr>
            <p:nvPr/>
          </p:nvSpPr>
          <p:spPr bwMode="auto">
            <a:xfrm>
              <a:off x="5116" y="40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4" name="Line 592"/>
            <p:cNvSpPr>
              <a:spLocks noChangeShapeType="1"/>
            </p:cNvSpPr>
            <p:nvPr/>
          </p:nvSpPr>
          <p:spPr bwMode="auto">
            <a:xfrm flipV="1">
              <a:off x="5116" y="3979"/>
              <a:ext cx="7"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5" name="Line 593"/>
            <p:cNvSpPr>
              <a:spLocks noChangeShapeType="1"/>
            </p:cNvSpPr>
            <p:nvPr/>
          </p:nvSpPr>
          <p:spPr bwMode="auto">
            <a:xfrm>
              <a:off x="5123" y="3979"/>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6" name="Line 594"/>
            <p:cNvSpPr>
              <a:spLocks noChangeShapeType="1"/>
            </p:cNvSpPr>
            <p:nvPr/>
          </p:nvSpPr>
          <p:spPr bwMode="auto">
            <a:xfrm flipV="1">
              <a:off x="5123" y="3960"/>
              <a:ext cx="6" cy="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7" name="Line 595"/>
            <p:cNvSpPr>
              <a:spLocks noChangeShapeType="1"/>
            </p:cNvSpPr>
            <p:nvPr/>
          </p:nvSpPr>
          <p:spPr bwMode="auto">
            <a:xfrm>
              <a:off x="5129" y="396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8" name="Line 596"/>
            <p:cNvSpPr>
              <a:spLocks noChangeShapeType="1"/>
            </p:cNvSpPr>
            <p:nvPr/>
          </p:nvSpPr>
          <p:spPr bwMode="auto">
            <a:xfrm>
              <a:off x="5129" y="3960"/>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59" name="Line 597"/>
            <p:cNvSpPr>
              <a:spLocks noChangeShapeType="1"/>
            </p:cNvSpPr>
            <p:nvPr/>
          </p:nvSpPr>
          <p:spPr bwMode="auto">
            <a:xfrm>
              <a:off x="5135" y="3960"/>
              <a:ext cx="0" cy="2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0" name="Line 598"/>
            <p:cNvSpPr>
              <a:spLocks noChangeShapeType="1"/>
            </p:cNvSpPr>
            <p:nvPr/>
          </p:nvSpPr>
          <p:spPr bwMode="auto">
            <a:xfrm>
              <a:off x="5135" y="3984"/>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1" name="Line 599"/>
            <p:cNvSpPr>
              <a:spLocks noChangeShapeType="1"/>
            </p:cNvSpPr>
            <p:nvPr/>
          </p:nvSpPr>
          <p:spPr bwMode="auto">
            <a:xfrm>
              <a:off x="5142" y="4004"/>
              <a:ext cx="0"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2" name="Line 600"/>
            <p:cNvSpPr>
              <a:spLocks noChangeShapeType="1"/>
            </p:cNvSpPr>
            <p:nvPr/>
          </p:nvSpPr>
          <p:spPr bwMode="auto">
            <a:xfrm>
              <a:off x="5142" y="4045"/>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3" name="Line 601"/>
            <p:cNvSpPr>
              <a:spLocks noChangeShapeType="1"/>
            </p:cNvSpPr>
            <p:nvPr/>
          </p:nvSpPr>
          <p:spPr bwMode="auto">
            <a:xfrm>
              <a:off x="5148" y="408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4" name="Line 602"/>
            <p:cNvSpPr>
              <a:spLocks noChangeShapeType="1"/>
            </p:cNvSpPr>
            <p:nvPr/>
          </p:nvSpPr>
          <p:spPr bwMode="auto">
            <a:xfrm>
              <a:off x="5148" y="4080"/>
              <a:ext cx="7"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5" name="Line 603"/>
            <p:cNvSpPr>
              <a:spLocks noChangeShapeType="1"/>
            </p:cNvSpPr>
            <p:nvPr/>
          </p:nvSpPr>
          <p:spPr bwMode="auto">
            <a:xfrm>
              <a:off x="5155" y="4146"/>
              <a:ext cx="0"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6" name="Line 604"/>
            <p:cNvSpPr>
              <a:spLocks noChangeShapeType="1"/>
            </p:cNvSpPr>
            <p:nvPr/>
          </p:nvSpPr>
          <p:spPr bwMode="auto">
            <a:xfrm>
              <a:off x="5155" y="4186"/>
              <a:ext cx="6"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7" name="Line 605"/>
            <p:cNvSpPr>
              <a:spLocks noChangeShapeType="1"/>
            </p:cNvSpPr>
            <p:nvPr/>
          </p:nvSpPr>
          <p:spPr bwMode="auto">
            <a:xfrm>
              <a:off x="5161" y="425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8" name="Line 606"/>
            <p:cNvSpPr>
              <a:spLocks noChangeShapeType="1"/>
            </p:cNvSpPr>
            <p:nvPr/>
          </p:nvSpPr>
          <p:spPr bwMode="auto">
            <a:xfrm>
              <a:off x="5161" y="4251"/>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69" name="Line 607"/>
            <p:cNvSpPr>
              <a:spLocks noChangeShapeType="1"/>
            </p:cNvSpPr>
            <p:nvPr/>
          </p:nvSpPr>
          <p:spPr bwMode="auto">
            <a:xfrm>
              <a:off x="5168" y="4291"/>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0" name="Line 608"/>
            <p:cNvSpPr>
              <a:spLocks noChangeShapeType="1"/>
            </p:cNvSpPr>
            <p:nvPr/>
          </p:nvSpPr>
          <p:spPr bwMode="auto">
            <a:xfrm>
              <a:off x="5168" y="4347"/>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1" name="Line 609"/>
            <p:cNvSpPr>
              <a:spLocks noChangeShapeType="1"/>
            </p:cNvSpPr>
            <p:nvPr/>
          </p:nvSpPr>
          <p:spPr bwMode="auto">
            <a:xfrm>
              <a:off x="5175" y="43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2" name="Line 610"/>
            <p:cNvSpPr>
              <a:spLocks noChangeShapeType="1"/>
            </p:cNvSpPr>
            <p:nvPr/>
          </p:nvSpPr>
          <p:spPr bwMode="auto">
            <a:xfrm>
              <a:off x="5175" y="4382"/>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3" name="Line 611"/>
            <p:cNvSpPr>
              <a:spLocks noChangeShapeType="1"/>
            </p:cNvSpPr>
            <p:nvPr/>
          </p:nvSpPr>
          <p:spPr bwMode="auto">
            <a:xfrm>
              <a:off x="5181" y="4422"/>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4" name="Line 612"/>
            <p:cNvSpPr>
              <a:spLocks noChangeShapeType="1"/>
            </p:cNvSpPr>
            <p:nvPr/>
          </p:nvSpPr>
          <p:spPr bwMode="auto">
            <a:xfrm>
              <a:off x="5181" y="4447"/>
              <a:ext cx="7"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5" name="Line 613"/>
            <p:cNvSpPr>
              <a:spLocks noChangeShapeType="1"/>
            </p:cNvSpPr>
            <p:nvPr/>
          </p:nvSpPr>
          <p:spPr bwMode="auto">
            <a:xfrm>
              <a:off x="5188" y="4468"/>
              <a:ext cx="0"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6" name="Line 614"/>
            <p:cNvSpPr>
              <a:spLocks noChangeShapeType="1"/>
            </p:cNvSpPr>
            <p:nvPr/>
          </p:nvSpPr>
          <p:spPr bwMode="auto">
            <a:xfrm>
              <a:off x="5188" y="4478"/>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7" name="Line 615"/>
            <p:cNvSpPr>
              <a:spLocks noChangeShapeType="1"/>
            </p:cNvSpPr>
            <p:nvPr/>
          </p:nvSpPr>
          <p:spPr bwMode="auto">
            <a:xfrm>
              <a:off x="5194" y="448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8" name="Line 616"/>
            <p:cNvSpPr>
              <a:spLocks noChangeShapeType="1"/>
            </p:cNvSpPr>
            <p:nvPr/>
          </p:nvSpPr>
          <p:spPr bwMode="auto">
            <a:xfrm flipV="1">
              <a:off x="5194" y="4478"/>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79" name="Line 617"/>
            <p:cNvSpPr>
              <a:spLocks noChangeShapeType="1"/>
            </p:cNvSpPr>
            <p:nvPr/>
          </p:nvSpPr>
          <p:spPr bwMode="auto">
            <a:xfrm flipV="1">
              <a:off x="5201" y="4463"/>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0" name="Line 618"/>
            <p:cNvSpPr>
              <a:spLocks noChangeShapeType="1"/>
            </p:cNvSpPr>
            <p:nvPr/>
          </p:nvSpPr>
          <p:spPr bwMode="auto">
            <a:xfrm flipV="1">
              <a:off x="5201" y="4443"/>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1" name="Line 619"/>
            <p:cNvSpPr>
              <a:spLocks noChangeShapeType="1"/>
            </p:cNvSpPr>
            <p:nvPr/>
          </p:nvSpPr>
          <p:spPr bwMode="auto">
            <a:xfrm>
              <a:off x="5207" y="444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2" name="Line 620"/>
            <p:cNvSpPr>
              <a:spLocks noChangeShapeType="1"/>
            </p:cNvSpPr>
            <p:nvPr/>
          </p:nvSpPr>
          <p:spPr bwMode="auto">
            <a:xfrm flipV="1">
              <a:off x="5207" y="4418"/>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3" name="Line 621"/>
            <p:cNvSpPr>
              <a:spLocks noChangeShapeType="1"/>
            </p:cNvSpPr>
            <p:nvPr/>
          </p:nvSpPr>
          <p:spPr bwMode="auto">
            <a:xfrm flipV="1">
              <a:off x="5214" y="4387"/>
              <a:ext cx="0"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4" name="Line 622"/>
            <p:cNvSpPr>
              <a:spLocks noChangeShapeType="1"/>
            </p:cNvSpPr>
            <p:nvPr/>
          </p:nvSpPr>
          <p:spPr bwMode="auto">
            <a:xfrm flipV="1">
              <a:off x="5214" y="4352"/>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5" name="Line 623"/>
            <p:cNvSpPr>
              <a:spLocks noChangeShapeType="1"/>
            </p:cNvSpPr>
            <p:nvPr/>
          </p:nvSpPr>
          <p:spPr bwMode="auto">
            <a:xfrm flipV="1">
              <a:off x="5220" y="4317"/>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6" name="Line 624"/>
            <p:cNvSpPr>
              <a:spLocks noChangeShapeType="1"/>
            </p:cNvSpPr>
            <p:nvPr/>
          </p:nvSpPr>
          <p:spPr bwMode="auto">
            <a:xfrm flipV="1">
              <a:off x="5220" y="4281"/>
              <a:ext cx="6" cy="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7" name="Line 625"/>
            <p:cNvSpPr>
              <a:spLocks noChangeShapeType="1"/>
            </p:cNvSpPr>
            <p:nvPr/>
          </p:nvSpPr>
          <p:spPr bwMode="auto">
            <a:xfrm>
              <a:off x="5226" y="428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8" name="Line 626"/>
            <p:cNvSpPr>
              <a:spLocks noChangeShapeType="1"/>
            </p:cNvSpPr>
            <p:nvPr/>
          </p:nvSpPr>
          <p:spPr bwMode="auto">
            <a:xfrm flipV="1">
              <a:off x="5226" y="4246"/>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89" name="Line 627"/>
            <p:cNvSpPr>
              <a:spLocks noChangeShapeType="1"/>
            </p:cNvSpPr>
            <p:nvPr/>
          </p:nvSpPr>
          <p:spPr bwMode="auto">
            <a:xfrm flipV="1">
              <a:off x="5232" y="4211"/>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0" name="Line 628"/>
            <p:cNvSpPr>
              <a:spLocks noChangeShapeType="1"/>
            </p:cNvSpPr>
            <p:nvPr/>
          </p:nvSpPr>
          <p:spPr bwMode="auto">
            <a:xfrm flipV="1">
              <a:off x="5232" y="4181"/>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1" name="Line 629"/>
            <p:cNvSpPr>
              <a:spLocks noChangeShapeType="1"/>
            </p:cNvSpPr>
            <p:nvPr/>
          </p:nvSpPr>
          <p:spPr bwMode="auto">
            <a:xfrm>
              <a:off x="5239" y="418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2" name="Line 630"/>
            <p:cNvSpPr>
              <a:spLocks noChangeShapeType="1"/>
            </p:cNvSpPr>
            <p:nvPr/>
          </p:nvSpPr>
          <p:spPr bwMode="auto">
            <a:xfrm flipV="1">
              <a:off x="5239" y="4150"/>
              <a:ext cx="7"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3" name="Line 631"/>
            <p:cNvSpPr>
              <a:spLocks noChangeShapeType="1"/>
            </p:cNvSpPr>
            <p:nvPr/>
          </p:nvSpPr>
          <p:spPr bwMode="auto">
            <a:xfrm flipV="1">
              <a:off x="5246" y="4130"/>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4" name="Line 632"/>
            <p:cNvSpPr>
              <a:spLocks noChangeShapeType="1"/>
            </p:cNvSpPr>
            <p:nvPr/>
          </p:nvSpPr>
          <p:spPr bwMode="auto">
            <a:xfrm flipV="1">
              <a:off x="5246" y="4111"/>
              <a:ext cx="6" cy="1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5" name="Line 633"/>
            <p:cNvSpPr>
              <a:spLocks noChangeShapeType="1"/>
            </p:cNvSpPr>
            <p:nvPr/>
          </p:nvSpPr>
          <p:spPr bwMode="auto">
            <a:xfrm flipV="1">
              <a:off x="5252" y="4100"/>
              <a:ext cx="0"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6" name="Line 634"/>
            <p:cNvSpPr>
              <a:spLocks noChangeShapeType="1"/>
            </p:cNvSpPr>
            <p:nvPr/>
          </p:nvSpPr>
          <p:spPr bwMode="auto">
            <a:xfrm flipV="1">
              <a:off x="5252" y="4095"/>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7" name="Line 635"/>
            <p:cNvSpPr>
              <a:spLocks noChangeShapeType="1"/>
            </p:cNvSpPr>
            <p:nvPr/>
          </p:nvSpPr>
          <p:spPr bwMode="auto">
            <a:xfrm>
              <a:off x="5259" y="40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8" name="Line 636"/>
            <p:cNvSpPr>
              <a:spLocks noChangeShapeType="1"/>
            </p:cNvSpPr>
            <p:nvPr/>
          </p:nvSpPr>
          <p:spPr bwMode="auto">
            <a:xfrm>
              <a:off x="5259" y="4095"/>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499" name="Line 637"/>
            <p:cNvSpPr>
              <a:spLocks noChangeShapeType="1"/>
            </p:cNvSpPr>
            <p:nvPr/>
          </p:nvSpPr>
          <p:spPr bwMode="auto">
            <a:xfrm>
              <a:off x="5265" y="4095"/>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0" name="Line 638"/>
            <p:cNvSpPr>
              <a:spLocks noChangeShapeType="1"/>
            </p:cNvSpPr>
            <p:nvPr/>
          </p:nvSpPr>
          <p:spPr bwMode="auto">
            <a:xfrm>
              <a:off x="5265" y="4100"/>
              <a:ext cx="7"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1" name="Line 639"/>
            <p:cNvSpPr>
              <a:spLocks noChangeShapeType="1"/>
            </p:cNvSpPr>
            <p:nvPr/>
          </p:nvSpPr>
          <p:spPr bwMode="auto">
            <a:xfrm>
              <a:off x="5272" y="411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2" name="Line 640"/>
            <p:cNvSpPr>
              <a:spLocks noChangeShapeType="1"/>
            </p:cNvSpPr>
            <p:nvPr/>
          </p:nvSpPr>
          <p:spPr bwMode="auto">
            <a:xfrm>
              <a:off x="5272" y="4111"/>
              <a:ext cx="6" cy="19"/>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3" name="Line 641"/>
            <p:cNvSpPr>
              <a:spLocks noChangeShapeType="1"/>
            </p:cNvSpPr>
            <p:nvPr/>
          </p:nvSpPr>
          <p:spPr bwMode="auto">
            <a:xfrm>
              <a:off x="5278" y="4130"/>
              <a:ext cx="0" cy="5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4" name="Line 642"/>
            <p:cNvSpPr>
              <a:spLocks noChangeShapeType="1"/>
            </p:cNvSpPr>
            <p:nvPr/>
          </p:nvSpPr>
          <p:spPr bwMode="auto">
            <a:xfrm>
              <a:off x="5278" y="4186"/>
              <a:ext cx="7" cy="13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5" name="Line 643"/>
            <p:cNvSpPr>
              <a:spLocks noChangeShapeType="1"/>
            </p:cNvSpPr>
            <p:nvPr/>
          </p:nvSpPr>
          <p:spPr bwMode="auto">
            <a:xfrm>
              <a:off x="5285" y="4322"/>
              <a:ext cx="0" cy="10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6" name="Line 644"/>
            <p:cNvSpPr>
              <a:spLocks noChangeShapeType="1"/>
            </p:cNvSpPr>
            <p:nvPr/>
          </p:nvSpPr>
          <p:spPr bwMode="auto">
            <a:xfrm flipV="1">
              <a:off x="5285" y="4382"/>
              <a:ext cx="6"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7" name="Line 645"/>
            <p:cNvSpPr>
              <a:spLocks noChangeShapeType="1"/>
            </p:cNvSpPr>
            <p:nvPr/>
          </p:nvSpPr>
          <p:spPr bwMode="auto">
            <a:xfrm>
              <a:off x="5291" y="43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8" name="Line 646"/>
            <p:cNvSpPr>
              <a:spLocks noChangeShapeType="1"/>
            </p:cNvSpPr>
            <p:nvPr/>
          </p:nvSpPr>
          <p:spPr bwMode="auto">
            <a:xfrm>
              <a:off x="5291" y="4382"/>
              <a:ext cx="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09" name="Line 647"/>
            <p:cNvSpPr>
              <a:spLocks noChangeShapeType="1"/>
            </p:cNvSpPr>
            <p:nvPr/>
          </p:nvSpPr>
          <p:spPr bwMode="auto">
            <a:xfrm>
              <a:off x="5298" y="4382"/>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0" name="Line 648"/>
            <p:cNvSpPr>
              <a:spLocks noChangeShapeType="1"/>
            </p:cNvSpPr>
            <p:nvPr/>
          </p:nvSpPr>
          <p:spPr bwMode="auto">
            <a:xfrm flipV="1">
              <a:off x="5298" y="4382"/>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1" name="Line 649"/>
            <p:cNvSpPr>
              <a:spLocks noChangeShapeType="1"/>
            </p:cNvSpPr>
            <p:nvPr/>
          </p:nvSpPr>
          <p:spPr bwMode="auto">
            <a:xfrm>
              <a:off x="5304" y="43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2" name="Line 650"/>
            <p:cNvSpPr>
              <a:spLocks noChangeShapeType="1"/>
            </p:cNvSpPr>
            <p:nvPr/>
          </p:nvSpPr>
          <p:spPr bwMode="auto">
            <a:xfrm flipV="1">
              <a:off x="5304" y="4372"/>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3" name="Line 651"/>
            <p:cNvSpPr>
              <a:spLocks noChangeShapeType="1"/>
            </p:cNvSpPr>
            <p:nvPr/>
          </p:nvSpPr>
          <p:spPr bwMode="auto">
            <a:xfrm>
              <a:off x="5311" y="4372"/>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4" name="Line 652"/>
            <p:cNvSpPr>
              <a:spLocks noChangeShapeType="1"/>
            </p:cNvSpPr>
            <p:nvPr/>
          </p:nvSpPr>
          <p:spPr bwMode="auto">
            <a:xfrm flipV="1">
              <a:off x="5311" y="4367"/>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5" name="Line 653"/>
            <p:cNvSpPr>
              <a:spLocks noChangeShapeType="1"/>
            </p:cNvSpPr>
            <p:nvPr/>
          </p:nvSpPr>
          <p:spPr bwMode="auto">
            <a:xfrm>
              <a:off x="5318" y="4367"/>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6" name="Line 654"/>
            <p:cNvSpPr>
              <a:spLocks noChangeShapeType="1"/>
            </p:cNvSpPr>
            <p:nvPr/>
          </p:nvSpPr>
          <p:spPr bwMode="auto">
            <a:xfrm flipV="1">
              <a:off x="5318" y="4347"/>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7" name="Line 655"/>
            <p:cNvSpPr>
              <a:spLocks noChangeShapeType="1"/>
            </p:cNvSpPr>
            <p:nvPr/>
          </p:nvSpPr>
          <p:spPr bwMode="auto">
            <a:xfrm flipV="1">
              <a:off x="5324" y="4327"/>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8" name="Line 656"/>
            <p:cNvSpPr>
              <a:spLocks noChangeShapeType="1"/>
            </p:cNvSpPr>
            <p:nvPr/>
          </p:nvSpPr>
          <p:spPr bwMode="auto">
            <a:xfrm flipV="1">
              <a:off x="5324" y="4306"/>
              <a:ext cx="7"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19" name="Line 657"/>
            <p:cNvSpPr>
              <a:spLocks noChangeShapeType="1"/>
            </p:cNvSpPr>
            <p:nvPr/>
          </p:nvSpPr>
          <p:spPr bwMode="auto">
            <a:xfrm flipV="1">
              <a:off x="5331" y="4286"/>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0" name="Line 658"/>
            <p:cNvSpPr>
              <a:spLocks noChangeShapeType="1"/>
            </p:cNvSpPr>
            <p:nvPr/>
          </p:nvSpPr>
          <p:spPr bwMode="auto">
            <a:xfrm flipV="1">
              <a:off x="5331" y="4262"/>
              <a:ext cx="6" cy="2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1" name="Line 659"/>
            <p:cNvSpPr>
              <a:spLocks noChangeShapeType="1"/>
            </p:cNvSpPr>
            <p:nvPr/>
          </p:nvSpPr>
          <p:spPr bwMode="auto">
            <a:xfrm>
              <a:off x="5337" y="426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2" name="Line 660"/>
            <p:cNvSpPr>
              <a:spLocks noChangeShapeType="1"/>
            </p:cNvSpPr>
            <p:nvPr/>
          </p:nvSpPr>
          <p:spPr bwMode="auto">
            <a:xfrm flipV="1">
              <a:off x="5337" y="4237"/>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3" name="Line 661"/>
            <p:cNvSpPr>
              <a:spLocks noChangeShapeType="1"/>
            </p:cNvSpPr>
            <p:nvPr/>
          </p:nvSpPr>
          <p:spPr bwMode="auto">
            <a:xfrm flipV="1">
              <a:off x="5343" y="4216"/>
              <a:ext cx="0"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4" name="Line 662"/>
            <p:cNvSpPr>
              <a:spLocks noChangeShapeType="1"/>
            </p:cNvSpPr>
            <p:nvPr/>
          </p:nvSpPr>
          <p:spPr bwMode="auto">
            <a:xfrm flipV="1">
              <a:off x="5343" y="4196"/>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5" name="Line 663"/>
            <p:cNvSpPr>
              <a:spLocks noChangeShapeType="1"/>
            </p:cNvSpPr>
            <p:nvPr/>
          </p:nvSpPr>
          <p:spPr bwMode="auto">
            <a:xfrm>
              <a:off x="5350" y="419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6" name="Line 664"/>
            <p:cNvSpPr>
              <a:spLocks noChangeShapeType="1"/>
            </p:cNvSpPr>
            <p:nvPr/>
          </p:nvSpPr>
          <p:spPr bwMode="auto">
            <a:xfrm flipV="1">
              <a:off x="5350" y="4176"/>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7" name="Line 665"/>
            <p:cNvSpPr>
              <a:spLocks noChangeShapeType="1"/>
            </p:cNvSpPr>
            <p:nvPr/>
          </p:nvSpPr>
          <p:spPr bwMode="auto">
            <a:xfrm flipV="1">
              <a:off x="5357" y="4156"/>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8" name="Line 666"/>
            <p:cNvSpPr>
              <a:spLocks noChangeShapeType="1"/>
            </p:cNvSpPr>
            <p:nvPr/>
          </p:nvSpPr>
          <p:spPr bwMode="auto">
            <a:xfrm flipV="1">
              <a:off x="5357" y="4141"/>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29" name="Line 667"/>
            <p:cNvSpPr>
              <a:spLocks noChangeShapeType="1"/>
            </p:cNvSpPr>
            <p:nvPr/>
          </p:nvSpPr>
          <p:spPr bwMode="auto">
            <a:xfrm flipV="1">
              <a:off x="5363" y="4130"/>
              <a:ext cx="0"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0" name="Line 668"/>
            <p:cNvSpPr>
              <a:spLocks noChangeShapeType="1"/>
            </p:cNvSpPr>
            <p:nvPr/>
          </p:nvSpPr>
          <p:spPr bwMode="auto">
            <a:xfrm flipV="1">
              <a:off x="5363" y="4125"/>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1" name="Line 669"/>
            <p:cNvSpPr>
              <a:spLocks noChangeShapeType="1"/>
            </p:cNvSpPr>
            <p:nvPr/>
          </p:nvSpPr>
          <p:spPr bwMode="auto">
            <a:xfrm>
              <a:off x="5370" y="41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2" name="Line 670"/>
            <p:cNvSpPr>
              <a:spLocks noChangeShapeType="1"/>
            </p:cNvSpPr>
            <p:nvPr/>
          </p:nvSpPr>
          <p:spPr bwMode="auto">
            <a:xfrm>
              <a:off x="5370" y="4125"/>
              <a:ext cx="6"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3" name="Line 671"/>
            <p:cNvSpPr>
              <a:spLocks noChangeShapeType="1"/>
            </p:cNvSpPr>
            <p:nvPr/>
          </p:nvSpPr>
          <p:spPr bwMode="auto">
            <a:xfrm>
              <a:off x="5376" y="41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4" name="Line 672"/>
            <p:cNvSpPr>
              <a:spLocks noChangeShapeType="1"/>
            </p:cNvSpPr>
            <p:nvPr/>
          </p:nvSpPr>
          <p:spPr bwMode="auto">
            <a:xfrm>
              <a:off x="5376" y="4125"/>
              <a:ext cx="6"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5" name="Line 673"/>
            <p:cNvSpPr>
              <a:spLocks noChangeShapeType="1"/>
            </p:cNvSpPr>
            <p:nvPr/>
          </p:nvSpPr>
          <p:spPr bwMode="auto">
            <a:xfrm>
              <a:off x="5382" y="413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6" name="Line 674"/>
            <p:cNvSpPr>
              <a:spLocks noChangeShapeType="1"/>
            </p:cNvSpPr>
            <p:nvPr/>
          </p:nvSpPr>
          <p:spPr bwMode="auto">
            <a:xfrm>
              <a:off x="5382" y="4136"/>
              <a:ext cx="7"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7" name="Line 675"/>
            <p:cNvSpPr>
              <a:spLocks noChangeShapeType="1"/>
            </p:cNvSpPr>
            <p:nvPr/>
          </p:nvSpPr>
          <p:spPr bwMode="auto">
            <a:xfrm>
              <a:off x="5389" y="4146"/>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8" name="Line 676"/>
            <p:cNvSpPr>
              <a:spLocks noChangeShapeType="1"/>
            </p:cNvSpPr>
            <p:nvPr/>
          </p:nvSpPr>
          <p:spPr bwMode="auto">
            <a:xfrm>
              <a:off x="5389" y="4161"/>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39" name="Line 677"/>
            <p:cNvSpPr>
              <a:spLocks noChangeShapeType="1"/>
            </p:cNvSpPr>
            <p:nvPr/>
          </p:nvSpPr>
          <p:spPr bwMode="auto">
            <a:xfrm>
              <a:off x="5395" y="4181"/>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0" name="Line 678"/>
            <p:cNvSpPr>
              <a:spLocks noChangeShapeType="1"/>
            </p:cNvSpPr>
            <p:nvPr/>
          </p:nvSpPr>
          <p:spPr bwMode="auto">
            <a:xfrm>
              <a:off x="5395" y="4206"/>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1" name="Line 679"/>
            <p:cNvSpPr>
              <a:spLocks noChangeShapeType="1"/>
            </p:cNvSpPr>
            <p:nvPr/>
          </p:nvSpPr>
          <p:spPr bwMode="auto">
            <a:xfrm>
              <a:off x="5402" y="423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2" name="Line 680"/>
            <p:cNvSpPr>
              <a:spLocks noChangeShapeType="1"/>
            </p:cNvSpPr>
            <p:nvPr/>
          </p:nvSpPr>
          <p:spPr bwMode="auto">
            <a:xfrm>
              <a:off x="5402" y="4231"/>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3" name="Line 681"/>
            <p:cNvSpPr>
              <a:spLocks noChangeShapeType="1"/>
            </p:cNvSpPr>
            <p:nvPr/>
          </p:nvSpPr>
          <p:spPr bwMode="auto">
            <a:xfrm>
              <a:off x="5409" y="4257"/>
              <a:ext cx="0" cy="2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4" name="Line 682"/>
            <p:cNvSpPr>
              <a:spLocks noChangeShapeType="1"/>
            </p:cNvSpPr>
            <p:nvPr/>
          </p:nvSpPr>
          <p:spPr bwMode="auto">
            <a:xfrm>
              <a:off x="5409" y="4281"/>
              <a:ext cx="6"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5" name="Line 683"/>
            <p:cNvSpPr>
              <a:spLocks noChangeShapeType="1"/>
            </p:cNvSpPr>
            <p:nvPr/>
          </p:nvSpPr>
          <p:spPr bwMode="auto">
            <a:xfrm>
              <a:off x="5415" y="431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6" name="Line 684"/>
            <p:cNvSpPr>
              <a:spLocks noChangeShapeType="1"/>
            </p:cNvSpPr>
            <p:nvPr/>
          </p:nvSpPr>
          <p:spPr bwMode="auto">
            <a:xfrm>
              <a:off x="5415" y="4311"/>
              <a:ext cx="6"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7" name="Line 685"/>
            <p:cNvSpPr>
              <a:spLocks noChangeShapeType="1"/>
            </p:cNvSpPr>
            <p:nvPr/>
          </p:nvSpPr>
          <p:spPr bwMode="auto">
            <a:xfrm>
              <a:off x="5421" y="4337"/>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8" name="Line 686"/>
            <p:cNvSpPr>
              <a:spLocks noChangeShapeType="1"/>
            </p:cNvSpPr>
            <p:nvPr/>
          </p:nvSpPr>
          <p:spPr bwMode="auto">
            <a:xfrm>
              <a:off x="5421" y="4362"/>
              <a:ext cx="7"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49" name="Line 687"/>
            <p:cNvSpPr>
              <a:spLocks noChangeShapeType="1"/>
            </p:cNvSpPr>
            <p:nvPr/>
          </p:nvSpPr>
          <p:spPr bwMode="auto">
            <a:xfrm>
              <a:off x="5428" y="438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0" name="Line 688"/>
            <p:cNvSpPr>
              <a:spLocks noChangeShapeType="1"/>
            </p:cNvSpPr>
            <p:nvPr/>
          </p:nvSpPr>
          <p:spPr bwMode="auto">
            <a:xfrm>
              <a:off x="5428" y="4382"/>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1" name="Line 689"/>
            <p:cNvSpPr>
              <a:spLocks noChangeShapeType="1"/>
            </p:cNvSpPr>
            <p:nvPr/>
          </p:nvSpPr>
          <p:spPr bwMode="auto">
            <a:xfrm>
              <a:off x="5434" y="4402"/>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2" name="Line 690"/>
            <p:cNvSpPr>
              <a:spLocks noChangeShapeType="1"/>
            </p:cNvSpPr>
            <p:nvPr/>
          </p:nvSpPr>
          <p:spPr bwMode="auto">
            <a:xfrm flipV="1">
              <a:off x="5434" y="4362"/>
              <a:ext cx="7"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3" name="Line 691"/>
            <p:cNvSpPr>
              <a:spLocks noChangeShapeType="1"/>
            </p:cNvSpPr>
            <p:nvPr/>
          </p:nvSpPr>
          <p:spPr bwMode="auto">
            <a:xfrm flipV="1">
              <a:off x="5441" y="4257"/>
              <a:ext cx="0" cy="10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4" name="Line 692"/>
            <p:cNvSpPr>
              <a:spLocks noChangeShapeType="1"/>
            </p:cNvSpPr>
            <p:nvPr/>
          </p:nvSpPr>
          <p:spPr bwMode="auto">
            <a:xfrm>
              <a:off x="5441" y="4257"/>
              <a:ext cx="6"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5" name="Line 693"/>
            <p:cNvSpPr>
              <a:spLocks noChangeShapeType="1"/>
            </p:cNvSpPr>
            <p:nvPr/>
          </p:nvSpPr>
          <p:spPr bwMode="auto">
            <a:xfrm>
              <a:off x="5447" y="426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6" name="Line 694"/>
            <p:cNvSpPr>
              <a:spLocks noChangeShapeType="1"/>
            </p:cNvSpPr>
            <p:nvPr/>
          </p:nvSpPr>
          <p:spPr bwMode="auto">
            <a:xfrm>
              <a:off x="5447" y="4262"/>
              <a:ext cx="7" cy="1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7" name="Line 695"/>
            <p:cNvSpPr>
              <a:spLocks noChangeShapeType="1"/>
            </p:cNvSpPr>
            <p:nvPr/>
          </p:nvSpPr>
          <p:spPr bwMode="auto">
            <a:xfrm>
              <a:off x="5454" y="4377"/>
              <a:ext cx="0"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8" name="Line 696"/>
            <p:cNvSpPr>
              <a:spLocks noChangeShapeType="1"/>
            </p:cNvSpPr>
            <p:nvPr/>
          </p:nvSpPr>
          <p:spPr bwMode="auto">
            <a:xfrm>
              <a:off x="5454" y="4392"/>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59" name="Line 697"/>
            <p:cNvSpPr>
              <a:spLocks noChangeShapeType="1"/>
            </p:cNvSpPr>
            <p:nvPr/>
          </p:nvSpPr>
          <p:spPr bwMode="auto">
            <a:xfrm>
              <a:off x="5461" y="441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0" name="Line 698"/>
            <p:cNvSpPr>
              <a:spLocks noChangeShapeType="1"/>
            </p:cNvSpPr>
            <p:nvPr/>
          </p:nvSpPr>
          <p:spPr bwMode="auto">
            <a:xfrm>
              <a:off x="5461" y="4418"/>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1" name="Line 699"/>
            <p:cNvSpPr>
              <a:spLocks noChangeShapeType="1"/>
            </p:cNvSpPr>
            <p:nvPr/>
          </p:nvSpPr>
          <p:spPr bwMode="auto">
            <a:xfrm>
              <a:off x="5467" y="4443"/>
              <a:ext cx="0" cy="4"/>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2" name="Line 700"/>
            <p:cNvSpPr>
              <a:spLocks noChangeShapeType="1"/>
            </p:cNvSpPr>
            <p:nvPr/>
          </p:nvSpPr>
          <p:spPr bwMode="auto">
            <a:xfrm>
              <a:off x="5467" y="4447"/>
              <a:ext cx="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3" name="Line 701"/>
            <p:cNvSpPr>
              <a:spLocks noChangeShapeType="1"/>
            </p:cNvSpPr>
            <p:nvPr/>
          </p:nvSpPr>
          <p:spPr bwMode="auto">
            <a:xfrm>
              <a:off x="5474" y="4447"/>
              <a:ext cx="0" cy="1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4" name="Line 702"/>
            <p:cNvSpPr>
              <a:spLocks noChangeShapeType="1"/>
            </p:cNvSpPr>
            <p:nvPr/>
          </p:nvSpPr>
          <p:spPr bwMode="auto">
            <a:xfrm flipV="1">
              <a:off x="5474" y="4438"/>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5" name="Line 703"/>
            <p:cNvSpPr>
              <a:spLocks noChangeShapeType="1"/>
            </p:cNvSpPr>
            <p:nvPr/>
          </p:nvSpPr>
          <p:spPr bwMode="auto">
            <a:xfrm>
              <a:off x="5480" y="443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6" name="Line 704"/>
            <p:cNvSpPr>
              <a:spLocks noChangeShapeType="1"/>
            </p:cNvSpPr>
            <p:nvPr/>
          </p:nvSpPr>
          <p:spPr bwMode="auto">
            <a:xfrm flipV="1">
              <a:off x="5480" y="4412"/>
              <a:ext cx="7" cy="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7" name="Line 705"/>
            <p:cNvSpPr>
              <a:spLocks noChangeShapeType="1"/>
            </p:cNvSpPr>
            <p:nvPr/>
          </p:nvSpPr>
          <p:spPr bwMode="auto">
            <a:xfrm flipV="1">
              <a:off x="5487" y="4387"/>
              <a:ext cx="0"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8" name="Line 706"/>
            <p:cNvSpPr>
              <a:spLocks noChangeShapeType="1"/>
            </p:cNvSpPr>
            <p:nvPr/>
          </p:nvSpPr>
          <p:spPr bwMode="auto">
            <a:xfrm flipV="1">
              <a:off x="5487" y="4352"/>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69" name="Line 707"/>
            <p:cNvSpPr>
              <a:spLocks noChangeShapeType="1"/>
            </p:cNvSpPr>
            <p:nvPr/>
          </p:nvSpPr>
          <p:spPr bwMode="auto">
            <a:xfrm>
              <a:off x="5493" y="435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0" name="Line 708"/>
            <p:cNvSpPr>
              <a:spLocks noChangeShapeType="1"/>
            </p:cNvSpPr>
            <p:nvPr/>
          </p:nvSpPr>
          <p:spPr bwMode="auto">
            <a:xfrm flipV="1">
              <a:off x="5493" y="4317"/>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1" name="Line 709"/>
            <p:cNvSpPr>
              <a:spLocks noChangeShapeType="1"/>
            </p:cNvSpPr>
            <p:nvPr/>
          </p:nvSpPr>
          <p:spPr bwMode="auto">
            <a:xfrm flipV="1">
              <a:off x="5500" y="4272"/>
              <a:ext cx="0"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2" name="Line 710"/>
            <p:cNvSpPr>
              <a:spLocks noChangeShapeType="1"/>
            </p:cNvSpPr>
            <p:nvPr/>
          </p:nvSpPr>
          <p:spPr bwMode="auto">
            <a:xfrm flipV="1">
              <a:off x="5500" y="4226"/>
              <a:ext cx="6"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3" name="Line 711"/>
            <p:cNvSpPr>
              <a:spLocks noChangeShapeType="1"/>
            </p:cNvSpPr>
            <p:nvPr/>
          </p:nvSpPr>
          <p:spPr bwMode="auto">
            <a:xfrm flipV="1">
              <a:off x="5506" y="4181"/>
              <a:ext cx="0"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4" name="Line 712"/>
            <p:cNvSpPr>
              <a:spLocks noChangeShapeType="1"/>
            </p:cNvSpPr>
            <p:nvPr/>
          </p:nvSpPr>
          <p:spPr bwMode="auto">
            <a:xfrm flipV="1">
              <a:off x="5506" y="4141"/>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5" name="Line 713"/>
            <p:cNvSpPr>
              <a:spLocks noChangeShapeType="1"/>
            </p:cNvSpPr>
            <p:nvPr/>
          </p:nvSpPr>
          <p:spPr bwMode="auto">
            <a:xfrm>
              <a:off x="5513" y="4141"/>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6" name="Line 714"/>
            <p:cNvSpPr>
              <a:spLocks noChangeShapeType="1"/>
            </p:cNvSpPr>
            <p:nvPr/>
          </p:nvSpPr>
          <p:spPr bwMode="auto">
            <a:xfrm flipV="1">
              <a:off x="5513" y="4095"/>
              <a:ext cx="6"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7" name="Line 715"/>
            <p:cNvSpPr>
              <a:spLocks noChangeShapeType="1"/>
            </p:cNvSpPr>
            <p:nvPr/>
          </p:nvSpPr>
          <p:spPr bwMode="auto">
            <a:xfrm flipV="1">
              <a:off x="5519" y="4060"/>
              <a:ext cx="0"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8" name="Line 716"/>
            <p:cNvSpPr>
              <a:spLocks noChangeShapeType="1"/>
            </p:cNvSpPr>
            <p:nvPr/>
          </p:nvSpPr>
          <p:spPr bwMode="auto">
            <a:xfrm flipV="1">
              <a:off x="5519" y="4025"/>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79" name="Line 717"/>
            <p:cNvSpPr>
              <a:spLocks noChangeShapeType="1"/>
            </p:cNvSpPr>
            <p:nvPr/>
          </p:nvSpPr>
          <p:spPr bwMode="auto">
            <a:xfrm>
              <a:off x="5526" y="402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0" name="Line 718"/>
            <p:cNvSpPr>
              <a:spLocks noChangeShapeType="1"/>
            </p:cNvSpPr>
            <p:nvPr/>
          </p:nvSpPr>
          <p:spPr bwMode="auto">
            <a:xfrm flipV="1">
              <a:off x="5526" y="4004"/>
              <a:ext cx="7" cy="2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1" name="Line 719"/>
            <p:cNvSpPr>
              <a:spLocks noChangeShapeType="1"/>
            </p:cNvSpPr>
            <p:nvPr/>
          </p:nvSpPr>
          <p:spPr bwMode="auto">
            <a:xfrm flipV="1">
              <a:off x="5533" y="3984"/>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2" name="Line 720"/>
            <p:cNvSpPr>
              <a:spLocks noChangeShapeType="1"/>
            </p:cNvSpPr>
            <p:nvPr/>
          </p:nvSpPr>
          <p:spPr bwMode="auto">
            <a:xfrm flipV="1">
              <a:off x="5533" y="3979"/>
              <a:ext cx="5"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3" name="Line 721"/>
            <p:cNvSpPr>
              <a:spLocks noChangeShapeType="1"/>
            </p:cNvSpPr>
            <p:nvPr/>
          </p:nvSpPr>
          <p:spPr bwMode="auto">
            <a:xfrm>
              <a:off x="5538" y="397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4" name="Line 722"/>
            <p:cNvSpPr>
              <a:spLocks noChangeShapeType="1"/>
            </p:cNvSpPr>
            <p:nvPr/>
          </p:nvSpPr>
          <p:spPr bwMode="auto">
            <a:xfrm>
              <a:off x="5538" y="3979"/>
              <a:ext cx="7"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5" name="Line 723"/>
            <p:cNvSpPr>
              <a:spLocks noChangeShapeType="1"/>
            </p:cNvSpPr>
            <p:nvPr/>
          </p:nvSpPr>
          <p:spPr bwMode="auto">
            <a:xfrm>
              <a:off x="5545" y="399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6" name="Line 724"/>
            <p:cNvSpPr>
              <a:spLocks noChangeShapeType="1"/>
            </p:cNvSpPr>
            <p:nvPr/>
          </p:nvSpPr>
          <p:spPr bwMode="auto">
            <a:xfrm>
              <a:off x="5545" y="3995"/>
              <a:ext cx="6"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7" name="Line 725"/>
            <p:cNvSpPr>
              <a:spLocks noChangeShapeType="1"/>
            </p:cNvSpPr>
            <p:nvPr/>
          </p:nvSpPr>
          <p:spPr bwMode="auto">
            <a:xfrm>
              <a:off x="5551" y="4020"/>
              <a:ext cx="0"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8" name="Line 726"/>
            <p:cNvSpPr>
              <a:spLocks noChangeShapeType="1"/>
            </p:cNvSpPr>
            <p:nvPr/>
          </p:nvSpPr>
          <p:spPr bwMode="auto">
            <a:xfrm>
              <a:off x="5551" y="4050"/>
              <a:ext cx="7"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89" name="Line 727"/>
            <p:cNvSpPr>
              <a:spLocks noChangeShapeType="1"/>
            </p:cNvSpPr>
            <p:nvPr/>
          </p:nvSpPr>
          <p:spPr bwMode="auto">
            <a:xfrm>
              <a:off x="5558" y="4090"/>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0" name="Line 728"/>
            <p:cNvSpPr>
              <a:spLocks noChangeShapeType="1"/>
            </p:cNvSpPr>
            <p:nvPr/>
          </p:nvSpPr>
          <p:spPr bwMode="auto">
            <a:xfrm>
              <a:off x="5558" y="4090"/>
              <a:ext cx="6"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1" name="Line 729"/>
            <p:cNvSpPr>
              <a:spLocks noChangeShapeType="1"/>
            </p:cNvSpPr>
            <p:nvPr/>
          </p:nvSpPr>
          <p:spPr bwMode="auto">
            <a:xfrm>
              <a:off x="5564" y="4141"/>
              <a:ext cx="0"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2" name="Line 730"/>
            <p:cNvSpPr>
              <a:spLocks noChangeShapeType="1"/>
            </p:cNvSpPr>
            <p:nvPr/>
          </p:nvSpPr>
          <p:spPr bwMode="auto">
            <a:xfrm>
              <a:off x="5564" y="4191"/>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3" name="Line 731"/>
            <p:cNvSpPr>
              <a:spLocks noChangeShapeType="1"/>
            </p:cNvSpPr>
            <p:nvPr/>
          </p:nvSpPr>
          <p:spPr bwMode="auto">
            <a:xfrm>
              <a:off x="5571" y="424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4" name="Line 732"/>
            <p:cNvSpPr>
              <a:spLocks noChangeShapeType="1"/>
            </p:cNvSpPr>
            <p:nvPr/>
          </p:nvSpPr>
          <p:spPr bwMode="auto">
            <a:xfrm>
              <a:off x="5571" y="4246"/>
              <a:ext cx="6"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5" name="Line 733"/>
            <p:cNvSpPr>
              <a:spLocks noChangeShapeType="1"/>
            </p:cNvSpPr>
            <p:nvPr/>
          </p:nvSpPr>
          <p:spPr bwMode="auto">
            <a:xfrm>
              <a:off x="5577" y="4306"/>
              <a:ext cx="0"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6" name="Line 734"/>
            <p:cNvSpPr>
              <a:spLocks noChangeShapeType="1"/>
            </p:cNvSpPr>
            <p:nvPr/>
          </p:nvSpPr>
          <p:spPr bwMode="auto">
            <a:xfrm>
              <a:off x="5577" y="4367"/>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7" name="Line 735"/>
            <p:cNvSpPr>
              <a:spLocks noChangeShapeType="1"/>
            </p:cNvSpPr>
            <p:nvPr/>
          </p:nvSpPr>
          <p:spPr bwMode="auto">
            <a:xfrm>
              <a:off x="5584" y="4422"/>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8" name="Line 736"/>
            <p:cNvSpPr>
              <a:spLocks noChangeShapeType="1"/>
            </p:cNvSpPr>
            <p:nvPr/>
          </p:nvSpPr>
          <p:spPr bwMode="auto">
            <a:xfrm>
              <a:off x="5584" y="4473"/>
              <a:ext cx="6"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599" name="Line 737"/>
            <p:cNvSpPr>
              <a:spLocks noChangeShapeType="1"/>
            </p:cNvSpPr>
            <p:nvPr/>
          </p:nvSpPr>
          <p:spPr bwMode="auto">
            <a:xfrm>
              <a:off x="5590" y="451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0" name="Line 738"/>
            <p:cNvSpPr>
              <a:spLocks noChangeShapeType="1"/>
            </p:cNvSpPr>
            <p:nvPr/>
          </p:nvSpPr>
          <p:spPr bwMode="auto">
            <a:xfrm flipV="1">
              <a:off x="5590" y="4488"/>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1" name="Line 739"/>
            <p:cNvSpPr>
              <a:spLocks noChangeShapeType="1"/>
            </p:cNvSpPr>
            <p:nvPr/>
          </p:nvSpPr>
          <p:spPr bwMode="auto">
            <a:xfrm>
              <a:off x="5597" y="4488"/>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2" name="Line 740"/>
            <p:cNvSpPr>
              <a:spLocks noChangeShapeType="1"/>
            </p:cNvSpPr>
            <p:nvPr/>
          </p:nvSpPr>
          <p:spPr bwMode="auto">
            <a:xfrm flipV="1">
              <a:off x="5597" y="4266"/>
              <a:ext cx="7" cy="2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3" name="Line 741"/>
            <p:cNvSpPr>
              <a:spLocks noChangeShapeType="1"/>
            </p:cNvSpPr>
            <p:nvPr/>
          </p:nvSpPr>
          <p:spPr bwMode="auto">
            <a:xfrm>
              <a:off x="5604" y="426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4" name="Line 742"/>
            <p:cNvSpPr>
              <a:spLocks noChangeShapeType="1"/>
            </p:cNvSpPr>
            <p:nvPr/>
          </p:nvSpPr>
          <p:spPr bwMode="auto">
            <a:xfrm flipV="1">
              <a:off x="5604" y="4211"/>
              <a:ext cx="6"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5" name="Line 743"/>
            <p:cNvSpPr>
              <a:spLocks noChangeShapeType="1"/>
            </p:cNvSpPr>
            <p:nvPr/>
          </p:nvSpPr>
          <p:spPr bwMode="auto">
            <a:xfrm flipV="1">
              <a:off x="5610" y="4121"/>
              <a:ext cx="0" cy="9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6" name="Line 744"/>
            <p:cNvSpPr>
              <a:spLocks noChangeShapeType="1"/>
            </p:cNvSpPr>
            <p:nvPr/>
          </p:nvSpPr>
          <p:spPr bwMode="auto">
            <a:xfrm flipV="1">
              <a:off x="5610" y="4075"/>
              <a:ext cx="7" cy="4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7" name="Line 745"/>
            <p:cNvSpPr>
              <a:spLocks noChangeShapeType="1"/>
            </p:cNvSpPr>
            <p:nvPr/>
          </p:nvSpPr>
          <p:spPr bwMode="auto">
            <a:xfrm>
              <a:off x="5617" y="4075"/>
              <a:ext cx="0" cy="8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8" name="Line 746"/>
            <p:cNvSpPr>
              <a:spLocks noChangeShapeType="1"/>
            </p:cNvSpPr>
            <p:nvPr/>
          </p:nvSpPr>
          <p:spPr bwMode="auto">
            <a:xfrm flipV="1">
              <a:off x="5617" y="4055"/>
              <a:ext cx="6" cy="10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09" name="Line 747"/>
            <p:cNvSpPr>
              <a:spLocks noChangeShapeType="1"/>
            </p:cNvSpPr>
            <p:nvPr/>
          </p:nvSpPr>
          <p:spPr bwMode="auto">
            <a:xfrm>
              <a:off x="5623" y="405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0" name="Line 748"/>
            <p:cNvSpPr>
              <a:spLocks noChangeShapeType="1"/>
            </p:cNvSpPr>
            <p:nvPr/>
          </p:nvSpPr>
          <p:spPr bwMode="auto">
            <a:xfrm flipV="1">
              <a:off x="5623" y="3984"/>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1" name="Line 749"/>
            <p:cNvSpPr>
              <a:spLocks noChangeShapeType="1"/>
            </p:cNvSpPr>
            <p:nvPr/>
          </p:nvSpPr>
          <p:spPr bwMode="auto">
            <a:xfrm flipV="1">
              <a:off x="5629" y="3964"/>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2" name="Line 750"/>
            <p:cNvSpPr>
              <a:spLocks noChangeShapeType="1"/>
            </p:cNvSpPr>
            <p:nvPr/>
          </p:nvSpPr>
          <p:spPr bwMode="auto">
            <a:xfrm flipV="1">
              <a:off x="5629" y="3919"/>
              <a:ext cx="7" cy="4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3" name="Line 751"/>
            <p:cNvSpPr>
              <a:spLocks noChangeShapeType="1"/>
            </p:cNvSpPr>
            <p:nvPr/>
          </p:nvSpPr>
          <p:spPr bwMode="auto">
            <a:xfrm>
              <a:off x="5636" y="3919"/>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4" name="Line 752"/>
            <p:cNvSpPr>
              <a:spLocks noChangeShapeType="1"/>
            </p:cNvSpPr>
            <p:nvPr/>
          </p:nvSpPr>
          <p:spPr bwMode="auto">
            <a:xfrm flipV="1">
              <a:off x="5636" y="3904"/>
              <a:ext cx="6" cy="1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5" name="Line 753"/>
            <p:cNvSpPr>
              <a:spLocks noChangeShapeType="1"/>
            </p:cNvSpPr>
            <p:nvPr/>
          </p:nvSpPr>
          <p:spPr bwMode="auto">
            <a:xfrm flipV="1">
              <a:off x="5642" y="3888"/>
              <a:ext cx="0" cy="1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6" name="Line 754"/>
            <p:cNvSpPr>
              <a:spLocks noChangeShapeType="1"/>
            </p:cNvSpPr>
            <p:nvPr/>
          </p:nvSpPr>
          <p:spPr bwMode="auto">
            <a:xfrm>
              <a:off x="5642" y="3888"/>
              <a:ext cx="7" cy="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7" name="Line 755"/>
            <p:cNvSpPr>
              <a:spLocks noChangeShapeType="1"/>
            </p:cNvSpPr>
            <p:nvPr/>
          </p:nvSpPr>
          <p:spPr bwMode="auto">
            <a:xfrm>
              <a:off x="5649" y="3894"/>
              <a:ext cx="0"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8" name="Line 756"/>
            <p:cNvSpPr>
              <a:spLocks noChangeShapeType="1"/>
            </p:cNvSpPr>
            <p:nvPr/>
          </p:nvSpPr>
          <p:spPr bwMode="auto">
            <a:xfrm>
              <a:off x="5649" y="3904"/>
              <a:ext cx="7" cy="3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19" name="Line 757"/>
            <p:cNvSpPr>
              <a:spLocks noChangeShapeType="1"/>
            </p:cNvSpPr>
            <p:nvPr/>
          </p:nvSpPr>
          <p:spPr bwMode="auto">
            <a:xfrm>
              <a:off x="5656" y="393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0" name="Line 758"/>
            <p:cNvSpPr>
              <a:spLocks noChangeShapeType="1"/>
            </p:cNvSpPr>
            <p:nvPr/>
          </p:nvSpPr>
          <p:spPr bwMode="auto">
            <a:xfrm>
              <a:off x="5656" y="3934"/>
              <a:ext cx="6"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1" name="Line 759"/>
            <p:cNvSpPr>
              <a:spLocks noChangeShapeType="1"/>
            </p:cNvSpPr>
            <p:nvPr/>
          </p:nvSpPr>
          <p:spPr bwMode="auto">
            <a:xfrm>
              <a:off x="5662" y="3969"/>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2" name="Line 760"/>
            <p:cNvSpPr>
              <a:spLocks noChangeShapeType="1"/>
            </p:cNvSpPr>
            <p:nvPr/>
          </p:nvSpPr>
          <p:spPr bwMode="auto">
            <a:xfrm>
              <a:off x="5662" y="4020"/>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3" name="Line 761"/>
            <p:cNvSpPr>
              <a:spLocks noChangeShapeType="1"/>
            </p:cNvSpPr>
            <p:nvPr/>
          </p:nvSpPr>
          <p:spPr bwMode="auto">
            <a:xfrm>
              <a:off x="5669" y="4075"/>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4" name="Line 762"/>
            <p:cNvSpPr>
              <a:spLocks noChangeShapeType="1"/>
            </p:cNvSpPr>
            <p:nvPr/>
          </p:nvSpPr>
          <p:spPr bwMode="auto">
            <a:xfrm>
              <a:off x="5669" y="4075"/>
              <a:ext cx="6"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5" name="Line 763"/>
            <p:cNvSpPr>
              <a:spLocks noChangeShapeType="1"/>
            </p:cNvSpPr>
            <p:nvPr/>
          </p:nvSpPr>
          <p:spPr bwMode="auto">
            <a:xfrm>
              <a:off x="5675" y="4141"/>
              <a:ext cx="0" cy="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6" name="Line 764"/>
            <p:cNvSpPr>
              <a:spLocks noChangeShapeType="1"/>
            </p:cNvSpPr>
            <p:nvPr/>
          </p:nvSpPr>
          <p:spPr bwMode="auto">
            <a:xfrm>
              <a:off x="5675" y="4211"/>
              <a:ext cx="7"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7" name="Line 765"/>
            <p:cNvSpPr>
              <a:spLocks noChangeShapeType="1"/>
            </p:cNvSpPr>
            <p:nvPr/>
          </p:nvSpPr>
          <p:spPr bwMode="auto">
            <a:xfrm>
              <a:off x="5682" y="427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8" name="Line 766"/>
            <p:cNvSpPr>
              <a:spLocks noChangeShapeType="1"/>
            </p:cNvSpPr>
            <p:nvPr/>
          </p:nvSpPr>
          <p:spPr bwMode="auto">
            <a:xfrm>
              <a:off x="5682" y="4276"/>
              <a:ext cx="6"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29" name="Line 767"/>
            <p:cNvSpPr>
              <a:spLocks noChangeShapeType="1"/>
            </p:cNvSpPr>
            <p:nvPr/>
          </p:nvSpPr>
          <p:spPr bwMode="auto">
            <a:xfrm>
              <a:off x="5688" y="4347"/>
              <a:ext cx="0" cy="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0" name="Line 768"/>
            <p:cNvSpPr>
              <a:spLocks noChangeShapeType="1"/>
            </p:cNvSpPr>
            <p:nvPr/>
          </p:nvSpPr>
          <p:spPr bwMode="auto">
            <a:xfrm>
              <a:off x="5688" y="4412"/>
              <a:ext cx="7"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1" name="Line 769"/>
            <p:cNvSpPr>
              <a:spLocks noChangeShapeType="1"/>
            </p:cNvSpPr>
            <p:nvPr/>
          </p:nvSpPr>
          <p:spPr bwMode="auto">
            <a:xfrm>
              <a:off x="5695" y="4473"/>
              <a:ext cx="0"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2" name="Line 770"/>
            <p:cNvSpPr>
              <a:spLocks noChangeShapeType="1"/>
            </p:cNvSpPr>
            <p:nvPr/>
          </p:nvSpPr>
          <p:spPr bwMode="auto">
            <a:xfrm>
              <a:off x="5695" y="4528"/>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3" name="Line 771"/>
            <p:cNvSpPr>
              <a:spLocks noChangeShapeType="1"/>
            </p:cNvSpPr>
            <p:nvPr/>
          </p:nvSpPr>
          <p:spPr bwMode="auto">
            <a:xfrm>
              <a:off x="5701" y="4568"/>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4" name="Line 772"/>
            <p:cNvSpPr>
              <a:spLocks noChangeShapeType="1"/>
            </p:cNvSpPr>
            <p:nvPr/>
          </p:nvSpPr>
          <p:spPr bwMode="auto">
            <a:xfrm>
              <a:off x="5701" y="4568"/>
              <a:ext cx="6" cy="3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5" name="Line 773"/>
            <p:cNvSpPr>
              <a:spLocks noChangeShapeType="1"/>
            </p:cNvSpPr>
            <p:nvPr/>
          </p:nvSpPr>
          <p:spPr bwMode="auto">
            <a:xfrm>
              <a:off x="5707" y="4599"/>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6" name="Line 774"/>
            <p:cNvSpPr>
              <a:spLocks noChangeShapeType="1"/>
            </p:cNvSpPr>
            <p:nvPr/>
          </p:nvSpPr>
          <p:spPr bwMode="auto">
            <a:xfrm>
              <a:off x="5707" y="4619"/>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7" name="Line 775"/>
            <p:cNvSpPr>
              <a:spLocks noChangeShapeType="1"/>
            </p:cNvSpPr>
            <p:nvPr/>
          </p:nvSpPr>
          <p:spPr bwMode="auto">
            <a:xfrm>
              <a:off x="5714" y="462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8" name="Line 776"/>
            <p:cNvSpPr>
              <a:spLocks noChangeShapeType="1"/>
            </p:cNvSpPr>
            <p:nvPr/>
          </p:nvSpPr>
          <p:spPr bwMode="auto">
            <a:xfrm flipV="1">
              <a:off x="5714" y="4614"/>
              <a:ext cx="6" cy="1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39" name="Line 777"/>
            <p:cNvSpPr>
              <a:spLocks noChangeShapeType="1"/>
            </p:cNvSpPr>
            <p:nvPr/>
          </p:nvSpPr>
          <p:spPr bwMode="auto">
            <a:xfrm flipV="1">
              <a:off x="5720" y="4594"/>
              <a:ext cx="0"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0" name="Line 778"/>
            <p:cNvSpPr>
              <a:spLocks noChangeShapeType="1"/>
            </p:cNvSpPr>
            <p:nvPr/>
          </p:nvSpPr>
          <p:spPr bwMode="auto">
            <a:xfrm flipV="1">
              <a:off x="5720" y="4559"/>
              <a:ext cx="7" cy="3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1" name="Line 779"/>
            <p:cNvSpPr>
              <a:spLocks noChangeShapeType="1"/>
            </p:cNvSpPr>
            <p:nvPr/>
          </p:nvSpPr>
          <p:spPr bwMode="auto">
            <a:xfrm flipV="1">
              <a:off x="5727" y="4518"/>
              <a:ext cx="0" cy="4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2" name="Line 780"/>
            <p:cNvSpPr>
              <a:spLocks noChangeShapeType="1"/>
            </p:cNvSpPr>
            <p:nvPr/>
          </p:nvSpPr>
          <p:spPr bwMode="auto">
            <a:xfrm flipV="1">
              <a:off x="5727" y="4463"/>
              <a:ext cx="6"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3" name="Line 781"/>
            <p:cNvSpPr>
              <a:spLocks noChangeShapeType="1"/>
            </p:cNvSpPr>
            <p:nvPr/>
          </p:nvSpPr>
          <p:spPr bwMode="auto">
            <a:xfrm>
              <a:off x="5733" y="4463"/>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4" name="Line 782"/>
            <p:cNvSpPr>
              <a:spLocks noChangeShapeType="1"/>
            </p:cNvSpPr>
            <p:nvPr/>
          </p:nvSpPr>
          <p:spPr bwMode="auto">
            <a:xfrm flipV="1">
              <a:off x="5733" y="4402"/>
              <a:ext cx="7" cy="6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5" name="Line 783"/>
            <p:cNvSpPr>
              <a:spLocks noChangeShapeType="1"/>
            </p:cNvSpPr>
            <p:nvPr/>
          </p:nvSpPr>
          <p:spPr bwMode="auto">
            <a:xfrm flipV="1">
              <a:off x="5740" y="4342"/>
              <a:ext cx="0" cy="6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6" name="Line 784"/>
            <p:cNvSpPr>
              <a:spLocks noChangeShapeType="1"/>
            </p:cNvSpPr>
            <p:nvPr/>
          </p:nvSpPr>
          <p:spPr bwMode="auto">
            <a:xfrm flipV="1">
              <a:off x="5740" y="4276"/>
              <a:ext cx="7" cy="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7" name="Line 785"/>
            <p:cNvSpPr>
              <a:spLocks noChangeShapeType="1"/>
            </p:cNvSpPr>
            <p:nvPr/>
          </p:nvSpPr>
          <p:spPr bwMode="auto">
            <a:xfrm>
              <a:off x="5747" y="427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8" name="Line 786"/>
            <p:cNvSpPr>
              <a:spLocks noChangeShapeType="1"/>
            </p:cNvSpPr>
            <p:nvPr/>
          </p:nvSpPr>
          <p:spPr bwMode="auto">
            <a:xfrm flipV="1">
              <a:off x="5747" y="4226"/>
              <a:ext cx="6" cy="5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49" name="Line 787"/>
            <p:cNvSpPr>
              <a:spLocks noChangeShapeType="1"/>
            </p:cNvSpPr>
            <p:nvPr/>
          </p:nvSpPr>
          <p:spPr bwMode="auto">
            <a:xfrm>
              <a:off x="5753" y="4226"/>
              <a:ext cx="0" cy="7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0" name="Line 788"/>
            <p:cNvSpPr>
              <a:spLocks noChangeShapeType="1"/>
            </p:cNvSpPr>
            <p:nvPr/>
          </p:nvSpPr>
          <p:spPr bwMode="auto">
            <a:xfrm>
              <a:off x="5753" y="4296"/>
              <a:ext cx="7" cy="23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1" name="Line 789"/>
            <p:cNvSpPr>
              <a:spLocks noChangeShapeType="1"/>
            </p:cNvSpPr>
            <p:nvPr/>
          </p:nvSpPr>
          <p:spPr bwMode="auto">
            <a:xfrm>
              <a:off x="5760" y="4528"/>
              <a:ext cx="0"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2" name="Line 790"/>
            <p:cNvSpPr>
              <a:spLocks noChangeShapeType="1"/>
            </p:cNvSpPr>
            <p:nvPr/>
          </p:nvSpPr>
          <p:spPr bwMode="auto">
            <a:xfrm flipV="1">
              <a:off x="5760" y="4422"/>
              <a:ext cx="6" cy="177"/>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3" name="Line 791"/>
            <p:cNvSpPr>
              <a:spLocks noChangeShapeType="1"/>
            </p:cNvSpPr>
            <p:nvPr/>
          </p:nvSpPr>
          <p:spPr bwMode="auto">
            <a:xfrm>
              <a:off x="5766" y="4422"/>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4" name="Line 792"/>
            <p:cNvSpPr>
              <a:spLocks noChangeShapeType="1"/>
            </p:cNvSpPr>
            <p:nvPr/>
          </p:nvSpPr>
          <p:spPr bwMode="auto">
            <a:xfrm flipV="1">
              <a:off x="5766" y="4367"/>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5" name="Line 793"/>
            <p:cNvSpPr>
              <a:spLocks noChangeShapeType="1"/>
            </p:cNvSpPr>
            <p:nvPr/>
          </p:nvSpPr>
          <p:spPr bwMode="auto">
            <a:xfrm flipV="1">
              <a:off x="5773" y="4291"/>
              <a:ext cx="0" cy="7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6" name="Line 794"/>
            <p:cNvSpPr>
              <a:spLocks noChangeShapeType="1"/>
            </p:cNvSpPr>
            <p:nvPr/>
          </p:nvSpPr>
          <p:spPr bwMode="auto">
            <a:xfrm flipV="1">
              <a:off x="5773" y="4216"/>
              <a:ext cx="6" cy="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7" name="Line 795"/>
            <p:cNvSpPr>
              <a:spLocks noChangeShapeType="1"/>
            </p:cNvSpPr>
            <p:nvPr/>
          </p:nvSpPr>
          <p:spPr bwMode="auto">
            <a:xfrm>
              <a:off x="5779" y="4216"/>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8" name="Line 796"/>
            <p:cNvSpPr>
              <a:spLocks noChangeShapeType="1"/>
            </p:cNvSpPr>
            <p:nvPr/>
          </p:nvSpPr>
          <p:spPr bwMode="auto">
            <a:xfrm flipV="1">
              <a:off x="5779" y="4161"/>
              <a:ext cx="7" cy="5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59" name="Line 797"/>
            <p:cNvSpPr>
              <a:spLocks noChangeShapeType="1"/>
            </p:cNvSpPr>
            <p:nvPr/>
          </p:nvSpPr>
          <p:spPr bwMode="auto">
            <a:xfrm flipV="1">
              <a:off x="5786" y="4090"/>
              <a:ext cx="0" cy="7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60" name="Line 798"/>
            <p:cNvSpPr>
              <a:spLocks noChangeShapeType="1"/>
            </p:cNvSpPr>
            <p:nvPr/>
          </p:nvSpPr>
          <p:spPr bwMode="auto">
            <a:xfrm flipV="1">
              <a:off x="5786" y="4050"/>
              <a:ext cx="6" cy="4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61" name="Line 799"/>
            <p:cNvSpPr>
              <a:spLocks noChangeShapeType="1"/>
            </p:cNvSpPr>
            <p:nvPr/>
          </p:nvSpPr>
          <p:spPr bwMode="auto">
            <a:xfrm flipV="1">
              <a:off x="5792" y="3999"/>
              <a:ext cx="0" cy="5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62" name="Line 800"/>
            <p:cNvSpPr>
              <a:spLocks noChangeShapeType="1"/>
            </p:cNvSpPr>
            <p:nvPr/>
          </p:nvSpPr>
          <p:spPr bwMode="auto">
            <a:xfrm flipV="1">
              <a:off x="5792" y="3974"/>
              <a:ext cx="7" cy="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63" name="Line 801"/>
            <p:cNvSpPr>
              <a:spLocks noChangeShapeType="1"/>
            </p:cNvSpPr>
            <p:nvPr/>
          </p:nvSpPr>
          <p:spPr bwMode="auto">
            <a:xfrm>
              <a:off x="5799" y="397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64" name="Line 802"/>
            <p:cNvSpPr>
              <a:spLocks noChangeShapeType="1"/>
            </p:cNvSpPr>
            <p:nvPr/>
          </p:nvSpPr>
          <p:spPr bwMode="auto">
            <a:xfrm flipV="1">
              <a:off x="5799" y="3954"/>
              <a:ext cx="6" cy="2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65" name="Line 803"/>
            <p:cNvSpPr>
              <a:spLocks noChangeShapeType="1"/>
            </p:cNvSpPr>
            <p:nvPr/>
          </p:nvSpPr>
          <p:spPr bwMode="auto">
            <a:xfrm flipV="1">
              <a:off x="5805" y="3949"/>
              <a:ext cx="0"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66" name="Line 804"/>
            <p:cNvSpPr>
              <a:spLocks noChangeShapeType="1"/>
            </p:cNvSpPr>
            <p:nvPr/>
          </p:nvSpPr>
          <p:spPr bwMode="auto">
            <a:xfrm>
              <a:off x="5805" y="3949"/>
              <a:ext cx="7" cy="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36667" name="Line 805"/>
            <p:cNvSpPr>
              <a:spLocks noChangeShapeType="1"/>
            </p:cNvSpPr>
            <p:nvPr/>
          </p:nvSpPr>
          <p:spPr bwMode="auto">
            <a:xfrm>
              <a:off x="5812" y="3954"/>
              <a:ext cx="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grpSp>
      <p:pic>
        <p:nvPicPr>
          <p:cNvPr id="35845" name="Picture 806" descr="32 QAM const"/>
          <p:cNvPicPr>
            <a:picLocks noChangeAspect="1" noChangeArrowheads="1"/>
          </p:cNvPicPr>
          <p:nvPr/>
        </p:nvPicPr>
        <p:blipFill>
          <a:blip r:embed="rId3" cstate="print"/>
          <a:srcRect/>
          <a:stretch>
            <a:fillRect/>
          </a:stretch>
        </p:blipFill>
        <p:spPr bwMode="auto">
          <a:xfrm>
            <a:off x="5791200" y="2514600"/>
            <a:ext cx="2781300" cy="2484438"/>
          </a:xfrm>
          <a:prstGeom prst="rect">
            <a:avLst/>
          </a:prstGeom>
          <a:noFill/>
          <a:ln w="9525">
            <a:noFill/>
            <a:miter lim="800000"/>
            <a:headEnd/>
            <a:tailEnd/>
          </a:ln>
        </p:spPr>
      </p:pic>
      <p:sp>
        <p:nvSpPr>
          <p:cNvPr id="35846" name="Text Box 807"/>
          <p:cNvSpPr txBox="1">
            <a:spLocks noChangeArrowheads="1"/>
          </p:cNvSpPr>
          <p:nvPr/>
        </p:nvSpPr>
        <p:spPr bwMode="auto">
          <a:xfrm>
            <a:off x="7086600" y="2133600"/>
            <a:ext cx="261938" cy="363538"/>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2500" b="1" dirty="0">
                <a:solidFill>
                  <a:srgbClr val="000000"/>
                </a:solidFill>
                <a:latin typeface="Agilent TT Cond" pitchFamily="34" charset="0"/>
              </a:rPr>
              <a:t>Q</a:t>
            </a:r>
            <a:endParaRPr lang="en-US" dirty="0">
              <a:latin typeface="Agilent TT Cond" pitchFamily="34" charset="0"/>
            </a:endParaRPr>
          </a:p>
        </p:txBody>
      </p:sp>
      <p:sp>
        <p:nvSpPr>
          <p:cNvPr id="35847" name="Text Box 808"/>
          <p:cNvSpPr txBox="1">
            <a:spLocks noChangeArrowheads="1"/>
          </p:cNvSpPr>
          <p:nvPr/>
        </p:nvSpPr>
        <p:spPr bwMode="auto">
          <a:xfrm>
            <a:off x="5390541" y="5105399"/>
            <a:ext cx="3611692" cy="363538"/>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2200" b="1" dirty="0">
                <a:latin typeface="Agilent TT Cond" pitchFamily="34" charset="0"/>
              </a:rPr>
              <a:t>32 QAM Constellation Diagram</a:t>
            </a:r>
          </a:p>
        </p:txBody>
      </p:sp>
      <p:sp>
        <p:nvSpPr>
          <p:cNvPr id="35848" name="Text Box 809"/>
          <p:cNvSpPr txBox="1">
            <a:spLocks noChangeArrowheads="1"/>
          </p:cNvSpPr>
          <p:nvPr/>
        </p:nvSpPr>
        <p:spPr bwMode="auto">
          <a:xfrm>
            <a:off x="8534400" y="3522663"/>
            <a:ext cx="261938" cy="363537"/>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2500" b="1" dirty="0">
                <a:solidFill>
                  <a:srgbClr val="000000"/>
                </a:solidFill>
                <a:latin typeface="Agilent TT Cond" pitchFamily="34" charset="0"/>
              </a:rPr>
              <a:t>I</a:t>
            </a:r>
            <a:endParaRPr lang="en-US" dirty="0">
              <a:latin typeface="Agilent TT Cond" pitchFamily="34" charset="0"/>
            </a:endParaRPr>
          </a:p>
        </p:txBody>
      </p:sp>
      <p:sp>
        <p:nvSpPr>
          <p:cNvPr id="35849" name="Text Box 810"/>
          <p:cNvSpPr txBox="1">
            <a:spLocks noChangeArrowheads="1"/>
          </p:cNvSpPr>
          <p:nvPr/>
        </p:nvSpPr>
        <p:spPr bwMode="auto">
          <a:xfrm>
            <a:off x="5334000" y="1524000"/>
            <a:ext cx="3429000" cy="457200"/>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b="1" dirty="0">
                <a:solidFill>
                  <a:schemeClr val="tx2"/>
                </a:solidFill>
                <a:latin typeface="Agilent TT Cond" pitchFamily="34" charset="0"/>
              </a:rPr>
              <a:t>Integrated IQ Modulator</a:t>
            </a:r>
          </a:p>
        </p:txBody>
      </p:sp>
      <p:sp>
        <p:nvSpPr>
          <p:cNvPr id="35850" name="Text Box 811"/>
          <p:cNvSpPr txBox="1">
            <a:spLocks noChangeArrowheads="1"/>
          </p:cNvSpPr>
          <p:nvPr/>
        </p:nvSpPr>
        <p:spPr bwMode="auto">
          <a:xfrm>
            <a:off x="304800" y="3992563"/>
            <a:ext cx="3429000" cy="884237"/>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b="1" dirty="0" smtClean="0">
                <a:solidFill>
                  <a:schemeClr val="tx2"/>
                </a:solidFill>
                <a:latin typeface="Agilent TT Cond" pitchFamily="34" charset="0"/>
              </a:rPr>
              <a:t>Independent FM </a:t>
            </a:r>
            <a:r>
              <a:rPr lang="en-US" b="1" dirty="0">
                <a:solidFill>
                  <a:schemeClr val="tx2"/>
                </a:solidFill>
                <a:latin typeface="Agilent TT Cond" pitchFamily="34" charset="0"/>
              </a:rPr>
              <a:t>and </a:t>
            </a:r>
            <a:endParaRPr lang="en-US" b="1" dirty="0" smtClean="0">
              <a:solidFill>
                <a:schemeClr val="tx2"/>
              </a:solidFill>
              <a:latin typeface="Agilent TT Cond" pitchFamily="34" charset="0"/>
            </a:endParaRPr>
          </a:p>
          <a:p>
            <a:pPr algn="ctr" defTabSz="403225">
              <a:buClr>
                <a:srgbClr val="000000"/>
              </a:buClr>
              <a:buSzPct val="90000"/>
              <a:buFont typeface="Monotype Sorts" pitchFamily="2" charset="2"/>
              <a:buNone/>
            </a:pPr>
            <a:r>
              <a:rPr lang="en-US" b="1" dirty="0" smtClean="0">
                <a:solidFill>
                  <a:schemeClr val="tx2"/>
                </a:solidFill>
                <a:latin typeface="Agilent TT Cond" pitchFamily="34" charset="0"/>
              </a:rPr>
              <a:t>Pulse Modulation</a:t>
            </a:r>
            <a:endParaRPr lang="en-US" b="1" dirty="0">
              <a:solidFill>
                <a:schemeClr val="tx2"/>
              </a:solidFill>
              <a:latin typeface="Agilent TT Cond" pitchFamily="34" charset="0"/>
            </a:endParaRPr>
          </a:p>
        </p:txBody>
      </p:sp>
      <p:sp>
        <p:nvSpPr>
          <p:cNvPr id="35851" name="Freeform 812"/>
          <p:cNvSpPr>
            <a:spLocks/>
          </p:cNvSpPr>
          <p:nvPr/>
        </p:nvSpPr>
        <p:spPr bwMode="auto">
          <a:xfrm>
            <a:off x="952204" y="5168106"/>
            <a:ext cx="3357563" cy="601663"/>
          </a:xfrm>
          <a:custGeom>
            <a:avLst/>
            <a:gdLst>
              <a:gd name="T0" fmla="*/ 0 w 3937"/>
              <a:gd name="T1" fmla="*/ 2147483647 h 945"/>
              <a:gd name="T2" fmla="*/ 2147483647 w 3937"/>
              <a:gd name="T3" fmla="*/ 2147483647 h 945"/>
              <a:gd name="T4" fmla="*/ 2147483647 w 3937"/>
              <a:gd name="T5" fmla="*/ 0 h 945"/>
              <a:gd name="T6" fmla="*/ 2147483647 w 3937"/>
              <a:gd name="T7" fmla="*/ 0 h 945"/>
              <a:gd name="T8" fmla="*/ 2147483647 w 3937"/>
              <a:gd name="T9" fmla="*/ 2147483647 h 945"/>
              <a:gd name="T10" fmla="*/ 2147483647 w 3937"/>
              <a:gd name="T11" fmla="*/ 2147483647 h 945"/>
              <a:gd name="T12" fmla="*/ 0 60000 65536"/>
              <a:gd name="T13" fmla="*/ 0 60000 65536"/>
              <a:gd name="T14" fmla="*/ 0 60000 65536"/>
              <a:gd name="T15" fmla="*/ 0 60000 65536"/>
              <a:gd name="T16" fmla="*/ 0 60000 65536"/>
              <a:gd name="T17" fmla="*/ 0 60000 65536"/>
              <a:gd name="T18" fmla="*/ 0 w 3937"/>
              <a:gd name="T19" fmla="*/ 0 h 945"/>
              <a:gd name="T20" fmla="*/ 3937 w 3937"/>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3937" h="945">
                <a:moveTo>
                  <a:pt x="0" y="944"/>
                </a:moveTo>
                <a:lnTo>
                  <a:pt x="524" y="944"/>
                </a:lnTo>
                <a:lnTo>
                  <a:pt x="524" y="0"/>
                </a:lnTo>
                <a:lnTo>
                  <a:pt x="1419" y="0"/>
                </a:lnTo>
                <a:lnTo>
                  <a:pt x="1419" y="944"/>
                </a:lnTo>
                <a:lnTo>
                  <a:pt x="3936" y="944"/>
                </a:lnTo>
              </a:path>
            </a:pathLst>
          </a:custGeom>
          <a:noFill/>
          <a:ln w="31234">
            <a:solidFill>
              <a:srgbClr val="C20000"/>
            </a:solidFill>
            <a:round/>
            <a:headEnd/>
            <a:tailEnd/>
          </a:ln>
        </p:spPr>
        <p:txBody>
          <a:bodyPr/>
          <a:lstStyle/>
          <a:p>
            <a:endParaRPr lang="en-US" dirty="0">
              <a:latin typeface="Agilent TT Cond" pitchFamily="34" charset="0"/>
            </a:endParaRPr>
          </a:p>
        </p:txBody>
      </p:sp>
      <p:grpSp>
        <p:nvGrpSpPr>
          <p:cNvPr id="35852" name="Group 813"/>
          <p:cNvGrpSpPr>
            <a:grpSpLocks/>
          </p:cNvGrpSpPr>
          <p:nvPr/>
        </p:nvGrpSpPr>
        <p:grpSpPr bwMode="auto">
          <a:xfrm flipH="1">
            <a:off x="1391092" y="5168106"/>
            <a:ext cx="762000" cy="625475"/>
            <a:chOff x="1043" y="1193"/>
            <a:chExt cx="857" cy="981"/>
          </a:xfrm>
        </p:grpSpPr>
        <p:grpSp>
          <p:nvGrpSpPr>
            <p:cNvPr id="35856" name="Group 814"/>
            <p:cNvGrpSpPr>
              <a:grpSpLocks/>
            </p:cNvGrpSpPr>
            <p:nvPr/>
          </p:nvGrpSpPr>
          <p:grpSpPr bwMode="auto">
            <a:xfrm>
              <a:off x="1309" y="1198"/>
              <a:ext cx="245" cy="968"/>
              <a:chOff x="1309" y="1198"/>
              <a:chExt cx="245" cy="968"/>
            </a:xfrm>
          </p:grpSpPr>
          <p:sp>
            <p:nvSpPr>
              <p:cNvPr id="35865" name="Freeform 815"/>
              <p:cNvSpPr>
                <a:spLocks/>
              </p:cNvSpPr>
              <p:nvPr/>
            </p:nvSpPr>
            <p:spPr bwMode="auto">
              <a:xfrm>
                <a:off x="1429" y="1646"/>
                <a:ext cx="125" cy="520"/>
              </a:xfrm>
              <a:custGeom>
                <a:avLst/>
                <a:gdLst>
                  <a:gd name="T0" fmla="*/ 0 w 125"/>
                  <a:gd name="T1" fmla="*/ 3 h 520"/>
                  <a:gd name="T2" fmla="*/ 5 w 125"/>
                  <a:gd name="T3" fmla="*/ 125 h 520"/>
                  <a:gd name="T4" fmla="*/ 13 w 125"/>
                  <a:gd name="T5" fmla="*/ 230 h 520"/>
                  <a:gd name="T6" fmla="*/ 21 w 125"/>
                  <a:gd name="T7" fmla="*/ 319 h 520"/>
                  <a:gd name="T8" fmla="*/ 31 w 125"/>
                  <a:gd name="T9" fmla="*/ 391 h 520"/>
                  <a:gd name="T10" fmla="*/ 41 w 125"/>
                  <a:gd name="T11" fmla="*/ 448 h 520"/>
                  <a:gd name="T12" fmla="*/ 51 w 125"/>
                  <a:gd name="T13" fmla="*/ 488 h 520"/>
                  <a:gd name="T14" fmla="*/ 62 w 125"/>
                  <a:gd name="T15" fmla="*/ 512 h 520"/>
                  <a:gd name="T16" fmla="*/ 73 w 125"/>
                  <a:gd name="T17" fmla="*/ 519 h 520"/>
                  <a:gd name="T18" fmla="*/ 82 w 125"/>
                  <a:gd name="T19" fmla="*/ 512 h 520"/>
                  <a:gd name="T20" fmla="*/ 92 w 125"/>
                  <a:gd name="T21" fmla="*/ 487 h 520"/>
                  <a:gd name="T22" fmla="*/ 100 w 125"/>
                  <a:gd name="T23" fmla="*/ 447 h 520"/>
                  <a:gd name="T24" fmla="*/ 109 w 125"/>
                  <a:gd name="T25" fmla="*/ 389 h 520"/>
                  <a:gd name="T26" fmla="*/ 115 w 125"/>
                  <a:gd name="T27" fmla="*/ 316 h 520"/>
                  <a:gd name="T28" fmla="*/ 120 w 125"/>
                  <a:gd name="T29" fmla="*/ 228 h 520"/>
                  <a:gd name="T30" fmla="*/ 123 w 125"/>
                  <a:gd name="T31" fmla="*/ 123 h 520"/>
                  <a:gd name="T32" fmla="*/ 124 w 125"/>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520"/>
                  <a:gd name="T53" fmla="*/ 125 w 125"/>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520">
                    <a:moveTo>
                      <a:pt x="0" y="3"/>
                    </a:moveTo>
                    <a:lnTo>
                      <a:pt x="5" y="125"/>
                    </a:lnTo>
                    <a:lnTo>
                      <a:pt x="13" y="230"/>
                    </a:lnTo>
                    <a:lnTo>
                      <a:pt x="21" y="319"/>
                    </a:lnTo>
                    <a:lnTo>
                      <a:pt x="31" y="391"/>
                    </a:lnTo>
                    <a:lnTo>
                      <a:pt x="41" y="448"/>
                    </a:lnTo>
                    <a:lnTo>
                      <a:pt x="51" y="488"/>
                    </a:lnTo>
                    <a:lnTo>
                      <a:pt x="62" y="512"/>
                    </a:lnTo>
                    <a:lnTo>
                      <a:pt x="73" y="519"/>
                    </a:lnTo>
                    <a:lnTo>
                      <a:pt x="82" y="512"/>
                    </a:lnTo>
                    <a:lnTo>
                      <a:pt x="92" y="487"/>
                    </a:lnTo>
                    <a:lnTo>
                      <a:pt x="100" y="447"/>
                    </a:lnTo>
                    <a:lnTo>
                      <a:pt x="109" y="389"/>
                    </a:lnTo>
                    <a:lnTo>
                      <a:pt x="115" y="316"/>
                    </a:lnTo>
                    <a:lnTo>
                      <a:pt x="120" y="228"/>
                    </a:lnTo>
                    <a:lnTo>
                      <a:pt x="123" y="123"/>
                    </a:lnTo>
                    <a:lnTo>
                      <a:pt x="124"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35866" name="Freeform 816"/>
              <p:cNvSpPr>
                <a:spLocks/>
              </p:cNvSpPr>
              <p:nvPr/>
            </p:nvSpPr>
            <p:spPr bwMode="auto">
              <a:xfrm>
                <a:off x="1309" y="1198"/>
                <a:ext cx="125" cy="525"/>
              </a:xfrm>
              <a:custGeom>
                <a:avLst/>
                <a:gdLst>
                  <a:gd name="T0" fmla="*/ 124 w 125"/>
                  <a:gd name="T1" fmla="*/ 504 h 525"/>
                  <a:gd name="T2" fmla="*/ 117 w 125"/>
                  <a:gd name="T3" fmla="*/ 385 h 525"/>
                  <a:gd name="T4" fmla="*/ 109 w 125"/>
                  <a:gd name="T5" fmla="*/ 281 h 525"/>
                  <a:gd name="T6" fmla="*/ 100 w 125"/>
                  <a:gd name="T7" fmla="*/ 194 h 525"/>
                  <a:gd name="T8" fmla="*/ 91 w 125"/>
                  <a:gd name="T9" fmla="*/ 122 h 525"/>
                  <a:gd name="T10" fmla="*/ 80 w 125"/>
                  <a:gd name="T11" fmla="*/ 68 h 525"/>
                  <a:gd name="T12" fmla="*/ 70 w 125"/>
                  <a:gd name="T13" fmla="*/ 28 h 525"/>
                  <a:gd name="T14" fmla="*/ 59 w 125"/>
                  <a:gd name="T15" fmla="*/ 6 h 525"/>
                  <a:gd name="T16" fmla="*/ 49 w 125"/>
                  <a:gd name="T17" fmla="*/ 0 h 525"/>
                  <a:gd name="T18" fmla="*/ 38 w 125"/>
                  <a:gd name="T19" fmla="*/ 10 h 525"/>
                  <a:gd name="T20" fmla="*/ 28 w 125"/>
                  <a:gd name="T21" fmla="*/ 36 h 525"/>
                  <a:gd name="T22" fmla="*/ 19 w 125"/>
                  <a:gd name="T23" fmla="*/ 78 h 525"/>
                  <a:gd name="T24" fmla="*/ 13 w 125"/>
                  <a:gd name="T25" fmla="*/ 135 h 525"/>
                  <a:gd name="T26" fmla="*/ 6 w 125"/>
                  <a:gd name="T27" fmla="*/ 210 h 525"/>
                  <a:gd name="T28" fmla="*/ 2 w 125"/>
                  <a:gd name="T29" fmla="*/ 299 h 525"/>
                  <a:gd name="T30" fmla="*/ 0 w 125"/>
                  <a:gd name="T31" fmla="*/ 404 h 525"/>
                  <a:gd name="T32" fmla="*/ 0 w 125"/>
                  <a:gd name="T33" fmla="*/ 524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525"/>
                  <a:gd name="T53" fmla="*/ 125 w 125"/>
                  <a:gd name="T54" fmla="*/ 525 h 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525">
                    <a:moveTo>
                      <a:pt x="124" y="504"/>
                    </a:moveTo>
                    <a:lnTo>
                      <a:pt x="117" y="385"/>
                    </a:lnTo>
                    <a:lnTo>
                      <a:pt x="109" y="281"/>
                    </a:lnTo>
                    <a:lnTo>
                      <a:pt x="100" y="194"/>
                    </a:lnTo>
                    <a:lnTo>
                      <a:pt x="91" y="122"/>
                    </a:lnTo>
                    <a:lnTo>
                      <a:pt x="80" y="68"/>
                    </a:lnTo>
                    <a:lnTo>
                      <a:pt x="70" y="28"/>
                    </a:lnTo>
                    <a:lnTo>
                      <a:pt x="59" y="6"/>
                    </a:lnTo>
                    <a:lnTo>
                      <a:pt x="49" y="0"/>
                    </a:lnTo>
                    <a:lnTo>
                      <a:pt x="38" y="10"/>
                    </a:lnTo>
                    <a:lnTo>
                      <a:pt x="28" y="36"/>
                    </a:lnTo>
                    <a:lnTo>
                      <a:pt x="19" y="78"/>
                    </a:lnTo>
                    <a:lnTo>
                      <a:pt x="13" y="135"/>
                    </a:lnTo>
                    <a:lnTo>
                      <a:pt x="6" y="210"/>
                    </a:lnTo>
                    <a:lnTo>
                      <a:pt x="2" y="299"/>
                    </a:lnTo>
                    <a:lnTo>
                      <a:pt x="0" y="404"/>
                    </a:lnTo>
                    <a:lnTo>
                      <a:pt x="0" y="524"/>
                    </a:lnTo>
                  </a:path>
                </a:pathLst>
              </a:custGeom>
              <a:noFill/>
              <a:ln w="18732">
                <a:solidFill>
                  <a:srgbClr val="C20000"/>
                </a:solidFill>
                <a:round/>
                <a:headEnd/>
                <a:tailEnd/>
              </a:ln>
            </p:spPr>
            <p:txBody>
              <a:bodyPr/>
              <a:lstStyle/>
              <a:p>
                <a:endParaRPr lang="en-US" dirty="0">
                  <a:latin typeface="Agilent TT Cond" pitchFamily="34" charset="0"/>
                </a:endParaRPr>
              </a:p>
            </p:txBody>
          </p:sp>
        </p:grpSp>
        <p:sp>
          <p:nvSpPr>
            <p:cNvPr id="35857" name="Freeform 817"/>
            <p:cNvSpPr>
              <a:spLocks/>
            </p:cNvSpPr>
            <p:nvPr/>
          </p:nvSpPr>
          <p:spPr bwMode="auto">
            <a:xfrm>
              <a:off x="1722" y="1635"/>
              <a:ext cx="178" cy="519"/>
            </a:xfrm>
            <a:custGeom>
              <a:avLst/>
              <a:gdLst>
                <a:gd name="T0" fmla="*/ 0 w 178"/>
                <a:gd name="T1" fmla="*/ 3 h 519"/>
                <a:gd name="T2" fmla="*/ 6 w 178"/>
                <a:gd name="T3" fmla="*/ 126 h 519"/>
                <a:gd name="T4" fmla="*/ 15 w 178"/>
                <a:gd name="T5" fmla="*/ 230 h 519"/>
                <a:gd name="T6" fmla="*/ 27 w 178"/>
                <a:gd name="T7" fmla="*/ 319 h 519"/>
                <a:gd name="T8" fmla="*/ 41 w 178"/>
                <a:gd name="T9" fmla="*/ 390 h 519"/>
                <a:gd name="T10" fmla="*/ 55 w 178"/>
                <a:gd name="T11" fmla="*/ 448 h 519"/>
                <a:gd name="T12" fmla="*/ 70 w 178"/>
                <a:gd name="T13" fmla="*/ 488 h 519"/>
                <a:gd name="T14" fmla="*/ 84 w 178"/>
                <a:gd name="T15" fmla="*/ 512 h 519"/>
                <a:gd name="T16" fmla="*/ 100 w 178"/>
                <a:gd name="T17" fmla="*/ 518 h 519"/>
                <a:gd name="T18" fmla="*/ 114 w 178"/>
                <a:gd name="T19" fmla="*/ 510 h 519"/>
                <a:gd name="T20" fmla="*/ 128 w 178"/>
                <a:gd name="T21" fmla="*/ 486 h 519"/>
                <a:gd name="T22" fmla="*/ 141 w 178"/>
                <a:gd name="T23" fmla="*/ 445 h 519"/>
                <a:gd name="T24" fmla="*/ 153 w 178"/>
                <a:gd name="T25" fmla="*/ 388 h 519"/>
                <a:gd name="T26" fmla="*/ 162 w 178"/>
                <a:gd name="T27" fmla="*/ 316 h 519"/>
                <a:gd name="T28" fmla="*/ 170 w 178"/>
                <a:gd name="T29" fmla="*/ 227 h 519"/>
                <a:gd name="T30" fmla="*/ 174 w 178"/>
                <a:gd name="T31" fmla="*/ 122 h 519"/>
                <a:gd name="T32" fmla="*/ 177 w 178"/>
                <a:gd name="T33" fmla="*/ 0 h 5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519"/>
                <a:gd name="T53" fmla="*/ 178 w 178"/>
                <a:gd name="T54" fmla="*/ 519 h 5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519">
                  <a:moveTo>
                    <a:pt x="0" y="3"/>
                  </a:moveTo>
                  <a:lnTo>
                    <a:pt x="6" y="126"/>
                  </a:lnTo>
                  <a:lnTo>
                    <a:pt x="15" y="230"/>
                  </a:lnTo>
                  <a:lnTo>
                    <a:pt x="27" y="319"/>
                  </a:lnTo>
                  <a:lnTo>
                    <a:pt x="41" y="390"/>
                  </a:lnTo>
                  <a:lnTo>
                    <a:pt x="55" y="448"/>
                  </a:lnTo>
                  <a:lnTo>
                    <a:pt x="70" y="488"/>
                  </a:lnTo>
                  <a:lnTo>
                    <a:pt x="84" y="512"/>
                  </a:lnTo>
                  <a:lnTo>
                    <a:pt x="100" y="518"/>
                  </a:lnTo>
                  <a:lnTo>
                    <a:pt x="114" y="510"/>
                  </a:lnTo>
                  <a:lnTo>
                    <a:pt x="128" y="486"/>
                  </a:lnTo>
                  <a:lnTo>
                    <a:pt x="141" y="445"/>
                  </a:lnTo>
                  <a:lnTo>
                    <a:pt x="153" y="388"/>
                  </a:lnTo>
                  <a:lnTo>
                    <a:pt x="162" y="316"/>
                  </a:lnTo>
                  <a:lnTo>
                    <a:pt x="170" y="227"/>
                  </a:lnTo>
                  <a:lnTo>
                    <a:pt x="174" y="122"/>
                  </a:lnTo>
                  <a:lnTo>
                    <a:pt x="177"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35858" name="Freeform 818"/>
            <p:cNvSpPr>
              <a:spLocks/>
            </p:cNvSpPr>
            <p:nvPr/>
          </p:nvSpPr>
          <p:spPr bwMode="auto">
            <a:xfrm>
              <a:off x="1551" y="1200"/>
              <a:ext cx="176" cy="525"/>
            </a:xfrm>
            <a:custGeom>
              <a:avLst/>
              <a:gdLst>
                <a:gd name="T0" fmla="*/ 175 w 176"/>
                <a:gd name="T1" fmla="*/ 505 h 525"/>
                <a:gd name="T2" fmla="*/ 168 w 176"/>
                <a:gd name="T3" fmla="*/ 385 h 525"/>
                <a:gd name="T4" fmla="*/ 158 w 176"/>
                <a:gd name="T5" fmla="*/ 281 h 525"/>
                <a:gd name="T6" fmla="*/ 146 w 176"/>
                <a:gd name="T7" fmla="*/ 194 h 525"/>
                <a:gd name="T8" fmla="*/ 133 w 176"/>
                <a:gd name="T9" fmla="*/ 122 h 525"/>
                <a:gd name="T10" fmla="*/ 118 w 176"/>
                <a:gd name="T11" fmla="*/ 68 h 525"/>
                <a:gd name="T12" fmla="*/ 104 w 176"/>
                <a:gd name="T13" fmla="*/ 28 h 525"/>
                <a:gd name="T14" fmla="*/ 90 w 176"/>
                <a:gd name="T15" fmla="*/ 6 h 525"/>
                <a:gd name="T16" fmla="*/ 75 w 176"/>
                <a:gd name="T17" fmla="*/ 0 h 525"/>
                <a:gd name="T18" fmla="*/ 60 w 176"/>
                <a:gd name="T19" fmla="*/ 10 h 525"/>
                <a:gd name="T20" fmla="*/ 46 w 176"/>
                <a:gd name="T21" fmla="*/ 36 h 525"/>
                <a:gd name="T22" fmla="*/ 33 w 176"/>
                <a:gd name="T23" fmla="*/ 78 h 525"/>
                <a:gd name="T24" fmla="*/ 22 w 176"/>
                <a:gd name="T25" fmla="*/ 135 h 525"/>
                <a:gd name="T26" fmla="*/ 12 w 176"/>
                <a:gd name="T27" fmla="*/ 210 h 525"/>
                <a:gd name="T28" fmla="*/ 5 w 176"/>
                <a:gd name="T29" fmla="*/ 299 h 525"/>
                <a:gd name="T30" fmla="*/ 0 w 176"/>
                <a:gd name="T31" fmla="*/ 404 h 525"/>
                <a:gd name="T32" fmla="*/ 0 w 176"/>
                <a:gd name="T33" fmla="*/ 524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525"/>
                <a:gd name="T53" fmla="*/ 176 w 176"/>
                <a:gd name="T54" fmla="*/ 525 h 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525">
                  <a:moveTo>
                    <a:pt x="175" y="505"/>
                  </a:moveTo>
                  <a:lnTo>
                    <a:pt x="168" y="385"/>
                  </a:lnTo>
                  <a:lnTo>
                    <a:pt x="158" y="281"/>
                  </a:lnTo>
                  <a:lnTo>
                    <a:pt x="146" y="194"/>
                  </a:lnTo>
                  <a:lnTo>
                    <a:pt x="133" y="122"/>
                  </a:lnTo>
                  <a:lnTo>
                    <a:pt x="118" y="68"/>
                  </a:lnTo>
                  <a:lnTo>
                    <a:pt x="104" y="28"/>
                  </a:lnTo>
                  <a:lnTo>
                    <a:pt x="90" y="6"/>
                  </a:lnTo>
                  <a:lnTo>
                    <a:pt x="75" y="0"/>
                  </a:lnTo>
                  <a:lnTo>
                    <a:pt x="60" y="10"/>
                  </a:lnTo>
                  <a:lnTo>
                    <a:pt x="46" y="36"/>
                  </a:lnTo>
                  <a:lnTo>
                    <a:pt x="33" y="78"/>
                  </a:lnTo>
                  <a:lnTo>
                    <a:pt x="22" y="135"/>
                  </a:lnTo>
                  <a:lnTo>
                    <a:pt x="12" y="210"/>
                  </a:lnTo>
                  <a:lnTo>
                    <a:pt x="5" y="299"/>
                  </a:lnTo>
                  <a:lnTo>
                    <a:pt x="0" y="404"/>
                  </a:lnTo>
                  <a:lnTo>
                    <a:pt x="0" y="524"/>
                  </a:lnTo>
                </a:path>
              </a:pathLst>
            </a:custGeom>
            <a:noFill/>
            <a:ln w="18732">
              <a:solidFill>
                <a:srgbClr val="C20000"/>
              </a:solidFill>
              <a:round/>
              <a:headEnd/>
              <a:tailEnd/>
            </a:ln>
          </p:spPr>
          <p:txBody>
            <a:bodyPr/>
            <a:lstStyle/>
            <a:p>
              <a:endParaRPr lang="en-US" dirty="0">
                <a:latin typeface="Agilent TT Cond" pitchFamily="34" charset="0"/>
              </a:endParaRPr>
            </a:p>
          </p:txBody>
        </p:sp>
        <p:grpSp>
          <p:nvGrpSpPr>
            <p:cNvPr id="35859" name="Group 819"/>
            <p:cNvGrpSpPr>
              <a:grpSpLocks/>
            </p:cNvGrpSpPr>
            <p:nvPr/>
          </p:nvGrpSpPr>
          <p:grpSpPr bwMode="auto">
            <a:xfrm>
              <a:off x="1134" y="1203"/>
              <a:ext cx="174" cy="971"/>
              <a:chOff x="1134" y="1203"/>
              <a:chExt cx="174" cy="971"/>
            </a:xfrm>
          </p:grpSpPr>
          <p:sp>
            <p:nvSpPr>
              <p:cNvPr id="35863" name="Freeform 820"/>
              <p:cNvSpPr>
                <a:spLocks/>
              </p:cNvSpPr>
              <p:nvPr/>
            </p:nvSpPr>
            <p:spPr bwMode="auto">
              <a:xfrm>
                <a:off x="1220" y="1654"/>
                <a:ext cx="88" cy="520"/>
              </a:xfrm>
              <a:custGeom>
                <a:avLst/>
                <a:gdLst>
                  <a:gd name="T0" fmla="*/ 0 w 88"/>
                  <a:gd name="T1" fmla="*/ 2 h 520"/>
                  <a:gd name="T2" fmla="*/ 4 w 88"/>
                  <a:gd name="T3" fmla="*/ 124 h 520"/>
                  <a:gd name="T4" fmla="*/ 10 w 88"/>
                  <a:gd name="T5" fmla="*/ 229 h 520"/>
                  <a:gd name="T6" fmla="*/ 16 w 88"/>
                  <a:gd name="T7" fmla="*/ 318 h 520"/>
                  <a:gd name="T8" fmla="*/ 24 w 88"/>
                  <a:gd name="T9" fmla="*/ 391 h 520"/>
                  <a:gd name="T10" fmla="*/ 31 w 88"/>
                  <a:gd name="T11" fmla="*/ 448 h 520"/>
                  <a:gd name="T12" fmla="*/ 38 w 88"/>
                  <a:gd name="T13" fmla="*/ 488 h 520"/>
                  <a:gd name="T14" fmla="*/ 46 w 88"/>
                  <a:gd name="T15" fmla="*/ 512 h 520"/>
                  <a:gd name="T16" fmla="*/ 54 w 88"/>
                  <a:gd name="T17" fmla="*/ 519 h 520"/>
                  <a:gd name="T18" fmla="*/ 60 w 88"/>
                  <a:gd name="T19" fmla="*/ 512 h 520"/>
                  <a:gd name="T20" fmla="*/ 68 w 88"/>
                  <a:gd name="T21" fmla="*/ 488 h 520"/>
                  <a:gd name="T22" fmla="*/ 73 w 88"/>
                  <a:gd name="T23" fmla="*/ 447 h 520"/>
                  <a:gd name="T24" fmla="*/ 79 w 88"/>
                  <a:gd name="T25" fmla="*/ 390 h 520"/>
                  <a:gd name="T26" fmla="*/ 82 w 88"/>
                  <a:gd name="T27" fmla="*/ 317 h 520"/>
                  <a:gd name="T28" fmla="*/ 85 w 88"/>
                  <a:gd name="T29" fmla="*/ 228 h 520"/>
                  <a:gd name="T30" fmla="*/ 86 w 88"/>
                  <a:gd name="T31" fmla="*/ 122 h 520"/>
                  <a:gd name="T32" fmla="*/ 87 w 88"/>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520"/>
                  <a:gd name="T53" fmla="*/ 88 w 88"/>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520">
                    <a:moveTo>
                      <a:pt x="0" y="2"/>
                    </a:moveTo>
                    <a:lnTo>
                      <a:pt x="4" y="124"/>
                    </a:lnTo>
                    <a:lnTo>
                      <a:pt x="10" y="229"/>
                    </a:lnTo>
                    <a:lnTo>
                      <a:pt x="16" y="318"/>
                    </a:lnTo>
                    <a:lnTo>
                      <a:pt x="24" y="391"/>
                    </a:lnTo>
                    <a:lnTo>
                      <a:pt x="31" y="448"/>
                    </a:lnTo>
                    <a:lnTo>
                      <a:pt x="38" y="488"/>
                    </a:lnTo>
                    <a:lnTo>
                      <a:pt x="46" y="512"/>
                    </a:lnTo>
                    <a:lnTo>
                      <a:pt x="54" y="519"/>
                    </a:lnTo>
                    <a:lnTo>
                      <a:pt x="60" y="512"/>
                    </a:lnTo>
                    <a:lnTo>
                      <a:pt x="68" y="488"/>
                    </a:lnTo>
                    <a:lnTo>
                      <a:pt x="73" y="447"/>
                    </a:lnTo>
                    <a:lnTo>
                      <a:pt x="79" y="390"/>
                    </a:lnTo>
                    <a:lnTo>
                      <a:pt x="82" y="317"/>
                    </a:lnTo>
                    <a:lnTo>
                      <a:pt x="85" y="228"/>
                    </a:lnTo>
                    <a:lnTo>
                      <a:pt x="86" y="122"/>
                    </a:lnTo>
                    <a:lnTo>
                      <a:pt x="87"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35864" name="Freeform 821"/>
              <p:cNvSpPr>
                <a:spLocks/>
              </p:cNvSpPr>
              <p:nvPr/>
            </p:nvSpPr>
            <p:spPr bwMode="auto">
              <a:xfrm>
                <a:off x="1134" y="1203"/>
                <a:ext cx="89" cy="523"/>
              </a:xfrm>
              <a:custGeom>
                <a:avLst/>
                <a:gdLst>
                  <a:gd name="T0" fmla="*/ 88 w 89"/>
                  <a:gd name="T1" fmla="*/ 505 h 523"/>
                  <a:gd name="T2" fmla="*/ 81 w 89"/>
                  <a:gd name="T3" fmla="*/ 386 h 523"/>
                  <a:gd name="T4" fmla="*/ 76 w 89"/>
                  <a:gd name="T5" fmla="*/ 281 h 523"/>
                  <a:gd name="T6" fmla="*/ 68 w 89"/>
                  <a:gd name="T7" fmla="*/ 194 h 523"/>
                  <a:gd name="T8" fmla="*/ 62 w 89"/>
                  <a:gd name="T9" fmla="*/ 123 h 523"/>
                  <a:gd name="T10" fmla="*/ 54 w 89"/>
                  <a:gd name="T11" fmla="*/ 68 h 523"/>
                  <a:gd name="T12" fmla="*/ 46 w 89"/>
                  <a:gd name="T13" fmla="*/ 29 h 523"/>
                  <a:gd name="T14" fmla="*/ 39 w 89"/>
                  <a:gd name="T15" fmla="*/ 7 h 523"/>
                  <a:gd name="T16" fmla="*/ 31 w 89"/>
                  <a:gd name="T17" fmla="*/ 0 h 523"/>
                  <a:gd name="T18" fmla="*/ 24 w 89"/>
                  <a:gd name="T19" fmla="*/ 10 h 523"/>
                  <a:gd name="T20" fmla="*/ 18 w 89"/>
                  <a:gd name="T21" fmla="*/ 36 h 523"/>
                  <a:gd name="T22" fmla="*/ 11 w 89"/>
                  <a:gd name="T23" fmla="*/ 78 h 523"/>
                  <a:gd name="T24" fmla="*/ 6 w 89"/>
                  <a:gd name="T25" fmla="*/ 134 h 523"/>
                  <a:gd name="T26" fmla="*/ 2 w 89"/>
                  <a:gd name="T27" fmla="*/ 208 h 523"/>
                  <a:gd name="T28" fmla="*/ 0 w 89"/>
                  <a:gd name="T29" fmla="*/ 297 h 523"/>
                  <a:gd name="T30" fmla="*/ 0 w 89"/>
                  <a:gd name="T31" fmla="*/ 402 h 523"/>
                  <a:gd name="T32" fmla="*/ 1 w 89"/>
                  <a:gd name="T33" fmla="*/ 522 h 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523"/>
                  <a:gd name="T53" fmla="*/ 89 w 89"/>
                  <a:gd name="T54" fmla="*/ 523 h 5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523">
                    <a:moveTo>
                      <a:pt x="88" y="505"/>
                    </a:moveTo>
                    <a:lnTo>
                      <a:pt x="81" y="386"/>
                    </a:lnTo>
                    <a:lnTo>
                      <a:pt x="76" y="281"/>
                    </a:lnTo>
                    <a:lnTo>
                      <a:pt x="68" y="194"/>
                    </a:lnTo>
                    <a:lnTo>
                      <a:pt x="62" y="123"/>
                    </a:lnTo>
                    <a:lnTo>
                      <a:pt x="54" y="68"/>
                    </a:lnTo>
                    <a:lnTo>
                      <a:pt x="46" y="29"/>
                    </a:lnTo>
                    <a:lnTo>
                      <a:pt x="39" y="7"/>
                    </a:lnTo>
                    <a:lnTo>
                      <a:pt x="31" y="0"/>
                    </a:lnTo>
                    <a:lnTo>
                      <a:pt x="24" y="10"/>
                    </a:lnTo>
                    <a:lnTo>
                      <a:pt x="18" y="36"/>
                    </a:lnTo>
                    <a:lnTo>
                      <a:pt x="11" y="78"/>
                    </a:lnTo>
                    <a:lnTo>
                      <a:pt x="6" y="134"/>
                    </a:lnTo>
                    <a:lnTo>
                      <a:pt x="2" y="208"/>
                    </a:lnTo>
                    <a:lnTo>
                      <a:pt x="0" y="297"/>
                    </a:lnTo>
                    <a:lnTo>
                      <a:pt x="0" y="402"/>
                    </a:lnTo>
                    <a:lnTo>
                      <a:pt x="1" y="522"/>
                    </a:lnTo>
                  </a:path>
                </a:pathLst>
              </a:custGeom>
              <a:noFill/>
              <a:ln w="18732">
                <a:solidFill>
                  <a:srgbClr val="C20000"/>
                </a:solidFill>
                <a:round/>
                <a:headEnd/>
                <a:tailEnd/>
              </a:ln>
            </p:spPr>
            <p:txBody>
              <a:bodyPr/>
              <a:lstStyle/>
              <a:p>
                <a:endParaRPr lang="en-US" dirty="0">
                  <a:latin typeface="Agilent TT Cond" pitchFamily="34" charset="0"/>
                </a:endParaRPr>
              </a:p>
            </p:txBody>
          </p:sp>
        </p:grpSp>
        <p:grpSp>
          <p:nvGrpSpPr>
            <p:cNvPr id="35860" name="Group 822"/>
            <p:cNvGrpSpPr>
              <a:grpSpLocks/>
            </p:cNvGrpSpPr>
            <p:nvPr/>
          </p:nvGrpSpPr>
          <p:grpSpPr bwMode="auto">
            <a:xfrm>
              <a:off x="1043" y="1193"/>
              <a:ext cx="94" cy="973"/>
              <a:chOff x="1043" y="1193"/>
              <a:chExt cx="94" cy="973"/>
            </a:xfrm>
          </p:grpSpPr>
          <p:sp>
            <p:nvSpPr>
              <p:cNvPr id="35861" name="Freeform 823"/>
              <p:cNvSpPr>
                <a:spLocks/>
              </p:cNvSpPr>
              <p:nvPr/>
            </p:nvSpPr>
            <p:spPr bwMode="auto">
              <a:xfrm>
                <a:off x="1089" y="1646"/>
                <a:ext cx="48" cy="520"/>
              </a:xfrm>
              <a:custGeom>
                <a:avLst/>
                <a:gdLst>
                  <a:gd name="T0" fmla="*/ 0 w 48"/>
                  <a:gd name="T1" fmla="*/ 1 h 520"/>
                  <a:gd name="T2" fmla="*/ 4 w 48"/>
                  <a:gd name="T3" fmla="*/ 123 h 520"/>
                  <a:gd name="T4" fmla="*/ 8 w 48"/>
                  <a:gd name="T5" fmla="*/ 229 h 520"/>
                  <a:gd name="T6" fmla="*/ 11 w 48"/>
                  <a:gd name="T7" fmla="*/ 318 h 520"/>
                  <a:gd name="T8" fmla="*/ 17 w 48"/>
                  <a:gd name="T9" fmla="*/ 390 h 520"/>
                  <a:gd name="T10" fmla="*/ 21 w 48"/>
                  <a:gd name="T11" fmla="*/ 447 h 520"/>
                  <a:gd name="T12" fmla="*/ 26 w 48"/>
                  <a:gd name="T13" fmla="*/ 487 h 520"/>
                  <a:gd name="T14" fmla="*/ 29 w 48"/>
                  <a:gd name="T15" fmla="*/ 512 h 520"/>
                  <a:gd name="T16" fmla="*/ 34 w 48"/>
                  <a:gd name="T17" fmla="*/ 519 h 520"/>
                  <a:gd name="T18" fmla="*/ 37 w 48"/>
                  <a:gd name="T19" fmla="*/ 512 h 520"/>
                  <a:gd name="T20" fmla="*/ 40 w 48"/>
                  <a:gd name="T21" fmla="*/ 487 h 520"/>
                  <a:gd name="T22" fmla="*/ 42 w 48"/>
                  <a:gd name="T23" fmla="*/ 447 h 520"/>
                  <a:gd name="T24" fmla="*/ 45 w 48"/>
                  <a:gd name="T25" fmla="*/ 389 h 520"/>
                  <a:gd name="T26" fmla="*/ 46 w 48"/>
                  <a:gd name="T27" fmla="*/ 316 h 520"/>
                  <a:gd name="T28" fmla="*/ 47 w 48"/>
                  <a:gd name="T29" fmla="*/ 228 h 520"/>
                  <a:gd name="T30" fmla="*/ 46 w 48"/>
                  <a:gd name="T31" fmla="*/ 123 h 520"/>
                  <a:gd name="T32" fmla="*/ 45 w 48"/>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20"/>
                  <a:gd name="T53" fmla="*/ 48 w 48"/>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20">
                    <a:moveTo>
                      <a:pt x="0" y="1"/>
                    </a:moveTo>
                    <a:lnTo>
                      <a:pt x="4" y="123"/>
                    </a:lnTo>
                    <a:lnTo>
                      <a:pt x="8" y="229"/>
                    </a:lnTo>
                    <a:lnTo>
                      <a:pt x="11" y="318"/>
                    </a:lnTo>
                    <a:lnTo>
                      <a:pt x="17" y="390"/>
                    </a:lnTo>
                    <a:lnTo>
                      <a:pt x="21" y="447"/>
                    </a:lnTo>
                    <a:lnTo>
                      <a:pt x="26" y="487"/>
                    </a:lnTo>
                    <a:lnTo>
                      <a:pt x="29" y="512"/>
                    </a:lnTo>
                    <a:lnTo>
                      <a:pt x="34" y="519"/>
                    </a:lnTo>
                    <a:lnTo>
                      <a:pt x="37" y="512"/>
                    </a:lnTo>
                    <a:lnTo>
                      <a:pt x="40" y="487"/>
                    </a:lnTo>
                    <a:lnTo>
                      <a:pt x="42" y="447"/>
                    </a:lnTo>
                    <a:lnTo>
                      <a:pt x="45" y="389"/>
                    </a:lnTo>
                    <a:lnTo>
                      <a:pt x="46" y="316"/>
                    </a:lnTo>
                    <a:lnTo>
                      <a:pt x="47" y="228"/>
                    </a:lnTo>
                    <a:lnTo>
                      <a:pt x="46" y="123"/>
                    </a:lnTo>
                    <a:lnTo>
                      <a:pt x="45"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35862" name="Freeform 824"/>
              <p:cNvSpPr>
                <a:spLocks/>
              </p:cNvSpPr>
              <p:nvPr/>
            </p:nvSpPr>
            <p:spPr bwMode="auto">
              <a:xfrm>
                <a:off x="1043" y="1193"/>
                <a:ext cx="49" cy="523"/>
              </a:xfrm>
              <a:custGeom>
                <a:avLst/>
                <a:gdLst>
                  <a:gd name="T0" fmla="*/ 48 w 49"/>
                  <a:gd name="T1" fmla="*/ 506 h 523"/>
                  <a:gd name="T2" fmla="*/ 43 w 49"/>
                  <a:gd name="T3" fmla="*/ 387 h 523"/>
                  <a:gd name="T4" fmla="*/ 39 w 49"/>
                  <a:gd name="T5" fmla="*/ 283 h 523"/>
                  <a:gd name="T6" fmla="*/ 33 w 49"/>
                  <a:gd name="T7" fmla="*/ 195 h 523"/>
                  <a:gd name="T8" fmla="*/ 30 w 49"/>
                  <a:gd name="T9" fmla="*/ 124 h 523"/>
                  <a:gd name="T10" fmla="*/ 24 w 49"/>
                  <a:gd name="T11" fmla="*/ 70 h 523"/>
                  <a:gd name="T12" fmla="*/ 20 w 49"/>
                  <a:gd name="T13" fmla="*/ 31 h 523"/>
                  <a:gd name="T14" fmla="*/ 17 w 49"/>
                  <a:gd name="T15" fmla="*/ 8 h 523"/>
                  <a:gd name="T16" fmla="*/ 13 w 49"/>
                  <a:gd name="T17" fmla="*/ 0 h 523"/>
                  <a:gd name="T18" fmla="*/ 9 w 49"/>
                  <a:gd name="T19" fmla="*/ 11 h 523"/>
                  <a:gd name="T20" fmla="*/ 5 w 49"/>
                  <a:gd name="T21" fmla="*/ 36 h 523"/>
                  <a:gd name="T22" fmla="*/ 3 w 49"/>
                  <a:gd name="T23" fmla="*/ 78 h 523"/>
                  <a:gd name="T24" fmla="*/ 2 w 49"/>
                  <a:gd name="T25" fmla="*/ 134 h 523"/>
                  <a:gd name="T26" fmla="*/ 0 w 49"/>
                  <a:gd name="T27" fmla="*/ 208 h 523"/>
                  <a:gd name="T28" fmla="*/ 0 w 49"/>
                  <a:gd name="T29" fmla="*/ 297 h 523"/>
                  <a:gd name="T30" fmla="*/ 1 w 49"/>
                  <a:gd name="T31" fmla="*/ 402 h 523"/>
                  <a:gd name="T32" fmla="*/ 4 w 49"/>
                  <a:gd name="T33" fmla="*/ 522 h 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3"/>
                  <a:gd name="T53" fmla="*/ 49 w 49"/>
                  <a:gd name="T54" fmla="*/ 523 h 5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3">
                    <a:moveTo>
                      <a:pt x="48" y="506"/>
                    </a:moveTo>
                    <a:lnTo>
                      <a:pt x="43" y="387"/>
                    </a:lnTo>
                    <a:lnTo>
                      <a:pt x="39" y="283"/>
                    </a:lnTo>
                    <a:lnTo>
                      <a:pt x="33" y="195"/>
                    </a:lnTo>
                    <a:lnTo>
                      <a:pt x="30" y="124"/>
                    </a:lnTo>
                    <a:lnTo>
                      <a:pt x="24" y="70"/>
                    </a:lnTo>
                    <a:lnTo>
                      <a:pt x="20" y="31"/>
                    </a:lnTo>
                    <a:lnTo>
                      <a:pt x="17" y="8"/>
                    </a:lnTo>
                    <a:lnTo>
                      <a:pt x="13" y="0"/>
                    </a:lnTo>
                    <a:lnTo>
                      <a:pt x="9" y="11"/>
                    </a:lnTo>
                    <a:lnTo>
                      <a:pt x="5" y="36"/>
                    </a:lnTo>
                    <a:lnTo>
                      <a:pt x="3" y="78"/>
                    </a:lnTo>
                    <a:lnTo>
                      <a:pt x="2" y="134"/>
                    </a:lnTo>
                    <a:lnTo>
                      <a:pt x="0" y="208"/>
                    </a:lnTo>
                    <a:lnTo>
                      <a:pt x="0" y="297"/>
                    </a:lnTo>
                    <a:lnTo>
                      <a:pt x="1" y="402"/>
                    </a:lnTo>
                    <a:lnTo>
                      <a:pt x="4" y="522"/>
                    </a:lnTo>
                  </a:path>
                </a:pathLst>
              </a:custGeom>
              <a:noFill/>
              <a:ln w="18732">
                <a:solidFill>
                  <a:srgbClr val="C20000"/>
                </a:solidFill>
                <a:round/>
                <a:headEnd/>
                <a:tailEnd/>
              </a:ln>
            </p:spPr>
            <p:txBody>
              <a:bodyPr/>
              <a:lstStyle/>
              <a:p>
                <a:endParaRPr lang="en-US" dirty="0">
                  <a:latin typeface="Agilent TT Cond" pitchFamily="34" charset="0"/>
                </a:endParaRPr>
              </a:p>
            </p:txBody>
          </p:sp>
        </p:grpSp>
      </p:grpSp>
      <p:sp>
        <p:nvSpPr>
          <p:cNvPr id="35853" name="Text Box 825"/>
          <p:cNvSpPr txBox="1">
            <a:spLocks noChangeArrowheads="1"/>
          </p:cNvSpPr>
          <p:nvPr/>
        </p:nvSpPr>
        <p:spPr bwMode="auto">
          <a:xfrm>
            <a:off x="2340308" y="5355265"/>
            <a:ext cx="2646362" cy="298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dirty="0">
                <a:solidFill>
                  <a:srgbClr val="000000"/>
                </a:solidFill>
                <a:latin typeface="Agilent TT Cond" pitchFamily="34" charset="0"/>
              </a:rPr>
              <a:t>FM during the pulse = chirp</a:t>
            </a:r>
            <a:endParaRPr lang="en-US" sz="1600" dirty="0">
              <a:latin typeface="Agilent TT Cond" pitchFamily="34" charset="0"/>
            </a:endParaRPr>
          </a:p>
        </p:txBody>
      </p:sp>
      <p:sp>
        <p:nvSpPr>
          <p:cNvPr id="35854" name="Line 826"/>
          <p:cNvSpPr>
            <a:spLocks noChangeShapeType="1"/>
          </p:cNvSpPr>
          <p:nvPr/>
        </p:nvSpPr>
        <p:spPr bwMode="auto">
          <a:xfrm>
            <a:off x="1219200" y="5867400"/>
            <a:ext cx="609600" cy="0"/>
          </a:xfrm>
          <a:prstGeom prst="line">
            <a:avLst/>
          </a:prstGeom>
          <a:noFill/>
          <a:ln w="18732">
            <a:solidFill>
              <a:srgbClr val="C20000"/>
            </a:solidFill>
            <a:round/>
            <a:headEnd/>
            <a:tailEnd type="triangle" w="med" len="med"/>
          </a:ln>
        </p:spPr>
        <p:txBody>
          <a:bodyPr wrap="none" anchor="ctr"/>
          <a:lstStyle/>
          <a:p>
            <a:endParaRPr lang="en-US" dirty="0">
              <a:latin typeface="Agilent TT Cond" pitchFamily="34" charset="0"/>
            </a:endParaRPr>
          </a:p>
        </p:txBody>
      </p:sp>
      <p:sp>
        <p:nvSpPr>
          <p:cNvPr id="35855" name="Text Box 827"/>
          <p:cNvSpPr txBox="1">
            <a:spLocks noChangeArrowheads="1"/>
          </p:cNvSpPr>
          <p:nvPr/>
        </p:nvSpPr>
        <p:spPr bwMode="auto">
          <a:xfrm>
            <a:off x="1527175" y="954088"/>
            <a:ext cx="6181820" cy="430887"/>
          </a:xfrm>
          <a:prstGeom prst="rect">
            <a:avLst/>
          </a:prstGeom>
          <a:noFill/>
          <a:ln w="6350">
            <a:noFill/>
            <a:miter lim="800000"/>
            <a:headEnd/>
            <a:tailEnd type="none" w="med" len="lg"/>
          </a:ln>
        </p:spPr>
        <p:txBody>
          <a:bodyPr wrap="none" lIns="0" tIns="0" rIns="0" bIns="0">
            <a:spAutoFit/>
          </a:bodyPr>
          <a:lstStyle/>
          <a:p>
            <a:r>
              <a:rPr lang="en-US" sz="2800" dirty="0">
                <a:latin typeface="Agilent TT Cond" pitchFamily="34" charset="0"/>
              </a:rPr>
              <a:t>Simultaneous modulation of two Mod Types</a:t>
            </a:r>
            <a:endParaRPr lang="en-GB" sz="2800" dirty="0">
              <a:latin typeface="Agilent TT Cond" pitchFamily="34" charset="0"/>
            </a:endParaRPr>
          </a:p>
        </p:txBody>
      </p:sp>
      <p:sp>
        <p:nvSpPr>
          <p:cNvPr id="2" name="Right Arrow 1"/>
          <p:cNvSpPr/>
          <p:nvPr/>
        </p:nvSpPr>
        <p:spPr bwMode="auto">
          <a:xfrm>
            <a:off x="4217580" y="2906232"/>
            <a:ext cx="1116419" cy="297712"/>
          </a:xfrm>
          <a:prstGeom prst="rightArrow">
            <a:avLst/>
          </a:prstGeom>
          <a:solidFill>
            <a:srgbClr val="00B0F0"/>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3" name="Bent Arrow 2"/>
          <p:cNvSpPr/>
          <p:nvPr/>
        </p:nvSpPr>
        <p:spPr bwMode="auto">
          <a:xfrm rot="5400000">
            <a:off x="3424995" y="4513502"/>
            <a:ext cx="617610" cy="566186"/>
          </a:xfrm>
          <a:prstGeom prst="bentArrow">
            <a:avLst/>
          </a:prstGeom>
          <a:solidFill>
            <a:srgbClr val="00B0F0"/>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4" name="Date Placeholder 3"/>
          <p:cNvSpPr>
            <a:spLocks noGrp="1"/>
          </p:cNvSpPr>
          <p:nvPr>
            <p:ph type="dt" sz="half" idx="2"/>
          </p:nvPr>
        </p:nvSpPr>
        <p:spPr/>
        <p:txBody>
          <a:bodyPr/>
          <a:lstStyle/>
          <a:p>
            <a:r>
              <a:rPr lang="en-US" smtClean="0"/>
              <a:t>29 Feb 2012</a:t>
            </a:r>
            <a:endParaRPr lang="en-US" dirty="0"/>
          </a:p>
        </p:txBody>
      </p:sp>
      <p:sp>
        <p:nvSpPr>
          <p:cNvPr id="5" name="Footer Placeholder 4"/>
          <p:cNvSpPr>
            <a:spLocks noGrp="1"/>
          </p:cNvSpPr>
          <p:nvPr>
            <p:ph type="ftr" sz="quarter" idx="3"/>
          </p:nvPr>
        </p:nvSpPr>
        <p:spPr/>
        <p:txBody>
          <a:bodyPr/>
          <a:lstStyle/>
          <a:p>
            <a:r>
              <a:rPr lang="en-US" smtClean="0"/>
              <a:t>Back to Basics Training Copyright Agilent 2012</a:t>
            </a:r>
            <a:endParaRPr lang="en-US" dirty="0"/>
          </a:p>
        </p:txBody>
      </p:sp>
      <p:sp>
        <p:nvSpPr>
          <p:cNvPr id="7" name="Slide Number Placeholder 6"/>
          <p:cNvSpPr>
            <a:spLocks noGrp="1"/>
          </p:cNvSpPr>
          <p:nvPr>
            <p:ph type="sldNum" sz="quarter" idx="4"/>
          </p:nvPr>
        </p:nvSpPr>
        <p:spPr/>
        <p:txBody>
          <a:bodyPr/>
          <a:lstStyle/>
          <a:p>
            <a:fld id="{793EC66B-EF27-4603-8557-B6CFD2D7773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36750" y="986781"/>
            <a:ext cx="5121275" cy="461665"/>
          </a:xfrm>
        </p:spPr>
        <p:txBody>
          <a:bodyPr/>
          <a:lstStyle/>
          <a:p>
            <a:r>
              <a:rPr lang="en-US" sz="2400" dirty="0" smtClean="0">
                <a:solidFill>
                  <a:schemeClr val="tx1"/>
                </a:solidFill>
                <a:latin typeface="Agilent TT Cond" pitchFamily="34" charset="0"/>
              </a:rPr>
              <a:t>Vector Signal Changes or Modifications</a:t>
            </a:r>
            <a:endParaRPr lang="en-US" sz="3200" dirty="0" smtClean="0">
              <a:solidFill>
                <a:schemeClr val="tx1"/>
              </a:solidFill>
              <a:latin typeface="Agilent TT Cond" pitchFamily="34" charset="0"/>
            </a:endParaRPr>
          </a:p>
        </p:txBody>
      </p:sp>
      <p:sp>
        <p:nvSpPr>
          <p:cNvPr id="37891" name="Line 3"/>
          <p:cNvSpPr>
            <a:spLocks noChangeShapeType="1"/>
          </p:cNvSpPr>
          <p:nvPr/>
        </p:nvSpPr>
        <p:spPr bwMode="auto">
          <a:xfrm>
            <a:off x="1630363" y="3222625"/>
            <a:ext cx="1654175" cy="0"/>
          </a:xfrm>
          <a:prstGeom prst="line">
            <a:avLst/>
          </a:prstGeom>
          <a:noFill/>
          <a:ln w="18732">
            <a:solidFill>
              <a:srgbClr val="000000"/>
            </a:solidFill>
            <a:prstDash val="dash"/>
            <a:round/>
            <a:headEnd/>
            <a:tailEnd/>
          </a:ln>
        </p:spPr>
        <p:txBody>
          <a:bodyPr wrap="none" anchor="ctr"/>
          <a:lstStyle/>
          <a:p>
            <a:endParaRPr lang="en-US" dirty="0">
              <a:latin typeface="Agilent TT Cond" pitchFamily="34" charset="0"/>
            </a:endParaRPr>
          </a:p>
        </p:txBody>
      </p:sp>
      <p:sp>
        <p:nvSpPr>
          <p:cNvPr id="37892" name="Line 4"/>
          <p:cNvSpPr>
            <a:spLocks noChangeShapeType="1"/>
          </p:cNvSpPr>
          <p:nvPr/>
        </p:nvSpPr>
        <p:spPr bwMode="auto">
          <a:xfrm flipV="1">
            <a:off x="2087563" y="2220913"/>
            <a:ext cx="661987" cy="587375"/>
          </a:xfrm>
          <a:prstGeom prst="line">
            <a:avLst/>
          </a:prstGeom>
          <a:noFill/>
          <a:ln w="31234">
            <a:solidFill>
              <a:schemeClr val="bg2">
                <a:lumMod val="50000"/>
              </a:schemeClr>
            </a:solidFill>
            <a:round/>
            <a:headEnd type="triangle" w="med" len="med"/>
            <a:tailEnd type="triangle" w="med" len="med"/>
          </a:ln>
        </p:spPr>
        <p:txBody>
          <a:bodyPr wrap="none" anchor="ctr"/>
          <a:lstStyle/>
          <a:p>
            <a:endParaRPr lang="en-US" dirty="0">
              <a:latin typeface="Agilent TT Cond" pitchFamily="34" charset="0"/>
            </a:endParaRPr>
          </a:p>
        </p:txBody>
      </p:sp>
      <p:sp>
        <p:nvSpPr>
          <p:cNvPr id="37893" name="Oval 5"/>
          <p:cNvSpPr>
            <a:spLocks noChangeArrowheads="1"/>
          </p:cNvSpPr>
          <p:nvPr/>
        </p:nvSpPr>
        <p:spPr bwMode="auto">
          <a:xfrm>
            <a:off x="2786063" y="2062163"/>
            <a:ext cx="163512" cy="138112"/>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37894" name="Freeform 6"/>
          <p:cNvSpPr>
            <a:spLocks/>
          </p:cNvSpPr>
          <p:nvPr/>
        </p:nvSpPr>
        <p:spPr bwMode="auto">
          <a:xfrm>
            <a:off x="2279650" y="2662238"/>
            <a:ext cx="214313" cy="560387"/>
          </a:xfrm>
          <a:custGeom>
            <a:avLst/>
            <a:gdLst>
              <a:gd name="T0" fmla="*/ 2147483647 w 148"/>
              <a:gd name="T1" fmla="*/ 2147483647 h 400"/>
              <a:gd name="T2" fmla="*/ 2147483647 w 148"/>
              <a:gd name="T3" fmla="*/ 2147483647 h 400"/>
              <a:gd name="T4" fmla="*/ 2147483647 w 148"/>
              <a:gd name="T5" fmla="*/ 2147483647 h 400"/>
              <a:gd name="T6" fmla="*/ 2147483647 w 148"/>
              <a:gd name="T7" fmla="*/ 2147483647 h 400"/>
              <a:gd name="T8" fmla="*/ 2147483647 w 148"/>
              <a:gd name="T9" fmla="*/ 2147483647 h 400"/>
              <a:gd name="T10" fmla="*/ 2147483647 w 148"/>
              <a:gd name="T11" fmla="*/ 2147483647 h 400"/>
              <a:gd name="T12" fmla="*/ 2147483647 w 148"/>
              <a:gd name="T13" fmla="*/ 2147483647 h 400"/>
              <a:gd name="T14" fmla="*/ 2147483647 w 148"/>
              <a:gd name="T15" fmla="*/ 2147483647 h 400"/>
              <a:gd name="T16" fmla="*/ 2147483647 w 148"/>
              <a:gd name="T17" fmla="*/ 2147483647 h 400"/>
              <a:gd name="T18" fmla="*/ 2147483647 w 148"/>
              <a:gd name="T19" fmla="*/ 2147483647 h 400"/>
              <a:gd name="T20" fmla="*/ 2147483647 w 148"/>
              <a:gd name="T21" fmla="*/ 2147483647 h 400"/>
              <a:gd name="T22" fmla="*/ 2147483647 w 148"/>
              <a:gd name="T23" fmla="*/ 2147483647 h 400"/>
              <a:gd name="T24" fmla="*/ 2147483647 w 148"/>
              <a:gd name="T25" fmla="*/ 2147483647 h 400"/>
              <a:gd name="T26" fmla="*/ 2147483647 w 148"/>
              <a:gd name="T27" fmla="*/ 2147483647 h 400"/>
              <a:gd name="T28" fmla="*/ 2147483647 w 148"/>
              <a:gd name="T29" fmla="*/ 2147483647 h 400"/>
              <a:gd name="T30" fmla="*/ 2147483647 w 148"/>
              <a:gd name="T31" fmla="*/ 2147483647 h 400"/>
              <a:gd name="T32" fmla="*/ 0 w 148"/>
              <a:gd name="T33" fmla="*/ 0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400"/>
              <a:gd name="T53" fmla="*/ 148 w 14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400">
                <a:moveTo>
                  <a:pt x="142" y="399"/>
                </a:moveTo>
                <a:lnTo>
                  <a:pt x="145" y="372"/>
                </a:lnTo>
                <a:lnTo>
                  <a:pt x="147" y="344"/>
                </a:lnTo>
                <a:lnTo>
                  <a:pt x="146" y="316"/>
                </a:lnTo>
                <a:lnTo>
                  <a:pt x="146" y="289"/>
                </a:lnTo>
                <a:lnTo>
                  <a:pt x="142" y="262"/>
                </a:lnTo>
                <a:lnTo>
                  <a:pt x="137" y="235"/>
                </a:lnTo>
                <a:lnTo>
                  <a:pt x="131" y="208"/>
                </a:lnTo>
                <a:lnTo>
                  <a:pt x="122" y="181"/>
                </a:lnTo>
                <a:lnTo>
                  <a:pt x="112" y="157"/>
                </a:lnTo>
                <a:lnTo>
                  <a:pt x="100" y="132"/>
                </a:lnTo>
                <a:lnTo>
                  <a:pt x="87" y="108"/>
                </a:lnTo>
                <a:lnTo>
                  <a:pt x="74" y="84"/>
                </a:lnTo>
                <a:lnTo>
                  <a:pt x="57" y="62"/>
                </a:lnTo>
                <a:lnTo>
                  <a:pt x="40" y="41"/>
                </a:lnTo>
                <a:lnTo>
                  <a:pt x="20" y="20"/>
                </a:lnTo>
                <a:lnTo>
                  <a:pt x="0" y="0"/>
                </a:lnTo>
              </a:path>
            </a:pathLst>
          </a:custGeom>
          <a:noFill/>
          <a:ln w="9366">
            <a:solidFill>
              <a:srgbClr val="000000"/>
            </a:solidFill>
            <a:round/>
            <a:headEnd/>
            <a:tailEnd type="triangle" w="med" len="med"/>
          </a:ln>
        </p:spPr>
        <p:txBody>
          <a:bodyPr/>
          <a:lstStyle/>
          <a:p>
            <a:endParaRPr lang="en-US" dirty="0">
              <a:latin typeface="Agilent TT Cond" pitchFamily="34" charset="0"/>
            </a:endParaRPr>
          </a:p>
        </p:txBody>
      </p:sp>
      <p:sp>
        <p:nvSpPr>
          <p:cNvPr id="37895" name="Text Box 7"/>
          <p:cNvSpPr txBox="1">
            <a:spLocks noChangeArrowheads="1"/>
          </p:cNvSpPr>
          <p:nvPr/>
        </p:nvSpPr>
        <p:spPr bwMode="auto">
          <a:xfrm>
            <a:off x="2476500" y="2795588"/>
            <a:ext cx="588963" cy="2317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solidFill>
                  <a:schemeClr val="tx2"/>
                </a:solidFill>
                <a:latin typeface="Agilent TT Cond" pitchFamily="34" charset="0"/>
              </a:rPr>
              <a:t>Phase</a:t>
            </a:r>
            <a:endParaRPr lang="en-US" sz="2200" dirty="0">
              <a:solidFill>
                <a:schemeClr val="tx2"/>
              </a:solidFill>
              <a:latin typeface="Agilent TT Cond" pitchFamily="34" charset="0"/>
            </a:endParaRPr>
          </a:p>
        </p:txBody>
      </p:sp>
      <p:sp>
        <p:nvSpPr>
          <p:cNvPr id="37896" name="Line 8"/>
          <p:cNvSpPr>
            <a:spLocks noChangeShapeType="1"/>
          </p:cNvSpPr>
          <p:nvPr/>
        </p:nvSpPr>
        <p:spPr bwMode="auto">
          <a:xfrm flipH="1" flipV="1">
            <a:off x="1365250" y="2940050"/>
            <a:ext cx="239713" cy="260350"/>
          </a:xfrm>
          <a:prstGeom prst="line">
            <a:avLst/>
          </a:prstGeom>
          <a:noFill/>
          <a:ln w="18732">
            <a:solidFill>
              <a:srgbClr val="000000"/>
            </a:solidFill>
            <a:prstDash val="dash"/>
            <a:round/>
            <a:headEnd/>
            <a:tailEnd/>
          </a:ln>
        </p:spPr>
        <p:txBody>
          <a:bodyPr wrap="none" anchor="ctr"/>
          <a:lstStyle/>
          <a:p>
            <a:endParaRPr lang="en-US" dirty="0">
              <a:latin typeface="Agilent TT Cond" pitchFamily="34" charset="0"/>
            </a:endParaRPr>
          </a:p>
        </p:txBody>
      </p:sp>
      <p:sp>
        <p:nvSpPr>
          <p:cNvPr id="37897" name="Line 9"/>
          <p:cNvSpPr>
            <a:spLocks noChangeShapeType="1"/>
          </p:cNvSpPr>
          <p:nvPr/>
        </p:nvSpPr>
        <p:spPr bwMode="auto">
          <a:xfrm flipH="1" flipV="1">
            <a:off x="2617788" y="1844675"/>
            <a:ext cx="238125" cy="260350"/>
          </a:xfrm>
          <a:prstGeom prst="line">
            <a:avLst/>
          </a:prstGeom>
          <a:noFill/>
          <a:ln w="18732">
            <a:solidFill>
              <a:srgbClr val="000000"/>
            </a:solidFill>
            <a:prstDash val="dash"/>
            <a:round/>
            <a:headEnd/>
            <a:tailEnd/>
          </a:ln>
        </p:spPr>
        <p:txBody>
          <a:bodyPr wrap="none" anchor="ctr"/>
          <a:lstStyle/>
          <a:p>
            <a:endParaRPr lang="en-US" dirty="0">
              <a:latin typeface="Agilent TT Cond" pitchFamily="34" charset="0"/>
            </a:endParaRPr>
          </a:p>
        </p:txBody>
      </p:sp>
      <p:sp>
        <p:nvSpPr>
          <p:cNvPr id="37898" name="Text Box 10"/>
          <p:cNvSpPr txBox="1">
            <a:spLocks noChangeArrowheads="1"/>
          </p:cNvSpPr>
          <p:nvPr/>
        </p:nvSpPr>
        <p:spPr bwMode="auto">
          <a:xfrm rot="-2580000">
            <a:off x="1828800" y="2209800"/>
            <a:ext cx="687388" cy="2349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solidFill>
                  <a:schemeClr val="tx2"/>
                </a:solidFill>
                <a:latin typeface="Agilent TT Cond" pitchFamily="34" charset="0"/>
              </a:rPr>
              <a:t>Mag</a:t>
            </a:r>
            <a:endParaRPr lang="en-US" sz="2200" dirty="0">
              <a:solidFill>
                <a:schemeClr val="tx2"/>
              </a:solidFill>
              <a:latin typeface="Agilent TT Cond" pitchFamily="34" charset="0"/>
            </a:endParaRPr>
          </a:p>
        </p:txBody>
      </p:sp>
      <p:sp>
        <p:nvSpPr>
          <p:cNvPr id="37899" name="Line 11"/>
          <p:cNvSpPr>
            <a:spLocks noChangeShapeType="1"/>
          </p:cNvSpPr>
          <p:nvPr/>
        </p:nvSpPr>
        <p:spPr bwMode="auto">
          <a:xfrm flipV="1">
            <a:off x="1444625" y="2635250"/>
            <a:ext cx="384175" cy="350838"/>
          </a:xfrm>
          <a:prstGeom prst="line">
            <a:avLst/>
          </a:prstGeom>
          <a:noFill/>
          <a:ln w="9366">
            <a:solidFill>
              <a:srgbClr val="000000"/>
            </a:solidFill>
            <a:round/>
            <a:headEnd type="triangle" w="med" len="med"/>
            <a:tailEnd/>
          </a:ln>
        </p:spPr>
        <p:txBody>
          <a:bodyPr wrap="none" anchor="ctr"/>
          <a:lstStyle/>
          <a:p>
            <a:endParaRPr lang="en-US" dirty="0">
              <a:latin typeface="Agilent TT Cond" pitchFamily="34" charset="0"/>
            </a:endParaRPr>
          </a:p>
        </p:txBody>
      </p:sp>
      <p:sp>
        <p:nvSpPr>
          <p:cNvPr id="37900" name="Line 12"/>
          <p:cNvSpPr>
            <a:spLocks noChangeShapeType="1"/>
          </p:cNvSpPr>
          <p:nvPr/>
        </p:nvSpPr>
        <p:spPr bwMode="auto">
          <a:xfrm flipV="1">
            <a:off x="2157413" y="1916113"/>
            <a:ext cx="501650" cy="427037"/>
          </a:xfrm>
          <a:prstGeom prst="line">
            <a:avLst/>
          </a:prstGeom>
          <a:noFill/>
          <a:ln w="9366">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37901" name="Text Box 13"/>
          <p:cNvSpPr txBox="1">
            <a:spLocks noChangeArrowheads="1"/>
          </p:cNvSpPr>
          <p:nvPr/>
        </p:nvSpPr>
        <p:spPr bwMode="auto">
          <a:xfrm>
            <a:off x="3325813" y="3100388"/>
            <a:ext cx="487362" cy="45878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solidFill>
                  <a:schemeClr val="tx2"/>
                </a:solidFill>
                <a:latin typeface="Agilent TT Cond" pitchFamily="34" charset="0"/>
              </a:rPr>
              <a:t>0 </a:t>
            </a:r>
            <a:r>
              <a:rPr lang="en-US" sz="1400" dirty="0" err="1">
                <a:solidFill>
                  <a:schemeClr val="tx2"/>
                </a:solidFill>
                <a:latin typeface="Agilent TT Cond" pitchFamily="34" charset="0"/>
              </a:rPr>
              <a:t>deg</a:t>
            </a:r>
            <a:endParaRPr lang="en-US" sz="2200" dirty="0">
              <a:solidFill>
                <a:schemeClr val="tx2"/>
              </a:solidFill>
              <a:latin typeface="Agilent TT Cond" pitchFamily="34" charset="0"/>
            </a:endParaRPr>
          </a:p>
        </p:txBody>
      </p:sp>
      <p:sp>
        <p:nvSpPr>
          <p:cNvPr id="37902" name="Oval 14"/>
          <p:cNvSpPr>
            <a:spLocks noChangeArrowheads="1"/>
          </p:cNvSpPr>
          <p:nvPr/>
        </p:nvSpPr>
        <p:spPr bwMode="auto">
          <a:xfrm>
            <a:off x="1598613" y="3181350"/>
            <a:ext cx="65087" cy="85725"/>
          </a:xfrm>
          <a:prstGeom prst="ellipse">
            <a:avLst/>
          </a:prstGeom>
          <a:solidFill>
            <a:srgbClr val="000000"/>
          </a:solidFill>
          <a:ln w="18732">
            <a:solidFill>
              <a:srgbClr val="000000"/>
            </a:solidFill>
            <a:round/>
            <a:headEnd/>
            <a:tailEnd/>
          </a:ln>
        </p:spPr>
        <p:txBody>
          <a:bodyPr wrap="none" anchor="ctr"/>
          <a:lstStyle/>
          <a:p>
            <a:endParaRPr lang="en-US" dirty="0">
              <a:latin typeface="Agilent TT Cond" pitchFamily="34" charset="0"/>
            </a:endParaRPr>
          </a:p>
        </p:txBody>
      </p:sp>
      <p:sp>
        <p:nvSpPr>
          <p:cNvPr id="37903" name="Oval 15"/>
          <p:cNvSpPr>
            <a:spLocks noChangeArrowheads="1"/>
          </p:cNvSpPr>
          <p:nvPr/>
        </p:nvSpPr>
        <p:spPr bwMode="auto">
          <a:xfrm>
            <a:off x="1905000" y="2828925"/>
            <a:ext cx="165100" cy="138113"/>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37904" name="Text Box 16"/>
          <p:cNvSpPr txBox="1">
            <a:spLocks noChangeArrowheads="1"/>
          </p:cNvSpPr>
          <p:nvPr/>
        </p:nvSpPr>
        <p:spPr bwMode="auto">
          <a:xfrm>
            <a:off x="1303338" y="3381375"/>
            <a:ext cx="2511425" cy="6873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dirty="0">
                <a:solidFill>
                  <a:schemeClr val="tx2"/>
                </a:solidFill>
                <a:latin typeface="Agilent TT Cond" pitchFamily="34" charset="0"/>
              </a:rPr>
              <a:t>Magnitude Change</a:t>
            </a:r>
          </a:p>
        </p:txBody>
      </p:sp>
      <p:sp>
        <p:nvSpPr>
          <p:cNvPr id="37905" name="Line 17"/>
          <p:cNvSpPr>
            <a:spLocks noChangeShapeType="1"/>
          </p:cNvSpPr>
          <p:nvPr/>
        </p:nvSpPr>
        <p:spPr bwMode="auto">
          <a:xfrm>
            <a:off x="4905375" y="3328988"/>
            <a:ext cx="1654175" cy="0"/>
          </a:xfrm>
          <a:prstGeom prst="line">
            <a:avLst/>
          </a:prstGeom>
          <a:noFill/>
          <a:ln w="18732">
            <a:solidFill>
              <a:srgbClr val="000000"/>
            </a:solidFill>
            <a:prstDash val="dash"/>
            <a:round/>
            <a:headEnd/>
            <a:tailEnd/>
          </a:ln>
        </p:spPr>
        <p:txBody>
          <a:bodyPr wrap="none" anchor="ctr"/>
          <a:lstStyle/>
          <a:p>
            <a:endParaRPr lang="en-US" dirty="0">
              <a:latin typeface="Agilent TT Cond" pitchFamily="34" charset="0"/>
            </a:endParaRPr>
          </a:p>
        </p:txBody>
      </p:sp>
      <p:sp>
        <p:nvSpPr>
          <p:cNvPr id="37906" name="Oval 18"/>
          <p:cNvSpPr>
            <a:spLocks noChangeArrowheads="1"/>
          </p:cNvSpPr>
          <p:nvPr/>
        </p:nvSpPr>
        <p:spPr bwMode="auto">
          <a:xfrm rot="-9600000">
            <a:off x="6310313" y="2536825"/>
            <a:ext cx="165100" cy="139700"/>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37907" name="Freeform 19"/>
          <p:cNvSpPr>
            <a:spLocks/>
          </p:cNvSpPr>
          <p:nvPr/>
        </p:nvSpPr>
        <p:spPr bwMode="auto">
          <a:xfrm>
            <a:off x="5689600" y="2986088"/>
            <a:ext cx="90488" cy="350837"/>
          </a:xfrm>
          <a:custGeom>
            <a:avLst/>
            <a:gdLst>
              <a:gd name="T0" fmla="*/ 2147483647 w 63"/>
              <a:gd name="T1" fmla="*/ 2147483647 h 251"/>
              <a:gd name="T2" fmla="*/ 2147483647 w 63"/>
              <a:gd name="T3" fmla="*/ 2147483647 h 251"/>
              <a:gd name="T4" fmla="*/ 2147483647 w 63"/>
              <a:gd name="T5" fmla="*/ 2147483647 h 251"/>
              <a:gd name="T6" fmla="*/ 2147483647 w 63"/>
              <a:gd name="T7" fmla="*/ 2147483647 h 251"/>
              <a:gd name="T8" fmla="*/ 2147483647 w 63"/>
              <a:gd name="T9" fmla="*/ 2147483647 h 251"/>
              <a:gd name="T10" fmla="*/ 2147483647 w 63"/>
              <a:gd name="T11" fmla="*/ 2147483647 h 251"/>
              <a:gd name="T12" fmla="*/ 2147483647 w 63"/>
              <a:gd name="T13" fmla="*/ 2147483647 h 251"/>
              <a:gd name="T14" fmla="*/ 2147483647 w 63"/>
              <a:gd name="T15" fmla="*/ 2147483647 h 251"/>
              <a:gd name="T16" fmla="*/ 2147483647 w 63"/>
              <a:gd name="T17" fmla="*/ 2147483647 h 251"/>
              <a:gd name="T18" fmla="*/ 2147483647 w 63"/>
              <a:gd name="T19" fmla="*/ 2147483647 h 251"/>
              <a:gd name="T20" fmla="*/ 2147483647 w 63"/>
              <a:gd name="T21" fmla="*/ 2147483647 h 251"/>
              <a:gd name="T22" fmla="*/ 2147483647 w 63"/>
              <a:gd name="T23" fmla="*/ 2147483647 h 251"/>
              <a:gd name="T24" fmla="*/ 2147483647 w 63"/>
              <a:gd name="T25" fmla="*/ 2147483647 h 251"/>
              <a:gd name="T26" fmla="*/ 2147483647 w 63"/>
              <a:gd name="T27" fmla="*/ 2147483647 h 251"/>
              <a:gd name="T28" fmla="*/ 2147483647 w 63"/>
              <a:gd name="T29" fmla="*/ 2147483647 h 251"/>
              <a:gd name="T30" fmla="*/ 2147483647 w 63"/>
              <a:gd name="T31" fmla="*/ 2147483647 h 251"/>
              <a:gd name="T32" fmla="*/ 0 w 63"/>
              <a:gd name="T33" fmla="*/ 0 h 2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251"/>
              <a:gd name="T53" fmla="*/ 63 w 63"/>
              <a:gd name="T54" fmla="*/ 251 h 2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251">
                <a:moveTo>
                  <a:pt x="60" y="250"/>
                </a:moveTo>
                <a:lnTo>
                  <a:pt x="61" y="234"/>
                </a:lnTo>
                <a:lnTo>
                  <a:pt x="62" y="216"/>
                </a:lnTo>
                <a:lnTo>
                  <a:pt x="62" y="200"/>
                </a:lnTo>
                <a:lnTo>
                  <a:pt x="62" y="181"/>
                </a:lnTo>
                <a:lnTo>
                  <a:pt x="60" y="165"/>
                </a:lnTo>
                <a:lnTo>
                  <a:pt x="58" y="148"/>
                </a:lnTo>
                <a:lnTo>
                  <a:pt x="55" y="132"/>
                </a:lnTo>
                <a:lnTo>
                  <a:pt x="52" y="115"/>
                </a:lnTo>
                <a:lnTo>
                  <a:pt x="47" y="100"/>
                </a:lnTo>
                <a:lnTo>
                  <a:pt x="42" y="83"/>
                </a:lnTo>
                <a:lnTo>
                  <a:pt x="36" y="69"/>
                </a:lnTo>
                <a:lnTo>
                  <a:pt x="31" y="53"/>
                </a:lnTo>
                <a:lnTo>
                  <a:pt x="24" y="40"/>
                </a:lnTo>
                <a:lnTo>
                  <a:pt x="16" y="26"/>
                </a:lnTo>
                <a:lnTo>
                  <a:pt x="8" y="13"/>
                </a:lnTo>
                <a:lnTo>
                  <a:pt x="0" y="0"/>
                </a:lnTo>
              </a:path>
            </a:pathLst>
          </a:custGeom>
          <a:noFill/>
          <a:ln w="9366">
            <a:solidFill>
              <a:srgbClr val="000000"/>
            </a:solidFill>
            <a:round/>
            <a:headEnd/>
            <a:tailEnd type="triangle" w="med" len="med"/>
          </a:ln>
        </p:spPr>
        <p:txBody>
          <a:bodyPr/>
          <a:lstStyle/>
          <a:p>
            <a:endParaRPr lang="en-US" dirty="0">
              <a:latin typeface="Agilent TT Cond" pitchFamily="34" charset="0"/>
            </a:endParaRPr>
          </a:p>
        </p:txBody>
      </p:sp>
      <p:sp>
        <p:nvSpPr>
          <p:cNvPr id="37908" name="Text Box 20"/>
          <p:cNvSpPr txBox="1">
            <a:spLocks noChangeArrowheads="1"/>
          </p:cNvSpPr>
          <p:nvPr/>
        </p:nvSpPr>
        <p:spPr bwMode="auto">
          <a:xfrm>
            <a:off x="5784850" y="3086100"/>
            <a:ext cx="588963" cy="2317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solidFill>
                  <a:schemeClr val="tx2"/>
                </a:solidFill>
                <a:latin typeface="Agilent TT Cond" pitchFamily="34" charset="0"/>
              </a:rPr>
              <a:t>Phase</a:t>
            </a:r>
            <a:endParaRPr lang="en-US" sz="2200" dirty="0">
              <a:solidFill>
                <a:schemeClr val="tx2"/>
              </a:solidFill>
              <a:latin typeface="Agilent TT Cond" pitchFamily="34" charset="0"/>
            </a:endParaRPr>
          </a:p>
        </p:txBody>
      </p:sp>
      <p:sp>
        <p:nvSpPr>
          <p:cNvPr id="37909" name="Text Box 21"/>
          <p:cNvSpPr txBox="1">
            <a:spLocks noChangeArrowheads="1"/>
          </p:cNvSpPr>
          <p:nvPr/>
        </p:nvSpPr>
        <p:spPr bwMode="auto">
          <a:xfrm>
            <a:off x="6597650" y="3206750"/>
            <a:ext cx="488950" cy="4587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solidFill>
                  <a:schemeClr val="tx2"/>
                </a:solidFill>
                <a:latin typeface="Agilent TT Cond" pitchFamily="34" charset="0"/>
              </a:rPr>
              <a:t>0 </a:t>
            </a:r>
            <a:r>
              <a:rPr lang="en-US" sz="1400" dirty="0" err="1">
                <a:solidFill>
                  <a:schemeClr val="tx2"/>
                </a:solidFill>
                <a:latin typeface="Agilent TT Cond" pitchFamily="34" charset="0"/>
              </a:rPr>
              <a:t>deg</a:t>
            </a:r>
            <a:endParaRPr lang="en-US" sz="2200" dirty="0">
              <a:solidFill>
                <a:schemeClr val="tx2"/>
              </a:solidFill>
              <a:latin typeface="Agilent TT Cond" pitchFamily="34" charset="0"/>
            </a:endParaRPr>
          </a:p>
        </p:txBody>
      </p:sp>
      <p:sp>
        <p:nvSpPr>
          <p:cNvPr id="37910" name="Oval 22"/>
          <p:cNvSpPr>
            <a:spLocks noChangeArrowheads="1"/>
          </p:cNvSpPr>
          <p:nvPr/>
        </p:nvSpPr>
        <p:spPr bwMode="auto">
          <a:xfrm>
            <a:off x="5432425" y="1752600"/>
            <a:ext cx="163513" cy="139700"/>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37911" name="Oval 23"/>
          <p:cNvSpPr>
            <a:spLocks noChangeArrowheads="1"/>
          </p:cNvSpPr>
          <p:nvPr/>
        </p:nvSpPr>
        <p:spPr bwMode="auto">
          <a:xfrm>
            <a:off x="4864100" y="3287713"/>
            <a:ext cx="65088" cy="85725"/>
          </a:xfrm>
          <a:prstGeom prst="ellipse">
            <a:avLst/>
          </a:prstGeom>
          <a:solidFill>
            <a:srgbClr val="000000"/>
          </a:solidFill>
          <a:ln w="18732">
            <a:solidFill>
              <a:srgbClr val="000000"/>
            </a:solidFill>
            <a:round/>
            <a:headEnd/>
            <a:tailEnd/>
          </a:ln>
        </p:spPr>
        <p:txBody>
          <a:bodyPr wrap="none" anchor="ctr"/>
          <a:lstStyle/>
          <a:p>
            <a:endParaRPr lang="en-US" dirty="0">
              <a:latin typeface="Agilent TT Cond" pitchFamily="34" charset="0"/>
            </a:endParaRPr>
          </a:p>
        </p:txBody>
      </p:sp>
      <p:sp>
        <p:nvSpPr>
          <p:cNvPr id="37912" name="Freeform 24"/>
          <p:cNvSpPr>
            <a:spLocks/>
          </p:cNvSpPr>
          <p:nvPr/>
        </p:nvSpPr>
        <p:spPr bwMode="auto">
          <a:xfrm>
            <a:off x="5541963" y="1814513"/>
            <a:ext cx="900112" cy="739775"/>
          </a:xfrm>
          <a:custGeom>
            <a:avLst/>
            <a:gdLst>
              <a:gd name="T0" fmla="*/ 2147483647 w 482"/>
              <a:gd name="T1" fmla="*/ 2147483647 h 458"/>
              <a:gd name="T2" fmla="*/ 2147483647 w 482"/>
              <a:gd name="T3" fmla="*/ 2147483647 h 458"/>
              <a:gd name="T4" fmla="*/ 2147483647 w 482"/>
              <a:gd name="T5" fmla="*/ 2147483647 h 458"/>
              <a:gd name="T6" fmla="*/ 2147483647 w 482"/>
              <a:gd name="T7" fmla="*/ 2147483647 h 458"/>
              <a:gd name="T8" fmla="*/ 2147483647 w 482"/>
              <a:gd name="T9" fmla="*/ 2147483647 h 458"/>
              <a:gd name="T10" fmla="*/ 2147483647 w 482"/>
              <a:gd name="T11" fmla="*/ 2147483647 h 458"/>
              <a:gd name="T12" fmla="*/ 2147483647 w 482"/>
              <a:gd name="T13" fmla="*/ 2147483647 h 458"/>
              <a:gd name="T14" fmla="*/ 2147483647 w 482"/>
              <a:gd name="T15" fmla="*/ 2147483647 h 458"/>
              <a:gd name="T16" fmla="*/ 2147483647 w 482"/>
              <a:gd name="T17" fmla="*/ 2147483647 h 458"/>
              <a:gd name="T18" fmla="*/ 2147483647 w 482"/>
              <a:gd name="T19" fmla="*/ 2147483647 h 458"/>
              <a:gd name="T20" fmla="*/ 2147483647 w 482"/>
              <a:gd name="T21" fmla="*/ 2147483647 h 458"/>
              <a:gd name="T22" fmla="*/ 2147483647 w 482"/>
              <a:gd name="T23" fmla="*/ 2147483647 h 458"/>
              <a:gd name="T24" fmla="*/ 2147483647 w 482"/>
              <a:gd name="T25" fmla="*/ 2147483647 h 458"/>
              <a:gd name="T26" fmla="*/ 2147483647 w 482"/>
              <a:gd name="T27" fmla="*/ 2147483647 h 458"/>
              <a:gd name="T28" fmla="*/ 2147483647 w 482"/>
              <a:gd name="T29" fmla="*/ 2147483647 h 458"/>
              <a:gd name="T30" fmla="*/ 2147483647 w 482"/>
              <a:gd name="T31" fmla="*/ 2147483647 h 458"/>
              <a:gd name="T32" fmla="*/ 0 w 482"/>
              <a:gd name="T33" fmla="*/ 0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2"/>
              <a:gd name="T52" fmla="*/ 0 h 458"/>
              <a:gd name="T53" fmla="*/ 482 w 482"/>
              <a:gd name="T54" fmla="*/ 458 h 4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2" h="458">
                <a:moveTo>
                  <a:pt x="481" y="457"/>
                </a:moveTo>
                <a:lnTo>
                  <a:pt x="465" y="417"/>
                </a:lnTo>
                <a:lnTo>
                  <a:pt x="446" y="377"/>
                </a:lnTo>
                <a:lnTo>
                  <a:pt x="425" y="339"/>
                </a:lnTo>
                <a:lnTo>
                  <a:pt x="403" y="301"/>
                </a:lnTo>
                <a:lnTo>
                  <a:pt x="378" y="266"/>
                </a:lnTo>
                <a:lnTo>
                  <a:pt x="352" y="232"/>
                </a:lnTo>
                <a:lnTo>
                  <a:pt x="324" y="200"/>
                </a:lnTo>
                <a:lnTo>
                  <a:pt x="294" y="169"/>
                </a:lnTo>
                <a:lnTo>
                  <a:pt x="262" y="140"/>
                </a:lnTo>
                <a:lnTo>
                  <a:pt x="228" y="114"/>
                </a:lnTo>
                <a:lnTo>
                  <a:pt x="193" y="89"/>
                </a:lnTo>
                <a:lnTo>
                  <a:pt x="157" y="67"/>
                </a:lnTo>
                <a:lnTo>
                  <a:pt x="119" y="47"/>
                </a:lnTo>
                <a:lnTo>
                  <a:pt x="80" y="29"/>
                </a:lnTo>
                <a:lnTo>
                  <a:pt x="41" y="13"/>
                </a:lnTo>
                <a:lnTo>
                  <a:pt x="0" y="0"/>
                </a:lnTo>
              </a:path>
            </a:pathLst>
          </a:custGeom>
          <a:noFill/>
          <a:ln w="31234">
            <a:solidFill>
              <a:schemeClr val="bg2">
                <a:lumMod val="50000"/>
              </a:schemeClr>
            </a:solidFill>
            <a:round/>
            <a:headEnd type="triangle" w="med" len="med"/>
            <a:tailEnd type="triangle" w="med" len="med"/>
          </a:ln>
        </p:spPr>
        <p:txBody>
          <a:bodyPr/>
          <a:lstStyle/>
          <a:p>
            <a:endParaRPr lang="en-US" dirty="0">
              <a:latin typeface="Agilent TT Cond" pitchFamily="34" charset="0"/>
            </a:endParaRPr>
          </a:p>
        </p:txBody>
      </p:sp>
      <p:sp>
        <p:nvSpPr>
          <p:cNvPr id="37913" name="Line 25"/>
          <p:cNvSpPr>
            <a:spLocks noChangeShapeType="1"/>
          </p:cNvSpPr>
          <p:nvPr/>
        </p:nvSpPr>
        <p:spPr bwMode="auto">
          <a:xfrm flipV="1">
            <a:off x="4897438" y="2636838"/>
            <a:ext cx="1438275" cy="685800"/>
          </a:xfrm>
          <a:prstGeom prst="line">
            <a:avLst/>
          </a:prstGeom>
          <a:noFill/>
          <a:ln w="18732">
            <a:solidFill>
              <a:srgbClr val="000000"/>
            </a:solidFill>
            <a:prstDash val="dash"/>
            <a:round/>
            <a:headEnd/>
            <a:tailEnd type="triangle" w="med" len="med"/>
          </a:ln>
        </p:spPr>
        <p:txBody>
          <a:bodyPr wrap="none" anchor="ctr"/>
          <a:lstStyle/>
          <a:p>
            <a:endParaRPr lang="en-US" dirty="0">
              <a:latin typeface="Agilent TT Cond" pitchFamily="34" charset="0"/>
            </a:endParaRPr>
          </a:p>
        </p:txBody>
      </p:sp>
      <p:sp>
        <p:nvSpPr>
          <p:cNvPr id="37914" name="Line 26"/>
          <p:cNvSpPr>
            <a:spLocks noChangeShapeType="1"/>
          </p:cNvSpPr>
          <p:nvPr/>
        </p:nvSpPr>
        <p:spPr bwMode="auto">
          <a:xfrm flipV="1">
            <a:off x="4911725" y="1858963"/>
            <a:ext cx="593725" cy="1438275"/>
          </a:xfrm>
          <a:prstGeom prst="line">
            <a:avLst/>
          </a:prstGeom>
          <a:noFill/>
          <a:ln w="18732">
            <a:solidFill>
              <a:srgbClr val="000000"/>
            </a:solidFill>
            <a:prstDash val="dash"/>
            <a:round/>
            <a:headEnd/>
            <a:tailEnd type="triangle" w="med" len="med"/>
          </a:ln>
        </p:spPr>
        <p:txBody>
          <a:bodyPr wrap="none" anchor="ctr"/>
          <a:lstStyle/>
          <a:p>
            <a:endParaRPr lang="en-US" dirty="0">
              <a:latin typeface="Agilent TT Cond" pitchFamily="34" charset="0"/>
            </a:endParaRPr>
          </a:p>
        </p:txBody>
      </p:sp>
      <p:sp>
        <p:nvSpPr>
          <p:cNvPr id="37915" name="Text Box 27"/>
          <p:cNvSpPr txBox="1">
            <a:spLocks noChangeArrowheads="1"/>
          </p:cNvSpPr>
          <p:nvPr/>
        </p:nvSpPr>
        <p:spPr bwMode="auto">
          <a:xfrm>
            <a:off x="4959350" y="3398838"/>
            <a:ext cx="1897063" cy="68738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dirty="0">
                <a:solidFill>
                  <a:schemeClr val="tx2"/>
                </a:solidFill>
                <a:latin typeface="Agilent TT Cond" pitchFamily="34" charset="0"/>
              </a:rPr>
              <a:t>Phase Change</a:t>
            </a:r>
          </a:p>
        </p:txBody>
      </p:sp>
      <p:sp>
        <p:nvSpPr>
          <p:cNvPr id="37916" name="Text Box 28"/>
          <p:cNvSpPr txBox="1">
            <a:spLocks noChangeArrowheads="1"/>
          </p:cNvSpPr>
          <p:nvPr/>
        </p:nvSpPr>
        <p:spPr bwMode="auto">
          <a:xfrm>
            <a:off x="4924425" y="5593556"/>
            <a:ext cx="2511425" cy="41029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dirty="0">
                <a:solidFill>
                  <a:schemeClr val="tx2"/>
                </a:solidFill>
                <a:latin typeface="Agilent TT Cond" pitchFamily="34" charset="0"/>
              </a:rPr>
              <a:t>Frequency Change</a:t>
            </a:r>
          </a:p>
        </p:txBody>
      </p:sp>
      <p:sp>
        <p:nvSpPr>
          <p:cNvPr id="37917" name="Text Box 29"/>
          <p:cNvSpPr txBox="1">
            <a:spLocks noChangeArrowheads="1"/>
          </p:cNvSpPr>
          <p:nvPr/>
        </p:nvSpPr>
        <p:spPr bwMode="auto">
          <a:xfrm>
            <a:off x="1485900" y="5440363"/>
            <a:ext cx="1744663" cy="68738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dirty="0">
                <a:solidFill>
                  <a:schemeClr val="tx2"/>
                </a:solidFill>
                <a:latin typeface="Agilent TT Cond" pitchFamily="34" charset="0"/>
              </a:rPr>
              <a:t>Both Change</a:t>
            </a:r>
          </a:p>
        </p:txBody>
      </p:sp>
      <p:sp>
        <p:nvSpPr>
          <p:cNvPr id="37918" name="Line 30"/>
          <p:cNvSpPr>
            <a:spLocks noChangeShapeType="1"/>
          </p:cNvSpPr>
          <p:nvPr/>
        </p:nvSpPr>
        <p:spPr bwMode="auto">
          <a:xfrm>
            <a:off x="1508125" y="5313363"/>
            <a:ext cx="1655763" cy="0"/>
          </a:xfrm>
          <a:prstGeom prst="line">
            <a:avLst/>
          </a:prstGeom>
          <a:noFill/>
          <a:ln w="18732">
            <a:solidFill>
              <a:srgbClr val="000000"/>
            </a:solidFill>
            <a:prstDash val="dash"/>
            <a:round/>
            <a:headEnd/>
            <a:tailEnd/>
          </a:ln>
        </p:spPr>
        <p:txBody>
          <a:bodyPr wrap="none" anchor="ctr"/>
          <a:lstStyle/>
          <a:p>
            <a:endParaRPr lang="en-US" dirty="0">
              <a:latin typeface="Agilent TT Cond" pitchFamily="34" charset="0"/>
            </a:endParaRPr>
          </a:p>
        </p:txBody>
      </p:sp>
      <p:sp>
        <p:nvSpPr>
          <p:cNvPr id="37919" name="Oval 31"/>
          <p:cNvSpPr>
            <a:spLocks noChangeArrowheads="1"/>
          </p:cNvSpPr>
          <p:nvPr/>
        </p:nvSpPr>
        <p:spPr bwMode="auto">
          <a:xfrm rot="-9540000">
            <a:off x="2889250" y="4156075"/>
            <a:ext cx="157163" cy="149225"/>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37920" name="Text Box 32"/>
          <p:cNvSpPr txBox="1">
            <a:spLocks noChangeArrowheads="1"/>
          </p:cNvSpPr>
          <p:nvPr/>
        </p:nvSpPr>
        <p:spPr bwMode="auto">
          <a:xfrm>
            <a:off x="3201988" y="5214938"/>
            <a:ext cx="487362" cy="457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solidFill>
                  <a:schemeClr val="tx2"/>
                </a:solidFill>
                <a:latin typeface="Agilent TT Cond" pitchFamily="34" charset="0"/>
              </a:rPr>
              <a:t>0 </a:t>
            </a:r>
            <a:r>
              <a:rPr lang="en-US" sz="1400" dirty="0" err="1">
                <a:solidFill>
                  <a:schemeClr val="tx2"/>
                </a:solidFill>
                <a:latin typeface="Agilent TT Cond" pitchFamily="34" charset="0"/>
              </a:rPr>
              <a:t>deg</a:t>
            </a:r>
            <a:endParaRPr lang="en-US" sz="2200" dirty="0">
              <a:solidFill>
                <a:schemeClr val="tx2"/>
              </a:solidFill>
              <a:latin typeface="Agilent TT Cond" pitchFamily="34" charset="0"/>
            </a:endParaRPr>
          </a:p>
        </p:txBody>
      </p:sp>
      <p:sp>
        <p:nvSpPr>
          <p:cNvPr id="37921" name="Oval 33"/>
          <p:cNvSpPr>
            <a:spLocks noChangeArrowheads="1"/>
          </p:cNvSpPr>
          <p:nvPr/>
        </p:nvSpPr>
        <p:spPr bwMode="auto">
          <a:xfrm>
            <a:off x="1643063" y="4391025"/>
            <a:ext cx="163512" cy="146050"/>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37922" name="Oval 34"/>
          <p:cNvSpPr>
            <a:spLocks noChangeArrowheads="1"/>
          </p:cNvSpPr>
          <p:nvPr/>
        </p:nvSpPr>
        <p:spPr bwMode="auto">
          <a:xfrm>
            <a:off x="1468438" y="5275263"/>
            <a:ext cx="63500" cy="65087"/>
          </a:xfrm>
          <a:prstGeom prst="ellipse">
            <a:avLst/>
          </a:prstGeom>
          <a:solidFill>
            <a:srgbClr val="000000"/>
          </a:solidFill>
          <a:ln w="18732">
            <a:solidFill>
              <a:srgbClr val="000000"/>
            </a:solidFill>
            <a:round/>
            <a:headEnd/>
            <a:tailEnd/>
          </a:ln>
        </p:spPr>
        <p:txBody>
          <a:bodyPr wrap="none" anchor="ctr"/>
          <a:lstStyle/>
          <a:p>
            <a:endParaRPr lang="en-US" dirty="0">
              <a:latin typeface="Agilent TT Cond" pitchFamily="34" charset="0"/>
            </a:endParaRPr>
          </a:p>
        </p:txBody>
      </p:sp>
      <p:sp>
        <p:nvSpPr>
          <p:cNvPr id="37923" name="Line 35"/>
          <p:cNvSpPr>
            <a:spLocks noChangeShapeType="1"/>
          </p:cNvSpPr>
          <p:nvPr/>
        </p:nvSpPr>
        <p:spPr bwMode="auto">
          <a:xfrm flipV="1">
            <a:off x="1500188" y="4281488"/>
            <a:ext cx="1438275" cy="1019175"/>
          </a:xfrm>
          <a:prstGeom prst="line">
            <a:avLst/>
          </a:prstGeom>
          <a:noFill/>
          <a:ln w="18732">
            <a:solidFill>
              <a:srgbClr val="000000"/>
            </a:solidFill>
            <a:prstDash val="dash"/>
            <a:round/>
            <a:headEnd/>
            <a:tailEnd type="triangle" w="med" len="med"/>
          </a:ln>
        </p:spPr>
        <p:txBody>
          <a:bodyPr wrap="none" anchor="ctr"/>
          <a:lstStyle/>
          <a:p>
            <a:endParaRPr lang="en-US" dirty="0">
              <a:latin typeface="Agilent TT Cond" pitchFamily="34" charset="0"/>
            </a:endParaRPr>
          </a:p>
        </p:txBody>
      </p:sp>
      <p:sp>
        <p:nvSpPr>
          <p:cNvPr id="37924" name="Line 36"/>
          <p:cNvSpPr>
            <a:spLocks noChangeShapeType="1"/>
          </p:cNvSpPr>
          <p:nvPr/>
        </p:nvSpPr>
        <p:spPr bwMode="auto">
          <a:xfrm flipV="1">
            <a:off x="1489075" y="4546600"/>
            <a:ext cx="222250" cy="765175"/>
          </a:xfrm>
          <a:prstGeom prst="line">
            <a:avLst/>
          </a:prstGeom>
          <a:noFill/>
          <a:ln w="18732">
            <a:solidFill>
              <a:srgbClr val="000000"/>
            </a:solidFill>
            <a:prstDash val="dash"/>
            <a:round/>
            <a:headEnd/>
            <a:tailEnd type="triangle" w="med" len="med"/>
          </a:ln>
        </p:spPr>
        <p:txBody>
          <a:bodyPr wrap="none" anchor="ctr"/>
          <a:lstStyle/>
          <a:p>
            <a:endParaRPr lang="en-US" dirty="0">
              <a:latin typeface="Agilent TT Cond" pitchFamily="34" charset="0"/>
            </a:endParaRPr>
          </a:p>
        </p:txBody>
      </p:sp>
      <p:sp>
        <p:nvSpPr>
          <p:cNvPr id="37925" name="Line 37"/>
          <p:cNvSpPr>
            <a:spLocks noChangeShapeType="1"/>
          </p:cNvSpPr>
          <p:nvPr/>
        </p:nvSpPr>
        <p:spPr bwMode="auto">
          <a:xfrm flipH="1">
            <a:off x="1862138" y="4262438"/>
            <a:ext cx="958850" cy="171450"/>
          </a:xfrm>
          <a:prstGeom prst="line">
            <a:avLst/>
          </a:prstGeom>
          <a:noFill/>
          <a:ln w="25400">
            <a:solidFill>
              <a:schemeClr val="bg2">
                <a:lumMod val="50000"/>
              </a:schemeClr>
            </a:solidFill>
            <a:round/>
            <a:headEnd type="triangle" w="med" len="med"/>
            <a:tailEnd type="triangle" w="med" len="med"/>
          </a:ln>
        </p:spPr>
        <p:txBody>
          <a:bodyPr wrap="none" anchor="ctr"/>
          <a:lstStyle/>
          <a:p>
            <a:endParaRPr lang="en-US" dirty="0">
              <a:latin typeface="Agilent TT Cond" pitchFamily="34" charset="0"/>
            </a:endParaRPr>
          </a:p>
        </p:txBody>
      </p:sp>
      <p:sp>
        <p:nvSpPr>
          <p:cNvPr id="37926" name="Freeform 38"/>
          <p:cNvSpPr>
            <a:spLocks/>
          </p:cNvSpPr>
          <p:nvPr/>
        </p:nvSpPr>
        <p:spPr bwMode="auto">
          <a:xfrm>
            <a:off x="5105954" y="3988594"/>
            <a:ext cx="1652587" cy="1604962"/>
          </a:xfrm>
          <a:custGeom>
            <a:avLst/>
            <a:gdLst>
              <a:gd name="T0" fmla="*/ 2147483647 w 1145"/>
              <a:gd name="T1" fmla="*/ 2147483647 h 1145"/>
              <a:gd name="T2" fmla="*/ 2147483647 w 1145"/>
              <a:gd name="T3" fmla="*/ 2147483647 h 1145"/>
              <a:gd name="T4" fmla="*/ 2147483647 w 1145"/>
              <a:gd name="T5" fmla="*/ 2147483647 h 1145"/>
              <a:gd name="T6" fmla="*/ 2147483647 w 1145"/>
              <a:gd name="T7" fmla="*/ 2147483647 h 1145"/>
              <a:gd name="T8" fmla="*/ 2147483647 w 1145"/>
              <a:gd name="T9" fmla="*/ 0 h 1145"/>
              <a:gd name="T10" fmla="*/ 2147483647 w 1145"/>
              <a:gd name="T11" fmla="*/ 2147483647 h 1145"/>
              <a:gd name="T12" fmla="*/ 2147483647 w 1145"/>
              <a:gd name="T13" fmla="*/ 2147483647 h 1145"/>
              <a:gd name="T14" fmla="*/ 2147483647 w 1145"/>
              <a:gd name="T15" fmla="*/ 2147483647 h 1145"/>
              <a:gd name="T16" fmla="*/ 2147483647 w 1145"/>
              <a:gd name="T17" fmla="*/ 2147483647 h 1145"/>
              <a:gd name="T18" fmla="*/ 2147483647 w 1145"/>
              <a:gd name="T19" fmla="*/ 2147483647 h 1145"/>
              <a:gd name="T20" fmla="*/ 2147483647 w 1145"/>
              <a:gd name="T21" fmla="*/ 2147483647 h 1145"/>
              <a:gd name="T22" fmla="*/ 2147483647 w 1145"/>
              <a:gd name="T23" fmla="*/ 2147483647 h 1145"/>
              <a:gd name="T24" fmla="*/ 0 w 1145"/>
              <a:gd name="T25" fmla="*/ 2147483647 h 1145"/>
              <a:gd name="T26" fmla="*/ 2147483647 w 1145"/>
              <a:gd name="T27" fmla="*/ 2147483647 h 1145"/>
              <a:gd name="T28" fmla="*/ 2147483647 w 1145"/>
              <a:gd name="T29" fmla="*/ 2147483647 h 1145"/>
              <a:gd name="T30" fmla="*/ 2147483647 w 1145"/>
              <a:gd name="T31" fmla="*/ 2147483647 h 1145"/>
              <a:gd name="T32" fmla="*/ 2147483647 w 1145"/>
              <a:gd name="T33" fmla="*/ 2147483647 h 1145"/>
              <a:gd name="T34" fmla="*/ 2147483647 w 1145"/>
              <a:gd name="T35" fmla="*/ 2147483647 h 1145"/>
              <a:gd name="T36" fmla="*/ 2147483647 w 1145"/>
              <a:gd name="T37" fmla="*/ 2147483647 h 1145"/>
              <a:gd name="T38" fmla="*/ 2147483647 w 1145"/>
              <a:gd name="T39" fmla="*/ 2147483647 h 1145"/>
              <a:gd name="T40" fmla="*/ 2147483647 w 1145"/>
              <a:gd name="T41" fmla="*/ 2147483647 h 1145"/>
              <a:gd name="T42" fmla="*/ 2147483647 w 1145"/>
              <a:gd name="T43" fmla="*/ 2147483647 h 1145"/>
              <a:gd name="T44" fmla="*/ 2147483647 w 1145"/>
              <a:gd name="T45" fmla="*/ 2147483647 h 1145"/>
              <a:gd name="T46" fmla="*/ 2147483647 w 1145"/>
              <a:gd name="T47" fmla="*/ 2147483647 h 1145"/>
              <a:gd name="T48" fmla="*/ 2147483647 w 1145"/>
              <a:gd name="T49" fmla="*/ 2147483647 h 1145"/>
              <a:gd name="T50" fmla="*/ 2147483647 w 1145"/>
              <a:gd name="T51" fmla="*/ 2147483647 h 1145"/>
              <a:gd name="T52" fmla="*/ 2147483647 w 1145"/>
              <a:gd name="T53" fmla="*/ 2147483647 h 1145"/>
              <a:gd name="T54" fmla="*/ 2147483647 w 1145"/>
              <a:gd name="T55" fmla="*/ 2147483647 h 1145"/>
              <a:gd name="T56" fmla="*/ 2147483647 w 1145"/>
              <a:gd name="T57" fmla="*/ 2147483647 h 1145"/>
              <a:gd name="T58" fmla="*/ 2147483647 w 1145"/>
              <a:gd name="T59" fmla="*/ 2147483647 h 1145"/>
              <a:gd name="T60" fmla="*/ 2147483647 w 1145"/>
              <a:gd name="T61" fmla="*/ 2147483647 h 1145"/>
              <a:gd name="T62" fmla="*/ 2147483647 w 1145"/>
              <a:gd name="T63" fmla="*/ 2147483647 h 1145"/>
              <a:gd name="T64" fmla="*/ 2147483647 w 1145"/>
              <a:gd name="T65" fmla="*/ 2147483647 h 1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5"/>
              <a:gd name="T100" fmla="*/ 0 h 1145"/>
              <a:gd name="T101" fmla="*/ 1145 w 1145"/>
              <a:gd name="T102" fmla="*/ 1145 h 11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5" h="1145">
                <a:moveTo>
                  <a:pt x="951" y="151"/>
                </a:moveTo>
                <a:lnTo>
                  <a:pt x="846" y="75"/>
                </a:lnTo>
                <a:lnTo>
                  <a:pt x="739" y="25"/>
                </a:lnTo>
                <a:lnTo>
                  <a:pt x="632" y="1"/>
                </a:lnTo>
                <a:lnTo>
                  <a:pt x="527" y="0"/>
                </a:lnTo>
                <a:lnTo>
                  <a:pt x="425" y="20"/>
                </a:lnTo>
                <a:lnTo>
                  <a:pt x="329" y="58"/>
                </a:lnTo>
                <a:lnTo>
                  <a:pt x="242" y="113"/>
                </a:lnTo>
                <a:lnTo>
                  <a:pt x="164" y="182"/>
                </a:lnTo>
                <a:lnTo>
                  <a:pt x="99" y="263"/>
                </a:lnTo>
                <a:lnTo>
                  <a:pt x="48" y="353"/>
                </a:lnTo>
                <a:lnTo>
                  <a:pt x="14" y="451"/>
                </a:lnTo>
                <a:lnTo>
                  <a:pt x="0" y="553"/>
                </a:lnTo>
                <a:lnTo>
                  <a:pt x="6" y="659"/>
                </a:lnTo>
                <a:lnTo>
                  <a:pt x="35" y="765"/>
                </a:lnTo>
                <a:lnTo>
                  <a:pt x="89" y="869"/>
                </a:lnTo>
                <a:lnTo>
                  <a:pt x="172" y="968"/>
                </a:lnTo>
                <a:lnTo>
                  <a:pt x="271" y="1051"/>
                </a:lnTo>
                <a:lnTo>
                  <a:pt x="374" y="1107"/>
                </a:lnTo>
                <a:lnTo>
                  <a:pt x="479" y="1137"/>
                </a:lnTo>
                <a:lnTo>
                  <a:pt x="585" y="1144"/>
                </a:lnTo>
                <a:lnTo>
                  <a:pt x="687" y="1130"/>
                </a:lnTo>
                <a:lnTo>
                  <a:pt x="786" y="1097"/>
                </a:lnTo>
                <a:lnTo>
                  <a:pt x="876" y="1048"/>
                </a:lnTo>
                <a:lnTo>
                  <a:pt x="958" y="983"/>
                </a:lnTo>
                <a:lnTo>
                  <a:pt x="1028" y="907"/>
                </a:lnTo>
                <a:lnTo>
                  <a:pt x="1084" y="820"/>
                </a:lnTo>
                <a:lnTo>
                  <a:pt x="1122" y="725"/>
                </a:lnTo>
                <a:lnTo>
                  <a:pt x="1144" y="623"/>
                </a:lnTo>
                <a:lnTo>
                  <a:pt x="1144" y="518"/>
                </a:lnTo>
                <a:lnTo>
                  <a:pt x="1121" y="410"/>
                </a:lnTo>
                <a:lnTo>
                  <a:pt x="1073" y="303"/>
                </a:lnTo>
                <a:lnTo>
                  <a:pt x="998" y="198"/>
                </a:lnTo>
              </a:path>
            </a:pathLst>
          </a:custGeom>
          <a:noFill/>
          <a:ln w="31234">
            <a:solidFill>
              <a:schemeClr val="bg2">
                <a:lumMod val="50000"/>
              </a:schemeClr>
            </a:solidFill>
            <a:round/>
            <a:headEnd/>
            <a:tailEnd type="triangle" w="med" len="med"/>
          </a:ln>
        </p:spPr>
        <p:txBody>
          <a:bodyPr/>
          <a:lstStyle/>
          <a:p>
            <a:endParaRPr lang="en-US" dirty="0">
              <a:latin typeface="Agilent TT Cond" pitchFamily="34" charset="0"/>
            </a:endParaRPr>
          </a:p>
        </p:txBody>
      </p:sp>
      <p:sp>
        <p:nvSpPr>
          <p:cNvPr id="37927" name="Line 39"/>
          <p:cNvSpPr>
            <a:spLocks noChangeShapeType="1"/>
          </p:cNvSpPr>
          <p:nvPr/>
        </p:nvSpPr>
        <p:spPr bwMode="auto">
          <a:xfrm flipV="1">
            <a:off x="1625600" y="2957513"/>
            <a:ext cx="296863" cy="260350"/>
          </a:xfrm>
          <a:prstGeom prst="line">
            <a:avLst/>
          </a:prstGeom>
          <a:noFill/>
          <a:ln w="18732">
            <a:solidFill>
              <a:srgbClr val="000000"/>
            </a:solidFill>
            <a:prstDash val="dash"/>
            <a:round/>
            <a:headEnd/>
            <a:tailEnd/>
          </a:ln>
        </p:spPr>
        <p:txBody>
          <a:bodyPr wrap="none" anchor="ctr"/>
          <a:lstStyle/>
          <a:p>
            <a:endParaRPr lang="en-US" dirty="0">
              <a:latin typeface="Agilent TT Cond" pitchFamily="34" charset="0"/>
            </a:endParaRPr>
          </a:p>
        </p:txBody>
      </p:sp>
      <p:sp>
        <p:nvSpPr>
          <p:cNvPr id="37928" name="Line 40"/>
          <p:cNvSpPr>
            <a:spLocks noChangeShapeType="1"/>
          </p:cNvSpPr>
          <p:nvPr/>
        </p:nvSpPr>
        <p:spPr bwMode="auto">
          <a:xfrm>
            <a:off x="5947366" y="4791075"/>
            <a:ext cx="790575" cy="0"/>
          </a:xfrm>
          <a:prstGeom prst="line">
            <a:avLst/>
          </a:prstGeom>
          <a:noFill/>
          <a:ln w="18732">
            <a:solidFill>
              <a:srgbClr val="000000"/>
            </a:solidFill>
            <a:prstDash val="dash"/>
            <a:round/>
            <a:headEnd/>
            <a:tailEnd/>
          </a:ln>
        </p:spPr>
        <p:txBody>
          <a:bodyPr wrap="none" anchor="ctr"/>
          <a:lstStyle/>
          <a:p>
            <a:endParaRPr lang="en-US" dirty="0">
              <a:latin typeface="Agilent TT Cond" pitchFamily="34" charset="0"/>
            </a:endParaRPr>
          </a:p>
        </p:txBody>
      </p:sp>
      <p:sp>
        <p:nvSpPr>
          <p:cNvPr id="37929" name="Text Box 41"/>
          <p:cNvSpPr txBox="1">
            <a:spLocks noChangeArrowheads="1"/>
          </p:cNvSpPr>
          <p:nvPr/>
        </p:nvSpPr>
        <p:spPr bwMode="auto">
          <a:xfrm>
            <a:off x="6842125" y="4669234"/>
            <a:ext cx="487362" cy="32623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solidFill>
                  <a:schemeClr val="tx2"/>
                </a:solidFill>
                <a:latin typeface="Agilent TT Cond" pitchFamily="34" charset="0"/>
              </a:rPr>
              <a:t>0 </a:t>
            </a:r>
            <a:r>
              <a:rPr lang="en-US" sz="1400" dirty="0" err="1">
                <a:solidFill>
                  <a:schemeClr val="tx2"/>
                </a:solidFill>
                <a:latin typeface="Agilent TT Cond" pitchFamily="34" charset="0"/>
              </a:rPr>
              <a:t>deg</a:t>
            </a:r>
            <a:endParaRPr lang="en-US" sz="2200" dirty="0">
              <a:solidFill>
                <a:schemeClr val="tx2"/>
              </a:solidFill>
              <a:latin typeface="Agilent TT Cond" pitchFamily="34" charset="0"/>
            </a:endParaRPr>
          </a:p>
        </p:txBody>
      </p:sp>
      <p:sp>
        <p:nvSpPr>
          <p:cNvPr id="37930" name="Freeform 42"/>
          <p:cNvSpPr>
            <a:spLocks/>
          </p:cNvSpPr>
          <p:nvPr/>
        </p:nvSpPr>
        <p:spPr bwMode="auto">
          <a:xfrm>
            <a:off x="1643063" y="4832350"/>
            <a:ext cx="242887" cy="195263"/>
          </a:xfrm>
          <a:custGeom>
            <a:avLst/>
            <a:gdLst>
              <a:gd name="T0" fmla="*/ 2147483647 w 169"/>
              <a:gd name="T1" fmla="*/ 2147483647 h 139"/>
              <a:gd name="T2" fmla="*/ 2147483647 w 169"/>
              <a:gd name="T3" fmla="*/ 2147483647 h 139"/>
              <a:gd name="T4" fmla="*/ 2147483647 w 169"/>
              <a:gd name="T5" fmla="*/ 2147483647 h 139"/>
              <a:gd name="T6" fmla="*/ 2147483647 w 169"/>
              <a:gd name="T7" fmla="*/ 2147483647 h 139"/>
              <a:gd name="T8" fmla="*/ 2147483647 w 169"/>
              <a:gd name="T9" fmla="*/ 2147483647 h 139"/>
              <a:gd name="T10" fmla="*/ 2147483647 w 169"/>
              <a:gd name="T11" fmla="*/ 2147483647 h 139"/>
              <a:gd name="T12" fmla="*/ 2147483647 w 169"/>
              <a:gd name="T13" fmla="*/ 2147483647 h 139"/>
              <a:gd name="T14" fmla="*/ 2147483647 w 169"/>
              <a:gd name="T15" fmla="*/ 2147483647 h 139"/>
              <a:gd name="T16" fmla="*/ 2147483647 w 169"/>
              <a:gd name="T17" fmla="*/ 2147483647 h 139"/>
              <a:gd name="T18" fmla="*/ 2147483647 w 169"/>
              <a:gd name="T19" fmla="*/ 2147483647 h 139"/>
              <a:gd name="T20" fmla="*/ 2147483647 w 169"/>
              <a:gd name="T21" fmla="*/ 2147483647 h 139"/>
              <a:gd name="T22" fmla="*/ 2147483647 w 169"/>
              <a:gd name="T23" fmla="*/ 2147483647 h 139"/>
              <a:gd name="T24" fmla="*/ 2147483647 w 169"/>
              <a:gd name="T25" fmla="*/ 2147483647 h 139"/>
              <a:gd name="T26" fmla="*/ 2147483647 w 169"/>
              <a:gd name="T27" fmla="*/ 2147483647 h 139"/>
              <a:gd name="T28" fmla="*/ 2147483647 w 169"/>
              <a:gd name="T29" fmla="*/ 2147483647 h 139"/>
              <a:gd name="T30" fmla="*/ 2147483647 w 169"/>
              <a:gd name="T31" fmla="*/ 2147483647 h 139"/>
              <a:gd name="T32" fmla="*/ 0 w 169"/>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9"/>
              <a:gd name="T52" fmla="*/ 0 h 139"/>
              <a:gd name="T53" fmla="*/ 169 w 169"/>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9" h="139">
                <a:moveTo>
                  <a:pt x="168" y="138"/>
                </a:moveTo>
                <a:lnTo>
                  <a:pt x="161" y="126"/>
                </a:lnTo>
                <a:lnTo>
                  <a:pt x="155" y="113"/>
                </a:lnTo>
                <a:lnTo>
                  <a:pt x="147" y="102"/>
                </a:lnTo>
                <a:lnTo>
                  <a:pt x="139" y="89"/>
                </a:lnTo>
                <a:lnTo>
                  <a:pt x="130" y="79"/>
                </a:lnTo>
                <a:lnTo>
                  <a:pt x="121" y="68"/>
                </a:lnTo>
                <a:lnTo>
                  <a:pt x="110" y="58"/>
                </a:lnTo>
                <a:lnTo>
                  <a:pt x="101" y="48"/>
                </a:lnTo>
                <a:lnTo>
                  <a:pt x="89" y="41"/>
                </a:lnTo>
                <a:lnTo>
                  <a:pt x="78" y="33"/>
                </a:lnTo>
                <a:lnTo>
                  <a:pt x="65" y="26"/>
                </a:lnTo>
                <a:lnTo>
                  <a:pt x="53" y="19"/>
                </a:lnTo>
                <a:lnTo>
                  <a:pt x="40" y="13"/>
                </a:lnTo>
                <a:lnTo>
                  <a:pt x="27" y="8"/>
                </a:lnTo>
                <a:lnTo>
                  <a:pt x="13" y="4"/>
                </a:lnTo>
                <a:lnTo>
                  <a:pt x="0" y="0"/>
                </a:lnTo>
              </a:path>
            </a:pathLst>
          </a:custGeom>
          <a:noFill/>
          <a:ln w="18732">
            <a:solidFill>
              <a:srgbClr val="000000"/>
            </a:solidFill>
            <a:prstDash val="dash"/>
            <a:round/>
            <a:headEnd/>
            <a:tailEnd type="triangle" w="med" len="med"/>
          </a:ln>
        </p:spPr>
        <p:txBody>
          <a:bodyPr/>
          <a:lstStyle/>
          <a:p>
            <a:endParaRPr lang="en-US" dirty="0">
              <a:latin typeface="Agilent TT Cond" pitchFamily="34" charset="0"/>
            </a:endParaRPr>
          </a:p>
        </p:txBody>
      </p:sp>
      <p:sp>
        <p:nvSpPr>
          <p:cNvPr id="37931" name="Oval 43"/>
          <p:cNvSpPr>
            <a:spLocks noChangeArrowheads="1"/>
          </p:cNvSpPr>
          <p:nvPr/>
        </p:nvSpPr>
        <p:spPr bwMode="auto">
          <a:xfrm rot="-9660000">
            <a:off x="6388100" y="4235450"/>
            <a:ext cx="163513" cy="138113"/>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37932" name="Rectangle 44"/>
          <p:cNvSpPr>
            <a:spLocks noChangeArrowheads="1"/>
          </p:cNvSpPr>
          <p:nvPr/>
        </p:nvSpPr>
        <p:spPr bwMode="auto">
          <a:xfrm>
            <a:off x="228600" y="228600"/>
            <a:ext cx="8686800" cy="609600"/>
          </a:xfrm>
          <a:prstGeom prst="rect">
            <a:avLst/>
          </a:prstGeom>
          <a:noFill/>
          <a:ln w="9525">
            <a:noFill/>
            <a:miter lim="800000"/>
            <a:headEnd/>
            <a:tailEnd/>
          </a:ln>
        </p:spPr>
        <p:txBody>
          <a:bodyPr lIns="0" tIns="0" rIns="0" bIns="0"/>
          <a:lstStyle/>
          <a:p>
            <a:r>
              <a:rPr lang="en-US" sz="2800" b="1" dirty="0">
                <a:solidFill>
                  <a:schemeClr val="accent1"/>
                </a:solidFill>
                <a:latin typeface="+mj-lt"/>
              </a:rPr>
              <a:t>Generating Signals – Composite Modulation  </a:t>
            </a:r>
            <a:br>
              <a:rPr lang="en-US" sz="2800" b="1" dirty="0">
                <a:solidFill>
                  <a:schemeClr val="accent1"/>
                </a:solidFill>
                <a:latin typeface="+mj-lt"/>
              </a:rPr>
            </a:br>
            <a:r>
              <a:rPr lang="en-US" sz="2800" dirty="0">
                <a:solidFill>
                  <a:schemeClr val="bg1"/>
                </a:solidFill>
                <a:latin typeface="Agilent TT Cond" pitchFamily="34" charset="0"/>
              </a:rPr>
              <a:t>	</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54288" y="917904"/>
            <a:ext cx="4098925" cy="523220"/>
          </a:xfrm>
        </p:spPr>
        <p:txBody>
          <a:bodyPr/>
          <a:lstStyle/>
          <a:p>
            <a:r>
              <a:rPr lang="en-US" sz="2800" dirty="0" smtClean="0">
                <a:solidFill>
                  <a:schemeClr val="tx1"/>
                </a:solidFill>
                <a:latin typeface="Agilent TT Cond" pitchFamily="34" charset="0"/>
              </a:rPr>
              <a:t>Polar Versus I-Q Format</a:t>
            </a:r>
            <a:endParaRPr lang="en-US" sz="3600" dirty="0" smtClean="0">
              <a:solidFill>
                <a:schemeClr val="tx1"/>
              </a:solidFill>
              <a:latin typeface="Agilent TT Cond" pitchFamily="34" charset="0"/>
            </a:endParaRPr>
          </a:p>
        </p:txBody>
      </p:sp>
      <p:sp>
        <p:nvSpPr>
          <p:cNvPr id="38915" name="Line 3"/>
          <p:cNvSpPr>
            <a:spLocks noChangeShapeType="1"/>
          </p:cNvSpPr>
          <p:nvPr/>
        </p:nvSpPr>
        <p:spPr bwMode="auto">
          <a:xfrm>
            <a:off x="2079625" y="3887788"/>
            <a:ext cx="1806575" cy="1587"/>
          </a:xfrm>
          <a:prstGeom prst="line">
            <a:avLst/>
          </a:prstGeom>
          <a:noFill/>
          <a:ln w="19050">
            <a:solidFill>
              <a:srgbClr val="000000"/>
            </a:solidFill>
            <a:prstDash val="dash"/>
            <a:round/>
            <a:headEnd/>
            <a:tailEnd/>
          </a:ln>
        </p:spPr>
        <p:txBody>
          <a:bodyPr wrap="none" anchor="ctr"/>
          <a:lstStyle/>
          <a:p>
            <a:endParaRPr lang="en-US" dirty="0">
              <a:latin typeface="Agilent TT Cond" pitchFamily="34" charset="0"/>
            </a:endParaRPr>
          </a:p>
        </p:txBody>
      </p:sp>
      <p:sp>
        <p:nvSpPr>
          <p:cNvPr id="38916" name="Oval 4"/>
          <p:cNvSpPr>
            <a:spLocks noChangeArrowheads="1"/>
          </p:cNvSpPr>
          <p:nvPr/>
        </p:nvSpPr>
        <p:spPr bwMode="auto">
          <a:xfrm>
            <a:off x="2041525" y="3859213"/>
            <a:ext cx="55563" cy="58737"/>
          </a:xfrm>
          <a:prstGeom prst="ellipse">
            <a:avLst/>
          </a:prstGeom>
          <a:solidFill>
            <a:srgbClr val="000000"/>
          </a:solidFill>
          <a:ln w="19050">
            <a:solidFill>
              <a:srgbClr val="000000"/>
            </a:solidFill>
            <a:round/>
            <a:headEnd/>
            <a:tailEnd/>
          </a:ln>
        </p:spPr>
        <p:txBody>
          <a:bodyPr wrap="none" anchor="ctr"/>
          <a:lstStyle/>
          <a:p>
            <a:endParaRPr lang="en-US" dirty="0">
              <a:latin typeface="Agilent TT Cond" pitchFamily="34" charset="0"/>
            </a:endParaRPr>
          </a:p>
        </p:txBody>
      </p:sp>
      <p:sp>
        <p:nvSpPr>
          <p:cNvPr id="38917" name="Line 5"/>
          <p:cNvSpPr>
            <a:spLocks noChangeShapeType="1"/>
          </p:cNvSpPr>
          <p:nvPr/>
        </p:nvSpPr>
        <p:spPr bwMode="auto">
          <a:xfrm flipH="1" flipV="1">
            <a:off x="1789113" y="3567113"/>
            <a:ext cx="260350" cy="296862"/>
          </a:xfrm>
          <a:prstGeom prst="line">
            <a:avLst/>
          </a:prstGeom>
          <a:noFill/>
          <a:ln w="19050">
            <a:solidFill>
              <a:schemeClr val="tx2"/>
            </a:solidFill>
            <a:prstDash val="dash"/>
            <a:round/>
            <a:headEnd/>
            <a:tailEnd/>
          </a:ln>
        </p:spPr>
        <p:txBody>
          <a:bodyPr wrap="none" anchor="ctr"/>
          <a:lstStyle/>
          <a:p>
            <a:endParaRPr lang="en-US" dirty="0">
              <a:latin typeface="Agilent TT Cond" pitchFamily="34" charset="0"/>
            </a:endParaRPr>
          </a:p>
        </p:txBody>
      </p:sp>
      <p:sp>
        <p:nvSpPr>
          <p:cNvPr id="38918" name="Line 6"/>
          <p:cNvSpPr>
            <a:spLocks noChangeShapeType="1"/>
          </p:cNvSpPr>
          <p:nvPr/>
        </p:nvSpPr>
        <p:spPr bwMode="auto">
          <a:xfrm flipH="1" flipV="1">
            <a:off x="3155950" y="2330450"/>
            <a:ext cx="260350" cy="295275"/>
          </a:xfrm>
          <a:prstGeom prst="line">
            <a:avLst/>
          </a:prstGeom>
          <a:noFill/>
          <a:ln w="19050">
            <a:solidFill>
              <a:schemeClr val="tx2"/>
            </a:solidFill>
            <a:prstDash val="dash"/>
            <a:round/>
            <a:headEnd/>
            <a:tailEnd/>
          </a:ln>
        </p:spPr>
        <p:txBody>
          <a:bodyPr wrap="none" anchor="ctr"/>
          <a:lstStyle/>
          <a:p>
            <a:endParaRPr lang="en-US" dirty="0">
              <a:latin typeface="Agilent TT Cond" pitchFamily="34" charset="0"/>
            </a:endParaRPr>
          </a:p>
        </p:txBody>
      </p:sp>
      <p:sp>
        <p:nvSpPr>
          <p:cNvPr id="38919" name="Oval 7"/>
          <p:cNvSpPr>
            <a:spLocks noChangeArrowheads="1"/>
          </p:cNvSpPr>
          <p:nvPr/>
        </p:nvSpPr>
        <p:spPr bwMode="auto">
          <a:xfrm>
            <a:off x="284163" y="2097088"/>
            <a:ext cx="3602037" cy="3475037"/>
          </a:xfrm>
          <a:prstGeom prst="ellipse">
            <a:avLst/>
          </a:prstGeom>
          <a:noFill/>
          <a:ln w="31750">
            <a:solidFill>
              <a:schemeClr val="tx2"/>
            </a:solidFill>
            <a:round/>
            <a:headEnd/>
            <a:tailEnd/>
          </a:ln>
        </p:spPr>
        <p:txBody>
          <a:bodyPr wrap="none" anchor="ctr"/>
          <a:lstStyle/>
          <a:p>
            <a:endParaRPr lang="en-US" dirty="0">
              <a:latin typeface="Agilent TT Cond" pitchFamily="34" charset="0"/>
            </a:endParaRPr>
          </a:p>
        </p:txBody>
      </p:sp>
      <p:sp>
        <p:nvSpPr>
          <p:cNvPr id="38920" name="Freeform 8"/>
          <p:cNvSpPr>
            <a:spLocks/>
          </p:cNvSpPr>
          <p:nvPr/>
        </p:nvSpPr>
        <p:spPr bwMode="auto">
          <a:xfrm>
            <a:off x="2787650" y="3257550"/>
            <a:ext cx="231775" cy="628650"/>
          </a:xfrm>
          <a:custGeom>
            <a:avLst/>
            <a:gdLst>
              <a:gd name="T0" fmla="*/ 2147483647 w 192"/>
              <a:gd name="T1" fmla="*/ 2147483647 h 519"/>
              <a:gd name="T2" fmla="*/ 2147483647 w 192"/>
              <a:gd name="T3" fmla="*/ 2147483647 h 519"/>
              <a:gd name="T4" fmla="*/ 2147483647 w 192"/>
              <a:gd name="T5" fmla="*/ 2147483647 h 519"/>
              <a:gd name="T6" fmla="*/ 2147483647 w 192"/>
              <a:gd name="T7" fmla="*/ 2147483647 h 519"/>
              <a:gd name="T8" fmla="*/ 2147483647 w 192"/>
              <a:gd name="T9" fmla="*/ 2147483647 h 519"/>
              <a:gd name="T10" fmla="*/ 2147483647 w 192"/>
              <a:gd name="T11" fmla="*/ 2147483647 h 519"/>
              <a:gd name="T12" fmla="*/ 2147483647 w 192"/>
              <a:gd name="T13" fmla="*/ 2147483647 h 519"/>
              <a:gd name="T14" fmla="*/ 2147483647 w 192"/>
              <a:gd name="T15" fmla="*/ 2147483647 h 519"/>
              <a:gd name="T16" fmla="*/ 2147483647 w 192"/>
              <a:gd name="T17" fmla="*/ 2147483647 h 519"/>
              <a:gd name="T18" fmla="*/ 2147483647 w 192"/>
              <a:gd name="T19" fmla="*/ 2147483647 h 519"/>
              <a:gd name="T20" fmla="*/ 2147483647 w 192"/>
              <a:gd name="T21" fmla="*/ 2147483647 h 519"/>
              <a:gd name="T22" fmla="*/ 2147483647 w 192"/>
              <a:gd name="T23" fmla="*/ 2147483647 h 519"/>
              <a:gd name="T24" fmla="*/ 2147483647 w 192"/>
              <a:gd name="T25" fmla="*/ 2147483647 h 519"/>
              <a:gd name="T26" fmla="*/ 2147483647 w 192"/>
              <a:gd name="T27" fmla="*/ 2147483647 h 519"/>
              <a:gd name="T28" fmla="*/ 2147483647 w 192"/>
              <a:gd name="T29" fmla="*/ 2147483647 h 519"/>
              <a:gd name="T30" fmla="*/ 2147483647 w 192"/>
              <a:gd name="T31" fmla="*/ 2147483647 h 519"/>
              <a:gd name="T32" fmla="*/ 0 w 192"/>
              <a:gd name="T33" fmla="*/ 0 h 5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519"/>
              <a:gd name="T53" fmla="*/ 192 w 192"/>
              <a:gd name="T54" fmla="*/ 519 h 5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519">
                <a:moveTo>
                  <a:pt x="184" y="518"/>
                </a:moveTo>
                <a:lnTo>
                  <a:pt x="188" y="483"/>
                </a:lnTo>
                <a:lnTo>
                  <a:pt x="191" y="447"/>
                </a:lnTo>
                <a:lnTo>
                  <a:pt x="191" y="412"/>
                </a:lnTo>
                <a:lnTo>
                  <a:pt x="190" y="375"/>
                </a:lnTo>
                <a:lnTo>
                  <a:pt x="184" y="340"/>
                </a:lnTo>
                <a:lnTo>
                  <a:pt x="178" y="305"/>
                </a:lnTo>
                <a:lnTo>
                  <a:pt x="170" y="270"/>
                </a:lnTo>
                <a:lnTo>
                  <a:pt x="160" y="236"/>
                </a:lnTo>
                <a:lnTo>
                  <a:pt x="146" y="203"/>
                </a:lnTo>
                <a:lnTo>
                  <a:pt x="131" y="171"/>
                </a:lnTo>
                <a:lnTo>
                  <a:pt x="114" y="140"/>
                </a:lnTo>
                <a:lnTo>
                  <a:pt x="95" y="109"/>
                </a:lnTo>
                <a:lnTo>
                  <a:pt x="74" y="80"/>
                </a:lnTo>
                <a:lnTo>
                  <a:pt x="51" y="52"/>
                </a:lnTo>
                <a:lnTo>
                  <a:pt x="26" y="25"/>
                </a:lnTo>
                <a:lnTo>
                  <a:pt x="0" y="0"/>
                </a:lnTo>
              </a:path>
            </a:pathLst>
          </a:custGeom>
          <a:noFill/>
          <a:ln w="19050">
            <a:solidFill>
              <a:schemeClr val="tx2"/>
            </a:solidFill>
            <a:round/>
            <a:headEnd/>
            <a:tailEnd type="triangle" w="med" len="med"/>
          </a:ln>
        </p:spPr>
        <p:txBody>
          <a:bodyPr/>
          <a:lstStyle/>
          <a:p>
            <a:endParaRPr lang="en-US" dirty="0">
              <a:latin typeface="Agilent TT Cond" pitchFamily="34" charset="0"/>
            </a:endParaRPr>
          </a:p>
        </p:txBody>
      </p:sp>
      <p:sp>
        <p:nvSpPr>
          <p:cNvPr id="38921" name="Text Box 9"/>
          <p:cNvSpPr txBox="1">
            <a:spLocks noChangeArrowheads="1"/>
          </p:cNvSpPr>
          <p:nvPr/>
        </p:nvSpPr>
        <p:spPr bwMode="auto">
          <a:xfrm>
            <a:off x="3006725" y="3429000"/>
            <a:ext cx="803275" cy="244475"/>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1800" dirty="0">
                <a:solidFill>
                  <a:schemeClr val="tx2"/>
                </a:solidFill>
                <a:latin typeface="Agilent TT Cond" pitchFamily="34" charset="0"/>
              </a:rPr>
              <a:t>Phase</a:t>
            </a:r>
          </a:p>
        </p:txBody>
      </p:sp>
      <p:sp>
        <p:nvSpPr>
          <p:cNvPr id="38922" name="Text Box 10"/>
          <p:cNvSpPr txBox="1">
            <a:spLocks noChangeArrowheads="1"/>
          </p:cNvSpPr>
          <p:nvPr/>
        </p:nvSpPr>
        <p:spPr bwMode="auto">
          <a:xfrm rot="-2580000">
            <a:off x="2200275" y="2905125"/>
            <a:ext cx="468313" cy="319088"/>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1800" dirty="0">
                <a:solidFill>
                  <a:schemeClr val="tx2"/>
                </a:solidFill>
                <a:latin typeface="Agilent TT Cond" pitchFamily="34" charset="0"/>
              </a:rPr>
              <a:t>Mag</a:t>
            </a:r>
          </a:p>
        </p:txBody>
      </p:sp>
      <p:sp>
        <p:nvSpPr>
          <p:cNvPr id="38923" name="Line 11"/>
          <p:cNvSpPr>
            <a:spLocks noChangeShapeType="1"/>
          </p:cNvSpPr>
          <p:nvPr/>
        </p:nvSpPr>
        <p:spPr bwMode="auto">
          <a:xfrm flipV="1">
            <a:off x="1874838" y="3225800"/>
            <a:ext cx="419100" cy="393700"/>
          </a:xfrm>
          <a:prstGeom prst="line">
            <a:avLst/>
          </a:prstGeom>
          <a:noFill/>
          <a:ln w="19050">
            <a:solidFill>
              <a:schemeClr val="tx2"/>
            </a:solidFill>
            <a:round/>
            <a:headEnd type="triangle" w="med" len="med"/>
            <a:tailEnd/>
          </a:ln>
        </p:spPr>
        <p:txBody>
          <a:bodyPr wrap="none" anchor="ctr"/>
          <a:lstStyle/>
          <a:p>
            <a:endParaRPr lang="en-US" dirty="0">
              <a:latin typeface="Agilent TT Cond" pitchFamily="34" charset="0"/>
            </a:endParaRPr>
          </a:p>
        </p:txBody>
      </p:sp>
      <p:sp>
        <p:nvSpPr>
          <p:cNvPr id="38924" name="Line 12"/>
          <p:cNvSpPr>
            <a:spLocks noChangeShapeType="1"/>
          </p:cNvSpPr>
          <p:nvPr/>
        </p:nvSpPr>
        <p:spPr bwMode="auto">
          <a:xfrm flipV="1">
            <a:off x="2655888" y="2413000"/>
            <a:ext cx="544512" cy="481013"/>
          </a:xfrm>
          <a:prstGeom prst="line">
            <a:avLst/>
          </a:prstGeom>
          <a:noFill/>
          <a:ln w="19050">
            <a:solidFill>
              <a:schemeClr val="tx2"/>
            </a:solidFill>
            <a:round/>
            <a:headEnd/>
            <a:tailEnd type="triangle" w="med" len="med"/>
          </a:ln>
        </p:spPr>
        <p:txBody>
          <a:bodyPr wrap="none" anchor="ctr"/>
          <a:lstStyle/>
          <a:p>
            <a:endParaRPr lang="en-US" dirty="0">
              <a:latin typeface="Agilent TT Cond" pitchFamily="34" charset="0"/>
            </a:endParaRPr>
          </a:p>
        </p:txBody>
      </p:sp>
      <p:sp>
        <p:nvSpPr>
          <p:cNvPr id="38925" name="Text Box 13"/>
          <p:cNvSpPr txBox="1">
            <a:spLocks noChangeArrowheads="1"/>
          </p:cNvSpPr>
          <p:nvPr/>
        </p:nvSpPr>
        <p:spPr bwMode="auto">
          <a:xfrm>
            <a:off x="3962400" y="3505200"/>
            <a:ext cx="788988" cy="304800"/>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1800" dirty="0">
                <a:solidFill>
                  <a:schemeClr val="tx2"/>
                </a:solidFill>
                <a:latin typeface="Agilent TT Cond" pitchFamily="34" charset="0"/>
              </a:rPr>
              <a:t>0 </a:t>
            </a:r>
            <a:r>
              <a:rPr lang="en-US" sz="1800" dirty="0" err="1">
                <a:solidFill>
                  <a:schemeClr val="tx2"/>
                </a:solidFill>
                <a:latin typeface="Agilent TT Cond" pitchFamily="34" charset="0"/>
              </a:rPr>
              <a:t>deg</a:t>
            </a:r>
            <a:endParaRPr lang="en-US" sz="1800" dirty="0">
              <a:solidFill>
                <a:schemeClr val="tx2"/>
              </a:solidFill>
              <a:latin typeface="Agilent TT Cond" pitchFamily="34" charset="0"/>
            </a:endParaRPr>
          </a:p>
        </p:txBody>
      </p:sp>
      <p:grpSp>
        <p:nvGrpSpPr>
          <p:cNvPr id="38926" name="Group 14"/>
          <p:cNvGrpSpPr>
            <a:grpSpLocks/>
          </p:cNvGrpSpPr>
          <p:nvPr/>
        </p:nvGrpSpPr>
        <p:grpSpPr bwMode="auto">
          <a:xfrm>
            <a:off x="2078038" y="2576513"/>
            <a:ext cx="1441450" cy="1311275"/>
            <a:chOff x="1453" y="1335"/>
            <a:chExt cx="908" cy="826"/>
          </a:xfrm>
        </p:grpSpPr>
        <p:sp>
          <p:nvSpPr>
            <p:cNvPr id="38941" name="Line 15"/>
            <p:cNvSpPr>
              <a:spLocks noChangeShapeType="1"/>
            </p:cNvSpPr>
            <p:nvPr/>
          </p:nvSpPr>
          <p:spPr bwMode="auto">
            <a:xfrm flipV="1">
              <a:off x="1453" y="1416"/>
              <a:ext cx="813" cy="745"/>
            </a:xfrm>
            <a:prstGeom prst="line">
              <a:avLst/>
            </a:prstGeom>
            <a:noFill/>
            <a:ln w="31750">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38942" name="Oval 16"/>
            <p:cNvSpPr>
              <a:spLocks noChangeArrowheads="1"/>
            </p:cNvSpPr>
            <p:nvPr/>
          </p:nvSpPr>
          <p:spPr bwMode="auto">
            <a:xfrm>
              <a:off x="2247" y="1335"/>
              <a:ext cx="114" cy="100"/>
            </a:xfrm>
            <a:prstGeom prst="ellipse">
              <a:avLst/>
            </a:prstGeom>
            <a:solidFill>
              <a:srgbClr val="FF0000"/>
            </a:solidFill>
            <a:ln w="19050">
              <a:solidFill>
                <a:srgbClr val="FF0000"/>
              </a:solidFill>
              <a:round/>
              <a:headEnd/>
              <a:tailEnd/>
            </a:ln>
          </p:spPr>
          <p:txBody>
            <a:bodyPr wrap="none" anchor="ctr"/>
            <a:lstStyle/>
            <a:p>
              <a:endParaRPr lang="en-US" dirty="0">
                <a:latin typeface="Agilent TT Cond" pitchFamily="34" charset="0"/>
              </a:endParaRPr>
            </a:p>
          </p:txBody>
        </p:sp>
      </p:grpSp>
      <p:sp>
        <p:nvSpPr>
          <p:cNvPr id="38927" name="Text Box 17"/>
          <p:cNvSpPr txBox="1">
            <a:spLocks noChangeArrowheads="1"/>
          </p:cNvSpPr>
          <p:nvPr/>
        </p:nvSpPr>
        <p:spPr bwMode="auto">
          <a:xfrm>
            <a:off x="4648200" y="1862137"/>
            <a:ext cx="4343400" cy="3944938"/>
          </a:xfrm>
          <a:prstGeom prst="rect">
            <a:avLst/>
          </a:prstGeom>
          <a:noFill/>
          <a:ln w="9525">
            <a:noFill/>
            <a:miter lim="800000"/>
            <a:headEnd/>
            <a:tailEnd/>
          </a:ln>
        </p:spPr>
        <p:txBody>
          <a:bodyPr lIns="0" tIns="0" rIns="0" bIns="0"/>
          <a:lstStyle/>
          <a:p>
            <a:pPr marL="207963" indent="-207963" defTabSz="457200">
              <a:buClr>
                <a:srgbClr val="000000"/>
              </a:buClr>
              <a:buSzPct val="46000"/>
              <a:buFont typeface="Monotype Sorts" pitchFamily="2" charset="2"/>
              <a:buChar char="l"/>
            </a:pPr>
            <a:r>
              <a:rPr lang="en-US" sz="2000" dirty="0">
                <a:latin typeface="Agilent TT Cond" pitchFamily="34" charset="0"/>
              </a:rPr>
              <a:t>Project Signals to “I” and “Q” Axes</a:t>
            </a:r>
          </a:p>
          <a:p>
            <a:pPr marL="207963" indent="-207963" defTabSz="457200">
              <a:buClr>
                <a:srgbClr val="000000"/>
              </a:buClr>
              <a:buSzPct val="46000"/>
              <a:buFont typeface="Monotype Sorts" pitchFamily="2" charset="2"/>
              <a:buChar char="l"/>
            </a:pPr>
            <a:endParaRPr lang="en-US" sz="2000" dirty="0">
              <a:latin typeface="Agilent TT Cond" pitchFamily="34" charset="0"/>
            </a:endParaRPr>
          </a:p>
          <a:p>
            <a:pPr marL="207963" indent="-207963" defTabSz="457200">
              <a:buClr>
                <a:srgbClr val="000000"/>
              </a:buClr>
              <a:buSzPct val="46000"/>
              <a:buFont typeface="Monotype Sorts" pitchFamily="2" charset="2"/>
              <a:buChar char="l"/>
            </a:pPr>
            <a:r>
              <a:rPr lang="en-US" sz="2000" dirty="0">
                <a:latin typeface="Agilent TT Cond" pitchFamily="34" charset="0"/>
              </a:rPr>
              <a:t>Polar to Rectangular Conversion</a:t>
            </a:r>
          </a:p>
          <a:p>
            <a:pPr marL="207963" indent="-207963" defTabSz="457200">
              <a:buClr>
                <a:srgbClr val="000000"/>
              </a:buClr>
              <a:buSzPct val="46000"/>
              <a:buFont typeface="Monotype Sorts" pitchFamily="2" charset="2"/>
              <a:buChar char="l"/>
            </a:pPr>
            <a:endParaRPr lang="en-US" sz="2000" dirty="0">
              <a:latin typeface="Agilent TT Cond" pitchFamily="34" charset="0"/>
            </a:endParaRPr>
          </a:p>
          <a:p>
            <a:pPr marL="207963" indent="-207963" defTabSz="457200">
              <a:buClr>
                <a:srgbClr val="000000"/>
              </a:buClr>
              <a:buSzPct val="46000"/>
              <a:buFont typeface="Monotype Sorts" pitchFamily="2" charset="2"/>
              <a:buChar char="l"/>
            </a:pPr>
            <a:r>
              <a:rPr lang="en-US" sz="2000" dirty="0">
                <a:latin typeface="Agilent TT Cond" pitchFamily="34" charset="0"/>
              </a:rPr>
              <a:t>IQ Plane Shows 2 </a:t>
            </a:r>
            <a:r>
              <a:rPr lang="en-US" sz="2000" dirty="0" smtClean="0">
                <a:latin typeface="Agilent TT Cond" pitchFamily="34" charset="0"/>
              </a:rPr>
              <a:t>Things:</a:t>
            </a:r>
            <a:endParaRPr lang="en-US" sz="2000" dirty="0">
              <a:latin typeface="Agilent TT Cond" pitchFamily="34" charset="0"/>
            </a:endParaRPr>
          </a:p>
          <a:p>
            <a:pPr marL="1014413" lvl="1" indent="-557213" defTabSz="457200">
              <a:buClr>
                <a:srgbClr val="000000"/>
              </a:buClr>
              <a:buSzPct val="46000"/>
              <a:buFont typeface="Monotype Sorts" pitchFamily="2" charset="2"/>
              <a:buChar char="l"/>
            </a:pPr>
            <a:r>
              <a:rPr lang="en-US" sz="2000" dirty="0">
                <a:latin typeface="Agilent TT Cond" pitchFamily="34" charset="0"/>
              </a:rPr>
              <a:t>What the modulated carrier is doing relative to the </a:t>
            </a:r>
            <a:r>
              <a:rPr lang="en-US" sz="2000" dirty="0" err="1">
                <a:latin typeface="Agilent TT Cond" pitchFamily="34" charset="0"/>
              </a:rPr>
              <a:t>unmodulated</a:t>
            </a:r>
            <a:r>
              <a:rPr lang="en-US" sz="2000" dirty="0">
                <a:latin typeface="Agilent TT Cond" pitchFamily="34" charset="0"/>
              </a:rPr>
              <a:t> carrier.</a:t>
            </a:r>
          </a:p>
          <a:p>
            <a:pPr marL="1014413" lvl="1" indent="-557213" defTabSz="457200">
              <a:buClr>
                <a:srgbClr val="000000"/>
              </a:buClr>
              <a:buSzPct val="46000"/>
              <a:buFont typeface="Monotype Sorts" pitchFamily="2" charset="2"/>
              <a:buChar char="l"/>
            </a:pPr>
            <a:r>
              <a:rPr lang="en-US" sz="2000" dirty="0">
                <a:latin typeface="Agilent TT Cond" pitchFamily="34" charset="0"/>
              </a:rPr>
              <a:t>What baseband I and Q inputs are required to produce the modulated carrier</a:t>
            </a:r>
          </a:p>
          <a:p>
            <a:pPr marL="207963" indent="-207963" defTabSz="457200">
              <a:buClr>
                <a:srgbClr val="000000"/>
              </a:buClr>
              <a:buSzPct val="46000"/>
              <a:buFont typeface="Monotype Sorts" pitchFamily="2" charset="2"/>
              <a:buChar char="l"/>
            </a:pPr>
            <a:endParaRPr lang="en-US" sz="2000" dirty="0">
              <a:latin typeface="Agilent TT Cond" pitchFamily="34" charset="0"/>
            </a:endParaRPr>
          </a:p>
        </p:txBody>
      </p:sp>
      <p:sp>
        <p:nvSpPr>
          <p:cNvPr id="38928" name="Line 18"/>
          <p:cNvSpPr>
            <a:spLocks noChangeShapeType="1"/>
          </p:cNvSpPr>
          <p:nvPr/>
        </p:nvSpPr>
        <p:spPr bwMode="auto">
          <a:xfrm flipV="1">
            <a:off x="2078038" y="2705100"/>
            <a:ext cx="1290637" cy="1182688"/>
          </a:xfrm>
          <a:prstGeom prst="line">
            <a:avLst/>
          </a:prstGeom>
          <a:noFill/>
          <a:ln w="31750">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38929" name="Oval 19"/>
          <p:cNvSpPr>
            <a:spLocks noChangeArrowheads="1"/>
          </p:cNvSpPr>
          <p:nvPr/>
        </p:nvSpPr>
        <p:spPr bwMode="auto">
          <a:xfrm>
            <a:off x="3338513" y="2576513"/>
            <a:ext cx="180975" cy="158750"/>
          </a:xfrm>
          <a:prstGeom prst="ellipse">
            <a:avLst/>
          </a:prstGeom>
          <a:solidFill>
            <a:schemeClr val="accent2"/>
          </a:solidFill>
          <a:ln w="19050">
            <a:solidFill>
              <a:schemeClr val="accent2"/>
            </a:solidFill>
            <a:round/>
            <a:headEnd/>
            <a:tailEnd/>
          </a:ln>
        </p:spPr>
        <p:txBody>
          <a:bodyPr wrap="none" anchor="ctr"/>
          <a:lstStyle/>
          <a:p>
            <a:endParaRPr lang="en-US" dirty="0">
              <a:latin typeface="Agilent TT Cond" pitchFamily="34" charset="0"/>
            </a:endParaRPr>
          </a:p>
        </p:txBody>
      </p:sp>
      <p:sp>
        <p:nvSpPr>
          <p:cNvPr id="38930" name="Line 20"/>
          <p:cNvSpPr>
            <a:spLocks noChangeShapeType="1"/>
          </p:cNvSpPr>
          <p:nvPr/>
        </p:nvSpPr>
        <p:spPr bwMode="auto">
          <a:xfrm flipH="1">
            <a:off x="2079625" y="2649538"/>
            <a:ext cx="1381125" cy="0"/>
          </a:xfrm>
          <a:prstGeom prst="line">
            <a:avLst/>
          </a:prstGeom>
          <a:noFill/>
          <a:ln w="9525">
            <a:solidFill>
              <a:schemeClr val="accent2"/>
            </a:solidFill>
            <a:prstDash val="dash"/>
            <a:round/>
            <a:headEnd/>
            <a:tailEnd/>
          </a:ln>
        </p:spPr>
        <p:txBody>
          <a:bodyPr wrap="none" anchor="ctr"/>
          <a:lstStyle/>
          <a:p>
            <a:endParaRPr lang="en-US" dirty="0">
              <a:latin typeface="Agilent TT Cond" pitchFamily="34" charset="0"/>
            </a:endParaRPr>
          </a:p>
        </p:txBody>
      </p:sp>
      <p:sp>
        <p:nvSpPr>
          <p:cNvPr id="38931" name="Line 21"/>
          <p:cNvSpPr>
            <a:spLocks noChangeShapeType="1"/>
          </p:cNvSpPr>
          <p:nvPr/>
        </p:nvSpPr>
        <p:spPr bwMode="auto">
          <a:xfrm>
            <a:off x="3460750" y="2616200"/>
            <a:ext cx="0" cy="1263650"/>
          </a:xfrm>
          <a:prstGeom prst="line">
            <a:avLst/>
          </a:prstGeom>
          <a:noFill/>
          <a:ln w="9525">
            <a:solidFill>
              <a:schemeClr val="accent2"/>
            </a:solidFill>
            <a:prstDash val="dash"/>
            <a:round/>
            <a:headEnd/>
            <a:tailEnd/>
          </a:ln>
        </p:spPr>
        <p:txBody>
          <a:bodyPr wrap="none" anchor="ctr"/>
          <a:lstStyle/>
          <a:p>
            <a:endParaRPr lang="en-US" dirty="0">
              <a:latin typeface="Agilent TT Cond" pitchFamily="34" charset="0"/>
            </a:endParaRPr>
          </a:p>
        </p:txBody>
      </p:sp>
      <p:sp>
        <p:nvSpPr>
          <p:cNvPr id="38932" name="Line 22"/>
          <p:cNvSpPr>
            <a:spLocks noChangeShapeType="1"/>
          </p:cNvSpPr>
          <p:nvPr/>
        </p:nvSpPr>
        <p:spPr bwMode="auto">
          <a:xfrm>
            <a:off x="76200" y="3892550"/>
            <a:ext cx="4143375" cy="0"/>
          </a:xfrm>
          <a:prstGeom prst="line">
            <a:avLst/>
          </a:prstGeom>
          <a:noFill/>
          <a:ln w="31750">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38933" name="Line 23"/>
          <p:cNvSpPr>
            <a:spLocks noChangeShapeType="1"/>
          </p:cNvSpPr>
          <p:nvPr/>
        </p:nvSpPr>
        <p:spPr bwMode="auto">
          <a:xfrm flipV="1">
            <a:off x="2079625" y="1747838"/>
            <a:ext cx="0" cy="3940175"/>
          </a:xfrm>
          <a:prstGeom prst="line">
            <a:avLst/>
          </a:prstGeom>
          <a:noFill/>
          <a:ln w="31750">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38934" name="Text Box 24"/>
          <p:cNvSpPr txBox="1">
            <a:spLocks noChangeArrowheads="1"/>
          </p:cNvSpPr>
          <p:nvPr/>
        </p:nvSpPr>
        <p:spPr bwMode="auto">
          <a:xfrm>
            <a:off x="1344613" y="2193925"/>
            <a:ext cx="574675" cy="1914525"/>
          </a:xfrm>
          <a:prstGeom prst="rect">
            <a:avLst/>
          </a:prstGeom>
          <a:noFill/>
          <a:ln w="9525">
            <a:noFill/>
            <a:miter lim="800000"/>
            <a:headEnd/>
            <a:tailEnd/>
          </a:ln>
        </p:spPr>
        <p:txBody>
          <a:bodyPr lIns="0" tIns="0" rIns="0" bIns="0"/>
          <a:lstStyle/>
          <a:p>
            <a:pPr defTabSz="457200">
              <a:buClr>
                <a:srgbClr val="FF0000"/>
              </a:buClr>
              <a:buSzPct val="90000"/>
              <a:buFont typeface="Monotype Sorts" pitchFamily="2" charset="2"/>
              <a:buNone/>
            </a:pPr>
            <a:r>
              <a:rPr lang="en-US" sz="11000" dirty="0">
                <a:solidFill>
                  <a:schemeClr val="folHlink"/>
                </a:solidFill>
                <a:latin typeface="Agilent TT Cond" pitchFamily="34" charset="0"/>
              </a:rPr>
              <a:t>{</a:t>
            </a:r>
          </a:p>
        </p:txBody>
      </p:sp>
      <p:sp>
        <p:nvSpPr>
          <p:cNvPr id="38935" name="Text Box 25"/>
          <p:cNvSpPr txBox="1">
            <a:spLocks noChangeArrowheads="1"/>
          </p:cNvSpPr>
          <p:nvPr/>
        </p:nvSpPr>
        <p:spPr bwMode="auto">
          <a:xfrm rot="-5400000">
            <a:off x="2410748" y="2959100"/>
            <a:ext cx="812800" cy="2133600"/>
          </a:xfrm>
          <a:prstGeom prst="rect">
            <a:avLst/>
          </a:prstGeom>
          <a:noFill/>
          <a:ln w="9525">
            <a:noFill/>
            <a:miter lim="800000"/>
            <a:headEnd/>
            <a:tailEnd/>
          </a:ln>
        </p:spPr>
        <p:txBody>
          <a:bodyPr lIns="0" tIns="0" rIns="0" bIns="0"/>
          <a:lstStyle/>
          <a:p>
            <a:pPr defTabSz="457200">
              <a:buClr>
                <a:srgbClr val="FF0000"/>
              </a:buClr>
              <a:buSzPct val="90000"/>
              <a:buFont typeface="Monotype Sorts" pitchFamily="2" charset="2"/>
              <a:buNone/>
            </a:pPr>
            <a:r>
              <a:rPr lang="en-US" sz="11000" dirty="0">
                <a:solidFill>
                  <a:schemeClr val="folHlink"/>
                </a:solidFill>
                <a:latin typeface="Agilent TT Cond" pitchFamily="34" charset="0"/>
              </a:rPr>
              <a:t>{</a:t>
            </a:r>
          </a:p>
        </p:txBody>
      </p:sp>
      <p:sp>
        <p:nvSpPr>
          <p:cNvPr id="38936" name="Text Box 26"/>
          <p:cNvSpPr txBox="1">
            <a:spLocks noChangeArrowheads="1"/>
          </p:cNvSpPr>
          <p:nvPr/>
        </p:nvSpPr>
        <p:spPr bwMode="auto">
          <a:xfrm>
            <a:off x="515937" y="3104485"/>
            <a:ext cx="1116013" cy="461963"/>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2000" dirty="0">
                <a:solidFill>
                  <a:schemeClr val="tx2"/>
                </a:solidFill>
                <a:latin typeface="Agilent TT Cond" pitchFamily="34" charset="0"/>
              </a:rPr>
              <a:t>Q-Value</a:t>
            </a:r>
          </a:p>
        </p:txBody>
      </p:sp>
      <p:sp>
        <p:nvSpPr>
          <p:cNvPr id="38937" name="Text Box 27"/>
          <p:cNvSpPr txBox="1">
            <a:spLocks noChangeArrowheads="1"/>
          </p:cNvSpPr>
          <p:nvPr/>
        </p:nvSpPr>
        <p:spPr bwMode="auto">
          <a:xfrm>
            <a:off x="2493963" y="4533900"/>
            <a:ext cx="835025" cy="463550"/>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2000" dirty="0">
                <a:solidFill>
                  <a:schemeClr val="tx2"/>
                </a:solidFill>
                <a:latin typeface="Agilent TT Cond" pitchFamily="34" charset="0"/>
              </a:rPr>
              <a:t>I-Value</a:t>
            </a:r>
          </a:p>
        </p:txBody>
      </p:sp>
      <p:sp>
        <p:nvSpPr>
          <p:cNvPr id="38938" name="Rectangle 28"/>
          <p:cNvSpPr>
            <a:spLocks noChangeArrowheads="1"/>
          </p:cNvSpPr>
          <p:nvPr/>
        </p:nvSpPr>
        <p:spPr bwMode="auto">
          <a:xfrm>
            <a:off x="304800" y="228600"/>
            <a:ext cx="8686800" cy="533400"/>
          </a:xfrm>
          <a:prstGeom prst="rect">
            <a:avLst/>
          </a:prstGeom>
          <a:noFill/>
          <a:ln w="9525">
            <a:noFill/>
            <a:miter lim="800000"/>
            <a:headEnd/>
            <a:tailEnd/>
          </a:ln>
        </p:spPr>
        <p:txBody>
          <a:bodyPr lIns="0" tIns="0" rIns="0" bIns="0"/>
          <a:lstStyle/>
          <a:p>
            <a:r>
              <a:rPr lang="en-US" sz="2800" b="1" dirty="0">
                <a:solidFill>
                  <a:schemeClr val="accent1"/>
                </a:solidFill>
                <a:latin typeface="+mj-lt"/>
              </a:rPr>
              <a:t>Generating Signals – Composite Modulation  </a:t>
            </a:r>
            <a:br>
              <a:rPr lang="en-US" sz="2800" b="1" dirty="0">
                <a:solidFill>
                  <a:schemeClr val="accent1"/>
                </a:solidFill>
                <a:latin typeface="+mj-lt"/>
              </a:rPr>
            </a:br>
            <a:r>
              <a:rPr lang="en-US" sz="3200" dirty="0">
                <a:solidFill>
                  <a:schemeClr val="tx2"/>
                </a:solidFill>
                <a:latin typeface="Agilent TT Cond" pitchFamily="34" charset="0"/>
              </a:rPr>
              <a:t>	</a:t>
            </a:r>
          </a:p>
        </p:txBody>
      </p:sp>
      <p:sp>
        <p:nvSpPr>
          <p:cNvPr id="38939" name="Text Box 29"/>
          <p:cNvSpPr txBox="1">
            <a:spLocks noChangeArrowheads="1"/>
          </p:cNvSpPr>
          <p:nvPr/>
        </p:nvSpPr>
        <p:spPr bwMode="auto">
          <a:xfrm>
            <a:off x="1905000" y="1447800"/>
            <a:ext cx="3048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Q</a:t>
            </a:r>
          </a:p>
        </p:txBody>
      </p:sp>
      <p:sp>
        <p:nvSpPr>
          <p:cNvPr id="38940" name="Text Box 30"/>
          <p:cNvSpPr txBox="1">
            <a:spLocks noChangeArrowheads="1"/>
          </p:cNvSpPr>
          <p:nvPr/>
        </p:nvSpPr>
        <p:spPr bwMode="auto">
          <a:xfrm>
            <a:off x="4191000" y="3733800"/>
            <a:ext cx="3048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I</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8750" y="184150"/>
            <a:ext cx="8686800" cy="547688"/>
          </a:xfrm>
          <a:prstGeom prst="rect">
            <a:avLst/>
          </a:prstGeom>
          <a:noFill/>
          <a:ln w="9525">
            <a:noFill/>
            <a:miter lim="800000"/>
            <a:headEnd/>
            <a:tailEnd/>
          </a:ln>
        </p:spPr>
        <p:txBody>
          <a:bodyPr lIns="0" tIns="0" rIns="0" bIns="0"/>
          <a:lstStyle/>
          <a:p>
            <a:r>
              <a:rPr lang="en-US" sz="2800" b="1" dirty="0">
                <a:solidFill>
                  <a:schemeClr val="accent1"/>
                </a:solidFill>
                <a:latin typeface="+mj-lt"/>
              </a:rPr>
              <a:t>Generating Signals – Composite Modulation</a:t>
            </a:r>
            <a:endParaRPr lang="en-US" sz="2000" b="1" dirty="0">
              <a:solidFill>
                <a:schemeClr val="accent1"/>
              </a:solidFill>
              <a:latin typeface="+mj-lt"/>
            </a:endParaRPr>
          </a:p>
        </p:txBody>
      </p:sp>
      <p:grpSp>
        <p:nvGrpSpPr>
          <p:cNvPr id="39939" name="Group 3"/>
          <p:cNvGrpSpPr>
            <a:grpSpLocks/>
          </p:cNvGrpSpPr>
          <p:nvPr/>
        </p:nvGrpSpPr>
        <p:grpSpPr bwMode="auto">
          <a:xfrm>
            <a:off x="1676400" y="2498725"/>
            <a:ext cx="2390775" cy="579438"/>
            <a:chOff x="1950" y="1541"/>
            <a:chExt cx="2666" cy="646"/>
          </a:xfrm>
        </p:grpSpPr>
        <p:sp>
          <p:nvSpPr>
            <p:cNvPr id="40011" name="Line 4"/>
            <p:cNvSpPr>
              <a:spLocks noChangeShapeType="1"/>
            </p:cNvSpPr>
            <p:nvPr/>
          </p:nvSpPr>
          <p:spPr bwMode="auto">
            <a:xfrm>
              <a:off x="1950" y="1541"/>
              <a:ext cx="0" cy="646"/>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0012" name="Line 5"/>
            <p:cNvSpPr>
              <a:spLocks noChangeShapeType="1"/>
            </p:cNvSpPr>
            <p:nvPr/>
          </p:nvSpPr>
          <p:spPr bwMode="auto">
            <a:xfrm>
              <a:off x="1950" y="1864"/>
              <a:ext cx="2443"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0013" name="Freeform 6"/>
            <p:cNvSpPr>
              <a:spLocks/>
            </p:cNvSpPr>
            <p:nvPr/>
          </p:nvSpPr>
          <p:spPr bwMode="auto">
            <a:xfrm>
              <a:off x="1950" y="1648"/>
              <a:ext cx="2666" cy="433"/>
            </a:xfrm>
            <a:custGeom>
              <a:avLst/>
              <a:gdLst>
                <a:gd name="T0" fmla="*/ 0 w 2932"/>
                <a:gd name="T1" fmla="*/ 0 h 490"/>
                <a:gd name="T2" fmla="*/ 251 w 2932"/>
                <a:gd name="T3" fmla="*/ 0 h 490"/>
                <a:gd name="T4" fmla="*/ 251 w 2932"/>
                <a:gd name="T5" fmla="*/ 299 h 490"/>
                <a:gd name="T6" fmla="*/ 501 w 2932"/>
                <a:gd name="T7" fmla="*/ 299 h 490"/>
                <a:gd name="T8" fmla="*/ 501 w 2932"/>
                <a:gd name="T9" fmla="*/ 0 h 490"/>
                <a:gd name="T10" fmla="*/ 751 w 2932"/>
                <a:gd name="T11" fmla="*/ 0 h 490"/>
                <a:gd name="T12" fmla="*/ 751 w 2932"/>
                <a:gd name="T13" fmla="*/ 299 h 490"/>
                <a:gd name="T14" fmla="*/ 1002 w 2932"/>
                <a:gd name="T15" fmla="*/ 299 h 490"/>
                <a:gd name="T16" fmla="*/ 1002 w 2932"/>
                <a:gd name="T17" fmla="*/ 0 h 490"/>
                <a:gd name="T18" fmla="*/ 1253 w 2932"/>
                <a:gd name="T19" fmla="*/ 0 h 490"/>
                <a:gd name="T20" fmla="*/ 1253 w 2932"/>
                <a:gd name="T21" fmla="*/ 299 h 490"/>
                <a:gd name="T22" fmla="*/ 1503 w 2932"/>
                <a:gd name="T23" fmla="*/ 299 h 490"/>
                <a:gd name="T24" fmla="*/ 1503 w 2932"/>
                <a:gd name="T25" fmla="*/ 0 h 490"/>
                <a:gd name="T26" fmla="*/ 1753 w 2932"/>
                <a:gd name="T27" fmla="*/ 0 h 490"/>
                <a:gd name="T28" fmla="*/ 1753 w 2932"/>
                <a:gd name="T29" fmla="*/ 299 h 490"/>
                <a:gd name="T30" fmla="*/ 2003 w 2932"/>
                <a:gd name="T31" fmla="*/ 299 h 4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32"/>
                <a:gd name="T49" fmla="*/ 0 h 490"/>
                <a:gd name="T50" fmla="*/ 2932 w 2932"/>
                <a:gd name="T51" fmla="*/ 490 h 4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32" h="490">
                  <a:moveTo>
                    <a:pt x="0" y="0"/>
                  </a:moveTo>
                  <a:lnTo>
                    <a:pt x="367" y="0"/>
                  </a:lnTo>
                  <a:lnTo>
                    <a:pt x="367" y="489"/>
                  </a:lnTo>
                  <a:lnTo>
                    <a:pt x="733" y="489"/>
                  </a:lnTo>
                  <a:lnTo>
                    <a:pt x="733" y="0"/>
                  </a:lnTo>
                  <a:lnTo>
                    <a:pt x="1099" y="0"/>
                  </a:lnTo>
                  <a:lnTo>
                    <a:pt x="1099" y="489"/>
                  </a:lnTo>
                  <a:lnTo>
                    <a:pt x="1466" y="489"/>
                  </a:lnTo>
                  <a:lnTo>
                    <a:pt x="1466" y="0"/>
                  </a:lnTo>
                  <a:lnTo>
                    <a:pt x="1832" y="0"/>
                  </a:lnTo>
                  <a:lnTo>
                    <a:pt x="1832" y="489"/>
                  </a:lnTo>
                  <a:lnTo>
                    <a:pt x="2198" y="489"/>
                  </a:lnTo>
                  <a:lnTo>
                    <a:pt x="2198" y="0"/>
                  </a:lnTo>
                  <a:lnTo>
                    <a:pt x="2565" y="0"/>
                  </a:lnTo>
                  <a:lnTo>
                    <a:pt x="2565" y="489"/>
                  </a:lnTo>
                  <a:lnTo>
                    <a:pt x="2931" y="489"/>
                  </a:lnTo>
                </a:path>
              </a:pathLst>
            </a:custGeom>
            <a:noFill/>
            <a:ln w="31234">
              <a:solidFill>
                <a:schemeClr val="tx2"/>
              </a:solidFill>
              <a:round/>
              <a:headEnd/>
              <a:tailEnd/>
            </a:ln>
          </p:spPr>
          <p:txBody>
            <a:bodyPr/>
            <a:lstStyle/>
            <a:p>
              <a:endParaRPr lang="en-US" dirty="0">
                <a:latin typeface="Agilent TT Cond" pitchFamily="34" charset="0"/>
              </a:endParaRPr>
            </a:p>
          </p:txBody>
        </p:sp>
      </p:grpSp>
      <p:grpSp>
        <p:nvGrpSpPr>
          <p:cNvPr id="39940" name="Group 7"/>
          <p:cNvGrpSpPr>
            <a:grpSpLocks/>
          </p:cNvGrpSpPr>
          <p:nvPr/>
        </p:nvGrpSpPr>
        <p:grpSpPr bwMode="auto">
          <a:xfrm>
            <a:off x="381000" y="2616200"/>
            <a:ext cx="1428750" cy="690563"/>
            <a:chOff x="1056" y="1646"/>
            <a:chExt cx="900" cy="435"/>
          </a:xfrm>
        </p:grpSpPr>
        <p:sp>
          <p:nvSpPr>
            <p:cNvPr id="40009" name="Text Box 8"/>
            <p:cNvSpPr txBox="1">
              <a:spLocks noChangeArrowheads="1"/>
            </p:cNvSpPr>
            <p:nvPr/>
          </p:nvSpPr>
          <p:spPr bwMode="auto">
            <a:xfrm>
              <a:off x="1056" y="1646"/>
              <a:ext cx="212" cy="37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900" dirty="0">
                  <a:solidFill>
                    <a:schemeClr val="tx2"/>
                  </a:solidFill>
                  <a:latin typeface="Agilent TT Cond" pitchFamily="34" charset="0"/>
                </a:rPr>
                <a:t>f</a:t>
              </a:r>
              <a:endParaRPr lang="en-US" sz="2200" dirty="0">
                <a:solidFill>
                  <a:schemeClr val="tx2"/>
                </a:solidFill>
                <a:latin typeface="Agilent TT Cond" pitchFamily="34" charset="0"/>
              </a:endParaRPr>
            </a:p>
          </p:txBody>
        </p:sp>
        <p:sp>
          <p:nvSpPr>
            <p:cNvPr id="40010" name="Text Box 9"/>
            <p:cNvSpPr txBox="1">
              <a:spLocks noChangeArrowheads="1"/>
            </p:cNvSpPr>
            <p:nvPr/>
          </p:nvSpPr>
          <p:spPr bwMode="auto">
            <a:xfrm>
              <a:off x="1137" y="1647"/>
              <a:ext cx="819" cy="43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900" dirty="0">
                  <a:solidFill>
                    <a:schemeClr val="tx2"/>
                  </a:solidFill>
                  <a:latin typeface="Agilent TT Cond" pitchFamily="34" charset="0"/>
                </a:rPr>
                <a:t> (t)	=</a:t>
              </a:r>
              <a:endParaRPr lang="en-US" sz="2200" dirty="0">
                <a:solidFill>
                  <a:schemeClr val="tx2"/>
                </a:solidFill>
                <a:latin typeface="Agilent TT Cond" pitchFamily="34" charset="0"/>
              </a:endParaRPr>
            </a:p>
          </p:txBody>
        </p:sp>
      </p:grpSp>
      <p:grpSp>
        <p:nvGrpSpPr>
          <p:cNvPr id="39941" name="Group 10"/>
          <p:cNvGrpSpPr>
            <a:grpSpLocks/>
          </p:cNvGrpSpPr>
          <p:nvPr/>
        </p:nvGrpSpPr>
        <p:grpSpPr bwMode="auto">
          <a:xfrm>
            <a:off x="4038600" y="2392363"/>
            <a:ext cx="374650" cy="346075"/>
            <a:chOff x="4620" y="1868"/>
            <a:chExt cx="260" cy="247"/>
          </a:xfrm>
        </p:grpSpPr>
        <p:sp>
          <p:nvSpPr>
            <p:cNvPr id="40007" name="Text Box 11"/>
            <p:cNvSpPr txBox="1">
              <a:spLocks noChangeArrowheads="1"/>
            </p:cNvSpPr>
            <p:nvPr/>
          </p:nvSpPr>
          <p:spPr bwMode="auto">
            <a:xfrm>
              <a:off x="4620" y="1868"/>
              <a:ext cx="260" cy="24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tx2"/>
                  </a:solidFill>
                  <a:latin typeface="Agilent TT Cond" pitchFamily="34" charset="0"/>
                </a:rPr>
                <a:t>f</a:t>
              </a:r>
              <a:endParaRPr lang="en-US" sz="2200" dirty="0">
                <a:solidFill>
                  <a:schemeClr val="tx2"/>
                </a:solidFill>
                <a:latin typeface="Agilent TT Cond" pitchFamily="34" charset="0"/>
              </a:endParaRPr>
            </a:p>
          </p:txBody>
        </p:sp>
        <p:sp>
          <p:nvSpPr>
            <p:cNvPr id="40008" name="Text Box 12"/>
            <p:cNvSpPr txBox="1">
              <a:spLocks noChangeArrowheads="1"/>
            </p:cNvSpPr>
            <p:nvPr/>
          </p:nvSpPr>
          <p:spPr bwMode="auto">
            <a:xfrm>
              <a:off x="4703" y="1894"/>
              <a:ext cx="97" cy="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tx2"/>
                  </a:solidFill>
                  <a:latin typeface="Agilent TT Cond" pitchFamily="34" charset="0"/>
                </a:rPr>
                <a:t>1</a:t>
              </a:r>
              <a:endParaRPr lang="en-US" sz="2200" dirty="0">
                <a:solidFill>
                  <a:schemeClr val="tx2"/>
                </a:solidFill>
                <a:latin typeface="Agilent TT Cond" pitchFamily="34" charset="0"/>
              </a:endParaRPr>
            </a:p>
          </p:txBody>
        </p:sp>
      </p:grpSp>
      <p:grpSp>
        <p:nvGrpSpPr>
          <p:cNvPr id="39942" name="Group 13"/>
          <p:cNvGrpSpPr>
            <a:grpSpLocks/>
          </p:cNvGrpSpPr>
          <p:nvPr/>
        </p:nvGrpSpPr>
        <p:grpSpPr bwMode="auto">
          <a:xfrm>
            <a:off x="4038600" y="2773363"/>
            <a:ext cx="374650" cy="346075"/>
            <a:chOff x="4614" y="2345"/>
            <a:chExt cx="260" cy="247"/>
          </a:xfrm>
        </p:grpSpPr>
        <p:sp>
          <p:nvSpPr>
            <p:cNvPr id="40005" name="Text Box 14"/>
            <p:cNvSpPr txBox="1">
              <a:spLocks noChangeArrowheads="1"/>
            </p:cNvSpPr>
            <p:nvPr/>
          </p:nvSpPr>
          <p:spPr bwMode="auto">
            <a:xfrm>
              <a:off x="4614" y="2345"/>
              <a:ext cx="260" cy="24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tx2"/>
                  </a:solidFill>
                  <a:latin typeface="Agilent TT Cond" pitchFamily="34" charset="0"/>
                </a:rPr>
                <a:t>f</a:t>
              </a:r>
              <a:endParaRPr lang="en-US" sz="2200" dirty="0">
                <a:solidFill>
                  <a:schemeClr val="tx2"/>
                </a:solidFill>
                <a:latin typeface="Agilent TT Cond" pitchFamily="34" charset="0"/>
              </a:endParaRPr>
            </a:p>
          </p:txBody>
        </p:sp>
        <p:sp>
          <p:nvSpPr>
            <p:cNvPr id="40006" name="Text Box 15"/>
            <p:cNvSpPr txBox="1">
              <a:spLocks noChangeArrowheads="1"/>
            </p:cNvSpPr>
            <p:nvPr/>
          </p:nvSpPr>
          <p:spPr bwMode="auto">
            <a:xfrm>
              <a:off x="4703" y="2370"/>
              <a:ext cx="97" cy="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tx2"/>
                  </a:solidFill>
                  <a:latin typeface="Agilent TT Cond" pitchFamily="34" charset="0"/>
                </a:rPr>
                <a:t>2</a:t>
              </a:r>
              <a:endParaRPr lang="en-US" sz="2200" dirty="0">
                <a:solidFill>
                  <a:schemeClr val="tx2"/>
                </a:solidFill>
                <a:latin typeface="Agilent TT Cond" pitchFamily="34" charset="0"/>
              </a:endParaRPr>
            </a:p>
          </p:txBody>
        </p:sp>
      </p:grpSp>
      <p:sp>
        <p:nvSpPr>
          <p:cNvPr id="39943" name="Text Box 16"/>
          <p:cNvSpPr txBox="1">
            <a:spLocks noChangeArrowheads="1"/>
          </p:cNvSpPr>
          <p:nvPr/>
        </p:nvSpPr>
        <p:spPr bwMode="auto">
          <a:xfrm>
            <a:off x="574301" y="2114550"/>
            <a:ext cx="3445623" cy="233910"/>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600" b="1" dirty="0">
                <a:latin typeface="Agilent TT Cond" pitchFamily="34" charset="0"/>
              </a:rPr>
              <a:t>Transmitting Digital Bits (</a:t>
            </a:r>
            <a:r>
              <a:rPr lang="en-US" sz="1600" dirty="0">
                <a:latin typeface="Agilent TT Cond" pitchFamily="34" charset="0"/>
              </a:rPr>
              <a:t>f</a:t>
            </a:r>
            <a:r>
              <a:rPr lang="en-US" sz="1600" b="1" dirty="0">
                <a:latin typeface="Agilent TT Cond" pitchFamily="34" charset="0"/>
              </a:rPr>
              <a:t> 1 = 0, </a:t>
            </a:r>
            <a:r>
              <a:rPr lang="en-US" sz="1600" dirty="0">
                <a:latin typeface="Agilent TT Cond" pitchFamily="34" charset="0"/>
              </a:rPr>
              <a:t>f</a:t>
            </a:r>
            <a:r>
              <a:rPr lang="en-US" sz="1600" b="1" dirty="0">
                <a:latin typeface="Agilent TT Cond" pitchFamily="34" charset="0"/>
              </a:rPr>
              <a:t> 2 = 1 )</a:t>
            </a:r>
          </a:p>
        </p:txBody>
      </p:sp>
      <p:sp>
        <p:nvSpPr>
          <p:cNvPr id="39944" name="Line 17"/>
          <p:cNvSpPr>
            <a:spLocks noChangeShapeType="1"/>
          </p:cNvSpPr>
          <p:nvPr/>
        </p:nvSpPr>
        <p:spPr bwMode="auto">
          <a:xfrm>
            <a:off x="647700" y="5448300"/>
            <a:ext cx="0"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grpSp>
        <p:nvGrpSpPr>
          <p:cNvPr id="39945" name="Group 18"/>
          <p:cNvGrpSpPr>
            <a:grpSpLocks/>
          </p:cNvGrpSpPr>
          <p:nvPr/>
        </p:nvGrpSpPr>
        <p:grpSpPr bwMode="auto">
          <a:xfrm>
            <a:off x="5486400" y="2362200"/>
            <a:ext cx="2590800" cy="790575"/>
            <a:chOff x="1008" y="2400"/>
            <a:chExt cx="3552" cy="738"/>
          </a:xfrm>
        </p:grpSpPr>
        <p:sp>
          <p:nvSpPr>
            <p:cNvPr id="39995" name="Freeform 19"/>
            <p:cNvSpPr>
              <a:spLocks noChangeAspect="1"/>
            </p:cNvSpPr>
            <p:nvPr/>
          </p:nvSpPr>
          <p:spPr bwMode="auto">
            <a:xfrm>
              <a:off x="3827" y="2925"/>
              <a:ext cx="351" cy="212"/>
            </a:xfrm>
            <a:custGeom>
              <a:avLst/>
              <a:gdLst>
                <a:gd name="T0" fmla="*/ 0 w 209"/>
                <a:gd name="T1" fmla="*/ 215 h 211"/>
                <a:gd name="T2" fmla="*/ 13 w 209"/>
                <a:gd name="T3" fmla="*/ 178 h 211"/>
                <a:gd name="T4" fmla="*/ 57 w 209"/>
                <a:gd name="T5" fmla="*/ 142 h 211"/>
                <a:gd name="T6" fmla="*/ 119 w 209"/>
                <a:gd name="T7" fmla="*/ 105 h 211"/>
                <a:gd name="T8" fmla="*/ 200 w 209"/>
                <a:gd name="T9" fmla="*/ 74 h 211"/>
                <a:gd name="T10" fmla="*/ 302 w 209"/>
                <a:gd name="T11" fmla="*/ 49 h 211"/>
                <a:gd name="T12" fmla="*/ 420 w 209"/>
                <a:gd name="T13" fmla="*/ 28 h 211"/>
                <a:gd name="T14" fmla="*/ 549 w 209"/>
                <a:gd name="T15" fmla="*/ 13 h 211"/>
                <a:gd name="T16" fmla="*/ 682 w 209"/>
                <a:gd name="T17" fmla="*/ 3 h 211"/>
                <a:gd name="T18" fmla="*/ 835 w 209"/>
                <a:gd name="T19" fmla="*/ 0 h 211"/>
                <a:gd name="T20" fmla="*/ 981 w 209"/>
                <a:gd name="T21" fmla="*/ 3 h 211"/>
                <a:gd name="T22" fmla="*/ 1129 w 209"/>
                <a:gd name="T23" fmla="*/ 13 h 211"/>
                <a:gd name="T24" fmla="*/ 1249 w 209"/>
                <a:gd name="T25" fmla="*/ 28 h 211"/>
                <a:gd name="T26" fmla="*/ 1379 w 209"/>
                <a:gd name="T27" fmla="*/ 49 h 211"/>
                <a:gd name="T28" fmla="*/ 1478 w 209"/>
                <a:gd name="T29" fmla="*/ 74 h 211"/>
                <a:gd name="T30" fmla="*/ 1560 w 209"/>
                <a:gd name="T31" fmla="*/ 105 h 211"/>
                <a:gd name="T32" fmla="*/ 1616 w 209"/>
                <a:gd name="T33" fmla="*/ 142 h 211"/>
                <a:gd name="T34" fmla="*/ 1661 w 209"/>
                <a:gd name="T35" fmla="*/ 178 h 211"/>
                <a:gd name="T36" fmla="*/ 1661 w 209"/>
                <a:gd name="T37" fmla="*/ 215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96" name="Freeform 20"/>
            <p:cNvSpPr>
              <a:spLocks noChangeAspect="1"/>
            </p:cNvSpPr>
            <p:nvPr/>
          </p:nvSpPr>
          <p:spPr bwMode="auto">
            <a:xfrm>
              <a:off x="3475" y="2820"/>
              <a:ext cx="352" cy="317"/>
            </a:xfrm>
            <a:custGeom>
              <a:avLst/>
              <a:gdLst>
                <a:gd name="T0" fmla="*/ 0 w 210"/>
                <a:gd name="T1" fmla="*/ 323 h 315"/>
                <a:gd name="T2" fmla="*/ 13 w 210"/>
                <a:gd name="T3" fmla="*/ 277 h 315"/>
                <a:gd name="T4" fmla="*/ 34 w 210"/>
                <a:gd name="T5" fmla="*/ 229 h 315"/>
                <a:gd name="T6" fmla="*/ 79 w 210"/>
                <a:gd name="T7" fmla="*/ 188 h 315"/>
                <a:gd name="T8" fmla="*/ 141 w 210"/>
                <a:gd name="T9" fmla="*/ 148 h 315"/>
                <a:gd name="T10" fmla="*/ 211 w 210"/>
                <a:gd name="T11" fmla="*/ 111 h 315"/>
                <a:gd name="T12" fmla="*/ 292 w 210"/>
                <a:gd name="T13" fmla="*/ 77 h 315"/>
                <a:gd name="T14" fmla="*/ 377 w 210"/>
                <a:gd name="T15" fmla="*/ 50 h 315"/>
                <a:gd name="T16" fmla="*/ 489 w 210"/>
                <a:gd name="T17" fmla="*/ 29 h 315"/>
                <a:gd name="T18" fmla="*/ 593 w 210"/>
                <a:gd name="T19" fmla="*/ 11 h 315"/>
                <a:gd name="T20" fmla="*/ 719 w 210"/>
                <a:gd name="T21" fmla="*/ 4 h 315"/>
                <a:gd name="T22" fmla="*/ 838 w 210"/>
                <a:gd name="T23" fmla="*/ 0 h 315"/>
                <a:gd name="T24" fmla="*/ 955 w 210"/>
                <a:gd name="T25" fmla="*/ 4 h 315"/>
                <a:gd name="T26" fmla="*/ 1064 w 210"/>
                <a:gd name="T27" fmla="*/ 11 h 315"/>
                <a:gd name="T28" fmla="*/ 1168 w 210"/>
                <a:gd name="T29" fmla="*/ 29 h 315"/>
                <a:gd name="T30" fmla="*/ 1281 w 210"/>
                <a:gd name="T31" fmla="*/ 50 h 315"/>
                <a:gd name="T32" fmla="*/ 1366 w 210"/>
                <a:gd name="T33" fmla="*/ 77 h 315"/>
                <a:gd name="T34" fmla="*/ 1462 w 210"/>
                <a:gd name="T35" fmla="*/ 111 h 315"/>
                <a:gd name="T36" fmla="*/ 1532 w 210"/>
                <a:gd name="T37" fmla="*/ 148 h 315"/>
                <a:gd name="T38" fmla="*/ 1579 w 210"/>
                <a:gd name="T39" fmla="*/ 188 h 315"/>
                <a:gd name="T40" fmla="*/ 1624 w 210"/>
                <a:gd name="T41" fmla="*/ 229 h 315"/>
                <a:gd name="T42" fmla="*/ 1658 w 210"/>
                <a:gd name="T43" fmla="*/ 277 h 315"/>
                <a:gd name="T44" fmla="*/ 1658 w 210"/>
                <a:gd name="T45" fmla="*/ 323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315"/>
                <a:gd name="T71" fmla="*/ 210 w 210"/>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315">
                  <a:moveTo>
                    <a:pt x="0" y="315"/>
                  </a:moveTo>
                  <a:lnTo>
                    <a:pt x="2" y="269"/>
                  </a:lnTo>
                  <a:lnTo>
                    <a:pt x="4" y="225"/>
                  </a:lnTo>
                  <a:lnTo>
                    <a:pt x="10" y="184"/>
                  </a:lnTo>
                  <a:lnTo>
                    <a:pt x="18" y="144"/>
                  </a:lnTo>
                  <a:lnTo>
                    <a:pt x="27" y="107"/>
                  </a:lnTo>
                  <a:lnTo>
                    <a:pt x="37" y="77"/>
                  </a:lnTo>
                  <a:lnTo>
                    <a:pt x="48" y="50"/>
                  </a:lnTo>
                  <a:lnTo>
                    <a:pt x="62" y="29"/>
                  </a:lnTo>
                  <a:lnTo>
                    <a:pt x="75" y="11"/>
                  </a:lnTo>
                  <a:lnTo>
                    <a:pt x="91" y="4"/>
                  </a:lnTo>
                  <a:lnTo>
                    <a:pt x="106" y="0"/>
                  </a:lnTo>
                  <a:lnTo>
                    <a:pt x="121" y="4"/>
                  </a:lnTo>
                  <a:lnTo>
                    <a:pt x="135" y="11"/>
                  </a:lnTo>
                  <a:lnTo>
                    <a:pt x="148" y="29"/>
                  </a:lnTo>
                  <a:lnTo>
                    <a:pt x="162" y="50"/>
                  </a:lnTo>
                  <a:lnTo>
                    <a:pt x="173" y="77"/>
                  </a:lnTo>
                  <a:lnTo>
                    <a:pt x="185" y="107"/>
                  </a:lnTo>
                  <a:lnTo>
                    <a:pt x="194" y="144"/>
                  </a:lnTo>
                  <a:lnTo>
                    <a:pt x="200" y="184"/>
                  </a:lnTo>
                  <a:lnTo>
                    <a:pt x="206" y="225"/>
                  </a:lnTo>
                  <a:lnTo>
                    <a:pt x="210" y="269"/>
                  </a:lnTo>
                  <a:lnTo>
                    <a:pt x="210" y="315"/>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97" name="Freeform 21"/>
            <p:cNvSpPr>
              <a:spLocks noChangeAspect="1"/>
            </p:cNvSpPr>
            <p:nvPr/>
          </p:nvSpPr>
          <p:spPr bwMode="auto">
            <a:xfrm>
              <a:off x="3124" y="2662"/>
              <a:ext cx="351" cy="475"/>
            </a:xfrm>
            <a:custGeom>
              <a:avLst/>
              <a:gdLst>
                <a:gd name="T0" fmla="*/ 0 w 209"/>
                <a:gd name="T1" fmla="*/ 481 h 473"/>
                <a:gd name="T2" fmla="*/ 13 w 209"/>
                <a:gd name="T3" fmla="*/ 423 h 473"/>
                <a:gd name="T4" fmla="*/ 34 w 209"/>
                <a:gd name="T5" fmla="*/ 367 h 473"/>
                <a:gd name="T6" fmla="*/ 62 w 209"/>
                <a:gd name="T7" fmla="*/ 308 h 473"/>
                <a:gd name="T8" fmla="*/ 84 w 209"/>
                <a:gd name="T9" fmla="*/ 256 h 473"/>
                <a:gd name="T10" fmla="*/ 153 w 209"/>
                <a:gd name="T11" fmla="*/ 208 h 473"/>
                <a:gd name="T12" fmla="*/ 215 w 209"/>
                <a:gd name="T13" fmla="*/ 164 h 473"/>
                <a:gd name="T14" fmla="*/ 286 w 209"/>
                <a:gd name="T15" fmla="*/ 123 h 473"/>
                <a:gd name="T16" fmla="*/ 364 w 209"/>
                <a:gd name="T17" fmla="*/ 85 h 473"/>
                <a:gd name="T18" fmla="*/ 445 w 209"/>
                <a:gd name="T19" fmla="*/ 54 h 473"/>
                <a:gd name="T20" fmla="*/ 536 w 209"/>
                <a:gd name="T21" fmla="*/ 31 h 473"/>
                <a:gd name="T22" fmla="*/ 643 w 209"/>
                <a:gd name="T23" fmla="*/ 14 h 473"/>
                <a:gd name="T24" fmla="*/ 734 w 209"/>
                <a:gd name="T25" fmla="*/ 4 h 473"/>
                <a:gd name="T26" fmla="*/ 843 w 209"/>
                <a:gd name="T27" fmla="*/ 0 h 473"/>
                <a:gd name="T28" fmla="*/ 929 w 209"/>
                <a:gd name="T29" fmla="*/ 4 h 473"/>
                <a:gd name="T30" fmla="*/ 1041 w 209"/>
                <a:gd name="T31" fmla="*/ 14 h 473"/>
                <a:gd name="T32" fmla="*/ 1129 w 209"/>
                <a:gd name="T33" fmla="*/ 31 h 473"/>
                <a:gd name="T34" fmla="*/ 1228 w 209"/>
                <a:gd name="T35" fmla="*/ 54 h 473"/>
                <a:gd name="T36" fmla="*/ 1312 w 209"/>
                <a:gd name="T37" fmla="*/ 85 h 473"/>
                <a:gd name="T38" fmla="*/ 1394 w 209"/>
                <a:gd name="T39" fmla="*/ 123 h 473"/>
                <a:gd name="T40" fmla="*/ 1464 w 209"/>
                <a:gd name="T41" fmla="*/ 164 h 473"/>
                <a:gd name="T42" fmla="*/ 1527 w 209"/>
                <a:gd name="T43" fmla="*/ 208 h 473"/>
                <a:gd name="T44" fmla="*/ 1577 w 209"/>
                <a:gd name="T45" fmla="*/ 256 h 473"/>
                <a:gd name="T46" fmla="*/ 1624 w 209"/>
                <a:gd name="T47" fmla="*/ 308 h 473"/>
                <a:gd name="T48" fmla="*/ 1648 w 209"/>
                <a:gd name="T49" fmla="*/ 367 h 473"/>
                <a:gd name="T50" fmla="*/ 1661 w 209"/>
                <a:gd name="T51" fmla="*/ 423 h 473"/>
                <a:gd name="T52" fmla="*/ 1661 w 209"/>
                <a:gd name="T53" fmla="*/ 481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473"/>
                <a:gd name="T83" fmla="*/ 209 w 2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473">
                  <a:moveTo>
                    <a:pt x="0" y="473"/>
                  </a:moveTo>
                  <a:lnTo>
                    <a:pt x="2" y="415"/>
                  </a:lnTo>
                  <a:lnTo>
                    <a:pt x="4" y="359"/>
                  </a:lnTo>
                  <a:lnTo>
                    <a:pt x="8" y="304"/>
                  </a:lnTo>
                  <a:lnTo>
                    <a:pt x="11" y="252"/>
                  </a:lnTo>
                  <a:lnTo>
                    <a:pt x="19" y="204"/>
                  </a:lnTo>
                  <a:lnTo>
                    <a:pt x="27" y="160"/>
                  </a:lnTo>
                  <a:lnTo>
                    <a:pt x="36" y="119"/>
                  </a:lnTo>
                  <a:lnTo>
                    <a:pt x="46" y="85"/>
                  </a:lnTo>
                  <a:lnTo>
                    <a:pt x="56" y="54"/>
                  </a:lnTo>
                  <a:lnTo>
                    <a:pt x="67" y="31"/>
                  </a:lnTo>
                  <a:lnTo>
                    <a:pt x="81" y="14"/>
                  </a:lnTo>
                  <a:lnTo>
                    <a:pt x="92" y="4"/>
                  </a:lnTo>
                  <a:lnTo>
                    <a:pt x="106" y="0"/>
                  </a:lnTo>
                  <a:lnTo>
                    <a:pt x="117" y="4"/>
                  </a:lnTo>
                  <a:lnTo>
                    <a:pt x="131" y="14"/>
                  </a:lnTo>
                  <a:lnTo>
                    <a:pt x="142" y="31"/>
                  </a:lnTo>
                  <a:lnTo>
                    <a:pt x="154" y="54"/>
                  </a:lnTo>
                  <a:lnTo>
                    <a:pt x="165" y="85"/>
                  </a:lnTo>
                  <a:lnTo>
                    <a:pt x="175" y="119"/>
                  </a:lnTo>
                  <a:lnTo>
                    <a:pt x="184" y="160"/>
                  </a:lnTo>
                  <a:lnTo>
                    <a:pt x="192" y="204"/>
                  </a:lnTo>
                  <a:lnTo>
                    <a:pt x="198" y="252"/>
                  </a:lnTo>
                  <a:lnTo>
                    <a:pt x="204" y="304"/>
                  </a:lnTo>
                  <a:lnTo>
                    <a:pt x="207" y="359"/>
                  </a:lnTo>
                  <a:lnTo>
                    <a:pt x="209" y="415"/>
                  </a:lnTo>
                  <a:lnTo>
                    <a:pt x="209" y="473"/>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98" name="Freeform 22"/>
            <p:cNvSpPr>
              <a:spLocks noChangeAspect="1"/>
            </p:cNvSpPr>
            <p:nvPr/>
          </p:nvSpPr>
          <p:spPr bwMode="auto">
            <a:xfrm>
              <a:off x="2422" y="2400"/>
              <a:ext cx="702" cy="737"/>
            </a:xfrm>
            <a:custGeom>
              <a:avLst/>
              <a:gdLst>
                <a:gd name="T0" fmla="*/ 3301 w 419"/>
                <a:gd name="T1" fmla="*/ 746 h 734"/>
                <a:gd name="T2" fmla="*/ 3301 w 419"/>
                <a:gd name="T3" fmla="*/ 673 h 734"/>
                <a:gd name="T4" fmla="*/ 3267 w 419"/>
                <a:gd name="T5" fmla="*/ 598 h 734"/>
                <a:gd name="T6" fmla="*/ 3222 w 419"/>
                <a:gd name="T7" fmla="*/ 529 h 734"/>
                <a:gd name="T8" fmla="*/ 3183 w 419"/>
                <a:gd name="T9" fmla="*/ 459 h 734"/>
                <a:gd name="T10" fmla="*/ 3105 w 419"/>
                <a:gd name="T11" fmla="*/ 396 h 734"/>
                <a:gd name="T12" fmla="*/ 3022 w 419"/>
                <a:gd name="T13" fmla="*/ 329 h 734"/>
                <a:gd name="T14" fmla="*/ 2925 w 419"/>
                <a:gd name="T15" fmla="*/ 271 h 734"/>
                <a:gd name="T16" fmla="*/ 2813 w 419"/>
                <a:gd name="T17" fmla="*/ 219 h 734"/>
                <a:gd name="T18" fmla="*/ 2694 w 419"/>
                <a:gd name="T19" fmla="*/ 169 h 734"/>
                <a:gd name="T20" fmla="*/ 2577 w 419"/>
                <a:gd name="T21" fmla="*/ 127 h 734"/>
                <a:gd name="T22" fmla="*/ 2428 w 419"/>
                <a:gd name="T23" fmla="*/ 87 h 734"/>
                <a:gd name="T24" fmla="*/ 2285 w 419"/>
                <a:gd name="T25" fmla="*/ 56 h 734"/>
                <a:gd name="T26" fmla="*/ 2136 w 419"/>
                <a:gd name="T27" fmla="*/ 31 h 734"/>
                <a:gd name="T28" fmla="*/ 1970 w 419"/>
                <a:gd name="T29" fmla="*/ 14 h 734"/>
                <a:gd name="T30" fmla="*/ 1820 w 419"/>
                <a:gd name="T31" fmla="*/ 4 h 734"/>
                <a:gd name="T32" fmla="*/ 1655 w 419"/>
                <a:gd name="T33" fmla="*/ 0 h 734"/>
                <a:gd name="T34" fmla="*/ 1483 w 419"/>
                <a:gd name="T35" fmla="*/ 4 h 734"/>
                <a:gd name="T36" fmla="*/ 1330 w 419"/>
                <a:gd name="T37" fmla="*/ 14 h 734"/>
                <a:gd name="T38" fmla="*/ 1168 w 419"/>
                <a:gd name="T39" fmla="*/ 31 h 734"/>
                <a:gd name="T40" fmla="*/ 1017 w 419"/>
                <a:gd name="T41" fmla="*/ 56 h 734"/>
                <a:gd name="T42" fmla="*/ 885 w 419"/>
                <a:gd name="T43" fmla="*/ 87 h 734"/>
                <a:gd name="T44" fmla="*/ 724 w 419"/>
                <a:gd name="T45" fmla="*/ 127 h 734"/>
                <a:gd name="T46" fmla="*/ 607 w 419"/>
                <a:gd name="T47" fmla="*/ 169 h 734"/>
                <a:gd name="T48" fmla="*/ 489 w 419"/>
                <a:gd name="T49" fmla="*/ 219 h 734"/>
                <a:gd name="T50" fmla="*/ 377 w 419"/>
                <a:gd name="T51" fmla="*/ 271 h 734"/>
                <a:gd name="T52" fmla="*/ 278 w 419"/>
                <a:gd name="T53" fmla="*/ 329 h 734"/>
                <a:gd name="T54" fmla="*/ 196 w 419"/>
                <a:gd name="T55" fmla="*/ 396 h 734"/>
                <a:gd name="T56" fmla="*/ 126 w 419"/>
                <a:gd name="T57" fmla="*/ 459 h 734"/>
                <a:gd name="T58" fmla="*/ 79 w 419"/>
                <a:gd name="T59" fmla="*/ 529 h 734"/>
                <a:gd name="T60" fmla="*/ 34 w 419"/>
                <a:gd name="T61" fmla="*/ 598 h 734"/>
                <a:gd name="T62" fmla="*/ 0 w 419"/>
                <a:gd name="T63" fmla="*/ 673 h 734"/>
                <a:gd name="T64" fmla="*/ 0 w 419"/>
                <a:gd name="T65" fmla="*/ 746 h 7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
                <a:gd name="T100" fmla="*/ 0 h 734"/>
                <a:gd name="T101" fmla="*/ 419 w 419"/>
                <a:gd name="T102" fmla="*/ 734 h 7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 h="734">
                  <a:moveTo>
                    <a:pt x="419" y="734"/>
                  </a:moveTo>
                  <a:lnTo>
                    <a:pt x="419" y="661"/>
                  </a:lnTo>
                  <a:lnTo>
                    <a:pt x="415" y="590"/>
                  </a:lnTo>
                  <a:lnTo>
                    <a:pt x="409" y="521"/>
                  </a:lnTo>
                  <a:lnTo>
                    <a:pt x="404" y="451"/>
                  </a:lnTo>
                  <a:lnTo>
                    <a:pt x="394" y="388"/>
                  </a:lnTo>
                  <a:lnTo>
                    <a:pt x="384" y="325"/>
                  </a:lnTo>
                  <a:lnTo>
                    <a:pt x="371" y="267"/>
                  </a:lnTo>
                  <a:lnTo>
                    <a:pt x="357" y="215"/>
                  </a:lnTo>
                  <a:lnTo>
                    <a:pt x="342" y="165"/>
                  </a:lnTo>
                  <a:lnTo>
                    <a:pt x="327" y="123"/>
                  </a:lnTo>
                  <a:lnTo>
                    <a:pt x="308" y="87"/>
                  </a:lnTo>
                  <a:lnTo>
                    <a:pt x="290" y="56"/>
                  </a:lnTo>
                  <a:lnTo>
                    <a:pt x="271" y="31"/>
                  </a:lnTo>
                  <a:lnTo>
                    <a:pt x="250" y="14"/>
                  </a:lnTo>
                  <a:lnTo>
                    <a:pt x="231" y="4"/>
                  </a:lnTo>
                  <a:lnTo>
                    <a:pt x="210" y="0"/>
                  </a:lnTo>
                  <a:lnTo>
                    <a:pt x="188" y="4"/>
                  </a:lnTo>
                  <a:lnTo>
                    <a:pt x="169" y="14"/>
                  </a:lnTo>
                  <a:lnTo>
                    <a:pt x="148" y="31"/>
                  </a:lnTo>
                  <a:lnTo>
                    <a:pt x="129" y="56"/>
                  </a:lnTo>
                  <a:lnTo>
                    <a:pt x="112" y="87"/>
                  </a:lnTo>
                  <a:lnTo>
                    <a:pt x="92" y="123"/>
                  </a:lnTo>
                  <a:lnTo>
                    <a:pt x="77" y="165"/>
                  </a:lnTo>
                  <a:lnTo>
                    <a:pt x="62" y="215"/>
                  </a:lnTo>
                  <a:lnTo>
                    <a:pt x="48" y="267"/>
                  </a:lnTo>
                  <a:lnTo>
                    <a:pt x="35" y="325"/>
                  </a:lnTo>
                  <a:lnTo>
                    <a:pt x="25" y="388"/>
                  </a:lnTo>
                  <a:lnTo>
                    <a:pt x="16" y="451"/>
                  </a:lnTo>
                  <a:lnTo>
                    <a:pt x="10" y="521"/>
                  </a:lnTo>
                  <a:lnTo>
                    <a:pt x="4" y="590"/>
                  </a:lnTo>
                  <a:lnTo>
                    <a:pt x="0" y="661"/>
                  </a:lnTo>
                  <a:lnTo>
                    <a:pt x="0" y="734"/>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99" name="Line 23"/>
            <p:cNvSpPr>
              <a:spLocks noChangeAspect="1" noChangeShapeType="1"/>
            </p:cNvSpPr>
            <p:nvPr/>
          </p:nvSpPr>
          <p:spPr bwMode="auto">
            <a:xfrm>
              <a:off x="1155" y="3137"/>
              <a:ext cx="3405" cy="1"/>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40000" name="Freeform 24"/>
            <p:cNvSpPr>
              <a:spLocks noChangeAspect="1"/>
            </p:cNvSpPr>
            <p:nvPr/>
          </p:nvSpPr>
          <p:spPr bwMode="auto">
            <a:xfrm>
              <a:off x="1368" y="2925"/>
              <a:ext cx="351" cy="212"/>
            </a:xfrm>
            <a:custGeom>
              <a:avLst/>
              <a:gdLst>
                <a:gd name="T0" fmla="*/ 1661 w 209"/>
                <a:gd name="T1" fmla="*/ 215 h 211"/>
                <a:gd name="T2" fmla="*/ 1653 w 209"/>
                <a:gd name="T3" fmla="*/ 178 h 211"/>
                <a:gd name="T4" fmla="*/ 1606 w 209"/>
                <a:gd name="T5" fmla="*/ 142 h 211"/>
                <a:gd name="T6" fmla="*/ 1543 w 209"/>
                <a:gd name="T7" fmla="*/ 105 h 211"/>
                <a:gd name="T8" fmla="*/ 1473 w 209"/>
                <a:gd name="T9" fmla="*/ 74 h 211"/>
                <a:gd name="T10" fmla="*/ 1359 w 209"/>
                <a:gd name="T11" fmla="*/ 49 h 211"/>
                <a:gd name="T12" fmla="*/ 1255 w 209"/>
                <a:gd name="T13" fmla="*/ 28 h 211"/>
                <a:gd name="T14" fmla="*/ 1113 w 209"/>
                <a:gd name="T15" fmla="*/ 13 h 211"/>
                <a:gd name="T16" fmla="*/ 981 w 209"/>
                <a:gd name="T17" fmla="*/ 3 h 211"/>
                <a:gd name="T18" fmla="*/ 830 w 209"/>
                <a:gd name="T19" fmla="*/ 0 h 211"/>
                <a:gd name="T20" fmla="*/ 690 w 209"/>
                <a:gd name="T21" fmla="*/ 3 h 211"/>
                <a:gd name="T22" fmla="*/ 549 w 209"/>
                <a:gd name="T23" fmla="*/ 13 h 211"/>
                <a:gd name="T24" fmla="*/ 411 w 209"/>
                <a:gd name="T25" fmla="*/ 28 h 211"/>
                <a:gd name="T26" fmla="*/ 294 w 209"/>
                <a:gd name="T27" fmla="*/ 49 h 211"/>
                <a:gd name="T28" fmla="*/ 183 w 209"/>
                <a:gd name="T29" fmla="*/ 74 h 211"/>
                <a:gd name="T30" fmla="*/ 113 w 209"/>
                <a:gd name="T31" fmla="*/ 105 h 211"/>
                <a:gd name="T32" fmla="*/ 49 w 209"/>
                <a:gd name="T33" fmla="*/ 142 h 211"/>
                <a:gd name="T34" fmla="*/ 13 w 209"/>
                <a:gd name="T35" fmla="*/ 178 h 211"/>
                <a:gd name="T36" fmla="*/ 0 w 209"/>
                <a:gd name="T37" fmla="*/ 215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209" y="211"/>
                  </a:moveTo>
                  <a:lnTo>
                    <a:pt x="208" y="174"/>
                  </a:lnTo>
                  <a:lnTo>
                    <a:pt x="202" y="138"/>
                  </a:lnTo>
                  <a:lnTo>
                    <a:pt x="194" y="105"/>
                  </a:lnTo>
                  <a:lnTo>
                    <a:pt x="185" y="74"/>
                  </a:lnTo>
                  <a:lnTo>
                    <a:pt x="171" y="49"/>
                  </a:lnTo>
                  <a:lnTo>
                    <a:pt x="158" y="28"/>
                  </a:lnTo>
                  <a:lnTo>
                    <a:pt x="140" y="13"/>
                  </a:lnTo>
                  <a:lnTo>
                    <a:pt x="123" y="3"/>
                  </a:lnTo>
                  <a:lnTo>
                    <a:pt x="104" y="0"/>
                  </a:lnTo>
                  <a:lnTo>
                    <a:pt x="87" y="3"/>
                  </a:lnTo>
                  <a:lnTo>
                    <a:pt x="69" y="13"/>
                  </a:lnTo>
                  <a:lnTo>
                    <a:pt x="52" y="28"/>
                  </a:lnTo>
                  <a:lnTo>
                    <a:pt x="37" y="49"/>
                  </a:lnTo>
                  <a:lnTo>
                    <a:pt x="23" y="74"/>
                  </a:lnTo>
                  <a:lnTo>
                    <a:pt x="14" y="105"/>
                  </a:lnTo>
                  <a:lnTo>
                    <a:pt x="6" y="138"/>
                  </a:lnTo>
                  <a:lnTo>
                    <a:pt x="2" y="174"/>
                  </a:lnTo>
                  <a:lnTo>
                    <a:pt x="0"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40001" name="Freeform 25"/>
            <p:cNvSpPr>
              <a:spLocks noChangeAspect="1"/>
            </p:cNvSpPr>
            <p:nvPr/>
          </p:nvSpPr>
          <p:spPr bwMode="auto">
            <a:xfrm>
              <a:off x="1719" y="2820"/>
              <a:ext cx="352" cy="317"/>
            </a:xfrm>
            <a:custGeom>
              <a:avLst/>
              <a:gdLst>
                <a:gd name="T0" fmla="*/ 1658 w 210"/>
                <a:gd name="T1" fmla="*/ 323 h 315"/>
                <a:gd name="T2" fmla="*/ 1644 w 210"/>
                <a:gd name="T3" fmla="*/ 277 h 315"/>
                <a:gd name="T4" fmla="*/ 1624 w 210"/>
                <a:gd name="T5" fmla="*/ 229 h 315"/>
                <a:gd name="T6" fmla="*/ 1579 w 210"/>
                <a:gd name="T7" fmla="*/ 188 h 315"/>
                <a:gd name="T8" fmla="*/ 1525 w 210"/>
                <a:gd name="T9" fmla="*/ 148 h 315"/>
                <a:gd name="T10" fmla="*/ 1462 w 210"/>
                <a:gd name="T11" fmla="*/ 111 h 315"/>
                <a:gd name="T12" fmla="*/ 1366 w 210"/>
                <a:gd name="T13" fmla="*/ 77 h 315"/>
                <a:gd name="T14" fmla="*/ 1281 w 210"/>
                <a:gd name="T15" fmla="*/ 50 h 315"/>
                <a:gd name="T16" fmla="*/ 1168 w 210"/>
                <a:gd name="T17" fmla="*/ 29 h 315"/>
                <a:gd name="T18" fmla="*/ 1064 w 210"/>
                <a:gd name="T19" fmla="*/ 11 h 315"/>
                <a:gd name="T20" fmla="*/ 947 w 210"/>
                <a:gd name="T21" fmla="*/ 4 h 315"/>
                <a:gd name="T22" fmla="*/ 820 w 210"/>
                <a:gd name="T23" fmla="*/ 0 h 315"/>
                <a:gd name="T24" fmla="*/ 719 w 210"/>
                <a:gd name="T25" fmla="*/ 4 h 315"/>
                <a:gd name="T26" fmla="*/ 593 w 210"/>
                <a:gd name="T27" fmla="*/ 11 h 315"/>
                <a:gd name="T28" fmla="*/ 489 w 210"/>
                <a:gd name="T29" fmla="*/ 29 h 315"/>
                <a:gd name="T30" fmla="*/ 386 w 210"/>
                <a:gd name="T31" fmla="*/ 50 h 315"/>
                <a:gd name="T32" fmla="*/ 292 w 210"/>
                <a:gd name="T33" fmla="*/ 77 h 315"/>
                <a:gd name="T34" fmla="*/ 196 w 210"/>
                <a:gd name="T35" fmla="*/ 111 h 315"/>
                <a:gd name="T36" fmla="*/ 126 w 210"/>
                <a:gd name="T37" fmla="*/ 148 h 315"/>
                <a:gd name="T38" fmla="*/ 79 w 210"/>
                <a:gd name="T39" fmla="*/ 188 h 315"/>
                <a:gd name="T40" fmla="*/ 34 w 210"/>
                <a:gd name="T41" fmla="*/ 229 h 315"/>
                <a:gd name="T42" fmla="*/ 0 w 210"/>
                <a:gd name="T43" fmla="*/ 277 h 315"/>
                <a:gd name="T44" fmla="*/ 0 w 210"/>
                <a:gd name="T45" fmla="*/ 323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315"/>
                <a:gd name="T71" fmla="*/ 210 w 210"/>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315">
                  <a:moveTo>
                    <a:pt x="210" y="315"/>
                  </a:moveTo>
                  <a:lnTo>
                    <a:pt x="208" y="269"/>
                  </a:lnTo>
                  <a:lnTo>
                    <a:pt x="206" y="225"/>
                  </a:lnTo>
                  <a:lnTo>
                    <a:pt x="200" y="184"/>
                  </a:lnTo>
                  <a:lnTo>
                    <a:pt x="193" y="144"/>
                  </a:lnTo>
                  <a:lnTo>
                    <a:pt x="185" y="107"/>
                  </a:lnTo>
                  <a:lnTo>
                    <a:pt x="173" y="77"/>
                  </a:lnTo>
                  <a:lnTo>
                    <a:pt x="162" y="50"/>
                  </a:lnTo>
                  <a:lnTo>
                    <a:pt x="148" y="29"/>
                  </a:lnTo>
                  <a:lnTo>
                    <a:pt x="135" y="11"/>
                  </a:lnTo>
                  <a:lnTo>
                    <a:pt x="120" y="4"/>
                  </a:lnTo>
                  <a:lnTo>
                    <a:pt x="104" y="0"/>
                  </a:lnTo>
                  <a:lnTo>
                    <a:pt x="91" y="4"/>
                  </a:lnTo>
                  <a:lnTo>
                    <a:pt x="75" y="11"/>
                  </a:lnTo>
                  <a:lnTo>
                    <a:pt x="62" y="29"/>
                  </a:lnTo>
                  <a:lnTo>
                    <a:pt x="49" y="50"/>
                  </a:lnTo>
                  <a:lnTo>
                    <a:pt x="37" y="77"/>
                  </a:lnTo>
                  <a:lnTo>
                    <a:pt x="25" y="107"/>
                  </a:lnTo>
                  <a:lnTo>
                    <a:pt x="16" y="144"/>
                  </a:lnTo>
                  <a:lnTo>
                    <a:pt x="10" y="184"/>
                  </a:lnTo>
                  <a:lnTo>
                    <a:pt x="4" y="225"/>
                  </a:lnTo>
                  <a:lnTo>
                    <a:pt x="0" y="269"/>
                  </a:lnTo>
                  <a:lnTo>
                    <a:pt x="0" y="315"/>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40002" name="Freeform 26"/>
            <p:cNvSpPr>
              <a:spLocks noChangeAspect="1"/>
            </p:cNvSpPr>
            <p:nvPr/>
          </p:nvSpPr>
          <p:spPr bwMode="auto">
            <a:xfrm>
              <a:off x="2071" y="2662"/>
              <a:ext cx="351" cy="475"/>
            </a:xfrm>
            <a:custGeom>
              <a:avLst/>
              <a:gdLst>
                <a:gd name="T0" fmla="*/ 1661 w 209"/>
                <a:gd name="T1" fmla="*/ 481 h 473"/>
                <a:gd name="T2" fmla="*/ 1661 w 209"/>
                <a:gd name="T3" fmla="*/ 423 h 473"/>
                <a:gd name="T4" fmla="*/ 1631 w 209"/>
                <a:gd name="T5" fmla="*/ 367 h 473"/>
                <a:gd name="T6" fmla="*/ 1606 w 209"/>
                <a:gd name="T7" fmla="*/ 308 h 473"/>
                <a:gd name="T8" fmla="*/ 1577 w 209"/>
                <a:gd name="T9" fmla="*/ 256 h 473"/>
                <a:gd name="T10" fmla="*/ 1511 w 209"/>
                <a:gd name="T11" fmla="*/ 208 h 473"/>
                <a:gd name="T12" fmla="*/ 1449 w 209"/>
                <a:gd name="T13" fmla="*/ 164 h 473"/>
                <a:gd name="T14" fmla="*/ 1394 w 209"/>
                <a:gd name="T15" fmla="*/ 123 h 473"/>
                <a:gd name="T16" fmla="*/ 1298 w 209"/>
                <a:gd name="T17" fmla="*/ 85 h 473"/>
                <a:gd name="T18" fmla="*/ 1228 w 209"/>
                <a:gd name="T19" fmla="*/ 54 h 473"/>
                <a:gd name="T20" fmla="*/ 1129 w 209"/>
                <a:gd name="T21" fmla="*/ 31 h 473"/>
                <a:gd name="T22" fmla="*/ 1026 w 209"/>
                <a:gd name="T23" fmla="*/ 14 h 473"/>
                <a:gd name="T24" fmla="*/ 929 w 209"/>
                <a:gd name="T25" fmla="*/ 4 h 473"/>
                <a:gd name="T26" fmla="*/ 830 w 209"/>
                <a:gd name="T27" fmla="*/ 0 h 473"/>
                <a:gd name="T28" fmla="*/ 734 w 209"/>
                <a:gd name="T29" fmla="*/ 4 h 473"/>
                <a:gd name="T30" fmla="*/ 630 w 209"/>
                <a:gd name="T31" fmla="*/ 14 h 473"/>
                <a:gd name="T32" fmla="*/ 536 w 209"/>
                <a:gd name="T33" fmla="*/ 31 h 473"/>
                <a:gd name="T34" fmla="*/ 445 w 209"/>
                <a:gd name="T35" fmla="*/ 54 h 473"/>
                <a:gd name="T36" fmla="*/ 349 w 209"/>
                <a:gd name="T37" fmla="*/ 85 h 473"/>
                <a:gd name="T38" fmla="*/ 270 w 209"/>
                <a:gd name="T39" fmla="*/ 123 h 473"/>
                <a:gd name="T40" fmla="*/ 215 w 209"/>
                <a:gd name="T41" fmla="*/ 164 h 473"/>
                <a:gd name="T42" fmla="*/ 153 w 209"/>
                <a:gd name="T43" fmla="*/ 208 h 473"/>
                <a:gd name="T44" fmla="*/ 84 w 209"/>
                <a:gd name="T45" fmla="*/ 256 h 473"/>
                <a:gd name="T46" fmla="*/ 49 w 209"/>
                <a:gd name="T47" fmla="*/ 308 h 473"/>
                <a:gd name="T48" fmla="*/ 13 w 209"/>
                <a:gd name="T49" fmla="*/ 367 h 473"/>
                <a:gd name="T50" fmla="*/ 0 w 209"/>
                <a:gd name="T51" fmla="*/ 423 h 473"/>
                <a:gd name="T52" fmla="*/ 0 w 209"/>
                <a:gd name="T53" fmla="*/ 481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473"/>
                <a:gd name="T83" fmla="*/ 209 w 2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473">
                  <a:moveTo>
                    <a:pt x="209" y="473"/>
                  </a:moveTo>
                  <a:lnTo>
                    <a:pt x="209" y="415"/>
                  </a:lnTo>
                  <a:lnTo>
                    <a:pt x="205" y="359"/>
                  </a:lnTo>
                  <a:lnTo>
                    <a:pt x="202" y="304"/>
                  </a:lnTo>
                  <a:lnTo>
                    <a:pt x="198" y="252"/>
                  </a:lnTo>
                  <a:lnTo>
                    <a:pt x="190" y="204"/>
                  </a:lnTo>
                  <a:lnTo>
                    <a:pt x="182" y="160"/>
                  </a:lnTo>
                  <a:lnTo>
                    <a:pt x="175" y="119"/>
                  </a:lnTo>
                  <a:lnTo>
                    <a:pt x="163" y="85"/>
                  </a:lnTo>
                  <a:lnTo>
                    <a:pt x="154" y="54"/>
                  </a:lnTo>
                  <a:lnTo>
                    <a:pt x="142" y="31"/>
                  </a:lnTo>
                  <a:lnTo>
                    <a:pt x="129" y="14"/>
                  </a:lnTo>
                  <a:lnTo>
                    <a:pt x="117" y="4"/>
                  </a:lnTo>
                  <a:lnTo>
                    <a:pt x="104" y="0"/>
                  </a:lnTo>
                  <a:lnTo>
                    <a:pt x="92" y="4"/>
                  </a:lnTo>
                  <a:lnTo>
                    <a:pt x="79" y="14"/>
                  </a:lnTo>
                  <a:lnTo>
                    <a:pt x="67" y="31"/>
                  </a:lnTo>
                  <a:lnTo>
                    <a:pt x="56" y="54"/>
                  </a:lnTo>
                  <a:lnTo>
                    <a:pt x="44" y="85"/>
                  </a:lnTo>
                  <a:lnTo>
                    <a:pt x="34" y="119"/>
                  </a:lnTo>
                  <a:lnTo>
                    <a:pt x="27" y="160"/>
                  </a:lnTo>
                  <a:lnTo>
                    <a:pt x="19" y="204"/>
                  </a:lnTo>
                  <a:lnTo>
                    <a:pt x="11" y="252"/>
                  </a:lnTo>
                  <a:lnTo>
                    <a:pt x="6" y="304"/>
                  </a:lnTo>
                  <a:lnTo>
                    <a:pt x="2" y="359"/>
                  </a:lnTo>
                  <a:lnTo>
                    <a:pt x="0" y="415"/>
                  </a:lnTo>
                  <a:lnTo>
                    <a:pt x="0" y="473"/>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40003" name="Freeform 27"/>
            <p:cNvSpPr>
              <a:spLocks noChangeAspect="1"/>
            </p:cNvSpPr>
            <p:nvPr/>
          </p:nvSpPr>
          <p:spPr bwMode="auto">
            <a:xfrm>
              <a:off x="4177" y="3060"/>
              <a:ext cx="351" cy="77"/>
            </a:xfrm>
            <a:custGeom>
              <a:avLst/>
              <a:gdLst>
                <a:gd name="T0" fmla="*/ 0 w 209"/>
                <a:gd name="T1" fmla="*/ 4 h 211"/>
                <a:gd name="T2" fmla="*/ 13 w 209"/>
                <a:gd name="T3" fmla="*/ 3 h 211"/>
                <a:gd name="T4" fmla="*/ 57 w 209"/>
                <a:gd name="T5" fmla="*/ 3 h 211"/>
                <a:gd name="T6" fmla="*/ 119 w 209"/>
                <a:gd name="T7" fmla="*/ 2 h 211"/>
                <a:gd name="T8" fmla="*/ 200 w 209"/>
                <a:gd name="T9" fmla="*/ 1 h 211"/>
                <a:gd name="T10" fmla="*/ 302 w 209"/>
                <a:gd name="T11" fmla="*/ 1 h 211"/>
                <a:gd name="T12" fmla="*/ 420 w 209"/>
                <a:gd name="T13" fmla="*/ 0 h 211"/>
                <a:gd name="T14" fmla="*/ 549 w 209"/>
                <a:gd name="T15" fmla="*/ 0 h 211"/>
                <a:gd name="T16" fmla="*/ 682 w 209"/>
                <a:gd name="T17" fmla="*/ 0 h 211"/>
                <a:gd name="T18" fmla="*/ 835 w 209"/>
                <a:gd name="T19" fmla="*/ 0 h 211"/>
                <a:gd name="T20" fmla="*/ 981 w 209"/>
                <a:gd name="T21" fmla="*/ 0 h 211"/>
                <a:gd name="T22" fmla="*/ 1129 w 209"/>
                <a:gd name="T23" fmla="*/ 0 h 211"/>
                <a:gd name="T24" fmla="*/ 1249 w 209"/>
                <a:gd name="T25" fmla="*/ 0 h 211"/>
                <a:gd name="T26" fmla="*/ 1379 w 209"/>
                <a:gd name="T27" fmla="*/ 1 h 211"/>
                <a:gd name="T28" fmla="*/ 1478 w 209"/>
                <a:gd name="T29" fmla="*/ 1 h 211"/>
                <a:gd name="T30" fmla="*/ 1560 w 209"/>
                <a:gd name="T31" fmla="*/ 2 h 211"/>
                <a:gd name="T32" fmla="*/ 1616 w 209"/>
                <a:gd name="T33" fmla="*/ 3 h 211"/>
                <a:gd name="T34" fmla="*/ 1661 w 209"/>
                <a:gd name="T35" fmla="*/ 3 h 211"/>
                <a:gd name="T36" fmla="*/ 1661 w 209"/>
                <a:gd name="T37" fmla="*/ 4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40004" name="Freeform 28"/>
            <p:cNvSpPr>
              <a:spLocks noChangeAspect="1"/>
            </p:cNvSpPr>
            <p:nvPr/>
          </p:nvSpPr>
          <p:spPr bwMode="auto">
            <a:xfrm>
              <a:off x="1008" y="3060"/>
              <a:ext cx="351" cy="77"/>
            </a:xfrm>
            <a:custGeom>
              <a:avLst/>
              <a:gdLst>
                <a:gd name="T0" fmla="*/ 0 w 209"/>
                <a:gd name="T1" fmla="*/ 4 h 211"/>
                <a:gd name="T2" fmla="*/ 13 w 209"/>
                <a:gd name="T3" fmla="*/ 3 h 211"/>
                <a:gd name="T4" fmla="*/ 57 w 209"/>
                <a:gd name="T5" fmla="*/ 3 h 211"/>
                <a:gd name="T6" fmla="*/ 119 w 209"/>
                <a:gd name="T7" fmla="*/ 2 h 211"/>
                <a:gd name="T8" fmla="*/ 200 w 209"/>
                <a:gd name="T9" fmla="*/ 1 h 211"/>
                <a:gd name="T10" fmla="*/ 302 w 209"/>
                <a:gd name="T11" fmla="*/ 1 h 211"/>
                <a:gd name="T12" fmla="*/ 420 w 209"/>
                <a:gd name="T13" fmla="*/ 0 h 211"/>
                <a:gd name="T14" fmla="*/ 549 w 209"/>
                <a:gd name="T15" fmla="*/ 0 h 211"/>
                <a:gd name="T16" fmla="*/ 682 w 209"/>
                <a:gd name="T17" fmla="*/ 0 h 211"/>
                <a:gd name="T18" fmla="*/ 835 w 209"/>
                <a:gd name="T19" fmla="*/ 0 h 211"/>
                <a:gd name="T20" fmla="*/ 981 w 209"/>
                <a:gd name="T21" fmla="*/ 0 h 211"/>
                <a:gd name="T22" fmla="*/ 1129 w 209"/>
                <a:gd name="T23" fmla="*/ 0 h 211"/>
                <a:gd name="T24" fmla="*/ 1249 w 209"/>
                <a:gd name="T25" fmla="*/ 0 h 211"/>
                <a:gd name="T26" fmla="*/ 1379 w 209"/>
                <a:gd name="T27" fmla="*/ 1 h 211"/>
                <a:gd name="T28" fmla="*/ 1478 w 209"/>
                <a:gd name="T29" fmla="*/ 1 h 211"/>
                <a:gd name="T30" fmla="*/ 1560 w 209"/>
                <a:gd name="T31" fmla="*/ 2 h 211"/>
                <a:gd name="T32" fmla="*/ 1616 w 209"/>
                <a:gd name="T33" fmla="*/ 3 h 211"/>
                <a:gd name="T34" fmla="*/ 1661 w 209"/>
                <a:gd name="T35" fmla="*/ 3 h 211"/>
                <a:gd name="T36" fmla="*/ 1661 w 209"/>
                <a:gd name="T37" fmla="*/ 4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39946" name="Text Box 29"/>
          <p:cNvSpPr txBox="1">
            <a:spLocks noChangeArrowheads="1"/>
          </p:cNvSpPr>
          <p:nvPr/>
        </p:nvSpPr>
        <p:spPr bwMode="auto">
          <a:xfrm>
            <a:off x="6461391" y="5499911"/>
            <a:ext cx="546100" cy="336550"/>
          </a:xfrm>
          <a:prstGeom prst="rect">
            <a:avLst/>
          </a:prstGeom>
          <a:noFill/>
          <a:ln w="9525">
            <a:noFill/>
            <a:miter lim="800000"/>
            <a:headEnd/>
            <a:tailEnd/>
          </a:ln>
        </p:spPr>
        <p:txBody>
          <a:bodyPr wrap="none">
            <a:spAutoFit/>
          </a:bodyPr>
          <a:lstStyle/>
          <a:p>
            <a:r>
              <a:rPr lang="en-US" sz="1600" dirty="0">
                <a:latin typeface="Agilent TT Cond" pitchFamily="34" charset="0"/>
              </a:rPr>
              <a:t>2/ S</a:t>
            </a:r>
          </a:p>
        </p:txBody>
      </p:sp>
      <p:sp>
        <p:nvSpPr>
          <p:cNvPr id="39947" name="Line 30"/>
          <p:cNvSpPr>
            <a:spLocks noChangeShapeType="1"/>
          </p:cNvSpPr>
          <p:nvPr/>
        </p:nvSpPr>
        <p:spPr bwMode="auto">
          <a:xfrm>
            <a:off x="6019800" y="3352800"/>
            <a:ext cx="533400" cy="0"/>
          </a:xfrm>
          <a:prstGeom prst="line">
            <a:avLst/>
          </a:prstGeom>
          <a:noFill/>
          <a:ln w="9525">
            <a:solidFill>
              <a:schemeClr val="tx1"/>
            </a:solidFill>
            <a:round/>
            <a:headEnd/>
            <a:tailEnd type="triangle" w="med" len="med"/>
          </a:ln>
        </p:spPr>
        <p:txBody>
          <a:bodyPr wrap="none" anchor="ctr"/>
          <a:lstStyle/>
          <a:p>
            <a:endParaRPr lang="en-US" dirty="0">
              <a:latin typeface="Agilent TT Cond" pitchFamily="34" charset="0"/>
            </a:endParaRPr>
          </a:p>
        </p:txBody>
      </p:sp>
      <p:sp>
        <p:nvSpPr>
          <p:cNvPr id="39948" name="Line 31"/>
          <p:cNvSpPr>
            <a:spLocks noChangeShapeType="1"/>
          </p:cNvSpPr>
          <p:nvPr/>
        </p:nvSpPr>
        <p:spPr bwMode="auto">
          <a:xfrm>
            <a:off x="7086600" y="3352800"/>
            <a:ext cx="622300" cy="0"/>
          </a:xfrm>
          <a:prstGeom prst="line">
            <a:avLst/>
          </a:prstGeom>
          <a:noFill/>
          <a:ln w="9525">
            <a:solidFill>
              <a:schemeClr val="tx1"/>
            </a:solidFill>
            <a:round/>
            <a:headEnd type="triangle" w="med" len="med"/>
            <a:tailEnd/>
          </a:ln>
        </p:spPr>
        <p:txBody>
          <a:bodyPr wrap="none" anchor="ctr"/>
          <a:lstStyle/>
          <a:p>
            <a:endParaRPr lang="en-US" dirty="0">
              <a:latin typeface="Agilent TT Cond" pitchFamily="34" charset="0"/>
            </a:endParaRPr>
          </a:p>
        </p:txBody>
      </p:sp>
      <p:sp>
        <p:nvSpPr>
          <p:cNvPr id="39949" name="Text Box 32"/>
          <p:cNvSpPr txBox="1">
            <a:spLocks noChangeArrowheads="1"/>
          </p:cNvSpPr>
          <p:nvPr/>
        </p:nvSpPr>
        <p:spPr bwMode="auto">
          <a:xfrm>
            <a:off x="5478565" y="5697316"/>
            <a:ext cx="2642070" cy="307777"/>
          </a:xfrm>
          <a:prstGeom prst="rect">
            <a:avLst/>
          </a:prstGeom>
          <a:noFill/>
          <a:ln w="9525">
            <a:noFill/>
            <a:miter lim="800000"/>
            <a:headEnd/>
            <a:tailEnd/>
          </a:ln>
        </p:spPr>
        <p:txBody>
          <a:bodyPr wrap="none">
            <a:spAutoFit/>
          </a:bodyPr>
          <a:lstStyle/>
          <a:p>
            <a:r>
              <a:rPr lang="en-US" sz="1400" dirty="0">
                <a:latin typeface="Agilent TT Cond" pitchFamily="34" charset="0"/>
              </a:rPr>
              <a:t>Main lobe width is 2 × Symbol rate</a:t>
            </a:r>
          </a:p>
        </p:txBody>
      </p:sp>
      <p:sp>
        <p:nvSpPr>
          <p:cNvPr id="39950" name="Text Box 33"/>
          <p:cNvSpPr txBox="1">
            <a:spLocks noChangeArrowheads="1"/>
          </p:cNvSpPr>
          <p:nvPr/>
        </p:nvSpPr>
        <p:spPr bwMode="auto">
          <a:xfrm>
            <a:off x="5290565" y="2089150"/>
            <a:ext cx="2830070" cy="233910"/>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600" b="1" dirty="0">
                <a:latin typeface="Agilent TT Cond" pitchFamily="34" charset="0"/>
              </a:rPr>
              <a:t>Transmission Bandwidth Required</a:t>
            </a:r>
          </a:p>
        </p:txBody>
      </p:sp>
      <p:sp>
        <p:nvSpPr>
          <p:cNvPr id="39951" name="Line 34"/>
          <p:cNvSpPr>
            <a:spLocks noChangeShapeType="1"/>
          </p:cNvSpPr>
          <p:nvPr/>
        </p:nvSpPr>
        <p:spPr bwMode="auto">
          <a:xfrm>
            <a:off x="1981200" y="3078163"/>
            <a:ext cx="0" cy="30480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39952" name="Line 35"/>
          <p:cNvSpPr>
            <a:spLocks noChangeShapeType="1"/>
          </p:cNvSpPr>
          <p:nvPr/>
        </p:nvSpPr>
        <p:spPr bwMode="auto">
          <a:xfrm>
            <a:off x="2286000" y="3078163"/>
            <a:ext cx="0" cy="30480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39953" name="Text Box 36"/>
          <p:cNvSpPr txBox="1">
            <a:spLocks noChangeArrowheads="1"/>
          </p:cNvSpPr>
          <p:nvPr/>
        </p:nvSpPr>
        <p:spPr bwMode="auto">
          <a:xfrm>
            <a:off x="1981200" y="3084513"/>
            <a:ext cx="287258" cy="338554"/>
          </a:xfrm>
          <a:prstGeom prst="rect">
            <a:avLst/>
          </a:prstGeom>
          <a:noFill/>
          <a:ln w="9525">
            <a:noFill/>
            <a:miter lim="800000"/>
            <a:headEnd/>
            <a:tailEnd/>
          </a:ln>
        </p:spPr>
        <p:txBody>
          <a:bodyPr wrap="none">
            <a:spAutoFit/>
          </a:bodyPr>
          <a:lstStyle/>
          <a:p>
            <a:r>
              <a:rPr lang="en-US" sz="1600" dirty="0">
                <a:latin typeface="Agilent TT Cond" pitchFamily="34" charset="0"/>
              </a:rPr>
              <a:t>T</a:t>
            </a:r>
          </a:p>
        </p:txBody>
      </p:sp>
      <p:sp>
        <p:nvSpPr>
          <p:cNvPr id="39954" name="Text Box 37"/>
          <p:cNvSpPr txBox="1">
            <a:spLocks noChangeArrowheads="1"/>
          </p:cNvSpPr>
          <p:nvPr/>
        </p:nvSpPr>
        <p:spPr bwMode="auto">
          <a:xfrm>
            <a:off x="1498213" y="1757363"/>
            <a:ext cx="1721625" cy="233910"/>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600" b="1" dirty="0">
                <a:latin typeface="Agilent TT Cond" pitchFamily="34" charset="0"/>
              </a:rPr>
              <a:t>Binary Data bit = 0,1</a:t>
            </a:r>
          </a:p>
        </p:txBody>
      </p:sp>
      <p:sp>
        <p:nvSpPr>
          <p:cNvPr id="39955" name="Text Box 38"/>
          <p:cNvSpPr txBox="1">
            <a:spLocks noChangeArrowheads="1"/>
          </p:cNvSpPr>
          <p:nvPr/>
        </p:nvSpPr>
        <p:spPr bwMode="auto">
          <a:xfrm>
            <a:off x="2533198" y="3128963"/>
            <a:ext cx="750205" cy="204671"/>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400" b="1" dirty="0">
                <a:latin typeface="Agilent TT Cond" pitchFamily="34" charset="0"/>
              </a:rPr>
              <a:t>010101010</a:t>
            </a:r>
          </a:p>
        </p:txBody>
      </p:sp>
      <p:sp>
        <p:nvSpPr>
          <p:cNvPr id="39956" name="Text Box 39"/>
          <p:cNvSpPr txBox="1">
            <a:spLocks noChangeArrowheads="1"/>
          </p:cNvSpPr>
          <p:nvPr/>
        </p:nvSpPr>
        <p:spPr bwMode="auto">
          <a:xfrm>
            <a:off x="958604" y="3667645"/>
            <a:ext cx="2677015" cy="233910"/>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600" b="1" dirty="0">
                <a:latin typeface="Agilent TT Cond" pitchFamily="34" charset="0"/>
              </a:rPr>
              <a:t>Symbol = Groups/blocks of Bits</a:t>
            </a:r>
          </a:p>
        </p:txBody>
      </p:sp>
      <p:sp>
        <p:nvSpPr>
          <p:cNvPr id="39957" name="Text Box 40"/>
          <p:cNvSpPr txBox="1">
            <a:spLocks noChangeArrowheads="1"/>
          </p:cNvSpPr>
          <p:nvPr/>
        </p:nvSpPr>
        <p:spPr bwMode="auto">
          <a:xfrm>
            <a:off x="971378" y="3945703"/>
            <a:ext cx="2357438" cy="701731"/>
          </a:xfrm>
          <a:prstGeom prst="rect">
            <a:avLst/>
          </a:prstGeom>
          <a:noFill/>
          <a:ln w="9525">
            <a:noFill/>
            <a:miter lim="800000"/>
            <a:headEnd/>
            <a:tailEnd/>
          </a:ln>
        </p:spPr>
        <p:txBody>
          <a:bodyPr lIns="0" tIns="0" rIns="0" bIns="0">
            <a:spAutoFit/>
          </a:bodyPr>
          <a:lstStyle/>
          <a:p>
            <a:pPr>
              <a:lnSpc>
                <a:spcPct val="95000"/>
              </a:lnSpc>
              <a:spcBef>
                <a:spcPct val="50000"/>
              </a:spcBef>
              <a:spcAft>
                <a:spcPct val="50000"/>
              </a:spcAft>
            </a:pPr>
            <a:r>
              <a:rPr lang="en-US" sz="1600" b="1" dirty="0">
                <a:latin typeface="Agilent TT Cond" pitchFamily="34" charset="0"/>
              </a:rPr>
              <a:t>2 bits/symbol (00 01 10 11)  3 bits/symbol (000 001 …..) 4 bits/symbol (0000 0001 ..)</a:t>
            </a:r>
          </a:p>
        </p:txBody>
      </p:sp>
      <p:grpSp>
        <p:nvGrpSpPr>
          <p:cNvPr id="39958" name="Group 41"/>
          <p:cNvGrpSpPr>
            <a:grpSpLocks/>
          </p:cNvGrpSpPr>
          <p:nvPr/>
        </p:nvGrpSpPr>
        <p:grpSpPr bwMode="auto">
          <a:xfrm>
            <a:off x="1600200" y="4724400"/>
            <a:ext cx="2389188" cy="1181100"/>
            <a:chOff x="1423" y="2856"/>
            <a:chExt cx="2670" cy="1080"/>
          </a:xfrm>
        </p:grpSpPr>
        <p:sp>
          <p:nvSpPr>
            <p:cNvPr id="39986" name="Line 42"/>
            <p:cNvSpPr>
              <a:spLocks noChangeShapeType="1"/>
            </p:cNvSpPr>
            <p:nvPr/>
          </p:nvSpPr>
          <p:spPr bwMode="auto">
            <a:xfrm>
              <a:off x="1427" y="3394"/>
              <a:ext cx="2443"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39987" name="Line 43"/>
            <p:cNvSpPr>
              <a:spLocks noChangeShapeType="1"/>
            </p:cNvSpPr>
            <p:nvPr/>
          </p:nvSpPr>
          <p:spPr bwMode="auto">
            <a:xfrm>
              <a:off x="1427" y="2856"/>
              <a:ext cx="0" cy="538"/>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39988" name="Line 44"/>
            <p:cNvSpPr>
              <a:spLocks noChangeShapeType="1"/>
            </p:cNvSpPr>
            <p:nvPr/>
          </p:nvSpPr>
          <p:spPr bwMode="auto">
            <a:xfrm>
              <a:off x="1423" y="3397"/>
              <a:ext cx="0" cy="539"/>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39989" name="Freeform 45"/>
            <p:cNvSpPr>
              <a:spLocks/>
            </p:cNvSpPr>
            <p:nvPr/>
          </p:nvSpPr>
          <p:spPr bwMode="auto">
            <a:xfrm>
              <a:off x="1427" y="3071"/>
              <a:ext cx="2666" cy="648"/>
            </a:xfrm>
            <a:custGeom>
              <a:avLst/>
              <a:gdLst>
                <a:gd name="T0" fmla="*/ 0 w 2932"/>
                <a:gd name="T1" fmla="*/ 0 h 734"/>
                <a:gd name="T2" fmla="*/ 251 w 2932"/>
                <a:gd name="T3" fmla="*/ 0 h 734"/>
                <a:gd name="T4" fmla="*/ 251 w 2932"/>
                <a:gd name="T5" fmla="*/ 148 h 734"/>
                <a:gd name="T6" fmla="*/ 501 w 2932"/>
                <a:gd name="T7" fmla="*/ 148 h 734"/>
                <a:gd name="T8" fmla="*/ 501 w 2932"/>
                <a:gd name="T9" fmla="*/ 297 h 734"/>
                <a:gd name="T10" fmla="*/ 751 w 2932"/>
                <a:gd name="T11" fmla="*/ 297 h 734"/>
                <a:gd name="T12" fmla="*/ 751 w 2932"/>
                <a:gd name="T13" fmla="*/ 445 h 734"/>
                <a:gd name="T14" fmla="*/ 1001 w 2932"/>
                <a:gd name="T15" fmla="*/ 445 h 734"/>
                <a:gd name="T16" fmla="*/ 1001 w 2932"/>
                <a:gd name="T17" fmla="*/ 0 h 734"/>
                <a:gd name="T18" fmla="*/ 1253 w 2932"/>
                <a:gd name="T19" fmla="*/ 0 h 734"/>
                <a:gd name="T20" fmla="*/ 1253 w 2932"/>
                <a:gd name="T21" fmla="*/ 445 h 734"/>
                <a:gd name="T22" fmla="*/ 1503 w 2932"/>
                <a:gd name="T23" fmla="*/ 445 h 734"/>
                <a:gd name="T24" fmla="*/ 1503 w 2932"/>
                <a:gd name="T25" fmla="*/ 148 h 734"/>
                <a:gd name="T26" fmla="*/ 1753 w 2932"/>
                <a:gd name="T27" fmla="*/ 148 h 734"/>
                <a:gd name="T28" fmla="*/ 1753 w 2932"/>
                <a:gd name="T29" fmla="*/ 297 h 734"/>
                <a:gd name="T30" fmla="*/ 2003 w 2932"/>
                <a:gd name="T31" fmla="*/ 297 h 7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32"/>
                <a:gd name="T49" fmla="*/ 0 h 734"/>
                <a:gd name="T50" fmla="*/ 2932 w 2932"/>
                <a:gd name="T51" fmla="*/ 734 h 7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32" h="734">
                  <a:moveTo>
                    <a:pt x="0" y="0"/>
                  </a:moveTo>
                  <a:lnTo>
                    <a:pt x="366" y="0"/>
                  </a:lnTo>
                  <a:lnTo>
                    <a:pt x="366" y="244"/>
                  </a:lnTo>
                  <a:lnTo>
                    <a:pt x="733" y="244"/>
                  </a:lnTo>
                  <a:lnTo>
                    <a:pt x="733" y="489"/>
                  </a:lnTo>
                  <a:lnTo>
                    <a:pt x="1099" y="489"/>
                  </a:lnTo>
                  <a:lnTo>
                    <a:pt x="1099" y="733"/>
                  </a:lnTo>
                  <a:lnTo>
                    <a:pt x="1465" y="733"/>
                  </a:lnTo>
                  <a:lnTo>
                    <a:pt x="1465" y="0"/>
                  </a:lnTo>
                  <a:lnTo>
                    <a:pt x="1832" y="0"/>
                  </a:lnTo>
                  <a:lnTo>
                    <a:pt x="1832" y="733"/>
                  </a:lnTo>
                  <a:lnTo>
                    <a:pt x="2198" y="733"/>
                  </a:lnTo>
                  <a:lnTo>
                    <a:pt x="2198" y="244"/>
                  </a:lnTo>
                  <a:lnTo>
                    <a:pt x="2564" y="244"/>
                  </a:lnTo>
                  <a:lnTo>
                    <a:pt x="2564" y="489"/>
                  </a:lnTo>
                  <a:lnTo>
                    <a:pt x="2931" y="489"/>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39990" name="Line 46"/>
            <p:cNvSpPr>
              <a:spLocks noChangeShapeType="1"/>
            </p:cNvSpPr>
            <p:nvPr/>
          </p:nvSpPr>
          <p:spPr bwMode="auto">
            <a:xfrm>
              <a:off x="3870" y="3394"/>
              <a:ext cx="222"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39991" name="Line 47"/>
            <p:cNvSpPr>
              <a:spLocks noChangeShapeType="1"/>
            </p:cNvSpPr>
            <p:nvPr/>
          </p:nvSpPr>
          <p:spPr bwMode="auto">
            <a:xfrm>
              <a:off x="1427" y="3071"/>
              <a:ext cx="2665" cy="0"/>
            </a:xfrm>
            <a:prstGeom prst="line">
              <a:avLst/>
            </a:prstGeom>
            <a:noFill/>
            <a:ln w="31234">
              <a:solidFill>
                <a:schemeClr val="folHlink"/>
              </a:solidFill>
              <a:prstDash val="dash"/>
              <a:round/>
              <a:headEnd/>
              <a:tailEnd/>
            </a:ln>
          </p:spPr>
          <p:txBody>
            <a:bodyPr wrap="none" anchor="ctr"/>
            <a:lstStyle/>
            <a:p>
              <a:endParaRPr lang="en-US" dirty="0">
                <a:latin typeface="Agilent TT Cond" pitchFamily="34" charset="0"/>
              </a:endParaRPr>
            </a:p>
          </p:txBody>
        </p:sp>
        <p:sp>
          <p:nvSpPr>
            <p:cNvPr id="39992" name="Line 48"/>
            <p:cNvSpPr>
              <a:spLocks noChangeShapeType="1"/>
            </p:cNvSpPr>
            <p:nvPr/>
          </p:nvSpPr>
          <p:spPr bwMode="auto">
            <a:xfrm>
              <a:off x="1427" y="3286"/>
              <a:ext cx="2665" cy="0"/>
            </a:xfrm>
            <a:prstGeom prst="line">
              <a:avLst/>
            </a:prstGeom>
            <a:noFill/>
            <a:ln w="31234">
              <a:solidFill>
                <a:schemeClr val="hlink"/>
              </a:solidFill>
              <a:prstDash val="dash"/>
              <a:round/>
              <a:headEnd/>
              <a:tailEnd/>
            </a:ln>
          </p:spPr>
          <p:txBody>
            <a:bodyPr wrap="none" anchor="ctr"/>
            <a:lstStyle/>
            <a:p>
              <a:endParaRPr lang="en-US" dirty="0">
                <a:latin typeface="Agilent TT Cond" pitchFamily="34" charset="0"/>
              </a:endParaRPr>
            </a:p>
          </p:txBody>
        </p:sp>
        <p:sp>
          <p:nvSpPr>
            <p:cNvPr id="39993" name="Line 49"/>
            <p:cNvSpPr>
              <a:spLocks noChangeShapeType="1"/>
            </p:cNvSpPr>
            <p:nvPr/>
          </p:nvSpPr>
          <p:spPr bwMode="auto">
            <a:xfrm>
              <a:off x="1427" y="3503"/>
              <a:ext cx="2665" cy="0"/>
            </a:xfrm>
            <a:prstGeom prst="line">
              <a:avLst/>
            </a:prstGeom>
            <a:noFill/>
            <a:ln w="31234">
              <a:solidFill>
                <a:srgbClr val="400080"/>
              </a:solidFill>
              <a:prstDash val="dash"/>
              <a:round/>
              <a:headEnd/>
              <a:tailEnd/>
            </a:ln>
          </p:spPr>
          <p:txBody>
            <a:bodyPr wrap="none" anchor="ctr"/>
            <a:lstStyle/>
            <a:p>
              <a:endParaRPr lang="en-US" dirty="0">
                <a:latin typeface="Agilent TT Cond" pitchFamily="34" charset="0"/>
              </a:endParaRPr>
            </a:p>
          </p:txBody>
        </p:sp>
        <p:sp>
          <p:nvSpPr>
            <p:cNvPr id="39994" name="Line 50"/>
            <p:cNvSpPr>
              <a:spLocks noChangeShapeType="1"/>
            </p:cNvSpPr>
            <p:nvPr/>
          </p:nvSpPr>
          <p:spPr bwMode="auto">
            <a:xfrm>
              <a:off x="1427" y="3718"/>
              <a:ext cx="2665" cy="0"/>
            </a:xfrm>
            <a:prstGeom prst="line">
              <a:avLst/>
            </a:prstGeom>
            <a:noFill/>
            <a:ln w="31234">
              <a:solidFill>
                <a:schemeClr val="accent2"/>
              </a:solidFill>
              <a:prstDash val="dash"/>
              <a:round/>
              <a:headEnd/>
              <a:tailEnd/>
            </a:ln>
          </p:spPr>
          <p:txBody>
            <a:bodyPr wrap="none" anchor="ctr"/>
            <a:lstStyle/>
            <a:p>
              <a:endParaRPr lang="en-US" dirty="0">
                <a:latin typeface="Agilent TT Cond" pitchFamily="34" charset="0"/>
              </a:endParaRPr>
            </a:p>
          </p:txBody>
        </p:sp>
      </p:grpSp>
      <p:sp>
        <p:nvSpPr>
          <p:cNvPr id="39959" name="Text Box 51"/>
          <p:cNvSpPr txBox="1">
            <a:spLocks noChangeArrowheads="1"/>
          </p:cNvSpPr>
          <p:nvPr/>
        </p:nvSpPr>
        <p:spPr bwMode="auto">
          <a:xfrm>
            <a:off x="4107439" y="4805363"/>
            <a:ext cx="865622"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dirty="0">
                <a:latin typeface="Agilent TT Cond" pitchFamily="34" charset="0"/>
              </a:rPr>
              <a:t>Symbol 1 (00)</a:t>
            </a:r>
          </a:p>
        </p:txBody>
      </p:sp>
      <p:sp>
        <p:nvSpPr>
          <p:cNvPr id="39960" name="Text Box 52"/>
          <p:cNvSpPr txBox="1">
            <a:spLocks noChangeArrowheads="1"/>
          </p:cNvSpPr>
          <p:nvPr/>
        </p:nvSpPr>
        <p:spPr bwMode="auto">
          <a:xfrm>
            <a:off x="4107439" y="5089525"/>
            <a:ext cx="865622"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dirty="0">
                <a:latin typeface="Agilent TT Cond" pitchFamily="34" charset="0"/>
              </a:rPr>
              <a:t>Symbol 2 (01)</a:t>
            </a:r>
          </a:p>
        </p:txBody>
      </p:sp>
      <p:sp>
        <p:nvSpPr>
          <p:cNvPr id="39961" name="Text Box 53"/>
          <p:cNvSpPr txBox="1">
            <a:spLocks noChangeArrowheads="1"/>
          </p:cNvSpPr>
          <p:nvPr/>
        </p:nvSpPr>
        <p:spPr bwMode="auto">
          <a:xfrm>
            <a:off x="4099502" y="5338763"/>
            <a:ext cx="865622"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dirty="0">
                <a:latin typeface="Agilent TT Cond" pitchFamily="34" charset="0"/>
              </a:rPr>
              <a:t>Symbol 3 (10)</a:t>
            </a:r>
          </a:p>
        </p:txBody>
      </p:sp>
      <p:sp>
        <p:nvSpPr>
          <p:cNvPr id="39962" name="Text Box 54"/>
          <p:cNvSpPr txBox="1">
            <a:spLocks noChangeArrowheads="1"/>
          </p:cNvSpPr>
          <p:nvPr/>
        </p:nvSpPr>
        <p:spPr bwMode="auto">
          <a:xfrm>
            <a:off x="4099502" y="5567363"/>
            <a:ext cx="865622"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dirty="0">
                <a:latin typeface="Agilent TT Cond" pitchFamily="34" charset="0"/>
              </a:rPr>
              <a:t>Symbol 4 (11)</a:t>
            </a:r>
          </a:p>
        </p:txBody>
      </p:sp>
      <p:grpSp>
        <p:nvGrpSpPr>
          <p:cNvPr id="39963" name="Group 55"/>
          <p:cNvGrpSpPr>
            <a:grpSpLocks/>
          </p:cNvGrpSpPr>
          <p:nvPr/>
        </p:nvGrpSpPr>
        <p:grpSpPr bwMode="auto">
          <a:xfrm>
            <a:off x="6096000" y="4830763"/>
            <a:ext cx="1295400" cy="655637"/>
            <a:chOff x="1008" y="2400"/>
            <a:chExt cx="3552" cy="738"/>
          </a:xfrm>
        </p:grpSpPr>
        <p:sp>
          <p:nvSpPr>
            <p:cNvPr id="39976" name="Freeform 56"/>
            <p:cNvSpPr>
              <a:spLocks noChangeAspect="1"/>
            </p:cNvSpPr>
            <p:nvPr/>
          </p:nvSpPr>
          <p:spPr bwMode="auto">
            <a:xfrm>
              <a:off x="3827" y="2925"/>
              <a:ext cx="351" cy="212"/>
            </a:xfrm>
            <a:custGeom>
              <a:avLst/>
              <a:gdLst>
                <a:gd name="T0" fmla="*/ 0 w 209"/>
                <a:gd name="T1" fmla="*/ 215 h 211"/>
                <a:gd name="T2" fmla="*/ 13 w 209"/>
                <a:gd name="T3" fmla="*/ 178 h 211"/>
                <a:gd name="T4" fmla="*/ 57 w 209"/>
                <a:gd name="T5" fmla="*/ 142 h 211"/>
                <a:gd name="T6" fmla="*/ 119 w 209"/>
                <a:gd name="T7" fmla="*/ 105 h 211"/>
                <a:gd name="T8" fmla="*/ 200 w 209"/>
                <a:gd name="T9" fmla="*/ 74 h 211"/>
                <a:gd name="T10" fmla="*/ 302 w 209"/>
                <a:gd name="T11" fmla="*/ 49 h 211"/>
                <a:gd name="T12" fmla="*/ 420 w 209"/>
                <a:gd name="T13" fmla="*/ 28 h 211"/>
                <a:gd name="T14" fmla="*/ 549 w 209"/>
                <a:gd name="T15" fmla="*/ 13 h 211"/>
                <a:gd name="T16" fmla="*/ 682 w 209"/>
                <a:gd name="T17" fmla="*/ 3 h 211"/>
                <a:gd name="T18" fmla="*/ 835 w 209"/>
                <a:gd name="T19" fmla="*/ 0 h 211"/>
                <a:gd name="T20" fmla="*/ 981 w 209"/>
                <a:gd name="T21" fmla="*/ 3 h 211"/>
                <a:gd name="T22" fmla="*/ 1129 w 209"/>
                <a:gd name="T23" fmla="*/ 13 h 211"/>
                <a:gd name="T24" fmla="*/ 1249 w 209"/>
                <a:gd name="T25" fmla="*/ 28 h 211"/>
                <a:gd name="T26" fmla="*/ 1379 w 209"/>
                <a:gd name="T27" fmla="*/ 49 h 211"/>
                <a:gd name="T28" fmla="*/ 1478 w 209"/>
                <a:gd name="T29" fmla="*/ 74 h 211"/>
                <a:gd name="T30" fmla="*/ 1560 w 209"/>
                <a:gd name="T31" fmla="*/ 105 h 211"/>
                <a:gd name="T32" fmla="*/ 1616 w 209"/>
                <a:gd name="T33" fmla="*/ 142 h 211"/>
                <a:gd name="T34" fmla="*/ 1661 w 209"/>
                <a:gd name="T35" fmla="*/ 178 h 211"/>
                <a:gd name="T36" fmla="*/ 1661 w 209"/>
                <a:gd name="T37" fmla="*/ 215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77" name="Freeform 57"/>
            <p:cNvSpPr>
              <a:spLocks noChangeAspect="1"/>
            </p:cNvSpPr>
            <p:nvPr/>
          </p:nvSpPr>
          <p:spPr bwMode="auto">
            <a:xfrm>
              <a:off x="3475" y="2820"/>
              <a:ext cx="352" cy="317"/>
            </a:xfrm>
            <a:custGeom>
              <a:avLst/>
              <a:gdLst>
                <a:gd name="T0" fmla="*/ 0 w 210"/>
                <a:gd name="T1" fmla="*/ 323 h 315"/>
                <a:gd name="T2" fmla="*/ 13 w 210"/>
                <a:gd name="T3" fmla="*/ 277 h 315"/>
                <a:gd name="T4" fmla="*/ 34 w 210"/>
                <a:gd name="T5" fmla="*/ 229 h 315"/>
                <a:gd name="T6" fmla="*/ 79 w 210"/>
                <a:gd name="T7" fmla="*/ 188 h 315"/>
                <a:gd name="T8" fmla="*/ 141 w 210"/>
                <a:gd name="T9" fmla="*/ 148 h 315"/>
                <a:gd name="T10" fmla="*/ 211 w 210"/>
                <a:gd name="T11" fmla="*/ 111 h 315"/>
                <a:gd name="T12" fmla="*/ 292 w 210"/>
                <a:gd name="T13" fmla="*/ 77 h 315"/>
                <a:gd name="T14" fmla="*/ 377 w 210"/>
                <a:gd name="T15" fmla="*/ 50 h 315"/>
                <a:gd name="T16" fmla="*/ 489 w 210"/>
                <a:gd name="T17" fmla="*/ 29 h 315"/>
                <a:gd name="T18" fmla="*/ 593 w 210"/>
                <a:gd name="T19" fmla="*/ 11 h 315"/>
                <a:gd name="T20" fmla="*/ 719 w 210"/>
                <a:gd name="T21" fmla="*/ 4 h 315"/>
                <a:gd name="T22" fmla="*/ 838 w 210"/>
                <a:gd name="T23" fmla="*/ 0 h 315"/>
                <a:gd name="T24" fmla="*/ 955 w 210"/>
                <a:gd name="T25" fmla="*/ 4 h 315"/>
                <a:gd name="T26" fmla="*/ 1064 w 210"/>
                <a:gd name="T27" fmla="*/ 11 h 315"/>
                <a:gd name="T28" fmla="*/ 1168 w 210"/>
                <a:gd name="T29" fmla="*/ 29 h 315"/>
                <a:gd name="T30" fmla="*/ 1281 w 210"/>
                <a:gd name="T31" fmla="*/ 50 h 315"/>
                <a:gd name="T32" fmla="*/ 1366 w 210"/>
                <a:gd name="T33" fmla="*/ 77 h 315"/>
                <a:gd name="T34" fmla="*/ 1462 w 210"/>
                <a:gd name="T35" fmla="*/ 111 h 315"/>
                <a:gd name="T36" fmla="*/ 1532 w 210"/>
                <a:gd name="T37" fmla="*/ 148 h 315"/>
                <a:gd name="T38" fmla="*/ 1579 w 210"/>
                <a:gd name="T39" fmla="*/ 188 h 315"/>
                <a:gd name="T40" fmla="*/ 1624 w 210"/>
                <a:gd name="T41" fmla="*/ 229 h 315"/>
                <a:gd name="T42" fmla="*/ 1658 w 210"/>
                <a:gd name="T43" fmla="*/ 277 h 315"/>
                <a:gd name="T44" fmla="*/ 1658 w 210"/>
                <a:gd name="T45" fmla="*/ 323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315"/>
                <a:gd name="T71" fmla="*/ 210 w 210"/>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315">
                  <a:moveTo>
                    <a:pt x="0" y="315"/>
                  </a:moveTo>
                  <a:lnTo>
                    <a:pt x="2" y="269"/>
                  </a:lnTo>
                  <a:lnTo>
                    <a:pt x="4" y="225"/>
                  </a:lnTo>
                  <a:lnTo>
                    <a:pt x="10" y="184"/>
                  </a:lnTo>
                  <a:lnTo>
                    <a:pt x="18" y="144"/>
                  </a:lnTo>
                  <a:lnTo>
                    <a:pt x="27" y="107"/>
                  </a:lnTo>
                  <a:lnTo>
                    <a:pt x="37" y="77"/>
                  </a:lnTo>
                  <a:lnTo>
                    <a:pt x="48" y="50"/>
                  </a:lnTo>
                  <a:lnTo>
                    <a:pt x="62" y="29"/>
                  </a:lnTo>
                  <a:lnTo>
                    <a:pt x="75" y="11"/>
                  </a:lnTo>
                  <a:lnTo>
                    <a:pt x="91" y="4"/>
                  </a:lnTo>
                  <a:lnTo>
                    <a:pt x="106" y="0"/>
                  </a:lnTo>
                  <a:lnTo>
                    <a:pt x="121" y="4"/>
                  </a:lnTo>
                  <a:lnTo>
                    <a:pt x="135" y="11"/>
                  </a:lnTo>
                  <a:lnTo>
                    <a:pt x="148" y="29"/>
                  </a:lnTo>
                  <a:lnTo>
                    <a:pt x="162" y="50"/>
                  </a:lnTo>
                  <a:lnTo>
                    <a:pt x="173" y="77"/>
                  </a:lnTo>
                  <a:lnTo>
                    <a:pt x="185" y="107"/>
                  </a:lnTo>
                  <a:lnTo>
                    <a:pt x="194" y="144"/>
                  </a:lnTo>
                  <a:lnTo>
                    <a:pt x="200" y="184"/>
                  </a:lnTo>
                  <a:lnTo>
                    <a:pt x="206" y="225"/>
                  </a:lnTo>
                  <a:lnTo>
                    <a:pt x="210" y="269"/>
                  </a:lnTo>
                  <a:lnTo>
                    <a:pt x="210" y="315"/>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78" name="Freeform 58"/>
            <p:cNvSpPr>
              <a:spLocks noChangeAspect="1"/>
            </p:cNvSpPr>
            <p:nvPr/>
          </p:nvSpPr>
          <p:spPr bwMode="auto">
            <a:xfrm>
              <a:off x="3124" y="2662"/>
              <a:ext cx="351" cy="475"/>
            </a:xfrm>
            <a:custGeom>
              <a:avLst/>
              <a:gdLst>
                <a:gd name="T0" fmla="*/ 0 w 209"/>
                <a:gd name="T1" fmla="*/ 481 h 473"/>
                <a:gd name="T2" fmla="*/ 13 w 209"/>
                <a:gd name="T3" fmla="*/ 423 h 473"/>
                <a:gd name="T4" fmla="*/ 34 w 209"/>
                <a:gd name="T5" fmla="*/ 367 h 473"/>
                <a:gd name="T6" fmla="*/ 62 w 209"/>
                <a:gd name="T7" fmla="*/ 308 h 473"/>
                <a:gd name="T8" fmla="*/ 84 w 209"/>
                <a:gd name="T9" fmla="*/ 256 h 473"/>
                <a:gd name="T10" fmla="*/ 153 w 209"/>
                <a:gd name="T11" fmla="*/ 208 h 473"/>
                <a:gd name="T12" fmla="*/ 215 w 209"/>
                <a:gd name="T13" fmla="*/ 164 h 473"/>
                <a:gd name="T14" fmla="*/ 286 w 209"/>
                <a:gd name="T15" fmla="*/ 123 h 473"/>
                <a:gd name="T16" fmla="*/ 364 w 209"/>
                <a:gd name="T17" fmla="*/ 85 h 473"/>
                <a:gd name="T18" fmla="*/ 445 w 209"/>
                <a:gd name="T19" fmla="*/ 54 h 473"/>
                <a:gd name="T20" fmla="*/ 536 w 209"/>
                <a:gd name="T21" fmla="*/ 31 h 473"/>
                <a:gd name="T22" fmla="*/ 643 w 209"/>
                <a:gd name="T23" fmla="*/ 14 h 473"/>
                <a:gd name="T24" fmla="*/ 734 w 209"/>
                <a:gd name="T25" fmla="*/ 4 h 473"/>
                <a:gd name="T26" fmla="*/ 843 w 209"/>
                <a:gd name="T27" fmla="*/ 0 h 473"/>
                <a:gd name="T28" fmla="*/ 929 w 209"/>
                <a:gd name="T29" fmla="*/ 4 h 473"/>
                <a:gd name="T30" fmla="*/ 1041 w 209"/>
                <a:gd name="T31" fmla="*/ 14 h 473"/>
                <a:gd name="T32" fmla="*/ 1129 w 209"/>
                <a:gd name="T33" fmla="*/ 31 h 473"/>
                <a:gd name="T34" fmla="*/ 1228 w 209"/>
                <a:gd name="T35" fmla="*/ 54 h 473"/>
                <a:gd name="T36" fmla="*/ 1312 w 209"/>
                <a:gd name="T37" fmla="*/ 85 h 473"/>
                <a:gd name="T38" fmla="*/ 1394 w 209"/>
                <a:gd name="T39" fmla="*/ 123 h 473"/>
                <a:gd name="T40" fmla="*/ 1464 w 209"/>
                <a:gd name="T41" fmla="*/ 164 h 473"/>
                <a:gd name="T42" fmla="*/ 1527 w 209"/>
                <a:gd name="T43" fmla="*/ 208 h 473"/>
                <a:gd name="T44" fmla="*/ 1577 w 209"/>
                <a:gd name="T45" fmla="*/ 256 h 473"/>
                <a:gd name="T46" fmla="*/ 1624 w 209"/>
                <a:gd name="T47" fmla="*/ 308 h 473"/>
                <a:gd name="T48" fmla="*/ 1648 w 209"/>
                <a:gd name="T49" fmla="*/ 367 h 473"/>
                <a:gd name="T50" fmla="*/ 1661 w 209"/>
                <a:gd name="T51" fmla="*/ 423 h 473"/>
                <a:gd name="T52" fmla="*/ 1661 w 209"/>
                <a:gd name="T53" fmla="*/ 481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473"/>
                <a:gd name="T83" fmla="*/ 209 w 2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473">
                  <a:moveTo>
                    <a:pt x="0" y="473"/>
                  </a:moveTo>
                  <a:lnTo>
                    <a:pt x="2" y="415"/>
                  </a:lnTo>
                  <a:lnTo>
                    <a:pt x="4" y="359"/>
                  </a:lnTo>
                  <a:lnTo>
                    <a:pt x="8" y="304"/>
                  </a:lnTo>
                  <a:lnTo>
                    <a:pt x="11" y="252"/>
                  </a:lnTo>
                  <a:lnTo>
                    <a:pt x="19" y="204"/>
                  </a:lnTo>
                  <a:lnTo>
                    <a:pt x="27" y="160"/>
                  </a:lnTo>
                  <a:lnTo>
                    <a:pt x="36" y="119"/>
                  </a:lnTo>
                  <a:lnTo>
                    <a:pt x="46" y="85"/>
                  </a:lnTo>
                  <a:lnTo>
                    <a:pt x="56" y="54"/>
                  </a:lnTo>
                  <a:lnTo>
                    <a:pt x="67" y="31"/>
                  </a:lnTo>
                  <a:lnTo>
                    <a:pt x="81" y="14"/>
                  </a:lnTo>
                  <a:lnTo>
                    <a:pt x="92" y="4"/>
                  </a:lnTo>
                  <a:lnTo>
                    <a:pt x="106" y="0"/>
                  </a:lnTo>
                  <a:lnTo>
                    <a:pt x="117" y="4"/>
                  </a:lnTo>
                  <a:lnTo>
                    <a:pt x="131" y="14"/>
                  </a:lnTo>
                  <a:lnTo>
                    <a:pt x="142" y="31"/>
                  </a:lnTo>
                  <a:lnTo>
                    <a:pt x="154" y="54"/>
                  </a:lnTo>
                  <a:lnTo>
                    <a:pt x="165" y="85"/>
                  </a:lnTo>
                  <a:lnTo>
                    <a:pt x="175" y="119"/>
                  </a:lnTo>
                  <a:lnTo>
                    <a:pt x="184" y="160"/>
                  </a:lnTo>
                  <a:lnTo>
                    <a:pt x="192" y="204"/>
                  </a:lnTo>
                  <a:lnTo>
                    <a:pt x="198" y="252"/>
                  </a:lnTo>
                  <a:lnTo>
                    <a:pt x="204" y="304"/>
                  </a:lnTo>
                  <a:lnTo>
                    <a:pt x="207" y="359"/>
                  </a:lnTo>
                  <a:lnTo>
                    <a:pt x="209" y="415"/>
                  </a:lnTo>
                  <a:lnTo>
                    <a:pt x="209" y="473"/>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79" name="Freeform 59"/>
            <p:cNvSpPr>
              <a:spLocks noChangeAspect="1"/>
            </p:cNvSpPr>
            <p:nvPr/>
          </p:nvSpPr>
          <p:spPr bwMode="auto">
            <a:xfrm>
              <a:off x="2422" y="2400"/>
              <a:ext cx="702" cy="737"/>
            </a:xfrm>
            <a:custGeom>
              <a:avLst/>
              <a:gdLst>
                <a:gd name="T0" fmla="*/ 3301 w 419"/>
                <a:gd name="T1" fmla="*/ 746 h 734"/>
                <a:gd name="T2" fmla="*/ 3301 w 419"/>
                <a:gd name="T3" fmla="*/ 673 h 734"/>
                <a:gd name="T4" fmla="*/ 3267 w 419"/>
                <a:gd name="T5" fmla="*/ 598 h 734"/>
                <a:gd name="T6" fmla="*/ 3222 w 419"/>
                <a:gd name="T7" fmla="*/ 529 h 734"/>
                <a:gd name="T8" fmla="*/ 3183 w 419"/>
                <a:gd name="T9" fmla="*/ 459 h 734"/>
                <a:gd name="T10" fmla="*/ 3105 w 419"/>
                <a:gd name="T11" fmla="*/ 396 h 734"/>
                <a:gd name="T12" fmla="*/ 3022 w 419"/>
                <a:gd name="T13" fmla="*/ 329 h 734"/>
                <a:gd name="T14" fmla="*/ 2925 w 419"/>
                <a:gd name="T15" fmla="*/ 271 h 734"/>
                <a:gd name="T16" fmla="*/ 2813 w 419"/>
                <a:gd name="T17" fmla="*/ 219 h 734"/>
                <a:gd name="T18" fmla="*/ 2694 w 419"/>
                <a:gd name="T19" fmla="*/ 169 h 734"/>
                <a:gd name="T20" fmla="*/ 2577 w 419"/>
                <a:gd name="T21" fmla="*/ 127 h 734"/>
                <a:gd name="T22" fmla="*/ 2428 w 419"/>
                <a:gd name="T23" fmla="*/ 87 h 734"/>
                <a:gd name="T24" fmla="*/ 2285 w 419"/>
                <a:gd name="T25" fmla="*/ 56 h 734"/>
                <a:gd name="T26" fmla="*/ 2136 w 419"/>
                <a:gd name="T27" fmla="*/ 31 h 734"/>
                <a:gd name="T28" fmla="*/ 1970 w 419"/>
                <a:gd name="T29" fmla="*/ 14 h 734"/>
                <a:gd name="T30" fmla="*/ 1820 w 419"/>
                <a:gd name="T31" fmla="*/ 4 h 734"/>
                <a:gd name="T32" fmla="*/ 1655 w 419"/>
                <a:gd name="T33" fmla="*/ 0 h 734"/>
                <a:gd name="T34" fmla="*/ 1483 w 419"/>
                <a:gd name="T35" fmla="*/ 4 h 734"/>
                <a:gd name="T36" fmla="*/ 1330 w 419"/>
                <a:gd name="T37" fmla="*/ 14 h 734"/>
                <a:gd name="T38" fmla="*/ 1168 w 419"/>
                <a:gd name="T39" fmla="*/ 31 h 734"/>
                <a:gd name="T40" fmla="*/ 1017 w 419"/>
                <a:gd name="T41" fmla="*/ 56 h 734"/>
                <a:gd name="T42" fmla="*/ 885 w 419"/>
                <a:gd name="T43" fmla="*/ 87 h 734"/>
                <a:gd name="T44" fmla="*/ 724 w 419"/>
                <a:gd name="T45" fmla="*/ 127 h 734"/>
                <a:gd name="T46" fmla="*/ 607 w 419"/>
                <a:gd name="T47" fmla="*/ 169 h 734"/>
                <a:gd name="T48" fmla="*/ 489 w 419"/>
                <a:gd name="T49" fmla="*/ 219 h 734"/>
                <a:gd name="T50" fmla="*/ 377 w 419"/>
                <a:gd name="T51" fmla="*/ 271 h 734"/>
                <a:gd name="T52" fmla="*/ 278 w 419"/>
                <a:gd name="T53" fmla="*/ 329 h 734"/>
                <a:gd name="T54" fmla="*/ 196 w 419"/>
                <a:gd name="T55" fmla="*/ 396 h 734"/>
                <a:gd name="T56" fmla="*/ 126 w 419"/>
                <a:gd name="T57" fmla="*/ 459 h 734"/>
                <a:gd name="T58" fmla="*/ 79 w 419"/>
                <a:gd name="T59" fmla="*/ 529 h 734"/>
                <a:gd name="T60" fmla="*/ 34 w 419"/>
                <a:gd name="T61" fmla="*/ 598 h 734"/>
                <a:gd name="T62" fmla="*/ 0 w 419"/>
                <a:gd name="T63" fmla="*/ 673 h 734"/>
                <a:gd name="T64" fmla="*/ 0 w 419"/>
                <a:gd name="T65" fmla="*/ 746 h 7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
                <a:gd name="T100" fmla="*/ 0 h 734"/>
                <a:gd name="T101" fmla="*/ 419 w 419"/>
                <a:gd name="T102" fmla="*/ 734 h 7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 h="734">
                  <a:moveTo>
                    <a:pt x="419" y="734"/>
                  </a:moveTo>
                  <a:lnTo>
                    <a:pt x="419" y="661"/>
                  </a:lnTo>
                  <a:lnTo>
                    <a:pt x="415" y="590"/>
                  </a:lnTo>
                  <a:lnTo>
                    <a:pt x="409" y="521"/>
                  </a:lnTo>
                  <a:lnTo>
                    <a:pt x="404" y="451"/>
                  </a:lnTo>
                  <a:lnTo>
                    <a:pt x="394" y="388"/>
                  </a:lnTo>
                  <a:lnTo>
                    <a:pt x="384" y="325"/>
                  </a:lnTo>
                  <a:lnTo>
                    <a:pt x="371" y="267"/>
                  </a:lnTo>
                  <a:lnTo>
                    <a:pt x="357" y="215"/>
                  </a:lnTo>
                  <a:lnTo>
                    <a:pt x="342" y="165"/>
                  </a:lnTo>
                  <a:lnTo>
                    <a:pt x="327" y="123"/>
                  </a:lnTo>
                  <a:lnTo>
                    <a:pt x="308" y="87"/>
                  </a:lnTo>
                  <a:lnTo>
                    <a:pt x="290" y="56"/>
                  </a:lnTo>
                  <a:lnTo>
                    <a:pt x="271" y="31"/>
                  </a:lnTo>
                  <a:lnTo>
                    <a:pt x="250" y="14"/>
                  </a:lnTo>
                  <a:lnTo>
                    <a:pt x="231" y="4"/>
                  </a:lnTo>
                  <a:lnTo>
                    <a:pt x="210" y="0"/>
                  </a:lnTo>
                  <a:lnTo>
                    <a:pt x="188" y="4"/>
                  </a:lnTo>
                  <a:lnTo>
                    <a:pt x="169" y="14"/>
                  </a:lnTo>
                  <a:lnTo>
                    <a:pt x="148" y="31"/>
                  </a:lnTo>
                  <a:lnTo>
                    <a:pt x="129" y="56"/>
                  </a:lnTo>
                  <a:lnTo>
                    <a:pt x="112" y="87"/>
                  </a:lnTo>
                  <a:lnTo>
                    <a:pt x="92" y="123"/>
                  </a:lnTo>
                  <a:lnTo>
                    <a:pt x="77" y="165"/>
                  </a:lnTo>
                  <a:lnTo>
                    <a:pt x="62" y="215"/>
                  </a:lnTo>
                  <a:lnTo>
                    <a:pt x="48" y="267"/>
                  </a:lnTo>
                  <a:lnTo>
                    <a:pt x="35" y="325"/>
                  </a:lnTo>
                  <a:lnTo>
                    <a:pt x="25" y="388"/>
                  </a:lnTo>
                  <a:lnTo>
                    <a:pt x="16" y="451"/>
                  </a:lnTo>
                  <a:lnTo>
                    <a:pt x="10" y="521"/>
                  </a:lnTo>
                  <a:lnTo>
                    <a:pt x="4" y="590"/>
                  </a:lnTo>
                  <a:lnTo>
                    <a:pt x="0" y="661"/>
                  </a:lnTo>
                  <a:lnTo>
                    <a:pt x="0" y="734"/>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80" name="Line 60"/>
            <p:cNvSpPr>
              <a:spLocks noChangeAspect="1" noChangeShapeType="1"/>
            </p:cNvSpPr>
            <p:nvPr/>
          </p:nvSpPr>
          <p:spPr bwMode="auto">
            <a:xfrm>
              <a:off x="1155" y="3137"/>
              <a:ext cx="3405" cy="1"/>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39981" name="Freeform 61"/>
            <p:cNvSpPr>
              <a:spLocks noChangeAspect="1"/>
            </p:cNvSpPr>
            <p:nvPr/>
          </p:nvSpPr>
          <p:spPr bwMode="auto">
            <a:xfrm>
              <a:off x="1368" y="2925"/>
              <a:ext cx="351" cy="212"/>
            </a:xfrm>
            <a:custGeom>
              <a:avLst/>
              <a:gdLst>
                <a:gd name="T0" fmla="*/ 1661 w 209"/>
                <a:gd name="T1" fmla="*/ 215 h 211"/>
                <a:gd name="T2" fmla="*/ 1653 w 209"/>
                <a:gd name="T3" fmla="*/ 178 h 211"/>
                <a:gd name="T4" fmla="*/ 1606 w 209"/>
                <a:gd name="T5" fmla="*/ 142 h 211"/>
                <a:gd name="T6" fmla="*/ 1543 w 209"/>
                <a:gd name="T7" fmla="*/ 105 h 211"/>
                <a:gd name="T8" fmla="*/ 1473 w 209"/>
                <a:gd name="T9" fmla="*/ 74 h 211"/>
                <a:gd name="T10" fmla="*/ 1359 w 209"/>
                <a:gd name="T11" fmla="*/ 49 h 211"/>
                <a:gd name="T12" fmla="*/ 1255 w 209"/>
                <a:gd name="T13" fmla="*/ 28 h 211"/>
                <a:gd name="T14" fmla="*/ 1113 w 209"/>
                <a:gd name="T15" fmla="*/ 13 h 211"/>
                <a:gd name="T16" fmla="*/ 981 w 209"/>
                <a:gd name="T17" fmla="*/ 3 h 211"/>
                <a:gd name="T18" fmla="*/ 830 w 209"/>
                <a:gd name="T19" fmla="*/ 0 h 211"/>
                <a:gd name="T20" fmla="*/ 690 w 209"/>
                <a:gd name="T21" fmla="*/ 3 h 211"/>
                <a:gd name="T22" fmla="*/ 549 w 209"/>
                <a:gd name="T23" fmla="*/ 13 h 211"/>
                <a:gd name="T24" fmla="*/ 411 w 209"/>
                <a:gd name="T25" fmla="*/ 28 h 211"/>
                <a:gd name="T26" fmla="*/ 294 w 209"/>
                <a:gd name="T27" fmla="*/ 49 h 211"/>
                <a:gd name="T28" fmla="*/ 183 w 209"/>
                <a:gd name="T29" fmla="*/ 74 h 211"/>
                <a:gd name="T30" fmla="*/ 113 w 209"/>
                <a:gd name="T31" fmla="*/ 105 h 211"/>
                <a:gd name="T32" fmla="*/ 49 w 209"/>
                <a:gd name="T33" fmla="*/ 142 h 211"/>
                <a:gd name="T34" fmla="*/ 13 w 209"/>
                <a:gd name="T35" fmla="*/ 178 h 211"/>
                <a:gd name="T36" fmla="*/ 0 w 209"/>
                <a:gd name="T37" fmla="*/ 215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209" y="211"/>
                  </a:moveTo>
                  <a:lnTo>
                    <a:pt x="208" y="174"/>
                  </a:lnTo>
                  <a:lnTo>
                    <a:pt x="202" y="138"/>
                  </a:lnTo>
                  <a:lnTo>
                    <a:pt x="194" y="105"/>
                  </a:lnTo>
                  <a:lnTo>
                    <a:pt x="185" y="74"/>
                  </a:lnTo>
                  <a:lnTo>
                    <a:pt x="171" y="49"/>
                  </a:lnTo>
                  <a:lnTo>
                    <a:pt x="158" y="28"/>
                  </a:lnTo>
                  <a:lnTo>
                    <a:pt x="140" y="13"/>
                  </a:lnTo>
                  <a:lnTo>
                    <a:pt x="123" y="3"/>
                  </a:lnTo>
                  <a:lnTo>
                    <a:pt x="104" y="0"/>
                  </a:lnTo>
                  <a:lnTo>
                    <a:pt x="87" y="3"/>
                  </a:lnTo>
                  <a:lnTo>
                    <a:pt x="69" y="13"/>
                  </a:lnTo>
                  <a:lnTo>
                    <a:pt x="52" y="28"/>
                  </a:lnTo>
                  <a:lnTo>
                    <a:pt x="37" y="49"/>
                  </a:lnTo>
                  <a:lnTo>
                    <a:pt x="23" y="74"/>
                  </a:lnTo>
                  <a:lnTo>
                    <a:pt x="14" y="105"/>
                  </a:lnTo>
                  <a:lnTo>
                    <a:pt x="6" y="138"/>
                  </a:lnTo>
                  <a:lnTo>
                    <a:pt x="2" y="174"/>
                  </a:lnTo>
                  <a:lnTo>
                    <a:pt x="0"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82" name="Freeform 62"/>
            <p:cNvSpPr>
              <a:spLocks noChangeAspect="1"/>
            </p:cNvSpPr>
            <p:nvPr/>
          </p:nvSpPr>
          <p:spPr bwMode="auto">
            <a:xfrm>
              <a:off x="1719" y="2820"/>
              <a:ext cx="352" cy="317"/>
            </a:xfrm>
            <a:custGeom>
              <a:avLst/>
              <a:gdLst>
                <a:gd name="T0" fmla="*/ 1658 w 210"/>
                <a:gd name="T1" fmla="*/ 323 h 315"/>
                <a:gd name="T2" fmla="*/ 1644 w 210"/>
                <a:gd name="T3" fmla="*/ 277 h 315"/>
                <a:gd name="T4" fmla="*/ 1624 w 210"/>
                <a:gd name="T5" fmla="*/ 229 h 315"/>
                <a:gd name="T6" fmla="*/ 1579 w 210"/>
                <a:gd name="T7" fmla="*/ 188 h 315"/>
                <a:gd name="T8" fmla="*/ 1525 w 210"/>
                <a:gd name="T9" fmla="*/ 148 h 315"/>
                <a:gd name="T10" fmla="*/ 1462 w 210"/>
                <a:gd name="T11" fmla="*/ 111 h 315"/>
                <a:gd name="T12" fmla="*/ 1366 w 210"/>
                <a:gd name="T13" fmla="*/ 77 h 315"/>
                <a:gd name="T14" fmla="*/ 1281 w 210"/>
                <a:gd name="T15" fmla="*/ 50 h 315"/>
                <a:gd name="T16" fmla="*/ 1168 w 210"/>
                <a:gd name="T17" fmla="*/ 29 h 315"/>
                <a:gd name="T18" fmla="*/ 1064 w 210"/>
                <a:gd name="T19" fmla="*/ 11 h 315"/>
                <a:gd name="T20" fmla="*/ 947 w 210"/>
                <a:gd name="T21" fmla="*/ 4 h 315"/>
                <a:gd name="T22" fmla="*/ 820 w 210"/>
                <a:gd name="T23" fmla="*/ 0 h 315"/>
                <a:gd name="T24" fmla="*/ 719 w 210"/>
                <a:gd name="T25" fmla="*/ 4 h 315"/>
                <a:gd name="T26" fmla="*/ 593 w 210"/>
                <a:gd name="T27" fmla="*/ 11 h 315"/>
                <a:gd name="T28" fmla="*/ 489 w 210"/>
                <a:gd name="T29" fmla="*/ 29 h 315"/>
                <a:gd name="T30" fmla="*/ 386 w 210"/>
                <a:gd name="T31" fmla="*/ 50 h 315"/>
                <a:gd name="T32" fmla="*/ 292 w 210"/>
                <a:gd name="T33" fmla="*/ 77 h 315"/>
                <a:gd name="T34" fmla="*/ 196 w 210"/>
                <a:gd name="T35" fmla="*/ 111 h 315"/>
                <a:gd name="T36" fmla="*/ 126 w 210"/>
                <a:gd name="T37" fmla="*/ 148 h 315"/>
                <a:gd name="T38" fmla="*/ 79 w 210"/>
                <a:gd name="T39" fmla="*/ 188 h 315"/>
                <a:gd name="T40" fmla="*/ 34 w 210"/>
                <a:gd name="T41" fmla="*/ 229 h 315"/>
                <a:gd name="T42" fmla="*/ 0 w 210"/>
                <a:gd name="T43" fmla="*/ 277 h 315"/>
                <a:gd name="T44" fmla="*/ 0 w 210"/>
                <a:gd name="T45" fmla="*/ 323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315"/>
                <a:gd name="T71" fmla="*/ 210 w 210"/>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315">
                  <a:moveTo>
                    <a:pt x="210" y="315"/>
                  </a:moveTo>
                  <a:lnTo>
                    <a:pt x="208" y="269"/>
                  </a:lnTo>
                  <a:lnTo>
                    <a:pt x="206" y="225"/>
                  </a:lnTo>
                  <a:lnTo>
                    <a:pt x="200" y="184"/>
                  </a:lnTo>
                  <a:lnTo>
                    <a:pt x="193" y="144"/>
                  </a:lnTo>
                  <a:lnTo>
                    <a:pt x="185" y="107"/>
                  </a:lnTo>
                  <a:lnTo>
                    <a:pt x="173" y="77"/>
                  </a:lnTo>
                  <a:lnTo>
                    <a:pt x="162" y="50"/>
                  </a:lnTo>
                  <a:lnTo>
                    <a:pt x="148" y="29"/>
                  </a:lnTo>
                  <a:lnTo>
                    <a:pt x="135" y="11"/>
                  </a:lnTo>
                  <a:lnTo>
                    <a:pt x="120" y="4"/>
                  </a:lnTo>
                  <a:lnTo>
                    <a:pt x="104" y="0"/>
                  </a:lnTo>
                  <a:lnTo>
                    <a:pt x="91" y="4"/>
                  </a:lnTo>
                  <a:lnTo>
                    <a:pt x="75" y="11"/>
                  </a:lnTo>
                  <a:lnTo>
                    <a:pt x="62" y="29"/>
                  </a:lnTo>
                  <a:lnTo>
                    <a:pt x="49" y="50"/>
                  </a:lnTo>
                  <a:lnTo>
                    <a:pt x="37" y="77"/>
                  </a:lnTo>
                  <a:lnTo>
                    <a:pt x="25" y="107"/>
                  </a:lnTo>
                  <a:lnTo>
                    <a:pt x="16" y="144"/>
                  </a:lnTo>
                  <a:lnTo>
                    <a:pt x="10" y="184"/>
                  </a:lnTo>
                  <a:lnTo>
                    <a:pt x="4" y="225"/>
                  </a:lnTo>
                  <a:lnTo>
                    <a:pt x="0" y="269"/>
                  </a:lnTo>
                  <a:lnTo>
                    <a:pt x="0" y="315"/>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83" name="Freeform 63"/>
            <p:cNvSpPr>
              <a:spLocks noChangeAspect="1"/>
            </p:cNvSpPr>
            <p:nvPr/>
          </p:nvSpPr>
          <p:spPr bwMode="auto">
            <a:xfrm>
              <a:off x="2071" y="2662"/>
              <a:ext cx="351" cy="475"/>
            </a:xfrm>
            <a:custGeom>
              <a:avLst/>
              <a:gdLst>
                <a:gd name="T0" fmla="*/ 1661 w 209"/>
                <a:gd name="T1" fmla="*/ 481 h 473"/>
                <a:gd name="T2" fmla="*/ 1661 w 209"/>
                <a:gd name="T3" fmla="*/ 423 h 473"/>
                <a:gd name="T4" fmla="*/ 1631 w 209"/>
                <a:gd name="T5" fmla="*/ 367 h 473"/>
                <a:gd name="T6" fmla="*/ 1606 w 209"/>
                <a:gd name="T7" fmla="*/ 308 h 473"/>
                <a:gd name="T8" fmla="*/ 1577 w 209"/>
                <a:gd name="T9" fmla="*/ 256 h 473"/>
                <a:gd name="T10" fmla="*/ 1511 w 209"/>
                <a:gd name="T11" fmla="*/ 208 h 473"/>
                <a:gd name="T12" fmla="*/ 1449 w 209"/>
                <a:gd name="T13" fmla="*/ 164 h 473"/>
                <a:gd name="T14" fmla="*/ 1394 w 209"/>
                <a:gd name="T15" fmla="*/ 123 h 473"/>
                <a:gd name="T16" fmla="*/ 1298 w 209"/>
                <a:gd name="T17" fmla="*/ 85 h 473"/>
                <a:gd name="T18" fmla="*/ 1228 w 209"/>
                <a:gd name="T19" fmla="*/ 54 h 473"/>
                <a:gd name="T20" fmla="*/ 1129 w 209"/>
                <a:gd name="T21" fmla="*/ 31 h 473"/>
                <a:gd name="T22" fmla="*/ 1026 w 209"/>
                <a:gd name="T23" fmla="*/ 14 h 473"/>
                <a:gd name="T24" fmla="*/ 929 w 209"/>
                <a:gd name="T25" fmla="*/ 4 h 473"/>
                <a:gd name="T26" fmla="*/ 830 w 209"/>
                <a:gd name="T27" fmla="*/ 0 h 473"/>
                <a:gd name="T28" fmla="*/ 734 w 209"/>
                <a:gd name="T29" fmla="*/ 4 h 473"/>
                <a:gd name="T30" fmla="*/ 630 w 209"/>
                <a:gd name="T31" fmla="*/ 14 h 473"/>
                <a:gd name="T32" fmla="*/ 536 w 209"/>
                <a:gd name="T33" fmla="*/ 31 h 473"/>
                <a:gd name="T34" fmla="*/ 445 w 209"/>
                <a:gd name="T35" fmla="*/ 54 h 473"/>
                <a:gd name="T36" fmla="*/ 349 w 209"/>
                <a:gd name="T37" fmla="*/ 85 h 473"/>
                <a:gd name="T38" fmla="*/ 270 w 209"/>
                <a:gd name="T39" fmla="*/ 123 h 473"/>
                <a:gd name="T40" fmla="*/ 215 w 209"/>
                <a:gd name="T41" fmla="*/ 164 h 473"/>
                <a:gd name="T42" fmla="*/ 153 w 209"/>
                <a:gd name="T43" fmla="*/ 208 h 473"/>
                <a:gd name="T44" fmla="*/ 84 w 209"/>
                <a:gd name="T45" fmla="*/ 256 h 473"/>
                <a:gd name="T46" fmla="*/ 49 w 209"/>
                <a:gd name="T47" fmla="*/ 308 h 473"/>
                <a:gd name="T48" fmla="*/ 13 w 209"/>
                <a:gd name="T49" fmla="*/ 367 h 473"/>
                <a:gd name="T50" fmla="*/ 0 w 209"/>
                <a:gd name="T51" fmla="*/ 423 h 473"/>
                <a:gd name="T52" fmla="*/ 0 w 209"/>
                <a:gd name="T53" fmla="*/ 481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473"/>
                <a:gd name="T83" fmla="*/ 209 w 2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473">
                  <a:moveTo>
                    <a:pt x="209" y="473"/>
                  </a:moveTo>
                  <a:lnTo>
                    <a:pt x="209" y="415"/>
                  </a:lnTo>
                  <a:lnTo>
                    <a:pt x="205" y="359"/>
                  </a:lnTo>
                  <a:lnTo>
                    <a:pt x="202" y="304"/>
                  </a:lnTo>
                  <a:lnTo>
                    <a:pt x="198" y="252"/>
                  </a:lnTo>
                  <a:lnTo>
                    <a:pt x="190" y="204"/>
                  </a:lnTo>
                  <a:lnTo>
                    <a:pt x="182" y="160"/>
                  </a:lnTo>
                  <a:lnTo>
                    <a:pt x="175" y="119"/>
                  </a:lnTo>
                  <a:lnTo>
                    <a:pt x="163" y="85"/>
                  </a:lnTo>
                  <a:lnTo>
                    <a:pt x="154" y="54"/>
                  </a:lnTo>
                  <a:lnTo>
                    <a:pt x="142" y="31"/>
                  </a:lnTo>
                  <a:lnTo>
                    <a:pt x="129" y="14"/>
                  </a:lnTo>
                  <a:lnTo>
                    <a:pt x="117" y="4"/>
                  </a:lnTo>
                  <a:lnTo>
                    <a:pt x="104" y="0"/>
                  </a:lnTo>
                  <a:lnTo>
                    <a:pt x="92" y="4"/>
                  </a:lnTo>
                  <a:lnTo>
                    <a:pt x="79" y="14"/>
                  </a:lnTo>
                  <a:lnTo>
                    <a:pt x="67" y="31"/>
                  </a:lnTo>
                  <a:lnTo>
                    <a:pt x="56" y="54"/>
                  </a:lnTo>
                  <a:lnTo>
                    <a:pt x="44" y="85"/>
                  </a:lnTo>
                  <a:lnTo>
                    <a:pt x="34" y="119"/>
                  </a:lnTo>
                  <a:lnTo>
                    <a:pt x="27" y="160"/>
                  </a:lnTo>
                  <a:lnTo>
                    <a:pt x="19" y="204"/>
                  </a:lnTo>
                  <a:lnTo>
                    <a:pt x="11" y="252"/>
                  </a:lnTo>
                  <a:lnTo>
                    <a:pt x="6" y="304"/>
                  </a:lnTo>
                  <a:lnTo>
                    <a:pt x="2" y="359"/>
                  </a:lnTo>
                  <a:lnTo>
                    <a:pt x="0" y="415"/>
                  </a:lnTo>
                  <a:lnTo>
                    <a:pt x="0" y="473"/>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84" name="Freeform 64"/>
            <p:cNvSpPr>
              <a:spLocks noChangeAspect="1"/>
            </p:cNvSpPr>
            <p:nvPr/>
          </p:nvSpPr>
          <p:spPr bwMode="auto">
            <a:xfrm>
              <a:off x="4177" y="3060"/>
              <a:ext cx="351" cy="77"/>
            </a:xfrm>
            <a:custGeom>
              <a:avLst/>
              <a:gdLst>
                <a:gd name="T0" fmla="*/ 0 w 209"/>
                <a:gd name="T1" fmla="*/ 4 h 211"/>
                <a:gd name="T2" fmla="*/ 13 w 209"/>
                <a:gd name="T3" fmla="*/ 3 h 211"/>
                <a:gd name="T4" fmla="*/ 57 w 209"/>
                <a:gd name="T5" fmla="*/ 3 h 211"/>
                <a:gd name="T6" fmla="*/ 119 w 209"/>
                <a:gd name="T7" fmla="*/ 2 h 211"/>
                <a:gd name="T8" fmla="*/ 200 w 209"/>
                <a:gd name="T9" fmla="*/ 1 h 211"/>
                <a:gd name="T10" fmla="*/ 302 w 209"/>
                <a:gd name="T11" fmla="*/ 1 h 211"/>
                <a:gd name="T12" fmla="*/ 420 w 209"/>
                <a:gd name="T13" fmla="*/ 0 h 211"/>
                <a:gd name="T14" fmla="*/ 549 w 209"/>
                <a:gd name="T15" fmla="*/ 0 h 211"/>
                <a:gd name="T16" fmla="*/ 682 w 209"/>
                <a:gd name="T17" fmla="*/ 0 h 211"/>
                <a:gd name="T18" fmla="*/ 835 w 209"/>
                <a:gd name="T19" fmla="*/ 0 h 211"/>
                <a:gd name="T20" fmla="*/ 981 w 209"/>
                <a:gd name="T21" fmla="*/ 0 h 211"/>
                <a:gd name="T22" fmla="*/ 1129 w 209"/>
                <a:gd name="T23" fmla="*/ 0 h 211"/>
                <a:gd name="T24" fmla="*/ 1249 w 209"/>
                <a:gd name="T25" fmla="*/ 0 h 211"/>
                <a:gd name="T26" fmla="*/ 1379 w 209"/>
                <a:gd name="T27" fmla="*/ 1 h 211"/>
                <a:gd name="T28" fmla="*/ 1478 w 209"/>
                <a:gd name="T29" fmla="*/ 1 h 211"/>
                <a:gd name="T30" fmla="*/ 1560 w 209"/>
                <a:gd name="T31" fmla="*/ 2 h 211"/>
                <a:gd name="T32" fmla="*/ 1616 w 209"/>
                <a:gd name="T33" fmla="*/ 3 h 211"/>
                <a:gd name="T34" fmla="*/ 1661 w 209"/>
                <a:gd name="T35" fmla="*/ 3 h 211"/>
                <a:gd name="T36" fmla="*/ 1661 w 209"/>
                <a:gd name="T37" fmla="*/ 4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39985" name="Freeform 65"/>
            <p:cNvSpPr>
              <a:spLocks noChangeAspect="1"/>
            </p:cNvSpPr>
            <p:nvPr/>
          </p:nvSpPr>
          <p:spPr bwMode="auto">
            <a:xfrm>
              <a:off x="1008" y="3060"/>
              <a:ext cx="351" cy="77"/>
            </a:xfrm>
            <a:custGeom>
              <a:avLst/>
              <a:gdLst>
                <a:gd name="T0" fmla="*/ 0 w 209"/>
                <a:gd name="T1" fmla="*/ 4 h 211"/>
                <a:gd name="T2" fmla="*/ 13 w 209"/>
                <a:gd name="T3" fmla="*/ 3 h 211"/>
                <a:gd name="T4" fmla="*/ 57 w 209"/>
                <a:gd name="T5" fmla="*/ 3 h 211"/>
                <a:gd name="T6" fmla="*/ 119 w 209"/>
                <a:gd name="T7" fmla="*/ 2 h 211"/>
                <a:gd name="T8" fmla="*/ 200 w 209"/>
                <a:gd name="T9" fmla="*/ 1 h 211"/>
                <a:gd name="T10" fmla="*/ 302 w 209"/>
                <a:gd name="T11" fmla="*/ 1 h 211"/>
                <a:gd name="T12" fmla="*/ 420 w 209"/>
                <a:gd name="T13" fmla="*/ 0 h 211"/>
                <a:gd name="T14" fmla="*/ 549 w 209"/>
                <a:gd name="T15" fmla="*/ 0 h 211"/>
                <a:gd name="T16" fmla="*/ 682 w 209"/>
                <a:gd name="T17" fmla="*/ 0 h 211"/>
                <a:gd name="T18" fmla="*/ 835 w 209"/>
                <a:gd name="T19" fmla="*/ 0 h 211"/>
                <a:gd name="T20" fmla="*/ 981 w 209"/>
                <a:gd name="T21" fmla="*/ 0 h 211"/>
                <a:gd name="T22" fmla="*/ 1129 w 209"/>
                <a:gd name="T23" fmla="*/ 0 h 211"/>
                <a:gd name="T24" fmla="*/ 1249 w 209"/>
                <a:gd name="T25" fmla="*/ 0 h 211"/>
                <a:gd name="T26" fmla="*/ 1379 w 209"/>
                <a:gd name="T27" fmla="*/ 1 h 211"/>
                <a:gd name="T28" fmla="*/ 1478 w 209"/>
                <a:gd name="T29" fmla="*/ 1 h 211"/>
                <a:gd name="T30" fmla="*/ 1560 w 209"/>
                <a:gd name="T31" fmla="*/ 2 h 211"/>
                <a:gd name="T32" fmla="*/ 1616 w 209"/>
                <a:gd name="T33" fmla="*/ 3 h 211"/>
                <a:gd name="T34" fmla="*/ 1661 w 209"/>
                <a:gd name="T35" fmla="*/ 3 h 211"/>
                <a:gd name="T36" fmla="*/ 1661 w 209"/>
                <a:gd name="T37" fmla="*/ 4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39964" name="Text Box 66"/>
          <p:cNvSpPr txBox="1">
            <a:spLocks noChangeArrowheads="1"/>
          </p:cNvSpPr>
          <p:nvPr/>
        </p:nvSpPr>
        <p:spPr bwMode="auto">
          <a:xfrm>
            <a:off x="5410200" y="3509963"/>
            <a:ext cx="2648482" cy="307777"/>
          </a:xfrm>
          <a:prstGeom prst="rect">
            <a:avLst/>
          </a:prstGeom>
          <a:noFill/>
          <a:ln w="9525">
            <a:noFill/>
            <a:miter lim="800000"/>
            <a:headEnd/>
            <a:tailEnd/>
          </a:ln>
        </p:spPr>
        <p:txBody>
          <a:bodyPr wrap="none">
            <a:spAutoFit/>
          </a:bodyPr>
          <a:lstStyle/>
          <a:p>
            <a:r>
              <a:rPr lang="en-US" sz="1400" dirty="0">
                <a:latin typeface="Agilent TT Cond" pitchFamily="34" charset="0"/>
              </a:rPr>
              <a:t>Main lobe width is 2 × Sample rate</a:t>
            </a:r>
          </a:p>
        </p:txBody>
      </p:sp>
      <p:sp>
        <p:nvSpPr>
          <p:cNvPr id="39965" name="Text Box 67"/>
          <p:cNvSpPr txBox="1">
            <a:spLocks noChangeArrowheads="1"/>
          </p:cNvSpPr>
          <p:nvPr/>
        </p:nvSpPr>
        <p:spPr bwMode="auto">
          <a:xfrm>
            <a:off x="6553200" y="3206750"/>
            <a:ext cx="534988" cy="336550"/>
          </a:xfrm>
          <a:prstGeom prst="rect">
            <a:avLst/>
          </a:prstGeom>
          <a:noFill/>
          <a:ln w="9525">
            <a:noFill/>
            <a:miter lim="800000"/>
            <a:headEnd/>
            <a:tailEnd/>
          </a:ln>
        </p:spPr>
        <p:txBody>
          <a:bodyPr wrap="none">
            <a:spAutoFit/>
          </a:bodyPr>
          <a:lstStyle/>
          <a:p>
            <a:r>
              <a:rPr lang="en-US" sz="1600" dirty="0">
                <a:latin typeface="Agilent TT Cond" pitchFamily="34" charset="0"/>
              </a:rPr>
              <a:t>2/ T</a:t>
            </a:r>
          </a:p>
        </p:txBody>
      </p:sp>
      <p:sp>
        <p:nvSpPr>
          <p:cNvPr id="39966" name="Line 68"/>
          <p:cNvSpPr>
            <a:spLocks noChangeShapeType="1"/>
          </p:cNvSpPr>
          <p:nvPr/>
        </p:nvSpPr>
        <p:spPr bwMode="auto">
          <a:xfrm>
            <a:off x="1905000" y="5759450"/>
            <a:ext cx="0" cy="30480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39967" name="Line 69"/>
          <p:cNvSpPr>
            <a:spLocks noChangeShapeType="1"/>
          </p:cNvSpPr>
          <p:nvPr/>
        </p:nvSpPr>
        <p:spPr bwMode="auto">
          <a:xfrm>
            <a:off x="2209800" y="5759450"/>
            <a:ext cx="0" cy="30480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39968" name="Text Box 70"/>
          <p:cNvSpPr txBox="1">
            <a:spLocks noChangeArrowheads="1"/>
          </p:cNvSpPr>
          <p:nvPr/>
        </p:nvSpPr>
        <p:spPr bwMode="auto">
          <a:xfrm>
            <a:off x="1905000" y="5765800"/>
            <a:ext cx="292068" cy="338554"/>
          </a:xfrm>
          <a:prstGeom prst="rect">
            <a:avLst/>
          </a:prstGeom>
          <a:noFill/>
          <a:ln w="9525">
            <a:noFill/>
            <a:miter lim="800000"/>
            <a:headEnd/>
            <a:tailEnd/>
          </a:ln>
        </p:spPr>
        <p:txBody>
          <a:bodyPr wrap="none">
            <a:spAutoFit/>
          </a:bodyPr>
          <a:lstStyle/>
          <a:p>
            <a:r>
              <a:rPr lang="en-US" sz="1600" dirty="0">
                <a:latin typeface="Agilent TT Cond" pitchFamily="34" charset="0"/>
              </a:rPr>
              <a:t>S</a:t>
            </a:r>
          </a:p>
        </p:txBody>
      </p:sp>
      <p:sp>
        <p:nvSpPr>
          <p:cNvPr id="39969" name="Text Box 71"/>
          <p:cNvSpPr txBox="1">
            <a:spLocks noChangeArrowheads="1"/>
          </p:cNvSpPr>
          <p:nvPr/>
        </p:nvSpPr>
        <p:spPr bwMode="auto">
          <a:xfrm>
            <a:off x="5460157" y="4195763"/>
            <a:ext cx="2308324" cy="233910"/>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600" b="1" dirty="0">
                <a:latin typeface="Agilent TT Cond" pitchFamily="34" charset="0"/>
              </a:rPr>
              <a:t>Symbol Rate  =        Bit rate</a:t>
            </a:r>
            <a:endParaRPr lang="en-US" sz="1800" b="1" dirty="0">
              <a:latin typeface="Agilent TT Cond" pitchFamily="34" charset="0"/>
            </a:endParaRPr>
          </a:p>
        </p:txBody>
      </p:sp>
      <p:sp>
        <p:nvSpPr>
          <p:cNvPr id="39970" name="Line 72"/>
          <p:cNvSpPr>
            <a:spLocks noChangeShapeType="1"/>
          </p:cNvSpPr>
          <p:nvPr/>
        </p:nvSpPr>
        <p:spPr bwMode="auto">
          <a:xfrm flipV="1">
            <a:off x="6799600" y="4413523"/>
            <a:ext cx="1259082" cy="16149"/>
          </a:xfrm>
          <a:prstGeom prst="line">
            <a:avLst/>
          </a:prstGeom>
          <a:noFill/>
          <a:ln w="25400">
            <a:solidFill>
              <a:schemeClr val="tx1"/>
            </a:solidFill>
            <a:round/>
            <a:headEnd/>
            <a:tailEnd/>
          </a:ln>
        </p:spPr>
        <p:txBody>
          <a:bodyPr wrap="square" lIns="0" tIns="0" rIns="0" bIns="0">
            <a:spAutoFit/>
          </a:bodyPr>
          <a:lstStyle/>
          <a:p>
            <a:endParaRPr lang="en-US" dirty="0">
              <a:latin typeface="Agilent TT Cond" pitchFamily="34" charset="0"/>
            </a:endParaRPr>
          </a:p>
        </p:txBody>
      </p:sp>
      <p:sp>
        <p:nvSpPr>
          <p:cNvPr id="39971" name="Text Box 73"/>
          <p:cNvSpPr txBox="1">
            <a:spLocks noChangeArrowheads="1"/>
          </p:cNvSpPr>
          <p:nvPr/>
        </p:nvSpPr>
        <p:spPr bwMode="auto">
          <a:xfrm>
            <a:off x="6706499" y="4413524"/>
            <a:ext cx="1455528" cy="233910"/>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600" b="1" dirty="0">
                <a:latin typeface="Agilent TT Cond" pitchFamily="34" charset="0"/>
              </a:rPr>
              <a:t># bits per symbol</a:t>
            </a:r>
            <a:endParaRPr lang="en-US" sz="1800" b="1" dirty="0">
              <a:latin typeface="Agilent TT Cond" pitchFamily="34" charset="0"/>
            </a:endParaRPr>
          </a:p>
        </p:txBody>
      </p:sp>
      <p:grpSp>
        <p:nvGrpSpPr>
          <p:cNvPr id="39972" name="Group 74"/>
          <p:cNvGrpSpPr>
            <a:grpSpLocks/>
          </p:cNvGrpSpPr>
          <p:nvPr/>
        </p:nvGrpSpPr>
        <p:grpSpPr bwMode="auto">
          <a:xfrm>
            <a:off x="381000" y="5100638"/>
            <a:ext cx="1428750" cy="690562"/>
            <a:chOff x="1056" y="1646"/>
            <a:chExt cx="900" cy="435"/>
          </a:xfrm>
        </p:grpSpPr>
        <p:sp>
          <p:nvSpPr>
            <p:cNvPr id="39974" name="Text Box 75"/>
            <p:cNvSpPr txBox="1">
              <a:spLocks noChangeArrowheads="1"/>
            </p:cNvSpPr>
            <p:nvPr/>
          </p:nvSpPr>
          <p:spPr bwMode="auto">
            <a:xfrm>
              <a:off x="1056" y="1646"/>
              <a:ext cx="212" cy="37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900" dirty="0">
                  <a:solidFill>
                    <a:schemeClr val="tx2"/>
                  </a:solidFill>
                  <a:latin typeface="Agilent TT Cond" pitchFamily="34" charset="0"/>
                </a:rPr>
                <a:t>f</a:t>
              </a:r>
              <a:endParaRPr lang="en-US" sz="2200" dirty="0">
                <a:solidFill>
                  <a:schemeClr val="tx2"/>
                </a:solidFill>
                <a:latin typeface="Agilent TT Cond" pitchFamily="34" charset="0"/>
              </a:endParaRPr>
            </a:p>
          </p:txBody>
        </p:sp>
        <p:sp>
          <p:nvSpPr>
            <p:cNvPr id="39975" name="Text Box 76"/>
            <p:cNvSpPr txBox="1">
              <a:spLocks noChangeArrowheads="1"/>
            </p:cNvSpPr>
            <p:nvPr/>
          </p:nvSpPr>
          <p:spPr bwMode="auto">
            <a:xfrm>
              <a:off x="1137" y="1647"/>
              <a:ext cx="819" cy="43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900" dirty="0">
                  <a:solidFill>
                    <a:schemeClr val="tx2"/>
                  </a:solidFill>
                  <a:latin typeface="Agilent TT Cond" pitchFamily="34" charset="0"/>
                </a:rPr>
                <a:t> (t)	=</a:t>
              </a:r>
              <a:endParaRPr lang="en-US" sz="2200" dirty="0">
                <a:solidFill>
                  <a:schemeClr val="tx2"/>
                </a:solidFill>
                <a:latin typeface="Agilent TT Cond" pitchFamily="34" charset="0"/>
              </a:endParaRPr>
            </a:p>
          </p:txBody>
        </p:sp>
      </p:grpSp>
      <p:sp>
        <p:nvSpPr>
          <p:cNvPr id="39973" name="Text Box 77"/>
          <p:cNvSpPr txBox="1">
            <a:spLocks noChangeArrowheads="1"/>
          </p:cNvSpPr>
          <p:nvPr/>
        </p:nvSpPr>
        <p:spPr bwMode="auto">
          <a:xfrm>
            <a:off x="1433513" y="949325"/>
            <a:ext cx="6463116" cy="800219"/>
          </a:xfrm>
          <a:prstGeom prst="rect">
            <a:avLst/>
          </a:prstGeom>
          <a:noFill/>
          <a:ln w="6350">
            <a:noFill/>
            <a:miter lim="800000"/>
            <a:headEnd/>
            <a:tailEnd type="none" w="med" len="lg"/>
          </a:ln>
        </p:spPr>
        <p:txBody>
          <a:bodyPr wrap="none" lIns="0" tIns="0" rIns="0" bIns="0">
            <a:spAutoFit/>
          </a:bodyPr>
          <a:lstStyle/>
          <a:p>
            <a:r>
              <a:rPr lang="en-US" sz="2800" b="1" dirty="0">
                <a:latin typeface="Agilent TT Cond" pitchFamily="34" charset="0"/>
              </a:rPr>
              <a:t>Transmitting Digital Data -- Bits </a:t>
            </a:r>
            <a:r>
              <a:rPr lang="en-US" sz="2800" b="1" dirty="0" err="1">
                <a:latin typeface="Agilent TT Cond" pitchFamily="34" charset="0"/>
              </a:rPr>
              <a:t>vs</a:t>
            </a:r>
            <a:r>
              <a:rPr lang="en-US" sz="2800" b="1" dirty="0">
                <a:latin typeface="Agilent TT Cond" pitchFamily="34" charset="0"/>
              </a:rPr>
              <a:t> Symbols</a:t>
            </a:r>
            <a:r>
              <a:rPr lang="en-US" b="1" dirty="0">
                <a:latin typeface="Agilent TT Cond" pitchFamily="34" charset="0"/>
              </a:rPr>
              <a:t> </a:t>
            </a:r>
          </a:p>
          <a:p>
            <a:endParaRPr lang="en-GB"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7013" y="165100"/>
            <a:ext cx="9144000" cy="549275"/>
          </a:xfrm>
        </p:spPr>
        <p:txBody>
          <a:bodyPr/>
          <a:lstStyle/>
          <a:p>
            <a:r>
              <a:rPr lang="en-US" dirty="0" smtClean="0"/>
              <a:t>Generating Signals – Composite Modulation</a:t>
            </a:r>
            <a:endParaRPr lang="en-US" sz="2100" dirty="0" smtClean="0"/>
          </a:p>
        </p:txBody>
      </p:sp>
      <p:sp>
        <p:nvSpPr>
          <p:cNvPr id="40963" name="Text Box 27"/>
          <p:cNvSpPr txBox="1">
            <a:spLocks noChangeArrowheads="1"/>
          </p:cNvSpPr>
          <p:nvPr/>
        </p:nvSpPr>
        <p:spPr bwMode="auto">
          <a:xfrm>
            <a:off x="395918" y="5684838"/>
            <a:ext cx="3316614" cy="276999"/>
          </a:xfrm>
          <a:prstGeom prst="rect">
            <a:avLst/>
          </a:prstGeom>
          <a:noFill/>
          <a:ln w="25400">
            <a:noFill/>
            <a:miter lim="800000"/>
            <a:headEnd/>
            <a:tailEnd/>
          </a:ln>
        </p:spPr>
        <p:txBody>
          <a:bodyPr wrap="none" lIns="0" tIns="0" rIns="0" bIns="0">
            <a:spAutoFit/>
          </a:bodyPr>
          <a:lstStyle/>
          <a:p>
            <a:r>
              <a:rPr lang="en-US" sz="1800" b="1" dirty="0">
                <a:latin typeface="Agilent TT Cond" pitchFamily="34" charset="0"/>
              </a:rPr>
              <a:t>Symbol Rate = #symbols/sec. (Hz)</a:t>
            </a:r>
          </a:p>
        </p:txBody>
      </p:sp>
      <p:grpSp>
        <p:nvGrpSpPr>
          <p:cNvPr id="40964" name="Group 77"/>
          <p:cNvGrpSpPr>
            <a:grpSpLocks/>
          </p:cNvGrpSpPr>
          <p:nvPr/>
        </p:nvGrpSpPr>
        <p:grpSpPr bwMode="auto">
          <a:xfrm>
            <a:off x="1219089" y="1247775"/>
            <a:ext cx="6477000" cy="4541838"/>
            <a:chOff x="768" y="835"/>
            <a:chExt cx="4080" cy="2861"/>
          </a:xfrm>
        </p:grpSpPr>
        <p:sp>
          <p:nvSpPr>
            <p:cNvPr id="40966" name="Freeform 3"/>
            <p:cNvSpPr>
              <a:spLocks/>
            </p:cNvSpPr>
            <p:nvPr/>
          </p:nvSpPr>
          <p:spPr bwMode="auto">
            <a:xfrm>
              <a:off x="3716" y="2422"/>
              <a:ext cx="624" cy="244"/>
            </a:xfrm>
            <a:custGeom>
              <a:avLst/>
              <a:gdLst>
                <a:gd name="T0" fmla="*/ 0 w 295"/>
                <a:gd name="T1" fmla="*/ 552 h 553"/>
                <a:gd name="T2" fmla="*/ 514 w 295"/>
                <a:gd name="T3" fmla="*/ 75 h 553"/>
                <a:gd name="T4" fmla="*/ 1822 w 295"/>
                <a:gd name="T5" fmla="*/ 0 h 553"/>
                <a:gd name="T6" fmla="*/ 3134 w 295"/>
                <a:gd name="T7" fmla="*/ 75 h 553"/>
                <a:gd name="T8" fmla="*/ 3775 w 295"/>
                <a:gd name="T9" fmla="*/ 553 h 553"/>
                <a:gd name="T10" fmla="*/ 0 w 295"/>
                <a:gd name="T11" fmla="*/ 552 h 553"/>
                <a:gd name="T12" fmla="*/ 0 60000 65536"/>
                <a:gd name="T13" fmla="*/ 0 60000 65536"/>
                <a:gd name="T14" fmla="*/ 0 60000 65536"/>
                <a:gd name="T15" fmla="*/ 0 60000 65536"/>
                <a:gd name="T16" fmla="*/ 0 60000 65536"/>
                <a:gd name="T17" fmla="*/ 0 60000 65536"/>
                <a:gd name="T18" fmla="*/ 0 w 295"/>
                <a:gd name="T19" fmla="*/ 0 h 553"/>
                <a:gd name="T20" fmla="*/ 295 w 295"/>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295" h="553">
                  <a:moveTo>
                    <a:pt x="0" y="552"/>
                  </a:moveTo>
                  <a:cubicBezTo>
                    <a:pt x="16" y="476"/>
                    <a:pt x="28" y="118"/>
                    <a:pt x="40" y="75"/>
                  </a:cubicBezTo>
                  <a:cubicBezTo>
                    <a:pt x="52" y="32"/>
                    <a:pt x="69" y="0"/>
                    <a:pt x="142" y="0"/>
                  </a:cubicBezTo>
                  <a:cubicBezTo>
                    <a:pt x="215" y="0"/>
                    <a:pt x="237" y="47"/>
                    <a:pt x="245" y="75"/>
                  </a:cubicBezTo>
                  <a:cubicBezTo>
                    <a:pt x="253" y="103"/>
                    <a:pt x="275" y="468"/>
                    <a:pt x="295" y="553"/>
                  </a:cubicBezTo>
                  <a:cubicBezTo>
                    <a:pt x="151" y="553"/>
                    <a:pt x="117" y="552"/>
                    <a:pt x="0" y="552"/>
                  </a:cubicBezTo>
                  <a:close/>
                </a:path>
              </a:pathLst>
            </a:custGeom>
            <a:solidFill>
              <a:schemeClr val="folHlink"/>
            </a:solidFill>
            <a:ln w="12700">
              <a:solidFill>
                <a:schemeClr val="tx1"/>
              </a:solidFill>
              <a:round/>
              <a:headEnd/>
              <a:tailEnd/>
            </a:ln>
          </p:spPr>
          <p:txBody>
            <a:bodyPr wrap="square" lIns="9144" tIns="9144" rIns="9144" bIns="9144" anchor="ctr">
              <a:spAutoFit/>
            </a:bodyPr>
            <a:lstStyle/>
            <a:p>
              <a:endParaRPr lang="en-US" dirty="0">
                <a:latin typeface="Agilent TT Cond" pitchFamily="34" charset="0"/>
              </a:endParaRPr>
            </a:p>
          </p:txBody>
        </p:sp>
        <p:sp>
          <p:nvSpPr>
            <p:cNvPr id="40967" name="Line 4"/>
            <p:cNvSpPr>
              <a:spLocks noChangeShapeType="1"/>
            </p:cNvSpPr>
            <p:nvPr/>
          </p:nvSpPr>
          <p:spPr bwMode="auto">
            <a:xfrm>
              <a:off x="3620" y="2668"/>
              <a:ext cx="816" cy="0"/>
            </a:xfrm>
            <a:prstGeom prst="line">
              <a:avLst/>
            </a:prstGeom>
            <a:noFill/>
            <a:ln w="38100">
              <a:solidFill>
                <a:schemeClr val="tx1"/>
              </a:solidFill>
              <a:round/>
              <a:headEnd/>
              <a:tailEnd/>
            </a:ln>
          </p:spPr>
          <p:txBody>
            <a:bodyPr lIns="9144" tIns="9144" rIns="9144" bIns="9144" anchor="ctr">
              <a:spAutoFit/>
            </a:bodyPr>
            <a:lstStyle/>
            <a:p>
              <a:endParaRPr lang="en-US" dirty="0">
                <a:latin typeface="Agilent TT Cond" pitchFamily="34" charset="0"/>
              </a:endParaRPr>
            </a:p>
          </p:txBody>
        </p:sp>
        <p:sp>
          <p:nvSpPr>
            <p:cNvPr id="40968" name="Freeform 5"/>
            <p:cNvSpPr>
              <a:spLocks/>
            </p:cNvSpPr>
            <p:nvPr/>
          </p:nvSpPr>
          <p:spPr bwMode="auto">
            <a:xfrm>
              <a:off x="3516" y="1436"/>
              <a:ext cx="1008" cy="244"/>
            </a:xfrm>
            <a:custGeom>
              <a:avLst/>
              <a:gdLst>
                <a:gd name="T0" fmla="*/ 0 w 626"/>
                <a:gd name="T1" fmla="*/ 552 h 553"/>
                <a:gd name="T2" fmla="*/ 473 w 626"/>
                <a:gd name="T3" fmla="*/ 75 h 553"/>
                <a:gd name="T4" fmla="*/ 1574 w 626"/>
                <a:gd name="T5" fmla="*/ 0 h 553"/>
                <a:gd name="T6" fmla="*/ 2911 w 626"/>
                <a:gd name="T7" fmla="*/ 75 h 553"/>
                <a:gd name="T8" fmla="*/ 3363 w 626"/>
                <a:gd name="T9" fmla="*/ 553 h 553"/>
                <a:gd name="T10" fmla="*/ 0 w 626"/>
                <a:gd name="T11" fmla="*/ 552 h 553"/>
                <a:gd name="T12" fmla="*/ 0 60000 65536"/>
                <a:gd name="T13" fmla="*/ 0 60000 65536"/>
                <a:gd name="T14" fmla="*/ 0 60000 65536"/>
                <a:gd name="T15" fmla="*/ 0 60000 65536"/>
                <a:gd name="T16" fmla="*/ 0 60000 65536"/>
                <a:gd name="T17" fmla="*/ 0 60000 65536"/>
                <a:gd name="T18" fmla="*/ 0 w 626"/>
                <a:gd name="T19" fmla="*/ 0 h 553"/>
                <a:gd name="T20" fmla="*/ 626 w 626"/>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626" h="553">
                  <a:moveTo>
                    <a:pt x="0" y="552"/>
                  </a:moveTo>
                  <a:cubicBezTo>
                    <a:pt x="44" y="420"/>
                    <a:pt x="38" y="139"/>
                    <a:pt x="88" y="75"/>
                  </a:cubicBezTo>
                  <a:cubicBezTo>
                    <a:pt x="138" y="11"/>
                    <a:pt x="217" y="0"/>
                    <a:pt x="293" y="0"/>
                  </a:cubicBezTo>
                  <a:cubicBezTo>
                    <a:pt x="369" y="0"/>
                    <a:pt x="491" y="6"/>
                    <a:pt x="542" y="75"/>
                  </a:cubicBezTo>
                  <a:cubicBezTo>
                    <a:pt x="593" y="144"/>
                    <a:pt x="580" y="425"/>
                    <a:pt x="626" y="553"/>
                  </a:cubicBezTo>
                  <a:cubicBezTo>
                    <a:pt x="315" y="553"/>
                    <a:pt x="172" y="552"/>
                    <a:pt x="0" y="552"/>
                  </a:cubicBezTo>
                  <a:close/>
                </a:path>
              </a:pathLst>
            </a:custGeom>
            <a:solidFill>
              <a:schemeClr val="folHlink"/>
            </a:solidFill>
            <a:ln w="12700">
              <a:solidFill>
                <a:schemeClr val="tx1"/>
              </a:solidFill>
              <a:round/>
              <a:headEnd/>
              <a:tailEnd/>
            </a:ln>
          </p:spPr>
          <p:txBody>
            <a:bodyPr wrap="square" lIns="9144" tIns="9144" rIns="9144" bIns="9144" anchor="ctr">
              <a:spAutoFit/>
            </a:bodyPr>
            <a:lstStyle/>
            <a:p>
              <a:endParaRPr lang="en-US" dirty="0">
                <a:latin typeface="Agilent TT Cond" pitchFamily="34" charset="0"/>
              </a:endParaRPr>
            </a:p>
          </p:txBody>
        </p:sp>
        <p:sp>
          <p:nvSpPr>
            <p:cNvPr id="40969" name="Freeform 6"/>
            <p:cNvSpPr>
              <a:spLocks/>
            </p:cNvSpPr>
            <p:nvPr/>
          </p:nvSpPr>
          <p:spPr bwMode="auto">
            <a:xfrm>
              <a:off x="3516" y="1688"/>
              <a:ext cx="1008" cy="244"/>
            </a:xfrm>
            <a:custGeom>
              <a:avLst/>
              <a:gdLst>
                <a:gd name="T0" fmla="*/ 0 w 789"/>
                <a:gd name="T1" fmla="*/ 0 h 1"/>
                <a:gd name="T2" fmla="*/ 2103 w 789"/>
                <a:gd name="T3" fmla="*/ 0 h 1"/>
                <a:gd name="T4" fmla="*/ 0 60000 65536"/>
                <a:gd name="T5" fmla="*/ 0 60000 65536"/>
                <a:gd name="T6" fmla="*/ 0 w 789"/>
                <a:gd name="T7" fmla="*/ 0 h 1"/>
                <a:gd name="T8" fmla="*/ 789 w 789"/>
                <a:gd name="T9" fmla="*/ 1 h 1"/>
              </a:gdLst>
              <a:ahLst/>
              <a:cxnLst>
                <a:cxn ang="T4">
                  <a:pos x="T0" y="T1"/>
                </a:cxn>
                <a:cxn ang="T5">
                  <a:pos x="T2" y="T3"/>
                </a:cxn>
              </a:cxnLst>
              <a:rect l="T6" t="T7" r="T8" b="T9"/>
              <a:pathLst>
                <a:path w="789" h="1">
                  <a:moveTo>
                    <a:pt x="0" y="0"/>
                  </a:moveTo>
                  <a:lnTo>
                    <a:pt x="789" y="0"/>
                  </a:lnTo>
                </a:path>
              </a:pathLst>
            </a:custGeom>
            <a:noFill/>
            <a:ln w="38100">
              <a:solidFill>
                <a:schemeClr val="tx1"/>
              </a:solidFill>
              <a:round/>
              <a:headEnd/>
              <a:tailEnd/>
            </a:ln>
          </p:spPr>
          <p:txBody>
            <a:bodyPr lIns="9144" tIns="9144" rIns="9144" bIns="9144" anchor="ctr">
              <a:spAutoFit/>
            </a:bodyPr>
            <a:lstStyle/>
            <a:p>
              <a:endParaRPr lang="en-US" dirty="0">
                <a:latin typeface="Agilent TT Cond" pitchFamily="34" charset="0"/>
              </a:endParaRPr>
            </a:p>
          </p:txBody>
        </p:sp>
        <p:sp>
          <p:nvSpPr>
            <p:cNvPr id="40970" name="Freeform 7"/>
            <p:cNvSpPr>
              <a:spLocks/>
            </p:cNvSpPr>
            <p:nvPr/>
          </p:nvSpPr>
          <p:spPr bwMode="auto">
            <a:xfrm>
              <a:off x="3860" y="3280"/>
              <a:ext cx="336" cy="244"/>
            </a:xfrm>
            <a:custGeom>
              <a:avLst/>
              <a:gdLst>
                <a:gd name="T0" fmla="*/ 0 w 354"/>
                <a:gd name="T1" fmla="*/ 571 h 572"/>
                <a:gd name="T2" fmla="*/ 68 w 354"/>
                <a:gd name="T3" fmla="*/ 48 h 572"/>
                <a:gd name="T4" fmla="*/ 286 w 354"/>
                <a:gd name="T5" fmla="*/ 53 h 572"/>
                <a:gd name="T6" fmla="*/ 354 w 354"/>
                <a:gd name="T7" fmla="*/ 572 h 572"/>
                <a:gd name="T8" fmla="*/ 0 w 354"/>
                <a:gd name="T9" fmla="*/ 571 h 572"/>
                <a:gd name="T10" fmla="*/ 0 60000 65536"/>
                <a:gd name="T11" fmla="*/ 0 60000 65536"/>
                <a:gd name="T12" fmla="*/ 0 60000 65536"/>
                <a:gd name="T13" fmla="*/ 0 60000 65536"/>
                <a:gd name="T14" fmla="*/ 0 60000 65536"/>
                <a:gd name="T15" fmla="*/ 0 w 354"/>
                <a:gd name="T16" fmla="*/ 0 h 572"/>
                <a:gd name="T17" fmla="*/ 354 w 354"/>
                <a:gd name="T18" fmla="*/ 572 h 572"/>
              </a:gdLst>
              <a:ahLst/>
              <a:cxnLst>
                <a:cxn ang="T10">
                  <a:pos x="T0" y="T1"/>
                </a:cxn>
                <a:cxn ang="T11">
                  <a:pos x="T2" y="T3"/>
                </a:cxn>
                <a:cxn ang="T12">
                  <a:pos x="T4" y="T5"/>
                </a:cxn>
                <a:cxn ang="T13">
                  <a:pos x="T6" y="T7"/>
                </a:cxn>
                <a:cxn ang="T14">
                  <a:pos x="T8" y="T9"/>
                </a:cxn>
              </a:cxnLst>
              <a:rect l="T15" t="T16" r="T17" b="T18"/>
              <a:pathLst>
                <a:path w="354" h="572">
                  <a:moveTo>
                    <a:pt x="0" y="571"/>
                  </a:moveTo>
                  <a:cubicBezTo>
                    <a:pt x="34" y="476"/>
                    <a:pt x="38" y="142"/>
                    <a:pt x="68" y="48"/>
                  </a:cubicBezTo>
                  <a:cubicBezTo>
                    <a:pt x="159" y="0"/>
                    <a:pt x="200" y="5"/>
                    <a:pt x="286" y="53"/>
                  </a:cubicBezTo>
                  <a:cubicBezTo>
                    <a:pt x="310" y="140"/>
                    <a:pt x="342" y="474"/>
                    <a:pt x="354" y="572"/>
                  </a:cubicBezTo>
                  <a:cubicBezTo>
                    <a:pt x="125" y="572"/>
                    <a:pt x="185" y="570"/>
                    <a:pt x="0" y="571"/>
                  </a:cubicBezTo>
                  <a:close/>
                </a:path>
              </a:pathLst>
            </a:custGeom>
            <a:solidFill>
              <a:schemeClr val="folHlink"/>
            </a:solidFill>
            <a:ln w="12700">
              <a:solidFill>
                <a:schemeClr val="tx1"/>
              </a:solidFill>
              <a:round/>
              <a:headEnd/>
              <a:tailEnd/>
            </a:ln>
          </p:spPr>
          <p:txBody>
            <a:bodyPr wrap="square" lIns="9144" tIns="9144" rIns="9144" bIns="9144" anchor="ctr">
              <a:spAutoFit/>
            </a:bodyPr>
            <a:lstStyle/>
            <a:p>
              <a:endParaRPr lang="en-US" dirty="0">
                <a:latin typeface="Agilent TT Cond" pitchFamily="34" charset="0"/>
              </a:endParaRPr>
            </a:p>
          </p:txBody>
        </p:sp>
        <p:sp>
          <p:nvSpPr>
            <p:cNvPr id="40971" name="Line 8"/>
            <p:cNvSpPr>
              <a:spLocks noChangeShapeType="1"/>
            </p:cNvSpPr>
            <p:nvPr/>
          </p:nvSpPr>
          <p:spPr bwMode="auto">
            <a:xfrm>
              <a:off x="3716" y="3539"/>
              <a:ext cx="624" cy="0"/>
            </a:xfrm>
            <a:prstGeom prst="line">
              <a:avLst/>
            </a:prstGeom>
            <a:noFill/>
            <a:ln w="38100">
              <a:solidFill>
                <a:schemeClr val="tx1"/>
              </a:solidFill>
              <a:round/>
              <a:headEnd/>
              <a:tailEnd/>
            </a:ln>
          </p:spPr>
          <p:txBody>
            <a:bodyPr lIns="9144" tIns="9144" rIns="9144" bIns="9144" anchor="ctr">
              <a:spAutoFit/>
            </a:bodyPr>
            <a:lstStyle/>
            <a:p>
              <a:endParaRPr lang="en-US" dirty="0">
                <a:latin typeface="Agilent TT Cond" pitchFamily="34" charset="0"/>
              </a:endParaRPr>
            </a:p>
          </p:txBody>
        </p:sp>
        <p:sp>
          <p:nvSpPr>
            <p:cNvPr id="40972" name="Text Box 9"/>
            <p:cNvSpPr txBox="1">
              <a:spLocks noChangeArrowheads="1"/>
            </p:cNvSpPr>
            <p:nvPr/>
          </p:nvSpPr>
          <p:spPr bwMode="auto">
            <a:xfrm>
              <a:off x="1083" y="1533"/>
              <a:ext cx="269" cy="147"/>
            </a:xfrm>
            <a:prstGeom prst="rect">
              <a:avLst/>
            </a:prstGeom>
            <a:no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BPSK</a:t>
              </a:r>
            </a:p>
          </p:txBody>
        </p:sp>
        <p:sp>
          <p:nvSpPr>
            <p:cNvPr id="40973" name="Text Box 10"/>
            <p:cNvSpPr txBox="1">
              <a:spLocks noChangeArrowheads="1"/>
            </p:cNvSpPr>
            <p:nvPr/>
          </p:nvSpPr>
          <p:spPr bwMode="auto">
            <a:xfrm>
              <a:off x="1923" y="1533"/>
              <a:ext cx="64" cy="147"/>
            </a:xfrm>
            <a:prstGeom prst="rect">
              <a:avLst/>
            </a:prstGeom>
            <a:no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1</a:t>
              </a:r>
            </a:p>
          </p:txBody>
        </p:sp>
        <p:sp>
          <p:nvSpPr>
            <p:cNvPr id="40974" name="Text Box 11"/>
            <p:cNvSpPr txBox="1">
              <a:spLocks noChangeArrowheads="1"/>
            </p:cNvSpPr>
            <p:nvPr/>
          </p:nvSpPr>
          <p:spPr bwMode="auto">
            <a:xfrm>
              <a:off x="1486" y="835"/>
              <a:ext cx="980" cy="283"/>
            </a:xfrm>
            <a:prstGeom prst="rect">
              <a:avLst/>
            </a:prstGeom>
            <a:noFill/>
            <a:ln w="25400">
              <a:noFill/>
              <a:miter lim="800000"/>
              <a:headEnd/>
              <a:tailEnd/>
            </a:ln>
          </p:spPr>
          <p:txBody>
            <a:bodyPr lIns="9144" tIns="9144" rIns="9144" bIns="9144" anchor="ctr">
              <a:spAutoFit/>
            </a:bodyPr>
            <a:lstStyle/>
            <a:p>
              <a:pPr algn="ctr"/>
              <a:r>
                <a:rPr lang="en-US" sz="1400" b="1" dirty="0">
                  <a:latin typeface="Agilent TT Cond" pitchFamily="34" charset="0"/>
                </a:rPr>
                <a:t>Number of bits per symbol</a:t>
              </a:r>
            </a:p>
          </p:txBody>
        </p:sp>
        <p:sp>
          <p:nvSpPr>
            <p:cNvPr id="40975" name="Text Box 12"/>
            <p:cNvSpPr txBox="1">
              <a:spLocks noChangeArrowheads="1"/>
            </p:cNvSpPr>
            <p:nvPr/>
          </p:nvSpPr>
          <p:spPr bwMode="auto">
            <a:xfrm>
              <a:off x="3524" y="835"/>
              <a:ext cx="980" cy="283"/>
            </a:xfrm>
            <a:prstGeom prst="rect">
              <a:avLst/>
            </a:prstGeom>
            <a:noFill/>
            <a:ln w="25400">
              <a:noFill/>
              <a:miter lim="800000"/>
              <a:headEnd/>
              <a:tailEnd/>
            </a:ln>
          </p:spPr>
          <p:txBody>
            <a:bodyPr lIns="9144" tIns="9144" rIns="9144" bIns="9144" anchor="ctr">
              <a:spAutoFit/>
            </a:bodyPr>
            <a:lstStyle/>
            <a:p>
              <a:pPr algn="ctr"/>
              <a:r>
                <a:rPr lang="en-US" sz="1400" b="1" dirty="0">
                  <a:latin typeface="Agilent TT Cond" pitchFamily="34" charset="0"/>
                </a:rPr>
                <a:t>Transmission bandwidth</a:t>
              </a:r>
            </a:p>
          </p:txBody>
        </p:sp>
        <p:sp>
          <p:nvSpPr>
            <p:cNvPr id="40976" name="Text Box 13"/>
            <p:cNvSpPr txBox="1">
              <a:spLocks noChangeArrowheads="1"/>
            </p:cNvSpPr>
            <p:nvPr/>
          </p:nvSpPr>
          <p:spPr bwMode="auto">
            <a:xfrm>
              <a:off x="768" y="843"/>
              <a:ext cx="768" cy="283"/>
            </a:xfrm>
            <a:prstGeom prst="rect">
              <a:avLst/>
            </a:prstGeom>
            <a:noFill/>
            <a:ln w="25400">
              <a:noFill/>
              <a:miter lim="800000"/>
              <a:headEnd/>
              <a:tailEnd/>
            </a:ln>
          </p:spPr>
          <p:txBody>
            <a:bodyPr lIns="9144" tIns="9144" rIns="9144" bIns="9144" anchor="ctr">
              <a:spAutoFit/>
            </a:bodyPr>
            <a:lstStyle/>
            <a:p>
              <a:pPr algn="ctr"/>
              <a:r>
                <a:rPr lang="en-US" sz="1400" b="1" dirty="0">
                  <a:latin typeface="Agilent TT Cond" pitchFamily="34" charset="0"/>
                </a:rPr>
                <a:t>Modulation format</a:t>
              </a:r>
            </a:p>
          </p:txBody>
        </p:sp>
        <p:sp>
          <p:nvSpPr>
            <p:cNvPr id="40977" name="Text Box 14"/>
            <p:cNvSpPr txBox="1">
              <a:spLocks noChangeArrowheads="1"/>
            </p:cNvSpPr>
            <p:nvPr/>
          </p:nvSpPr>
          <p:spPr bwMode="auto">
            <a:xfrm>
              <a:off x="1082" y="2397"/>
              <a:ext cx="271" cy="147"/>
            </a:xfrm>
            <a:prstGeom prst="rect">
              <a:avLst/>
            </a:prstGeom>
            <a:no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QPSK</a:t>
              </a:r>
            </a:p>
          </p:txBody>
        </p:sp>
        <p:sp>
          <p:nvSpPr>
            <p:cNvPr id="40978" name="Text Box 15"/>
            <p:cNvSpPr txBox="1">
              <a:spLocks noChangeArrowheads="1"/>
            </p:cNvSpPr>
            <p:nvPr/>
          </p:nvSpPr>
          <p:spPr bwMode="auto">
            <a:xfrm>
              <a:off x="1923" y="2397"/>
              <a:ext cx="64" cy="147"/>
            </a:xfrm>
            <a:prstGeom prst="rect">
              <a:avLst/>
            </a:prstGeom>
            <a:no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2</a:t>
              </a:r>
            </a:p>
          </p:txBody>
        </p:sp>
        <p:sp>
          <p:nvSpPr>
            <p:cNvPr id="40979" name="Text Box 16"/>
            <p:cNvSpPr txBox="1">
              <a:spLocks noChangeArrowheads="1"/>
            </p:cNvSpPr>
            <p:nvPr/>
          </p:nvSpPr>
          <p:spPr bwMode="auto">
            <a:xfrm>
              <a:off x="1030" y="3255"/>
              <a:ext cx="379" cy="147"/>
            </a:xfrm>
            <a:prstGeom prst="rect">
              <a:avLst/>
            </a:prstGeom>
            <a:no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16 QAM</a:t>
              </a:r>
            </a:p>
          </p:txBody>
        </p:sp>
        <p:sp>
          <p:nvSpPr>
            <p:cNvPr id="40980" name="Text Box 17"/>
            <p:cNvSpPr txBox="1">
              <a:spLocks noChangeArrowheads="1"/>
            </p:cNvSpPr>
            <p:nvPr/>
          </p:nvSpPr>
          <p:spPr bwMode="auto">
            <a:xfrm>
              <a:off x="1923" y="3255"/>
              <a:ext cx="64" cy="147"/>
            </a:xfrm>
            <a:prstGeom prst="rect">
              <a:avLst/>
            </a:prstGeom>
            <a:no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4</a:t>
              </a:r>
            </a:p>
          </p:txBody>
        </p:sp>
        <p:sp>
          <p:nvSpPr>
            <p:cNvPr id="40981" name="Line 18"/>
            <p:cNvSpPr>
              <a:spLocks noChangeShapeType="1"/>
            </p:cNvSpPr>
            <p:nvPr/>
          </p:nvSpPr>
          <p:spPr bwMode="auto">
            <a:xfrm>
              <a:off x="3562" y="1845"/>
              <a:ext cx="922" cy="0"/>
            </a:xfrm>
            <a:prstGeom prst="line">
              <a:avLst/>
            </a:prstGeom>
            <a:noFill/>
            <a:ln w="25400">
              <a:solidFill>
                <a:schemeClr val="tx1"/>
              </a:solidFill>
              <a:round/>
              <a:headEnd type="triangle" w="med" len="med"/>
              <a:tailEnd type="triangle" w="med" len="med"/>
            </a:ln>
          </p:spPr>
          <p:txBody>
            <a:bodyPr lIns="9144" tIns="9144" rIns="9144" bIns="9144" anchor="ctr">
              <a:spAutoFit/>
            </a:bodyPr>
            <a:lstStyle/>
            <a:p>
              <a:endParaRPr lang="en-US" dirty="0">
                <a:latin typeface="Agilent TT Cond" pitchFamily="34" charset="0"/>
              </a:endParaRPr>
            </a:p>
          </p:txBody>
        </p:sp>
        <p:sp>
          <p:nvSpPr>
            <p:cNvPr id="40982" name="Text Box 19"/>
            <p:cNvSpPr txBox="1">
              <a:spLocks noChangeArrowheads="1"/>
            </p:cNvSpPr>
            <p:nvPr/>
          </p:nvSpPr>
          <p:spPr bwMode="auto">
            <a:xfrm>
              <a:off x="3978" y="1790"/>
              <a:ext cx="64" cy="147"/>
            </a:xfrm>
            <a:prstGeom prst="rect">
              <a:avLst/>
            </a:prstGeom>
            <a:solidFill>
              <a:schemeClr val="bg1"/>
            </a:solid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F</a:t>
              </a:r>
            </a:p>
          </p:txBody>
        </p:sp>
        <p:sp>
          <p:nvSpPr>
            <p:cNvPr id="40983" name="Line 20"/>
            <p:cNvSpPr>
              <a:spLocks noChangeShapeType="1"/>
            </p:cNvSpPr>
            <p:nvPr/>
          </p:nvSpPr>
          <p:spPr bwMode="auto">
            <a:xfrm>
              <a:off x="3757" y="2755"/>
              <a:ext cx="528" cy="0"/>
            </a:xfrm>
            <a:prstGeom prst="line">
              <a:avLst/>
            </a:prstGeom>
            <a:noFill/>
            <a:ln w="25400">
              <a:solidFill>
                <a:schemeClr val="tx1"/>
              </a:solidFill>
              <a:round/>
              <a:headEnd type="triangle" w="med" len="med"/>
              <a:tailEnd type="triangle" w="med" len="med"/>
            </a:ln>
          </p:spPr>
          <p:txBody>
            <a:bodyPr lIns="9144" tIns="9144" rIns="9144" bIns="9144" anchor="ctr">
              <a:spAutoFit/>
            </a:bodyPr>
            <a:lstStyle/>
            <a:p>
              <a:endParaRPr lang="en-US" dirty="0">
                <a:latin typeface="Agilent TT Cond" pitchFamily="34" charset="0"/>
              </a:endParaRPr>
            </a:p>
          </p:txBody>
        </p:sp>
        <p:sp>
          <p:nvSpPr>
            <p:cNvPr id="40984" name="Text Box 21"/>
            <p:cNvSpPr txBox="1">
              <a:spLocks noChangeArrowheads="1"/>
            </p:cNvSpPr>
            <p:nvPr/>
          </p:nvSpPr>
          <p:spPr bwMode="auto">
            <a:xfrm>
              <a:off x="3946" y="2684"/>
              <a:ext cx="179" cy="147"/>
            </a:xfrm>
            <a:prstGeom prst="rect">
              <a:avLst/>
            </a:prstGeom>
            <a:solidFill>
              <a:schemeClr val="bg1"/>
            </a:solid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F/2</a:t>
              </a:r>
            </a:p>
          </p:txBody>
        </p:sp>
        <p:sp>
          <p:nvSpPr>
            <p:cNvPr id="40985" name="Line 22"/>
            <p:cNvSpPr>
              <a:spLocks noChangeShapeType="1"/>
            </p:cNvSpPr>
            <p:nvPr/>
          </p:nvSpPr>
          <p:spPr bwMode="auto">
            <a:xfrm>
              <a:off x="3860" y="3620"/>
              <a:ext cx="336" cy="0"/>
            </a:xfrm>
            <a:prstGeom prst="line">
              <a:avLst/>
            </a:prstGeom>
            <a:noFill/>
            <a:ln w="25400">
              <a:solidFill>
                <a:schemeClr val="tx1"/>
              </a:solidFill>
              <a:round/>
              <a:headEnd type="triangle" w="med" len="med"/>
              <a:tailEnd type="triangle" w="med" len="med"/>
            </a:ln>
          </p:spPr>
          <p:txBody>
            <a:bodyPr lIns="9144" tIns="9144" rIns="9144" bIns="9144" anchor="ctr">
              <a:spAutoFit/>
            </a:bodyPr>
            <a:lstStyle/>
            <a:p>
              <a:endParaRPr lang="en-US" dirty="0">
                <a:latin typeface="Agilent TT Cond" pitchFamily="34" charset="0"/>
              </a:endParaRPr>
            </a:p>
          </p:txBody>
        </p:sp>
        <p:sp>
          <p:nvSpPr>
            <p:cNvPr id="40986" name="Text Box 23"/>
            <p:cNvSpPr txBox="1">
              <a:spLocks noChangeArrowheads="1"/>
            </p:cNvSpPr>
            <p:nvPr/>
          </p:nvSpPr>
          <p:spPr bwMode="auto">
            <a:xfrm>
              <a:off x="3938" y="3549"/>
              <a:ext cx="179" cy="147"/>
            </a:xfrm>
            <a:prstGeom prst="rect">
              <a:avLst/>
            </a:prstGeom>
            <a:solidFill>
              <a:schemeClr val="bg1"/>
            </a:solidFill>
            <a:ln w="25400">
              <a:noFill/>
              <a:miter lim="800000"/>
              <a:headEnd/>
              <a:tailEnd/>
            </a:ln>
          </p:spPr>
          <p:txBody>
            <a:bodyPr wrap="none" lIns="9144" tIns="9144" rIns="9144" bIns="9144" anchor="ctr">
              <a:spAutoFit/>
            </a:bodyPr>
            <a:lstStyle/>
            <a:p>
              <a:pPr algn="ctr"/>
              <a:r>
                <a:rPr lang="en-US" sz="1400" b="1" dirty="0">
                  <a:latin typeface="Agilent TT Cond" pitchFamily="34" charset="0"/>
                </a:rPr>
                <a:t>F/4</a:t>
              </a:r>
            </a:p>
          </p:txBody>
        </p:sp>
        <p:sp>
          <p:nvSpPr>
            <p:cNvPr id="40987" name="Line 24"/>
            <p:cNvSpPr>
              <a:spLocks noChangeShapeType="1"/>
            </p:cNvSpPr>
            <p:nvPr/>
          </p:nvSpPr>
          <p:spPr bwMode="auto">
            <a:xfrm>
              <a:off x="1534" y="885"/>
              <a:ext cx="0" cy="2811"/>
            </a:xfrm>
            <a:prstGeom prst="line">
              <a:avLst/>
            </a:prstGeom>
            <a:noFill/>
            <a:ln w="25400">
              <a:solidFill>
                <a:schemeClr val="tx1"/>
              </a:solidFill>
              <a:prstDash val="dash"/>
              <a:round/>
              <a:headEnd/>
              <a:tailEnd/>
            </a:ln>
          </p:spPr>
          <p:txBody>
            <a:bodyPr lIns="9144" tIns="9144" rIns="9144" bIns="9144" anchor="ctr">
              <a:spAutoFit/>
            </a:bodyPr>
            <a:lstStyle/>
            <a:p>
              <a:endParaRPr lang="en-US" dirty="0">
                <a:latin typeface="Agilent TT Cond" pitchFamily="34" charset="0"/>
              </a:endParaRPr>
            </a:p>
          </p:txBody>
        </p:sp>
        <p:sp>
          <p:nvSpPr>
            <p:cNvPr id="40988" name="Line 25"/>
            <p:cNvSpPr>
              <a:spLocks noChangeShapeType="1"/>
            </p:cNvSpPr>
            <p:nvPr/>
          </p:nvSpPr>
          <p:spPr bwMode="auto">
            <a:xfrm>
              <a:off x="2446" y="885"/>
              <a:ext cx="0" cy="2763"/>
            </a:xfrm>
            <a:prstGeom prst="line">
              <a:avLst/>
            </a:prstGeom>
            <a:noFill/>
            <a:ln w="25400">
              <a:solidFill>
                <a:schemeClr val="tx1"/>
              </a:solidFill>
              <a:prstDash val="dash"/>
              <a:round/>
              <a:headEnd/>
              <a:tailEnd/>
            </a:ln>
          </p:spPr>
          <p:txBody>
            <a:bodyPr lIns="9144" tIns="9144" rIns="9144" bIns="9144" anchor="ctr">
              <a:spAutoFit/>
            </a:bodyPr>
            <a:lstStyle/>
            <a:p>
              <a:endParaRPr lang="en-US" dirty="0">
                <a:latin typeface="Agilent TT Cond" pitchFamily="34" charset="0"/>
              </a:endParaRPr>
            </a:p>
          </p:txBody>
        </p:sp>
        <p:sp>
          <p:nvSpPr>
            <p:cNvPr id="40989" name="Line 26"/>
            <p:cNvSpPr>
              <a:spLocks noChangeShapeType="1"/>
            </p:cNvSpPr>
            <p:nvPr/>
          </p:nvSpPr>
          <p:spPr bwMode="auto">
            <a:xfrm>
              <a:off x="862" y="1125"/>
              <a:ext cx="3698" cy="0"/>
            </a:xfrm>
            <a:prstGeom prst="line">
              <a:avLst/>
            </a:prstGeom>
            <a:noFill/>
            <a:ln w="25400">
              <a:solidFill>
                <a:schemeClr val="tx1"/>
              </a:solidFill>
              <a:round/>
              <a:headEnd/>
              <a:tailEnd/>
            </a:ln>
          </p:spPr>
          <p:txBody>
            <a:bodyPr lIns="9144" tIns="9144" rIns="9144" bIns="9144" anchor="ctr">
              <a:spAutoFit/>
            </a:bodyPr>
            <a:lstStyle/>
            <a:p>
              <a:endParaRPr lang="en-US" dirty="0">
                <a:latin typeface="Agilent TT Cond" pitchFamily="34" charset="0"/>
              </a:endParaRPr>
            </a:p>
          </p:txBody>
        </p:sp>
        <p:sp>
          <p:nvSpPr>
            <p:cNvPr id="40990" name="AutoShape 28"/>
            <p:cNvSpPr>
              <a:spLocks/>
            </p:cNvSpPr>
            <p:nvPr/>
          </p:nvSpPr>
          <p:spPr bwMode="auto">
            <a:xfrm>
              <a:off x="4636" y="962"/>
              <a:ext cx="212" cy="2590"/>
            </a:xfrm>
            <a:prstGeom prst="rightBrace">
              <a:avLst>
                <a:gd name="adj1" fmla="val 101808"/>
                <a:gd name="adj2" fmla="val 50000"/>
              </a:avLst>
            </a:prstGeom>
            <a:noFill/>
            <a:ln w="19050">
              <a:solidFill>
                <a:schemeClr val="tx2"/>
              </a:solidFill>
              <a:round/>
              <a:headEnd/>
              <a:tailEnd/>
            </a:ln>
          </p:spPr>
          <p:txBody>
            <a:bodyPr wrap="none" lIns="0" tIns="0" rIns="0" bIns="0" anchor="ctr"/>
            <a:lstStyle/>
            <a:p>
              <a:endParaRPr lang="en-US" dirty="0">
                <a:latin typeface="Agilent TT Cond" pitchFamily="34" charset="0"/>
              </a:endParaRPr>
            </a:p>
          </p:txBody>
        </p:sp>
        <p:sp>
          <p:nvSpPr>
            <p:cNvPr id="40991" name="Line 29"/>
            <p:cNvSpPr>
              <a:spLocks noChangeShapeType="1"/>
            </p:cNvSpPr>
            <p:nvPr/>
          </p:nvSpPr>
          <p:spPr bwMode="auto">
            <a:xfrm>
              <a:off x="3408" y="885"/>
              <a:ext cx="0" cy="2763"/>
            </a:xfrm>
            <a:prstGeom prst="line">
              <a:avLst/>
            </a:prstGeom>
            <a:noFill/>
            <a:ln w="25400">
              <a:solidFill>
                <a:schemeClr val="tx1"/>
              </a:solidFill>
              <a:prstDash val="dash"/>
              <a:round/>
              <a:headEnd/>
              <a:tailEnd/>
            </a:ln>
          </p:spPr>
          <p:txBody>
            <a:bodyPr lIns="9144" tIns="9144" rIns="9144" bIns="9144" anchor="ctr">
              <a:spAutoFit/>
            </a:bodyPr>
            <a:lstStyle/>
            <a:p>
              <a:endParaRPr lang="en-US" dirty="0">
                <a:latin typeface="Agilent TT Cond" pitchFamily="34" charset="0"/>
              </a:endParaRPr>
            </a:p>
          </p:txBody>
        </p:sp>
        <p:sp>
          <p:nvSpPr>
            <p:cNvPr id="40992" name="Text Box 30"/>
            <p:cNvSpPr txBox="1">
              <a:spLocks noChangeArrowheads="1"/>
            </p:cNvSpPr>
            <p:nvPr/>
          </p:nvSpPr>
          <p:spPr bwMode="auto">
            <a:xfrm>
              <a:off x="3209" y="1597"/>
              <a:ext cx="22" cy="5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I</a:t>
              </a:r>
              <a:endParaRPr lang="en-US" sz="1200" dirty="0">
                <a:solidFill>
                  <a:schemeClr val="tx2"/>
                </a:solidFill>
                <a:latin typeface="Agilent TT Cond" pitchFamily="34" charset="0"/>
              </a:endParaRPr>
            </a:p>
          </p:txBody>
        </p:sp>
        <p:sp>
          <p:nvSpPr>
            <p:cNvPr id="40993" name="Text Box 31"/>
            <p:cNvSpPr txBox="1">
              <a:spLocks noChangeArrowheads="1"/>
            </p:cNvSpPr>
            <p:nvPr/>
          </p:nvSpPr>
          <p:spPr bwMode="auto">
            <a:xfrm>
              <a:off x="2811" y="1200"/>
              <a:ext cx="36" cy="5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Q</a:t>
              </a:r>
              <a:endParaRPr lang="en-US" sz="1200" dirty="0">
                <a:solidFill>
                  <a:schemeClr val="tx2"/>
                </a:solidFill>
                <a:latin typeface="Agilent TT Cond" pitchFamily="34" charset="0"/>
              </a:endParaRPr>
            </a:p>
          </p:txBody>
        </p:sp>
        <p:sp>
          <p:nvSpPr>
            <p:cNvPr id="40994" name="Line 32"/>
            <p:cNvSpPr>
              <a:spLocks noChangeShapeType="1"/>
            </p:cNvSpPr>
            <p:nvPr/>
          </p:nvSpPr>
          <p:spPr bwMode="auto">
            <a:xfrm>
              <a:off x="2855" y="1321"/>
              <a:ext cx="0" cy="602"/>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0995" name="Line 33"/>
            <p:cNvSpPr>
              <a:spLocks noChangeShapeType="1"/>
            </p:cNvSpPr>
            <p:nvPr/>
          </p:nvSpPr>
          <p:spPr bwMode="auto">
            <a:xfrm>
              <a:off x="2544" y="1621"/>
              <a:ext cx="623"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0996" name="Text Box 34"/>
            <p:cNvSpPr txBox="1">
              <a:spLocks noChangeArrowheads="1"/>
            </p:cNvSpPr>
            <p:nvPr/>
          </p:nvSpPr>
          <p:spPr bwMode="auto">
            <a:xfrm>
              <a:off x="3016" y="1489"/>
              <a:ext cx="53" cy="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0</a:t>
              </a:r>
              <a:endParaRPr lang="en-US" sz="1200" dirty="0">
                <a:solidFill>
                  <a:schemeClr val="tx2"/>
                </a:solidFill>
                <a:latin typeface="Agilent TT Cond" pitchFamily="34" charset="0"/>
              </a:endParaRPr>
            </a:p>
          </p:txBody>
        </p:sp>
        <p:sp>
          <p:nvSpPr>
            <p:cNvPr id="40997" name="Text Box 35"/>
            <p:cNvSpPr txBox="1">
              <a:spLocks noChangeArrowheads="1"/>
            </p:cNvSpPr>
            <p:nvPr/>
          </p:nvSpPr>
          <p:spPr bwMode="auto">
            <a:xfrm>
              <a:off x="2673" y="1482"/>
              <a:ext cx="54" cy="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1</a:t>
              </a:r>
              <a:endParaRPr lang="en-US" sz="1200" dirty="0">
                <a:solidFill>
                  <a:schemeClr val="tx2"/>
                </a:solidFill>
                <a:latin typeface="Agilent TT Cond" pitchFamily="34" charset="0"/>
              </a:endParaRPr>
            </a:p>
          </p:txBody>
        </p:sp>
        <p:sp>
          <p:nvSpPr>
            <p:cNvPr id="40998" name="Oval 36"/>
            <p:cNvSpPr>
              <a:spLocks noChangeArrowheads="1"/>
            </p:cNvSpPr>
            <p:nvPr/>
          </p:nvSpPr>
          <p:spPr bwMode="auto">
            <a:xfrm>
              <a:off x="2659" y="1602"/>
              <a:ext cx="41"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0999" name="Oval 37"/>
            <p:cNvSpPr>
              <a:spLocks noChangeArrowheads="1"/>
            </p:cNvSpPr>
            <p:nvPr/>
          </p:nvSpPr>
          <p:spPr bwMode="auto">
            <a:xfrm>
              <a:off x="3004" y="1602"/>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00" name="Text Box 38"/>
            <p:cNvSpPr txBox="1">
              <a:spLocks noChangeArrowheads="1"/>
            </p:cNvSpPr>
            <p:nvPr/>
          </p:nvSpPr>
          <p:spPr bwMode="auto">
            <a:xfrm>
              <a:off x="3194" y="2454"/>
              <a:ext cx="22" cy="5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I</a:t>
              </a:r>
              <a:endParaRPr lang="en-US" sz="1200" dirty="0">
                <a:solidFill>
                  <a:schemeClr val="tx2"/>
                </a:solidFill>
                <a:latin typeface="Agilent TT Cond" pitchFamily="34" charset="0"/>
              </a:endParaRPr>
            </a:p>
          </p:txBody>
        </p:sp>
        <p:sp>
          <p:nvSpPr>
            <p:cNvPr id="41001" name="Text Box 39"/>
            <p:cNvSpPr txBox="1">
              <a:spLocks noChangeArrowheads="1"/>
            </p:cNvSpPr>
            <p:nvPr/>
          </p:nvSpPr>
          <p:spPr bwMode="auto">
            <a:xfrm>
              <a:off x="2844" y="2060"/>
              <a:ext cx="37" cy="5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Q</a:t>
              </a:r>
              <a:endParaRPr lang="en-US" sz="1200" dirty="0">
                <a:solidFill>
                  <a:schemeClr val="tx2"/>
                </a:solidFill>
                <a:latin typeface="Agilent TT Cond" pitchFamily="34" charset="0"/>
              </a:endParaRPr>
            </a:p>
          </p:txBody>
        </p:sp>
        <p:sp>
          <p:nvSpPr>
            <p:cNvPr id="41002" name="Line 40"/>
            <p:cNvSpPr>
              <a:spLocks noChangeShapeType="1"/>
            </p:cNvSpPr>
            <p:nvPr/>
          </p:nvSpPr>
          <p:spPr bwMode="auto">
            <a:xfrm>
              <a:off x="2857" y="2175"/>
              <a:ext cx="0" cy="606"/>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1003" name="Line 41"/>
            <p:cNvSpPr>
              <a:spLocks noChangeShapeType="1"/>
            </p:cNvSpPr>
            <p:nvPr/>
          </p:nvSpPr>
          <p:spPr bwMode="auto">
            <a:xfrm>
              <a:off x="2544" y="2477"/>
              <a:ext cx="627"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1004" name="Text Box 42"/>
            <p:cNvSpPr txBox="1">
              <a:spLocks noChangeArrowheads="1"/>
            </p:cNvSpPr>
            <p:nvPr/>
          </p:nvSpPr>
          <p:spPr bwMode="auto">
            <a:xfrm>
              <a:off x="3143" y="2099"/>
              <a:ext cx="169" cy="15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00</a:t>
              </a:r>
              <a:endParaRPr lang="en-US" sz="1200" dirty="0">
                <a:solidFill>
                  <a:schemeClr val="tx2"/>
                </a:solidFill>
                <a:latin typeface="Agilent TT Cond" pitchFamily="34" charset="0"/>
              </a:endParaRPr>
            </a:p>
          </p:txBody>
        </p:sp>
        <p:sp>
          <p:nvSpPr>
            <p:cNvPr id="41005" name="Text Box 43"/>
            <p:cNvSpPr txBox="1">
              <a:spLocks noChangeArrowheads="1"/>
            </p:cNvSpPr>
            <p:nvPr/>
          </p:nvSpPr>
          <p:spPr bwMode="auto">
            <a:xfrm>
              <a:off x="2645" y="2112"/>
              <a:ext cx="139" cy="12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01</a:t>
              </a:r>
              <a:endParaRPr lang="en-US" sz="1200" dirty="0">
                <a:solidFill>
                  <a:schemeClr val="tx2"/>
                </a:solidFill>
                <a:latin typeface="Agilent TT Cond" pitchFamily="34" charset="0"/>
              </a:endParaRPr>
            </a:p>
          </p:txBody>
        </p:sp>
        <p:sp>
          <p:nvSpPr>
            <p:cNvPr id="41006" name="Text Box 44"/>
            <p:cNvSpPr txBox="1">
              <a:spLocks noChangeArrowheads="1"/>
            </p:cNvSpPr>
            <p:nvPr/>
          </p:nvSpPr>
          <p:spPr bwMode="auto">
            <a:xfrm>
              <a:off x="3146" y="2620"/>
              <a:ext cx="118" cy="11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10</a:t>
              </a:r>
              <a:endParaRPr lang="en-US" sz="1200" dirty="0">
                <a:solidFill>
                  <a:schemeClr val="tx2"/>
                </a:solidFill>
                <a:latin typeface="Agilent TT Cond" pitchFamily="34" charset="0"/>
              </a:endParaRPr>
            </a:p>
          </p:txBody>
        </p:sp>
        <p:sp>
          <p:nvSpPr>
            <p:cNvPr id="41007" name="Text Box 45"/>
            <p:cNvSpPr txBox="1">
              <a:spLocks noChangeArrowheads="1"/>
            </p:cNvSpPr>
            <p:nvPr/>
          </p:nvSpPr>
          <p:spPr bwMode="auto">
            <a:xfrm>
              <a:off x="2623" y="2635"/>
              <a:ext cx="161" cy="149"/>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11</a:t>
              </a:r>
              <a:endParaRPr lang="en-US" sz="1200" dirty="0">
                <a:solidFill>
                  <a:schemeClr val="tx2"/>
                </a:solidFill>
                <a:latin typeface="Agilent TT Cond" pitchFamily="34" charset="0"/>
              </a:endParaRPr>
            </a:p>
          </p:txBody>
        </p:sp>
        <p:sp>
          <p:nvSpPr>
            <p:cNvPr id="41008" name="Line 46"/>
            <p:cNvSpPr>
              <a:spLocks noChangeShapeType="1"/>
            </p:cNvSpPr>
            <p:nvPr/>
          </p:nvSpPr>
          <p:spPr bwMode="auto">
            <a:xfrm>
              <a:off x="3119" y="2222"/>
              <a:ext cx="0" cy="253"/>
            </a:xfrm>
            <a:prstGeom prst="line">
              <a:avLst/>
            </a:prstGeom>
            <a:noFill/>
            <a:ln w="31234">
              <a:solidFill>
                <a:srgbClr val="000000"/>
              </a:solidFill>
              <a:prstDash val="dash"/>
              <a:round/>
              <a:headEnd/>
              <a:tailEnd/>
            </a:ln>
          </p:spPr>
          <p:txBody>
            <a:bodyPr wrap="none" anchor="ctr"/>
            <a:lstStyle/>
            <a:p>
              <a:endParaRPr lang="en-US" dirty="0">
                <a:latin typeface="Agilent TT Cond" pitchFamily="34" charset="0"/>
              </a:endParaRPr>
            </a:p>
          </p:txBody>
        </p:sp>
        <p:sp>
          <p:nvSpPr>
            <p:cNvPr id="41009" name="Line 47"/>
            <p:cNvSpPr>
              <a:spLocks noChangeShapeType="1"/>
            </p:cNvSpPr>
            <p:nvPr/>
          </p:nvSpPr>
          <p:spPr bwMode="auto">
            <a:xfrm flipH="1">
              <a:off x="2858" y="2222"/>
              <a:ext cx="261" cy="0"/>
            </a:xfrm>
            <a:prstGeom prst="line">
              <a:avLst/>
            </a:prstGeom>
            <a:noFill/>
            <a:ln w="31234">
              <a:solidFill>
                <a:srgbClr val="000000"/>
              </a:solidFill>
              <a:prstDash val="dash"/>
              <a:round/>
              <a:headEnd/>
              <a:tailEnd/>
            </a:ln>
          </p:spPr>
          <p:txBody>
            <a:bodyPr wrap="none" anchor="ctr"/>
            <a:lstStyle/>
            <a:p>
              <a:endParaRPr lang="en-US" dirty="0">
                <a:latin typeface="Agilent TT Cond" pitchFamily="34" charset="0"/>
              </a:endParaRPr>
            </a:p>
          </p:txBody>
        </p:sp>
        <p:sp>
          <p:nvSpPr>
            <p:cNvPr id="41010" name="Oval 48"/>
            <p:cNvSpPr>
              <a:spLocks noChangeArrowheads="1"/>
            </p:cNvSpPr>
            <p:nvPr/>
          </p:nvSpPr>
          <p:spPr bwMode="auto">
            <a:xfrm>
              <a:off x="2576" y="2207"/>
              <a:ext cx="41"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11" name="Oval 49"/>
            <p:cNvSpPr>
              <a:spLocks noChangeArrowheads="1"/>
            </p:cNvSpPr>
            <p:nvPr/>
          </p:nvSpPr>
          <p:spPr bwMode="auto">
            <a:xfrm>
              <a:off x="2576" y="2718"/>
              <a:ext cx="41"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12" name="Oval 50"/>
            <p:cNvSpPr>
              <a:spLocks noChangeArrowheads="1"/>
            </p:cNvSpPr>
            <p:nvPr/>
          </p:nvSpPr>
          <p:spPr bwMode="auto">
            <a:xfrm>
              <a:off x="3096" y="2716"/>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13" name="Oval 51"/>
            <p:cNvSpPr>
              <a:spLocks noChangeArrowheads="1"/>
            </p:cNvSpPr>
            <p:nvPr/>
          </p:nvSpPr>
          <p:spPr bwMode="auto">
            <a:xfrm>
              <a:off x="3096" y="2209"/>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14" name="Line 52"/>
            <p:cNvSpPr>
              <a:spLocks noChangeShapeType="1"/>
            </p:cNvSpPr>
            <p:nvPr/>
          </p:nvSpPr>
          <p:spPr bwMode="auto">
            <a:xfrm flipV="1">
              <a:off x="2857" y="2226"/>
              <a:ext cx="261" cy="253"/>
            </a:xfrm>
            <a:prstGeom prst="line">
              <a:avLst/>
            </a:prstGeom>
            <a:noFill/>
            <a:ln w="18542">
              <a:solidFill>
                <a:schemeClr val="hlink"/>
              </a:solidFill>
              <a:round/>
              <a:headEnd/>
              <a:tailEnd type="triangle" w="med" len="med"/>
            </a:ln>
          </p:spPr>
          <p:txBody>
            <a:bodyPr wrap="none" anchor="ctr"/>
            <a:lstStyle/>
            <a:p>
              <a:endParaRPr lang="en-US" dirty="0">
                <a:latin typeface="Agilent TT Cond" pitchFamily="34" charset="0"/>
              </a:endParaRPr>
            </a:p>
          </p:txBody>
        </p:sp>
        <p:sp>
          <p:nvSpPr>
            <p:cNvPr id="41015" name="Text Box 53"/>
            <p:cNvSpPr txBox="1">
              <a:spLocks noChangeArrowheads="1"/>
            </p:cNvSpPr>
            <p:nvPr/>
          </p:nvSpPr>
          <p:spPr bwMode="auto">
            <a:xfrm>
              <a:off x="3194" y="3331"/>
              <a:ext cx="22" cy="5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I</a:t>
              </a:r>
              <a:endParaRPr lang="en-US" sz="1200" dirty="0">
                <a:solidFill>
                  <a:schemeClr val="tx2"/>
                </a:solidFill>
                <a:latin typeface="Agilent TT Cond" pitchFamily="34" charset="0"/>
              </a:endParaRPr>
            </a:p>
          </p:txBody>
        </p:sp>
        <p:sp>
          <p:nvSpPr>
            <p:cNvPr id="41016" name="Text Box 54"/>
            <p:cNvSpPr txBox="1">
              <a:spLocks noChangeArrowheads="1"/>
            </p:cNvSpPr>
            <p:nvPr/>
          </p:nvSpPr>
          <p:spPr bwMode="auto">
            <a:xfrm>
              <a:off x="2844" y="2928"/>
              <a:ext cx="37" cy="5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Q</a:t>
              </a:r>
              <a:endParaRPr lang="en-US" sz="1200" dirty="0">
                <a:solidFill>
                  <a:schemeClr val="tx2"/>
                </a:solidFill>
                <a:latin typeface="Agilent TT Cond" pitchFamily="34" charset="0"/>
              </a:endParaRPr>
            </a:p>
          </p:txBody>
        </p:sp>
        <p:sp>
          <p:nvSpPr>
            <p:cNvPr id="41017" name="Line 55"/>
            <p:cNvSpPr>
              <a:spLocks noChangeShapeType="1"/>
            </p:cNvSpPr>
            <p:nvPr/>
          </p:nvSpPr>
          <p:spPr bwMode="auto">
            <a:xfrm>
              <a:off x="2857" y="3052"/>
              <a:ext cx="0" cy="606"/>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1018" name="Line 56"/>
            <p:cNvSpPr>
              <a:spLocks noChangeShapeType="1"/>
            </p:cNvSpPr>
            <p:nvPr/>
          </p:nvSpPr>
          <p:spPr bwMode="auto">
            <a:xfrm>
              <a:off x="2544" y="3354"/>
              <a:ext cx="627"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1019" name="Text Box 57"/>
            <p:cNvSpPr txBox="1">
              <a:spLocks noChangeArrowheads="1"/>
            </p:cNvSpPr>
            <p:nvPr/>
          </p:nvSpPr>
          <p:spPr bwMode="auto">
            <a:xfrm>
              <a:off x="3143" y="2976"/>
              <a:ext cx="217" cy="15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chemeClr val="tx2"/>
                  </a:solidFill>
                  <a:latin typeface="Agilent TT Cond" pitchFamily="34" charset="0"/>
                </a:rPr>
                <a:t>0000</a:t>
              </a:r>
              <a:endParaRPr lang="en-US" sz="1200" dirty="0">
                <a:solidFill>
                  <a:schemeClr val="tx2"/>
                </a:solidFill>
                <a:latin typeface="Agilent TT Cond" pitchFamily="34" charset="0"/>
              </a:endParaRPr>
            </a:p>
          </p:txBody>
        </p:sp>
        <p:sp>
          <p:nvSpPr>
            <p:cNvPr id="41020" name="Oval 58"/>
            <p:cNvSpPr>
              <a:spLocks noChangeArrowheads="1"/>
            </p:cNvSpPr>
            <p:nvPr/>
          </p:nvSpPr>
          <p:spPr bwMode="auto">
            <a:xfrm>
              <a:off x="3072" y="3593"/>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1" name="Oval 59"/>
            <p:cNvSpPr>
              <a:spLocks noChangeArrowheads="1"/>
            </p:cNvSpPr>
            <p:nvPr/>
          </p:nvSpPr>
          <p:spPr bwMode="auto">
            <a:xfrm>
              <a:off x="2888" y="3593"/>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2" name="Oval 60"/>
            <p:cNvSpPr>
              <a:spLocks noChangeArrowheads="1"/>
            </p:cNvSpPr>
            <p:nvPr/>
          </p:nvSpPr>
          <p:spPr bwMode="auto">
            <a:xfrm>
              <a:off x="2888" y="3408"/>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3" name="Oval 61"/>
            <p:cNvSpPr>
              <a:spLocks noChangeArrowheads="1"/>
            </p:cNvSpPr>
            <p:nvPr/>
          </p:nvSpPr>
          <p:spPr bwMode="auto">
            <a:xfrm>
              <a:off x="3072" y="3408"/>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4" name="Oval 62"/>
            <p:cNvSpPr>
              <a:spLocks noChangeArrowheads="1"/>
            </p:cNvSpPr>
            <p:nvPr/>
          </p:nvSpPr>
          <p:spPr bwMode="auto">
            <a:xfrm>
              <a:off x="3080" y="3275"/>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5" name="Oval 63"/>
            <p:cNvSpPr>
              <a:spLocks noChangeArrowheads="1"/>
            </p:cNvSpPr>
            <p:nvPr/>
          </p:nvSpPr>
          <p:spPr bwMode="auto">
            <a:xfrm>
              <a:off x="2896" y="3275"/>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6" name="Oval 64"/>
            <p:cNvSpPr>
              <a:spLocks noChangeArrowheads="1"/>
            </p:cNvSpPr>
            <p:nvPr/>
          </p:nvSpPr>
          <p:spPr bwMode="auto">
            <a:xfrm>
              <a:off x="2896" y="3090"/>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7" name="Oval 65"/>
            <p:cNvSpPr>
              <a:spLocks noChangeArrowheads="1"/>
            </p:cNvSpPr>
            <p:nvPr/>
          </p:nvSpPr>
          <p:spPr bwMode="auto">
            <a:xfrm>
              <a:off x="3080" y="3090"/>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8" name="Oval 66"/>
            <p:cNvSpPr>
              <a:spLocks noChangeArrowheads="1"/>
            </p:cNvSpPr>
            <p:nvPr/>
          </p:nvSpPr>
          <p:spPr bwMode="auto">
            <a:xfrm>
              <a:off x="2776" y="3275"/>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29" name="Oval 67"/>
            <p:cNvSpPr>
              <a:spLocks noChangeArrowheads="1"/>
            </p:cNvSpPr>
            <p:nvPr/>
          </p:nvSpPr>
          <p:spPr bwMode="auto">
            <a:xfrm>
              <a:off x="2592" y="3275"/>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30" name="Oval 68"/>
            <p:cNvSpPr>
              <a:spLocks noChangeArrowheads="1"/>
            </p:cNvSpPr>
            <p:nvPr/>
          </p:nvSpPr>
          <p:spPr bwMode="auto">
            <a:xfrm>
              <a:off x="2592" y="3090"/>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31" name="Oval 69"/>
            <p:cNvSpPr>
              <a:spLocks noChangeArrowheads="1"/>
            </p:cNvSpPr>
            <p:nvPr/>
          </p:nvSpPr>
          <p:spPr bwMode="auto">
            <a:xfrm>
              <a:off x="2776" y="3090"/>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32" name="Oval 70"/>
            <p:cNvSpPr>
              <a:spLocks noChangeArrowheads="1"/>
            </p:cNvSpPr>
            <p:nvPr/>
          </p:nvSpPr>
          <p:spPr bwMode="auto">
            <a:xfrm>
              <a:off x="2776" y="3593"/>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33" name="Oval 71"/>
            <p:cNvSpPr>
              <a:spLocks noChangeArrowheads="1"/>
            </p:cNvSpPr>
            <p:nvPr/>
          </p:nvSpPr>
          <p:spPr bwMode="auto">
            <a:xfrm>
              <a:off x="2592" y="3593"/>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34" name="Oval 72"/>
            <p:cNvSpPr>
              <a:spLocks noChangeArrowheads="1"/>
            </p:cNvSpPr>
            <p:nvPr/>
          </p:nvSpPr>
          <p:spPr bwMode="auto">
            <a:xfrm>
              <a:off x="2592" y="3408"/>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35" name="Oval 73"/>
            <p:cNvSpPr>
              <a:spLocks noChangeArrowheads="1"/>
            </p:cNvSpPr>
            <p:nvPr/>
          </p:nvSpPr>
          <p:spPr bwMode="auto">
            <a:xfrm>
              <a:off x="2776" y="3408"/>
              <a:ext cx="40" cy="37"/>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41036" name="Line 74"/>
            <p:cNvSpPr>
              <a:spLocks noChangeShapeType="1"/>
            </p:cNvSpPr>
            <p:nvPr/>
          </p:nvSpPr>
          <p:spPr bwMode="auto">
            <a:xfrm flipV="1">
              <a:off x="2857" y="3103"/>
              <a:ext cx="261" cy="253"/>
            </a:xfrm>
            <a:prstGeom prst="line">
              <a:avLst/>
            </a:prstGeom>
            <a:noFill/>
            <a:ln w="18542">
              <a:solidFill>
                <a:schemeClr val="hlink"/>
              </a:solidFill>
              <a:round/>
              <a:headEnd/>
              <a:tailEnd type="triangle" w="med" len="med"/>
            </a:ln>
          </p:spPr>
          <p:txBody>
            <a:bodyPr wrap="none" anchor="ctr"/>
            <a:lstStyle/>
            <a:p>
              <a:endParaRPr lang="en-US" dirty="0">
                <a:latin typeface="Agilent TT Cond" pitchFamily="34" charset="0"/>
              </a:endParaRPr>
            </a:p>
          </p:txBody>
        </p:sp>
        <p:sp>
          <p:nvSpPr>
            <p:cNvPr id="41037" name="Text Box 75"/>
            <p:cNvSpPr txBox="1">
              <a:spLocks noChangeArrowheads="1"/>
            </p:cNvSpPr>
            <p:nvPr/>
          </p:nvSpPr>
          <p:spPr bwMode="auto">
            <a:xfrm>
              <a:off x="2428" y="891"/>
              <a:ext cx="980" cy="146"/>
            </a:xfrm>
            <a:prstGeom prst="rect">
              <a:avLst/>
            </a:prstGeom>
            <a:noFill/>
            <a:ln w="25400">
              <a:noFill/>
              <a:miter lim="800000"/>
              <a:headEnd/>
              <a:tailEnd/>
            </a:ln>
          </p:spPr>
          <p:txBody>
            <a:bodyPr lIns="9144" tIns="9144" rIns="9144" bIns="9144" anchor="ctr">
              <a:spAutoFit/>
            </a:bodyPr>
            <a:lstStyle/>
            <a:p>
              <a:pPr algn="ctr"/>
              <a:r>
                <a:rPr lang="en-US" sz="1400" b="1" dirty="0">
                  <a:latin typeface="Agilent TT Cond" pitchFamily="34" charset="0"/>
                </a:rPr>
                <a:t>Constellation</a:t>
              </a:r>
            </a:p>
          </p:txBody>
        </p:sp>
      </p:grpSp>
      <p:sp>
        <p:nvSpPr>
          <p:cNvPr id="40965" name="Text Box 76"/>
          <p:cNvSpPr txBox="1">
            <a:spLocks noChangeArrowheads="1"/>
          </p:cNvSpPr>
          <p:nvPr/>
        </p:nvSpPr>
        <p:spPr bwMode="auto">
          <a:xfrm>
            <a:off x="2040732" y="820063"/>
            <a:ext cx="4784964" cy="430887"/>
          </a:xfrm>
          <a:prstGeom prst="rect">
            <a:avLst/>
          </a:prstGeom>
          <a:noFill/>
          <a:ln w="6350">
            <a:noFill/>
            <a:miter lim="800000"/>
            <a:headEnd/>
            <a:tailEnd type="none" w="med" len="lg"/>
          </a:ln>
        </p:spPr>
        <p:txBody>
          <a:bodyPr wrap="none" lIns="0" tIns="0" rIns="0" bIns="0">
            <a:spAutoFit/>
          </a:bodyPr>
          <a:lstStyle/>
          <a:p>
            <a:r>
              <a:rPr lang="en-US" sz="2800" dirty="0">
                <a:latin typeface="Agilent TT Cond" pitchFamily="34" charset="0"/>
              </a:rPr>
              <a:t>Digital Modulation Characteristics</a:t>
            </a:r>
            <a:endParaRPr lang="en-GB" sz="2800"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27"/>
          <p:cNvSpPr>
            <a:spLocks/>
          </p:cNvSpPr>
          <p:nvPr/>
        </p:nvSpPr>
        <p:spPr bwMode="auto">
          <a:xfrm>
            <a:off x="4735512" y="3921494"/>
            <a:ext cx="2351088" cy="1363663"/>
          </a:xfrm>
          <a:custGeom>
            <a:avLst/>
            <a:gdLst>
              <a:gd name="T0" fmla="*/ 0 w 626"/>
              <a:gd name="T1" fmla="*/ 2147483647 h 553"/>
              <a:gd name="T2" fmla="*/ 2147483647 w 626"/>
              <a:gd name="T3" fmla="*/ 2147483647 h 553"/>
              <a:gd name="T4" fmla="*/ 2147483647 w 626"/>
              <a:gd name="T5" fmla="*/ 0 h 553"/>
              <a:gd name="T6" fmla="*/ 2147483647 w 626"/>
              <a:gd name="T7" fmla="*/ 2147483647 h 553"/>
              <a:gd name="T8" fmla="*/ 2147483647 w 626"/>
              <a:gd name="T9" fmla="*/ 2147483647 h 553"/>
              <a:gd name="T10" fmla="*/ 0 w 626"/>
              <a:gd name="T11" fmla="*/ 2147483647 h 553"/>
              <a:gd name="T12" fmla="*/ 0 60000 65536"/>
              <a:gd name="T13" fmla="*/ 0 60000 65536"/>
              <a:gd name="T14" fmla="*/ 0 60000 65536"/>
              <a:gd name="T15" fmla="*/ 0 60000 65536"/>
              <a:gd name="T16" fmla="*/ 0 60000 65536"/>
              <a:gd name="T17" fmla="*/ 0 60000 65536"/>
              <a:gd name="T18" fmla="*/ 0 w 626"/>
              <a:gd name="T19" fmla="*/ 0 h 553"/>
              <a:gd name="T20" fmla="*/ 626 w 626"/>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626" h="553">
                <a:moveTo>
                  <a:pt x="0" y="552"/>
                </a:moveTo>
                <a:cubicBezTo>
                  <a:pt x="44" y="420"/>
                  <a:pt x="38" y="139"/>
                  <a:pt x="88" y="75"/>
                </a:cubicBezTo>
                <a:cubicBezTo>
                  <a:pt x="138" y="11"/>
                  <a:pt x="217" y="0"/>
                  <a:pt x="293" y="0"/>
                </a:cubicBezTo>
                <a:cubicBezTo>
                  <a:pt x="369" y="0"/>
                  <a:pt x="491" y="6"/>
                  <a:pt x="542" y="75"/>
                </a:cubicBezTo>
                <a:cubicBezTo>
                  <a:pt x="593" y="144"/>
                  <a:pt x="580" y="425"/>
                  <a:pt x="626" y="553"/>
                </a:cubicBezTo>
                <a:cubicBezTo>
                  <a:pt x="315" y="553"/>
                  <a:pt x="172" y="552"/>
                  <a:pt x="0" y="552"/>
                </a:cubicBezTo>
                <a:close/>
              </a:path>
            </a:pathLst>
          </a:custGeom>
          <a:solidFill>
            <a:schemeClr val="folHlink"/>
          </a:solidFill>
          <a:ln w="12700">
            <a:solidFill>
              <a:schemeClr val="tx1"/>
            </a:solidFill>
            <a:round/>
            <a:headEnd/>
            <a:tailEnd/>
          </a:ln>
        </p:spPr>
        <p:txBody>
          <a:bodyPr lIns="9144" tIns="9144" rIns="9144" bIns="9144" anchor="ctr">
            <a:spAutoFit/>
          </a:bodyPr>
          <a:lstStyle/>
          <a:p>
            <a:endParaRPr lang="en-US"/>
          </a:p>
        </p:txBody>
      </p:sp>
      <p:sp>
        <p:nvSpPr>
          <p:cNvPr id="41986" name="Rectangle 2"/>
          <p:cNvSpPr>
            <a:spLocks noGrp="1" noChangeArrowheads="1"/>
          </p:cNvSpPr>
          <p:nvPr>
            <p:ph type="title"/>
          </p:nvPr>
        </p:nvSpPr>
        <p:spPr>
          <a:xfrm>
            <a:off x="1666875" y="817990"/>
            <a:ext cx="5889330" cy="830997"/>
          </a:xfrm>
        </p:spPr>
        <p:txBody>
          <a:bodyPr/>
          <a:lstStyle/>
          <a:p>
            <a:r>
              <a:rPr lang="en-US" sz="2400" dirty="0" smtClean="0">
                <a:solidFill>
                  <a:schemeClr val="tx1"/>
                </a:solidFill>
                <a:latin typeface="Agilent TT Cond" pitchFamily="34" charset="0"/>
              </a:rPr>
              <a:t>Vector Modulation - Important Characteristics</a:t>
            </a:r>
            <a:endParaRPr lang="en-US" sz="3200" dirty="0" smtClean="0">
              <a:solidFill>
                <a:schemeClr val="tx1"/>
              </a:solidFill>
              <a:latin typeface="Agilent TT Cond" pitchFamily="34" charset="0"/>
            </a:endParaRPr>
          </a:p>
        </p:txBody>
      </p:sp>
      <p:sp>
        <p:nvSpPr>
          <p:cNvPr id="41987" name="Line 3"/>
          <p:cNvSpPr>
            <a:spLocks noChangeShapeType="1"/>
          </p:cNvSpPr>
          <p:nvPr/>
        </p:nvSpPr>
        <p:spPr bwMode="auto">
          <a:xfrm>
            <a:off x="2079625" y="3887788"/>
            <a:ext cx="1806575" cy="1587"/>
          </a:xfrm>
          <a:prstGeom prst="line">
            <a:avLst/>
          </a:prstGeom>
          <a:noFill/>
          <a:ln w="19050">
            <a:solidFill>
              <a:srgbClr val="000000"/>
            </a:solidFill>
            <a:prstDash val="dash"/>
            <a:round/>
            <a:headEnd/>
            <a:tailEnd/>
          </a:ln>
        </p:spPr>
        <p:txBody>
          <a:bodyPr wrap="none" anchor="ctr"/>
          <a:lstStyle/>
          <a:p>
            <a:endParaRPr lang="en-US" dirty="0">
              <a:latin typeface="Agilent TT Cond" pitchFamily="34" charset="0"/>
            </a:endParaRPr>
          </a:p>
        </p:txBody>
      </p:sp>
      <p:sp>
        <p:nvSpPr>
          <p:cNvPr id="41988" name="Oval 4"/>
          <p:cNvSpPr>
            <a:spLocks noChangeArrowheads="1"/>
          </p:cNvSpPr>
          <p:nvPr/>
        </p:nvSpPr>
        <p:spPr bwMode="auto">
          <a:xfrm>
            <a:off x="2041525" y="3859213"/>
            <a:ext cx="55563" cy="58737"/>
          </a:xfrm>
          <a:prstGeom prst="ellipse">
            <a:avLst/>
          </a:prstGeom>
          <a:solidFill>
            <a:srgbClr val="000000"/>
          </a:solidFill>
          <a:ln w="19050">
            <a:solidFill>
              <a:srgbClr val="000000"/>
            </a:solidFill>
            <a:round/>
            <a:headEnd/>
            <a:tailEnd/>
          </a:ln>
        </p:spPr>
        <p:txBody>
          <a:bodyPr wrap="none" anchor="ctr"/>
          <a:lstStyle/>
          <a:p>
            <a:endParaRPr lang="en-US" dirty="0">
              <a:latin typeface="Agilent TT Cond" pitchFamily="34" charset="0"/>
            </a:endParaRPr>
          </a:p>
        </p:txBody>
      </p:sp>
      <p:sp>
        <p:nvSpPr>
          <p:cNvPr id="41989" name="Line 5"/>
          <p:cNvSpPr>
            <a:spLocks noChangeShapeType="1"/>
          </p:cNvSpPr>
          <p:nvPr/>
        </p:nvSpPr>
        <p:spPr bwMode="auto">
          <a:xfrm flipH="1" flipV="1">
            <a:off x="1789113" y="3567113"/>
            <a:ext cx="260350" cy="296862"/>
          </a:xfrm>
          <a:prstGeom prst="line">
            <a:avLst/>
          </a:prstGeom>
          <a:noFill/>
          <a:ln w="19050">
            <a:solidFill>
              <a:schemeClr val="tx2"/>
            </a:solidFill>
            <a:prstDash val="dash"/>
            <a:round/>
            <a:headEnd/>
            <a:tailEnd/>
          </a:ln>
        </p:spPr>
        <p:txBody>
          <a:bodyPr wrap="none" anchor="ctr"/>
          <a:lstStyle/>
          <a:p>
            <a:endParaRPr lang="en-US" dirty="0">
              <a:latin typeface="Agilent TT Cond" pitchFamily="34" charset="0"/>
            </a:endParaRPr>
          </a:p>
        </p:txBody>
      </p:sp>
      <p:sp>
        <p:nvSpPr>
          <p:cNvPr id="41990" name="Line 6"/>
          <p:cNvSpPr>
            <a:spLocks noChangeShapeType="1"/>
          </p:cNvSpPr>
          <p:nvPr/>
        </p:nvSpPr>
        <p:spPr bwMode="auto">
          <a:xfrm flipH="1" flipV="1">
            <a:off x="3200400" y="2362200"/>
            <a:ext cx="457200" cy="533400"/>
          </a:xfrm>
          <a:prstGeom prst="line">
            <a:avLst/>
          </a:prstGeom>
          <a:noFill/>
          <a:ln w="25400">
            <a:solidFill>
              <a:srgbClr val="FF0000"/>
            </a:solidFill>
            <a:prstDash val="dash"/>
            <a:round/>
            <a:headEnd type="triangle" w="med" len="med"/>
            <a:tailEnd type="triangle" w="med" len="med"/>
          </a:ln>
        </p:spPr>
        <p:txBody>
          <a:bodyPr wrap="none" anchor="ctr"/>
          <a:lstStyle/>
          <a:p>
            <a:endParaRPr lang="en-US" dirty="0">
              <a:latin typeface="Agilent TT Cond" pitchFamily="34" charset="0"/>
            </a:endParaRPr>
          </a:p>
        </p:txBody>
      </p:sp>
      <p:sp>
        <p:nvSpPr>
          <p:cNvPr id="41991" name="Oval 7"/>
          <p:cNvSpPr>
            <a:spLocks noChangeArrowheads="1"/>
          </p:cNvSpPr>
          <p:nvPr/>
        </p:nvSpPr>
        <p:spPr bwMode="auto">
          <a:xfrm>
            <a:off x="284163" y="2097088"/>
            <a:ext cx="3602037" cy="3475037"/>
          </a:xfrm>
          <a:prstGeom prst="ellipse">
            <a:avLst/>
          </a:prstGeom>
          <a:noFill/>
          <a:ln w="31750">
            <a:solidFill>
              <a:schemeClr val="tx2"/>
            </a:solidFill>
            <a:round/>
            <a:headEnd/>
            <a:tailEnd/>
          </a:ln>
        </p:spPr>
        <p:txBody>
          <a:bodyPr wrap="none" anchor="ctr"/>
          <a:lstStyle/>
          <a:p>
            <a:endParaRPr lang="en-US" dirty="0">
              <a:latin typeface="Agilent TT Cond" pitchFamily="34" charset="0"/>
            </a:endParaRPr>
          </a:p>
        </p:txBody>
      </p:sp>
      <p:sp>
        <p:nvSpPr>
          <p:cNvPr id="41992" name="Freeform 8"/>
          <p:cNvSpPr>
            <a:spLocks/>
          </p:cNvSpPr>
          <p:nvPr/>
        </p:nvSpPr>
        <p:spPr bwMode="auto">
          <a:xfrm>
            <a:off x="2787650" y="3257550"/>
            <a:ext cx="231775" cy="628650"/>
          </a:xfrm>
          <a:custGeom>
            <a:avLst/>
            <a:gdLst>
              <a:gd name="T0" fmla="*/ 2147483647 w 192"/>
              <a:gd name="T1" fmla="*/ 2147483647 h 519"/>
              <a:gd name="T2" fmla="*/ 2147483647 w 192"/>
              <a:gd name="T3" fmla="*/ 2147483647 h 519"/>
              <a:gd name="T4" fmla="*/ 2147483647 w 192"/>
              <a:gd name="T5" fmla="*/ 2147483647 h 519"/>
              <a:gd name="T6" fmla="*/ 2147483647 w 192"/>
              <a:gd name="T7" fmla="*/ 2147483647 h 519"/>
              <a:gd name="T8" fmla="*/ 2147483647 w 192"/>
              <a:gd name="T9" fmla="*/ 2147483647 h 519"/>
              <a:gd name="T10" fmla="*/ 2147483647 w 192"/>
              <a:gd name="T11" fmla="*/ 2147483647 h 519"/>
              <a:gd name="T12" fmla="*/ 2147483647 w 192"/>
              <a:gd name="T13" fmla="*/ 2147483647 h 519"/>
              <a:gd name="T14" fmla="*/ 2147483647 w 192"/>
              <a:gd name="T15" fmla="*/ 2147483647 h 519"/>
              <a:gd name="T16" fmla="*/ 2147483647 w 192"/>
              <a:gd name="T17" fmla="*/ 2147483647 h 519"/>
              <a:gd name="T18" fmla="*/ 2147483647 w 192"/>
              <a:gd name="T19" fmla="*/ 2147483647 h 519"/>
              <a:gd name="T20" fmla="*/ 2147483647 w 192"/>
              <a:gd name="T21" fmla="*/ 2147483647 h 519"/>
              <a:gd name="T22" fmla="*/ 2147483647 w 192"/>
              <a:gd name="T23" fmla="*/ 2147483647 h 519"/>
              <a:gd name="T24" fmla="*/ 2147483647 w 192"/>
              <a:gd name="T25" fmla="*/ 2147483647 h 519"/>
              <a:gd name="T26" fmla="*/ 2147483647 w 192"/>
              <a:gd name="T27" fmla="*/ 2147483647 h 519"/>
              <a:gd name="T28" fmla="*/ 2147483647 w 192"/>
              <a:gd name="T29" fmla="*/ 2147483647 h 519"/>
              <a:gd name="T30" fmla="*/ 2147483647 w 192"/>
              <a:gd name="T31" fmla="*/ 2147483647 h 519"/>
              <a:gd name="T32" fmla="*/ 0 w 192"/>
              <a:gd name="T33" fmla="*/ 0 h 5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519"/>
              <a:gd name="T53" fmla="*/ 192 w 192"/>
              <a:gd name="T54" fmla="*/ 519 h 5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519">
                <a:moveTo>
                  <a:pt x="184" y="518"/>
                </a:moveTo>
                <a:lnTo>
                  <a:pt x="188" y="483"/>
                </a:lnTo>
                <a:lnTo>
                  <a:pt x="191" y="447"/>
                </a:lnTo>
                <a:lnTo>
                  <a:pt x="191" y="412"/>
                </a:lnTo>
                <a:lnTo>
                  <a:pt x="190" y="375"/>
                </a:lnTo>
                <a:lnTo>
                  <a:pt x="184" y="340"/>
                </a:lnTo>
                <a:lnTo>
                  <a:pt x="178" y="305"/>
                </a:lnTo>
                <a:lnTo>
                  <a:pt x="170" y="270"/>
                </a:lnTo>
                <a:lnTo>
                  <a:pt x="160" y="236"/>
                </a:lnTo>
                <a:lnTo>
                  <a:pt x="146" y="203"/>
                </a:lnTo>
                <a:lnTo>
                  <a:pt x="131" y="171"/>
                </a:lnTo>
                <a:lnTo>
                  <a:pt x="114" y="140"/>
                </a:lnTo>
                <a:lnTo>
                  <a:pt x="95" y="109"/>
                </a:lnTo>
                <a:lnTo>
                  <a:pt x="74" y="80"/>
                </a:lnTo>
                <a:lnTo>
                  <a:pt x="51" y="52"/>
                </a:lnTo>
                <a:lnTo>
                  <a:pt x="26" y="25"/>
                </a:lnTo>
                <a:lnTo>
                  <a:pt x="0" y="0"/>
                </a:lnTo>
              </a:path>
            </a:pathLst>
          </a:custGeom>
          <a:noFill/>
          <a:ln w="19050">
            <a:solidFill>
              <a:schemeClr val="tx2"/>
            </a:solidFill>
            <a:round/>
            <a:headEnd/>
            <a:tailEnd type="triangle" w="med" len="med"/>
          </a:ln>
        </p:spPr>
        <p:txBody>
          <a:bodyPr/>
          <a:lstStyle/>
          <a:p>
            <a:endParaRPr lang="en-US" dirty="0">
              <a:latin typeface="Agilent TT Cond" pitchFamily="34" charset="0"/>
            </a:endParaRPr>
          </a:p>
        </p:txBody>
      </p:sp>
      <p:sp>
        <p:nvSpPr>
          <p:cNvPr id="41993" name="Text Box 9"/>
          <p:cNvSpPr txBox="1">
            <a:spLocks noChangeArrowheads="1"/>
          </p:cNvSpPr>
          <p:nvPr/>
        </p:nvSpPr>
        <p:spPr bwMode="auto">
          <a:xfrm>
            <a:off x="3006725" y="3429000"/>
            <a:ext cx="803275" cy="244475"/>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1800" dirty="0">
                <a:solidFill>
                  <a:schemeClr val="tx2"/>
                </a:solidFill>
                <a:latin typeface="Agilent TT Cond" pitchFamily="34" charset="0"/>
              </a:rPr>
              <a:t>Phase</a:t>
            </a:r>
          </a:p>
        </p:txBody>
      </p:sp>
      <p:sp>
        <p:nvSpPr>
          <p:cNvPr id="41994" name="Text Box 10"/>
          <p:cNvSpPr txBox="1">
            <a:spLocks noChangeArrowheads="1"/>
          </p:cNvSpPr>
          <p:nvPr/>
        </p:nvSpPr>
        <p:spPr bwMode="auto">
          <a:xfrm rot="-2580000">
            <a:off x="2209800" y="2895600"/>
            <a:ext cx="468313" cy="319088"/>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1800" dirty="0">
                <a:solidFill>
                  <a:schemeClr val="tx2"/>
                </a:solidFill>
                <a:latin typeface="Agilent TT Cond" pitchFamily="34" charset="0"/>
              </a:rPr>
              <a:t>Mag</a:t>
            </a:r>
          </a:p>
        </p:txBody>
      </p:sp>
      <p:sp>
        <p:nvSpPr>
          <p:cNvPr id="41995" name="Line 11"/>
          <p:cNvSpPr>
            <a:spLocks noChangeShapeType="1"/>
          </p:cNvSpPr>
          <p:nvPr/>
        </p:nvSpPr>
        <p:spPr bwMode="auto">
          <a:xfrm flipV="1">
            <a:off x="1874838" y="3225800"/>
            <a:ext cx="419100" cy="393700"/>
          </a:xfrm>
          <a:prstGeom prst="line">
            <a:avLst/>
          </a:prstGeom>
          <a:noFill/>
          <a:ln w="19050">
            <a:solidFill>
              <a:schemeClr val="tx2"/>
            </a:solidFill>
            <a:round/>
            <a:headEnd type="triangle" w="med" len="med"/>
            <a:tailEnd/>
          </a:ln>
        </p:spPr>
        <p:txBody>
          <a:bodyPr wrap="none" anchor="ctr"/>
          <a:lstStyle/>
          <a:p>
            <a:endParaRPr lang="en-US" dirty="0">
              <a:latin typeface="Agilent TT Cond" pitchFamily="34" charset="0"/>
            </a:endParaRPr>
          </a:p>
        </p:txBody>
      </p:sp>
      <p:sp>
        <p:nvSpPr>
          <p:cNvPr id="41996" name="Line 12"/>
          <p:cNvSpPr>
            <a:spLocks noChangeShapeType="1"/>
          </p:cNvSpPr>
          <p:nvPr/>
        </p:nvSpPr>
        <p:spPr bwMode="auto">
          <a:xfrm flipV="1">
            <a:off x="2655888" y="2413000"/>
            <a:ext cx="544512" cy="481013"/>
          </a:xfrm>
          <a:prstGeom prst="line">
            <a:avLst/>
          </a:prstGeom>
          <a:noFill/>
          <a:ln w="19050">
            <a:solidFill>
              <a:schemeClr val="tx2"/>
            </a:solidFill>
            <a:round/>
            <a:headEnd/>
            <a:tailEnd type="triangle" w="med" len="med"/>
          </a:ln>
        </p:spPr>
        <p:txBody>
          <a:bodyPr wrap="none" anchor="ctr"/>
          <a:lstStyle/>
          <a:p>
            <a:endParaRPr lang="en-US" dirty="0">
              <a:latin typeface="Agilent TT Cond" pitchFamily="34" charset="0"/>
            </a:endParaRPr>
          </a:p>
        </p:txBody>
      </p:sp>
      <p:sp>
        <p:nvSpPr>
          <p:cNvPr id="41997" name="Text Box 13"/>
          <p:cNvSpPr txBox="1">
            <a:spLocks noChangeArrowheads="1"/>
          </p:cNvSpPr>
          <p:nvPr/>
        </p:nvSpPr>
        <p:spPr bwMode="auto">
          <a:xfrm>
            <a:off x="3962400" y="3505200"/>
            <a:ext cx="788988" cy="304800"/>
          </a:xfrm>
          <a:prstGeom prst="rect">
            <a:avLst/>
          </a:prstGeom>
          <a:noFill/>
          <a:ln w="9525">
            <a:noFill/>
            <a:miter lim="800000"/>
            <a:headEnd/>
            <a:tailEnd/>
          </a:ln>
        </p:spPr>
        <p:txBody>
          <a:bodyPr lIns="0" tIns="0" rIns="0" bIns="0"/>
          <a:lstStyle/>
          <a:p>
            <a:pPr defTabSz="457200">
              <a:buClr>
                <a:srgbClr val="000000"/>
              </a:buClr>
              <a:buSzPct val="90000"/>
              <a:buFont typeface="Monotype Sorts" pitchFamily="2" charset="2"/>
              <a:buNone/>
            </a:pPr>
            <a:r>
              <a:rPr lang="en-US" sz="1800" dirty="0">
                <a:solidFill>
                  <a:schemeClr val="tx2"/>
                </a:solidFill>
                <a:latin typeface="Agilent TT Cond" pitchFamily="34" charset="0"/>
              </a:rPr>
              <a:t>0 </a:t>
            </a:r>
            <a:r>
              <a:rPr lang="en-US" sz="1800" dirty="0" err="1">
                <a:solidFill>
                  <a:schemeClr val="tx2"/>
                </a:solidFill>
                <a:latin typeface="Agilent TT Cond" pitchFamily="34" charset="0"/>
              </a:rPr>
              <a:t>deg</a:t>
            </a:r>
            <a:endParaRPr lang="en-US" sz="1800" dirty="0">
              <a:solidFill>
                <a:schemeClr val="tx2"/>
              </a:solidFill>
              <a:latin typeface="Agilent TT Cond" pitchFamily="34" charset="0"/>
            </a:endParaRPr>
          </a:p>
        </p:txBody>
      </p:sp>
      <p:grpSp>
        <p:nvGrpSpPr>
          <p:cNvPr id="41998" name="Group 14"/>
          <p:cNvGrpSpPr>
            <a:grpSpLocks/>
          </p:cNvGrpSpPr>
          <p:nvPr/>
        </p:nvGrpSpPr>
        <p:grpSpPr bwMode="auto">
          <a:xfrm>
            <a:off x="2078038" y="2576513"/>
            <a:ext cx="1441450" cy="1311275"/>
            <a:chOff x="1453" y="1335"/>
            <a:chExt cx="908" cy="826"/>
          </a:xfrm>
        </p:grpSpPr>
        <p:sp>
          <p:nvSpPr>
            <p:cNvPr id="42019" name="Line 15"/>
            <p:cNvSpPr>
              <a:spLocks noChangeShapeType="1"/>
            </p:cNvSpPr>
            <p:nvPr/>
          </p:nvSpPr>
          <p:spPr bwMode="auto">
            <a:xfrm flipV="1">
              <a:off x="1453" y="1416"/>
              <a:ext cx="813" cy="745"/>
            </a:xfrm>
            <a:prstGeom prst="line">
              <a:avLst/>
            </a:prstGeom>
            <a:noFill/>
            <a:ln w="31750">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42020" name="Oval 16"/>
            <p:cNvSpPr>
              <a:spLocks noChangeArrowheads="1"/>
            </p:cNvSpPr>
            <p:nvPr/>
          </p:nvSpPr>
          <p:spPr bwMode="auto">
            <a:xfrm>
              <a:off x="2247" y="1335"/>
              <a:ext cx="114" cy="100"/>
            </a:xfrm>
            <a:prstGeom prst="ellipse">
              <a:avLst/>
            </a:prstGeom>
            <a:solidFill>
              <a:srgbClr val="FF0000"/>
            </a:solidFill>
            <a:ln w="19050">
              <a:solidFill>
                <a:srgbClr val="FF0000"/>
              </a:solidFill>
              <a:round/>
              <a:headEnd/>
              <a:tailEnd/>
            </a:ln>
          </p:spPr>
          <p:txBody>
            <a:bodyPr wrap="none" anchor="ctr"/>
            <a:lstStyle/>
            <a:p>
              <a:endParaRPr lang="en-US" dirty="0">
                <a:latin typeface="Agilent TT Cond" pitchFamily="34" charset="0"/>
              </a:endParaRPr>
            </a:p>
          </p:txBody>
        </p:sp>
      </p:grpSp>
      <p:sp>
        <p:nvSpPr>
          <p:cNvPr id="41999" name="Text Box 17"/>
          <p:cNvSpPr txBox="1">
            <a:spLocks noChangeArrowheads="1"/>
          </p:cNvSpPr>
          <p:nvPr/>
        </p:nvSpPr>
        <p:spPr bwMode="auto">
          <a:xfrm>
            <a:off x="4648200" y="1854200"/>
            <a:ext cx="4343400" cy="1371600"/>
          </a:xfrm>
          <a:prstGeom prst="rect">
            <a:avLst/>
          </a:prstGeom>
          <a:noFill/>
          <a:ln w="9525">
            <a:noFill/>
            <a:miter lim="800000"/>
            <a:headEnd/>
            <a:tailEnd/>
          </a:ln>
        </p:spPr>
        <p:txBody>
          <a:bodyPr lIns="0" tIns="0" rIns="0" bIns="0"/>
          <a:lstStyle/>
          <a:p>
            <a:pPr marL="207963" indent="-207963" defTabSz="457200">
              <a:buClr>
                <a:srgbClr val="000000"/>
              </a:buClr>
              <a:buSzPct val="46000"/>
              <a:buFont typeface="Monotype Sorts" pitchFamily="2" charset="2"/>
              <a:buChar char="l"/>
            </a:pPr>
            <a:r>
              <a:rPr lang="en-US" dirty="0">
                <a:latin typeface="Agilent TT Cond" pitchFamily="34" charset="0"/>
              </a:rPr>
              <a:t>IQ Modulation Bandwidth</a:t>
            </a:r>
          </a:p>
          <a:p>
            <a:pPr marL="207963" indent="-207963" defTabSz="457200">
              <a:buClr>
                <a:srgbClr val="000000"/>
              </a:buClr>
              <a:buSzPct val="46000"/>
              <a:buFont typeface="Monotype Sorts" pitchFamily="2" charset="2"/>
              <a:buChar char="l"/>
            </a:pPr>
            <a:r>
              <a:rPr lang="en-US" dirty="0">
                <a:latin typeface="Agilent TT Cond" pitchFamily="34" charset="0"/>
              </a:rPr>
              <a:t>Frequency Response/flatness</a:t>
            </a:r>
          </a:p>
          <a:p>
            <a:pPr marL="207963" indent="-207963" defTabSz="457200">
              <a:buClr>
                <a:srgbClr val="000000"/>
              </a:buClr>
              <a:buSzPct val="46000"/>
              <a:buFont typeface="Monotype Sorts" pitchFamily="2" charset="2"/>
              <a:buChar char="l"/>
            </a:pPr>
            <a:r>
              <a:rPr lang="en-US" dirty="0">
                <a:latin typeface="Agilent TT Cond" pitchFamily="34" charset="0"/>
              </a:rPr>
              <a:t>IQ quadrature skew</a:t>
            </a:r>
          </a:p>
          <a:p>
            <a:pPr marL="207963" indent="-207963" defTabSz="457200">
              <a:buClr>
                <a:srgbClr val="000000"/>
              </a:buClr>
              <a:buSzPct val="46000"/>
              <a:buFont typeface="Monotype Sorts" pitchFamily="2" charset="2"/>
              <a:buChar char="l"/>
            </a:pPr>
            <a:r>
              <a:rPr lang="en-US" dirty="0">
                <a:latin typeface="Agilent TT Cond" pitchFamily="34" charset="0"/>
              </a:rPr>
              <a:t>IQ gain balance</a:t>
            </a:r>
          </a:p>
          <a:p>
            <a:pPr marL="207963" indent="-207963" defTabSz="457200">
              <a:buClr>
                <a:srgbClr val="000000"/>
              </a:buClr>
              <a:buSzPct val="46000"/>
              <a:buFont typeface="Monotype Sorts" pitchFamily="2" charset="2"/>
              <a:buNone/>
            </a:pPr>
            <a:endParaRPr lang="en-US" sz="2000" dirty="0">
              <a:latin typeface="Agilent TT Cond" pitchFamily="34" charset="0"/>
            </a:endParaRPr>
          </a:p>
        </p:txBody>
      </p:sp>
      <p:sp>
        <p:nvSpPr>
          <p:cNvPr id="42000" name="Line 18"/>
          <p:cNvSpPr>
            <a:spLocks noChangeShapeType="1"/>
          </p:cNvSpPr>
          <p:nvPr/>
        </p:nvSpPr>
        <p:spPr bwMode="auto">
          <a:xfrm flipV="1">
            <a:off x="2078038" y="2705100"/>
            <a:ext cx="1290637" cy="1182688"/>
          </a:xfrm>
          <a:prstGeom prst="line">
            <a:avLst/>
          </a:prstGeom>
          <a:noFill/>
          <a:ln w="31750">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42001" name="Oval 19"/>
          <p:cNvSpPr>
            <a:spLocks noChangeArrowheads="1"/>
          </p:cNvSpPr>
          <p:nvPr/>
        </p:nvSpPr>
        <p:spPr bwMode="auto">
          <a:xfrm>
            <a:off x="3338513" y="2576513"/>
            <a:ext cx="180975" cy="158750"/>
          </a:xfrm>
          <a:prstGeom prst="ellipse">
            <a:avLst/>
          </a:prstGeom>
          <a:solidFill>
            <a:schemeClr val="accent2"/>
          </a:solidFill>
          <a:ln w="19050">
            <a:solidFill>
              <a:schemeClr val="accent2"/>
            </a:solidFill>
            <a:round/>
            <a:headEnd/>
            <a:tailEnd/>
          </a:ln>
        </p:spPr>
        <p:txBody>
          <a:bodyPr wrap="none" anchor="ctr"/>
          <a:lstStyle/>
          <a:p>
            <a:endParaRPr lang="en-US" dirty="0">
              <a:latin typeface="Agilent TT Cond" pitchFamily="34" charset="0"/>
            </a:endParaRPr>
          </a:p>
        </p:txBody>
      </p:sp>
      <p:sp>
        <p:nvSpPr>
          <p:cNvPr id="42002" name="Line 20"/>
          <p:cNvSpPr>
            <a:spLocks noChangeShapeType="1"/>
          </p:cNvSpPr>
          <p:nvPr/>
        </p:nvSpPr>
        <p:spPr bwMode="auto">
          <a:xfrm flipH="1">
            <a:off x="2079625" y="2649538"/>
            <a:ext cx="1381125" cy="0"/>
          </a:xfrm>
          <a:prstGeom prst="line">
            <a:avLst/>
          </a:prstGeom>
          <a:noFill/>
          <a:ln w="9525">
            <a:solidFill>
              <a:schemeClr val="accent2"/>
            </a:solidFill>
            <a:prstDash val="dash"/>
            <a:round/>
            <a:headEnd/>
            <a:tailEnd/>
          </a:ln>
        </p:spPr>
        <p:txBody>
          <a:bodyPr wrap="none" anchor="ctr"/>
          <a:lstStyle/>
          <a:p>
            <a:endParaRPr lang="en-US" dirty="0">
              <a:latin typeface="Agilent TT Cond" pitchFamily="34" charset="0"/>
            </a:endParaRPr>
          </a:p>
        </p:txBody>
      </p:sp>
      <p:sp>
        <p:nvSpPr>
          <p:cNvPr id="42003" name="Line 21"/>
          <p:cNvSpPr>
            <a:spLocks noChangeShapeType="1"/>
          </p:cNvSpPr>
          <p:nvPr/>
        </p:nvSpPr>
        <p:spPr bwMode="auto">
          <a:xfrm>
            <a:off x="3460750" y="2616200"/>
            <a:ext cx="0" cy="1263650"/>
          </a:xfrm>
          <a:prstGeom prst="line">
            <a:avLst/>
          </a:prstGeom>
          <a:noFill/>
          <a:ln w="9525">
            <a:solidFill>
              <a:schemeClr val="accent2"/>
            </a:solidFill>
            <a:prstDash val="dash"/>
            <a:round/>
            <a:headEnd/>
            <a:tailEnd/>
          </a:ln>
        </p:spPr>
        <p:txBody>
          <a:bodyPr wrap="none" anchor="ctr"/>
          <a:lstStyle/>
          <a:p>
            <a:endParaRPr lang="en-US" dirty="0">
              <a:latin typeface="Agilent TT Cond" pitchFamily="34" charset="0"/>
            </a:endParaRPr>
          </a:p>
        </p:txBody>
      </p:sp>
      <p:sp>
        <p:nvSpPr>
          <p:cNvPr id="42004" name="Line 22"/>
          <p:cNvSpPr>
            <a:spLocks noChangeShapeType="1"/>
          </p:cNvSpPr>
          <p:nvPr/>
        </p:nvSpPr>
        <p:spPr bwMode="auto">
          <a:xfrm>
            <a:off x="76200" y="3892550"/>
            <a:ext cx="4143375" cy="0"/>
          </a:xfrm>
          <a:prstGeom prst="line">
            <a:avLst/>
          </a:prstGeom>
          <a:noFill/>
          <a:ln w="31750">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42005" name="Line 23"/>
          <p:cNvSpPr>
            <a:spLocks noChangeShapeType="1"/>
          </p:cNvSpPr>
          <p:nvPr/>
        </p:nvSpPr>
        <p:spPr bwMode="auto">
          <a:xfrm flipV="1">
            <a:off x="2079625" y="1747838"/>
            <a:ext cx="0" cy="3940175"/>
          </a:xfrm>
          <a:prstGeom prst="line">
            <a:avLst/>
          </a:prstGeom>
          <a:noFill/>
          <a:ln w="31750">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42006" name="Rectangle 24"/>
          <p:cNvSpPr>
            <a:spLocks noChangeArrowheads="1"/>
          </p:cNvSpPr>
          <p:nvPr/>
        </p:nvSpPr>
        <p:spPr bwMode="auto">
          <a:xfrm>
            <a:off x="220663" y="150813"/>
            <a:ext cx="8686800" cy="609600"/>
          </a:xfrm>
          <a:prstGeom prst="rect">
            <a:avLst/>
          </a:prstGeom>
          <a:noFill/>
          <a:ln w="9525">
            <a:noFill/>
            <a:miter lim="800000"/>
            <a:headEnd/>
            <a:tailEnd/>
          </a:ln>
        </p:spPr>
        <p:txBody>
          <a:bodyPr lIns="0" tIns="0" rIns="0" bIns="0"/>
          <a:lstStyle/>
          <a:p>
            <a:r>
              <a:rPr lang="en-US" sz="2800" b="1" dirty="0">
                <a:solidFill>
                  <a:schemeClr val="accent1"/>
                </a:solidFill>
                <a:latin typeface="+mj-lt"/>
              </a:rPr>
              <a:t>Generating Signals – Composite Modulation  </a:t>
            </a:r>
            <a:br>
              <a:rPr lang="en-US" sz="2800" b="1" dirty="0">
                <a:solidFill>
                  <a:schemeClr val="accent1"/>
                </a:solidFill>
                <a:latin typeface="+mj-lt"/>
              </a:rPr>
            </a:br>
            <a:r>
              <a:rPr lang="en-US" sz="3200" dirty="0">
                <a:solidFill>
                  <a:schemeClr val="tx2"/>
                </a:solidFill>
                <a:latin typeface="Agilent TT Cond" pitchFamily="34" charset="0"/>
              </a:rPr>
              <a:t>	</a:t>
            </a:r>
          </a:p>
        </p:txBody>
      </p:sp>
      <p:sp>
        <p:nvSpPr>
          <p:cNvPr id="42007" name="Text Box 25"/>
          <p:cNvSpPr txBox="1">
            <a:spLocks noChangeArrowheads="1"/>
          </p:cNvSpPr>
          <p:nvPr/>
        </p:nvSpPr>
        <p:spPr bwMode="auto">
          <a:xfrm>
            <a:off x="1905000" y="1447800"/>
            <a:ext cx="3048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Q</a:t>
            </a:r>
          </a:p>
        </p:txBody>
      </p:sp>
      <p:sp>
        <p:nvSpPr>
          <p:cNvPr id="42008" name="Text Box 26"/>
          <p:cNvSpPr txBox="1">
            <a:spLocks noChangeArrowheads="1"/>
          </p:cNvSpPr>
          <p:nvPr/>
        </p:nvSpPr>
        <p:spPr bwMode="auto">
          <a:xfrm>
            <a:off x="4191000" y="3733800"/>
            <a:ext cx="3048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I</a:t>
            </a:r>
          </a:p>
        </p:txBody>
      </p:sp>
      <p:sp>
        <p:nvSpPr>
          <p:cNvPr id="42010" name="Freeform 28"/>
          <p:cNvSpPr>
            <a:spLocks/>
          </p:cNvSpPr>
          <p:nvPr/>
        </p:nvSpPr>
        <p:spPr bwMode="auto">
          <a:xfrm>
            <a:off x="4724400" y="5271864"/>
            <a:ext cx="2362200" cy="387798"/>
          </a:xfrm>
          <a:custGeom>
            <a:avLst/>
            <a:gdLst>
              <a:gd name="T0" fmla="*/ 0 w 789"/>
              <a:gd name="T1" fmla="*/ 0 h 1"/>
              <a:gd name="T2" fmla="*/ 2147483647 w 789"/>
              <a:gd name="T3" fmla="*/ 0 h 1"/>
              <a:gd name="T4" fmla="*/ 0 60000 65536"/>
              <a:gd name="T5" fmla="*/ 0 60000 65536"/>
              <a:gd name="T6" fmla="*/ 0 w 789"/>
              <a:gd name="T7" fmla="*/ 0 h 1"/>
              <a:gd name="T8" fmla="*/ 789 w 789"/>
              <a:gd name="T9" fmla="*/ 1 h 1"/>
            </a:gdLst>
            <a:ahLst/>
            <a:cxnLst>
              <a:cxn ang="T4">
                <a:pos x="T0" y="T1"/>
              </a:cxn>
              <a:cxn ang="T5">
                <a:pos x="T2" y="T3"/>
              </a:cxn>
            </a:cxnLst>
            <a:rect l="T6" t="T7" r="T8" b="T9"/>
            <a:pathLst>
              <a:path w="789" h="1">
                <a:moveTo>
                  <a:pt x="0" y="0"/>
                </a:moveTo>
                <a:lnTo>
                  <a:pt x="789" y="0"/>
                </a:lnTo>
              </a:path>
            </a:pathLst>
          </a:custGeom>
          <a:noFill/>
          <a:ln w="38100">
            <a:solidFill>
              <a:schemeClr val="tx1"/>
            </a:solidFill>
            <a:round/>
            <a:headEnd/>
            <a:tailEnd/>
          </a:ln>
        </p:spPr>
        <p:txBody>
          <a:bodyPr lIns="9144" tIns="9144" rIns="9144" bIns="9144" anchor="ctr">
            <a:spAutoFit/>
          </a:bodyPr>
          <a:lstStyle/>
          <a:p>
            <a:endParaRPr lang="en-US" dirty="0">
              <a:latin typeface="Agilent TT Cond" pitchFamily="34" charset="0"/>
            </a:endParaRPr>
          </a:p>
        </p:txBody>
      </p:sp>
      <p:sp>
        <p:nvSpPr>
          <p:cNvPr id="42011" name="Line 29"/>
          <p:cNvSpPr>
            <a:spLocks noChangeShapeType="1"/>
          </p:cNvSpPr>
          <p:nvPr/>
        </p:nvSpPr>
        <p:spPr bwMode="auto">
          <a:xfrm>
            <a:off x="4800600" y="5791200"/>
            <a:ext cx="2286000" cy="0"/>
          </a:xfrm>
          <a:prstGeom prst="line">
            <a:avLst/>
          </a:prstGeom>
          <a:noFill/>
          <a:ln w="25400">
            <a:solidFill>
              <a:schemeClr val="tx1"/>
            </a:solidFill>
            <a:round/>
            <a:headEnd type="triangle" w="med" len="med"/>
            <a:tailEnd type="triangle" w="med" len="med"/>
          </a:ln>
        </p:spPr>
        <p:txBody>
          <a:bodyPr lIns="9144" tIns="9144" rIns="9144" bIns="9144" anchor="ctr">
            <a:spAutoFit/>
          </a:bodyPr>
          <a:lstStyle/>
          <a:p>
            <a:endParaRPr lang="en-US" dirty="0">
              <a:latin typeface="Agilent TT Cond" pitchFamily="34" charset="0"/>
            </a:endParaRPr>
          </a:p>
        </p:txBody>
      </p:sp>
      <p:sp>
        <p:nvSpPr>
          <p:cNvPr id="42012" name="Text Box 30"/>
          <p:cNvSpPr txBox="1">
            <a:spLocks noChangeArrowheads="1"/>
          </p:cNvSpPr>
          <p:nvPr/>
        </p:nvSpPr>
        <p:spPr bwMode="auto">
          <a:xfrm>
            <a:off x="5715000" y="5522913"/>
            <a:ext cx="285750" cy="231775"/>
          </a:xfrm>
          <a:prstGeom prst="rect">
            <a:avLst/>
          </a:prstGeom>
          <a:solidFill>
            <a:schemeClr val="bg1"/>
          </a:solidFill>
          <a:ln w="25400">
            <a:noFill/>
            <a:miter lim="800000"/>
            <a:headEnd/>
            <a:tailEnd/>
          </a:ln>
        </p:spPr>
        <p:txBody>
          <a:bodyPr lIns="9144" tIns="9144" rIns="9144" bIns="9144" anchor="ctr">
            <a:spAutoFit/>
          </a:bodyPr>
          <a:lstStyle/>
          <a:p>
            <a:pPr algn="ctr"/>
            <a:r>
              <a:rPr lang="en-US" sz="1400" b="1" dirty="0" err="1">
                <a:latin typeface="Agilent TT Cond" pitchFamily="34" charset="0"/>
              </a:rPr>
              <a:t>F</a:t>
            </a:r>
            <a:r>
              <a:rPr lang="en-US" sz="1400" b="1" baseline="-25000" dirty="0" err="1">
                <a:latin typeface="Agilent TT Cond" pitchFamily="34" charset="0"/>
              </a:rPr>
              <a:t>bw</a:t>
            </a:r>
            <a:endParaRPr lang="en-US" sz="1400" b="1" baseline="-25000" dirty="0">
              <a:latin typeface="Agilent TT Cond" pitchFamily="34" charset="0"/>
            </a:endParaRPr>
          </a:p>
        </p:txBody>
      </p:sp>
      <p:sp>
        <p:nvSpPr>
          <p:cNvPr id="42013" name="Line 31"/>
          <p:cNvSpPr>
            <a:spLocks noChangeShapeType="1"/>
          </p:cNvSpPr>
          <p:nvPr/>
        </p:nvSpPr>
        <p:spPr bwMode="auto">
          <a:xfrm flipV="1">
            <a:off x="2057400" y="1828800"/>
            <a:ext cx="228600" cy="3863975"/>
          </a:xfrm>
          <a:prstGeom prst="line">
            <a:avLst/>
          </a:prstGeom>
          <a:noFill/>
          <a:ln w="31750">
            <a:solidFill>
              <a:srgbClr val="FF0000"/>
            </a:solidFill>
            <a:prstDash val="sysDot"/>
            <a:round/>
            <a:headEnd/>
            <a:tailEnd type="triangle" w="med" len="med"/>
          </a:ln>
        </p:spPr>
        <p:txBody>
          <a:bodyPr wrap="none" anchor="ctr"/>
          <a:lstStyle/>
          <a:p>
            <a:endParaRPr lang="en-US" dirty="0">
              <a:latin typeface="Agilent TT Cond" pitchFamily="34" charset="0"/>
            </a:endParaRPr>
          </a:p>
        </p:txBody>
      </p:sp>
      <p:sp>
        <p:nvSpPr>
          <p:cNvPr id="42014" name="Line 32"/>
          <p:cNvSpPr>
            <a:spLocks noChangeShapeType="1"/>
          </p:cNvSpPr>
          <p:nvPr/>
        </p:nvSpPr>
        <p:spPr bwMode="auto">
          <a:xfrm flipH="1" flipV="1">
            <a:off x="1905000" y="1828800"/>
            <a:ext cx="152400" cy="3863975"/>
          </a:xfrm>
          <a:prstGeom prst="line">
            <a:avLst/>
          </a:prstGeom>
          <a:noFill/>
          <a:ln w="31750">
            <a:solidFill>
              <a:srgbClr val="FF0000"/>
            </a:solidFill>
            <a:prstDash val="sysDot"/>
            <a:round/>
            <a:headEnd/>
            <a:tailEnd type="triangle" w="med" len="med"/>
          </a:ln>
        </p:spPr>
        <p:txBody>
          <a:bodyPr wrap="none" anchor="ctr"/>
          <a:lstStyle/>
          <a:p>
            <a:endParaRPr lang="en-US" dirty="0">
              <a:latin typeface="Agilent TT Cond" pitchFamily="34" charset="0"/>
            </a:endParaRPr>
          </a:p>
        </p:txBody>
      </p:sp>
      <p:sp>
        <p:nvSpPr>
          <p:cNvPr id="42015" name="Line 33"/>
          <p:cNvSpPr>
            <a:spLocks noChangeShapeType="1"/>
          </p:cNvSpPr>
          <p:nvPr/>
        </p:nvSpPr>
        <p:spPr bwMode="auto">
          <a:xfrm flipH="1">
            <a:off x="3200400" y="2514600"/>
            <a:ext cx="457200" cy="381000"/>
          </a:xfrm>
          <a:prstGeom prst="line">
            <a:avLst/>
          </a:prstGeom>
          <a:noFill/>
          <a:ln w="25400">
            <a:solidFill>
              <a:srgbClr val="FF0000"/>
            </a:solidFill>
            <a:prstDash val="dash"/>
            <a:round/>
            <a:headEnd type="triangle" w="med" len="med"/>
            <a:tailEnd type="triangle" w="med" len="med"/>
          </a:ln>
        </p:spPr>
        <p:txBody>
          <a:bodyPr wrap="none" anchor="ctr"/>
          <a:lstStyle/>
          <a:p>
            <a:endParaRPr lang="en-US" dirty="0">
              <a:latin typeface="Agilent TT Cond" pitchFamily="34" charset="0"/>
            </a:endParaRPr>
          </a:p>
        </p:txBody>
      </p:sp>
      <p:sp>
        <p:nvSpPr>
          <p:cNvPr id="42016" name="Line 34"/>
          <p:cNvSpPr>
            <a:spLocks noChangeShapeType="1"/>
          </p:cNvSpPr>
          <p:nvPr/>
        </p:nvSpPr>
        <p:spPr bwMode="auto">
          <a:xfrm>
            <a:off x="4953000" y="3863975"/>
            <a:ext cx="1981200" cy="0"/>
          </a:xfrm>
          <a:prstGeom prst="line">
            <a:avLst/>
          </a:prstGeom>
          <a:noFill/>
          <a:ln w="25400">
            <a:solidFill>
              <a:schemeClr val="tx2"/>
            </a:solidFill>
            <a:round/>
            <a:headEnd/>
            <a:tailEnd/>
          </a:ln>
        </p:spPr>
        <p:txBody>
          <a:bodyPr lIns="0" tIns="0" rIns="0" bIns="0">
            <a:spAutoFit/>
          </a:bodyPr>
          <a:lstStyle/>
          <a:p>
            <a:endParaRPr lang="en-US" dirty="0">
              <a:latin typeface="Agilent TT Cond" pitchFamily="34" charset="0"/>
            </a:endParaRPr>
          </a:p>
        </p:txBody>
      </p:sp>
      <p:sp>
        <p:nvSpPr>
          <p:cNvPr id="42017" name="Line 35"/>
          <p:cNvSpPr>
            <a:spLocks noChangeShapeType="1"/>
          </p:cNvSpPr>
          <p:nvPr/>
        </p:nvSpPr>
        <p:spPr bwMode="auto">
          <a:xfrm>
            <a:off x="4953000" y="4002087"/>
            <a:ext cx="1981200" cy="0"/>
          </a:xfrm>
          <a:prstGeom prst="line">
            <a:avLst/>
          </a:prstGeom>
          <a:noFill/>
          <a:ln w="25400">
            <a:solidFill>
              <a:schemeClr val="tx2"/>
            </a:solidFill>
            <a:round/>
            <a:headEnd/>
            <a:tailEnd/>
          </a:ln>
        </p:spPr>
        <p:txBody>
          <a:bodyPr lIns="0" tIns="0" rIns="0" bIns="0">
            <a:spAutoFit/>
          </a:bodyPr>
          <a:lstStyle/>
          <a:p>
            <a:endParaRPr lang="en-US" dirty="0">
              <a:latin typeface="Agilent TT Cond" pitchFamily="34" charset="0"/>
            </a:endParaRPr>
          </a:p>
        </p:txBody>
      </p:sp>
      <p:sp>
        <p:nvSpPr>
          <p:cNvPr id="42018" name="Text Box 36"/>
          <p:cNvSpPr txBox="1">
            <a:spLocks noChangeArrowheads="1"/>
          </p:cNvSpPr>
          <p:nvPr/>
        </p:nvSpPr>
        <p:spPr bwMode="auto">
          <a:xfrm>
            <a:off x="6990907" y="3802062"/>
            <a:ext cx="914400" cy="231775"/>
          </a:xfrm>
          <a:prstGeom prst="rect">
            <a:avLst/>
          </a:prstGeom>
          <a:solidFill>
            <a:schemeClr val="bg1"/>
          </a:solidFill>
          <a:ln w="25400">
            <a:noFill/>
            <a:miter lim="800000"/>
            <a:headEnd/>
            <a:tailEnd/>
          </a:ln>
        </p:spPr>
        <p:txBody>
          <a:bodyPr lIns="9144" tIns="9144" rIns="9144" bIns="9144" anchor="ctr">
            <a:spAutoFit/>
          </a:bodyPr>
          <a:lstStyle/>
          <a:p>
            <a:pPr algn="ctr"/>
            <a:r>
              <a:rPr lang="en-US" sz="1400" b="1" dirty="0">
                <a:latin typeface="Agilent TT Cond" pitchFamily="34" charset="0"/>
              </a:rPr>
              <a:t>flatness</a:t>
            </a:r>
            <a:endParaRPr lang="en-US" sz="1400" b="1" baseline="-25000"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587625" y="931218"/>
            <a:ext cx="5410200" cy="461665"/>
          </a:xfrm>
        </p:spPr>
        <p:txBody>
          <a:bodyPr/>
          <a:lstStyle/>
          <a:p>
            <a:r>
              <a:rPr lang="en-US" sz="2400" dirty="0" smtClean="0">
                <a:solidFill>
                  <a:schemeClr val="tx1"/>
                </a:solidFill>
                <a:latin typeface="Agilent TT Cond" pitchFamily="34" charset="0"/>
              </a:rPr>
              <a:t>Vector Modulation - Where Used</a:t>
            </a:r>
            <a:endParaRPr lang="en-US" sz="3200" dirty="0" smtClean="0">
              <a:solidFill>
                <a:schemeClr val="tx1"/>
              </a:solidFill>
              <a:latin typeface="Agilent TT Cond" pitchFamily="34" charset="0"/>
            </a:endParaRPr>
          </a:p>
        </p:txBody>
      </p:sp>
      <p:sp>
        <p:nvSpPr>
          <p:cNvPr id="43011" name="Text Box 3"/>
          <p:cNvSpPr txBox="1">
            <a:spLocks noChangeArrowheads="1"/>
          </p:cNvSpPr>
          <p:nvPr/>
        </p:nvSpPr>
        <p:spPr bwMode="auto">
          <a:xfrm>
            <a:off x="4800600" y="2438400"/>
            <a:ext cx="4343400" cy="762000"/>
          </a:xfrm>
          <a:prstGeom prst="rect">
            <a:avLst/>
          </a:prstGeom>
          <a:noFill/>
          <a:ln w="9525">
            <a:noFill/>
            <a:miter lim="800000"/>
            <a:headEnd/>
            <a:tailEnd/>
          </a:ln>
        </p:spPr>
        <p:txBody>
          <a:bodyPr lIns="0" tIns="0" rIns="0" bIns="0"/>
          <a:lstStyle/>
          <a:p>
            <a:pPr marL="207963" indent="-207963" defTabSz="457200">
              <a:buClr>
                <a:srgbClr val="000000"/>
              </a:buClr>
              <a:buSzPct val="46000"/>
              <a:buFont typeface="Monotype Sorts" pitchFamily="2" charset="2"/>
              <a:buChar char="l"/>
            </a:pPr>
            <a:r>
              <a:rPr lang="en-US" dirty="0">
                <a:latin typeface="Agilent TT Cond" pitchFamily="34" charset="0"/>
              </a:rPr>
              <a:t>Mobile Digital Communications</a:t>
            </a:r>
          </a:p>
          <a:p>
            <a:pPr marL="207963" indent="-207963" defTabSz="457200">
              <a:buClr>
                <a:srgbClr val="000000"/>
              </a:buClr>
              <a:buSzPct val="46000"/>
              <a:buFont typeface="Monotype Sorts" pitchFamily="2" charset="2"/>
              <a:buChar char="l"/>
            </a:pPr>
            <a:r>
              <a:rPr lang="en-US" dirty="0">
                <a:latin typeface="Agilent TT Cond" pitchFamily="34" charset="0"/>
              </a:rPr>
              <a:t>Modern Radars </a:t>
            </a:r>
          </a:p>
          <a:p>
            <a:pPr marL="207963" indent="-207963" defTabSz="457200">
              <a:buClr>
                <a:srgbClr val="000000"/>
              </a:buClr>
              <a:buSzPct val="46000"/>
              <a:buFont typeface="Monotype Sorts" pitchFamily="2" charset="2"/>
              <a:buNone/>
            </a:pPr>
            <a:endParaRPr lang="en-US" sz="2000" dirty="0">
              <a:latin typeface="Agilent TT Cond" pitchFamily="34" charset="0"/>
            </a:endParaRPr>
          </a:p>
          <a:p>
            <a:pPr marL="207963" indent="-207963" defTabSz="457200">
              <a:buClr>
                <a:srgbClr val="000000"/>
              </a:buClr>
              <a:buSzPct val="46000"/>
              <a:buFont typeface="Monotype Sorts" pitchFamily="2" charset="2"/>
              <a:buNone/>
            </a:pPr>
            <a:endParaRPr lang="en-US" sz="2000" dirty="0">
              <a:latin typeface="Agilent TT Cond" pitchFamily="34" charset="0"/>
            </a:endParaRPr>
          </a:p>
        </p:txBody>
      </p:sp>
      <p:sp>
        <p:nvSpPr>
          <p:cNvPr id="43012" name="Rectangle 4"/>
          <p:cNvSpPr>
            <a:spLocks noChangeArrowheads="1"/>
          </p:cNvSpPr>
          <p:nvPr/>
        </p:nvSpPr>
        <p:spPr bwMode="auto">
          <a:xfrm>
            <a:off x="304800" y="228600"/>
            <a:ext cx="8839200" cy="457200"/>
          </a:xfrm>
          <a:prstGeom prst="rect">
            <a:avLst/>
          </a:prstGeom>
          <a:noFill/>
          <a:ln w="9525">
            <a:noFill/>
            <a:miter lim="800000"/>
            <a:headEnd/>
            <a:tailEnd/>
          </a:ln>
        </p:spPr>
        <p:txBody>
          <a:bodyPr lIns="0" tIns="0" rIns="0" bIns="0"/>
          <a:lstStyle/>
          <a:p>
            <a:r>
              <a:rPr lang="en-US" sz="2800" b="1" dirty="0">
                <a:solidFill>
                  <a:schemeClr val="accent1"/>
                </a:solidFill>
                <a:latin typeface="+mj-lt"/>
              </a:rPr>
              <a:t>Generating Signals – Composite Modulation	</a:t>
            </a:r>
          </a:p>
        </p:txBody>
      </p:sp>
      <p:pic>
        <p:nvPicPr>
          <p:cNvPr id="43013" name="Picture 5" descr="32 QAM const"/>
          <p:cNvPicPr>
            <a:picLocks noChangeAspect="1" noChangeArrowheads="1"/>
          </p:cNvPicPr>
          <p:nvPr/>
        </p:nvPicPr>
        <p:blipFill>
          <a:blip r:embed="rId3" cstate="print"/>
          <a:srcRect/>
          <a:stretch>
            <a:fillRect/>
          </a:stretch>
        </p:blipFill>
        <p:spPr bwMode="auto">
          <a:xfrm>
            <a:off x="838200" y="1676400"/>
            <a:ext cx="2781300" cy="2484438"/>
          </a:xfrm>
          <a:prstGeom prst="rect">
            <a:avLst/>
          </a:prstGeom>
          <a:noFill/>
          <a:ln w="9525">
            <a:noFill/>
            <a:miter lim="800000"/>
            <a:headEnd/>
            <a:tailEnd/>
          </a:ln>
        </p:spPr>
      </p:pic>
      <p:sp>
        <p:nvSpPr>
          <p:cNvPr id="43014" name="Text Box 6"/>
          <p:cNvSpPr txBox="1">
            <a:spLocks noChangeArrowheads="1"/>
          </p:cNvSpPr>
          <p:nvPr/>
        </p:nvSpPr>
        <p:spPr bwMode="auto">
          <a:xfrm>
            <a:off x="2154980" y="1381125"/>
            <a:ext cx="174728"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Q</a:t>
            </a:r>
          </a:p>
        </p:txBody>
      </p:sp>
      <p:sp>
        <p:nvSpPr>
          <p:cNvPr id="43015" name="Text Box 7"/>
          <p:cNvSpPr txBox="1">
            <a:spLocks noChangeArrowheads="1"/>
          </p:cNvSpPr>
          <p:nvPr/>
        </p:nvSpPr>
        <p:spPr bwMode="auto">
          <a:xfrm>
            <a:off x="3732619" y="2828925"/>
            <a:ext cx="80150"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I</a:t>
            </a:r>
          </a:p>
        </p:txBody>
      </p:sp>
      <p:pic>
        <p:nvPicPr>
          <p:cNvPr id="43016" name="Picture 8" descr="RCS"/>
          <p:cNvPicPr>
            <a:picLocks noChangeAspect="1" noChangeArrowheads="1"/>
          </p:cNvPicPr>
          <p:nvPr/>
        </p:nvPicPr>
        <p:blipFill>
          <a:blip r:embed="rId4" cstate="print"/>
          <a:srcRect/>
          <a:stretch>
            <a:fillRect/>
          </a:stretch>
        </p:blipFill>
        <p:spPr bwMode="auto">
          <a:xfrm>
            <a:off x="1371600" y="4276725"/>
            <a:ext cx="1785938" cy="1695450"/>
          </a:xfrm>
          <a:prstGeom prst="rect">
            <a:avLst/>
          </a:prstGeom>
          <a:noFill/>
          <a:ln w="9525">
            <a:noFill/>
            <a:miter lim="800000"/>
            <a:headEnd/>
            <a:tailEnd/>
          </a:ln>
        </p:spPr>
      </p:pic>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39713" y="161925"/>
            <a:ext cx="8520112" cy="549275"/>
          </a:xfrm>
        </p:spPr>
        <p:txBody>
          <a:bodyPr/>
          <a:lstStyle/>
          <a:p>
            <a:r>
              <a:rPr lang="en-US" dirty="0" smtClean="0"/>
              <a:t>Agenda</a:t>
            </a:r>
          </a:p>
        </p:txBody>
      </p:sp>
      <p:sp>
        <p:nvSpPr>
          <p:cNvPr id="20483" name="Rectangle 3"/>
          <p:cNvSpPr>
            <a:spLocks noGrp="1" noChangeArrowheads="1"/>
          </p:cNvSpPr>
          <p:nvPr>
            <p:ph idx="1"/>
          </p:nvPr>
        </p:nvSpPr>
        <p:spPr>
          <a:xfrm>
            <a:off x="381000" y="1086036"/>
            <a:ext cx="8191500" cy="4861108"/>
          </a:xfrm>
        </p:spPr>
        <p:txBody>
          <a:bodyPr>
            <a:normAutofit/>
          </a:bodyPr>
          <a:lstStyle/>
          <a:p>
            <a:pPr>
              <a:buFont typeface="Wingdings" pitchFamily="2" charset="2"/>
              <a:buChar char="§"/>
            </a:pPr>
            <a:r>
              <a:rPr lang="en-US" sz="2400" dirty="0" smtClean="0">
                <a:solidFill>
                  <a:schemeClr val="tx2"/>
                </a:solidFill>
                <a:latin typeface="Agilent TT Cond" pitchFamily="34" charset="0"/>
              </a:rPr>
              <a:t> </a:t>
            </a:r>
            <a:r>
              <a:rPr lang="en-US" sz="2400" dirty="0" smtClean="0">
                <a:solidFill>
                  <a:srgbClr val="0066FF"/>
                </a:solidFill>
                <a:latin typeface="Agilent TT Cond" pitchFamily="34" charset="0"/>
              </a:rPr>
              <a:t>The need for creating test signals</a:t>
            </a:r>
          </a:p>
          <a:p>
            <a:pPr lvl="3"/>
            <a:r>
              <a:rPr lang="en-US" sz="2400" dirty="0" smtClean="0">
                <a:solidFill>
                  <a:srgbClr val="0066FF"/>
                </a:solidFill>
                <a:latin typeface="Agilent TT Cond" pitchFamily="34" charset="0"/>
              </a:rPr>
              <a:t>Aerospace Defense to Communications</a:t>
            </a:r>
          </a:p>
          <a:p>
            <a:pPr>
              <a:buFont typeface="Wingdings" pitchFamily="2" charset="2"/>
              <a:buChar char="§"/>
            </a:pPr>
            <a:r>
              <a:rPr lang="en-US" sz="2400" dirty="0" smtClean="0">
                <a:latin typeface="Agilent TT Cond" pitchFamily="34" charset="0"/>
              </a:rPr>
              <a:t>Generating Signals </a:t>
            </a:r>
          </a:p>
          <a:p>
            <a:pPr lvl="3"/>
            <a:r>
              <a:rPr lang="en-US" sz="2400" dirty="0" smtClean="0">
                <a:latin typeface="Agilent TT Cond" pitchFamily="34" charset="0"/>
              </a:rPr>
              <a:t>No modulation</a:t>
            </a:r>
          </a:p>
          <a:p>
            <a:pPr lvl="3"/>
            <a:r>
              <a:rPr lang="en-US" sz="2400" dirty="0" smtClean="0">
                <a:latin typeface="Agilent TT Cond" pitchFamily="34" charset="0"/>
              </a:rPr>
              <a:t>Analog Modulation</a:t>
            </a:r>
          </a:p>
          <a:p>
            <a:pPr lvl="3"/>
            <a:r>
              <a:rPr lang="en-US" sz="2400" dirty="0" smtClean="0">
                <a:latin typeface="Agilent TT Cond" pitchFamily="34" charset="0"/>
              </a:rPr>
              <a:t>Composite Modulation</a:t>
            </a:r>
          </a:p>
          <a:p>
            <a:pPr>
              <a:buFont typeface="Wingdings" pitchFamily="2" charset="2"/>
              <a:buChar char="§"/>
            </a:pPr>
            <a:r>
              <a:rPr lang="en-US" sz="2400" dirty="0" smtClean="0">
                <a:latin typeface="Agilent TT Cond" pitchFamily="34" charset="0"/>
              </a:rPr>
              <a:t>Signal Generator Architecture</a:t>
            </a:r>
          </a:p>
          <a:p>
            <a:pPr>
              <a:buFont typeface="Wingdings" pitchFamily="2" charset="2"/>
              <a:buChar char="§"/>
            </a:pPr>
            <a:r>
              <a:rPr lang="en-US" sz="2400" dirty="0" smtClean="0">
                <a:latin typeface="Agilent TT Cond" pitchFamily="34" charset="0"/>
              </a:rPr>
              <a:t> Signal Simulation Solutions</a:t>
            </a:r>
          </a:p>
          <a:p>
            <a:pPr>
              <a:buFont typeface="Wingdings" pitchFamily="2" charset="2"/>
              <a:buChar char="§"/>
            </a:pPr>
            <a:r>
              <a:rPr lang="en-US" sz="2400" dirty="0" smtClean="0">
                <a:latin typeface="Agilent TT Cond" pitchFamily="34" charset="0"/>
              </a:rPr>
              <a:t> Summary</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10" name="Footer Placeholder 2"/>
          <p:cNvSpPr>
            <a:spLocks noGrp="1"/>
          </p:cNvSpPr>
          <p:nvPr>
            <p:ph type="ftr" sz="quarter" idx="3"/>
          </p:nvPr>
        </p:nvSpPr>
        <p:spPr>
          <a:xfrm>
            <a:off x="7754678" y="6322828"/>
            <a:ext cx="1160721" cy="339417"/>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39713" y="161925"/>
            <a:ext cx="8520112" cy="549275"/>
          </a:xfrm>
        </p:spPr>
        <p:txBody>
          <a:bodyPr/>
          <a:lstStyle/>
          <a:p>
            <a:r>
              <a:rPr lang="en-US" dirty="0" smtClean="0"/>
              <a:t>Agenda</a:t>
            </a:r>
          </a:p>
        </p:txBody>
      </p:sp>
      <p:sp>
        <p:nvSpPr>
          <p:cNvPr id="47107" name="Rectangle 3"/>
          <p:cNvSpPr>
            <a:spLocks noGrp="1" noChangeArrowheads="1"/>
          </p:cNvSpPr>
          <p:nvPr>
            <p:ph idx="1"/>
          </p:nvPr>
        </p:nvSpPr>
        <p:spPr>
          <a:xfrm>
            <a:off x="359735" y="1029328"/>
            <a:ext cx="8191500" cy="4832756"/>
          </a:xfrm>
        </p:spPr>
        <p:txBody>
          <a:bodyPr>
            <a:normAutofit/>
          </a:bodyPr>
          <a:lstStyle/>
          <a:p>
            <a:pPr>
              <a:buFont typeface="Wingdings" pitchFamily="2" charset="2"/>
              <a:buChar char="§"/>
            </a:pPr>
            <a:r>
              <a:rPr lang="en-US" sz="2400" dirty="0" smtClean="0">
                <a:solidFill>
                  <a:schemeClr val="tx2"/>
                </a:solidFill>
                <a:latin typeface="Agilent TT Cond" pitchFamily="34" charset="0"/>
              </a:rPr>
              <a:t> The need for creating test signals</a:t>
            </a:r>
          </a:p>
          <a:p>
            <a:pPr lvl="3"/>
            <a:r>
              <a:rPr lang="en-US" sz="2400" dirty="0" smtClean="0">
                <a:solidFill>
                  <a:schemeClr val="tx2"/>
                </a:solidFill>
                <a:latin typeface="Agilent TT Cond" pitchFamily="34" charset="0"/>
              </a:rPr>
              <a:t>Aerospace Defense to Communications</a:t>
            </a:r>
          </a:p>
          <a:p>
            <a:pPr>
              <a:buFont typeface="Wingdings" pitchFamily="2" charset="2"/>
              <a:buChar char="§"/>
            </a:pPr>
            <a:r>
              <a:rPr lang="en-US" sz="2400" dirty="0" smtClean="0">
                <a:latin typeface="Agilent TT Cond" pitchFamily="34" charset="0"/>
              </a:rPr>
              <a:t> Generating Signals </a:t>
            </a:r>
          </a:p>
          <a:p>
            <a:pPr lvl="3"/>
            <a:r>
              <a:rPr lang="en-US" sz="2400" dirty="0" smtClean="0">
                <a:latin typeface="Agilent TT Cond" pitchFamily="34" charset="0"/>
              </a:rPr>
              <a:t>No modulation</a:t>
            </a:r>
          </a:p>
          <a:p>
            <a:pPr lvl="3"/>
            <a:r>
              <a:rPr lang="en-US" sz="2400" dirty="0" smtClean="0">
                <a:latin typeface="Agilent TT Cond" pitchFamily="34" charset="0"/>
              </a:rPr>
              <a:t>Analog Modulation</a:t>
            </a:r>
          </a:p>
          <a:p>
            <a:pPr lvl="3"/>
            <a:r>
              <a:rPr lang="en-US" sz="2400" dirty="0" smtClean="0">
                <a:latin typeface="Agilent TT Cond" pitchFamily="34" charset="0"/>
              </a:rPr>
              <a:t>Composite Modulation</a:t>
            </a:r>
          </a:p>
          <a:p>
            <a:pPr>
              <a:buFont typeface="Wingdings" pitchFamily="2" charset="2"/>
              <a:buChar char="§"/>
            </a:pPr>
            <a:r>
              <a:rPr lang="en-US" sz="2400" dirty="0" smtClean="0">
                <a:solidFill>
                  <a:srgbClr val="0066FF"/>
                </a:solidFill>
                <a:latin typeface="Agilent TT Cond" pitchFamily="34" charset="0"/>
              </a:rPr>
              <a:t>Signal Generator Architecture</a:t>
            </a:r>
          </a:p>
          <a:p>
            <a:pPr>
              <a:buFont typeface="Wingdings" pitchFamily="2" charset="2"/>
              <a:buChar char="§"/>
            </a:pPr>
            <a:r>
              <a:rPr lang="en-US" sz="2400" dirty="0" smtClean="0">
                <a:latin typeface="Agilent TT Cond" pitchFamily="34" charset="0"/>
              </a:rPr>
              <a:t> Signal Simulation Solutions</a:t>
            </a:r>
          </a:p>
          <a:p>
            <a:pPr>
              <a:buFont typeface="Wingdings" pitchFamily="2" charset="2"/>
              <a:buChar char="§"/>
            </a:pPr>
            <a:r>
              <a:rPr lang="en-US" sz="2400" dirty="0" smtClean="0">
                <a:latin typeface="Agilent TT Cond" pitchFamily="34" charset="0"/>
              </a:rPr>
              <a:t> Summary</a:t>
            </a: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a:xfrm>
            <a:off x="7634176" y="6379535"/>
            <a:ext cx="1281223" cy="282710"/>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98450" y="239713"/>
            <a:ext cx="9015413" cy="549275"/>
          </a:xfrm>
        </p:spPr>
        <p:txBody>
          <a:bodyPr/>
          <a:lstStyle/>
          <a:p>
            <a:r>
              <a:rPr lang="en-US" dirty="0" smtClean="0"/>
              <a:t>Signal Generator Architecture</a:t>
            </a:r>
          </a:p>
        </p:txBody>
      </p:sp>
      <p:sp>
        <p:nvSpPr>
          <p:cNvPr id="48131" name="Text Box 3"/>
          <p:cNvSpPr>
            <a:spLocks noGrp="1" noChangeArrowheads="1"/>
          </p:cNvSpPr>
          <p:nvPr>
            <p:ph idx="1"/>
          </p:nvPr>
        </p:nvSpPr>
        <p:spPr>
          <a:xfrm>
            <a:off x="525463" y="1282700"/>
            <a:ext cx="8080375" cy="4782848"/>
          </a:xfrm>
          <a:noFill/>
        </p:spPr>
        <p:txBody>
          <a:bodyPr lIns="0" tIns="0" rIns="109728" bIns="0">
            <a:spAutoFit/>
          </a:bodyPr>
          <a:lstStyle/>
          <a:p>
            <a:pPr marL="184150" indent="-184150" defTabSz="403225">
              <a:buClr>
                <a:srgbClr val="000000"/>
              </a:buClr>
            </a:pPr>
            <a:r>
              <a:rPr lang="en-US" sz="2400" b="1" dirty="0" smtClean="0">
                <a:solidFill>
                  <a:srgbClr val="0066FF"/>
                </a:solidFill>
                <a:latin typeface="Agilent TT Cond" pitchFamily="34" charset="0"/>
              </a:rPr>
              <a:t>Basic CW Signals</a:t>
            </a:r>
          </a:p>
          <a:p>
            <a:pPr marL="546100" lvl="1" indent="-136525" defTabSz="403225">
              <a:buClr>
                <a:srgbClr val="000000"/>
              </a:buClr>
              <a:buFontTx/>
              <a:buChar char="•"/>
            </a:pPr>
            <a:r>
              <a:rPr lang="en-US" sz="2400" b="1" dirty="0" smtClean="0">
                <a:solidFill>
                  <a:srgbClr val="0066FF"/>
                </a:solidFill>
                <a:latin typeface="Agilent TT Cond" pitchFamily="34" charset="0"/>
              </a:rPr>
              <a:t>Block Diagram (RF and Microwave)</a:t>
            </a:r>
          </a:p>
          <a:p>
            <a:pPr marL="546100" lvl="1" indent="-136525" defTabSz="403225">
              <a:buClr>
                <a:srgbClr val="000000"/>
              </a:buClr>
              <a:buFontTx/>
              <a:buChar char="•"/>
            </a:pPr>
            <a:r>
              <a:rPr lang="en-US" sz="2400" b="1" dirty="0" smtClean="0">
                <a:solidFill>
                  <a:srgbClr val="0066FF"/>
                </a:solidFill>
                <a:latin typeface="Agilent TT Cond" pitchFamily="34" charset="0"/>
              </a:rPr>
              <a:t>Specifications</a:t>
            </a:r>
          </a:p>
          <a:p>
            <a:pPr marL="546100" lvl="1" indent="-136525" defTabSz="403225">
              <a:buClr>
                <a:srgbClr val="000000"/>
              </a:buClr>
              <a:buFontTx/>
              <a:buChar char="•"/>
            </a:pPr>
            <a:r>
              <a:rPr lang="en-US" sz="2400" b="1" dirty="0" smtClean="0">
                <a:solidFill>
                  <a:srgbClr val="0066FF"/>
                </a:solidFill>
                <a:latin typeface="Agilent TT Cond" pitchFamily="34" charset="0"/>
              </a:rPr>
              <a:t>Applications</a:t>
            </a:r>
          </a:p>
          <a:p>
            <a:pPr marL="184150" indent="-184150" defTabSz="403225">
              <a:buClr>
                <a:srgbClr val="000000"/>
              </a:buClr>
            </a:pPr>
            <a:r>
              <a:rPr lang="en-US" sz="2400" b="1" dirty="0" smtClean="0">
                <a:latin typeface="Agilent TT Cond" pitchFamily="34" charset="0"/>
              </a:rPr>
              <a:t>Analog Signals</a:t>
            </a:r>
          </a:p>
          <a:p>
            <a:pPr marL="546100" lvl="1" indent="-136525" defTabSz="403225">
              <a:buClr>
                <a:srgbClr val="000000"/>
              </a:buClr>
              <a:buFontTx/>
              <a:buChar char="•"/>
            </a:pPr>
            <a:r>
              <a:rPr lang="en-US" sz="2400" b="1" dirty="0" smtClean="0">
                <a:solidFill>
                  <a:srgbClr val="000000"/>
                </a:solidFill>
                <a:latin typeface="Agilent TT Cond" pitchFamily="34" charset="0"/>
              </a:rPr>
              <a:t>Block Diagram (AM, FM, PM, Pulse)</a:t>
            </a:r>
          </a:p>
          <a:p>
            <a:pPr marL="546100" lvl="1" indent="-136525" defTabSz="403225">
              <a:buClr>
                <a:srgbClr val="000000"/>
              </a:buClr>
              <a:buFontTx/>
              <a:buChar char="•"/>
            </a:pPr>
            <a:r>
              <a:rPr lang="en-US" sz="2400" b="1" dirty="0" smtClean="0">
                <a:solidFill>
                  <a:srgbClr val="000000"/>
                </a:solidFill>
                <a:latin typeface="Agilent TT Cond" pitchFamily="34" charset="0"/>
              </a:rPr>
              <a:t>Applications</a:t>
            </a:r>
          </a:p>
          <a:p>
            <a:pPr marL="184150" indent="-184150" defTabSz="403225">
              <a:buClr>
                <a:srgbClr val="000000"/>
              </a:buClr>
            </a:pPr>
            <a:r>
              <a:rPr lang="en-US" sz="2400" b="1" dirty="0" smtClean="0">
                <a:latin typeface="Agilent TT Cond" pitchFamily="34" charset="0"/>
              </a:rPr>
              <a:t>Vector Signals</a:t>
            </a:r>
            <a:r>
              <a:rPr lang="en-US" sz="2400" b="1" dirty="0" smtClean="0">
                <a:solidFill>
                  <a:schemeClr val="tx2"/>
                </a:solidFill>
                <a:latin typeface="Agilent TT Cond" pitchFamily="34" charset="0"/>
              </a:rPr>
              <a:t>  </a:t>
            </a:r>
          </a:p>
          <a:p>
            <a:pPr marL="546100" lvl="1" indent="-136525" defTabSz="403225">
              <a:buClr>
                <a:srgbClr val="000000"/>
              </a:buClr>
              <a:buFontTx/>
              <a:buChar char="•"/>
            </a:pPr>
            <a:r>
              <a:rPr lang="en-US" sz="2400" b="1" dirty="0" smtClean="0">
                <a:latin typeface="Agilent TT Cond" pitchFamily="34" charset="0"/>
              </a:rPr>
              <a:t>Block Diagram (IQ)</a:t>
            </a:r>
          </a:p>
          <a:p>
            <a:pPr marL="546100" lvl="1" indent="-136525" defTabSz="403225">
              <a:buClr>
                <a:srgbClr val="000000"/>
              </a:buClr>
              <a:buFontTx/>
              <a:buChar char="•"/>
            </a:pPr>
            <a:r>
              <a:rPr lang="en-US" sz="2400" b="1" dirty="0" smtClean="0">
                <a:latin typeface="Agilent TT Cond" pitchFamily="34" charset="0"/>
              </a:rPr>
              <a:t>Applications</a:t>
            </a:r>
          </a:p>
          <a:p>
            <a:pPr marL="184150" indent="-184150" defTabSz="403225">
              <a:buClr>
                <a:srgbClr val="000000"/>
              </a:buClr>
            </a:pPr>
            <a:endParaRPr lang="en-US" sz="2300" b="1" dirty="0" smtClean="0">
              <a:solidFill>
                <a:schemeClr val="tx2"/>
              </a:solidFill>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612912" y="6358270"/>
            <a:ext cx="1302488" cy="303975"/>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2713" y="1707356"/>
            <a:ext cx="3603625" cy="39504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31862" y="1707356"/>
            <a:ext cx="4216400" cy="2224087"/>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6075" y="4232273"/>
            <a:ext cx="2646362" cy="142557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p:cNvSpPr>
            <a:spLocks noGrp="1" noChangeArrowheads="1"/>
          </p:cNvSpPr>
          <p:nvPr>
            <p:ph type="title"/>
          </p:nvPr>
        </p:nvSpPr>
        <p:spPr>
          <a:xfrm>
            <a:off x="128588" y="138113"/>
            <a:ext cx="9015412" cy="549275"/>
          </a:xfrm>
        </p:spPr>
        <p:txBody>
          <a:bodyPr/>
          <a:lstStyle/>
          <a:p>
            <a:r>
              <a:rPr lang="en-US" dirty="0" smtClean="0"/>
              <a:t>Basic CW Signals – Block Diagram</a:t>
            </a:r>
          </a:p>
        </p:txBody>
      </p:sp>
      <p:grpSp>
        <p:nvGrpSpPr>
          <p:cNvPr id="49158" name="Group 6"/>
          <p:cNvGrpSpPr>
            <a:grpSpLocks/>
          </p:cNvGrpSpPr>
          <p:nvPr/>
        </p:nvGrpSpPr>
        <p:grpSpPr bwMode="auto">
          <a:xfrm>
            <a:off x="5413375" y="2984500"/>
            <a:ext cx="352425" cy="684213"/>
            <a:chOff x="3741" y="2185"/>
            <a:chExt cx="244" cy="489"/>
          </a:xfrm>
        </p:grpSpPr>
        <p:sp>
          <p:nvSpPr>
            <p:cNvPr id="49215" name="Line 7"/>
            <p:cNvSpPr>
              <a:spLocks noChangeShapeType="1"/>
            </p:cNvSpPr>
            <p:nvPr/>
          </p:nvSpPr>
          <p:spPr bwMode="auto">
            <a:xfrm flipV="1">
              <a:off x="3846" y="2264"/>
              <a:ext cx="43" cy="371"/>
            </a:xfrm>
            <a:prstGeom prst="line">
              <a:avLst/>
            </a:prstGeom>
            <a:noFill/>
            <a:ln w="18732">
              <a:solidFill>
                <a:schemeClr val="tx1"/>
              </a:solidFill>
              <a:round/>
              <a:headEnd/>
              <a:tailEnd type="triangle" w="med" len="med"/>
            </a:ln>
          </p:spPr>
          <p:txBody>
            <a:bodyPr wrap="none" anchor="ctr"/>
            <a:lstStyle/>
            <a:p>
              <a:endParaRPr lang="en-US" dirty="0">
                <a:latin typeface="Agilent TT Cond" pitchFamily="34" charset="0"/>
              </a:endParaRPr>
            </a:p>
          </p:txBody>
        </p:sp>
        <p:sp>
          <p:nvSpPr>
            <p:cNvPr id="49216" name="Freeform 8"/>
            <p:cNvSpPr>
              <a:spLocks/>
            </p:cNvSpPr>
            <p:nvPr/>
          </p:nvSpPr>
          <p:spPr bwMode="auto">
            <a:xfrm>
              <a:off x="3812" y="2310"/>
              <a:ext cx="99" cy="296"/>
            </a:xfrm>
            <a:custGeom>
              <a:avLst/>
              <a:gdLst>
                <a:gd name="T0" fmla="*/ 0 w 99"/>
                <a:gd name="T1" fmla="*/ 295 h 296"/>
                <a:gd name="T2" fmla="*/ 98 w 99"/>
                <a:gd name="T3" fmla="*/ 245 h 296"/>
                <a:gd name="T4" fmla="*/ 0 w 99"/>
                <a:gd name="T5" fmla="*/ 196 h 296"/>
                <a:gd name="T6" fmla="*/ 98 w 99"/>
                <a:gd name="T7" fmla="*/ 147 h 296"/>
                <a:gd name="T8" fmla="*/ 0 w 99"/>
                <a:gd name="T9" fmla="*/ 98 h 296"/>
                <a:gd name="T10" fmla="*/ 98 w 99"/>
                <a:gd name="T11" fmla="*/ 49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49217" name="AutoShape 9"/>
            <p:cNvSpPr>
              <a:spLocks noChangeArrowheads="1"/>
            </p:cNvSpPr>
            <p:nvPr/>
          </p:nvSpPr>
          <p:spPr bwMode="auto">
            <a:xfrm flipV="1">
              <a:off x="3741" y="2185"/>
              <a:ext cx="244" cy="489"/>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49159" name="Freeform 10"/>
          <p:cNvSpPr>
            <a:spLocks/>
          </p:cNvSpPr>
          <p:nvPr/>
        </p:nvSpPr>
        <p:spPr bwMode="auto">
          <a:xfrm>
            <a:off x="6305550" y="2986088"/>
            <a:ext cx="708025" cy="684212"/>
          </a:xfrm>
          <a:custGeom>
            <a:avLst/>
            <a:gdLst>
              <a:gd name="T0" fmla="*/ 0 w 491"/>
              <a:gd name="T1" fmla="*/ 0 h 489"/>
              <a:gd name="T2" fmla="*/ 0 w 491"/>
              <a:gd name="T3" fmla="*/ 2147483647 h 489"/>
              <a:gd name="T4" fmla="*/ 2147483647 w 491"/>
              <a:gd name="T5" fmla="*/ 214748364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grpSp>
        <p:nvGrpSpPr>
          <p:cNvPr id="49160" name="Group 11"/>
          <p:cNvGrpSpPr>
            <a:grpSpLocks/>
          </p:cNvGrpSpPr>
          <p:nvPr/>
        </p:nvGrpSpPr>
        <p:grpSpPr bwMode="auto">
          <a:xfrm>
            <a:off x="7351713" y="2984500"/>
            <a:ext cx="354012" cy="684213"/>
            <a:chOff x="5084" y="2185"/>
            <a:chExt cx="245" cy="489"/>
          </a:xfrm>
        </p:grpSpPr>
        <p:sp>
          <p:nvSpPr>
            <p:cNvPr id="49212" name="Line 12"/>
            <p:cNvSpPr>
              <a:spLocks noChangeShapeType="1"/>
            </p:cNvSpPr>
            <p:nvPr/>
          </p:nvSpPr>
          <p:spPr bwMode="auto">
            <a:xfrm flipV="1">
              <a:off x="5190" y="2264"/>
              <a:ext cx="42" cy="371"/>
            </a:xfrm>
            <a:prstGeom prst="line">
              <a:avLst/>
            </a:prstGeom>
            <a:noFill/>
            <a:ln w="18732">
              <a:solidFill>
                <a:schemeClr val="tx1"/>
              </a:solidFill>
              <a:round/>
              <a:headEnd/>
              <a:tailEnd type="triangle" w="med" len="med"/>
            </a:ln>
          </p:spPr>
          <p:txBody>
            <a:bodyPr wrap="none" anchor="ctr"/>
            <a:lstStyle/>
            <a:p>
              <a:endParaRPr lang="en-US" dirty="0">
                <a:latin typeface="Agilent TT Cond" pitchFamily="34" charset="0"/>
              </a:endParaRPr>
            </a:p>
          </p:txBody>
        </p:sp>
        <p:sp>
          <p:nvSpPr>
            <p:cNvPr id="49213" name="Freeform 13"/>
            <p:cNvSpPr>
              <a:spLocks/>
            </p:cNvSpPr>
            <p:nvPr/>
          </p:nvSpPr>
          <p:spPr bwMode="auto">
            <a:xfrm>
              <a:off x="5156" y="2310"/>
              <a:ext cx="99" cy="296"/>
            </a:xfrm>
            <a:custGeom>
              <a:avLst/>
              <a:gdLst>
                <a:gd name="T0" fmla="*/ 0 w 99"/>
                <a:gd name="T1" fmla="*/ 295 h 296"/>
                <a:gd name="T2" fmla="*/ 98 w 99"/>
                <a:gd name="T3" fmla="*/ 245 h 296"/>
                <a:gd name="T4" fmla="*/ 0 w 99"/>
                <a:gd name="T5" fmla="*/ 196 h 296"/>
                <a:gd name="T6" fmla="*/ 98 w 99"/>
                <a:gd name="T7" fmla="*/ 147 h 296"/>
                <a:gd name="T8" fmla="*/ 0 w 99"/>
                <a:gd name="T9" fmla="*/ 98 h 296"/>
                <a:gd name="T10" fmla="*/ 98 w 99"/>
                <a:gd name="T11" fmla="*/ 49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49214" name="AutoShape 14"/>
            <p:cNvSpPr>
              <a:spLocks noChangeArrowheads="1"/>
            </p:cNvSpPr>
            <p:nvPr/>
          </p:nvSpPr>
          <p:spPr bwMode="auto">
            <a:xfrm flipV="1">
              <a:off x="5084" y="2185"/>
              <a:ext cx="245" cy="489"/>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49161" name="Line 15"/>
          <p:cNvSpPr>
            <a:spLocks noChangeShapeType="1"/>
          </p:cNvSpPr>
          <p:nvPr/>
        </p:nvSpPr>
        <p:spPr bwMode="auto">
          <a:xfrm>
            <a:off x="5770563" y="3332163"/>
            <a:ext cx="528637" cy="0"/>
          </a:xfrm>
          <a:prstGeom prst="lin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49162" name="Line 16"/>
          <p:cNvSpPr>
            <a:spLocks noChangeShapeType="1"/>
          </p:cNvSpPr>
          <p:nvPr/>
        </p:nvSpPr>
        <p:spPr bwMode="auto">
          <a:xfrm>
            <a:off x="7005638" y="3332163"/>
            <a:ext cx="350837" cy="0"/>
          </a:xfrm>
          <a:prstGeom prst="lin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49163" name="Line 17"/>
          <p:cNvSpPr>
            <a:spLocks noChangeShapeType="1"/>
          </p:cNvSpPr>
          <p:nvPr/>
        </p:nvSpPr>
        <p:spPr bwMode="auto">
          <a:xfrm>
            <a:off x="7708900" y="3332163"/>
            <a:ext cx="530225" cy="0"/>
          </a:xfrm>
          <a:prstGeom prst="line">
            <a:avLst/>
          </a:prstGeom>
          <a:noFill/>
          <a:ln w="18732">
            <a:solidFill>
              <a:schemeClr val="tx1"/>
            </a:solidFill>
            <a:round/>
            <a:headEnd/>
            <a:tailEnd type="triangle" w="med" len="med"/>
          </a:ln>
        </p:spPr>
        <p:txBody>
          <a:bodyPr wrap="none" anchor="ctr"/>
          <a:lstStyle/>
          <a:p>
            <a:endParaRPr lang="en-US" dirty="0">
              <a:latin typeface="Agilent TT Cond" pitchFamily="34" charset="0"/>
            </a:endParaRPr>
          </a:p>
        </p:txBody>
      </p:sp>
      <p:sp>
        <p:nvSpPr>
          <p:cNvPr id="49164" name="Freeform 18"/>
          <p:cNvSpPr>
            <a:spLocks/>
          </p:cNvSpPr>
          <p:nvPr/>
        </p:nvSpPr>
        <p:spPr bwMode="auto">
          <a:xfrm>
            <a:off x="7138988" y="4703763"/>
            <a:ext cx="142875" cy="533400"/>
          </a:xfrm>
          <a:custGeom>
            <a:avLst/>
            <a:gdLst>
              <a:gd name="T0" fmla="*/ 0 w 99"/>
              <a:gd name="T1" fmla="*/ 2147483647 h 381"/>
              <a:gd name="T2" fmla="*/ 2147483647 w 99"/>
              <a:gd name="T3" fmla="*/ 2147483647 h 381"/>
              <a:gd name="T4" fmla="*/ 0 w 99"/>
              <a:gd name="T5" fmla="*/ 2147483647 h 381"/>
              <a:gd name="T6" fmla="*/ 2147483647 w 99"/>
              <a:gd name="T7" fmla="*/ 2147483647 h 381"/>
              <a:gd name="T8" fmla="*/ 0 w 99"/>
              <a:gd name="T9" fmla="*/ 2147483647 h 381"/>
              <a:gd name="T10" fmla="*/ 2147483647 w 99"/>
              <a:gd name="T11" fmla="*/ 2147483647 h 381"/>
              <a:gd name="T12" fmla="*/ 0 w 99"/>
              <a:gd name="T13" fmla="*/ 0 h 381"/>
              <a:gd name="T14" fmla="*/ 0 60000 65536"/>
              <a:gd name="T15" fmla="*/ 0 60000 65536"/>
              <a:gd name="T16" fmla="*/ 0 60000 65536"/>
              <a:gd name="T17" fmla="*/ 0 60000 65536"/>
              <a:gd name="T18" fmla="*/ 0 60000 65536"/>
              <a:gd name="T19" fmla="*/ 0 60000 65536"/>
              <a:gd name="T20" fmla="*/ 0 60000 65536"/>
              <a:gd name="T21" fmla="*/ 0 w 99"/>
              <a:gd name="T22" fmla="*/ 0 h 381"/>
              <a:gd name="T23" fmla="*/ 99 w 9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381">
                <a:moveTo>
                  <a:pt x="0" y="380"/>
                </a:moveTo>
                <a:lnTo>
                  <a:pt x="98" y="316"/>
                </a:lnTo>
                <a:lnTo>
                  <a:pt x="0" y="253"/>
                </a:lnTo>
                <a:lnTo>
                  <a:pt x="98" y="189"/>
                </a:lnTo>
                <a:lnTo>
                  <a:pt x="0" y="125"/>
                </a:lnTo>
                <a:lnTo>
                  <a:pt x="98" y="62"/>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49165" name="Line 19"/>
          <p:cNvSpPr>
            <a:spLocks noChangeShapeType="1"/>
          </p:cNvSpPr>
          <p:nvPr/>
        </p:nvSpPr>
        <p:spPr bwMode="auto">
          <a:xfrm>
            <a:off x="7181850" y="3332163"/>
            <a:ext cx="0" cy="51435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49166" name="Freeform 20"/>
          <p:cNvSpPr>
            <a:spLocks/>
          </p:cNvSpPr>
          <p:nvPr/>
        </p:nvSpPr>
        <p:spPr bwMode="auto">
          <a:xfrm>
            <a:off x="7118350" y="3851275"/>
            <a:ext cx="142875" cy="501650"/>
          </a:xfrm>
          <a:custGeom>
            <a:avLst/>
            <a:gdLst>
              <a:gd name="T0" fmla="*/ 0 w 99"/>
              <a:gd name="T1" fmla="*/ 2147483647 h 358"/>
              <a:gd name="T2" fmla="*/ 2147483647 w 99"/>
              <a:gd name="T3" fmla="*/ 2147483647 h 358"/>
              <a:gd name="T4" fmla="*/ 0 w 99"/>
              <a:gd name="T5" fmla="*/ 2147483647 h 358"/>
              <a:gd name="T6" fmla="*/ 2147483647 w 99"/>
              <a:gd name="T7" fmla="*/ 2147483647 h 358"/>
              <a:gd name="T8" fmla="*/ 0 w 99"/>
              <a:gd name="T9" fmla="*/ 2147483647 h 358"/>
              <a:gd name="T10" fmla="*/ 2147483647 w 99"/>
              <a:gd name="T11" fmla="*/ 2147483647 h 358"/>
              <a:gd name="T12" fmla="*/ 0 w 99"/>
              <a:gd name="T13" fmla="*/ 0 h 358"/>
              <a:gd name="T14" fmla="*/ 0 60000 65536"/>
              <a:gd name="T15" fmla="*/ 0 60000 65536"/>
              <a:gd name="T16" fmla="*/ 0 60000 65536"/>
              <a:gd name="T17" fmla="*/ 0 60000 65536"/>
              <a:gd name="T18" fmla="*/ 0 60000 65536"/>
              <a:gd name="T19" fmla="*/ 0 60000 65536"/>
              <a:gd name="T20" fmla="*/ 0 60000 65536"/>
              <a:gd name="T21" fmla="*/ 0 w 99"/>
              <a:gd name="T22" fmla="*/ 0 h 358"/>
              <a:gd name="T23" fmla="*/ 99 w 99"/>
              <a:gd name="T24" fmla="*/ 358 h 3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358">
                <a:moveTo>
                  <a:pt x="0" y="357"/>
                </a:moveTo>
                <a:lnTo>
                  <a:pt x="98" y="298"/>
                </a:lnTo>
                <a:lnTo>
                  <a:pt x="0" y="238"/>
                </a:lnTo>
                <a:lnTo>
                  <a:pt x="98" y="179"/>
                </a:lnTo>
                <a:lnTo>
                  <a:pt x="0" y="119"/>
                </a:lnTo>
                <a:lnTo>
                  <a:pt x="98" y="59"/>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49167" name="Line 21"/>
          <p:cNvSpPr>
            <a:spLocks noChangeShapeType="1"/>
          </p:cNvSpPr>
          <p:nvPr/>
        </p:nvSpPr>
        <p:spPr bwMode="auto">
          <a:xfrm>
            <a:off x="7181850" y="4359275"/>
            <a:ext cx="0" cy="34131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49168" name="Line 22"/>
          <p:cNvSpPr>
            <a:spLocks noChangeShapeType="1"/>
          </p:cNvSpPr>
          <p:nvPr/>
        </p:nvSpPr>
        <p:spPr bwMode="auto">
          <a:xfrm>
            <a:off x="6653213" y="4529138"/>
            <a:ext cx="528637"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49169" name="Line 23"/>
          <p:cNvSpPr>
            <a:spLocks noChangeShapeType="1"/>
          </p:cNvSpPr>
          <p:nvPr/>
        </p:nvSpPr>
        <p:spPr bwMode="auto">
          <a:xfrm>
            <a:off x="6653213" y="4359275"/>
            <a:ext cx="0" cy="34131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49170" name="Line 24"/>
          <p:cNvSpPr>
            <a:spLocks noChangeShapeType="1"/>
          </p:cNvSpPr>
          <p:nvPr/>
        </p:nvSpPr>
        <p:spPr bwMode="auto">
          <a:xfrm>
            <a:off x="5946775" y="4529138"/>
            <a:ext cx="706438" cy="0"/>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49171" name="AutoShape 25"/>
          <p:cNvSpPr>
            <a:spLocks noChangeArrowheads="1"/>
          </p:cNvSpPr>
          <p:nvPr/>
        </p:nvSpPr>
        <p:spPr bwMode="auto">
          <a:xfrm flipV="1">
            <a:off x="5241925" y="4187825"/>
            <a:ext cx="704850" cy="682625"/>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49172" name="Line 26"/>
          <p:cNvSpPr>
            <a:spLocks noChangeShapeType="1"/>
          </p:cNvSpPr>
          <p:nvPr/>
        </p:nvSpPr>
        <p:spPr bwMode="auto">
          <a:xfrm flipV="1">
            <a:off x="5594350" y="3673475"/>
            <a:ext cx="0" cy="514350"/>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49173" name="Freeform 27"/>
          <p:cNvSpPr>
            <a:spLocks/>
          </p:cNvSpPr>
          <p:nvPr/>
        </p:nvSpPr>
        <p:spPr bwMode="auto">
          <a:xfrm>
            <a:off x="604838" y="4518025"/>
            <a:ext cx="425450" cy="301625"/>
          </a:xfrm>
          <a:custGeom>
            <a:avLst/>
            <a:gdLst>
              <a:gd name="T0" fmla="*/ 2147483647 w 295"/>
              <a:gd name="T1" fmla="*/ 2147483647 h 215"/>
              <a:gd name="T2" fmla="*/ 2147483647 w 295"/>
              <a:gd name="T3" fmla="*/ 2147483647 h 215"/>
              <a:gd name="T4" fmla="*/ 2147483647 w 295"/>
              <a:gd name="T5" fmla="*/ 2147483647 h 215"/>
              <a:gd name="T6" fmla="*/ 2147483647 w 295"/>
              <a:gd name="T7" fmla="*/ 2147483647 h 215"/>
              <a:gd name="T8" fmla="*/ 2147483647 w 295"/>
              <a:gd name="T9" fmla="*/ 2147483647 h 215"/>
              <a:gd name="T10" fmla="*/ 2147483647 w 295"/>
              <a:gd name="T11" fmla="*/ 2147483647 h 215"/>
              <a:gd name="T12" fmla="*/ 2147483647 w 295"/>
              <a:gd name="T13" fmla="*/ 2147483647 h 215"/>
              <a:gd name="T14" fmla="*/ 2147483647 w 295"/>
              <a:gd name="T15" fmla="*/ 2147483647 h 215"/>
              <a:gd name="T16" fmla="*/ 2147483647 w 295"/>
              <a:gd name="T17" fmla="*/ 2147483647 h 215"/>
              <a:gd name="T18" fmla="*/ 2147483647 w 295"/>
              <a:gd name="T19" fmla="*/ 2147483647 h 215"/>
              <a:gd name="T20" fmla="*/ 2147483647 w 295"/>
              <a:gd name="T21" fmla="*/ 2147483647 h 215"/>
              <a:gd name="T22" fmla="*/ 2147483647 w 295"/>
              <a:gd name="T23" fmla="*/ 2147483647 h 215"/>
              <a:gd name="T24" fmla="*/ 2147483647 w 295"/>
              <a:gd name="T25" fmla="*/ 0 h 215"/>
              <a:gd name="T26" fmla="*/ 2147483647 w 295"/>
              <a:gd name="T27" fmla="*/ 2147483647 h 215"/>
              <a:gd name="T28" fmla="*/ 2147483647 w 295"/>
              <a:gd name="T29" fmla="*/ 2147483647 h 215"/>
              <a:gd name="T30" fmla="*/ 2147483647 w 295"/>
              <a:gd name="T31" fmla="*/ 2147483647 h 215"/>
              <a:gd name="T32" fmla="*/ 2147483647 w 295"/>
              <a:gd name="T33" fmla="*/ 2147483647 h 215"/>
              <a:gd name="T34" fmla="*/ 2147483647 w 295"/>
              <a:gd name="T35" fmla="*/ 2147483647 h 215"/>
              <a:gd name="T36" fmla="*/ 2147483647 w 295"/>
              <a:gd name="T37" fmla="*/ 2147483647 h 215"/>
              <a:gd name="T38" fmla="*/ 2147483647 w 295"/>
              <a:gd name="T39" fmla="*/ 2147483647 h 215"/>
              <a:gd name="T40" fmla="*/ 2147483647 w 295"/>
              <a:gd name="T41" fmla="*/ 2147483647 h 215"/>
              <a:gd name="T42" fmla="*/ 2147483647 w 295"/>
              <a:gd name="T43" fmla="*/ 2147483647 h 215"/>
              <a:gd name="T44" fmla="*/ 2147483647 w 295"/>
              <a:gd name="T45" fmla="*/ 2147483647 h 215"/>
              <a:gd name="T46" fmla="*/ 2147483647 w 295"/>
              <a:gd name="T47" fmla="*/ 2147483647 h 215"/>
              <a:gd name="T48" fmla="*/ 2147483647 w 295"/>
              <a:gd name="T49" fmla="*/ 2147483647 h 215"/>
              <a:gd name="T50" fmla="*/ 2147483647 w 295"/>
              <a:gd name="T51" fmla="*/ 2147483647 h 215"/>
              <a:gd name="T52" fmla="*/ 2147483647 w 295"/>
              <a:gd name="T53" fmla="*/ 2147483647 h 215"/>
              <a:gd name="T54" fmla="*/ 2147483647 w 295"/>
              <a:gd name="T55" fmla="*/ 2147483647 h 215"/>
              <a:gd name="T56" fmla="*/ 2147483647 w 295"/>
              <a:gd name="T57" fmla="*/ 2147483647 h 215"/>
              <a:gd name="T58" fmla="*/ 2147483647 w 295"/>
              <a:gd name="T59" fmla="*/ 2147483647 h 215"/>
              <a:gd name="T60" fmla="*/ 2147483647 w 295"/>
              <a:gd name="T61" fmla="*/ 2147483647 h 215"/>
              <a:gd name="T62" fmla="*/ 2147483647 w 295"/>
              <a:gd name="T63" fmla="*/ 2147483647 h 215"/>
              <a:gd name="T64" fmla="*/ 2147483647 w 295"/>
              <a:gd name="T65" fmla="*/ 2147483647 h 215"/>
              <a:gd name="T66" fmla="*/ 2147483647 w 295"/>
              <a:gd name="T67" fmla="*/ 2147483647 h 215"/>
              <a:gd name="T68" fmla="*/ 2147483647 w 295"/>
              <a:gd name="T69" fmla="*/ 2147483647 h 215"/>
              <a:gd name="T70" fmla="*/ 2147483647 w 295"/>
              <a:gd name="T71" fmla="*/ 2147483647 h 215"/>
              <a:gd name="T72" fmla="*/ 2147483647 w 295"/>
              <a:gd name="T73" fmla="*/ 2147483647 h 215"/>
              <a:gd name="T74" fmla="*/ 2147483647 w 295"/>
              <a:gd name="T75" fmla="*/ 2147483647 h 215"/>
              <a:gd name="T76" fmla="*/ 2147483647 w 295"/>
              <a:gd name="T77" fmla="*/ 2147483647 h 215"/>
              <a:gd name="T78" fmla="*/ 2147483647 w 295"/>
              <a:gd name="T79" fmla="*/ 2147483647 h 215"/>
              <a:gd name="T80" fmla="*/ 2147483647 w 295"/>
              <a:gd name="T81" fmla="*/ 2147483647 h 215"/>
              <a:gd name="T82" fmla="*/ 2147483647 w 295"/>
              <a:gd name="T83" fmla="*/ 2147483647 h 215"/>
              <a:gd name="T84" fmla="*/ 2147483647 w 295"/>
              <a:gd name="T85" fmla="*/ 2147483647 h 215"/>
              <a:gd name="T86" fmla="*/ 2147483647 w 295"/>
              <a:gd name="T87" fmla="*/ 2147483647 h 215"/>
              <a:gd name="T88" fmla="*/ 2147483647 w 295"/>
              <a:gd name="T89" fmla="*/ 2147483647 h 215"/>
              <a:gd name="T90" fmla="*/ 2147483647 w 295"/>
              <a:gd name="T91" fmla="*/ 2147483647 h 215"/>
              <a:gd name="T92" fmla="*/ 2147483647 w 295"/>
              <a:gd name="T93" fmla="*/ 2147483647 h 215"/>
              <a:gd name="T94" fmla="*/ 2147483647 w 295"/>
              <a:gd name="T95" fmla="*/ 2147483647 h 215"/>
              <a:gd name="T96" fmla="*/ 2147483647 w 295"/>
              <a:gd name="T97" fmla="*/ 2147483647 h 215"/>
              <a:gd name="T98" fmla="*/ 2147483647 w 295"/>
              <a:gd name="T99" fmla="*/ 2147483647 h 215"/>
              <a:gd name="T100" fmla="*/ 2147483647 w 295"/>
              <a:gd name="T101" fmla="*/ 2147483647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5"/>
              <a:gd name="T155" fmla="*/ 295 w 295"/>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5">
                <a:moveTo>
                  <a:pt x="0" y="108"/>
                </a:moveTo>
                <a:lnTo>
                  <a:pt x="2" y="100"/>
                </a:lnTo>
                <a:lnTo>
                  <a:pt x="6" y="93"/>
                </a:lnTo>
                <a:lnTo>
                  <a:pt x="9" y="87"/>
                </a:lnTo>
                <a:lnTo>
                  <a:pt x="12" y="80"/>
                </a:lnTo>
                <a:lnTo>
                  <a:pt x="14" y="74"/>
                </a:lnTo>
                <a:lnTo>
                  <a:pt x="17" y="68"/>
                </a:lnTo>
                <a:lnTo>
                  <a:pt x="21" y="62"/>
                </a:lnTo>
                <a:lnTo>
                  <a:pt x="24" y="56"/>
                </a:lnTo>
                <a:lnTo>
                  <a:pt x="26" y="50"/>
                </a:lnTo>
                <a:lnTo>
                  <a:pt x="29" y="44"/>
                </a:lnTo>
                <a:lnTo>
                  <a:pt x="32" y="40"/>
                </a:lnTo>
                <a:lnTo>
                  <a:pt x="35" y="34"/>
                </a:lnTo>
                <a:lnTo>
                  <a:pt x="37" y="31"/>
                </a:lnTo>
                <a:lnTo>
                  <a:pt x="41" y="26"/>
                </a:lnTo>
                <a:lnTo>
                  <a:pt x="43" y="21"/>
                </a:lnTo>
                <a:lnTo>
                  <a:pt x="47" y="17"/>
                </a:lnTo>
                <a:lnTo>
                  <a:pt x="50" y="14"/>
                </a:lnTo>
                <a:lnTo>
                  <a:pt x="52" y="11"/>
                </a:lnTo>
                <a:lnTo>
                  <a:pt x="56" y="10"/>
                </a:lnTo>
                <a:lnTo>
                  <a:pt x="58" y="6"/>
                </a:lnTo>
                <a:lnTo>
                  <a:pt x="62" y="4"/>
                </a:lnTo>
                <a:lnTo>
                  <a:pt x="65" y="3"/>
                </a:lnTo>
                <a:lnTo>
                  <a:pt x="67" y="1"/>
                </a:lnTo>
                <a:lnTo>
                  <a:pt x="70" y="0"/>
                </a:lnTo>
                <a:lnTo>
                  <a:pt x="73" y="0"/>
                </a:lnTo>
                <a:lnTo>
                  <a:pt x="77" y="0"/>
                </a:lnTo>
                <a:lnTo>
                  <a:pt x="79" y="1"/>
                </a:lnTo>
                <a:lnTo>
                  <a:pt x="82" y="3"/>
                </a:lnTo>
                <a:lnTo>
                  <a:pt x="86" y="4"/>
                </a:lnTo>
                <a:lnTo>
                  <a:pt x="88" y="6"/>
                </a:lnTo>
                <a:lnTo>
                  <a:pt x="91" y="8"/>
                </a:lnTo>
                <a:lnTo>
                  <a:pt x="95" y="11"/>
                </a:lnTo>
                <a:lnTo>
                  <a:pt x="97" y="13"/>
                </a:lnTo>
                <a:lnTo>
                  <a:pt x="99" y="17"/>
                </a:lnTo>
                <a:lnTo>
                  <a:pt x="103" y="21"/>
                </a:lnTo>
                <a:lnTo>
                  <a:pt x="106" y="26"/>
                </a:lnTo>
                <a:lnTo>
                  <a:pt x="110" y="32"/>
                </a:lnTo>
                <a:lnTo>
                  <a:pt x="113" y="34"/>
                </a:lnTo>
                <a:lnTo>
                  <a:pt x="115" y="40"/>
                </a:lnTo>
                <a:lnTo>
                  <a:pt x="116" y="44"/>
                </a:lnTo>
                <a:lnTo>
                  <a:pt x="120" y="49"/>
                </a:lnTo>
                <a:lnTo>
                  <a:pt x="123" y="56"/>
                </a:lnTo>
                <a:lnTo>
                  <a:pt x="126" y="62"/>
                </a:lnTo>
                <a:lnTo>
                  <a:pt x="129" y="68"/>
                </a:lnTo>
                <a:lnTo>
                  <a:pt x="131" y="74"/>
                </a:lnTo>
                <a:lnTo>
                  <a:pt x="135" y="80"/>
                </a:lnTo>
                <a:lnTo>
                  <a:pt x="138" y="87"/>
                </a:lnTo>
                <a:lnTo>
                  <a:pt x="140" y="93"/>
                </a:lnTo>
                <a:lnTo>
                  <a:pt x="144" y="100"/>
                </a:lnTo>
                <a:lnTo>
                  <a:pt x="146" y="106"/>
                </a:lnTo>
                <a:lnTo>
                  <a:pt x="146" y="108"/>
                </a:lnTo>
                <a:lnTo>
                  <a:pt x="150" y="113"/>
                </a:lnTo>
                <a:lnTo>
                  <a:pt x="152" y="119"/>
                </a:lnTo>
                <a:lnTo>
                  <a:pt x="155" y="126"/>
                </a:lnTo>
                <a:lnTo>
                  <a:pt x="158" y="134"/>
                </a:lnTo>
                <a:lnTo>
                  <a:pt x="161" y="139"/>
                </a:lnTo>
                <a:lnTo>
                  <a:pt x="164" y="145"/>
                </a:lnTo>
                <a:lnTo>
                  <a:pt x="166" y="151"/>
                </a:lnTo>
                <a:lnTo>
                  <a:pt x="171" y="157"/>
                </a:lnTo>
                <a:lnTo>
                  <a:pt x="172" y="163"/>
                </a:lnTo>
                <a:lnTo>
                  <a:pt x="176" y="170"/>
                </a:lnTo>
                <a:lnTo>
                  <a:pt x="180" y="174"/>
                </a:lnTo>
                <a:lnTo>
                  <a:pt x="183" y="180"/>
                </a:lnTo>
                <a:lnTo>
                  <a:pt x="184" y="184"/>
                </a:lnTo>
                <a:lnTo>
                  <a:pt x="187" y="188"/>
                </a:lnTo>
                <a:lnTo>
                  <a:pt x="191" y="192"/>
                </a:lnTo>
                <a:lnTo>
                  <a:pt x="194" y="196"/>
                </a:lnTo>
                <a:lnTo>
                  <a:pt x="196" y="199"/>
                </a:lnTo>
                <a:lnTo>
                  <a:pt x="198" y="202"/>
                </a:lnTo>
                <a:lnTo>
                  <a:pt x="202" y="205"/>
                </a:lnTo>
                <a:lnTo>
                  <a:pt x="204" y="207"/>
                </a:lnTo>
                <a:lnTo>
                  <a:pt x="208" y="209"/>
                </a:lnTo>
                <a:lnTo>
                  <a:pt x="211" y="210"/>
                </a:lnTo>
                <a:lnTo>
                  <a:pt x="213" y="212"/>
                </a:lnTo>
                <a:lnTo>
                  <a:pt x="218" y="213"/>
                </a:lnTo>
                <a:lnTo>
                  <a:pt x="220" y="214"/>
                </a:lnTo>
                <a:lnTo>
                  <a:pt x="222" y="213"/>
                </a:lnTo>
                <a:lnTo>
                  <a:pt x="226" y="212"/>
                </a:lnTo>
                <a:lnTo>
                  <a:pt x="229" y="210"/>
                </a:lnTo>
                <a:lnTo>
                  <a:pt x="232" y="209"/>
                </a:lnTo>
                <a:lnTo>
                  <a:pt x="234" y="207"/>
                </a:lnTo>
                <a:lnTo>
                  <a:pt x="237" y="205"/>
                </a:lnTo>
                <a:lnTo>
                  <a:pt x="240" y="202"/>
                </a:lnTo>
                <a:lnTo>
                  <a:pt x="243" y="199"/>
                </a:lnTo>
                <a:lnTo>
                  <a:pt x="246" y="196"/>
                </a:lnTo>
                <a:lnTo>
                  <a:pt x="250" y="192"/>
                </a:lnTo>
                <a:lnTo>
                  <a:pt x="252" y="188"/>
                </a:lnTo>
                <a:lnTo>
                  <a:pt x="254" y="184"/>
                </a:lnTo>
                <a:lnTo>
                  <a:pt x="258" y="180"/>
                </a:lnTo>
                <a:lnTo>
                  <a:pt x="261" y="174"/>
                </a:lnTo>
                <a:lnTo>
                  <a:pt x="264" y="170"/>
                </a:lnTo>
                <a:lnTo>
                  <a:pt x="267" y="164"/>
                </a:lnTo>
                <a:lnTo>
                  <a:pt x="270" y="157"/>
                </a:lnTo>
                <a:lnTo>
                  <a:pt x="273" y="152"/>
                </a:lnTo>
                <a:lnTo>
                  <a:pt x="276" y="146"/>
                </a:lnTo>
                <a:lnTo>
                  <a:pt x="279" y="139"/>
                </a:lnTo>
                <a:lnTo>
                  <a:pt x="282" y="134"/>
                </a:lnTo>
                <a:lnTo>
                  <a:pt x="285" y="126"/>
                </a:lnTo>
                <a:lnTo>
                  <a:pt x="288" y="121"/>
                </a:lnTo>
                <a:lnTo>
                  <a:pt x="290" y="113"/>
                </a:lnTo>
                <a:lnTo>
                  <a:pt x="294" y="108"/>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49174" name="Oval 28"/>
          <p:cNvSpPr>
            <a:spLocks noChangeArrowheads="1"/>
          </p:cNvSpPr>
          <p:nvPr/>
        </p:nvSpPr>
        <p:spPr bwMode="auto">
          <a:xfrm>
            <a:off x="477838" y="4354513"/>
            <a:ext cx="704850" cy="682625"/>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49175" name="AutoShape 29"/>
          <p:cNvSpPr>
            <a:spLocks noChangeArrowheads="1"/>
          </p:cNvSpPr>
          <p:nvPr/>
        </p:nvSpPr>
        <p:spPr bwMode="auto">
          <a:xfrm flipV="1">
            <a:off x="1717675" y="4359275"/>
            <a:ext cx="703263" cy="684213"/>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49176" name="Line 30"/>
          <p:cNvSpPr>
            <a:spLocks noChangeShapeType="1"/>
          </p:cNvSpPr>
          <p:nvPr/>
        </p:nvSpPr>
        <p:spPr bwMode="auto">
          <a:xfrm flipV="1">
            <a:off x="2070100" y="3673475"/>
            <a:ext cx="0" cy="685800"/>
          </a:xfrm>
          <a:prstGeom prst="line">
            <a:avLst/>
          </a:prstGeom>
          <a:noFill/>
          <a:ln w="18732">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49177" name="Line 31"/>
          <p:cNvSpPr>
            <a:spLocks noChangeShapeType="1"/>
          </p:cNvSpPr>
          <p:nvPr/>
        </p:nvSpPr>
        <p:spPr bwMode="auto">
          <a:xfrm>
            <a:off x="1187450" y="4700588"/>
            <a:ext cx="530225" cy="0"/>
          </a:xfrm>
          <a:prstGeom prst="lin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49178" name="Text Box 32"/>
          <p:cNvSpPr txBox="1">
            <a:spLocks noChangeArrowheads="1"/>
          </p:cNvSpPr>
          <p:nvPr/>
        </p:nvSpPr>
        <p:spPr bwMode="auto">
          <a:xfrm>
            <a:off x="482600" y="5043488"/>
            <a:ext cx="1041400" cy="4238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Reference</a:t>
            </a:r>
          </a:p>
          <a:p>
            <a:pPr defTabSz="403225">
              <a:buClr>
                <a:srgbClr val="000000"/>
              </a:buClr>
              <a:buSzPct val="90000"/>
              <a:buFont typeface="Monotype Sorts" pitchFamily="2" charset="2"/>
              <a:buNone/>
            </a:pPr>
            <a:r>
              <a:rPr lang="en-US" sz="1600" dirty="0">
                <a:latin typeface="Agilent TT Cond" pitchFamily="34" charset="0"/>
              </a:rPr>
              <a:t>Oscillator</a:t>
            </a:r>
          </a:p>
        </p:txBody>
      </p:sp>
      <p:sp>
        <p:nvSpPr>
          <p:cNvPr id="49179" name="Freeform 33"/>
          <p:cNvSpPr>
            <a:spLocks/>
          </p:cNvSpPr>
          <p:nvPr/>
        </p:nvSpPr>
        <p:spPr bwMode="auto">
          <a:xfrm>
            <a:off x="2957513" y="2973388"/>
            <a:ext cx="708025" cy="684212"/>
          </a:xfrm>
          <a:custGeom>
            <a:avLst/>
            <a:gdLst>
              <a:gd name="T0" fmla="*/ 0 w 491"/>
              <a:gd name="T1" fmla="*/ 0 h 489"/>
              <a:gd name="T2" fmla="*/ 0 w 491"/>
              <a:gd name="T3" fmla="*/ 2147483647 h 489"/>
              <a:gd name="T4" fmla="*/ 2147483647 w 491"/>
              <a:gd name="T5" fmla="*/ 214748364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grpSp>
        <p:nvGrpSpPr>
          <p:cNvPr id="49180" name="Group 34"/>
          <p:cNvGrpSpPr>
            <a:grpSpLocks/>
          </p:cNvGrpSpPr>
          <p:nvPr/>
        </p:nvGrpSpPr>
        <p:grpSpPr bwMode="auto">
          <a:xfrm>
            <a:off x="4189413" y="2995613"/>
            <a:ext cx="706437" cy="684212"/>
            <a:chOff x="2893" y="2193"/>
            <a:chExt cx="489" cy="488"/>
          </a:xfrm>
        </p:grpSpPr>
        <p:sp>
          <p:nvSpPr>
            <p:cNvPr id="49210" name="Freeform 35"/>
            <p:cNvSpPr>
              <a:spLocks/>
            </p:cNvSpPr>
            <p:nvPr/>
          </p:nvSpPr>
          <p:spPr bwMode="auto">
            <a:xfrm>
              <a:off x="2981" y="2310"/>
              <a:ext cx="295" cy="215"/>
            </a:xfrm>
            <a:custGeom>
              <a:avLst/>
              <a:gdLst>
                <a:gd name="T0" fmla="*/ 2 w 295"/>
                <a:gd name="T1" fmla="*/ 101 h 215"/>
                <a:gd name="T2" fmla="*/ 9 w 295"/>
                <a:gd name="T3" fmla="*/ 88 h 215"/>
                <a:gd name="T4" fmla="*/ 15 w 295"/>
                <a:gd name="T5" fmla="*/ 75 h 215"/>
                <a:gd name="T6" fmla="*/ 21 w 295"/>
                <a:gd name="T7" fmla="*/ 62 h 215"/>
                <a:gd name="T8" fmla="*/ 26 w 295"/>
                <a:gd name="T9" fmla="*/ 50 h 215"/>
                <a:gd name="T10" fmla="*/ 32 w 295"/>
                <a:gd name="T11" fmla="*/ 40 h 215"/>
                <a:gd name="T12" fmla="*/ 37 w 295"/>
                <a:gd name="T13" fmla="*/ 31 h 215"/>
                <a:gd name="T14" fmla="*/ 44 w 295"/>
                <a:gd name="T15" fmla="*/ 21 h 215"/>
                <a:gd name="T16" fmla="*/ 50 w 295"/>
                <a:gd name="T17" fmla="*/ 14 h 215"/>
                <a:gd name="T18" fmla="*/ 56 w 295"/>
                <a:gd name="T19" fmla="*/ 10 h 215"/>
                <a:gd name="T20" fmla="*/ 62 w 295"/>
                <a:gd name="T21" fmla="*/ 4 h 215"/>
                <a:gd name="T22" fmla="*/ 67 w 295"/>
                <a:gd name="T23" fmla="*/ 1 h 215"/>
                <a:gd name="T24" fmla="*/ 74 w 295"/>
                <a:gd name="T25" fmla="*/ 0 h 215"/>
                <a:gd name="T26" fmla="*/ 79 w 295"/>
                <a:gd name="T27" fmla="*/ 1 h 215"/>
                <a:gd name="T28" fmla="*/ 86 w 295"/>
                <a:gd name="T29" fmla="*/ 4 h 215"/>
                <a:gd name="T30" fmla="*/ 91 w 295"/>
                <a:gd name="T31" fmla="*/ 8 h 215"/>
                <a:gd name="T32" fmla="*/ 98 w 295"/>
                <a:gd name="T33" fmla="*/ 13 h 215"/>
                <a:gd name="T34" fmla="*/ 103 w 295"/>
                <a:gd name="T35" fmla="*/ 21 h 215"/>
                <a:gd name="T36" fmla="*/ 110 w 295"/>
                <a:gd name="T37" fmla="*/ 32 h 215"/>
                <a:gd name="T38" fmla="*/ 115 w 295"/>
                <a:gd name="T39" fmla="*/ 40 h 215"/>
                <a:gd name="T40" fmla="*/ 121 w 295"/>
                <a:gd name="T41" fmla="*/ 49 h 215"/>
                <a:gd name="T42" fmla="*/ 126 w 295"/>
                <a:gd name="T43" fmla="*/ 62 h 215"/>
                <a:gd name="T44" fmla="*/ 132 w 295"/>
                <a:gd name="T45" fmla="*/ 75 h 215"/>
                <a:gd name="T46" fmla="*/ 138 w 295"/>
                <a:gd name="T47" fmla="*/ 88 h 215"/>
                <a:gd name="T48" fmla="*/ 144 w 295"/>
                <a:gd name="T49" fmla="*/ 101 h 215"/>
                <a:gd name="T50" fmla="*/ 146 w 295"/>
                <a:gd name="T51" fmla="*/ 108 h 215"/>
                <a:gd name="T52" fmla="*/ 152 w 295"/>
                <a:gd name="T53" fmla="*/ 120 h 215"/>
                <a:gd name="T54" fmla="*/ 158 w 295"/>
                <a:gd name="T55" fmla="*/ 134 h 215"/>
                <a:gd name="T56" fmla="*/ 165 w 295"/>
                <a:gd name="T57" fmla="*/ 145 h 215"/>
                <a:gd name="T58" fmla="*/ 171 w 295"/>
                <a:gd name="T59" fmla="*/ 158 h 215"/>
                <a:gd name="T60" fmla="*/ 176 w 295"/>
                <a:gd name="T61" fmla="*/ 170 h 215"/>
                <a:gd name="T62" fmla="*/ 183 w 295"/>
                <a:gd name="T63" fmla="*/ 180 h 215"/>
                <a:gd name="T64" fmla="*/ 187 w 295"/>
                <a:gd name="T65" fmla="*/ 188 h 215"/>
                <a:gd name="T66" fmla="*/ 194 w 295"/>
                <a:gd name="T67" fmla="*/ 196 h 215"/>
                <a:gd name="T68" fmla="*/ 199 w 295"/>
                <a:gd name="T69" fmla="*/ 202 h 215"/>
                <a:gd name="T70" fmla="*/ 204 w 295"/>
                <a:gd name="T71" fmla="*/ 207 h 215"/>
                <a:gd name="T72" fmla="*/ 211 w 295"/>
                <a:gd name="T73" fmla="*/ 210 h 215"/>
                <a:gd name="T74" fmla="*/ 218 w 295"/>
                <a:gd name="T75" fmla="*/ 213 h 215"/>
                <a:gd name="T76" fmla="*/ 223 w 295"/>
                <a:gd name="T77" fmla="*/ 213 h 215"/>
                <a:gd name="T78" fmla="*/ 229 w 295"/>
                <a:gd name="T79" fmla="*/ 210 h 215"/>
                <a:gd name="T80" fmla="*/ 235 w 295"/>
                <a:gd name="T81" fmla="*/ 207 h 215"/>
                <a:gd name="T82" fmla="*/ 240 w 295"/>
                <a:gd name="T83" fmla="*/ 202 h 215"/>
                <a:gd name="T84" fmla="*/ 247 w 295"/>
                <a:gd name="T85" fmla="*/ 196 h 215"/>
                <a:gd name="T86" fmla="*/ 252 w 295"/>
                <a:gd name="T87" fmla="*/ 188 h 215"/>
                <a:gd name="T88" fmla="*/ 259 w 295"/>
                <a:gd name="T89" fmla="*/ 180 h 215"/>
                <a:gd name="T90" fmla="*/ 264 w 295"/>
                <a:gd name="T91" fmla="*/ 170 h 215"/>
                <a:gd name="T92" fmla="*/ 271 w 295"/>
                <a:gd name="T93" fmla="*/ 158 h 215"/>
                <a:gd name="T94" fmla="*/ 277 w 295"/>
                <a:gd name="T95" fmla="*/ 147 h 215"/>
                <a:gd name="T96" fmla="*/ 282 w 295"/>
                <a:gd name="T97" fmla="*/ 134 h 215"/>
                <a:gd name="T98" fmla="*/ 288 w 295"/>
                <a:gd name="T99" fmla="*/ 121 h 215"/>
                <a:gd name="T100" fmla="*/ 294 w 295"/>
                <a:gd name="T101" fmla="*/ 108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5"/>
                <a:gd name="T155" fmla="*/ 295 w 295"/>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5">
                  <a:moveTo>
                    <a:pt x="0" y="108"/>
                  </a:moveTo>
                  <a:lnTo>
                    <a:pt x="2" y="101"/>
                  </a:lnTo>
                  <a:lnTo>
                    <a:pt x="6" y="94"/>
                  </a:lnTo>
                  <a:lnTo>
                    <a:pt x="9" y="88"/>
                  </a:lnTo>
                  <a:lnTo>
                    <a:pt x="12" y="80"/>
                  </a:lnTo>
                  <a:lnTo>
                    <a:pt x="15" y="75"/>
                  </a:lnTo>
                  <a:lnTo>
                    <a:pt x="17" y="68"/>
                  </a:lnTo>
                  <a:lnTo>
                    <a:pt x="21" y="62"/>
                  </a:lnTo>
                  <a:lnTo>
                    <a:pt x="24" y="56"/>
                  </a:lnTo>
                  <a:lnTo>
                    <a:pt x="26" y="50"/>
                  </a:lnTo>
                  <a:lnTo>
                    <a:pt x="30" y="45"/>
                  </a:lnTo>
                  <a:lnTo>
                    <a:pt x="32" y="40"/>
                  </a:lnTo>
                  <a:lnTo>
                    <a:pt x="36" y="35"/>
                  </a:lnTo>
                  <a:lnTo>
                    <a:pt x="37" y="31"/>
                  </a:lnTo>
                  <a:lnTo>
                    <a:pt x="41" y="26"/>
                  </a:lnTo>
                  <a:lnTo>
                    <a:pt x="44" y="21"/>
                  </a:lnTo>
                  <a:lnTo>
                    <a:pt x="47" y="17"/>
                  </a:lnTo>
                  <a:lnTo>
                    <a:pt x="50" y="14"/>
                  </a:lnTo>
                  <a:lnTo>
                    <a:pt x="52" y="11"/>
                  </a:lnTo>
                  <a:lnTo>
                    <a:pt x="56" y="10"/>
                  </a:lnTo>
                  <a:lnTo>
                    <a:pt x="58" y="6"/>
                  </a:lnTo>
                  <a:lnTo>
                    <a:pt x="62" y="4"/>
                  </a:lnTo>
                  <a:lnTo>
                    <a:pt x="66" y="3"/>
                  </a:lnTo>
                  <a:lnTo>
                    <a:pt x="67" y="1"/>
                  </a:lnTo>
                  <a:lnTo>
                    <a:pt x="71" y="0"/>
                  </a:lnTo>
                  <a:lnTo>
                    <a:pt x="74" y="0"/>
                  </a:lnTo>
                  <a:lnTo>
                    <a:pt x="77" y="0"/>
                  </a:lnTo>
                  <a:lnTo>
                    <a:pt x="79" y="1"/>
                  </a:lnTo>
                  <a:lnTo>
                    <a:pt x="82" y="3"/>
                  </a:lnTo>
                  <a:lnTo>
                    <a:pt x="86" y="4"/>
                  </a:lnTo>
                  <a:lnTo>
                    <a:pt x="89" y="6"/>
                  </a:lnTo>
                  <a:lnTo>
                    <a:pt x="91" y="8"/>
                  </a:lnTo>
                  <a:lnTo>
                    <a:pt x="95" y="11"/>
                  </a:lnTo>
                  <a:lnTo>
                    <a:pt x="98" y="13"/>
                  </a:lnTo>
                  <a:lnTo>
                    <a:pt x="100" y="17"/>
                  </a:lnTo>
                  <a:lnTo>
                    <a:pt x="103" y="21"/>
                  </a:lnTo>
                  <a:lnTo>
                    <a:pt x="106" y="26"/>
                  </a:lnTo>
                  <a:lnTo>
                    <a:pt x="110" y="32"/>
                  </a:lnTo>
                  <a:lnTo>
                    <a:pt x="113" y="35"/>
                  </a:lnTo>
                  <a:lnTo>
                    <a:pt x="115" y="40"/>
                  </a:lnTo>
                  <a:lnTo>
                    <a:pt x="117" y="45"/>
                  </a:lnTo>
                  <a:lnTo>
                    <a:pt x="121" y="49"/>
                  </a:lnTo>
                  <a:lnTo>
                    <a:pt x="123" y="56"/>
                  </a:lnTo>
                  <a:lnTo>
                    <a:pt x="126" y="62"/>
                  </a:lnTo>
                  <a:lnTo>
                    <a:pt x="129" y="68"/>
                  </a:lnTo>
                  <a:lnTo>
                    <a:pt x="132" y="75"/>
                  </a:lnTo>
                  <a:lnTo>
                    <a:pt x="135" y="80"/>
                  </a:lnTo>
                  <a:lnTo>
                    <a:pt x="138" y="88"/>
                  </a:lnTo>
                  <a:lnTo>
                    <a:pt x="141" y="94"/>
                  </a:lnTo>
                  <a:lnTo>
                    <a:pt x="144" y="101"/>
                  </a:lnTo>
                  <a:lnTo>
                    <a:pt x="146" y="107"/>
                  </a:lnTo>
                  <a:lnTo>
                    <a:pt x="146" y="108"/>
                  </a:lnTo>
                  <a:lnTo>
                    <a:pt x="150" y="113"/>
                  </a:lnTo>
                  <a:lnTo>
                    <a:pt x="152" y="120"/>
                  </a:lnTo>
                  <a:lnTo>
                    <a:pt x="156" y="127"/>
                  </a:lnTo>
                  <a:lnTo>
                    <a:pt x="158" y="134"/>
                  </a:lnTo>
                  <a:lnTo>
                    <a:pt x="161" y="139"/>
                  </a:lnTo>
                  <a:lnTo>
                    <a:pt x="165" y="145"/>
                  </a:lnTo>
                  <a:lnTo>
                    <a:pt x="167" y="151"/>
                  </a:lnTo>
                  <a:lnTo>
                    <a:pt x="171" y="158"/>
                  </a:lnTo>
                  <a:lnTo>
                    <a:pt x="172" y="163"/>
                  </a:lnTo>
                  <a:lnTo>
                    <a:pt x="176" y="170"/>
                  </a:lnTo>
                  <a:lnTo>
                    <a:pt x="180" y="174"/>
                  </a:lnTo>
                  <a:lnTo>
                    <a:pt x="183" y="180"/>
                  </a:lnTo>
                  <a:lnTo>
                    <a:pt x="185" y="184"/>
                  </a:lnTo>
                  <a:lnTo>
                    <a:pt x="187" y="188"/>
                  </a:lnTo>
                  <a:lnTo>
                    <a:pt x="191" y="193"/>
                  </a:lnTo>
                  <a:lnTo>
                    <a:pt x="194" y="196"/>
                  </a:lnTo>
                  <a:lnTo>
                    <a:pt x="196" y="199"/>
                  </a:lnTo>
                  <a:lnTo>
                    <a:pt x="199" y="202"/>
                  </a:lnTo>
                  <a:lnTo>
                    <a:pt x="203" y="205"/>
                  </a:lnTo>
                  <a:lnTo>
                    <a:pt x="204" y="207"/>
                  </a:lnTo>
                  <a:lnTo>
                    <a:pt x="208" y="209"/>
                  </a:lnTo>
                  <a:lnTo>
                    <a:pt x="211" y="210"/>
                  </a:lnTo>
                  <a:lnTo>
                    <a:pt x="214" y="212"/>
                  </a:lnTo>
                  <a:lnTo>
                    <a:pt x="218" y="213"/>
                  </a:lnTo>
                  <a:lnTo>
                    <a:pt x="220" y="214"/>
                  </a:lnTo>
                  <a:lnTo>
                    <a:pt x="223" y="213"/>
                  </a:lnTo>
                  <a:lnTo>
                    <a:pt x="226" y="212"/>
                  </a:lnTo>
                  <a:lnTo>
                    <a:pt x="229" y="210"/>
                  </a:lnTo>
                  <a:lnTo>
                    <a:pt x="232" y="209"/>
                  </a:lnTo>
                  <a:lnTo>
                    <a:pt x="235" y="207"/>
                  </a:lnTo>
                  <a:lnTo>
                    <a:pt x="238" y="205"/>
                  </a:lnTo>
                  <a:lnTo>
                    <a:pt x="240" y="202"/>
                  </a:lnTo>
                  <a:lnTo>
                    <a:pt x="244" y="199"/>
                  </a:lnTo>
                  <a:lnTo>
                    <a:pt x="247" y="196"/>
                  </a:lnTo>
                  <a:lnTo>
                    <a:pt x="250" y="193"/>
                  </a:lnTo>
                  <a:lnTo>
                    <a:pt x="252" y="188"/>
                  </a:lnTo>
                  <a:lnTo>
                    <a:pt x="255" y="184"/>
                  </a:lnTo>
                  <a:lnTo>
                    <a:pt x="259" y="180"/>
                  </a:lnTo>
                  <a:lnTo>
                    <a:pt x="261" y="174"/>
                  </a:lnTo>
                  <a:lnTo>
                    <a:pt x="264" y="170"/>
                  </a:lnTo>
                  <a:lnTo>
                    <a:pt x="267" y="164"/>
                  </a:lnTo>
                  <a:lnTo>
                    <a:pt x="271" y="158"/>
                  </a:lnTo>
                  <a:lnTo>
                    <a:pt x="273" y="152"/>
                  </a:lnTo>
                  <a:lnTo>
                    <a:pt x="277" y="147"/>
                  </a:lnTo>
                  <a:lnTo>
                    <a:pt x="279" y="139"/>
                  </a:lnTo>
                  <a:lnTo>
                    <a:pt x="282" y="134"/>
                  </a:lnTo>
                  <a:lnTo>
                    <a:pt x="285" y="127"/>
                  </a:lnTo>
                  <a:lnTo>
                    <a:pt x="288" y="121"/>
                  </a:lnTo>
                  <a:lnTo>
                    <a:pt x="290" y="113"/>
                  </a:lnTo>
                  <a:lnTo>
                    <a:pt x="294" y="108"/>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49211" name="Oval 36"/>
            <p:cNvSpPr>
              <a:spLocks noChangeArrowheads="1"/>
            </p:cNvSpPr>
            <p:nvPr/>
          </p:nvSpPr>
          <p:spPr bwMode="auto">
            <a:xfrm>
              <a:off x="2893" y="2193"/>
              <a:ext cx="489" cy="488"/>
            </a:xfrm>
            <a:prstGeom prst="ellipse">
              <a:avLst/>
            </a:prstGeom>
            <a:noFill/>
            <a:ln w="18732">
              <a:solidFill>
                <a:schemeClr val="tx2"/>
              </a:solidFill>
              <a:round/>
              <a:headEnd/>
              <a:tailEnd/>
            </a:ln>
          </p:spPr>
          <p:txBody>
            <a:bodyPr wrap="none" anchor="ctr"/>
            <a:lstStyle/>
            <a:p>
              <a:endParaRPr lang="en-US" dirty="0">
                <a:latin typeface="Agilent TT Cond" pitchFamily="34" charset="0"/>
              </a:endParaRPr>
            </a:p>
          </p:txBody>
        </p:sp>
      </p:grpSp>
      <p:sp>
        <p:nvSpPr>
          <p:cNvPr id="49181" name="Oval 37"/>
          <p:cNvSpPr>
            <a:spLocks noChangeArrowheads="1"/>
          </p:cNvSpPr>
          <p:nvPr/>
        </p:nvSpPr>
        <p:spPr bwMode="auto">
          <a:xfrm>
            <a:off x="1720850" y="2984500"/>
            <a:ext cx="706438" cy="684213"/>
          </a:xfrm>
          <a:prstGeom prst="ellips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49183" name="AutoShape 39"/>
          <p:cNvSpPr>
            <a:spLocks noChangeArrowheads="1"/>
          </p:cNvSpPr>
          <p:nvPr/>
        </p:nvSpPr>
        <p:spPr bwMode="auto">
          <a:xfrm flipV="1">
            <a:off x="2951163" y="1792288"/>
            <a:ext cx="704850" cy="684212"/>
          </a:xfrm>
          <a:prstGeom prst="roundRect">
            <a:avLst>
              <a:gd name="adj" fmla="val 0"/>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49184" name="Line 40"/>
          <p:cNvSpPr>
            <a:spLocks noChangeShapeType="1"/>
          </p:cNvSpPr>
          <p:nvPr/>
        </p:nvSpPr>
        <p:spPr bwMode="auto">
          <a:xfrm>
            <a:off x="4889500" y="3332163"/>
            <a:ext cx="530225" cy="0"/>
          </a:xfrm>
          <a:prstGeom prst="line">
            <a:avLst/>
          </a:prstGeom>
          <a:noFill/>
          <a:ln w="18732">
            <a:solidFill>
              <a:schemeClr val="tx1"/>
            </a:solidFill>
            <a:round/>
            <a:headEnd/>
            <a:tailEnd type="triangle" w="med" len="med"/>
          </a:ln>
        </p:spPr>
        <p:txBody>
          <a:bodyPr wrap="none" anchor="ctr"/>
          <a:lstStyle/>
          <a:p>
            <a:endParaRPr lang="en-US" dirty="0">
              <a:latin typeface="Agilent TT Cond" pitchFamily="34" charset="0"/>
            </a:endParaRPr>
          </a:p>
        </p:txBody>
      </p:sp>
      <p:sp>
        <p:nvSpPr>
          <p:cNvPr id="49185" name="Line 41"/>
          <p:cNvSpPr>
            <a:spLocks noChangeShapeType="1"/>
          </p:cNvSpPr>
          <p:nvPr/>
        </p:nvSpPr>
        <p:spPr bwMode="auto">
          <a:xfrm>
            <a:off x="2420938" y="3332163"/>
            <a:ext cx="530225"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9186" name="Line 42"/>
          <p:cNvSpPr>
            <a:spLocks noChangeShapeType="1"/>
          </p:cNvSpPr>
          <p:nvPr/>
        </p:nvSpPr>
        <p:spPr bwMode="auto">
          <a:xfrm>
            <a:off x="3656013" y="3332163"/>
            <a:ext cx="527050"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9187" name="Line 43"/>
          <p:cNvSpPr>
            <a:spLocks noChangeShapeType="1"/>
          </p:cNvSpPr>
          <p:nvPr/>
        </p:nvSpPr>
        <p:spPr bwMode="auto">
          <a:xfrm flipH="1">
            <a:off x="2073275" y="2132013"/>
            <a:ext cx="88265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49188" name="Line 44"/>
          <p:cNvSpPr>
            <a:spLocks noChangeShapeType="1"/>
          </p:cNvSpPr>
          <p:nvPr/>
        </p:nvSpPr>
        <p:spPr bwMode="auto">
          <a:xfrm>
            <a:off x="2070100" y="2133600"/>
            <a:ext cx="0" cy="855663"/>
          </a:xfrm>
          <a:prstGeom prst="line">
            <a:avLst/>
          </a:prstGeom>
          <a:noFill/>
          <a:ln w="18732">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49189" name="Line 45"/>
          <p:cNvSpPr>
            <a:spLocks noChangeShapeType="1"/>
          </p:cNvSpPr>
          <p:nvPr/>
        </p:nvSpPr>
        <p:spPr bwMode="auto">
          <a:xfrm flipV="1">
            <a:off x="5065713" y="2133600"/>
            <a:ext cx="0" cy="1198563"/>
          </a:xfrm>
          <a:prstGeom prst="lin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49190" name="Line 46"/>
          <p:cNvSpPr>
            <a:spLocks noChangeShapeType="1"/>
          </p:cNvSpPr>
          <p:nvPr/>
        </p:nvSpPr>
        <p:spPr bwMode="auto">
          <a:xfrm flipH="1">
            <a:off x="3656013" y="2133600"/>
            <a:ext cx="1409700" cy="0"/>
          </a:xfrm>
          <a:prstGeom prst="line">
            <a:avLst/>
          </a:prstGeom>
          <a:noFill/>
          <a:ln w="18732">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49191" name="Freeform 47"/>
          <p:cNvSpPr>
            <a:spLocks/>
          </p:cNvSpPr>
          <p:nvPr/>
        </p:nvSpPr>
        <p:spPr bwMode="auto">
          <a:xfrm>
            <a:off x="2774950" y="2819400"/>
            <a:ext cx="530225" cy="514350"/>
          </a:xfrm>
          <a:custGeom>
            <a:avLst/>
            <a:gdLst>
              <a:gd name="T0" fmla="*/ 0 w 367"/>
              <a:gd name="T1" fmla="*/ 2147483647 h 367"/>
              <a:gd name="T2" fmla="*/ 0 w 367"/>
              <a:gd name="T3" fmla="*/ 0 h 367"/>
              <a:gd name="T4" fmla="*/ 2147483647 w 367"/>
              <a:gd name="T5" fmla="*/ 0 h 367"/>
              <a:gd name="T6" fmla="*/ 0 60000 65536"/>
              <a:gd name="T7" fmla="*/ 0 60000 65536"/>
              <a:gd name="T8" fmla="*/ 0 60000 65536"/>
              <a:gd name="T9" fmla="*/ 0 w 367"/>
              <a:gd name="T10" fmla="*/ 0 h 367"/>
              <a:gd name="T11" fmla="*/ 367 w 367"/>
              <a:gd name="T12" fmla="*/ 367 h 367"/>
            </a:gdLst>
            <a:ahLst/>
            <a:cxnLst>
              <a:cxn ang="T6">
                <a:pos x="T0" y="T1"/>
              </a:cxn>
              <a:cxn ang="T7">
                <a:pos x="T2" y="T3"/>
              </a:cxn>
              <a:cxn ang="T8">
                <a:pos x="T4" y="T5"/>
              </a:cxn>
            </a:cxnLst>
            <a:rect l="T9" t="T10" r="T11" b="T12"/>
            <a:pathLst>
              <a:path w="367" h="367">
                <a:moveTo>
                  <a:pt x="0" y="366"/>
                </a:moveTo>
                <a:lnTo>
                  <a:pt x="0" y="0"/>
                </a:lnTo>
                <a:lnTo>
                  <a:pt x="366" y="0"/>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49192" name="Freeform 48"/>
          <p:cNvSpPr>
            <a:spLocks/>
          </p:cNvSpPr>
          <p:nvPr/>
        </p:nvSpPr>
        <p:spPr bwMode="auto">
          <a:xfrm>
            <a:off x="3479800" y="2819400"/>
            <a:ext cx="354013" cy="514350"/>
          </a:xfrm>
          <a:custGeom>
            <a:avLst/>
            <a:gdLst>
              <a:gd name="T0" fmla="*/ 0 w 246"/>
              <a:gd name="T1" fmla="*/ 0 h 367"/>
              <a:gd name="T2" fmla="*/ 2147483647 w 246"/>
              <a:gd name="T3" fmla="*/ 0 h 367"/>
              <a:gd name="T4" fmla="*/ 2147483647 w 246"/>
              <a:gd name="T5" fmla="*/ 2147483647 h 367"/>
              <a:gd name="T6" fmla="*/ 0 60000 65536"/>
              <a:gd name="T7" fmla="*/ 0 60000 65536"/>
              <a:gd name="T8" fmla="*/ 0 60000 65536"/>
              <a:gd name="T9" fmla="*/ 0 w 246"/>
              <a:gd name="T10" fmla="*/ 0 h 367"/>
              <a:gd name="T11" fmla="*/ 246 w 246"/>
              <a:gd name="T12" fmla="*/ 367 h 367"/>
            </a:gdLst>
            <a:ahLst/>
            <a:cxnLst>
              <a:cxn ang="T6">
                <a:pos x="T0" y="T1"/>
              </a:cxn>
              <a:cxn ang="T7">
                <a:pos x="T2" y="T3"/>
              </a:cxn>
              <a:cxn ang="T8">
                <a:pos x="T4" y="T5"/>
              </a:cxn>
            </a:cxnLst>
            <a:rect l="T9" t="T10" r="T11" b="T12"/>
            <a:pathLst>
              <a:path w="246" h="367">
                <a:moveTo>
                  <a:pt x="0" y="0"/>
                </a:moveTo>
                <a:lnTo>
                  <a:pt x="245" y="0"/>
                </a:lnTo>
                <a:lnTo>
                  <a:pt x="245" y="366"/>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49193" name="Line 49"/>
          <p:cNvSpPr>
            <a:spLocks noChangeShapeType="1"/>
          </p:cNvSpPr>
          <p:nvPr/>
        </p:nvSpPr>
        <p:spPr bwMode="auto">
          <a:xfrm>
            <a:off x="3303588" y="2647950"/>
            <a:ext cx="0" cy="341313"/>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9194" name="Line 50"/>
          <p:cNvSpPr>
            <a:spLocks noChangeShapeType="1"/>
          </p:cNvSpPr>
          <p:nvPr/>
        </p:nvSpPr>
        <p:spPr bwMode="auto">
          <a:xfrm>
            <a:off x="3479800" y="2647950"/>
            <a:ext cx="0" cy="341313"/>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49195" name="Text Box 51"/>
          <p:cNvSpPr txBox="1">
            <a:spLocks noChangeArrowheads="1"/>
          </p:cNvSpPr>
          <p:nvPr/>
        </p:nvSpPr>
        <p:spPr bwMode="auto">
          <a:xfrm>
            <a:off x="4360863" y="3657600"/>
            <a:ext cx="592137" cy="2190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solidFill>
                  <a:schemeClr val="tx2"/>
                </a:solidFill>
                <a:latin typeface="Agilent TT Cond" pitchFamily="34" charset="0"/>
              </a:rPr>
              <a:t>VCO</a:t>
            </a:r>
          </a:p>
        </p:txBody>
      </p:sp>
      <p:sp>
        <p:nvSpPr>
          <p:cNvPr id="49196" name="Text Box 52"/>
          <p:cNvSpPr txBox="1">
            <a:spLocks noChangeArrowheads="1"/>
          </p:cNvSpPr>
          <p:nvPr/>
        </p:nvSpPr>
        <p:spPr bwMode="auto">
          <a:xfrm>
            <a:off x="1003300" y="3194050"/>
            <a:ext cx="795338"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solidFill>
                  <a:schemeClr val="tx2"/>
                </a:solidFill>
                <a:latin typeface="Agilent TT Cond" pitchFamily="34" charset="0"/>
              </a:rPr>
              <a:t>Phase</a:t>
            </a:r>
          </a:p>
          <a:p>
            <a:pPr defTabSz="403225">
              <a:buClr>
                <a:srgbClr val="000000"/>
              </a:buClr>
              <a:buSzPct val="90000"/>
              <a:buFont typeface="Monotype Sorts" pitchFamily="2" charset="2"/>
              <a:buNone/>
            </a:pPr>
            <a:r>
              <a:rPr lang="en-US" sz="1600" dirty="0">
                <a:solidFill>
                  <a:schemeClr val="tx2"/>
                </a:solidFill>
                <a:latin typeface="Agilent TT Cond" pitchFamily="34" charset="0"/>
              </a:rPr>
              <a:t>Detector</a:t>
            </a:r>
          </a:p>
        </p:txBody>
      </p:sp>
      <p:sp>
        <p:nvSpPr>
          <p:cNvPr id="49197" name="Text Box 53"/>
          <p:cNvSpPr txBox="1">
            <a:spLocks noChangeArrowheads="1"/>
          </p:cNvSpPr>
          <p:nvPr/>
        </p:nvSpPr>
        <p:spPr bwMode="auto">
          <a:xfrm>
            <a:off x="3001963" y="1981200"/>
            <a:ext cx="731837" cy="1857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err="1">
                <a:solidFill>
                  <a:schemeClr val="tx2"/>
                </a:solidFill>
                <a:latin typeface="Agilent TT Cond" pitchFamily="34" charset="0"/>
              </a:rPr>
              <a:t>Frac</a:t>
            </a:r>
            <a:r>
              <a:rPr lang="en-US" sz="1600" dirty="0">
                <a:solidFill>
                  <a:schemeClr val="tx2"/>
                </a:solidFill>
                <a:latin typeface="Agilent TT Cond" pitchFamily="34" charset="0"/>
              </a:rPr>
              <a:t>-N</a:t>
            </a:r>
          </a:p>
        </p:txBody>
      </p:sp>
      <p:sp>
        <p:nvSpPr>
          <p:cNvPr id="49198" name="Text Box 54"/>
          <p:cNvSpPr txBox="1">
            <a:spLocks noChangeArrowheads="1"/>
          </p:cNvSpPr>
          <p:nvPr/>
        </p:nvSpPr>
        <p:spPr bwMode="auto">
          <a:xfrm>
            <a:off x="1776413" y="4475163"/>
            <a:ext cx="549275" cy="4238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divide</a:t>
            </a:r>
          </a:p>
          <a:p>
            <a:pPr defTabSz="403225">
              <a:buClr>
                <a:srgbClr val="000000"/>
              </a:buClr>
              <a:buSzPct val="90000"/>
              <a:buFont typeface="Monotype Sorts" pitchFamily="2" charset="2"/>
              <a:buNone/>
            </a:pPr>
            <a:r>
              <a:rPr lang="en-US" sz="1600" dirty="0">
                <a:latin typeface="Agilent TT Cond" pitchFamily="34" charset="0"/>
              </a:rPr>
              <a:t>by X</a:t>
            </a:r>
          </a:p>
        </p:txBody>
      </p:sp>
      <p:sp>
        <p:nvSpPr>
          <p:cNvPr id="49199" name="Text Box 55"/>
          <p:cNvSpPr txBox="1">
            <a:spLocks noChangeArrowheads="1"/>
          </p:cNvSpPr>
          <p:nvPr/>
        </p:nvSpPr>
        <p:spPr bwMode="auto">
          <a:xfrm>
            <a:off x="5424488" y="2478088"/>
            <a:ext cx="931862" cy="3921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 Modulator</a:t>
            </a:r>
          </a:p>
        </p:txBody>
      </p:sp>
      <p:sp>
        <p:nvSpPr>
          <p:cNvPr id="49200" name="Text Box 56"/>
          <p:cNvSpPr txBox="1">
            <a:spLocks noChangeArrowheads="1"/>
          </p:cNvSpPr>
          <p:nvPr/>
        </p:nvSpPr>
        <p:spPr bwMode="auto">
          <a:xfrm>
            <a:off x="5292725" y="4303713"/>
            <a:ext cx="579438"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a:t>
            </a:r>
          </a:p>
          <a:p>
            <a:pPr defTabSz="403225">
              <a:buClr>
                <a:srgbClr val="000000"/>
              </a:buClr>
              <a:buSzPct val="90000"/>
              <a:buFont typeface="Monotype Sorts" pitchFamily="2" charset="2"/>
              <a:buNone/>
            </a:pPr>
            <a:r>
              <a:rPr lang="en-US" sz="1600" dirty="0">
                <a:latin typeface="Agilent TT Cond" pitchFamily="34" charset="0"/>
              </a:rPr>
              <a:t>Driver</a:t>
            </a:r>
          </a:p>
        </p:txBody>
      </p:sp>
      <p:sp>
        <p:nvSpPr>
          <p:cNvPr id="49201" name="Text Box 57"/>
          <p:cNvSpPr txBox="1">
            <a:spLocks noChangeArrowheads="1"/>
          </p:cNvSpPr>
          <p:nvPr/>
        </p:nvSpPr>
        <p:spPr bwMode="auto">
          <a:xfrm>
            <a:off x="5229225" y="5183188"/>
            <a:ext cx="1235075" cy="203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 Detector</a:t>
            </a:r>
          </a:p>
        </p:txBody>
      </p:sp>
      <p:sp>
        <p:nvSpPr>
          <p:cNvPr id="49202" name="Freeform 58"/>
          <p:cNvSpPr>
            <a:spLocks/>
          </p:cNvSpPr>
          <p:nvPr/>
        </p:nvSpPr>
        <p:spPr bwMode="auto">
          <a:xfrm>
            <a:off x="7005638" y="5214938"/>
            <a:ext cx="352425" cy="342900"/>
          </a:xfrm>
          <a:custGeom>
            <a:avLst/>
            <a:gdLst>
              <a:gd name="T0" fmla="*/ 2147483647 w 245"/>
              <a:gd name="T1" fmla="*/ 0 h 245"/>
              <a:gd name="T2" fmla="*/ 2147483647 w 245"/>
              <a:gd name="T3" fmla="*/ 2147483647 h 245"/>
              <a:gd name="T4" fmla="*/ 0 w 245"/>
              <a:gd name="T5" fmla="*/ 2147483647 h 245"/>
              <a:gd name="T6" fmla="*/ 2147483647 w 245"/>
              <a:gd name="T7" fmla="*/ 2147483647 h 245"/>
              <a:gd name="T8" fmla="*/ 2147483647 w 245"/>
              <a:gd name="T9" fmla="*/ 2147483647 h 245"/>
              <a:gd name="T10" fmla="*/ 2147483647 w 245"/>
              <a:gd name="T11" fmla="*/ 2147483647 h 245"/>
              <a:gd name="T12" fmla="*/ 0 60000 65536"/>
              <a:gd name="T13" fmla="*/ 0 60000 65536"/>
              <a:gd name="T14" fmla="*/ 0 60000 65536"/>
              <a:gd name="T15" fmla="*/ 0 60000 65536"/>
              <a:gd name="T16" fmla="*/ 0 60000 65536"/>
              <a:gd name="T17" fmla="*/ 0 60000 65536"/>
              <a:gd name="T18" fmla="*/ 0 w 245"/>
              <a:gd name="T19" fmla="*/ 0 h 245"/>
              <a:gd name="T20" fmla="*/ 245 w 245"/>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245" h="245">
                <a:moveTo>
                  <a:pt x="122" y="0"/>
                </a:moveTo>
                <a:lnTo>
                  <a:pt x="122" y="122"/>
                </a:lnTo>
                <a:lnTo>
                  <a:pt x="0" y="122"/>
                </a:lnTo>
                <a:lnTo>
                  <a:pt x="122" y="244"/>
                </a:lnTo>
                <a:lnTo>
                  <a:pt x="244" y="122"/>
                </a:lnTo>
                <a:lnTo>
                  <a:pt x="122" y="122"/>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49203" name="Text Box 59"/>
          <p:cNvSpPr txBox="1">
            <a:spLocks noChangeArrowheads="1"/>
          </p:cNvSpPr>
          <p:nvPr/>
        </p:nvSpPr>
        <p:spPr bwMode="auto">
          <a:xfrm>
            <a:off x="7329488" y="2478088"/>
            <a:ext cx="1000125" cy="4238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Output</a:t>
            </a:r>
          </a:p>
          <a:p>
            <a:pPr defTabSz="403225">
              <a:buClr>
                <a:srgbClr val="000000"/>
              </a:buClr>
              <a:buSzPct val="90000"/>
              <a:buFont typeface="Monotype Sorts" pitchFamily="2" charset="2"/>
              <a:buNone/>
            </a:pPr>
            <a:r>
              <a:rPr lang="en-US" sz="1600" dirty="0">
                <a:latin typeface="Agilent TT Cond" pitchFamily="34" charset="0"/>
              </a:rPr>
              <a:t>Attenuator</a:t>
            </a:r>
          </a:p>
        </p:txBody>
      </p:sp>
      <p:sp>
        <p:nvSpPr>
          <p:cNvPr id="49204" name="Text Box 60"/>
          <p:cNvSpPr txBox="1">
            <a:spLocks noChangeArrowheads="1"/>
          </p:cNvSpPr>
          <p:nvPr/>
        </p:nvSpPr>
        <p:spPr bwMode="auto">
          <a:xfrm>
            <a:off x="5511800" y="5657848"/>
            <a:ext cx="2692400"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i="1" dirty="0">
                <a:latin typeface="Agilent TT Cond" pitchFamily="34" charset="0"/>
              </a:rPr>
              <a:t>ALC = automatic level control</a:t>
            </a:r>
            <a:endParaRPr lang="en-US" sz="1800" dirty="0">
              <a:latin typeface="Agilent TT Cond" pitchFamily="34" charset="0"/>
            </a:endParaRPr>
          </a:p>
        </p:txBody>
      </p:sp>
      <p:sp>
        <p:nvSpPr>
          <p:cNvPr id="49205" name="Line 61"/>
          <p:cNvSpPr>
            <a:spLocks noChangeShapeType="1"/>
          </p:cNvSpPr>
          <p:nvPr/>
        </p:nvSpPr>
        <p:spPr bwMode="auto">
          <a:xfrm flipV="1">
            <a:off x="6299994" y="4675186"/>
            <a:ext cx="224832" cy="539751"/>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49206" name="Text Box 62"/>
          <p:cNvSpPr txBox="1">
            <a:spLocks noChangeArrowheads="1"/>
          </p:cNvSpPr>
          <p:nvPr/>
        </p:nvSpPr>
        <p:spPr bwMode="auto">
          <a:xfrm>
            <a:off x="346075" y="5737225"/>
            <a:ext cx="2651125"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latin typeface="Agilent TT Cond" pitchFamily="34" charset="0"/>
              </a:rPr>
              <a:t>Reference Section</a:t>
            </a:r>
            <a:endParaRPr lang="en-US" dirty="0">
              <a:latin typeface="Agilent TT Cond" pitchFamily="34" charset="0"/>
            </a:endParaRPr>
          </a:p>
        </p:txBody>
      </p:sp>
      <p:sp>
        <p:nvSpPr>
          <p:cNvPr id="49207" name="Text Box 63"/>
          <p:cNvSpPr txBox="1">
            <a:spLocks noChangeArrowheads="1"/>
          </p:cNvSpPr>
          <p:nvPr/>
        </p:nvSpPr>
        <p:spPr bwMode="auto">
          <a:xfrm>
            <a:off x="5220124" y="1364364"/>
            <a:ext cx="1944688"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latin typeface="Agilent TT Cond" pitchFamily="34" charset="0"/>
              </a:rPr>
              <a:t>Output Section</a:t>
            </a:r>
            <a:endParaRPr lang="en-US" dirty="0">
              <a:latin typeface="Agilent TT Cond" pitchFamily="34" charset="0"/>
            </a:endParaRPr>
          </a:p>
        </p:txBody>
      </p:sp>
      <p:sp>
        <p:nvSpPr>
          <p:cNvPr id="49208" name="Text Box 64"/>
          <p:cNvSpPr txBox="1">
            <a:spLocks noChangeArrowheads="1"/>
          </p:cNvSpPr>
          <p:nvPr/>
        </p:nvSpPr>
        <p:spPr bwMode="auto">
          <a:xfrm>
            <a:off x="931862" y="1353344"/>
            <a:ext cx="2792412" cy="3540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solidFill>
                  <a:schemeClr val="tx2"/>
                </a:solidFill>
                <a:latin typeface="Agilent TT Cond" pitchFamily="34" charset="0"/>
              </a:rPr>
              <a:t>Synthesizer Section</a:t>
            </a:r>
            <a:endParaRPr lang="en-US" dirty="0">
              <a:solidFill>
                <a:schemeClr val="tx2"/>
              </a:solidFill>
              <a:latin typeface="Agilent TT Cond" pitchFamily="34" charset="0"/>
            </a:endParaRPr>
          </a:p>
        </p:txBody>
      </p:sp>
      <p:sp>
        <p:nvSpPr>
          <p:cNvPr id="49209" name="Rectangle 65"/>
          <p:cNvSpPr>
            <a:spLocks noChangeArrowheads="1"/>
          </p:cNvSpPr>
          <p:nvPr/>
        </p:nvSpPr>
        <p:spPr bwMode="auto">
          <a:xfrm>
            <a:off x="1447800" y="914400"/>
            <a:ext cx="54102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RF Source</a:t>
            </a:r>
            <a:endParaRPr lang="en-US" sz="3600" b="1" dirty="0">
              <a:latin typeface="Agilent TT Cond" pitchFamily="34" charset="0"/>
            </a:endParaRPr>
          </a:p>
        </p:txBody>
      </p:sp>
      <p:sp>
        <p:nvSpPr>
          <p:cNvPr id="66" name="TextBox 65"/>
          <p:cNvSpPr txBox="1"/>
          <p:nvPr/>
        </p:nvSpPr>
        <p:spPr>
          <a:xfrm>
            <a:off x="1911932" y="3075717"/>
            <a:ext cx="269626" cy="461665"/>
          </a:xfrm>
          <a:prstGeom prst="rect">
            <a:avLst/>
          </a:prstGeom>
          <a:noFill/>
        </p:spPr>
        <p:txBody>
          <a:bodyPr wrap="none" rtlCol="0">
            <a:spAutoFit/>
          </a:bodyPr>
          <a:lstStyle/>
          <a:p>
            <a:r>
              <a:rPr lang="en-US" b="1" dirty="0" smtClean="0">
                <a:latin typeface="Agilent TT Cond" pitchFamily="34" charset="0"/>
              </a:rPr>
              <a:t>f</a:t>
            </a:r>
            <a:endParaRPr lang="en-US" b="1" dirty="0">
              <a:latin typeface="Agilent TT Cond" pitchFamily="34" charset="0"/>
            </a:endParaRPr>
          </a:p>
        </p:txBody>
      </p:sp>
      <p:sp>
        <p:nvSpPr>
          <p:cNvPr id="67" name="Isosceles Triangle 66"/>
          <p:cNvSpPr/>
          <p:nvPr/>
        </p:nvSpPr>
        <p:spPr bwMode="auto">
          <a:xfrm rot="5400000">
            <a:off x="6375602" y="4408156"/>
            <a:ext cx="298450" cy="219739"/>
          </a:xfrm>
          <a:prstGeom prst="triangle">
            <a:avLst/>
          </a:prstGeom>
          <a:solidFill>
            <a:schemeClr val="tx1"/>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5" name="Date Placeholder 4"/>
          <p:cNvSpPr>
            <a:spLocks noGrp="1"/>
          </p:cNvSpPr>
          <p:nvPr>
            <p:ph type="dt" sz="half" idx="2"/>
          </p:nvPr>
        </p:nvSpPr>
        <p:spPr/>
        <p:txBody>
          <a:bodyPr/>
          <a:lstStyle/>
          <a:p>
            <a:r>
              <a:rPr lang="en-US" smtClean="0"/>
              <a:t>29 Feb 2012</a:t>
            </a:r>
            <a:endParaRPr lang="en-US" dirty="0"/>
          </a:p>
        </p:txBody>
      </p:sp>
      <p:sp>
        <p:nvSpPr>
          <p:cNvPr id="6" name="Footer Placeholder 5"/>
          <p:cNvSpPr>
            <a:spLocks noGrp="1"/>
          </p:cNvSpPr>
          <p:nvPr>
            <p:ph type="ftr" sz="quarter" idx="3"/>
          </p:nvPr>
        </p:nvSpPr>
        <p:spPr/>
        <p:txBody>
          <a:bodyPr/>
          <a:lstStyle/>
          <a:p>
            <a:r>
              <a:rPr lang="en-US" smtClean="0"/>
              <a:t>Back to Basics Training Copyright Agilent 2012</a:t>
            </a:r>
            <a:endParaRPr lang="en-US" dirty="0"/>
          </a:p>
        </p:txBody>
      </p:sp>
      <p:sp>
        <p:nvSpPr>
          <p:cNvPr id="8" name="Slide Number Placeholder 7"/>
          <p:cNvSpPr>
            <a:spLocks noGrp="1"/>
          </p:cNvSpPr>
          <p:nvPr>
            <p:ph type="sldNum" sz="quarter" idx="4"/>
          </p:nvPr>
        </p:nvSpPr>
        <p:spPr/>
        <p:txBody>
          <a:bodyPr/>
          <a:lstStyle/>
          <a:p>
            <a:fld id="{793EC66B-EF27-4603-8557-B6CFD2D7773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8588" y="198438"/>
            <a:ext cx="9015412" cy="549275"/>
          </a:xfrm>
        </p:spPr>
        <p:txBody>
          <a:bodyPr/>
          <a:lstStyle/>
          <a:p>
            <a:r>
              <a:rPr lang="en-US" dirty="0" smtClean="0"/>
              <a:t>Basic CW Signals – Block Diagram </a:t>
            </a:r>
          </a:p>
        </p:txBody>
      </p:sp>
      <p:sp>
        <p:nvSpPr>
          <p:cNvPr id="50179" name="Freeform 3"/>
          <p:cNvSpPr>
            <a:spLocks/>
          </p:cNvSpPr>
          <p:nvPr/>
        </p:nvSpPr>
        <p:spPr bwMode="auto">
          <a:xfrm>
            <a:off x="2563813" y="2441575"/>
            <a:ext cx="706437" cy="685800"/>
          </a:xfrm>
          <a:custGeom>
            <a:avLst/>
            <a:gdLst>
              <a:gd name="T0" fmla="*/ 0 w 490"/>
              <a:gd name="T1" fmla="*/ 0 h 490"/>
              <a:gd name="T2" fmla="*/ 0 w 490"/>
              <a:gd name="T3" fmla="*/ 2147483647 h 490"/>
              <a:gd name="T4" fmla="*/ 2147483647 w 490"/>
              <a:gd name="T5" fmla="*/ 2147483647 h 490"/>
              <a:gd name="T6" fmla="*/ 0 w 490"/>
              <a:gd name="T7" fmla="*/ 0 h 490"/>
              <a:gd name="T8" fmla="*/ 0 w 490"/>
              <a:gd name="T9" fmla="*/ 0 h 490"/>
              <a:gd name="T10" fmla="*/ 0 60000 65536"/>
              <a:gd name="T11" fmla="*/ 0 60000 65536"/>
              <a:gd name="T12" fmla="*/ 0 60000 65536"/>
              <a:gd name="T13" fmla="*/ 0 60000 65536"/>
              <a:gd name="T14" fmla="*/ 0 60000 65536"/>
              <a:gd name="T15" fmla="*/ 0 w 490"/>
              <a:gd name="T16" fmla="*/ 0 h 490"/>
              <a:gd name="T17" fmla="*/ 490 w 490"/>
              <a:gd name="T18" fmla="*/ 490 h 490"/>
            </a:gdLst>
            <a:ahLst/>
            <a:cxnLst>
              <a:cxn ang="T10">
                <a:pos x="T0" y="T1"/>
              </a:cxn>
              <a:cxn ang="T11">
                <a:pos x="T2" y="T3"/>
              </a:cxn>
              <a:cxn ang="T12">
                <a:pos x="T4" y="T5"/>
              </a:cxn>
              <a:cxn ang="T13">
                <a:pos x="T6" y="T7"/>
              </a:cxn>
              <a:cxn ang="T14">
                <a:pos x="T8" y="T9"/>
              </a:cxn>
            </a:cxnLst>
            <a:rect l="T15" t="T16" r="T17" b="T18"/>
            <a:pathLst>
              <a:path w="490" h="490">
                <a:moveTo>
                  <a:pt x="0" y="0"/>
                </a:moveTo>
                <a:lnTo>
                  <a:pt x="0" y="489"/>
                </a:lnTo>
                <a:lnTo>
                  <a:pt x="489" y="245"/>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grpSp>
        <p:nvGrpSpPr>
          <p:cNvPr id="50180" name="Group 4"/>
          <p:cNvGrpSpPr>
            <a:grpSpLocks/>
          </p:cNvGrpSpPr>
          <p:nvPr/>
        </p:nvGrpSpPr>
        <p:grpSpPr bwMode="auto">
          <a:xfrm>
            <a:off x="4843463" y="2465388"/>
            <a:ext cx="704850" cy="682625"/>
            <a:chOff x="3629" y="2033"/>
            <a:chExt cx="488" cy="488"/>
          </a:xfrm>
        </p:grpSpPr>
        <p:sp>
          <p:nvSpPr>
            <p:cNvPr id="50231" name="Freeform 5"/>
            <p:cNvSpPr>
              <a:spLocks/>
            </p:cNvSpPr>
            <p:nvPr/>
          </p:nvSpPr>
          <p:spPr bwMode="auto">
            <a:xfrm>
              <a:off x="3716" y="2150"/>
              <a:ext cx="295" cy="215"/>
            </a:xfrm>
            <a:custGeom>
              <a:avLst/>
              <a:gdLst>
                <a:gd name="T0" fmla="*/ 3 w 295"/>
                <a:gd name="T1" fmla="*/ 100 h 215"/>
                <a:gd name="T2" fmla="*/ 10 w 295"/>
                <a:gd name="T3" fmla="*/ 88 h 215"/>
                <a:gd name="T4" fmla="*/ 15 w 295"/>
                <a:gd name="T5" fmla="*/ 75 h 215"/>
                <a:gd name="T6" fmla="*/ 21 w 295"/>
                <a:gd name="T7" fmla="*/ 62 h 215"/>
                <a:gd name="T8" fmla="*/ 27 w 295"/>
                <a:gd name="T9" fmla="*/ 50 h 215"/>
                <a:gd name="T10" fmla="*/ 32 w 295"/>
                <a:gd name="T11" fmla="*/ 40 h 215"/>
                <a:gd name="T12" fmla="*/ 38 w 295"/>
                <a:gd name="T13" fmla="*/ 31 h 215"/>
                <a:gd name="T14" fmla="*/ 44 w 295"/>
                <a:gd name="T15" fmla="*/ 21 h 215"/>
                <a:gd name="T16" fmla="*/ 51 w 295"/>
                <a:gd name="T17" fmla="*/ 14 h 215"/>
                <a:gd name="T18" fmla="*/ 57 w 295"/>
                <a:gd name="T19" fmla="*/ 10 h 215"/>
                <a:gd name="T20" fmla="*/ 62 w 295"/>
                <a:gd name="T21" fmla="*/ 4 h 215"/>
                <a:gd name="T22" fmla="*/ 68 w 295"/>
                <a:gd name="T23" fmla="*/ 1 h 215"/>
                <a:gd name="T24" fmla="*/ 74 w 295"/>
                <a:gd name="T25" fmla="*/ 0 h 215"/>
                <a:gd name="T26" fmla="*/ 80 w 295"/>
                <a:gd name="T27" fmla="*/ 1 h 215"/>
                <a:gd name="T28" fmla="*/ 86 w 295"/>
                <a:gd name="T29" fmla="*/ 4 h 215"/>
                <a:gd name="T30" fmla="*/ 92 w 295"/>
                <a:gd name="T31" fmla="*/ 8 h 215"/>
                <a:gd name="T32" fmla="*/ 98 w 295"/>
                <a:gd name="T33" fmla="*/ 13 h 215"/>
                <a:gd name="T34" fmla="*/ 104 w 295"/>
                <a:gd name="T35" fmla="*/ 21 h 215"/>
                <a:gd name="T36" fmla="*/ 110 w 295"/>
                <a:gd name="T37" fmla="*/ 32 h 215"/>
                <a:gd name="T38" fmla="*/ 115 w 295"/>
                <a:gd name="T39" fmla="*/ 40 h 215"/>
                <a:gd name="T40" fmla="*/ 121 w 295"/>
                <a:gd name="T41" fmla="*/ 49 h 215"/>
                <a:gd name="T42" fmla="*/ 126 w 295"/>
                <a:gd name="T43" fmla="*/ 62 h 215"/>
                <a:gd name="T44" fmla="*/ 132 w 295"/>
                <a:gd name="T45" fmla="*/ 75 h 215"/>
                <a:gd name="T46" fmla="*/ 139 w 295"/>
                <a:gd name="T47" fmla="*/ 88 h 215"/>
                <a:gd name="T48" fmla="*/ 144 w 295"/>
                <a:gd name="T49" fmla="*/ 100 h 215"/>
                <a:gd name="T50" fmla="*/ 146 w 295"/>
                <a:gd name="T51" fmla="*/ 108 h 215"/>
                <a:gd name="T52" fmla="*/ 153 w 295"/>
                <a:gd name="T53" fmla="*/ 119 h 215"/>
                <a:gd name="T54" fmla="*/ 158 w 295"/>
                <a:gd name="T55" fmla="*/ 134 h 215"/>
                <a:gd name="T56" fmla="*/ 165 w 295"/>
                <a:gd name="T57" fmla="*/ 145 h 215"/>
                <a:gd name="T58" fmla="*/ 171 w 295"/>
                <a:gd name="T59" fmla="*/ 158 h 215"/>
                <a:gd name="T60" fmla="*/ 176 w 295"/>
                <a:gd name="T61" fmla="*/ 170 h 215"/>
                <a:gd name="T62" fmla="*/ 183 w 295"/>
                <a:gd name="T63" fmla="*/ 180 h 215"/>
                <a:gd name="T64" fmla="*/ 188 w 295"/>
                <a:gd name="T65" fmla="*/ 188 h 215"/>
                <a:gd name="T66" fmla="*/ 195 w 295"/>
                <a:gd name="T67" fmla="*/ 196 h 215"/>
                <a:gd name="T68" fmla="*/ 199 w 295"/>
                <a:gd name="T69" fmla="*/ 202 h 215"/>
                <a:gd name="T70" fmla="*/ 205 w 295"/>
                <a:gd name="T71" fmla="*/ 207 h 215"/>
                <a:gd name="T72" fmla="*/ 211 w 295"/>
                <a:gd name="T73" fmla="*/ 210 h 215"/>
                <a:gd name="T74" fmla="*/ 219 w 295"/>
                <a:gd name="T75" fmla="*/ 213 h 215"/>
                <a:gd name="T76" fmla="*/ 223 w 295"/>
                <a:gd name="T77" fmla="*/ 213 h 215"/>
                <a:gd name="T78" fmla="*/ 230 w 295"/>
                <a:gd name="T79" fmla="*/ 210 h 215"/>
                <a:gd name="T80" fmla="*/ 235 w 295"/>
                <a:gd name="T81" fmla="*/ 207 h 215"/>
                <a:gd name="T82" fmla="*/ 240 w 295"/>
                <a:gd name="T83" fmla="*/ 202 h 215"/>
                <a:gd name="T84" fmla="*/ 247 w 295"/>
                <a:gd name="T85" fmla="*/ 196 h 215"/>
                <a:gd name="T86" fmla="*/ 253 w 295"/>
                <a:gd name="T87" fmla="*/ 188 h 215"/>
                <a:gd name="T88" fmla="*/ 259 w 295"/>
                <a:gd name="T89" fmla="*/ 180 h 215"/>
                <a:gd name="T90" fmla="*/ 264 w 295"/>
                <a:gd name="T91" fmla="*/ 170 h 215"/>
                <a:gd name="T92" fmla="*/ 271 w 295"/>
                <a:gd name="T93" fmla="*/ 158 h 215"/>
                <a:gd name="T94" fmla="*/ 277 w 295"/>
                <a:gd name="T95" fmla="*/ 146 h 215"/>
                <a:gd name="T96" fmla="*/ 283 w 295"/>
                <a:gd name="T97" fmla="*/ 134 h 215"/>
                <a:gd name="T98" fmla="*/ 288 w 295"/>
                <a:gd name="T99" fmla="*/ 121 h 215"/>
                <a:gd name="T100" fmla="*/ 294 w 295"/>
                <a:gd name="T101" fmla="*/ 108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5"/>
                <a:gd name="T155" fmla="*/ 295 w 295"/>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5">
                  <a:moveTo>
                    <a:pt x="0" y="108"/>
                  </a:moveTo>
                  <a:lnTo>
                    <a:pt x="3" y="100"/>
                  </a:lnTo>
                  <a:lnTo>
                    <a:pt x="6" y="93"/>
                  </a:lnTo>
                  <a:lnTo>
                    <a:pt x="10" y="88"/>
                  </a:lnTo>
                  <a:lnTo>
                    <a:pt x="12" y="80"/>
                  </a:lnTo>
                  <a:lnTo>
                    <a:pt x="15" y="75"/>
                  </a:lnTo>
                  <a:lnTo>
                    <a:pt x="17" y="68"/>
                  </a:lnTo>
                  <a:lnTo>
                    <a:pt x="21" y="62"/>
                  </a:lnTo>
                  <a:lnTo>
                    <a:pt x="24" y="56"/>
                  </a:lnTo>
                  <a:lnTo>
                    <a:pt x="27" y="50"/>
                  </a:lnTo>
                  <a:lnTo>
                    <a:pt x="30" y="44"/>
                  </a:lnTo>
                  <a:lnTo>
                    <a:pt x="32" y="40"/>
                  </a:lnTo>
                  <a:lnTo>
                    <a:pt x="36" y="35"/>
                  </a:lnTo>
                  <a:lnTo>
                    <a:pt x="38" y="31"/>
                  </a:lnTo>
                  <a:lnTo>
                    <a:pt x="41" y="26"/>
                  </a:lnTo>
                  <a:lnTo>
                    <a:pt x="44" y="21"/>
                  </a:lnTo>
                  <a:lnTo>
                    <a:pt x="48" y="17"/>
                  </a:lnTo>
                  <a:lnTo>
                    <a:pt x="51" y="14"/>
                  </a:lnTo>
                  <a:lnTo>
                    <a:pt x="52" y="11"/>
                  </a:lnTo>
                  <a:lnTo>
                    <a:pt x="57" y="10"/>
                  </a:lnTo>
                  <a:lnTo>
                    <a:pt x="59" y="6"/>
                  </a:lnTo>
                  <a:lnTo>
                    <a:pt x="62" y="4"/>
                  </a:lnTo>
                  <a:lnTo>
                    <a:pt x="66" y="3"/>
                  </a:lnTo>
                  <a:lnTo>
                    <a:pt x="68" y="1"/>
                  </a:lnTo>
                  <a:lnTo>
                    <a:pt x="71" y="0"/>
                  </a:lnTo>
                  <a:lnTo>
                    <a:pt x="74" y="0"/>
                  </a:lnTo>
                  <a:lnTo>
                    <a:pt x="77" y="0"/>
                  </a:lnTo>
                  <a:lnTo>
                    <a:pt x="80" y="1"/>
                  </a:lnTo>
                  <a:lnTo>
                    <a:pt x="83" y="3"/>
                  </a:lnTo>
                  <a:lnTo>
                    <a:pt x="86" y="4"/>
                  </a:lnTo>
                  <a:lnTo>
                    <a:pt x="89" y="6"/>
                  </a:lnTo>
                  <a:lnTo>
                    <a:pt x="92" y="8"/>
                  </a:lnTo>
                  <a:lnTo>
                    <a:pt x="96" y="11"/>
                  </a:lnTo>
                  <a:lnTo>
                    <a:pt x="98" y="13"/>
                  </a:lnTo>
                  <a:lnTo>
                    <a:pt x="100" y="17"/>
                  </a:lnTo>
                  <a:lnTo>
                    <a:pt x="104" y="21"/>
                  </a:lnTo>
                  <a:lnTo>
                    <a:pt x="107" y="26"/>
                  </a:lnTo>
                  <a:lnTo>
                    <a:pt x="110" y="32"/>
                  </a:lnTo>
                  <a:lnTo>
                    <a:pt x="113" y="35"/>
                  </a:lnTo>
                  <a:lnTo>
                    <a:pt x="115" y="40"/>
                  </a:lnTo>
                  <a:lnTo>
                    <a:pt x="117" y="44"/>
                  </a:lnTo>
                  <a:lnTo>
                    <a:pt x="121" y="49"/>
                  </a:lnTo>
                  <a:lnTo>
                    <a:pt x="124" y="56"/>
                  </a:lnTo>
                  <a:lnTo>
                    <a:pt x="126" y="62"/>
                  </a:lnTo>
                  <a:lnTo>
                    <a:pt x="129" y="68"/>
                  </a:lnTo>
                  <a:lnTo>
                    <a:pt x="132" y="75"/>
                  </a:lnTo>
                  <a:lnTo>
                    <a:pt x="135" y="80"/>
                  </a:lnTo>
                  <a:lnTo>
                    <a:pt x="139" y="88"/>
                  </a:lnTo>
                  <a:lnTo>
                    <a:pt x="141" y="93"/>
                  </a:lnTo>
                  <a:lnTo>
                    <a:pt x="144" y="100"/>
                  </a:lnTo>
                  <a:lnTo>
                    <a:pt x="146" y="106"/>
                  </a:lnTo>
                  <a:lnTo>
                    <a:pt x="146" y="108"/>
                  </a:lnTo>
                  <a:lnTo>
                    <a:pt x="150" y="113"/>
                  </a:lnTo>
                  <a:lnTo>
                    <a:pt x="153" y="119"/>
                  </a:lnTo>
                  <a:lnTo>
                    <a:pt x="155" y="127"/>
                  </a:lnTo>
                  <a:lnTo>
                    <a:pt x="158" y="134"/>
                  </a:lnTo>
                  <a:lnTo>
                    <a:pt x="162" y="139"/>
                  </a:lnTo>
                  <a:lnTo>
                    <a:pt x="165" y="145"/>
                  </a:lnTo>
                  <a:lnTo>
                    <a:pt x="167" y="151"/>
                  </a:lnTo>
                  <a:lnTo>
                    <a:pt x="171" y="158"/>
                  </a:lnTo>
                  <a:lnTo>
                    <a:pt x="173" y="163"/>
                  </a:lnTo>
                  <a:lnTo>
                    <a:pt x="176" y="170"/>
                  </a:lnTo>
                  <a:lnTo>
                    <a:pt x="180" y="174"/>
                  </a:lnTo>
                  <a:lnTo>
                    <a:pt x="183" y="180"/>
                  </a:lnTo>
                  <a:lnTo>
                    <a:pt x="185" y="184"/>
                  </a:lnTo>
                  <a:lnTo>
                    <a:pt x="188" y="188"/>
                  </a:lnTo>
                  <a:lnTo>
                    <a:pt x="191" y="192"/>
                  </a:lnTo>
                  <a:lnTo>
                    <a:pt x="195" y="196"/>
                  </a:lnTo>
                  <a:lnTo>
                    <a:pt x="197" y="199"/>
                  </a:lnTo>
                  <a:lnTo>
                    <a:pt x="199" y="202"/>
                  </a:lnTo>
                  <a:lnTo>
                    <a:pt x="203" y="205"/>
                  </a:lnTo>
                  <a:lnTo>
                    <a:pt x="205" y="207"/>
                  </a:lnTo>
                  <a:lnTo>
                    <a:pt x="209" y="209"/>
                  </a:lnTo>
                  <a:lnTo>
                    <a:pt x="211" y="210"/>
                  </a:lnTo>
                  <a:lnTo>
                    <a:pt x="214" y="212"/>
                  </a:lnTo>
                  <a:lnTo>
                    <a:pt x="219" y="213"/>
                  </a:lnTo>
                  <a:lnTo>
                    <a:pt x="221" y="214"/>
                  </a:lnTo>
                  <a:lnTo>
                    <a:pt x="223" y="213"/>
                  </a:lnTo>
                  <a:lnTo>
                    <a:pt x="226" y="212"/>
                  </a:lnTo>
                  <a:lnTo>
                    <a:pt x="230" y="210"/>
                  </a:lnTo>
                  <a:lnTo>
                    <a:pt x="232" y="209"/>
                  </a:lnTo>
                  <a:lnTo>
                    <a:pt x="235" y="207"/>
                  </a:lnTo>
                  <a:lnTo>
                    <a:pt x="238" y="205"/>
                  </a:lnTo>
                  <a:lnTo>
                    <a:pt x="240" y="202"/>
                  </a:lnTo>
                  <a:lnTo>
                    <a:pt x="244" y="199"/>
                  </a:lnTo>
                  <a:lnTo>
                    <a:pt x="247" y="196"/>
                  </a:lnTo>
                  <a:lnTo>
                    <a:pt x="251" y="192"/>
                  </a:lnTo>
                  <a:lnTo>
                    <a:pt x="253" y="188"/>
                  </a:lnTo>
                  <a:lnTo>
                    <a:pt x="255" y="184"/>
                  </a:lnTo>
                  <a:lnTo>
                    <a:pt x="259" y="180"/>
                  </a:lnTo>
                  <a:lnTo>
                    <a:pt x="262" y="174"/>
                  </a:lnTo>
                  <a:lnTo>
                    <a:pt x="264" y="170"/>
                  </a:lnTo>
                  <a:lnTo>
                    <a:pt x="267" y="164"/>
                  </a:lnTo>
                  <a:lnTo>
                    <a:pt x="271" y="158"/>
                  </a:lnTo>
                  <a:lnTo>
                    <a:pt x="274" y="152"/>
                  </a:lnTo>
                  <a:lnTo>
                    <a:pt x="277" y="146"/>
                  </a:lnTo>
                  <a:lnTo>
                    <a:pt x="280" y="139"/>
                  </a:lnTo>
                  <a:lnTo>
                    <a:pt x="283" y="134"/>
                  </a:lnTo>
                  <a:lnTo>
                    <a:pt x="285" y="127"/>
                  </a:lnTo>
                  <a:lnTo>
                    <a:pt x="288" y="121"/>
                  </a:lnTo>
                  <a:lnTo>
                    <a:pt x="291" y="113"/>
                  </a:lnTo>
                  <a:lnTo>
                    <a:pt x="294" y="108"/>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50232" name="Oval 6"/>
            <p:cNvSpPr>
              <a:spLocks noChangeArrowheads="1"/>
            </p:cNvSpPr>
            <p:nvPr/>
          </p:nvSpPr>
          <p:spPr bwMode="auto">
            <a:xfrm>
              <a:off x="3629" y="2033"/>
              <a:ext cx="488" cy="488"/>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50181" name="Oval 7"/>
          <p:cNvSpPr>
            <a:spLocks noChangeArrowheads="1"/>
          </p:cNvSpPr>
          <p:nvPr/>
        </p:nvSpPr>
        <p:spPr bwMode="auto">
          <a:xfrm>
            <a:off x="1328738" y="2468563"/>
            <a:ext cx="704850" cy="684212"/>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50183" name="Line 9"/>
          <p:cNvSpPr>
            <a:spLocks noChangeShapeType="1"/>
          </p:cNvSpPr>
          <p:nvPr/>
        </p:nvSpPr>
        <p:spPr bwMode="auto">
          <a:xfrm flipV="1">
            <a:off x="1676400" y="3143250"/>
            <a:ext cx="0" cy="684213"/>
          </a:xfrm>
          <a:prstGeom prst="line">
            <a:avLst/>
          </a:prstGeom>
          <a:noFill/>
          <a:ln w="28575">
            <a:solidFill>
              <a:schemeClr val="tx1"/>
            </a:solidFill>
            <a:round/>
            <a:headEnd/>
            <a:tailEnd type="arrow" w="med" len="med"/>
          </a:ln>
        </p:spPr>
        <p:txBody>
          <a:bodyPr wrap="none" anchor="ctr"/>
          <a:lstStyle/>
          <a:p>
            <a:endParaRPr lang="en-US" dirty="0">
              <a:latin typeface="Agilent TT Cond" pitchFamily="34" charset="0"/>
            </a:endParaRPr>
          </a:p>
        </p:txBody>
      </p:sp>
      <p:sp>
        <p:nvSpPr>
          <p:cNvPr id="50184" name="Line 10"/>
          <p:cNvSpPr>
            <a:spLocks noChangeShapeType="1"/>
          </p:cNvSpPr>
          <p:nvPr/>
        </p:nvSpPr>
        <p:spPr bwMode="auto">
          <a:xfrm>
            <a:off x="2027238" y="2801938"/>
            <a:ext cx="528637"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185" name="Line 11"/>
          <p:cNvSpPr>
            <a:spLocks noChangeShapeType="1"/>
          </p:cNvSpPr>
          <p:nvPr/>
        </p:nvSpPr>
        <p:spPr bwMode="auto">
          <a:xfrm>
            <a:off x="3262313" y="2801938"/>
            <a:ext cx="527050"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186" name="Line 12"/>
          <p:cNvSpPr>
            <a:spLocks noChangeShapeType="1"/>
          </p:cNvSpPr>
          <p:nvPr/>
        </p:nvSpPr>
        <p:spPr bwMode="auto">
          <a:xfrm flipH="1">
            <a:off x="1679575" y="1600200"/>
            <a:ext cx="881063" cy="0"/>
          </a:xfrm>
          <a:prstGeom prst="line">
            <a:avLst/>
          </a:prstGeom>
          <a:noFill/>
          <a:ln w="28575">
            <a:solidFill>
              <a:schemeClr val="tx1"/>
            </a:solidFill>
            <a:round/>
            <a:headEnd/>
            <a:tailEnd/>
          </a:ln>
        </p:spPr>
        <p:txBody>
          <a:bodyPr wrap="none" anchor="ctr"/>
          <a:lstStyle/>
          <a:p>
            <a:endParaRPr lang="en-US" dirty="0">
              <a:latin typeface="Agilent TT Cond" pitchFamily="34" charset="0"/>
            </a:endParaRPr>
          </a:p>
        </p:txBody>
      </p:sp>
      <p:sp>
        <p:nvSpPr>
          <p:cNvPr id="50187" name="Line 13"/>
          <p:cNvSpPr>
            <a:spLocks noChangeShapeType="1"/>
          </p:cNvSpPr>
          <p:nvPr/>
        </p:nvSpPr>
        <p:spPr bwMode="auto">
          <a:xfrm>
            <a:off x="1676400" y="1603375"/>
            <a:ext cx="0" cy="855663"/>
          </a:xfrm>
          <a:prstGeom prst="line">
            <a:avLst/>
          </a:prstGeom>
          <a:noFill/>
          <a:ln w="28575">
            <a:solidFill>
              <a:schemeClr val="tx1"/>
            </a:solidFill>
            <a:round/>
            <a:headEnd/>
            <a:tailEnd type="arrow" w="med" len="med"/>
          </a:ln>
        </p:spPr>
        <p:txBody>
          <a:bodyPr wrap="none" anchor="ctr"/>
          <a:lstStyle/>
          <a:p>
            <a:endParaRPr lang="en-US" dirty="0">
              <a:latin typeface="Agilent TT Cond" pitchFamily="34" charset="0"/>
            </a:endParaRPr>
          </a:p>
        </p:txBody>
      </p:sp>
      <p:sp>
        <p:nvSpPr>
          <p:cNvPr id="50188" name="Freeform 14"/>
          <p:cNvSpPr>
            <a:spLocks/>
          </p:cNvSpPr>
          <p:nvPr/>
        </p:nvSpPr>
        <p:spPr bwMode="auto">
          <a:xfrm>
            <a:off x="2379663" y="2289175"/>
            <a:ext cx="531812" cy="512763"/>
          </a:xfrm>
          <a:custGeom>
            <a:avLst/>
            <a:gdLst>
              <a:gd name="T0" fmla="*/ 0 w 368"/>
              <a:gd name="T1" fmla="*/ 2147483647 h 367"/>
              <a:gd name="T2" fmla="*/ 0 w 368"/>
              <a:gd name="T3" fmla="*/ 0 h 367"/>
              <a:gd name="T4" fmla="*/ 2147483647 w 368"/>
              <a:gd name="T5" fmla="*/ 0 h 367"/>
              <a:gd name="T6" fmla="*/ 0 60000 65536"/>
              <a:gd name="T7" fmla="*/ 0 60000 65536"/>
              <a:gd name="T8" fmla="*/ 0 60000 65536"/>
              <a:gd name="T9" fmla="*/ 0 w 368"/>
              <a:gd name="T10" fmla="*/ 0 h 367"/>
              <a:gd name="T11" fmla="*/ 368 w 368"/>
              <a:gd name="T12" fmla="*/ 367 h 367"/>
            </a:gdLst>
            <a:ahLst/>
            <a:cxnLst>
              <a:cxn ang="T6">
                <a:pos x="T0" y="T1"/>
              </a:cxn>
              <a:cxn ang="T7">
                <a:pos x="T2" y="T3"/>
              </a:cxn>
              <a:cxn ang="T8">
                <a:pos x="T4" y="T5"/>
              </a:cxn>
            </a:cxnLst>
            <a:rect l="T9" t="T10" r="T11" b="T12"/>
            <a:pathLst>
              <a:path w="368" h="367">
                <a:moveTo>
                  <a:pt x="0" y="366"/>
                </a:moveTo>
                <a:lnTo>
                  <a:pt x="0" y="0"/>
                </a:lnTo>
                <a:lnTo>
                  <a:pt x="367" y="0"/>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50189" name="Freeform 15"/>
          <p:cNvSpPr>
            <a:spLocks/>
          </p:cNvSpPr>
          <p:nvPr/>
        </p:nvSpPr>
        <p:spPr bwMode="auto">
          <a:xfrm>
            <a:off x="3086100" y="2289175"/>
            <a:ext cx="354013" cy="512763"/>
          </a:xfrm>
          <a:custGeom>
            <a:avLst/>
            <a:gdLst>
              <a:gd name="T0" fmla="*/ 0 w 245"/>
              <a:gd name="T1" fmla="*/ 0 h 367"/>
              <a:gd name="T2" fmla="*/ 2147483647 w 245"/>
              <a:gd name="T3" fmla="*/ 0 h 367"/>
              <a:gd name="T4" fmla="*/ 2147483647 w 245"/>
              <a:gd name="T5" fmla="*/ 2147483647 h 367"/>
              <a:gd name="T6" fmla="*/ 0 60000 65536"/>
              <a:gd name="T7" fmla="*/ 0 60000 65536"/>
              <a:gd name="T8" fmla="*/ 0 60000 65536"/>
              <a:gd name="T9" fmla="*/ 0 w 245"/>
              <a:gd name="T10" fmla="*/ 0 h 367"/>
              <a:gd name="T11" fmla="*/ 245 w 245"/>
              <a:gd name="T12" fmla="*/ 367 h 367"/>
            </a:gdLst>
            <a:ahLst/>
            <a:cxnLst>
              <a:cxn ang="T6">
                <a:pos x="T0" y="T1"/>
              </a:cxn>
              <a:cxn ang="T7">
                <a:pos x="T2" y="T3"/>
              </a:cxn>
              <a:cxn ang="T8">
                <a:pos x="T4" y="T5"/>
              </a:cxn>
            </a:cxnLst>
            <a:rect l="T9" t="T10" r="T11" b="T12"/>
            <a:pathLst>
              <a:path w="245" h="367">
                <a:moveTo>
                  <a:pt x="0" y="0"/>
                </a:moveTo>
                <a:lnTo>
                  <a:pt x="244" y="0"/>
                </a:lnTo>
                <a:lnTo>
                  <a:pt x="244" y="366"/>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50190" name="Line 16"/>
          <p:cNvSpPr>
            <a:spLocks noChangeShapeType="1"/>
          </p:cNvSpPr>
          <p:nvPr/>
        </p:nvSpPr>
        <p:spPr bwMode="auto">
          <a:xfrm>
            <a:off x="2909888" y="2116138"/>
            <a:ext cx="0" cy="34290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191" name="Line 17"/>
          <p:cNvSpPr>
            <a:spLocks noChangeShapeType="1"/>
          </p:cNvSpPr>
          <p:nvPr/>
        </p:nvSpPr>
        <p:spPr bwMode="auto">
          <a:xfrm>
            <a:off x="3086100" y="2116138"/>
            <a:ext cx="0" cy="34290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192" name="Text Box 18"/>
          <p:cNvSpPr txBox="1">
            <a:spLocks noChangeArrowheads="1"/>
          </p:cNvSpPr>
          <p:nvPr/>
        </p:nvSpPr>
        <p:spPr bwMode="auto">
          <a:xfrm>
            <a:off x="609600" y="2663825"/>
            <a:ext cx="795338" cy="4238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Phase</a:t>
            </a:r>
          </a:p>
          <a:p>
            <a:pPr defTabSz="403225">
              <a:buClr>
                <a:srgbClr val="000000"/>
              </a:buClr>
              <a:buSzPct val="90000"/>
              <a:buFont typeface="Monotype Sorts" pitchFamily="2" charset="2"/>
              <a:buNone/>
            </a:pPr>
            <a:r>
              <a:rPr lang="en-US" sz="1800" dirty="0">
                <a:latin typeface="Agilent TT Cond" pitchFamily="34" charset="0"/>
              </a:rPr>
              <a:t>Detector</a:t>
            </a:r>
          </a:p>
        </p:txBody>
      </p:sp>
      <p:sp>
        <p:nvSpPr>
          <p:cNvPr id="50193" name="Line 19"/>
          <p:cNvSpPr>
            <a:spLocks noChangeShapeType="1"/>
          </p:cNvSpPr>
          <p:nvPr/>
        </p:nvSpPr>
        <p:spPr bwMode="auto">
          <a:xfrm flipH="1">
            <a:off x="2555875" y="1603375"/>
            <a:ext cx="2116138"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194" name="Line 20"/>
          <p:cNvSpPr>
            <a:spLocks noChangeShapeType="1"/>
          </p:cNvSpPr>
          <p:nvPr/>
        </p:nvSpPr>
        <p:spPr bwMode="auto">
          <a:xfrm flipH="1">
            <a:off x="1500188" y="3827463"/>
            <a:ext cx="176212" cy="17145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195" name="Line 21"/>
          <p:cNvSpPr>
            <a:spLocks noChangeShapeType="1"/>
          </p:cNvSpPr>
          <p:nvPr/>
        </p:nvSpPr>
        <p:spPr bwMode="auto">
          <a:xfrm>
            <a:off x="1676400" y="3827463"/>
            <a:ext cx="176213" cy="17145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196" name="Text Box 22"/>
          <p:cNvSpPr txBox="1">
            <a:spLocks noChangeArrowheads="1"/>
          </p:cNvSpPr>
          <p:nvPr/>
        </p:nvSpPr>
        <p:spPr bwMode="auto">
          <a:xfrm>
            <a:off x="1828800" y="3429000"/>
            <a:ext cx="1731963" cy="4238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Optional External Reference Input</a:t>
            </a:r>
          </a:p>
        </p:txBody>
      </p:sp>
      <p:sp>
        <p:nvSpPr>
          <p:cNvPr id="50197" name="Line 23"/>
          <p:cNvSpPr>
            <a:spLocks noChangeShapeType="1"/>
          </p:cNvSpPr>
          <p:nvPr/>
        </p:nvSpPr>
        <p:spPr bwMode="auto">
          <a:xfrm>
            <a:off x="3789363" y="2801938"/>
            <a:ext cx="1058862"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198" name="Freeform 24"/>
          <p:cNvSpPr>
            <a:spLocks/>
          </p:cNvSpPr>
          <p:nvPr/>
        </p:nvSpPr>
        <p:spPr bwMode="auto">
          <a:xfrm>
            <a:off x="4672013" y="1603375"/>
            <a:ext cx="1235075" cy="1198563"/>
          </a:xfrm>
          <a:custGeom>
            <a:avLst/>
            <a:gdLst>
              <a:gd name="T0" fmla="*/ 2147483647 w 856"/>
              <a:gd name="T1" fmla="*/ 2147483647 h 856"/>
              <a:gd name="T2" fmla="*/ 2147483647 w 856"/>
              <a:gd name="T3" fmla="*/ 2147483647 h 856"/>
              <a:gd name="T4" fmla="*/ 2147483647 w 856"/>
              <a:gd name="T5" fmla="*/ 0 h 856"/>
              <a:gd name="T6" fmla="*/ 0 w 856"/>
              <a:gd name="T7" fmla="*/ 0 h 856"/>
              <a:gd name="T8" fmla="*/ 0 60000 65536"/>
              <a:gd name="T9" fmla="*/ 0 60000 65536"/>
              <a:gd name="T10" fmla="*/ 0 60000 65536"/>
              <a:gd name="T11" fmla="*/ 0 60000 65536"/>
              <a:gd name="T12" fmla="*/ 0 w 856"/>
              <a:gd name="T13" fmla="*/ 0 h 856"/>
              <a:gd name="T14" fmla="*/ 856 w 856"/>
              <a:gd name="T15" fmla="*/ 856 h 856"/>
            </a:gdLst>
            <a:ahLst/>
            <a:cxnLst>
              <a:cxn ang="T8">
                <a:pos x="T0" y="T1"/>
              </a:cxn>
              <a:cxn ang="T9">
                <a:pos x="T2" y="T3"/>
              </a:cxn>
              <a:cxn ang="T10">
                <a:pos x="T4" y="T5"/>
              </a:cxn>
              <a:cxn ang="T11">
                <a:pos x="T6" y="T7"/>
              </a:cxn>
            </a:cxnLst>
            <a:rect l="T12" t="T13" r="T14" b="T15"/>
            <a:pathLst>
              <a:path w="856" h="856">
                <a:moveTo>
                  <a:pt x="611" y="855"/>
                </a:moveTo>
                <a:lnTo>
                  <a:pt x="855" y="855"/>
                </a:lnTo>
                <a:lnTo>
                  <a:pt x="855" y="0"/>
                </a:lnTo>
                <a:lnTo>
                  <a:pt x="0" y="0"/>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0199" name="Line 25"/>
          <p:cNvSpPr>
            <a:spLocks noChangeShapeType="1"/>
          </p:cNvSpPr>
          <p:nvPr/>
        </p:nvSpPr>
        <p:spPr bwMode="auto">
          <a:xfrm>
            <a:off x="6945313" y="2786063"/>
            <a:ext cx="704850" cy="0"/>
          </a:xfrm>
          <a:prstGeom prst="line">
            <a:avLst/>
          </a:prstGeom>
          <a:noFill/>
          <a:ln w="31234">
            <a:solidFill>
              <a:schemeClr val="tx1"/>
            </a:solidFill>
            <a:round/>
            <a:headEnd/>
            <a:tailEnd type="arrow" w="med" len="med"/>
          </a:ln>
        </p:spPr>
        <p:txBody>
          <a:bodyPr wrap="none" anchor="ctr"/>
          <a:lstStyle/>
          <a:p>
            <a:endParaRPr lang="en-US" dirty="0">
              <a:latin typeface="Agilent TT Cond" pitchFamily="34" charset="0"/>
            </a:endParaRPr>
          </a:p>
        </p:txBody>
      </p:sp>
      <p:sp>
        <p:nvSpPr>
          <p:cNvPr id="50200" name="AutoShape 26"/>
          <p:cNvSpPr>
            <a:spLocks noChangeArrowheads="1"/>
          </p:cNvSpPr>
          <p:nvPr/>
        </p:nvSpPr>
        <p:spPr bwMode="auto">
          <a:xfrm flipV="1">
            <a:off x="4672013" y="2116138"/>
            <a:ext cx="1057275" cy="1370012"/>
          </a:xfrm>
          <a:prstGeom prst="roundRect">
            <a:avLst>
              <a:gd name="adj" fmla="val 0"/>
            </a:avLst>
          </a:prstGeom>
          <a:noFill/>
          <a:ln w="31234">
            <a:solidFill>
              <a:schemeClr val="tx1"/>
            </a:solidFill>
            <a:prstDash val="dash"/>
            <a:round/>
            <a:headEnd/>
            <a:tailEnd/>
          </a:ln>
        </p:spPr>
        <p:txBody>
          <a:bodyPr wrap="none" anchor="ctr"/>
          <a:lstStyle/>
          <a:p>
            <a:endParaRPr lang="en-US" dirty="0">
              <a:latin typeface="Agilent TT Cond" pitchFamily="34" charset="0"/>
            </a:endParaRPr>
          </a:p>
        </p:txBody>
      </p:sp>
      <p:sp>
        <p:nvSpPr>
          <p:cNvPr id="50201" name="Text Box 27"/>
          <p:cNvSpPr txBox="1">
            <a:spLocks noChangeArrowheads="1"/>
          </p:cNvSpPr>
          <p:nvPr/>
        </p:nvSpPr>
        <p:spPr bwMode="auto">
          <a:xfrm>
            <a:off x="4648200" y="3581400"/>
            <a:ext cx="3886200" cy="203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Reference Oscillator (TCXO or OCXO)</a:t>
            </a:r>
          </a:p>
        </p:txBody>
      </p:sp>
      <p:sp>
        <p:nvSpPr>
          <p:cNvPr id="50202" name="AutoShape 28"/>
          <p:cNvSpPr>
            <a:spLocks noChangeArrowheads="1"/>
          </p:cNvSpPr>
          <p:nvPr/>
        </p:nvSpPr>
        <p:spPr bwMode="auto">
          <a:xfrm flipV="1">
            <a:off x="1072470" y="4024787"/>
            <a:ext cx="5975350" cy="1890713"/>
          </a:xfrm>
          <a:prstGeom prst="roundRect">
            <a:avLst>
              <a:gd name="adj" fmla="val 0"/>
            </a:avLst>
          </a:prstGeom>
          <a:noFill/>
          <a:ln w="9525">
            <a:noFill/>
            <a:round/>
            <a:headEnd/>
            <a:tailEnd/>
          </a:ln>
        </p:spPr>
        <p:txBody>
          <a:bodyPr lIns="0" tIns="0" rIns="0" bIns="0"/>
          <a:lstStyle/>
          <a:p>
            <a:endParaRPr lang="en-US" dirty="0">
              <a:latin typeface="Agilent TT Cond" pitchFamily="34" charset="0"/>
            </a:endParaRPr>
          </a:p>
        </p:txBody>
      </p:sp>
      <p:sp>
        <p:nvSpPr>
          <p:cNvPr id="50203" name="Text Box 29"/>
          <p:cNvSpPr txBox="1">
            <a:spLocks noChangeArrowheads="1"/>
          </p:cNvSpPr>
          <p:nvPr/>
        </p:nvSpPr>
        <p:spPr bwMode="auto">
          <a:xfrm>
            <a:off x="1274872" y="4075113"/>
            <a:ext cx="1689100" cy="260350"/>
          </a:xfrm>
          <a:prstGeom prst="rect">
            <a:avLst/>
          </a:prstGeom>
          <a:noFill/>
          <a:ln w="18732">
            <a:solidFill>
              <a:schemeClr val="tx1"/>
            </a:solidFill>
            <a:miter lim="800000"/>
            <a:headEnd/>
            <a:tailEnd/>
          </a:ln>
        </p:spPr>
        <p:txBody>
          <a:bodyPr lIns="0" tIns="0" rIns="0" bIns="0"/>
          <a:lstStyle/>
          <a:p>
            <a:pPr marL="157163" lvl="1" indent="252413" algn="r" defTabSz="403225">
              <a:buClr>
                <a:srgbClr val="104160"/>
              </a:buClr>
              <a:buSzPct val="90000"/>
              <a:buFont typeface="Monotype Sorts" pitchFamily="2" charset="2"/>
              <a:buNone/>
            </a:pPr>
            <a:r>
              <a:rPr lang="en-US" sz="1700" b="1" dirty="0">
                <a:latin typeface="Agilent TT Cond" pitchFamily="34" charset="0"/>
              </a:rPr>
              <a:t> </a:t>
            </a:r>
            <a:endParaRPr lang="en-US" sz="2200" dirty="0">
              <a:latin typeface="Agilent TT Cond" pitchFamily="34" charset="0"/>
            </a:endParaRPr>
          </a:p>
        </p:txBody>
      </p:sp>
      <p:sp>
        <p:nvSpPr>
          <p:cNvPr id="50204" name="Text Box 30"/>
          <p:cNvSpPr txBox="1">
            <a:spLocks noChangeArrowheads="1"/>
          </p:cNvSpPr>
          <p:nvPr/>
        </p:nvSpPr>
        <p:spPr bwMode="auto">
          <a:xfrm>
            <a:off x="2936766" y="4086225"/>
            <a:ext cx="1965033" cy="249238"/>
          </a:xfrm>
          <a:prstGeom prst="rect">
            <a:avLst/>
          </a:prstGeom>
          <a:noFill/>
          <a:ln w="18732">
            <a:solidFill>
              <a:schemeClr val="tx1"/>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b="1" dirty="0">
                <a:latin typeface="Agilent TT Cond" pitchFamily="34" charset="0"/>
              </a:rPr>
              <a:t>TCXO</a:t>
            </a:r>
            <a:endParaRPr lang="en-US" sz="2200" dirty="0">
              <a:latin typeface="Agilent TT Cond" pitchFamily="34" charset="0"/>
            </a:endParaRPr>
          </a:p>
        </p:txBody>
      </p:sp>
      <p:sp>
        <p:nvSpPr>
          <p:cNvPr id="50205" name="Freeform 31"/>
          <p:cNvSpPr>
            <a:spLocks/>
          </p:cNvSpPr>
          <p:nvPr/>
        </p:nvSpPr>
        <p:spPr bwMode="auto">
          <a:xfrm>
            <a:off x="2957187" y="4068074"/>
            <a:ext cx="1938663" cy="277647"/>
          </a:xfrm>
          <a:custGeom>
            <a:avLst/>
            <a:gdLst>
              <a:gd name="T0" fmla="*/ 0 w 1371"/>
              <a:gd name="T1" fmla="*/ 2147483647 h 201"/>
              <a:gd name="T2" fmla="*/ 2147483647 w 1371"/>
              <a:gd name="T3" fmla="*/ 2147483647 h 201"/>
              <a:gd name="T4" fmla="*/ 2147483647 w 1371"/>
              <a:gd name="T5" fmla="*/ 0 h 201"/>
              <a:gd name="T6" fmla="*/ 0 w 1371"/>
              <a:gd name="T7" fmla="*/ 0 h 201"/>
              <a:gd name="T8" fmla="*/ 0 w 1371"/>
              <a:gd name="T9" fmla="*/ 2147483647 h 201"/>
              <a:gd name="T10" fmla="*/ 0 60000 65536"/>
              <a:gd name="T11" fmla="*/ 0 60000 65536"/>
              <a:gd name="T12" fmla="*/ 0 60000 65536"/>
              <a:gd name="T13" fmla="*/ 0 60000 65536"/>
              <a:gd name="T14" fmla="*/ 0 60000 65536"/>
              <a:gd name="T15" fmla="*/ 0 w 1371"/>
              <a:gd name="T16" fmla="*/ 0 h 201"/>
              <a:gd name="T17" fmla="*/ 1371 w 1371"/>
              <a:gd name="T18" fmla="*/ 201 h 201"/>
            </a:gdLst>
            <a:ahLst/>
            <a:cxnLst>
              <a:cxn ang="T10">
                <a:pos x="T0" y="T1"/>
              </a:cxn>
              <a:cxn ang="T11">
                <a:pos x="T2" y="T3"/>
              </a:cxn>
              <a:cxn ang="T12">
                <a:pos x="T4" y="T5"/>
              </a:cxn>
              <a:cxn ang="T13">
                <a:pos x="T6" y="T7"/>
              </a:cxn>
              <a:cxn ang="T14">
                <a:pos x="T8" y="T9"/>
              </a:cxn>
            </a:cxnLst>
            <a:rect l="T15" t="T16" r="T17" b="T18"/>
            <a:pathLst>
              <a:path w="1371" h="201">
                <a:moveTo>
                  <a:pt x="0" y="200"/>
                </a:moveTo>
                <a:lnTo>
                  <a:pt x="1370" y="200"/>
                </a:lnTo>
                <a:lnTo>
                  <a:pt x="1370" y="0"/>
                </a:lnTo>
                <a:lnTo>
                  <a:pt x="0" y="0"/>
                </a:lnTo>
                <a:lnTo>
                  <a:pt x="0" y="20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0206" name="Text Box 32"/>
          <p:cNvSpPr txBox="1">
            <a:spLocks noChangeArrowheads="1"/>
          </p:cNvSpPr>
          <p:nvPr/>
        </p:nvSpPr>
        <p:spPr bwMode="auto">
          <a:xfrm>
            <a:off x="4897439" y="4074775"/>
            <a:ext cx="2388074" cy="254811"/>
          </a:xfrm>
          <a:prstGeom prst="rect">
            <a:avLst/>
          </a:prstGeom>
          <a:noFill/>
          <a:ln w="18732">
            <a:solidFill>
              <a:schemeClr val="tx1"/>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b="1" dirty="0">
                <a:latin typeface="Agilent TT Cond" pitchFamily="34" charset="0"/>
              </a:rPr>
              <a:t>OCXO</a:t>
            </a:r>
            <a:endParaRPr lang="en-US" sz="2200" dirty="0">
              <a:latin typeface="Agilent TT Cond" pitchFamily="34" charset="0"/>
            </a:endParaRPr>
          </a:p>
        </p:txBody>
      </p:sp>
      <p:sp>
        <p:nvSpPr>
          <p:cNvPr id="50207" name="Freeform 33"/>
          <p:cNvSpPr>
            <a:spLocks/>
          </p:cNvSpPr>
          <p:nvPr/>
        </p:nvSpPr>
        <p:spPr bwMode="auto">
          <a:xfrm>
            <a:off x="4917857" y="4081463"/>
            <a:ext cx="2347913" cy="265112"/>
          </a:xfrm>
          <a:custGeom>
            <a:avLst/>
            <a:gdLst>
              <a:gd name="T0" fmla="*/ 0 w 1626"/>
              <a:gd name="T1" fmla="*/ 2147483647 h 201"/>
              <a:gd name="T2" fmla="*/ 2147483647 w 1626"/>
              <a:gd name="T3" fmla="*/ 2147483647 h 201"/>
              <a:gd name="T4" fmla="*/ 2147483647 w 1626"/>
              <a:gd name="T5" fmla="*/ 0 h 201"/>
              <a:gd name="T6" fmla="*/ 0 w 1626"/>
              <a:gd name="T7" fmla="*/ 0 h 201"/>
              <a:gd name="T8" fmla="*/ 0 w 1626"/>
              <a:gd name="T9" fmla="*/ 2147483647 h 201"/>
              <a:gd name="T10" fmla="*/ 0 60000 65536"/>
              <a:gd name="T11" fmla="*/ 0 60000 65536"/>
              <a:gd name="T12" fmla="*/ 0 60000 65536"/>
              <a:gd name="T13" fmla="*/ 0 60000 65536"/>
              <a:gd name="T14" fmla="*/ 0 60000 65536"/>
              <a:gd name="T15" fmla="*/ 0 w 1626"/>
              <a:gd name="T16" fmla="*/ 0 h 201"/>
              <a:gd name="T17" fmla="*/ 1626 w 1626"/>
              <a:gd name="T18" fmla="*/ 201 h 201"/>
            </a:gdLst>
            <a:ahLst/>
            <a:cxnLst>
              <a:cxn ang="T10">
                <a:pos x="T0" y="T1"/>
              </a:cxn>
              <a:cxn ang="T11">
                <a:pos x="T2" y="T3"/>
              </a:cxn>
              <a:cxn ang="T12">
                <a:pos x="T4" y="T5"/>
              </a:cxn>
              <a:cxn ang="T13">
                <a:pos x="T6" y="T7"/>
              </a:cxn>
              <a:cxn ang="T14">
                <a:pos x="T8" y="T9"/>
              </a:cxn>
            </a:cxnLst>
            <a:rect l="T15" t="T16" r="T17" b="T18"/>
            <a:pathLst>
              <a:path w="1626" h="201">
                <a:moveTo>
                  <a:pt x="0" y="200"/>
                </a:moveTo>
                <a:lnTo>
                  <a:pt x="1625" y="200"/>
                </a:lnTo>
                <a:lnTo>
                  <a:pt x="1625" y="0"/>
                </a:lnTo>
                <a:lnTo>
                  <a:pt x="0" y="0"/>
                </a:lnTo>
                <a:lnTo>
                  <a:pt x="0" y="20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0208" name="Text Box 34"/>
          <p:cNvSpPr txBox="1">
            <a:spLocks noChangeArrowheads="1"/>
          </p:cNvSpPr>
          <p:nvPr/>
        </p:nvSpPr>
        <p:spPr bwMode="auto">
          <a:xfrm>
            <a:off x="1274872" y="4357688"/>
            <a:ext cx="1689100" cy="508000"/>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b="1" dirty="0">
                <a:solidFill>
                  <a:srgbClr val="000000"/>
                </a:solidFill>
                <a:latin typeface="Agilent TT Cond" pitchFamily="34" charset="0"/>
              </a:rPr>
              <a:t>Aging Rate</a:t>
            </a:r>
            <a:endParaRPr lang="en-US" sz="2200" b="1" dirty="0">
              <a:latin typeface="Agilent TT Cond" pitchFamily="34" charset="0"/>
            </a:endParaRPr>
          </a:p>
        </p:txBody>
      </p:sp>
      <p:sp>
        <p:nvSpPr>
          <p:cNvPr id="50209" name="Freeform 35"/>
          <p:cNvSpPr>
            <a:spLocks/>
          </p:cNvSpPr>
          <p:nvPr/>
        </p:nvSpPr>
        <p:spPr bwMode="auto">
          <a:xfrm>
            <a:off x="1283876" y="4346575"/>
            <a:ext cx="1655267" cy="530225"/>
          </a:xfrm>
          <a:custGeom>
            <a:avLst/>
            <a:gdLst>
              <a:gd name="T0" fmla="*/ 0 w 1131"/>
              <a:gd name="T1" fmla="*/ 2147483647 h 379"/>
              <a:gd name="T2" fmla="*/ 2147483647 w 1131"/>
              <a:gd name="T3" fmla="*/ 2147483647 h 379"/>
              <a:gd name="T4" fmla="*/ 2147483647 w 1131"/>
              <a:gd name="T5" fmla="*/ 0 h 379"/>
              <a:gd name="T6" fmla="*/ 0 w 1131"/>
              <a:gd name="T7" fmla="*/ 0 h 379"/>
              <a:gd name="T8" fmla="*/ 0 w 1131"/>
              <a:gd name="T9" fmla="*/ 2147483647 h 379"/>
              <a:gd name="T10" fmla="*/ 0 60000 65536"/>
              <a:gd name="T11" fmla="*/ 0 60000 65536"/>
              <a:gd name="T12" fmla="*/ 0 60000 65536"/>
              <a:gd name="T13" fmla="*/ 0 60000 65536"/>
              <a:gd name="T14" fmla="*/ 0 60000 65536"/>
              <a:gd name="T15" fmla="*/ 0 w 1131"/>
              <a:gd name="T16" fmla="*/ 0 h 379"/>
              <a:gd name="T17" fmla="*/ 1131 w 1131"/>
              <a:gd name="T18" fmla="*/ 379 h 379"/>
            </a:gdLst>
            <a:ahLst/>
            <a:cxnLst>
              <a:cxn ang="T10">
                <a:pos x="T0" y="T1"/>
              </a:cxn>
              <a:cxn ang="T11">
                <a:pos x="T2" y="T3"/>
              </a:cxn>
              <a:cxn ang="T12">
                <a:pos x="T4" y="T5"/>
              </a:cxn>
              <a:cxn ang="T13">
                <a:pos x="T6" y="T7"/>
              </a:cxn>
              <a:cxn ang="T14">
                <a:pos x="T8" y="T9"/>
              </a:cxn>
            </a:cxnLst>
            <a:rect l="T15" t="T16" r="T17" b="T18"/>
            <a:pathLst>
              <a:path w="1131" h="379">
                <a:moveTo>
                  <a:pt x="0" y="378"/>
                </a:moveTo>
                <a:lnTo>
                  <a:pt x="1130" y="378"/>
                </a:lnTo>
                <a:lnTo>
                  <a:pt x="1130" y="0"/>
                </a:lnTo>
                <a:lnTo>
                  <a:pt x="0" y="0"/>
                </a:lnTo>
                <a:lnTo>
                  <a:pt x="0" y="37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10" name="Text Box 36"/>
          <p:cNvSpPr txBox="1">
            <a:spLocks noChangeArrowheads="1"/>
          </p:cNvSpPr>
          <p:nvPr/>
        </p:nvSpPr>
        <p:spPr bwMode="auto">
          <a:xfrm>
            <a:off x="2936766" y="4348163"/>
            <a:ext cx="1982898" cy="517525"/>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dirty="0">
                <a:solidFill>
                  <a:srgbClr val="000000"/>
                </a:solidFill>
                <a:latin typeface="Agilent TT Cond" pitchFamily="34" charset="0"/>
              </a:rPr>
              <a:t>+/- 2ppm/year</a:t>
            </a:r>
            <a:endParaRPr lang="en-US" sz="2200" dirty="0">
              <a:latin typeface="Agilent TT Cond" pitchFamily="34" charset="0"/>
            </a:endParaRPr>
          </a:p>
        </p:txBody>
      </p:sp>
      <p:sp>
        <p:nvSpPr>
          <p:cNvPr id="50211" name="Freeform 37"/>
          <p:cNvSpPr>
            <a:spLocks/>
          </p:cNvSpPr>
          <p:nvPr/>
        </p:nvSpPr>
        <p:spPr bwMode="auto">
          <a:xfrm>
            <a:off x="2947358" y="4346575"/>
            <a:ext cx="1978025" cy="530225"/>
          </a:xfrm>
          <a:custGeom>
            <a:avLst/>
            <a:gdLst>
              <a:gd name="T0" fmla="*/ 0 w 1371"/>
              <a:gd name="T1" fmla="*/ 2147483647 h 379"/>
              <a:gd name="T2" fmla="*/ 2147483647 w 1371"/>
              <a:gd name="T3" fmla="*/ 2147483647 h 379"/>
              <a:gd name="T4" fmla="*/ 2147483647 w 1371"/>
              <a:gd name="T5" fmla="*/ 0 h 379"/>
              <a:gd name="T6" fmla="*/ 0 w 1371"/>
              <a:gd name="T7" fmla="*/ 0 h 379"/>
              <a:gd name="T8" fmla="*/ 0 w 1371"/>
              <a:gd name="T9" fmla="*/ 2147483647 h 379"/>
              <a:gd name="T10" fmla="*/ 0 60000 65536"/>
              <a:gd name="T11" fmla="*/ 0 60000 65536"/>
              <a:gd name="T12" fmla="*/ 0 60000 65536"/>
              <a:gd name="T13" fmla="*/ 0 60000 65536"/>
              <a:gd name="T14" fmla="*/ 0 60000 65536"/>
              <a:gd name="T15" fmla="*/ 0 w 1371"/>
              <a:gd name="T16" fmla="*/ 0 h 379"/>
              <a:gd name="T17" fmla="*/ 1371 w 1371"/>
              <a:gd name="T18" fmla="*/ 379 h 379"/>
            </a:gdLst>
            <a:ahLst/>
            <a:cxnLst>
              <a:cxn ang="T10">
                <a:pos x="T0" y="T1"/>
              </a:cxn>
              <a:cxn ang="T11">
                <a:pos x="T2" y="T3"/>
              </a:cxn>
              <a:cxn ang="T12">
                <a:pos x="T4" y="T5"/>
              </a:cxn>
              <a:cxn ang="T13">
                <a:pos x="T6" y="T7"/>
              </a:cxn>
              <a:cxn ang="T14">
                <a:pos x="T8" y="T9"/>
              </a:cxn>
            </a:cxnLst>
            <a:rect l="T15" t="T16" r="T17" b="T18"/>
            <a:pathLst>
              <a:path w="1371" h="379">
                <a:moveTo>
                  <a:pt x="0" y="378"/>
                </a:moveTo>
                <a:lnTo>
                  <a:pt x="1370" y="378"/>
                </a:lnTo>
                <a:lnTo>
                  <a:pt x="1370" y="0"/>
                </a:lnTo>
                <a:lnTo>
                  <a:pt x="0" y="0"/>
                </a:lnTo>
                <a:lnTo>
                  <a:pt x="0" y="37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12" name="Text Box 38"/>
          <p:cNvSpPr txBox="1">
            <a:spLocks noChangeArrowheads="1"/>
          </p:cNvSpPr>
          <p:nvPr/>
        </p:nvSpPr>
        <p:spPr bwMode="auto">
          <a:xfrm>
            <a:off x="4910153" y="4338638"/>
            <a:ext cx="2386230" cy="521112"/>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dirty="0">
                <a:solidFill>
                  <a:srgbClr val="000000"/>
                </a:solidFill>
                <a:latin typeface="Agilent TT Cond" pitchFamily="34" charset="0"/>
              </a:rPr>
              <a:t>+/- 0.1 </a:t>
            </a:r>
            <a:r>
              <a:rPr lang="en-US" sz="1700" dirty="0" err="1">
                <a:solidFill>
                  <a:srgbClr val="000000"/>
                </a:solidFill>
                <a:latin typeface="Agilent TT Cond" pitchFamily="34" charset="0"/>
              </a:rPr>
              <a:t>ppm</a:t>
            </a:r>
            <a:r>
              <a:rPr lang="en-US" sz="1700" dirty="0">
                <a:solidFill>
                  <a:srgbClr val="000000"/>
                </a:solidFill>
                <a:latin typeface="Agilent TT Cond" pitchFamily="34" charset="0"/>
              </a:rPr>
              <a:t> /year</a:t>
            </a:r>
            <a:endParaRPr lang="en-US" sz="2200" dirty="0">
              <a:latin typeface="Agilent TT Cond" pitchFamily="34" charset="0"/>
            </a:endParaRPr>
          </a:p>
        </p:txBody>
      </p:sp>
      <p:sp>
        <p:nvSpPr>
          <p:cNvPr id="50213" name="Freeform 39"/>
          <p:cNvSpPr>
            <a:spLocks/>
          </p:cNvSpPr>
          <p:nvPr/>
        </p:nvSpPr>
        <p:spPr bwMode="auto">
          <a:xfrm>
            <a:off x="4933623" y="4346575"/>
            <a:ext cx="2347913" cy="530225"/>
          </a:xfrm>
          <a:custGeom>
            <a:avLst/>
            <a:gdLst>
              <a:gd name="T0" fmla="*/ 0 w 1626"/>
              <a:gd name="T1" fmla="*/ 2147483647 h 379"/>
              <a:gd name="T2" fmla="*/ 2147483647 w 1626"/>
              <a:gd name="T3" fmla="*/ 2147483647 h 379"/>
              <a:gd name="T4" fmla="*/ 2147483647 w 1626"/>
              <a:gd name="T5" fmla="*/ 0 h 379"/>
              <a:gd name="T6" fmla="*/ 0 w 1626"/>
              <a:gd name="T7" fmla="*/ 0 h 379"/>
              <a:gd name="T8" fmla="*/ 0 w 1626"/>
              <a:gd name="T9" fmla="*/ 2147483647 h 379"/>
              <a:gd name="T10" fmla="*/ 0 60000 65536"/>
              <a:gd name="T11" fmla="*/ 0 60000 65536"/>
              <a:gd name="T12" fmla="*/ 0 60000 65536"/>
              <a:gd name="T13" fmla="*/ 0 60000 65536"/>
              <a:gd name="T14" fmla="*/ 0 60000 65536"/>
              <a:gd name="T15" fmla="*/ 0 w 1626"/>
              <a:gd name="T16" fmla="*/ 0 h 379"/>
              <a:gd name="T17" fmla="*/ 1626 w 1626"/>
              <a:gd name="T18" fmla="*/ 379 h 379"/>
            </a:gdLst>
            <a:ahLst/>
            <a:cxnLst>
              <a:cxn ang="T10">
                <a:pos x="T0" y="T1"/>
              </a:cxn>
              <a:cxn ang="T11">
                <a:pos x="T2" y="T3"/>
              </a:cxn>
              <a:cxn ang="T12">
                <a:pos x="T4" y="T5"/>
              </a:cxn>
              <a:cxn ang="T13">
                <a:pos x="T6" y="T7"/>
              </a:cxn>
              <a:cxn ang="T14">
                <a:pos x="T8" y="T9"/>
              </a:cxn>
            </a:cxnLst>
            <a:rect l="T15" t="T16" r="T17" b="T18"/>
            <a:pathLst>
              <a:path w="1626" h="379">
                <a:moveTo>
                  <a:pt x="0" y="378"/>
                </a:moveTo>
                <a:lnTo>
                  <a:pt x="1625" y="378"/>
                </a:lnTo>
                <a:lnTo>
                  <a:pt x="1625" y="0"/>
                </a:lnTo>
                <a:lnTo>
                  <a:pt x="0" y="0"/>
                </a:lnTo>
                <a:lnTo>
                  <a:pt x="0" y="37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14" name="Text Box 40"/>
          <p:cNvSpPr txBox="1">
            <a:spLocks noChangeArrowheads="1"/>
          </p:cNvSpPr>
          <p:nvPr/>
        </p:nvSpPr>
        <p:spPr bwMode="auto">
          <a:xfrm>
            <a:off x="1274872" y="4886325"/>
            <a:ext cx="1689100" cy="508000"/>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b="1" dirty="0">
                <a:solidFill>
                  <a:srgbClr val="000000"/>
                </a:solidFill>
                <a:latin typeface="Agilent TT Cond" pitchFamily="34" charset="0"/>
              </a:rPr>
              <a:t>Temp</a:t>
            </a:r>
            <a:r>
              <a:rPr lang="en-US" sz="1700" dirty="0">
                <a:solidFill>
                  <a:srgbClr val="000000"/>
                </a:solidFill>
                <a:latin typeface="Agilent TT Cond" pitchFamily="34" charset="0"/>
              </a:rPr>
              <a:t>.</a:t>
            </a:r>
            <a:endParaRPr lang="en-US" sz="2200" dirty="0">
              <a:latin typeface="Agilent TT Cond" pitchFamily="34" charset="0"/>
            </a:endParaRPr>
          </a:p>
        </p:txBody>
      </p:sp>
      <p:sp>
        <p:nvSpPr>
          <p:cNvPr id="50215" name="Freeform 41"/>
          <p:cNvSpPr>
            <a:spLocks/>
          </p:cNvSpPr>
          <p:nvPr/>
        </p:nvSpPr>
        <p:spPr bwMode="auto">
          <a:xfrm>
            <a:off x="1284178" y="4875213"/>
            <a:ext cx="1668571" cy="531812"/>
          </a:xfrm>
          <a:custGeom>
            <a:avLst/>
            <a:gdLst>
              <a:gd name="T0" fmla="*/ 0 w 1131"/>
              <a:gd name="T1" fmla="*/ 2147483647 h 380"/>
              <a:gd name="T2" fmla="*/ 2147483647 w 1131"/>
              <a:gd name="T3" fmla="*/ 2147483647 h 380"/>
              <a:gd name="T4" fmla="*/ 2147483647 w 1131"/>
              <a:gd name="T5" fmla="*/ 0 h 380"/>
              <a:gd name="T6" fmla="*/ 0 w 1131"/>
              <a:gd name="T7" fmla="*/ 0 h 380"/>
              <a:gd name="T8" fmla="*/ 0 w 1131"/>
              <a:gd name="T9" fmla="*/ 2147483647 h 380"/>
              <a:gd name="T10" fmla="*/ 0 60000 65536"/>
              <a:gd name="T11" fmla="*/ 0 60000 65536"/>
              <a:gd name="T12" fmla="*/ 0 60000 65536"/>
              <a:gd name="T13" fmla="*/ 0 60000 65536"/>
              <a:gd name="T14" fmla="*/ 0 60000 65536"/>
              <a:gd name="T15" fmla="*/ 0 w 1131"/>
              <a:gd name="T16" fmla="*/ 0 h 380"/>
              <a:gd name="T17" fmla="*/ 1131 w 1131"/>
              <a:gd name="T18" fmla="*/ 380 h 380"/>
            </a:gdLst>
            <a:ahLst/>
            <a:cxnLst>
              <a:cxn ang="T10">
                <a:pos x="T0" y="T1"/>
              </a:cxn>
              <a:cxn ang="T11">
                <a:pos x="T2" y="T3"/>
              </a:cxn>
              <a:cxn ang="T12">
                <a:pos x="T4" y="T5"/>
              </a:cxn>
              <a:cxn ang="T13">
                <a:pos x="T6" y="T7"/>
              </a:cxn>
              <a:cxn ang="T14">
                <a:pos x="T8" y="T9"/>
              </a:cxn>
            </a:cxnLst>
            <a:rect l="T15" t="T16" r="T17" b="T18"/>
            <a:pathLst>
              <a:path w="1131" h="380">
                <a:moveTo>
                  <a:pt x="0" y="379"/>
                </a:moveTo>
                <a:lnTo>
                  <a:pt x="1130" y="379"/>
                </a:lnTo>
                <a:lnTo>
                  <a:pt x="1130" y="0"/>
                </a:lnTo>
                <a:lnTo>
                  <a:pt x="0" y="0"/>
                </a:lnTo>
                <a:lnTo>
                  <a:pt x="0" y="379"/>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16" name="Text Box 42"/>
          <p:cNvSpPr txBox="1">
            <a:spLocks noChangeArrowheads="1"/>
          </p:cNvSpPr>
          <p:nvPr/>
        </p:nvSpPr>
        <p:spPr bwMode="auto">
          <a:xfrm>
            <a:off x="2936766" y="4891234"/>
            <a:ext cx="1992422" cy="518965"/>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dirty="0">
                <a:solidFill>
                  <a:srgbClr val="000000"/>
                </a:solidFill>
                <a:latin typeface="Agilent TT Cond" pitchFamily="34" charset="0"/>
              </a:rPr>
              <a:t>+/- 1ppm</a:t>
            </a:r>
            <a:endParaRPr lang="en-US" sz="2200" dirty="0">
              <a:latin typeface="Agilent TT Cond" pitchFamily="34" charset="0"/>
            </a:endParaRPr>
          </a:p>
        </p:txBody>
      </p:sp>
      <p:sp>
        <p:nvSpPr>
          <p:cNvPr id="50217" name="Freeform 43"/>
          <p:cNvSpPr>
            <a:spLocks/>
          </p:cNvSpPr>
          <p:nvPr/>
        </p:nvSpPr>
        <p:spPr bwMode="auto">
          <a:xfrm>
            <a:off x="2957186" y="4875213"/>
            <a:ext cx="1978025" cy="531812"/>
          </a:xfrm>
          <a:custGeom>
            <a:avLst/>
            <a:gdLst>
              <a:gd name="T0" fmla="*/ 0 w 1371"/>
              <a:gd name="T1" fmla="*/ 2147483647 h 380"/>
              <a:gd name="T2" fmla="*/ 2147483647 w 1371"/>
              <a:gd name="T3" fmla="*/ 2147483647 h 380"/>
              <a:gd name="T4" fmla="*/ 2147483647 w 1371"/>
              <a:gd name="T5" fmla="*/ 0 h 380"/>
              <a:gd name="T6" fmla="*/ 0 w 1371"/>
              <a:gd name="T7" fmla="*/ 0 h 380"/>
              <a:gd name="T8" fmla="*/ 0 w 1371"/>
              <a:gd name="T9" fmla="*/ 2147483647 h 380"/>
              <a:gd name="T10" fmla="*/ 0 60000 65536"/>
              <a:gd name="T11" fmla="*/ 0 60000 65536"/>
              <a:gd name="T12" fmla="*/ 0 60000 65536"/>
              <a:gd name="T13" fmla="*/ 0 60000 65536"/>
              <a:gd name="T14" fmla="*/ 0 60000 65536"/>
              <a:gd name="T15" fmla="*/ 0 w 1371"/>
              <a:gd name="T16" fmla="*/ 0 h 380"/>
              <a:gd name="T17" fmla="*/ 1371 w 1371"/>
              <a:gd name="T18" fmla="*/ 380 h 380"/>
            </a:gdLst>
            <a:ahLst/>
            <a:cxnLst>
              <a:cxn ang="T10">
                <a:pos x="T0" y="T1"/>
              </a:cxn>
              <a:cxn ang="T11">
                <a:pos x="T2" y="T3"/>
              </a:cxn>
              <a:cxn ang="T12">
                <a:pos x="T4" y="T5"/>
              </a:cxn>
              <a:cxn ang="T13">
                <a:pos x="T6" y="T7"/>
              </a:cxn>
              <a:cxn ang="T14">
                <a:pos x="T8" y="T9"/>
              </a:cxn>
            </a:cxnLst>
            <a:rect l="T15" t="T16" r="T17" b="T18"/>
            <a:pathLst>
              <a:path w="1371" h="380">
                <a:moveTo>
                  <a:pt x="0" y="379"/>
                </a:moveTo>
                <a:lnTo>
                  <a:pt x="1370" y="379"/>
                </a:lnTo>
                <a:lnTo>
                  <a:pt x="1370" y="0"/>
                </a:lnTo>
                <a:lnTo>
                  <a:pt x="0" y="0"/>
                </a:lnTo>
                <a:lnTo>
                  <a:pt x="0" y="379"/>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18" name="Text Box 44"/>
          <p:cNvSpPr txBox="1">
            <a:spLocks noChangeArrowheads="1"/>
          </p:cNvSpPr>
          <p:nvPr/>
        </p:nvSpPr>
        <p:spPr bwMode="auto">
          <a:xfrm>
            <a:off x="4928971" y="4892634"/>
            <a:ext cx="2343954" cy="504701"/>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dirty="0">
                <a:solidFill>
                  <a:srgbClr val="000000"/>
                </a:solidFill>
                <a:latin typeface="Agilent TT Cond" pitchFamily="34" charset="0"/>
              </a:rPr>
              <a:t>+/- 0.01 </a:t>
            </a:r>
            <a:r>
              <a:rPr lang="en-US" sz="1700" dirty="0" err="1">
                <a:solidFill>
                  <a:srgbClr val="000000"/>
                </a:solidFill>
                <a:latin typeface="Agilent TT Cond" pitchFamily="34" charset="0"/>
              </a:rPr>
              <a:t>ppm</a:t>
            </a:r>
            <a:endParaRPr lang="en-US" sz="2200" dirty="0">
              <a:latin typeface="Agilent TT Cond" pitchFamily="34" charset="0"/>
            </a:endParaRPr>
          </a:p>
        </p:txBody>
      </p:sp>
      <p:sp>
        <p:nvSpPr>
          <p:cNvPr id="50219" name="Freeform 45"/>
          <p:cNvSpPr>
            <a:spLocks/>
          </p:cNvSpPr>
          <p:nvPr/>
        </p:nvSpPr>
        <p:spPr bwMode="auto">
          <a:xfrm>
            <a:off x="4942565" y="4875213"/>
            <a:ext cx="2347913" cy="531812"/>
          </a:xfrm>
          <a:custGeom>
            <a:avLst/>
            <a:gdLst>
              <a:gd name="T0" fmla="*/ 0 w 1626"/>
              <a:gd name="T1" fmla="*/ 2147483647 h 380"/>
              <a:gd name="T2" fmla="*/ 2147483647 w 1626"/>
              <a:gd name="T3" fmla="*/ 2147483647 h 380"/>
              <a:gd name="T4" fmla="*/ 2147483647 w 1626"/>
              <a:gd name="T5" fmla="*/ 0 h 380"/>
              <a:gd name="T6" fmla="*/ 0 w 1626"/>
              <a:gd name="T7" fmla="*/ 0 h 380"/>
              <a:gd name="T8" fmla="*/ 0 w 1626"/>
              <a:gd name="T9" fmla="*/ 2147483647 h 380"/>
              <a:gd name="T10" fmla="*/ 0 60000 65536"/>
              <a:gd name="T11" fmla="*/ 0 60000 65536"/>
              <a:gd name="T12" fmla="*/ 0 60000 65536"/>
              <a:gd name="T13" fmla="*/ 0 60000 65536"/>
              <a:gd name="T14" fmla="*/ 0 60000 65536"/>
              <a:gd name="T15" fmla="*/ 0 w 1626"/>
              <a:gd name="T16" fmla="*/ 0 h 380"/>
              <a:gd name="T17" fmla="*/ 1626 w 1626"/>
              <a:gd name="T18" fmla="*/ 380 h 380"/>
            </a:gdLst>
            <a:ahLst/>
            <a:cxnLst>
              <a:cxn ang="T10">
                <a:pos x="T0" y="T1"/>
              </a:cxn>
              <a:cxn ang="T11">
                <a:pos x="T2" y="T3"/>
              </a:cxn>
              <a:cxn ang="T12">
                <a:pos x="T4" y="T5"/>
              </a:cxn>
              <a:cxn ang="T13">
                <a:pos x="T6" y="T7"/>
              </a:cxn>
              <a:cxn ang="T14">
                <a:pos x="T8" y="T9"/>
              </a:cxn>
            </a:cxnLst>
            <a:rect l="T15" t="T16" r="T17" b="T18"/>
            <a:pathLst>
              <a:path w="1626" h="380">
                <a:moveTo>
                  <a:pt x="0" y="379"/>
                </a:moveTo>
                <a:lnTo>
                  <a:pt x="1625" y="379"/>
                </a:lnTo>
                <a:lnTo>
                  <a:pt x="1625" y="0"/>
                </a:lnTo>
                <a:lnTo>
                  <a:pt x="0" y="0"/>
                </a:lnTo>
                <a:lnTo>
                  <a:pt x="0" y="379"/>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20" name="Text Box 46"/>
          <p:cNvSpPr txBox="1">
            <a:spLocks noChangeArrowheads="1"/>
          </p:cNvSpPr>
          <p:nvPr/>
        </p:nvSpPr>
        <p:spPr bwMode="auto">
          <a:xfrm>
            <a:off x="1270166" y="5416550"/>
            <a:ext cx="1689100" cy="508000"/>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endParaRPr lang="en-US" sz="2200" dirty="0">
              <a:latin typeface="Agilent TT Cond" pitchFamily="34" charset="0"/>
            </a:endParaRPr>
          </a:p>
        </p:txBody>
      </p:sp>
      <p:sp>
        <p:nvSpPr>
          <p:cNvPr id="50221" name="Freeform 47"/>
          <p:cNvSpPr>
            <a:spLocks/>
          </p:cNvSpPr>
          <p:nvPr/>
        </p:nvSpPr>
        <p:spPr bwMode="auto">
          <a:xfrm>
            <a:off x="1277938" y="5405438"/>
            <a:ext cx="1661205" cy="531812"/>
          </a:xfrm>
          <a:custGeom>
            <a:avLst/>
            <a:gdLst>
              <a:gd name="T0" fmla="*/ 0 w 1131"/>
              <a:gd name="T1" fmla="*/ 2147483647 h 379"/>
              <a:gd name="T2" fmla="*/ 2147483647 w 1131"/>
              <a:gd name="T3" fmla="*/ 2147483647 h 379"/>
              <a:gd name="T4" fmla="*/ 2147483647 w 1131"/>
              <a:gd name="T5" fmla="*/ 0 h 379"/>
              <a:gd name="T6" fmla="*/ 0 w 1131"/>
              <a:gd name="T7" fmla="*/ 0 h 379"/>
              <a:gd name="T8" fmla="*/ 0 w 1131"/>
              <a:gd name="T9" fmla="*/ 2147483647 h 379"/>
              <a:gd name="T10" fmla="*/ 0 60000 65536"/>
              <a:gd name="T11" fmla="*/ 0 60000 65536"/>
              <a:gd name="T12" fmla="*/ 0 60000 65536"/>
              <a:gd name="T13" fmla="*/ 0 60000 65536"/>
              <a:gd name="T14" fmla="*/ 0 60000 65536"/>
              <a:gd name="T15" fmla="*/ 0 w 1131"/>
              <a:gd name="T16" fmla="*/ 0 h 379"/>
              <a:gd name="T17" fmla="*/ 1131 w 1131"/>
              <a:gd name="T18" fmla="*/ 379 h 379"/>
            </a:gdLst>
            <a:ahLst/>
            <a:cxnLst>
              <a:cxn ang="T10">
                <a:pos x="T0" y="T1"/>
              </a:cxn>
              <a:cxn ang="T11">
                <a:pos x="T2" y="T3"/>
              </a:cxn>
              <a:cxn ang="T12">
                <a:pos x="T4" y="T5"/>
              </a:cxn>
              <a:cxn ang="T13">
                <a:pos x="T6" y="T7"/>
              </a:cxn>
              <a:cxn ang="T14">
                <a:pos x="T8" y="T9"/>
              </a:cxn>
            </a:cxnLst>
            <a:rect l="T15" t="T16" r="T17" b="T18"/>
            <a:pathLst>
              <a:path w="1131" h="379">
                <a:moveTo>
                  <a:pt x="0" y="378"/>
                </a:moveTo>
                <a:lnTo>
                  <a:pt x="1130" y="378"/>
                </a:lnTo>
                <a:lnTo>
                  <a:pt x="1130" y="0"/>
                </a:lnTo>
                <a:lnTo>
                  <a:pt x="0" y="0"/>
                </a:lnTo>
                <a:lnTo>
                  <a:pt x="0" y="37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22" name="Text Box 48"/>
          <p:cNvSpPr txBox="1">
            <a:spLocks noChangeArrowheads="1"/>
          </p:cNvSpPr>
          <p:nvPr/>
        </p:nvSpPr>
        <p:spPr bwMode="auto">
          <a:xfrm>
            <a:off x="2954580" y="5424986"/>
            <a:ext cx="1961510" cy="499564"/>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dirty="0">
                <a:solidFill>
                  <a:srgbClr val="000000"/>
                </a:solidFill>
                <a:latin typeface="Agilent TT Cond" pitchFamily="34" charset="0"/>
              </a:rPr>
              <a:t>+/- 0.5ppm</a:t>
            </a:r>
            <a:endParaRPr lang="en-US" sz="2200" dirty="0">
              <a:latin typeface="Agilent TT Cond" pitchFamily="34" charset="0"/>
            </a:endParaRPr>
          </a:p>
        </p:txBody>
      </p:sp>
      <p:sp>
        <p:nvSpPr>
          <p:cNvPr id="50223" name="Freeform 49"/>
          <p:cNvSpPr>
            <a:spLocks/>
          </p:cNvSpPr>
          <p:nvPr/>
        </p:nvSpPr>
        <p:spPr bwMode="auto">
          <a:xfrm>
            <a:off x="2941420" y="5405438"/>
            <a:ext cx="1978025" cy="531812"/>
          </a:xfrm>
          <a:custGeom>
            <a:avLst/>
            <a:gdLst>
              <a:gd name="T0" fmla="*/ 0 w 1371"/>
              <a:gd name="T1" fmla="*/ 2147483647 h 379"/>
              <a:gd name="T2" fmla="*/ 2147483647 w 1371"/>
              <a:gd name="T3" fmla="*/ 2147483647 h 379"/>
              <a:gd name="T4" fmla="*/ 2147483647 w 1371"/>
              <a:gd name="T5" fmla="*/ 0 h 379"/>
              <a:gd name="T6" fmla="*/ 0 w 1371"/>
              <a:gd name="T7" fmla="*/ 0 h 379"/>
              <a:gd name="T8" fmla="*/ 0 w 1371"/>
              <a:gd name="T9" fmla="*/ 2147483647 h 379"/>
              <a:gd name="T10" fmla="*/ 0 60000 65536"/>
              <a:gd name="T11" fmla="*/ 0 60000 65536"/>
              <a:gd name="T12" fmla="*/ 0 60000 65536"/>
              <a:gd name="T13" fmla="*/ 0 60000 65536"/>
              <a:gd name="T14" fmla="*/ 0 60000 65536"/>
              <a:gd name="T15" fmla="*/ 0 w 1371"/>
              <a:gd name="T16" fmla="*/ 0 h 379"/>
              <a:gd name="T17" fmla="*/ 1371 w 1371"/>
              <a:gd name="T18" fmla="*/ 379 h 379"/>
            </a:gdLst>
            <a:ahLst/>
            <a:cxnLst>
              <a:cxn ang="T10">
                <a:pos x="T0" y="T1"/>
              </a:cxn>
              <a:cxn ang="T11">
                <a:pos x="T2" y="T3"/>
              </a:cxn>
              <a:cxn ang="T12">
                <a:pos x="T4" y="T5"/>
              </a:cxn>
              <a:cxn ang="T13">
                <a:pos x="T6" y="T7"/>
              </a:cxn>
              <a:cxn ang="T14">
                <a:pos x="T8" y="T9"/>
              </a:cxn>
            </a:cxnLst>
            <a:rect l="T15" t="T16" r="T17" b="T18"/>
            <a:pathLst>
              <a:path w="1371" h="379">
                <a:moveTo>
                  <a:pt x="0" y="378"/>
                </a:moveTo>
                <a:lnTo>
                  <a:pt x="1370" y="378"/>
                </a:lnTo>
                <a:lnTo>
                  <a:pt x="1370" y="0"/>
                </a:lnTo>
                <a:lnTo>
                  <a:pt x="0" y="0"/>
                </a:lnTo>
                <a:lnTo>
                  <a:pt x="0" y="37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24" name="Text Box 50"/>
          <p:cNvSpPr txBox="1">
            <a:spLocks noChangeArrowheads="1"/>
          </p:cNvSpPr>
          <p:nvPr/>
        </p:nvSpPr>
        <p:spPr bwMode="auto">
          <a:xfrm>
            <a:off x="4928970" y="5421087"/>
            <a:ext cx="2354699" cy="503464"/>
          </a:xfrm>
          <a:prstGeom prst="rect">
            <a:avLst/>
          </a:prstGeom>
          <a:noFill/>
          <a:ln w="18732">
            <a:solidFill>
              <a:srgbClr val="000000"/>
            </a:solidFill>
            <a:miter lim="800000"/>
            <a:headEnd/>
            <a:tailEnd/>
          </a:ln>
        </p:spPr>
        <p:txBody>
          <a:bodyPr lIns="0" tIns="0" rIns="0" bIns="0"/>
          <a:lstStyle/>
          <a:p>
            <a:pPr marL="157163" lvl="1" indent="252413" defTabSz="403225">
              <a:buClr>
                <a:srgbClr val="104160"/>
              </a:buClr>
              <a:buSzPct val="90000"/>
              <a:buFont typeface="Monotype Sorts" pitchFamily="2" charset="2"/>
              <a:buNone/>
            </a:pPr>
            <a:r>
              <a:rPr lang="en-US" sz="1700" dirty="0">
                <a:solidFill>
                  <a:srgbClr val="000000"/>
                </a:solidFill>
                <a:latin typeface="Agilent TT Cond" pitchFamily="34" charset="0"/>
              </a:rPr>
              <a:t>+/- 0.001 </a:t>
            </a:r>
            <a:r>
              <a:rPr lang="en-US" sz="1700" dirty="0" err="1">
                <a:solidFill>
                  <a:srgbClr val="000000"/>
                </a:solidFill>
                <a:latin typeface="Agilent TT Cond" pitchFamily="34" charset="0"/>
              </a:rPr>
              <a:t>ppm</a:t>
            </a:r>
            <a:endParaRPr lang="en-US" sz="2200" dirty="0">
              <a:latin typeface="Agilent TT Cond" pitchFamily="34" charset="0"/>
            </a:endParaRPr>
          </a:p>
        </p:txBody>
      </p:sp>
      <p:sp>
        <p:nvSpPr>
          <p:cNvPr id="50225" name="Freeform 51"/>
          <p:cNvSpPr>
            <a:spLocks/>
          </p:cNvSpPr>
          <p:nvPr/>
        </p:nvSpPr>
        <p:spPr bwMode="auto">
          <a:xfrm>
            <a:off x="4943452" y="5408526"/>
            <a:ext cx="2334280" cy="528724"/>
          </a:xfrm>
          <a:custGeom>
            <a:avLst/>
            <a:gdLst>
              <a:gd name="T0" fmla="*/ 0 w 1626"/>
              <a:gd name="T1" fmla="*/ 2147483647 h 379"/>
              <a:gd name="T2" fmla="*/ 2147483647 w 1626"/>
              <a:gd name="T3" fmla="*/ 2147483647 h 379"/>
              <a:gd name="T4" fmla="*/ 2147483647 w 1626"/>
              <a:gd name="T5" fmla="*/ 0 h 379"/>
              <a:gd name="T6" fmla="*/ 0 w 1626"/>
              <a:gd name="T7" fmla="*/ 0 h 379"/>
              <a:gd name="T8" fmla="*/ 0 w 1626"/>
              <a:gd name="T9" fmla="*/ 2147483647 h 379"/>
              <a:gd name="T10" fmla="*/ 0 60000 65536"/>
              <a:gd name="T11" fmla="*/ 0 60000 65536"/>
              <a:gd name="T12" fmla="*/ 0 60000 65536"/>
              <a:gd name="T13" fmla="*/ 0 60000 65536"/>
              <a:gd name="T14" fmla="*/ 0 60000 65536"/>
              <a:gd name="T15" fmla="*/ 0 w 1626"/>
              <a:gd name="T16" fmla="*/ 0 h 379"/>
              <a:gd name="T17" fmla="*/ 1626 w 1626"/>
              <a:gd name="T18" fmla="*/ 379 h 379"/>
            </a:gdLst>
            <a:ahLst/>
            <a:cxnLst>
              <a:cxn ang="T10">
                <a:pos x="T0" y="T1"/>
              </a:cxn>
              <a:cxn ang="T11">
                <a:pos x="T2" y="T3"/>
              </a:cxn>
              <a:cxn ang="T12">
                <a:pos x="T4" y="T5"/>
              </a:cxn>
              <a:cxn ang="T13">
                <a:pos x="T6" y="T7"/>
              </a:cxn>
              <a:cxn ang="T14">
                <a:pos x="T8" y="T9"/>
              </a:cxn>
            </a:cxnLst>
            <a:rect l="T15" t="T16" r="T17" b="T18"/>
            <a:pathLst>
              <a:path w="1626" h="379">
                <a:moveTo>
                  <a:pt x="0" y="378"/>
                </a:moveTo>
                <a:lnTo>
                  <a:pt x="1625" y="378"/>
                </a:lnTo>
                <a:lnTo>
                  <a:pt x="1625" y="0"/>
                </a:lnTo>
                <a:lnTo>
                  <a:pt x="0" y="0"/>
                </a:lnTo>
                <a:lnTo>
                  <a:pt x="0" y="37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0226" name="Text Box 52"/>
          <p:cNvSpPr txBox="1">
            <a:spLocks noChangeArrowheads="1"/>
          </p:cNvSpPr>
          <p:nvPr/>
        </p:nvSpPr>
        <p:spPr bwMode="auto">
          <a:xfrm>
            <a:off x="7315200" y="2209800"/>
            <a:ext cx="1447800" cy="457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To synthesizer section</a:t>
            </a:r>
          </a:p>
        </p:txBody>
      </p:sp>
      <p:sp>
        <p:nvSpPr>
          <p:cNvPr id="50227" name="AutoShape 53"/>
          <p:cNvSpPr>
            <a:spLocks noChangeArrowheads="1"/>
          </p:cNvSpPr>
          <p:nvPr/>
        </p:nvSpPr>
        <p:spPr bwMode="auto">
          <a:xfrm flipV="1">
            <a:off x="6242050" y="2465388"/>
            <a:ext cx="704850" cy="682625"/>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0228" name="Text Box 54"/>
          <p:cNvSpPr txBox="1">
            <a:spLocks noChangeArrowheads="1"/>
          </p:cNvSpPr>
          <p:nvPr/>
        </p:nvSpPr>
        <p:spPr bwMode="auto">
          <a:xfrm>
            <a:off x="6300788" y="2606675"/>
            <a:ext cx="709612" cy="4238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Divide</a:t>
            </a:r>
          </a:p>
          <a:p>
            <a:pPr defTabSz="403225">
              <a:buClr>
                <a:srgbClr val="000000"/>
              </a:buClr>
              <a:buSzPct val="90000"/>
              <a:buFont typeface="Monotype Sorts" pitchFamily="2" charset="2"/>
              <a:buNone/>
            </a:pPr>
            <a:r>
              <a:rPr lang="en-US" sz="1600" dirty="0">
                <a:latin typeface="Agilent TT Cond" pitchFamily="34" charset="0"/>
              </a:rPr>
              <a:t>by X</a:t>
            </a:r>
          </a:p>
        </p:txBody>
      </p:sp>
      <p:sp>
        <p:nvSpPr>
          <p:cNvPr id="50229" name="Line 55"/>
          <p:cNvSpPr>
            <a:spLocks noChangeShapeType="1"/>
          </p:cNvSpPr>
          <p:nvPr/>
        </p:nvSpPr>
        <p:spPr bwMode="auto">
          <a:xfrm>
            <a:off x="5886450" y="2801938"/>
            <a:ext cx="354013"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0230" name="Rectangle 56"/>
          <p:cNvSpPr>
            <a:spLocks noChangeArrowheads="1"/>
          </p:cNvSpPr>
          <p:nvPr/>
        </p:nvSpPr>
        <p:spPr bwMode="auto">
          <a:xfrm>
            <a:off x="1600200" y="914400"/>
            <a:ext cx="54102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Reference Section</a:t>
            </a:r>
            <a:endParaRPr lang="en-US" sz="3600" b="1" dirty="0">
              <a:latin typeface="Agilent TT Cond" pitchFamily="34" charset="0"/>
            </a:endParaRPr>
          </a:p>
        </p:txBody>
      </p:sp>
      <p:sp>
        <p:nvSpPr>
          <p:cNvPr id="58" name="TextBox 57"/>
          <p:cNvSpPr txBox="1"/>
          <p:nvPr/>
        </p:nvSpPr>
        <p:spPr>
          <a:xfrm>
            <a:off x="1520045" y="2588829"/>
            <a:ext cx="269626" cy="461665"/>
          </a:xfrm>
          <a:prstGeom prst="rect">
            <a:avLst/>
          </a:prstGeom>
          <a:noFill/>
        </p:spPr>
        <p:txBody>
          <a:bodyPr wrap="none" rtlCol="0">
            <a:spAutoFit/>
          </a:bodyPr>
          <a:lstStyle/>
          <a:p>
            <a:r>
              <a:rPr lang="en-US" b="1" dirty="0" smtClean="0">
                <a:latin typeface="Agilent TT Cond" pitchFamily="34" charset="0"/>
              </a:rPr>
              <a:t>f</a:t>
            </a:r>
            <a:endParaRPr lang="en-US" b="1" dirty="0">
              <a:latin typeface="Agilent TT Cond" pitchFamily="34" charset="0"/>
            </a:endParaRPr>
          </a:p>
        </p:txBody>
      </p:sp>
      <p:sp>
        <p:nvSpPr>
          <p:cNvPr id="57" name="TextBox 56"/>
          <p:cNvSpPr txBox="1"/>
          <p:nvPr/>
        </p:nvSpPr>
        <p:spPr>
          <a:xfrm>
            <a:off x="1135110" y="5431739"/>
            <a:ext cx="1876097" cy="338554"/>
          </a:xfrm>
          <a:prstGeom prst="rect">
            <a:avLst/>
          </a:prstGeom>
          <a:noFill/>
        </p:spPr>
        <p:txBody>
          <a:bodyPr wrap="square" rtlCol="0">
            <a:spAutoFit/>
          </a:bodyPr>
          <a:lstStyle/>
          <a:p>
            <a:pPr marL="157163" lvl="1" indent="252413" defTabSz="403225">
              <a:buClr>
                <a:srgbClr val="104160"/>
              </a:buClr>
              <a:buSzPct val="90000"/>
              <a:buFont typeface="Monotype Sorts" pitchFamily="2" charset="2"/>
              <a:buNone/>
            </a:pPr>
            <a:r>
              <a:rPr lang="en-US" sz="1600" b="1" dirty="0" smtClean="0">
                <a:solidFill>
                  <a:srgbClr val="000000"/>
                </a:solidFill>
                <a:latin typeface="Agilent TT Cond" pitchFamily="34" charset="0"/>
              </a:rPr>
              <a:t>Line Voltage</a:t>
            </a:r>
            <a:endParaRPr lang="en-US" sz="1600"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8588" y="207963"/>
            <a:ext cx="9015412" cy="549275"/>
          </a:xfrm>
        </p:spPr>
        <p:txBody>
          <a:bodyPr/>
          <a:lstStyle/>
          <a:p>
            <a:r>
              <a:rPr lang="en-US" dirty="0" smtClean="0"/>
              <a:t>Basic CW Signals – Block Diagram</a:t>
            </a:r>
          </a:p>
        </p:txBody>
      </p:sp>
      <p:sp>
        <p:nvSpPr>
          <p:cNvPr id="53251" name="Line 3"/>
          <p:cNvSpPr>
            <a:spLocks noChangeShapeType="1"/>
          </p:cNvSpPr>
          <p:nvPr/>
        </p:nvSpPr>
        <p:spPr bwMode="auto">
          <a:xfrm flipV="1">
            <a:off x="5210175" y="2965450"/>
            <a:ext cx="69850" cy="600075"/>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3252" name="Freeform 4"/>
          <p:cNvSpPr>
            <a:spLocks/>
          </p:cNvSpPr>
          <p:nvPr/>
        </p:nvSpPr>
        <p:spPr bwMode="auto">
          <a:xfrm>
            <a:off x="5154613" y="3036888"/>
            <a:ext cx="160337" cy="482600"/>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6"/>
                </a:lnTo>
                <a:lnTo>
                  <a:pt x="0" y="197"/>
                </a:lnTo>
                <a:lnTo>
                  <a:pt x="98" y="147"/>
                </a:lnTo>
                <a:lnTo>
                  <a:pt x="0" y="99"/>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3253" name="AutoShape 5"/>
          <p:cNvSpPr>
            <a:spLocks noChangeArrowheads="1"/>
          </p:cNvSpPr>
          <p:nvPr/>
        </p:nvSpPr>
        <p:spPr bwMode="auto">
          <a:xfrm flipV="1">
            <a:off x="5037138" y="2835275"/>
            <a:ext cx="398462" cy="79375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3254" name="Freeform 6"/>
          <p:cNvSpPr>
            <a:spLocks/>
          </p:cNvSpPr>
          <p:nvPr/>
        </p:nvSpPr>
        <p:spPr bwMode="auto">
          <a:xfrm>
            <a:off x="6045200" y="2836863"/>
            <a:ext cx="796925" cy="793750"/>
          </a:xfrm>
          <a:custGeom>
            <a:avLst/>
            <a:gdLst>
              <a:gd name="T0" fmla="*/ 0 w 490"/>
              <a:gd name="T1" fmla="*/ 0 h 490"/>
              <a:gd name="T2" fmla="*/ 0 w 490"/>
              <a:gd name="T3" fmla="*/ 2147483647 h 490"/>
              <a:gd name="T4" fmla="*/ 2147483647 w 490"/>
              <a:gd name="T5" fmla="*/ 2147483647 h 490"/>
              <a:gd name="T6" fmla="*/ 0 w 490"/>
              <a:gd name="T7" fmla="*/ 0 h 490"/>
              <a:gd name="T8" fmla="*/ 0 w 490"/>
              <a:gd name="T9" fmla="*/ 0 h 490"/>
              <a:gd name="T10" fmla="*/ 0 60000 65536"/>
              <a:gd name="T11" fmla="*/ 0 60000 65536"/>
              <a:gd name="T12" fmla="*/ 0 60000 65536"/>
              <a:gd name="T13" fmla="*/ 0 60000 65536"/>
              <a:gd name="T14" fmla="*/ 0 60000 65536"/>
              <a:gd name="T15" fmla="*/ 0 w 490"/>
              <a:gd name="T16" fmla="*/ 0 h 490"/>
              <a:gd name="T17" fmla="*/ 490 w 490"/>
              <a:gd name="T18" fmla="*/ 490 h 490"/>
            </a:gdLst>
            <a:ahLst/>
            <a:cxnLst>
              <a:cxn ang="T10">
                <a:pos x="T0" y="T1"/>
              </a:cxn>
              <a:cxn ang="T11">
                <a:pos x="T2" y="T3"/>
              </a:cxn>
              <a:cxn ang="T12">
                <a:pos x="T4" y="T5"/>
              </a:cxn>
              <a:cxn ang="T13">
                <a:pos x="T6" y="T7"/>
              </a:cxn>
              <a:cxn ang="T14">
                <a:pos x="T8" y="T9"/>
              </a:cxn>
            </a:cxnLst>
            <a:rect l="T15" t="T16" r="T17" b="T18"/>
            <a:pathLst>
              <a:path w="490" h="490">
                <a:moveTo>
                  <a:pt x="0" y="0"/>
                </a:moveTo>
                <a:lnTo>
                  <a:pt x="0" y="489"/>
                </a:lnTo>
                <a:lnTo>
                  <a:pt x="489" y="245"/>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3255" name="Line 7"/>
          <p:cNvSpPr>
            <a:spLocks noChangeShapeType="1"/>
          </p:cNvSpPr>
          <p:nvPr/>
        </p:nvSpPr>
        <p:spPr bwMode="auto">
          <a:xfrm flipV="1">
            <a:off x="7397750" y="2965450"/>
            <a:ext cx="69850" cy="600075"/>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3256" name="Freeform 8"/>
          <p:cNvSpPr>
            <a:spLocks/>
          </p:cNvSpPr>
          <p:nvPr/>
        </p:nvSpPr>
        <p:spPr bwMode="auto">
          <a:xfrm>
            <a:off x="7342188" y="3036888"/>
            <a:ext cx="163512" cy="482600"/>
          </a:xfrm>
          <a:custGeom>
            <a:avLst/>
            <a:gdLst>
              <a:gd name="T0" fmla="*/ 0 w 100"/>
              <a:gd name="T1" fmla="*/ 2147483647 h 296"/>
              <a:gd name="T2" fmla="*/ 2147483647 w 100"/>
              <a:gd name="T3" fmla="*/ 2147483647 h 296"/>
              <a:gd name="T4" fmla="*/ 0 w 100"/>
              <a:gd name="T5" fmla="*/ 2147483647 h 296"/>
              <a:gd name="T6" fmla="*/ 2147483647 w 100"/>
              <a:gd name="T7" fmla="*/ 2147483647 h 296"/>
              <a:gd name="T8" fmla="*/ 0 w 100"/>
              <a:gd name="T9" fmla="*/ 2147483647 h 296"/>
              <a:gd name="T10" fmla="*/ 2147483647 w 100"/>
              <a:gd name="T11" fmla="*/ 2147483647 h 296"/>
              <a:gd name="T12" fmla="*/ 0 w 100"/>
              <a:gd name="T13" fmla="*/ 0 h 296"/>
              <a:gd name="T14" fmla="*/ 0 60000 65536"/>
              <a:gd name="T15" fmla="*/ 0 60000 65536"/>
              <a:gd name="T16" fmla="*/ 0 60000 65536"/>
              <a:gd name="T17" fmla="*/ 0 60000 65536"/>
              <a:gd name="T18" fmla="*/ 0 60000 65536"/>
              <a:gd name="T19" fmla="*/ 0 60000 65536"/>
              <a:gd name="T20" fmla="*/ 0 60000 65536"/>
              <a:gd name="T21" fmla="*/ 0 w 100"/>
              <a:gd name="T22" fmla="*/ 0 h 296"/>
              <a:gd name="T23" fmla="*/ 100 w 10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296">
                <a:moveTo>
                  <a:pt x="0" y="295"/>
                </a:moveTo>
                <a:lnTo>
                  <a:pt x="99" y="246"/>
                </a:lnTo>
                <a:lnTo>
                  <a:pt x="0" y="197"/>
                </a:lnTo>
                <a:lnTo>
                  <a:pt x="99" y="147"/>
                </a:lnTo>
                <a:lnTo>
                  <a:pt x="0" y="99"/>
                </a:lnTo>
                <a:lnTo>
                  <a:pt x="99"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3257" name="AutoShape 9"/>
          <p:cNvSpPr>
            <a:spLocks noChangeArrowheads="1"/>
          </p:cNvSpPr>
          <p:nvPr/>
        </p:nvSpPr>
        <p:spPr bwMode="auto">
          <a:xfrm flipV="1">
            <a:off x="7226300" y="2835275"/>
            <a:ext cx="396875" cy="79375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3258" name="Line 10"/>
          <p:cNvSpPr>
            <a:spLocks noChangeShapeType="1"/>
          </p:cNvSpPr>
          <p:nvPr/>
        </p:nvSpPr>
        <p:spPr bwMode="auto">
          <a:xfrm>
            <a:off x="4446588" y="3238500"/>
            <a:ext cx="596900" cy="0"/>
          </a:xfrm>
          <a:prstGeom prst="line">
            <a:avLst/>
          </a:prstGeom>
          <a:noFill/>
          <a:ln w="28575">
            <a:solidFill>
              <a:schemeClr val="tx1"/>
            </a:solidFill>
            <a:round/>
            <a:headEnd/>
            <a:tailEnd type="arrow" w="med" len="med"/>
          </a:ln>
        </p:spPr>
        <p:txBody>
          <a:bodyPr lIns="0" tIns="0" rIns="0" bIns="0"/>
          <a:lstStyle/>
          <a:p>
            <a:endParaRPr lang="en-US" dirty="0">
              <a:latin typeface="Agilent TT Cond" pitchFamily="34" charset="0"/>
            </a:endParaRPr>
          </a:p>
        </p:txBody>
      </p:sp>
      <p:sp>
        <p:nvSpPr>
          <p:cNvPr id="53259" name="Line 11"/>
          <p:cNvSpPr>
            <a:spLocks noChangeShapeType="1"/>
          </p:cNvSpPr>
          <p:nvPr/>
        </p:nvSpPr>
        <p:spPr bwMode="auto">
          <a:xfrm>
            <a:off x="5441950" y="3238500"/>
            <a:ext cx="595313" cy="0"/>
          </a:xfrm>
          <a:prstGeom prst="line">
            <a:avLst/>
          </a:prstGeom>
          <a:noFill/>
          <a:ln w="28575">
            <a:solidFill>
              <a:schemeClr val="tx1"/>
            </a:solidFill>
            <a:round/>
            <a:headEnd/>
            <a:tailEnd/>
          </a:ln>
        </p:spPr>
        <p:txBody>
          <a:bodyPr lIns="0" tIns="0" rIns="0" bIns="0"/>
          <a:lstStyle/>
          <a:p>
            <a:endParaRPr lang="en-US" dirty="0">
              <a:latin typeface="Agilent TT Cond" pitchFamily="34" charset="0"/>
            </a:endParaRPr>
          </a:p>
        </p:txBody>
      </p:sp>
      <p:sp>
        <p:nvSpPr>
          <p:cNvPr id="53260" name="Line 12"/>
          <p:cNvSpPr>
            <a:spLocks noChangeShapeType="1"/>
          </p:cNvSpPr>
          <p:nvPr/>
        </p:nvSpPr>
        <p:spPr bwMode="auto">
          <a:xfrm>
            <a:off x="6835775" y="3238500"/>
            <a:ext cx="396875" cy="0"/>
          </a:xfrm>
          <a:prstGeom prst="line">
            <a:avLst/>
          </a:prstGeom>
          <a:noFill/>
          <a:ln w="28575">
            <a:solidFill>
              <a:schemeClr val="tx1"/>
            </a:solidFill>
            <a:round/>
            <a:headEnd/>
            <a:tailEnd/>
          </a:ln>
        </p:spPr>
        <p:txBody>
          <a:bodyPr lIns="0" tIns="0" rIns="0" bIns="0"/>
          <a:lstStyle/>
          <a:p>
            <a:endParaRPr lang="en-US" dirty="0">
              <a:latin typeface="Agilent TT Cond" pitchFamily="34" charset="0"/>
            </a:endParaRPr>
          </a:p>
        </p:txBody>
      </p:sp>
      <p:sp>
        <p:nvSpPr>
          <p:cNvPr id="53261" name="Line 13"/>
          <p:cNvSpPr>
            <a:spLocks noChangeShapeType="1"/>
          </p:cNvSpPr>
          <p:nvPr/>
        </p:nvSpPr>
        <p:spPr bwMode="auto">
          <a:xfrm>
            <a:off x="7631113" y="3238500"/>
            <a:ext cx="596900" cy="0"/>
          </a:xfrm>
          <a:prstGeom prst="line">
            <a:avLst/>
          </a:prstGeom>
          <a:noFill/>
          <a:ln w="28575">
            <a:solidFill>
              <a:srgbClr val="000000"/>
            </a:solidFill>
            <a:round/>
            <a:headEnd/>
            <a:tailEnd type="arrow" w="med" len="med"/>
          </a:ln>
        </p:spPr>
        <p:txBody>
          <a:bodyPr lIns="0" tIns="0" rIns="0" bIns="0"/>
          <a:lstStyle/>
          <a:p>
            <a:endParaRPr lang="en-US" dirty="0">
              <a:latin typeface="Agilent TT Cond" pitchFamily="34" charset="0"/>
            </a:endParaRPr>
          </a:p>
        </p:txBody>
      </p:sp>
      <p:sp>
        <p:nvSpPr>
          <p:cNvPr id="53262" name="Freeform 14"/>
          <p:cNvSpPr>
            <a:spLocks/>
          </p:cNvSpPr>
          <p:nvPr/>
        </p:nvSpPr>
        <p:spPr bwMode="auto">
          <a:xfrm>
            <a:off x="6985000" y="4826000"/>
            <a:ext cx="161925" cy="615950"/>
          </a:xfrm>
          <a:custGeom>
            <a:avLst/>
            <a:gdLst>
              <a:gd name="T0" fmla="*/ 0 w 100"/>
              <a:gd name="T1" fmla="*/ 2147483647 h 381"/>
              <a:gd name="T2" fmla="*/ 2147483647 w 100"/>
              <a:gd name="T3" fmla="*/ 2147483647 h 381"/>
              <a:gd name="T4" fmla="*/ 0 w 100"/>
              <a:gd name="T5" fmla="*/ 2147483647 h 381"/>
              <a:gd name="T6" fmla="*/ 2147483647 w 100"/>
              <a:gd name="T7" fmla="*/ 2147483647 h 381"/>
              <a:gd name="T8" fmla="*/ 0 w 100"/>
              <a:gd name="T9" fmla="*/ 2147483647 h 381"/>
              <a:gd name="T10" fmla="*/ 2147483647 w 100"/>
              <a:gd name="T11" fmla="*/ 2147483647 h 381"/>
              <a:gd name="T12" fmla="*/ 0 w 100"/>
              <a:gd name="T13" fmla="*/ 0 h 381"/>
              <a:gd name="T14" fmla="*/ 0 60000 65536"/>
              <a:gd name="T15" fmla="*/ 0 60000 65536"/>
              <a:gd name="T16" fmla="*/ 0 60000 65536"/>
              <a:gd name="T17" fmla="*/ 0 60000 65536"/>
              <a:gd name="T18" fmla="*/ 0 60000 65536"/>
              <a:gd name="T19" fmla="*/ 0 60000 65536"/>
              <a:gd name="T20" fmla="*/ 0 60000 65536"/>
              <a:gd name="T21" fmla="*/ 0 w 100"/>
              <a:gd name="T22" fmla="*/ 0 h 381"/>
              <a:gd name="T23" fmla="*/ 100 w 100"/>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381">
                <a:moveTo>
                  <a:pt x="0" y="380"/>
                </a:moveTo>
                <a:lnTo>
                  <a:pt x="99" y="317"/>
                </a:lnTo>
                <a:lnTo>
                  <a:pt x="0" y="253"/>
                </a:lnTo>
                <a:lnTo>
                  <a:pt x="99" y="189"/>
                </a:lnTo>
                <a:lnTo>
                  <a:pt x="0" y="126"/>
                </a:lnTo>
                <a:lnTo>
                  <a:pt x="99" y="62"/>
                </a:lnTo>
                <a:lnTo>
                  <a:pt x="0" y="0"/>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53263" name="Line 15"/>
          <p:cNvSpPr>
            <a:spLocks noChangeShapeType="1"/>
          </p:cNvSpPr>
          <p:nvPr/>
        </p:nvSpPr>
        <p:spPr bwMode="auto">
          <a:xfrm>
            <a:off x="7034213" y="3238500"/>
            <a:ext cx="0" cy="595313"/>
          </a:xfrm>
          <a:prstGeom prst="line">
            <a:avLst/>
          </a:prstGeom>
          <a:noFill/>
          <a:ln w="31234">
            <a:solidFill>
              <a:schemeClr val="tx1"/>
            </a:solidFill>
            <a:round/>
            <a:headEnd/>
            <a:tailEnd/>
          </a:ln>
        </p:spPr>
        <p:txBody>
          <a:bodyPr lIns="0" tIns="0" rIns="0" bIns="0"/>
          <a:lstStyle/>
          <a:p>
            <a:endParaRPr lang="en-US" dirty="0">
              <a:latin typeface="Agilent TT Cond" pitchFamily="34" charset="0"/>
            </a:endParaRPr>
          </a:p>
        </p:txBody>
      </p:sp>
      <p:sp>
        <p:nvSpPr>
          <p:cNvPr id="53264" name="Freeform 16"/>
          <p:cNvSpPr>
            <a:spLocks/>
          </p:cNvSpPr>
          <p:nvPr/>
        </p:nvSpPr>
        <p:spPr bwMode="auto">
          <a:xfrm>
            <a:off x="6962775" y="3838575"/>
            <a:ext cx="160338" cy="582613"/>
          </a:xfrm>
          <a:custGeom>
            <a:avLst/>
            <a:gdLst>
              <a:gd name="T0" fmla="*/ 0 w 99"/>
              <a:gd name="T1" fmla="*/ 2147483647 h 359"/>
              <a:gd name="T2" fmla="*/ 2147483647 w 99"/>
              <a:gd name="T3" fmla="*/ 2147483647 h 359"/>
              <a:gd name="T4" fmla="*/ 0 w 99"/>
              <a:gd name="T5" fmla="*/ 2147483647 h 359"/>
              <a:gd name="T6" fmla="*/ 2147483647 w 99"/>
              <a:gd name="T7" fmla="*/ 2147483647 h 359"/>
              <a:gd name="T8" fmla="*/ 0 w 99"/>
              <a:gd name="T9" fmla="*/ 2147483647 h 359"/>
              <a:gd name="T10" fmla="*/ 2147483647 w 99"/>
              <a:gd name="T11" fmla="*/ 2147483647 h 359"/>
              <a:gd name="T12" fmla="*/ 0 w 99"/>
              <a:gd name="T13" fmla="*/ 0 h 359"/>
              <a:gd name="T14" fmla="*/ 0 60000 65536"/>
              <a:gd name="T15" fmla="*/ 0 60000 65536"/>
              <a:gd name="T16" fmla="*/ 0 60000 65536"/>
              <a:gd name="T17" fmla="*/ 0 60000 65536"/>
              <a:gd name="T18" fmla="*/ 0 60000 65536"/>
              <a:gd name="T19" fmla="*/ 0 60000 65536"/>
              <a:gd name="T20" fmla="*/ 0 60000 65536"/>
              <a:gd name="T21" fmla="*/ 0 w 99"/>
              <a:gd name="T22" fmla="*/ 0 h 359"/>
              <a:gd name="T23" fmla="*/ 99 w 99"/>
              <a:gd name="T24" fmla="*/ 359 h 3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359">
                <a:moveTo>
                  <a:pt x="0" y="358"/>
                </a:moveTo>
                <a:lnTo>
                  <a:pt x="98" y="298"/>
                </a:lnTo>
                <a:lnTo>
                  <a:pt x="0" y="238"/>
                </a:lnTo>
                <a:lnTo>
                  <a:pt x="98" y="179"/>
                </a:lnTo>
                <a:lnTo>
                  <a:pt x="0" y="119"/>
                </a:lnTo>
                <a:lnTo>
                  <a:pt x="98" y="60"/>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3265" name="Line 17"/>
          <p:cNvSpPr>
            <a:spLocks noChangeShapeType="1"/>
          </p:cNvSpPr>
          <p:nvPr/>
        </p:nvSpPr>
        <p:spPr bwMode="auto">
          <a:xfrm>
            <a:off x="7034213" y="4425950"/>
            <a:ext cx="0" cy="396875"/>
          </a:xfrm>
          <a:prstGeom prst="line">
            <a:avLst/>
          </a:prstGeom>
          <a:noFill/>
          <a:ln w="31234">
            <a:solidFill>
              <a:schemeClr val="tx1"/>
            </a:solidFill>
            <a:round/>
            <a:headEnd/>
            <a:tailEnd/>
          </a:ln>
        </p:spPr>
        <p:txBody>
          <a:bodyPr lIns="0" tIns="0" rIns="0" bIns="0"/>
          <a:lstStyle/>
          <a:p>
            <a:endParaRPr lang="en-US" dirty="0">
              <a:latin typeface="Agilent TT Cond" pitchFamily="34" charset="0"/>
            </a:endParaRPr>
          </a:p>
        </p:txBody>
      </p:sp>
      <p:sp>
        <p:nvSpPr>
          <p:cNvPr id="53266" name="Line 18"/>
          <p:cNvSpPr>
            <a:spLocks noChangeShapeType="1"/>
          </p:cNvSpPr>
          <p:nvPr/>
        </p:nvSpPr>
        <p:spPr bwMode="auto">
          <a:xfrm>
            <a:off x="6435725" y="4624388"/>
            <a:ext cx="598488" cy="0"/>
          </a:xfrm>
          <a:prstGeom prst="line">
            <a:avLst/>
          </a:prstGeom>
          <a:noFill/>
          <a:ln w="31234">
            <a:solidFill>
              <a:schemeClr val="tx1"/>
            </a:solidFill>
            <a:round/>
            <a:headEnd/>
            <a:tailEnd/>
          </a:ln>
        </p:spPr>
        <p:txBody>
          <a:bodyPr lIns="0" tIns="0" rIns="0" bIns="0"/>
          <a:lstStyle/>
          <a:p>
            <a:endParaRPr lang="en-US" dirty="0">
              <a:latin typeface="Agilent TT Cond" pitchFamily="34" charset="0"/>
            </a:endParaRPr>
          </a:p>
        </p:txBody>
      </p:sp>
      <p:sp>
        <p:nvSpPr>
          <p:cNvPr id="53267" name="Line 19"/>
          <p:cNvSpPr>
            <a:spLocks noChangeShapeType="1"/>
          </p:cNvSpPr>
          <p:nvPr/>
        </p:nvSpPr>
        <p:spPr bwMode="auto">
          <a:xfrm>
            <a:off x="6435725" y="4425950"/>
            <a:ext cx="0" cy="396875"/>
          </a:xfrm>
          <a:prstGeom prst="line">
            <a:avLst/>
          </a:prstGeom>
          <a:noFill/>
          <a:ln w="31234">
            <a:solidFill>
              <a:schemeClr val="tx1"/>
            </a:solidFill>
            <a:round/>
            <a:headEnd/>
            <a:tailEnd/>
          </a:ln>
        </p:spPr>
        <p:txBody>
          <a:bodyPr lIns="0" tIns="0" rIns="0" bIns="0"/>
          <a:lstStyle/>
          <a:p>
            <a:endParaRPr lang="en-US" dirty="0">
              <a:latin typeface="Agilent TT Cond" pitchFamily="34" charset="0"/>
            </a:endParaRPr>
          </a:p>
        </p:txBody>
      </p:sp>
      <p:sp>
        <p:nvSpPr>
          <p:cNvPr id="53268" name="Line 20"/>
          <p:cNvSpPr>
            <a:spLocks noChangeShapeType="1"/>
          </p:cNvSpPr>
          <p:nvPr/>
        </p:nvSpPr>
        <p:spPr bwMode="auto">
          <a:xfrm>
            <a:off x="5640388" y="4624388"/>
            <a:ext cx="795337" cy="0"/>
          </a:xfrm>
          <a:prstGeom prst="line">
            <a:avLst/>
          </a:prstGeom>
          <a:noFill/>
          <a:ln w="31234">
            <a:solidFill>
              <a:schemeClr val="tx1"/>
            </a:solidFill>
            <a:bevel/>
            <a:headEnd/>
            <a:tailEnd type="arrow" w="med" len="med"/>
          </a:ln>
        </p:spPr>
        <p:txBody>
          <a:bodyPr lIns="0" tIns="0" rIns="0" bIns="0"/>
          <a:lstStyle/>
          <a:p>
            <a:endParaRPr lang="en-US" dirty="0">
              <a:latin typeface="Agilent TT Cond" pitchFamily="34" charset="0"/>
            </a:endParaRPr>
          </a:p>
        </p:txBody>
      </p:sp>
      <p:sp>
        <p:nvSpPr>
          <p:cNvPr id="53269" name="AutoShape 21"/>
          <p:cNvSpPr>
            <a:spLocks noChangeArrowheads="1"/>
          </p:cNvSpPr>
          <p:nvPr/>
        </p:nvSpPr>
        <p:spPr bwMode="auto">
          <a:xfrm flipV="1">
            <a:off x="4843463" y="4227513"/>
            <a:ext cx="796925" cy="79375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3270" name="Line 22"/>
          <p:cNvSpPr>
            <a:spLocks noChangeShapeType="1"/>
          </p:cNvSpPr>
          <p:nvPr/>
        </p:nvSpPr>
        <p:spPr bwMode="auto">
          <a:xfrm flipV="1">
            <a:off x="5241925" y="3635375"/>
            <a:ext cx="0" cy="592138"/>
          </a:xfrm>
          <a:prstGeom prst="line">
            <a:avLst/>
          </a:prstGeom>
          <a:noFill/>
          <a:ln w="31234">
            <a:solidFill>
              <a:schemeClr val="tx1"/>
            </a:solidFill>
            <a:round/>
            <a:headEnd/>
            <a:tailEnd type="arrow" w="med" len="med"/>
          </a:ln>
        </p:spPr>
        <p:txBody>
          <a:bodyPr lIns="0" tIns="0" rIns="0" bIns="0"/>
          <a:lstStyle/>
          <a:p>
            <a:endParaRPr lang="en-US" dirty="0">
              <a:latin typeface="Agilent TT Cond" pitchFamily="34" charset="0"/>
            </a:endParaRPr>
          </a:p>
        </p:txBody>
      </p:sp>
      <p:sp>
        <p:nvSpPr>
          <p:cNvPr id="53271" name="Text Box 23"/>
          <p:cNvSpPr txBox="1">
            <a:spLocks noChangeArrowheads="1"/>
          </p:cNvSpPr>
          <p:nvPr/>
        </p:nvSpPr>
        <p:spPr bwMode="auto">
          <a:xfrm>
            <a:off x="4876800" y="2286000"/>
            <a:ext cx="1050925" cy="45561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ALC Modulator</a:t>
            </a:r>
          </a:p>
        </p:txBody>
      </p:sp>
      <p:sp>
        <p:nvSpPr>
          <p:cNvPr id="53272" name="Text Box 24"/>
          <p:cNvSpPr txBox="1">
            <a:spLocks noChangeArrowheads="1"/>
          </p:cNvSpPr>
          <p:nvPr/>
        </p:nvSpPr>
        <p:spPr bwMode="auto">
          <a:xfrm>
            <a:off x="4900613" y="4376738"/>
            <a:ext cx="655637" cy="4921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ALC</a:t>
            </a:r>
          </a:p>
          <a:p>
            <a:pPr defTabSz="403225">
              <a:buClr>
                <a:srgbClr val="000000"/>
              </a:buClr>
              <a:buSzPct val="90000"/>
              <a:buFont typeface="Monotype Sorts" pitchFamily="2" charset="2"/>
              <a:buNone/>
            </a:pPr>
            <a:r>
              <a:rPr lang="en-US" sz="1800" dirty="0">
                <a:latin typeface="Agilent TT Cond" pitchFamily="34" charset="0"/>
              </a:rPr>
              <a:t>Driver</a:t>
            </a:r>
          </a:p>
        </p:txBody>
      </p:sp>
      <p:sp>
        <p:nvSpPr>
          <p:cNvPr id="53273" name="Text Box 25"/>
          <p:cNvSpPr txBox="1">
            <a:spLocks noChangeArrowheads="1"/>
          </p:cNvSpPr>
          <p:nvPr/>
        </p:nvSpPr>
        <p:spPr bwMode="auto">
          <a:xfrm>
            <a:off x="5334000" y="5486400"/>
            <a:ext cx="1395413" cy="2349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ALC Detector</a:t>
            </a:r>
          </a:p>
        </p:txBody>
      </p:sp>
      <p:sp>
        <p:nvSpPr>
          <p:cNvPr id="53274" name="Freeform 26"/>
          <p:cNvSpPr>
            <a:spLocks/>
          </p:cNvSpPr>
          <p:nvPr/>
        </p:nvSpPr>
        <p:spPr bwMode="auto">
          <a:xfrm>
            <a:off x="6835775" y="5416550"/>
            <a:ext cx="398463" cy="396875"/>
          </a:xfrm>
          <a:custGeom>
            <a:avLst/>
            <a:gdLst>
              <a:gd name="T0" fmla="*/ 2147483647 w 245"/>
              <a:gd name="T1" fmla="*/ 0 h 245"/>
              <a:gd name="T2" fmla="*/ 2147483647 w 245"/>
              <a:gd name="T3" fmla="*/ 2147483647 h 245"/>
              <a:gd name="T4" fmla="*/ 0 w 245"/>
              <a:gd name="T5" fmla="*/ 2147483647 h 245"/>
              <a:gd name="T6" fmla="*/ 2147483647 w 245"/>
              <a:gd name="T7" fmla="*/ 2147483647 h 245"/>
              <a:gd name="T8" fmla="*/ 2147483647 w 245"/>
              <a:gd name="T9" fmla="*/ 2147483647 h 245"/>
              <a:gd name="T10" fmla="*/ 2147483647 w 245"/>
              <a:gd name="T11" fmla="*/ 2147483647 h 245"/>
              <a:gd name="T12" fmla="*/ 0 60000 65536"/>
              <a:gd name="T13" fmla="*/ 0 60000 65536"/>
              <a:gd name="T14" fmla="*/ 0 60000 65536"/>
              <a:gd name="T15" fmla="*/ 0 60000 65536"/>
              <a:gd name="T16" fmla="*/ 0 60000 65536"/>
              <a:gd name="T17" fmla="*/ 0 60000 65536"/>
              <a:gd name="T18" fmla="*/ 0 w 245"/>
              <a:gd name="T19" fmla="*/ 0 h 245"/>
              <a:gd name="T20" fmla="*/ 245 w 245"/>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245" h="245">
                <a:moveTo>
                  <a:pt x="122" y="0"/>
                </a:moveTo>
                <a:lnTo>
                  <a:pt x="122" y="122"/>
                </a:lnTo>
                <a:lnTo>
                  <a:pt x="0" y="122"/>
                </a:lnTo>
                <a:lnTo>
                  <a:pt x="122" y="244"/>
                </a:lnTo>
                <a:lnTo>
                  <a:pt x="244" y="122"/>
                </a:lnTo>
                <a:lnTo>
                  <a:pt x="122" y="122"/>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53275" name="Text Box 27"/>
          <p:cNvSpPr txBox="1">
            <a:spLocks noChangeArrowheads="1"/>
          </p:cNvSpPr>
          <p:nvPr/>
        </p:nvSpPr>
        <p:spPr bwMode="auto">
          <a:xfrm>
            <a:off x="7231063" y="2286000"/>
            <a:ext cx="1127125" cy="4905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Output</a:t>
            </a:r>
          </a:p>
          <a:p>
            <a:pPr defTabSz="403225">
              <a:buClr>
                <a:srgbClr val="000000"/>
              </a:buClr>
              <a:buSzPct val="90000"/>
              <a:buFont typeface="Monotype Sorts" pitchFamily="2" charset="2"/>
              <a:buNone/>
            </a:pPr>
            <a:r>
              <a:rPr lang="en-US" sz="1800" dirty="0">
                <a:latin typeface="Agilent TT Cond" pitchFamily="34" charset="0"/>
              </a:rPr>
              <a:t>Attenuator</a:t>
            </a:r>
          </a:p>
        </p:txBody>
      </p:sp>
      <p:sp>
        <p:nvSpPr>
          <p:cNvPr id="53276" name="Line 28"/>
          <p:cNvSpPr>
            <a:spLocks noChangeShapeType="1"/>
          </p:cNvSpPr>
          <p:nvPr/>
        </p:nvSpPr>
        <p:spPr bwMode="auto">
          <a:xfrm flipV="1">
            <a:off x="6096000" y="4800600"/>
            <a:ext cx="198438" cy="593725"/>
          </a:xfrm>
          <a:prstGeom prst="line">
            <a:avLst/>
          </a:prstGeom>
          <a:noFill/>
          <a:ln w="31234">
            <a:solidFill>
              <a:schemeClr val="tx1"/>
            </a:solidFill>
            <a:round/>
            <a:headEnd/>
            <a:tailEnd type="arrow" w="med" len="med"/>
          </a:ln>
        </p:spPr>
        <p:txBody>
          <a:bodyPr lIns="0" tIns="0" rIns="0" bIns="0"/>
          <a:lstStyle/>
          <a:p>
            <a:endParaRPr lang="en-US" dirty="0">
              <a:latin typeface="Agilent TT Cond" pitchFamily="34" charset="0"/>
            </a:endParaRPr>
          </a:p>
        </p:txBody>
      </p:sp>
      <p:sp>
        <p:nvSpPr>
          <p:cNvPr id="53277" name="Text Box 29"/>
          <p:cNvSpPr txBox="1">
            <a:spLocks noChangeArrowheads="1"/>
          </p:cNvSpPr>
          <p:nvPr/>
        </p:nvSpPr>
        <p:spPr bwMode="auto">
          <a:xfrm>
            <a:off x="3733800" y="2667000"/>
            <a:ext cx="1066800" cy="6778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From  synthesizer section</a:t>
            </a:r>
          </a:p>
        </p:txBody>
      </p:sp>
      <p:sp>
        <p:nvSpPr>
          <p:cNvPr id="53278" name="Text Box 30"/>
          <p:cNvSpPr txBox="1">
            <a:spLocks noChangeArrowheads="1"/>
          </p:cNvSpPr>
          <p:nvPr/>
        </p:nvSpPr>
        <p:spPr bwMode="auto">
          <a:xfrm>
            <a:off x="8001000" y="3352800"/>
            <a:ext cx="685800" cy="6096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Source output</a:t>
            </a:r>
          </a:p>
        </p:txBody>
      </p:sp>
      <p:sp>
        <p:nvSpPr>
          <p:cNvPr id="53279" name="Text Box 31"/>
          <p:cNvSpPr txBox="1">
            <a:spLocks noChangeArrowheads="1"/>
          </p:cNvSpPr>
          <p:nvPr/>
        </p:nvSpPr>
        <p:spPr bwMode="auto">
          <a:xfrm>
            <a:off x="152400" y="1905000"/>
            <a:ext cx="3505200" cy="4094163"/>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2000" dirty="0">
                <a:latin typeface="Agilent TT Cond" pitchFamily="34" charset="0"/>
              </a:rPr>
              <a:t>ALC</a:t>
            </a:r>
          </a:p>
          <a:p>
            <a:pPr marL="436563" lvl="1" indent="-26988" defTabSz="403225">
              <a:buClr>
                <a:srgbClr val="000000"/>
              </a:buClr>
              <a:buFontTx/>
              <a:buChar char="•"/>
            </a:pPr>
            <a:r>
              <a:rPr lang="en-US" sz="2000" dirty="0">
                <a:latin typeface="Agilent TT Cond" pitchFamily="34" charset="0"/>
              </a:rPr>
              <a:t>maintains level output power by adding/subtracting power as needed</a:t>
            </a:r>
          </a:p>
          <a:p>
            <a:pPr marL="436563" lvl="1" indent="-26988" defTabSz="403225">
              <a:buClr>
                <a:srgbClr val="000000"/>
              </a:buClr>
              <a:buFontTx/>
              <a:buChar char="•"/>
            </a:pPr>
            <a:endParaRPr lang="en-US" sz="2000" dirty="0">
              <a:latin typeface="Agilent TT Cond" pitchFamily="34" charset="0"/>
            </a:endParaRPr>
          </a:p>
          <a:p>
            <a:pPr marL="184150" indent="-184150" defTabSz="403225">
              <a:buClr>
                <a:srgbClr val="000000"/>
              </a:buClr>
              <a:buFontTx/>
              <a:buChar char="•"/>
            </a:pPr>
            <a:r>
              <a:rPr lang="en-US" sz="2000" dirty="0">
                <a:latin typeface="Agilent TT Cond" pitchFamily="34" charset="0"/>
              </a:rPr>
              <a:t>Output Attenuator</a:t>
            </a:r>
          </a:p>
          <a:p>
            <a:pPr marL="436563" lvl="1" indent="-26988" defTabSz="403225">
              <a:buClr>
                <a:srgbClr val="000000"/>
              </a:buClr>
              <a:buFontTx/>
              <a:buChar char="•"/>
            </a:pPr>
            <a:r>
              <a:rPr lang="en-US" sz="2000" dirty="0">
                <a:latin typeface="Agilent TT Cond" pitchFamily="34" charset="0"/>
              </a:rPr>
              <a:t>mechanical or electronic</a:t>
            </a:r>
          </a:p>
          <a:p>
            <a:pPr marL="436563" lvl="1" indent="-26988" defTabSz="403225">
              <a:buClr>
                <a:srgbClr val="000000"/>
              </a:buClr>
              <a:buFontTx/>
              <a:buChar char="•"/>
            </a:pPr>
            <a:r>
              <a:rPr lang="en-US" sz="2000" dirty="0">
                <a:latin typeface="Agilent TT Cond" pitchFamily="34" charset="0"/>
              </a:rPr>
              <a:t>provides attenuation to achieve wide output range (e.g. -</a:t>
            </a:r>
            <a:r>
              <a:rPr lang="en-US" sz="2000" dirty="0" smtClean="0">
                <a:latin typeface="Agilent TT Cond" pitchFamily="34" charset="0"/>
              </a:rPr>
              <a:t>127 </a:t>
            </a:r>
            <a:r>
              <a:rPr lang="en-US" sz="2000" dirty="0" err="1" smtClean="0">
                <a:latin typeface="Agilent TT Cond" pitchFamily="34" charset="0"/>
              </a:rPr>
              <a:t>dBm</a:t>
            </a:r>
            <a:r>
              <a:rPr lang="en-US" sz="2000" dirty="0" smtClean="0">
                <a:latin typeface="Agilent TT Cond" pitchFamily="34" charset="0"/>
              </a:rPr>
              <a:t> </a:t>
            </a:r>
            <a:r>
              <a:rPr lang="en-US" sz="2000" dirty="0">
                <a:latin typeface="Agilent TT Cond" pitchFamily="34" charset="0"/>
              </a:rPr>
              <a:t>to </a:t>
            </a:r>
            <a:r>
              <a:rPr lang="en-US" sz="2000" dirty="0" smtClean="0">
                <a:latin typeface="Agilent TT Cond" pitchFamily="34" charset="0"/>
              </a:rPr>
              <a:t>+23 </a:t>
            </a:r>
            <a:r>
              <a:rPr lang="en-US" sz="2000" dirty="0" err="1" smtClean="0">
                <a:latin typeface="Agilent TT Cond" pitchFamily="34" charset="0"/>
              </a:rPr>
              <a:t>dBm</a:t>
            </a:r>
            <a:r>
              <a:rPr lang="en-US" sz="2000" dirty="0">
                <a:latin typeface="Agilent TT Cond" pitchFamily="34" charset="0"/>
              </a:rPr>
              <a:t>)</a:t>
            </a:r>
          </a:p>
        </p:txBody>
      </p:sp>
      <p:sp>
        <p:nvSpPr>
          <p:cNvPr id="53280" name="Rectangle 32"/>
          <p:cNvSpPr>
            <a:spLocks noChangeArrowheads="1"/>
          </p:cNvSpPr>
          <p:nvPr/>
        </p:nvSpPr>
        <p:spPr bwMode="auto">
          <a:xfrm>
            <a:off x="1905000" y="914400"/>
            <a:ext cx="54102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Output Section</a:t>
            </a:r>
            <a:endParaRPr lang="en-US" sz="3600" b="1" dirty="0">
              <a:latin typeface="Agilent TT Cond" pitchFamily="34" charset="0"/>
            </a:endParaRPr>
          </a:p>
        </p:txBody>
      </p:sp>
      <p:sp>
        <p:nvSpPr>
          <p:cNvPr id="2" name="Isosceles Triangle 1"/>
          <p:cNvSpPr/>
          <p:nvPr/>
        </p:nvSpPr>
        <p:spPr bwMode="auto">
          <a:xfrm rot="5400000">
            <a:off x="6155863" y="4514518"/>
            <a:ext cx="298450" cy="219739"/>
          </a:xfrm>
          <a:prstGeom prst="triangle">
            <a:avLst/>
          </a:prstGeom>
          <a:solidFill>
            <a:schemeClr val="tx1"/>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p:txBody>
          <a:bodyPr/>
          <a:lstStyle/>
          <a:p>
            <a:r>
              <a:rPr lang="en-US"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reeform 3"/>
          <p:cNvSpPr>
            <a:spLocks/>
          </p:cNvSpPr>
          <p:nvPr/>
        </p:nvSpPr>
        <p:spPr bwMode="auto">
          <a:xfrm>
            <a:off x="3025775" y="3603625"/>
            <a:ext cx="708025" cy="687388"/>
          </a:xfrm>
          <a:custGeom>
            <a:avLst/>
            <a:gdLst>
              <a:gd name="T0" fmla="*/ 0 w 491"/>
              <a:gd name="T1" fmla="*/ 0 h 490"/>
              <a:gd name="T2" fmla="*/ 0 w 491"/>
              <a:gd name="T3" fmla="*/ 2147483647 h 490"/>
              <a:gd name="T4" fmla="*/ 2147483647 w 491"/>
              <a:gd name="T5" fmla="*/ 2147483647 h 490"/>
              <a:gd name="T6" fmla="*/ 0 w 491"/>
              <a:gd name="T7" fmla="*/ 0 h 490"/>
              <a:gd name="T8" fmla="*/ 0 w 491"/>
              <a:gd name="T9" fmla="*/ 0 h 490"/>
              <a:gd name="T10" fmla="*/ 0 60000 65536"/>
              <a:gd name="T11" fmla="*/ 0 60000 65536"/>
              <a:gd name="T12" fmla="*/ 0 60000 65536"/>
              <a:gd name="T13" fmla="*/ 0 60000 65536"/>
              <a:gd name="T14" fmla="*/ 0 60000 65536"/>
              <a:gd name="T15" fmla="*/ 0 w 491"/>
              <a:gd name="T16" fmla="*/ 0 h 490"/>
              <a:gd name="T17" fmla="*/ 491 w 491"/>
              <a:gd name="T18" fmla="*/ 490 h 490"/>
            </a:gdLst>
            <a:ahLst/>
            <a:cxnLst>
              <a:cxn ang="T10">
                <a:pos x="T0" y="T1"/>
              </a:cxn>
              <a:cxn ang="T11">
                <a:pos x="T2" y="T3"/>
              </a:cxn>
              <a:cxn ang="T12">
                <a:pos x="T4" y="T5"/>
              </a:cxn>
              <a:cxn ang="T13">
                <a:pos x="T6" y="T7"/>
              </a:cxn>
              <a:cxn ang="T14">
                <a:pos x="T8" y="T9"/>
              </a:cxn>
            </a:cxnLst>
            <a:rect l="T15" t="T16" r="T17" b="T18"/>
            <a:pathLst>
              <a:path w="491" h="490">
                <a:moveTo>
                  <a:pt x="0" y="0"/>
                </a:moveTo>
                <a:lnTo>
                  <a:pt x="0" y="489"/>
                </a:lnTo>
                <a:lnTo>
                  <a:pt x="490" y="244"/>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grpSp>
        <p:nvGrpSpPr>
          <p:cNvPr id="51203" name="Group 4"/>
          <p:cNvGrpSpPr>
            <a:grpSpLocks/>
          </p:cNvGrpSpPr>
          <p:nvPr/>
        </p:nvGrpSpPr>
        <p:grpSpPr bwMode="auto">
          <a:xfrm>
            <a:off x="4259263" y="3625850"/>
            <a:ext cx="704850" cy="684213"/>
            <a:chOff x="2989" y="3260"/>
            <a:chExt cx="488" cy="488"/>
          </a:xfrm>
        </p:grpSpPr>
        <p:sp>
          <p:nvSpPr>
            <p:cNvPr id="51241" name="Freeform 5"/>
            <p:cNvSpPr>
              <a:spLocks/>
            </p:cNvSpPr>
            <p:nvPr/>
          </p:nvSpPr>
          <p:spPr bwMode="auto">
            <a:xfrm>
              <a:off x="3076" y="3378"/>
              <a:ext cx="295" cy="214"/>
            </a:xfrm>
            <a:custGeom>
              <a:avLst/>
              <a:gdLst>
                <a:gd name="T0" fmla="*/ 3 w 295"/>
                <a:gd name="T1" fmla="*/ 100 h 214"/>
                <a:gd name="T2" fmla="*/ 9 w 295"/>
                <a:gd name="T3" fmla="*/ 87 h 214"/>
                <a:gd name="T4" fmla="*/ 15 w 295"/>
                <a:gd name="T5" fmla="*/ 74 h 214"/>
                <a:gd name="T6" fmla="*/ 21 w 295"/>
                <a:gd name="T7" fmla="*/ 62 h 214"/>
                <a:gd name="T8" fmla="*/ 27 w 295"/>
                <a:gd name="T9" fmla="*/ 50 h 214"/>
                <a:gd name="T10" fmla="*/ 32 w 295"/>
                <a:gd name="T11" fmla="*/ 40 h 214"/>
                <a:gd name="T12" fmla="*/ 38 w 295"/>
                <a:gd name="T13" fmla="*/ 30 h 214"/>
                <a:gd name="T14" fmla="*/ 44 w 295"/>
                <a:gd name="T15" fmla="*/ 20 h 214"/>
                <a:gd name="T16" fmla="*/ 51 w 295"/>
                <a:gd name="T17" fmla="*/ 14 h 214"/>
                <a:gd name="T18" fmla="*/ 57 w 295"/>
                <a:gd name="T19" fmla="*/ 9 h 214"/>
                <a:gd name="T20" fmla="*/ 62 w 295"/>
                <a:gd name="T21" fmla="*/ 4 h 214"/>
                <a:gd name="T22" fmla="*/ 68 w 295"/>
                <a:gd name="T23" fmla="*/ 1 h 214"/>
                <a:gd name="T24" fmla="*/ 74 w 295"/>
                <a:gd name="T25" fmla="*/ 0 h 214"/>
                <a:gd name="T26" fmla="*/ 79 w 295"/>
                <a:gd name="T27" fmla="*/ 1 h 214"/>
                <a:gd name="T28" fmla="*/ 86 w 295"/>
                <a:gd name="T29" fmla="*/ 4 h 214"/>
                <a:gd name="T30" fmla="*/ 92 w 295"/>
                <a:gd name="T31" fmla="*/ 7 h 214"/>
                <a:gd name="T32" fmla="*/ 98 w 295"/>
                <a:gd name="T33" fmla="*/ 13 h 214"/>
                <a:gd name="T34" fmla="*/ 103 w 295"/>
                <a:gd name="T35" fmla="*/ 20 h 214"/>
                <a:gd name="T36" fmla="*/ 110 w 295"/>
                <a:gd name="T37" fmla="*/ 31 h 214"/>
                <a:gd name="T38" fmla="*/ 115 w 295"/>
                <a:gd name="T39" fmla="*/ 40 h 214"/>
                <a:gd name="T40" fmla="*/ 120 w 295"/>
                <a:gd name="T41" fmla="*/ 49 h 214"/>
                <a:gd name="T42" fmla="*/ 126 w 295"/>
                <a:gd name="T43" fmla="*/ 62 h 214"/>
                <a:gd name="T44" fmla="*/ 132 w 295"/>
                <a:gd name="T45" fmla="*/ 74 h 214"/>
                <a:gd name="T46" fmla="*/ 138 w 295"/>
                <a:gd name="T47" fmla="*/ 87 h 214"/>
                <a:gd name="T48" fmla="*/ 144 w 295"/>
                <a:gd name="T49" fmla="*/ 100 h 214"/>
                <a:gd name="T50" fmla="*/ 146 w 295"/>
                <a:gd name="T51" fmla="*/ 107 h 214"/>
                <a:gd name="T52" fmla="*/ 153 w 295"/>
                <a:gd name="T53" fmla="*/ 119 h 214"/>
                <a:gd name="T54" fmla="*/ 158 w 295"/>
                <a:gd name="T55" fmla="*/ 133 h 214"/>
                <a:gd name="T56" fmla="*/ 165 w 295"/>
                <a:gd name="T57" fmla="*/ 144 h 214"/>
                <a:gd name="T58" fmla="*/ 171 w 295"/>
                <a:gd name="T59" fmla="*/ 157 h 214"/>
                <a:gd name="T60" fmla="*/ 176 w 295"/>
                <a:gd name="T61" fmla="*/ 169 h 214"/>
                <a:gd name="T62" fmla="*/ 183 w 295"/>
                <a:gd name="T63" fmla="*/ 179 h 214"/>
                <a:gd name="T64" fmla="*/ 187 w 295"/>
                <a:gd name="T65" fmla="*/ 188 h 214"/>
                <a:gd name="T66" fmla="*/ 195 w 295"/>
                <a:gd name="T67" fmla="*/ 196 h 214"/>
                <a:gd name="T68" fmla="*/ 199 w 295"/>
                <a:gd name="T69" fmla="*/ 201 h 214"/>
                <a:gd name="T70" fmla="*/ 205 w 295"/>
                <a:gd name="T71" fmla="*/ 207 h 214"/>
                <a:gd name="T72" fmla="*/ 211 w 295"/>
                <a:gd name="T73" fmla="*/ 210 h 214"/>
                <a:gd name="T74" fmla="*/ 219 w 295"/>
                <a:gd name="T75" fmla="*/ 212 h 214"/>
                <a:gd name="T76" fmla="*/ 223 w 295"/>
                <a:gd name="T77" fmla="*/ 212 h 214"/>
                <a:gd name="T78" fmla="*/ 230 w 295"/>
                <a:gd name="T79" fmla="*/ 210 h 214"/>
                <a:gd name="T80" fmla="*/ 235 w 295"/>
                <a:gd name="T81" fmla="*/ 207 h 214"/>
                <a:gd name="T82" fmla="*/ 240 w 295"/>
                <a:gd name="T83" fmla="*/ 201 h 214"/>
                <a:gd name="T84" fmla="*/ 247 w 295"/>
                <a:gd name="T85" fmla="*/ 196 h 214"/>
                <a:gd name="T86" fmla="*/ 253 w 295"/>
                <a:gd name="T87" fmla="*/ 188 h 214"/>
                <a:gd name="T88" fmla="*/ 258 w 295"/>
                <a:gd name="T89" fmla="*/ 179 h 214"/>
                <a:gd name="T90" fmla="*/ 264 w 295"/>
                <a:gd name="T91" fmla="*/ 169 h 214"/>
                <a:gd name="T92" fmla="*/ 271 w 295"/>
                <a:gd name="T93" fmla="*/ 157 h 214"/>
                <a:gd name="T94" fmla="*/ 277 w 295"/>
                <a:gd name="T95" fmla="*/ 146 h 214"/>
                <a:gd name="T96" fmla="*/ 282 w 295"/>
                <a:gd name="T97" fmla="*/ 133 h 214"/>
                <a:gd name="T98" fmla="*/ 288 w 295"/>
                <a:gd name="T99" fmla="*/ 120 h 214"/>
                <a:gd name="T100" fmla="*/ 294 w 295"/>
                <a:gd name="T101" fmla="*/ 107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4"/>
                <a:gd name="T155" fmla="*/ 295 w 295"/>
                <a:gd name="T156" fmla="*/ 214 h 2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4">
                  <a:moveTo>
                    <a:pt x="0" y="107"/>
                  </a:moveTo>
                  <a:lnTo>
                    <a:pt x="3" y="100"/>
                  </a:lnTo>
                  <a:lnTo>
                    <a:pt x="6" y="93"/>
                  </a:lnTo>
                  <a:lnTo>
                    <a:pt x="9" y="87"/>
                  </a:lnTo>
                  <a:lnTo>
                    <a:pt x="12" y="80"/>
                  </a:lnTo>
                  <a:lnTo>
                    <a:pt x="15" y="74"/>
                  </a:lnTo>
                  <a:lnTo>
                    <a:pt x="17" y="67"/>
                  </a:lnTo>
                  <a:lnTo>
                    <a:pt x="21" y="62"/>
                  </a:lnTo>
                  <a:lnTo>
                    <a:pt x="24" y="55"/>
                  </a:lnTo>
                  <a:lnTo>
                    <a:pt x="27" y="50"/>
                  </a:lnTo>
                  <a:lnTo>
                    <a:pt x="30" y="44"/>
                  </a:lnTo>
                  <a:lnTo>
                    <a:pt x="32" y="40"/>
                  </a:lnTo>
                  <a:lnTo>
                    <a:pt x="36" y="34"/>
                  </a:lnTo>
                  <a:lnTo>
                    <a:pt x="38" y="30"/>
                  </a:lnTo>
                  <a:lnTo>
                    <a:pt x="41" y="26"/>
                  </a:lnTo>
                  <a:lnTo>
                    <a:pt x="44" y="20"/>
                  </a:lnTo>
                  <a:lnTo>
                    <a:pt x="48" y="16"/>
                  </a:lnTo>
                  <a:lnTo>
                    <a:pt x="51" y="14"/>
                  </a:lnTo>
                  <a:lnTo>
                    <a:pt x="52" y="11"/>
                  </a:lnTo>
                  <a:lnTo>
                    <a:pt x="57" y="9"/>
                  </a:lnTo>
                  <a:lnTo>
                    <a:pt x="59" y="5"/>
                  </a:lnTo>
                  <a:lnTo>
                    <a:pt x="62" y="4"/>
                  </a:lnTo>
                  <a:lnTo>
                    <a:pt x="66" y="3"/>
                  </a:lnTo>
                  <a:lnTo>
                    <a:pt x="68" y="1"/>
                  </a:lnTo>
                  <a:lnTo>
                    <a:pt x="71" y="0"/>
                  </a:lnTo>
                  <a:lnTo>
                    <a:pt x="74" y="0"/>
                  </a:lnTo>
                  <a:lnTo>
                    <a:pt x="77" y="0"/>
                  </a:lnTo>
                  <a:lnTo>
                    <a:pt x="79" y="1"/>
                  </a:lnTo>
                  <a:lnTo>
                    <a:pt x="83" y="3"/>
                  </a:lnTo>
                  <a:lnTo>
                    <a:pt x="86" y="4"/>
                  </a:lnTo>
                  <a:lnTo>
                    <a:pt x="88" y="5"/>
                  </a:lnTo>
                  <a:lnTo>
                    <a:pt x="92" y="7"/>
                  </a:lnTo>
                  <a:lnTo>
                    <a:pt x="95" y="11"/>
                  </a:lnTo>
                  <a:lnTo>
                    <a:pt x="98" y="13"/>
                  </a:lnTo>
                  <a:lnTo>
                    <a:pt x="99" y="16"/>
                  </a:lnTo>
                  <a:lnTo>
                    <a:pt x="103" y="20"/>
                  </a:lnTo>
                  <a:lnTo>
                    <a:pt x="107" y="26"/>
                  </a:lnTo>
                  <a:lnTo>
                    <a:pt x="110" y="31"/>
                  </a:lnTo>
                  <a:lnTo>
                    <a:pt x="113" y="34"/>
                  </a:lnTo>
                  <a:lnTo>
                    <a:pt x="115" y="40"/>
                  </a:lnTo>
                  <a:lnTo>
                    <a:pt x="117" y="44"/>
                  </a:lnTo>
                  <a:lnTo>
                    <a:pt x="120" y="49"/>
                  </a:lnTo>
                  <a:lnTo>
                    <a:pt x="123" y="55"/>
                  </a:lnTo>
                  <a:lnTo>
                    <a:pt x="126" y="62"/>
                  </a:lnTo>
                  <a:lnTo>
                    <a:pt x="129" y="67"/>
                  </a:lnTo>
                  <a:lnTo>
                    <a:pt x="132" y="74"/>
                  </a:lnTo>
                  <a:lnTo>
                    <a:pt x="135" y="80"/>
                  </a:lnTo>
                  <a:lnTo>
                    <a:pt x="138" y="87"/>
                  </a:lnTo>
                  <a:lnTo>
                    <a:pt x="141" y="93"/>
                  </a:lnTo>
                  <a:lnTo>
                    <a:pt x="144" y="100"/>
                  </a:lnTo>
                  <a:lnTo>
                    <a:pt x="146" y="106"/>
                  </a:lnTo>
                  <a:lnTo>
                    <a:pt x="146" y="107"/>
                  </a:lnTo>
                  <a:lnTo>
                    <a:pt x="150" y="113"/>
                  </a:lnTo>
                  <a:lnTo>
                    <a:pt x="153" y="119"/>
                  </a:lnTo>
                  <a:lnTo>
                    <a:pt x="155" y="126"/>
                  </a:lnTo>
                  <a:lnTo>
                    <a:pt x="158" y="133"/>
                  </a:lnTo>
                  <a:lnTo>
                    <a:pt x="162" y="139"/>
                  </a:lnTo>
                  <a:lnTo>
                    <a:pt x="165" y="144"/>
                  </a:lnTo>
                  <a:lnTo>
                    <a:pt x="166" y="151"/>
                  </a:lnTo>
                  <a:lnTo>
                    <a:pt x="171" y="157"/>
                  </a:lnTo>
                  <a:lnTo>
                    <a:pt x="173" y="163"/>
                  </a:lnTo>
                  <a:lnTo>
                    <a:pt x="176" y="169"/>
                  </a:lnTo>
                  <a:lnTo>
                    <a:pt x="180" y="174"/>
                  </a:lnTo>
                  <a:lnTo>
                    <a:pt x="183" y="179"/>
                  </a:lnTo>
                  <a:lnTo>
                    <a:pt x="185" y="184"/>
                  </a:lnTo>
                  <a:lnTo>
                    <a:pt x="187" y="188"/>
                  </a:lnTo>
                  <a:lnTo>
                    <a:pt x="191" y="192"/>
                  </a:lnTo>
                  <a:lnTo>
                    <a:pt x="195" y="196"/>
                  </a:lnTo>
                  <a:lnTo>
                    <a:pt x="197" y="199"/>
                  </a:lnTo>
                  <a:lnTo>
                    <a:pt x="199" y="201"/>
                  </a:lnTo>
                  <a:lnTo>
                    <a:pt x="203" y="204"/>
                  </a:lnTo>
                  <a:lnTo>
                    <a:pt x="205" y="207"/>
                  </a:lnTo>
                  <a:lnTo>
                    <a:pt x="208" y="209"/>
                  </a:lnTo>
                  <a:lnTo>
                    <a:pt x="211" y="210"/>
                  </a:lnTo>
                  <a:lnTo>
                    <a:pt x="214" y="211"/>
                  </a:lnTo>
                  <a:lnTo>
                    <a:pt x="219" y="212"/>
                  </a:lnTo>
                  <a:lnTo>
                    <a:pt x="221" y="213"/>
                  </a:lnTo>
                  <a:lnTo>
                    <a:pt x="223" y="212"/>
                  </a:lnTo>
                  <a:lnTo>
                    <a:pt x="226" y="211"/>
                  </a:lnTo>
                  <a:lnTo>
                    <a:pt x="230" y="210"/>
                  </a:lnTo>
                  <a:lnTo>
                    <a:pt x="232" y="209"/>
                  </a:lnTo>
                  <a:lnTo>
                    <a:pt x="235" y="207"/>
                  </a:lnTo>
                  <a:lnTo>
                    <a:pt x="238" y="205"/>
                  </a:lnTo>
                  <a:lnTo>
                    <a:pt x="240" y="201"/>
                  </a:lnTo>
                  <a:lnTo>
                    <a:pt x="244" y="199"/>
                  </a:lnTo>
                  <a:lnTo>
                    <a:pt x="247" y="196"/>
                  </a:lnTo>
                  <a:lnTo>
                    <a:pt x="251" y="192"/>
                  </a:lnTo>
                  <a:lnTo>
                    <a:pt x="253" y="188"/>
                  </a:lnTo>
                  <a:lnTo>
                    <a:pt x="255" y="184"/>
                  </a:lnTo>
                  <a:lnTo>
                    <a:pt x="258" y="179"/>
                  </a:lnTo>
                  <a:lnTo>
                    <a:pt x="262" y="174"/>
                  </a:lnTo>
                  <a:lnTo>
                    <a:pt x="264" y="169"/>
                  </a:lnTo>
                  <a:lnTo>
                    <a:pt x="267" y="164"/>
                  </a:lnTo>
                  <a:lnTo>
                    <a:pt x="271" y="157"/>
                  </a:lnTo>
                  <a:lnTo>
                    <a:pt x="273" y="151"/>
                  </a:lnTo>
                  <a:lnTo>
                    <a:pt x="277" y="146"/>
                  </a:lnTo>
                  <a:lnTo>
                    <a:pt x="279" y="139"/>
                  </a:lnTo>
                  <a:lnTo>
                    <a:pt x="282" y="133"/>
                  </a:lnTo>
                  <a:lnTo>
                    <a:pt x="285" y="126"/>
                  </a:lnTo>
                  <a:lnTo>
                    <a:pt x="288" y="120"/>
                  </a:lnTo>
                  <a:lnTo>
                    <a:pt x="291" y="113"/>
                  </a:lnTo>
                  <a:lnTo>
                    <a:pt x="294" y="107"/>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51242" name="Oval 6"/>
            <p:cNvSpPr>
              <a:spLocks noChangeArrowheads="1"/>
            </p:cNvSpPr>
            <p:nvPr/>
          </p:nvSpPr>
          <p:spPr bwMode="auto">
            <a:xfrm>
              <a:off x="2989" y="3260"/>
              <a:ext cx="488" cy="488"/>
            </a:xfrm>
            <a:prstGeom prst="ellipse">
              <a:avLst/>
            </a:prstGeom>
            <a:noFill/>
            <a:ln w="18732">
              <a:solidFill>
                <a:schemeClr val="tx2"/>
              </a:solidFill>
              <a:round/>
              <a:headEnd/>
              <a:tailEnd/>
            </a:ln>
          </p:spPr>
          <p:txBody>
            <a:bodyPr wrap="none" anchor="ctr"/>
            <a:lstStyle/>
            <a:p>
              <a:endParaRPr lang="en-US" dirty="0">
                <a:latin typeface="Agilent TT Cond" pitchFamily="34" charset="0"/>
              </a:endParaRPr>
            </a:p>
          </p:txBody>
        </p:sp>
      </p:grpSp>
      <p:sp>
        <p:nvSpPr>
          <p:cNvPr id="51204" name="Oval 7"/>
          <p:cNvSpPr>
            <a:spLocks noChangeArrowheads="1"/>
          </p:cNvSpPr>
          <p:nvPr/>
        </p:nvSpPr>
        <p:spPr bwMode="auto">
          <a:xfrm rot="20884344">
            <a:off x="1816100" y="3632200"/>
            <a:ext cx="706438" cy="684213"/>
          </a:xfrm>
          <a:prstGeom prst="ellips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51206" name="AutoShape 9"/>
          <p:cNvSpPr>
            <a:spLocks noChangeArrowheads="1"/>
          </p:cNvSpPr>
          <p:nvPr/>
        </p:nvSpPr>
        <p:spPr bwMode="auto">
          <a:xfrm flipV="1">
            <a:off x="3019425" y="2424113"/>
            <a:ext cx="704850" cy="684212"/>
          </a:xfrm>
          <a:prstGeom prst="roundRect">
            <a:avLst>
              <a:gd name="adj" fmla="val 0"/>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51207" name="Line 10"/>
          <p:cNvSpPr>
            <a:spLocks noChangeShapeType="1"/>
          </p:cNvSpPr>
          <p:nvPr/>
        </p:nvSpPr>
        <p:spPr bwMode="auto">
          <a:xfrm flipV="1">
            <a:off x="2138363" y="4305300"/>
            <a:ext cx="0" cy="684213"/>
          </a:xfrm>
          <a:prstGeom prst="line">
            <a:avLst/>
          </a:prstGeom>
          <a:noFill/>
          <a:ln w="28575">
            <a:solidFill>
              <a:srgbClr val="000000"/>
            </a:solidFill>
            <a:round/>
            <a:headEnd/>
            <a:tailEnd type="arrow" w="med" len="med"/>
          </a:ln>
        </p:spPr>
        <p:txBody>
          <a:bodyPr wrap="none" anchor="ctr"/>
          <a:lstStyle/>
          <a:p>
            <a:endParaRPr lang="en-US" dirty="0">
              <a:latin typeface="Agilent TT Cond" pitchFamily="34" charset="0"/>
            </a:endParaRPr>
          </a:p>
        </p:txBody>
      </p:sp>
      <p:sp>
        <p:nvSpPr>
          <p:cNvPr id="51208" name="Line 11"/>
          <p:cNvSpPr>
            <a:spLocks noChangeShapeType="1"/>
          </p:cNvSpPr>
          <p:nvPr/>
        </p:nvSpPr>
        <p:spPr bwMode="auto">
          <a:xfrm>
            <a:off x="2490788" y="3962400"/>
            <a:ext cx="528637"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1209" name="Line 12"/>
          <p:cNvSpPr>
            <a:spLocks noChangeShapeType="1"/>
          </p:cNvSpPr>
          <p:nvPr/>
        </p:nvSpPr>
        <p:spPr bwMode="auto">
          <a:xfrm>
            <a:off x="3724275" y="3962400"/>
            <a:ext cx="530225"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1210" name="Line 13"/>
          <p:cNvSpPr>
            <a:spLocks noChangeShapeType="1"/>
          </p:cNvSpPr>
          <p:nvPr/>
        </p:nvSpPr>
        <p:spPr bwMode="auto">
          <a:xfrm flipH="1">
            <a:off x="2143125" y="2763838"/>
            <a:ext cx="881063" cy="0"/>
          </a:xfrm>
          <a:prstGeom prst="line">
            <a:avLst/>
          </a:prstGeom>
          <a:noFill/>
          <a:ln w="28575">
            <a:solidFill>
              <a:srgbClr val="000000"/>
            </a:solidFill>
            <a:round/>
            <a:headEnd/>
            <a:tailEnd/>
          </a:ln>
        </p:spPr>
        <p:txBody>
          <a:bodyPr wrap="none" anchor="ctr"/>
          <a:lstStyle/>
          <a:p>
            <a:endParaRPr lang="en-US" dirty="0">
              <a:latin typeface="Agilent TT Cond" pitchFamily="34" charset="0"/>
            </a:endParaRPr>
          </a:p>
        </p:txBody>
      </p:sp>
      <p:sp>
        <p:nvSpPr>
          <p:cNvPr id="51211" name="Line 14"/>
          <p:cNvSpPr>
            <a:spLocks noChangeShapeType="1"/>
          </p:cNvSpPr>
          <p:nvPr/>
        </p:nvSpPr>
        <p:spPr bwMode="auto">
          <a:xfrm>
            <a:off x="2138363" y="2767013"/>
            <a:ext cx="0" cy="854075"/>
          </a:xfrm>
          <a:prstGeom prst="line">
            <a:avLst/>
          </a:prstGeom>
          <a:noFill/>
          <a:ln w="28575">
            <a:solidFill>
              <a:srgbClr val="000000"/>
            </a:solidFill>
            <a:round/>
            <a:headEnd/>
            <a:tailEnd type="arrow" w="med" len="med"/>
          </a:ln>
        </p:spPr>
        <p:txBody>
          <a:bodyPr wrap="none" anchor="ctr"/>
          <a:lstStyle/>
          <a:p>
            <a:endParaRPr lang="en-US" dirty="0">
              <a:latin typeface="Agilent TT Cond" pitchFamily="34" charset="0"/>
            </a:endParaRPr>
          </a:p>
        </p:txBody>
      </p:sp>
      <p:sp>
        <p:nvSpPr>
          <p:cNvPr id="51212" name="Line 15"/>
          <p:cNvSpPr>
            <a:spLocks noChangeShapeType="1"/>
          </p:cNvSpPr>
          <p:nvPr/>
        </p:nvSpPr>
        <p:spPr bwMode="auto">
          <a:xfrm flipV="1">
            <a:off x="5133975" y="2767013"/>
            <a:ext cx="0" cy="1195387"/>
          </a:xfrm>
          <a:prstGeom prst="line">
            <a:avLst/>
          </a:prstGeom>
          <a:noFill/>
          <a:ln w="28575">
            <a:solidFill>
              <a:srgbClr val="000000"/>
            </a:solidFill>
            <a:round/>
            <a:headEnd/>
            <a:tailEnd/>
          </a:ln>
        </p:spPr>
        <p:txBody>
          <a:bodyPr wrap="none" anchor="ctr"/>
          <a:lstStyle/>
          <a:p>
            <a:endParaRPr lang="en-US" dirty="0">
              <a:latin typeface="Agilent TT Cond" pitchFamily="34" charset="0"/>
            </a:endParaRPr>
          </a:p>
        </p:txBody>
      </p:sp>
      <p:sp>
        <p:nvSpPr>
          <p:cNvPr id="51213" name="Line 16"/>
          <p:cNvSpPr>
            <a:spLocks noChangeShapeType="1"/>
          </p:cNvSpPr>
          <p:nvPr/>
        </p:nvSpPr>
        <p:spPr bwMode="auto">
          <a:xfrm flipH="1">
            <a:off x="3724275" y="2767013"/>
            <a:ext cx="1409700" cy="0"/>
          </a:xfrm>
          <a:prstGeom prst="line">
            <a:avLst/>
          </a:prstGeom>
          <a:noFill/>
          <a:ln w="28575">
            <a:solidFill>
              <a:srgbClr val="000000"/>
            </a:solidFill>
            <a:round/>
            <a:headEnd/>
            <a:tailEnd type="arrow" w="med" len="med"/>
          </a:ln>
        </p:spPr>
        <p:txBody>
          <a:bodyPr wrap="none" anchor="ctr"/>
          <a:lstStyle/>
          <a:p>
            <a:endParaRPr lang="en-US" dirty="0">
              <a:latin typeface="Agilent TT Cond" pitchFamily="34" charset="0"/>
            </a:endParaRPr>
          </a:p>
        </p:txBody>
      </p:sp>
      <p:sp>
        <p:nvSpPr>
          <p:cNvPr id="51214" name="Freeform 17"/>
          <p:cNvSpPr>
            <a:spLocks/>
          </p:cNvSpPr>
          <p:nvPr/>
        </p:nvSpPr>
        <p:spPr bwMode="auto">
          <a:xfrm>
            <a:off x="2843213" y="3449638"/>
            <a:ext cx="530225" cy="514350"/>
          </a:xfrm>
          <a:custGeom>
            <a:avLst/>
            <a:gdLst>
              <a:gd name="T0" fmla="*/ 0 w 367"/>
              <a:gd name="T1" fmla="*/ 2147483647 h 367"/>
              <a:gd name="T2" fmla="*/ 0 w 367"/>
              <a:gd name="T3" fmla="*/ 0 h 367"/>
              <a:gd name="T4" fmla="*/ 2147483647 w 367"/>
              <a:gd name="T5" fmla="*/ 0 h 367"/>
              <a:gd name="T6" fmla="*/ 0 60000 65536"/>
              <a:gd name="T7" fmla="*/ 0 60000 65536"/>
              <a:gd name="T8" fmla="*/ 0 60000 65536"/>
              <a:gd name="T9" fmla="*/ 0 w 367"/>
              <a:gd name="T10" fmla="*/ 0 h 367"/>
              <a:gd name="T11" fmla="*/ 367 w 367"/>
              <a:gd name="T12" fmla="*/ 367 h 367"/>
            </a:gdLst>
            <a:ahLst/>
            <a:cxnLst>
              <a:cxn ang="T6">
                <a:pos x="T0" y="T1"/>
              </a:cxn>
              <a:cxn ang="T7">
                <a:pos x="T2" y="T3"/>
              </a:cxn>
              <a:cxn ang="T8">
                <a:pos x="T4" y="T5"/>
              </a:cxn>
            </a:cxnLst>
            <a:rect l="T9" t="T10" r="T11" b="T12"/>
            <a:pathLst>
              <a:path w="367" h="367">
                <a:moveTo>
                  <a:pt x="0" y="366"/>
                </a:moveTo>
                <a:lnTo>
                  <a:pt x="0" y="0"/>
                </a:lnTo>
                <a:lnTo>
                  <a:pt x="366" y="0"/>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51215" name="Freeform 18"/>
          <p:cNvSpPr>
            <a:spLocks/>
          </p:cNvSpPr>
          <p:nvPr/>
        </p:nvSpPr>
        <p:spPr bwMode="auto">
          <a:xfrm>
            <a:off x="3548063" y="3449638"/>
            <a:ext cx="354012" cy="514350"/>
          </a:xfrm>
          <a:custGeom>
            <a:avLst/>
            <a:gdLst>
              <a:gd name="T0" fmla="*/ 0 w 245"/>
              <a:gd name="T1" fmla="*/ 0 h 367"/>
              <a:gd name="T2" fmla="*/ 2147483647 w 245"/>
              <a:gd name="T3" fmla="*/ 0 h 367"/>
              <a:gd name="T4" fmla="*/ 2147483647 w 245"/>
              <a:gd name="T5" fmla="*/ 2147483647 h 367"/>
              <a:gd name="T6" fmla="*/ 0 60000 65536"/>
              <a:gd name="T7" fmla="*/ 0 60000 65536"/>
              <a:gd name="T8" fmla="*/ 0 60000 65536"/>
              <a:gd name="T9" fmla="*/ 0 w 245"/>
              <a:gd name="T10" fmla="*/ 0 h 367"/>
              <a:gd name="T11" fmla="*/ 245 w 245"/>
              <a:gd name="T12" fmla="*/ 367 h 367"/>
            </a:gdLst>
            <a:ahLst/>
            <a:cxnLst>
              <a:cxn ang="T6">
                <a:pos x="T0" y="T1"/>
              </a:cxn>
              <a:cxn ang="T7">
                <a:pos x="T2" y="T3"/>
              </a:cxn>
              <a:cxn ang="T8">
                <a:pos x="T4" y="T5"/>
              </a:cxn>
            </a:cxnLst>
            <a:rect l="T9" t="T10" r="T11" b="T12"/>
            <a:pathLst>
              <a:path w="245" h="367">
                <a:moveTo>
                  <a:pt x="0" y="0"/>
                </a:moveTo>
                <a:lnTo>
                  <a:pt x="244" y="0"/>
                </a:lnTo>
                <a:lnTo>
                  <a:pt x="244" y="366"/>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51216" name="Line 19"/>
          <p:cNvSpPr>
            <a:spLocks noChangeShapeType="1"/>
          </p:cNvSpPr>
          <p:nvPr/>
        </p:nvSpPr>
        <p:spPr bwMode="auto">
          <a:xfrm>
            <a:off x="3371850" y="3279775"/>
            <a:ext cx="0" cy="341313"/>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1217" name="Line 20"/>
          <p:cNvSpPr>
            <a:spLocks noChangeShapeType="1"/>
          </p:cNvSpPr>
          <p:nvPr/>
        </p:nvSpPr>
        <p:spPr bwMode="auto">
          <a:xfrm>
            <a:off x="3548063" y="3279775"/>
            <a:ext cx="0" cy="341313"/>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1218" name="Text Box 21"/>
          <p:cNvSpPr txBox="1">
            <a:spLocks noChangeArrowheads="1"/>
          </p:cNvSpPr>
          <p:nvPr/>
        </p:nvSpPr>
        <p:spPr bwMode="auto">
          <a:xfrm>
            <a:off x="4430713" y="4322763"/>
            <a:ext cx="522287" cy="2238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solidFill>
                  <a:schemeClr val="tx2"/>
                </a:solidFill>
                <a:latin typeface="Agilent TT Cond" pitchFamily="34" charset="0"/>
              </a:rPr>
              <a:t>VCO</a:t>
            </a:r>
          </a:p>
        </p:txBody>
      </p:sp>
      <p:sp>
        <p:nvSpPr>
          <p:cNvPr id="51219" name="Text Box 22"/>
          <p:cNvSpPr txBox="1">
            <a:spLocks noChangeArrowheads="1"/>
          </p:cNvSpPr>
          <p:nvPr/>
        </p:nvSpPr>
        <p:spPr bwMode="auto">
          <a:xfrm>
            <a:off x="1071563" y="3827463"/>
            <a:ext cx="795337" cy="4238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chemeClr val="tx2"/>
                </a:solidFill>
                <a:latin typeface="Agilent TT Cond" pitchFamily="34" charset="0"/>
              </a:rPr>
              <a:t>Phase</a:t>
            </a:r>
          </a:p>
          <a:p>
            <a:pPr defTabSz="403225">
              <a:buClr>
                <a:srgbClr val="000000"/>
              </a:buClr>
              <a:buSzPct val="90000"/>
              <a:buFont typeface="Monotype Sorts" pitchFamily="2" charset="2"/>
              <a:buNone/>
            </a:pPr>
            <a:r>
              <a:rPr lang="en-US" sz="1800" dirty="0">
                <a:solidFill>
                  <a:schemeClr val="tx2"/>
                </a:solidFill>
                <a:latin typeface="Agilent TT Cond" pitchFamily="34" charset="0"/>
              </a:rPr>
              <a:t>Detector</a:t>
            </a:r>
          </a:p>
        </p:txBody>
      </p:sp>
      <p:sp>
        <p:nvSpPr>
          <p:cNvPr id="51220" name="Text Box 23"/>
          <p:cNvSpPr txBox="1">
            <a:spLocks noChangeArrowheads="1"/>
          </p:cNvSpPr>
          <p:nvPr/>
        </p:nvSpPr>
        <p:spPr bwMode="auto">
          <a:xfrm>
            <a:off x="3070225" y="2646363"/>
            <a:ext cx="739775" cy="2159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err="1">
                <a:solidFill>
                  <a:schemeClr val="tx2"/>
                </a:solidFill>
                <a:latin typeface="Agilent TT Cond" pitchFamily="34" charset="0"/>
              </a:rPr>
              <a:t>Frac</a:t>
            </a:r>
            <a:r>
              <a:rPr lang="en-US" sz="1800" dirty="0">
                <a:solidFill>
                  <a:schemeClr val="tx2"/>
                </a:solidFill>
                <a:latin typeface="Agilent TT Cond" pitchFamily="34" charset="0"/>
              </a:rPr>
              <a:t>-N</a:t>
            </a:r>
          </a:p>
        </p:txBody>
      </p:sp>
      <p:sp>
        <p:nvSpPr>
          <p:cNvPr id="51221" name="Text Box 24"/>
          <p:cNvSpPr txBox="1">
            <a:spLocks noChangeArrowheads="1"/>
          </p:cNvSpPr>
          <p:nvPr/>
        </p:nvSpPr>
        <p:spPr bwMode="auto">
          <a:xfrm>
            <a:off x="1143000" y="5008562"/>
            <a:ext cx="2133600" cy="32898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chemeClr val="tx2"/>
                </a:solidFill>
                <a:latin typeface="Agilent TT Cond" pitchFamily="34" charset="0"/>
              </a:rPr>
              <a:t>From reference section</a:t>
            </a:r>
          </a:p>
        </p:txBody>
      </p:sp>
      <p:sp>
        <p:nvSpPr>
          <p:cNvPr id="51222" name="Text Box 25"/>
          <p:cNvSpPr txBox="1">
            <a:spLocks noChangeArrowheads="1"/>
          </p:cNvSpPr>
          <p:nvPr/>
        </p:nvSpPr>
        <p:spPr bwMode="auto">
          <a:xfrm>
            <a:off x="7032625" y="3636963"/>
            <a:ext cx="1654175" cy="1873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chemeClr val="tx2"/>
                </a:solidFill>
                <a:latin typeface="Agilent TT Cond" pitchFamily="34" charset="0"/>
              </a:rPr>
              <a:t>To output </a:t>
            </a:r>
            <a:r>
              <a:rPr lang="en-US" sz="1800" dirty="0" smtClean="0">
                <a:solidFill>
                  <a:schemeClr val="tx2"/>
                </a:solidFill>
                <a:latin typeface="Agilent TT Cond" pitchFamily="34" charset="0"/>
              </a:rPr>
              <a:t>section</a:t>
            </a:r>
            <a:endParaRPr lang="en-US" sz="1800" dirty="0">
              <a:solidFill>
                <a:schemeClr val="tx2"/>
              </a:solidFill>
              <a:latin typeface="Agilent TT Cond" pitchFamily="34" charset="0"/>
            </a:endParaRPr>
          </a:p>
        </p:txBody>
      </p:sp>
      <p:sp>
        <p:nvSpPr>
          <p:cNvPr id="51223" name="Line 26"/>
          <p:cNvSpPr>
            <a:spLocks noChangeShapeType="1"/>
          </p:cNvSpPr>
          <p:nvPr/>
        </p:nvSpPr>
        <p:spPr bwMode="auto">
          <a:xfrm>
            <a:off x="4957763" y="3962400"/>
            <a:ext cx="706437"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1224" name="AutoShape 27"/>
          <p:cNvSpPr>
            <a:spLocks noChangeArrowheads="1"/>
          </p:cNvSpPr>
          <p:nvPr/>
        </p:nvSpPr>
        <p:spPr bwMode="auto">
          <a:xfrm flipV="1">
            <a:off x="5664200" y="3621088"/>
            <a:ext cx="881063" cy="684212"/>
          </a:xfrm>
          <a:prstGeom prst="roundRect">
            <a:avLst>
              <a:gd name="adj" fmla="val 0"/>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51225" name="Line 28"/>
          <p:cNvSpPr>
            <a:spLocks noChangeShapeType="1"/>
          </p:cNvSpPr>
          <p:nvPr/>
        </p:nvSpPr>
        <p:spPr bwMode="auto">
          <a:xfrm>
            <a:off x="6545263" y="3962400"/>
            <a:ext cx="881062" cy="0"/>
          </a:xfrm>
          <a:prstGeom prst="line">
            <a:avLst/>
          </a:prstGeom>
          <a:noFill/>
          <a:ln w="31234">
            <a:solidFill>
              <a:srgbClr val="000000"/>
            </a:solidFill>
            <a:round/>
            <a:headEnd/>
            <a:tailEnd type="arrow" w="med" len="med"/>
          </a:ln>
        </p:spPr>
        <p:txBody>
          <a:bodyPr wrap="none" anchor="ctr"/>
          <a:lstStyle/>
          <a:p>
            <a:endParaRPr lang="en-US" dirty="0">
              <a:latin typeface="Agilent TT Cond" pitchFamily="34" charset="0"/>
            </a:endParaRPr>
          </a:p>
        </p:txBody>
      </p:sp>
      <p:sp>
        <p:nvSpPr>
          <p:cNvPr id="51226" name="Text Box 29"/>
          <p:cNvSpPr txBox="1">
            <a:spLocks noChangeArrowheads="1"/>
          </p:cNvSpPr>
          <p:nvPr/>
        </p:nvSpPr>
        <p:spPr bwMode="auto">
          <a:xfrm>
            <a:off x="5840413" y="3856038"/>
            <a:ext cx="441325" cy="3429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i="1" dirty="0">
                <a:solidFill>
                  <a:schemeClr val="tx2"/>
                </a:solidFill>
                <a:latin typeface="Agilent TT Cond" pitchFamily="34" charset="0"/>
              </a:rPr>
              <a:t>X</a:t>
            </a:r>
            <a:r>
              <a:rPr lang="en-US" sz="2200" i="1" dirty="0">
                <a:solidFill>
                  <a:schemeClr val="tx2"/>
                </a:solidFill>
                <a:latin typeface="Agilent TT Cond" pitchFamily="34" charset="0"/>
              </a:rPr>
              <a:t> 2</a:t>
            </a:r>
            <a:endParaRPr lang="en-US" sz="2200" dirty="0">
              <a:solidFill>
                <a:schemeClr val="tx2"/>
              </a:solidFill>
              <a:latin typeface="Agilent TT Cond" pitchFamily="34" charset="0"/>
            </a:endParaRPr>
          </a:p>
        </p:txBody>
      </p:sp>
      <p:sp>
        <p:nvSpPr>
          <p:cNvPr id="51227" name="Text Box 30"/>
          <p:cNvSpPr txBox="1">
            <a:spLocks noChangeArrowheads="1"/>
          </p:cNvSpPr>
          <p:nvPr/>
        </p:nvSpPr>
        <p:spPr bwMode="auto">
          <a:xfrm>
            <a:off x="5664200" y="4343400"/>
            <a:ext cx="893763" cy="203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chemeClr val="tx2"/>
                </a:solidFill>
                <a:latin typeface="Agilent TT Cond" pitchFamily="34" charset="0"/>
              </a:rPr>
              <a:t>Multiplier</a:t>
            </a:r>
          </a:p>
        </p:txBody>
      </p:sp>
      <p:sp>
        <p:nvSpPr>
          <p:cNvPr id="51228" name="Text Box 31"/>
          <p:cNvSpPr txBox="1">
            <a:spLocks noChangeArrowheads="1"/>
          </p:cNvSpPr>
          <p:nvPr/>
        </p:nvSpPr>
        <p:spPr bwMode="auto">
          <a:xfrm>
            <a:off x="6858000" y="1503363"/>
            <a:ext cx="654050" cy="7620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chemeClr val="tx2"/>
                </a:solidFill>
                <a:latin typeface="Agilent TT Cond" pitchFamily="34" charset="0"/>
              </a:rPr>
              <a:t>Front panel</a:t>
            </a:r>
          </a:p>
          <a:p>
            <a:pPr defTabSz="403225">
              <a:buClr>
                <a:srgbClr val="000000"/>
              </a:buClr>
              <a:buSzPct val="90000"/>
              <a:buFont typeface="Monotype Sorts" pitchFamily="2" charset="2"/>
              <a:buNone/>
            </a:pPr>
            <a:r>
              <a:rPr lang="en-US" sz="1800" dirty="0">
                <a:solidFill>
                  <a:schemeClr val="tx2"/>
                </a:solidFill>
                <a:latin typeface="Agilent TT Cond" pitchFamily="34" charset="0"/>
              </a:rPr>
              <a:t>control</a:t>
            </a:r>
          </a:p>
        </p:txBody>
      </p:sp>
      <p:sp>
        <p:nvSpPr>
          <p:cNvPr id="51229" name="Text Box 32"/>
          <p:cNvSpPr txBox="1">
            <a:spLocks noChangeArrowheads="1"/>
          </p:cNvSpPr>
          <p:nvPr/>
        </p:nvSpPr>
        <p:spPr bwMode="auto">
          <a:xfrm>
            <a:off x="1431925" y="3108325"/>
            <a:ext cx="658813"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rgbClr val="000000"/>
                </a:solidFill>
                <a:latin typeface="Agilent TT Cond" pitchFamily="34" charset="0"/>
              </a:rPr>
              <a:t>5MHz</a:t>
            </a:r>
            <a:endParaRPr lang="en-US" dirty="0">
              <a:latin typeface="Agilent TT Cond" pitchFamily="34" charset="0"/>
            </a:endParaRPr>
          </a:p>
        </p:txBody>
      </p:sp>
      <p:sp>
        <p:nvSpPr>
          <p:cNvPr id="51230" name="Line 33"/>
          <p:cNvSpPr>
            <a:spLocks noChangeShapeType="1"/>
          </p:cNvSpPr>
          <p:nvPr/>
        </p:nvSpPr>
        <p:spPr bwMode="auto">
          <a:xfrm flipV="1">
            <a:off x="4781550" y="4135438"/>
            <a:ext cx="530225" cy="854075"/>
          </a:xfrm>
          <a:prstGeom prst="line">
            <a:avLst/>
          </a:prstGeom>
          <a:noFill/>
          <a:ln w="31234">
            <a:solidFill>
              <a:srgbClr val="000000"/>
            </a:solidFill>
            <a:round/>
            <a:headEnd/>
            <a:tailEnd type="arrow" w="med" len="med"/>
          </a:ln>
        </p:spPr>
        <p:txBody>
          <a:bodyPr wrap="none" anchor="ctr"/>
          <a:lstStyle/>
          <a:p>
            <a:endParaRPr lang="en-US" dirty="0">
              <a:latin typeface="Agilent TT Cond" pitchFamily="34" charset="0"/>
            </a:endParaRPr>
          </a:p>
        </p:txBody>
      </p:sp>
      <p:sp>
        <p:nvSpPr>
          <p:cNvPr id="51231" name="Text Box 34"/>
          <p:cNvSpPr txBox="1">
            <a:spLocks noChangeArrowheads="1"/>
          </p:cNvSpPr>
          <p:nvPr/>
        </p:nvSpPr>
        <p:spPr bwMode="auto">
          <a:xfrm>
            <a:off x="4271963" y="4989513"/>
            <a:ext cx="1196975" cy="257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rgbClr val="000000"/>
                </a:solidFill>
                <a:latin typeface="Agilent TT Cond" pitchFamily="34" charset="0"/>
              </a:rPr>
              <a:t>465.5 MHz</a:t>
            </a:r>
            <a:endParaRPr lang="en-US" dirty="0">
              <a:latin typeface="Agilent TT Cond" pitchFamily="34" charset="0"/>
            </a:endParaRPr>
          </a:p>
        </p:txBody>
      </p:sp>
      <p:sp>
        <p:nvSpPr>
          <p:cNvPr id="51232" name="Text Box 35"/>
          <p:cNvSpPr txBox="1">
            <a:spLocks noChangeArrowheads="1"/>
          </p:cNvSpPr>
          <p:nvPr/>
        </p:nvSpPr>
        <p:spPr bwMode="auto">
          <a:xfrm>
            <a:off x="1400175" y="2128838"/>
            <a:ext cx="935038" cy="2587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rgbClr val="000000"/>
                </a:solidFill>
                <a:latin typeface="Agilent TT Cond" pitchFamily="34" charset="0"/>
              </a:rPr>
              <a:t>N = 93.1</a:t>
            </a:r>
            <a:endParaRPr lang="en-US" sz="2200" dirty="0">
              <a:latin typeface="Agilent TT Cond" pitchFamily="34" charset="0"/>
            </a:endParaRPr>
          </a:p>
        </p:txBody>
      </p:sp>
      <p:sp>
        <p:nvSpPr>
          <p:cNvPr id="51233" name="Line 36"/>
          <p:cNvSpPr>
            <a:spLocks noChangeShapeType="1"/>
          </p:cNvSpPr>
          <p:nvPr/>
        </p:nvSpPr>
        <p:spPr bwMode="auto">
          <a:xfrm>
            <a:off x="2138363" y="2424113"/>
            <a:ext cx="704850" cy="171450"/>
          </a:xfrm>
          <a:prstGeom prst="line">
            <a:avLst/>
          </a:prstGeom>
          <a:noFill/>
          <a:ln w="31234">
            <a:solidFill>
              <a:srgbClr val="000000"/>
            </a:solidFill>
            <a:round/>
            <a:headEnd/>
            <a:tailEnd type="arrow" w="med" len="med"/>
          </a:ln>
        </p:spPr>
        <p:txBody>
          <a:bodyPr wrap="none" anchor="ctr"/>
          <a:lstStyle/>
          <a:p>
            <a:endParaRPr lang="en-US" dirty="0">
              <a:latin typeface="Agilent TT Cond" pitchFamily="34" charset="0"/>
            </a:endParaRPr>
          </a:p>
        </p:txBody>
      </p:sp>
      <p:sp>
        <p:nvSpPr>
          <p:cNvPr id="51234" name="Text Box 37"/>
          <p:cNvSpPr txBox="1">
            <a:spLocks noChangeArrowheads="1"/>
          </p:cNvSpPr>
          <p:nvPr/>
        </p:nvSpPr>
        <p:spPr bwMode="auto">
          <a:xfrm>
            <a:off x="7345363" y="4102100"/>
            <a:ext cx="993775"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rgbClr val="000000"/>
                </a:solidFill>
                <a:latin typeface="Agilent TT Cond" pitchFamily="34" charset="0"/>
              </a:rPr>
              <a:t>931 MHz</a:t>
            </a:r>
            <a:endParaRPr lang="en-US" dirty="0">
              <a:latin typeface="Agilent TT Cond" pitchFamily="34" charset="0"/>
            </a:endParaRPr>
          </a:p>
        </p:txBody>
      </p:sp>
      <p:sp>
        <p:nvSpPr>
          <p:cNvPr id="51235" name="Text Box 38"/>
          <p:cNvSpPr txBox="1">
            <a:spLocks noChangeArrowheads="1"/>
          </p:cNvSpPr>
          <p:nvPr/>
        </p:nvSpPr>
        <p:spPr bwMode="auto">
          <a:xfrm>
            <a:off x="2355850" y="4616450"/>
            <a:ext cx="658813" cy="2603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rgbClr val="000000"/>
                </a:solidFill>
                <a:latin typeface="Agilent TT Cond" pitchFamily="34" charset="0"/>
              </a:rPr>
              <a:t>5MHz</a:t>
            </a:r>
            <a:endParaRPr lang="en-US" dirty="0">
              <a:latin typeface="Agilent TT Cond" pitchFamily="34" charset="0"/>
            </a:endParaRPr>
          </a:p>
        </p:txBody>
      </p:sp>
      <p:sp>
        <p:nvSpPr>
          <p:cNvPr id="51236" name="Line 39"/>
          <p:cNvSpPr>
            <a:spLocks noChangeShapeType="1"/>
          </p:cNvSpPr>
          <p:nvPr/>
        </p:nvSpPr>
        <p:spPr bwMode="auto">
          <a:xfrm flipH="1">
            <a:off x="3276600" y="1808163"/>
            <a:ext cx="3505200" cy="0"/>
          </a:xfrm>
          <a:prstGeom prst="line">
            <a:avLst/>
          </a:prstGeom>
          <a:noFill/>
          <a:ln w="38100">
            <a:solidFill>
              <a:schemeClr val="tx1"/>
            </a:solidFill>
            <a:round/>
            <a:headEnd/>
            <a:tailEnd/>
          </a:ln>
        </p:spPr>
        <p:txBody>
          <a:bodyPr lIns="0" tIns="0" rIns="0" bIns="0">
            <a:spAutoFit/>
          </a:bodyPr>
          <a:lstStyle/>
          <a:p>
            <a:endParaRPr lang="en-US" dirty="0">
              <a:latin typeface="Agilent TT Cond" pitchFamily="34" charset="0"/>
            </a:endParaRPr>
          </a:p>
        </p:txBody>
      </p:sp>
      <p:sp>
        <p:nvSpPr>
          <p:cNvPr id="51237" name="Line 40"/>
          <p:cNvSpPr>
            <a:spLocks noChangeShapeType="1"/>
          </p:cNvSpPr>
          <p:nvPr/>
        </p:nvSpPr>
        <p:spPr bwMode="auto">
          <a:xfrm>
            <a:off x="3276600" y="1808163"/>
            <a:ext cx="0" cy="609600"/>
          </a:xfrm>
          <a:prstGeom prst="line">
            <a:avLst/>
          </a:prstGeom>
          <a:noFill/>
          <a:ln w="38100">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51238" name="Rectangle 41"/>
          <p:cNvSpPr>
            <a:spLocks noChangeArrowheads="1"/>
          </p:cNvSpPr>
          <p:nvPr/>
        </p:nvSpPr>
        <p:spPr bwMode="auto">
          <a:xfrm>
            <a:off x="1828800" y="990600"/>
            <a:ext cx="54102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Synthesizer Section</a:t>
            </a:r>
            <a:endParaRPr lang="en-US" sz="3600" b="1" dirty="0">
              <a:latin typeface="Agilent TT Cond" pitchFamily="34" charset="0"/>
            </a:endParaRPr>
          </a:p>
        </p:txBody>
      </p:sp>
      <p:sp>
        <p:nvSpPr>
          <p:cNvPr id="51239" name="Text Box 42"/>
          <p:cNvSpPr txBox="1">
            <a:spLocks noChangeArrowheads="1"/>
          </p:cNvSpPr>
          <p:nvPr/>
        </p:nvSpPr>
        <p:spPr bwMode="auto">
          <a:xfrm>
            <a:off x="762000" y="2759075"/>
            <a:ext cx="1029128" cy="634020"/>
          </a:xfrm>
          <a:prstGeom prst="rect">
            <a:avLst/>
          </a:prstGeom>
          <a:noFill/>
          <a:ln w="9525">
            <a:noFill/>
            <a:miter lim="800000"/>
            <a:headEnd/>
            <a:tailEnd/>
          </a:ln>
        </p:spPr>
        <p:txBody>
          <a:bodyPr wrap="none" lIns="0" tIns="0" rIns="0" bIns="0">
            <a:spAutoFit/>
          </a:bodyPr>
          <a:lstStyle/>
          <a:p>
            <a:pPr>
              <a:buClr>
                <a:srgbClr val="000000"/>
              </a:buClr>
              <a:buSzPct val="90000"/>
              <a:buFont typeface="Monotype Sorts" pitchFamily="2" charset="2"/>
              <a:buNone/>
            </a:pPr>
            <a:r>
              <a:rPr lang="en-US" sz="1800" dirty="0">
                <a:solidFill>
                  <a:schemeClr val="tx2"/>
                </a:solidFill>
                <a:latin typeface="Agilent TT Cond" pitchFamily="34" charset="0"/>
              </a:rPr>
              <a:t>Error signal</a:t>
            </a:r>
          </a:p>
          <a:p>
            <a:pPr>
              <a:lnSpc>
                <a:spcPct val="95000"/>
              </a:lnSpc>
              <a:spcBef>
                <a:spcPct val="50000"/>
              </a:spcBef>
              <a:spcAft>
                <a:spcPct val="50000"/>
              </a:spcAft>
            </a:pPr>
            <a:endParaRPr lang="en-US" sz="1600" b="1" dirty="0">
              <a:latin typeface="Agilent TT Cond" pitchFamily="34" charset="0"/>
            </a:endParaRPr>
          </a:p>
        </p:txBody>
      </p:sp>
      <p:sp>
        <p:nvSpPr>
          <p:cNvPr id="51240" name="Rectangle 44"/>
          <p:cNvSpPr>
            <a:spLocks noGrp="1" noChangeArrowheads="1"/>
          </p:cNvSpPr>
          <p:nvPr>
            <p:ph type="title"/>
          </p:nvPr>
        </p:nvSpPr>
        <p:spPr>
          <a:xfrm>
            <a:off x="128588" y="198438"/>
            <a:ext cx="9015412" cy="549275"/>
          </a:xfrm>
          <a:noFill/>
        </p:spPr>
        <p:txBody>
          <a:bodyPr/>
          <a:lstStyle/>
          <a:p>
            <a:r>
              <a:rPr lang="en-US" dirty="0" smtClean="0"/>
              <a:t>Basic CW Signals – Block Diagram </a:t>
            </a:r>
          </a:p>
        </p:txBody>
      </p:sp>
      <p:sp>
        <p:nvSpPr>
          <p:cNvPr id="43" name="TextBox 42"/>
          <p:cNvSpPr txBox="1"/>
          <p:nvPr/>
        </p:nvSpPr>
        <p:spPr>
          <a:xfrm>
            <a:off x="2022825" y="3705102"/>
            <a:ext cx="621057" cy="523220"/>
          </a:xfrm>
          <a:prstGeom prst="rect">
            <a:avLst/>
          </a:prstGeom>
          <a:noFill/>
        </p:spPr>
        <p:txBody>
          <a:bodyPr wrap="square" rtlCol="0">
            <a:spAutoFit/>
          </a:bodyPr>
          <a:lstStyle/>
          <a:p>
            <a:r>
              <a:rPr lang="en-US" sz="2800" dirty="0" smtClean="0">
                <a:latin typeface="Agilent TT Cond" pitchFamily="34" charset="0"/>
              </a:rPr>
              <a:t>f</a:t>
            </a:r>
            <a:endParaRPr lang="en-US" sz="2800"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8588" y="269875"/>
            <a:ext cx="9015412" cy="549275"/>
          </a:xfrm>
        </p:spPr>
        <p:txBody>
          <a:bodyPr/>
          <a:lstStyle/>
          <a:p>
            <a:r>
              <a:rPr lang="en-US" dirty="0" smtClean="0"/>
              <a:t>Basic CW Signals – Block Diagram </a:t>
            </a:r>
          </a:p>
        </p:txBody>
      </p:sp>
      <p:sp>
        <p:nvSpPr>
          <p:cNvPr id="52227" name="Line 3"/>
          <p:cNvSpPr>
            <a:spLocks noChangeShapeType="1"/>
          </p:cNvSpPr>
          <p:nvPr/>
        </p:nvSpPr>
        <p:spPr bwMode="auto">
          <a:xfrm flipH="1">
            <a:off x="3992563" y="4895850"/>
            <a:ext cx="4232275" cy="0"/>
          </a:xfrm>
          <a:prstGeom prst="line">
            <a:avLst/>
          </a:prstGeom>
          <a:noFill/>
          <a:ln w="47466">
            <a:solidFill>
              <a:schemeClr val="accent2"/>
            </a:solidFill>
            <a:round/>
            <a:headEnd/>
            <a:tailEnd/>
          </a:ln>
        </p:spPr>
        <p:txBody>
          <a:bodyPr wrap="none" anchor="ctr"/>
          <a:lstStyle/>
          <a:p>
            <a:endParaRPr lang="en-US" dirty="0">
              <a:latin typeface="Agilent TT Cond" pitchFamily="34" charset="0"/>
            </a:endParaRPr>
          </a:p>
        </p:txBody>
      </p:sp>
      <p:sp>
        <p:nvSpPr>
          <p:cNvPr id="52228" name="Line 4"/>
          <p:cNvSpPr>
            <a:spLocks noChangeShapeType="1"/>
          </p:cNvSpPr>
          <p:nvPr/>
        </p:nvSpPr>
        <p:spPr bwMode="auto">
          <a:xfrm>
            <a:off x="996950" y="2157413"/>
            <a:ext cx="1939925" cy="2738437"/>
          </a:xfrm>
          <a:prstGeom prst="line">
            <a:avLst/>
          </a:prstGeom>
          <a:noFill/>
          <a:ln w="47466">
            <a:solidFill>
              <a:schemeClr val="tx2"/>
            </a:solidFill>
            <a:round/>
            <a:headEnd/>
            <a:tailEnd/>
          </a:ln>
        </p:spPr>
        <p:txBody>
          <a:bodyPr wrap="none" anchor="ctr"/>
          <a:lstStyle/>
          <a:p>
            <a:endParaRPr lang="en-US" dirty="0">
              <a:latin typeface="Agilent TT Cond" pitchFamily="34" charset="0"/>
            </a:endParaRPr>
          </a:p>
        </p:txBody>
      </p:sp>
      <p:sp>
        <p:nvSpPr>
          <p:cNvPr id="52229" name="Line 5"/>
          <p:cNvSpPr>
            <a:spLocks noChangeShapeType="1"/>
          </p:cNvSpPr>
          <p:nvPr/>
        </p:nvSpPr>
        <p:spPr bwMode="auto">
          <a:xfrm>
            <a:off x="1527175" y="4078288"/>
            <a:ext cx="3878263" cy="0"/>
          </a:xfrm>
          <a:prstGeom prst="line">
            <a:avLst/>
          </a:prstGeom>
          <a:noFill/>
          <a:ln w="47466">
            <a:solidFill>
              <a:schemeClr val="folHlink"/>
            </a:solidFill>
            <a:round/>
            <a:headEnd/>
            <a:tailEnd/>
          </a:ln>
        </p:spPr>
        <p:txBody>
          <a:bodyPr wrap="none" anchor="ctr"/>
          <a:lstStyle/>
          <a:p>
            <a:endParaRPr lang="en-US" dirty="0">
              <a:latin typeface="Agilent TT Cond" pitchFamily="34" charset="0"/>
            </a:endParaRPr>
          </a:p>
        </p:txBody>
      </p:sp>
      <p:sp>
        <p:nvSpPr>
          <p:cNvPr id="52230" name="Line 6"/>
          <p:cNvSpPr>
            <a:spLocks noChangeShapeType="1"/>
          </p:cNvSpPr>
          <p:nvPr/>
        </p:nvSpPr>
        <p:spPr bwMode="auto">
          <a:xfrm>
            <a:off x="3984625" y="2647950"/>
            <a:ext cx="1938338" cy="2738438"/>
          </a:xfrm>
          <a:prstGeom prst="line">
            <a:avLst/>
          </a:prstGeom>
          <a:noFill/>
          <a:ln w="47466">
            <a:solidFill>
              <a:schemeClr val="hlink"/>
            </a:solidFill>
            <a:round/>
            <a:headEnd/>
            <a:tailEnd/>
          </a:ln>
        </p:spPr>
        <p:txBody>
          <a:bodyPr wrap="none" anchor="ctr"/>
          <a:lstStyle/>
          <a:p>
            <a:endParaRPr lang="en-US" dirty="0">
              <a:latin typeface="Agilent TT Cond" pitchFamily="34" charset="0"/>
            </a:endParaRPr>
          </a:p>
        </p:txBody>
      </p:sp>
      <p:sp>
        <p:nvSpPr>
          <p:cNvPr id="52231" name="Freeform 7"/>
          <p:cNvSpPr>
            <a:spLocks/>
          </p:cNvSpPr>
          <p:nvPr/>
        </p:nvSpPr>
        <p:spPr bwMode="auto">
          <a:xfrm>
            <a:off x="1527175" y="2157413"/>
            <a:ext cx="6346825" cy="2738437"/>
          </a:xfrm>
          <a:custGeom>
            <a:avLst/>
            <a:gdLst>
              <a:gd name="T0" fmla="*/ 0 w 4398"/>
              <a:gd name="T1" fmla="*/ 0 h 1955"/>
              <a:gd name="T2" fmla="*/ 2147483647 w 4398"/>
              <a:gd name="T3" fmla="*/ 2147483647 h 1955"/>
              <a:gd name="T4" fmla="*/ 2147483647 w 4398"/>
              <a:gd name="T5" fmla="*/ 2147483647 h 1955"/>
              <a:gd name="T6" fmla="*/ 2147483647 w 4398"/>
              <a:gd name="T7" fmla="*/ 2147483647 h 1955"/>
              <a:gd name="T8" fmla="*/ 2147483647 w 4398"/>
              <a:gd name="T9" fmla="*/ 2147483647 h 1955"/>
              <a:gd name="T10" fmla="*/ 0 60000 65536"/>
              <a:gd name="T11" fmla="*/ 0 60000 65536"/>
              <a:gd name="T12" fmla="*/ 0 60000 65536"/>
              <a:gd name="T13" fmla="*/ 0 60000 65536"/>
              <a:gd name="T14" fmla="*/ 0 60000 65536"/>
              <a:gd name="T15" fmla="*/ 0 w 4398"/>
              <a:gd name="T16" fmla="*/ 0 h 1955"/>
              <a:gd name="T17" fmla="*/ 4398 w 4398"/>
              <a:gd name="T18" fmla="*/ 1955 h 1955"/>
            </a:gdLst>
            <a:ahLst/>
            <a:cxnLst>
              <a:cxn ang="T10">
                <a:pos x="T0" y="T1"/>
              </a:cxn>
              <a:cxn ang="T11">
                <a:pos x="T2" y="T3"/>
              </a:cxn>
              <a:cxn ang="T12">
                <a:pos x="T4" y="T5"/>
              </a:cxn>
              <a:cxn ang="T13">
                <a:pos x="T6" y="T7"/>
              </a:cxn>
              <a:cxn ang="T14">
                <a:pos x="T8" y="T9"/>
              </a:cxn>
            </a:cxnLst>
            <a:rect l="T15" t="T16" r="T17" b="T18"/>
            <a:pathLst>
              <a:path w="4398" h="1955">
                <a:moveTo>
                  <a:pt x="0" y="0"/>
                </a:moveTo>
                <a:lnTo>
                  <a:pt x="488" y="733"/>
                </a:lnTo>
                <a:lnTo>
                  <a:pt x="1954" y="733"/>
                </a:lnTo>
                <a:lnTo>
                  <a:pt x="2809" y="1954"/>
                </a:lnTo>
                <a:lnTo>
                  <a:pt x="4397" y="1954"/>
                </a:lnTo>
              </a:path>
            </a:pathLst>
          </a:custGeom>
          <a:noFill/>
          <a:ln w="126801">
            <a:solidFill>
              <a:srgbClr val="000000"/>
            </a:solidFill>
            <a:prstDash val="lgDash"/>
            <a:round/>
            <a:headEnd/>
            <a:tailEnd/>
          </a:ln>
        </p:spPr>
        <p:txBody>
          <a:bodyPr/>
          <a:lstStyle/>
          <a:p>
            <a:endParaRPr lang="en-US" dirty="0">
              <a:latin typeface="Agilent TT Cond" pitchFamily="34" charset="0"/>
            </a:endParaRPr>
          </a:p>
        </p:txBody>
      </p:sp>
      <p:sp>
        <p:nvSpPr>
          <p:cNvPr id="52232" name="Line 8"/>
          <p:cNvSpPr>
            <a:spLocks noChangeShapeType="1"/>
          </p:cNvSpPr>
          <p:nvPr/>
        </p:nvSpPr>
        <p:spPr bwMode="auto">
          <a:xfrm flipH="1">
            <a:off x="4464050" y="2393950"/>
            <a:ext cx="879475" cy="684213"/>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2233" name="Text Box 9"/>
          <p:cNvSpPr txBox="1">
            <a:spLocks noChangeArrowheads="1"/>
          </p:cNvSpPr>
          <p:nvPr/>
        </p:nvSpPr>
        <p:spPr bwMode="auto">
          <a:xfrm>
            <a:off x="293688" y="2814638"/>
            <a:ext cx="1230312" cy="6048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solidFill>
                  <a:schemeClr val="tx2"/>
                </a:solidFill>
                <a:latin typeface="Agilent TT Cond" pitchFamily="34" charset="0"/>
              </a:rPr>
              <a:t>Reference</a:t>
            </a:r>
          </a:p>
          <a:p>
            <a:pPr defTabSz="403225">
              <a:buClr>
                <a:srgbClr val="000000"/>
              </a:buClr>
              <a:buSzPct val="90000"/>
              <a:buFont typeface="Monotype Sorts" pitchFamily="2" charset="2"/>
              <a:buNone/>
            </a:pPr>
            <a:r>
              <a:rPr lang="en-US" sz="2000" dirty="0">
                <a:solidFill>
                  <a:schemeClr val="tx2"/>
                </a:solidFill>
                <a:latin typeface="Agilent TT Cond" pitchFamily="34" charset="0"/>
              </a:rPr>
              <a:t>oscillator</a:t>
            </a:r>
            <a:endParaRPr lang="en-US" dirty="0">
              <a:solidFill>
                <a:schemeClr val="tx2"/>
              </a:solidFill>
              <a:latin typeface="Agilent TT Cond" pitchFamily="34" charset="0"/>
            </a:endParaRPr>
          </a:p>
        </p:txBody>
      </p:sp>
      <p:sp>
        <p:nvSpPr>
          <p:cNvPr id="52234" name="Text Box 10"/>
          <p:cNvSpPr txBox="1">
            <a:spLocks noChangeArrowheads="1"/>
          </p:cNvSpPr>
          <p:nvPr/>
        </p:nvSpPr>
        <p:spPr bwMode="auto">
          <a:xfrm>
            <a:off x="1703388" y="1816100"/>
            <a:ext cx="4011612" cy="34131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dirty="0">
                <a:solidFill>
                  <a:srgbClr val="000000"/>
                </a:solidFill>
                <a:latin typeface="Agilent TT Cond" pitchFamily="34" charset="0"/>
              </a:rPr>
              <a:t>Overall phase noise of signal</a:t>
            </a:r>
            <a:endParaRPr lang="en-US" dirty="0">
              <a:latin typeface="Agilent TT Cond" pitchFamily="34" charset="0"/>
            </a:endParaRPr>
          </a:p>
        </p:txBody>
      </p:sp>
      <p:sp>
        <p:nvSpPr>
          <p:cNvPr id="52235" name="Text Box 11"/>
          <p:cNvSpPr txBox="1">
            <a:spLocks noChangeArrowheads="1"/>
          </p:cNvSpPr>
          <p:nvPr/>
        </p:nvSpPr>
        <p:spPr bwMode="auto">
          <a:xfrm>
            <a:off x="3876675" y="5065713"/>
            <a:ext cx="1322388"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solidFill>
                  <a:schemeClr val="hlink"/>
                </a:solidFill>
                <a:latin typeface="Agilent TT Cond" pitchFamily="34" charset="0"/>
              </a:rPr>
              <a:t>VCO noise</a:t>
            </a:r>
            <a:endParaRPr lang="en-US" dirty="0">
              <a:solidFill>
                <a:schemeClr val="hlink"/>
              </a:solidFill>
              <a:latin typeface="Agilent TT Cond" pitchFamily="34" charset="0"/>
            </a:endParaRPr>
          </a:p>
        </p:txBody>
      </p:sp>
      <p:sp>
        <p:nvSpPr>
          <p:cNvPr id="52236" name="Text Box 12"/>
          <p:cNvSpPr txBox="1">
            <a:spLocks noChangeArrowheads="1"/>
          </p:cNvSpPr>
          <p:nvPr/>
        </p:nvSpPr>
        <p:spPr bwMode="auto">
          <a:xfrm>
            <a:off x="5880100" y="3017838"/>
            <a:ext cx="1165225" cy="838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solidFill>
                  <a:schemeClr val="folHlink"/>
                </a:solidFill>
                <a:latin typeface="Agilent TT Cond" pitchFamily="34" charset="0"/>
              </a:rPr>
              <a:t>Phase detector noise</a:t>
            </a:r>
            <a:endParaRPr lang="en-US" dirty="0">
              <a:solidFill>
                <a:schemeClr val="folHlink"/>
              </a:solidFill>
              <a:latin typeface="Agilent TT Cond" pitchFamily="34" charset="0"/>
            </a:endParaRPr>
          </a:p>
        </p:txBody>
      </p:sp>
      <p:sp>
        <p:nvSpPr>
          <p:cNvPr id="52237" name="Text Box 13"/>
          <p:cNvSpPr txBox="1">
            <a:spLocks noChangeArrowheads="1"/>
          </p:cNvSpPr>
          <p:nvPr/>
        </p:nvSpPr>
        <p:spPr bwMode="auto">
          <a:xfrm>
            <a:off x="7594600" y="3671888"/>
            <a:ext cx="1404938" cy="5619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solidFill>
                  <a:schemeClr val="accent2"/>
                </a:solidFill>
                <a:latin typeface="Agilent TT Cond" pitchFamily="34" charset="0"/>
              </a:rPr>
              <a:t>Broadband noise floor</a:t>
            </a:r>
            <a:endParaRPr lang="en-US" dirty="0">
              <a:solidFill>
                <a:schemeClr val="accent2"/>
              </a:solidFill>
              <a:latin typeface="Agilent TT Cond" pitchFamily="34" charset="0"/>
            </a:endParaRPr>
          </a:p>
        </p:txBody>
      </p:sp>
      <p:sp>
        <p:nvSpPr>
          <p:cNvPr id="52238" name="Line 14"/>
          <p:cNvSpPr>
            <a:spLocks noChangeShapeType="1"/>
          </p:cNvSpPr>
          <p:nvPr/>
        </p:nvSpPr>
        <p:spPr bwMode="auto">
          <a:xfrm>
            <a:off x="2782888" y="3257550"/>
            <a:ext cx="0" cy="533400"/>
          </a:xfrm>
          <a:prstGeom prst="line">
            <a:avLst/>
          </a:prstGeom>
          <a:noFill/>
          <a:ln w="31234">
            <a:solidFill>
              <a:schemeClr val="tx1"/>
            </a:solidFill>
            <a:round/>
            <a:headEnd type="triangle" w="med" len="med"/>
            <a:tailEnd type="triangle" w="med" len="med"/>
          </a:ln>
        </p:spPr>
        <p:txBody>
          <a:bodyPr wrap="none" anchor="ctr"/>
          <a:lstStyle/>
          <a:p>
            <a:endParaRPr lang="en-US" dirty="0">
              <a:latin typeface="Agilent TT Cond" pitchFamily="34" charset="0"/>
            </a:endParaRPr>
          </a:p>
        </p:txBody>
      </p:sp>
      <p:sp>
        <p:nvSpPr>
          <p:cNvPr id="52239" name="Text Box 15"/>
          <p:cNvSpPr txBox="1">
            <a:spLocks noChangeArrowheads="1"/>
          </p:cNvSpPr>
          <p:nvPr/>
        </p:nvSpPr>
        <p:spPr bwMode="auto">
          <a:xfrm>
            <a:off x="2878138" y="3382963"/>
            <a:ext cx="819150" cy="25558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i="1" dirty="0">
                <a:latin typeface="Agilent TT Cond" pitchFamily="34" charset="0"/>
              </a:rPr>
              <a:t>20logN</a:t>
            </a:r>
            <a:endParaRPr lang="en-US" dirty="0">
              <a:latin typeface="Agilent TT Cond" pitchFamily="34" charset="0"/>
            </a:endParaRPr>
          </a:p>
        </p:txBody>
      </p:sp>
      <p:sp>
        <p:nvSpPr>
          <p:cNvPr id="52240" name="Text Box 16"/>
          <p:cNvSpPr txBox="1">
            <a:spLocks noChangeArrowheads="1"/>
          </p:cNvSpPr>
          <p:nvPr/>
        </p:nvSpPr>
        <p:spPr bwMode="auto">
          <a:xfrm>
            <a:off x="5470525" y="2012950"/>
            <a:ext cx="3324225" cy="77311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Phase-locked-loop (PLL) bandwidth selected for optimum noise performance</a:t>
            </a:r>
            <a:endParaRPr lang="en-US" dirty="0">
              <a:latin typeface="Agilent TT Cond" pitchFamily="34" charset="0"/>
            </a:endParaRPr>
          </a:p>
        </p:txBody>
      </p:sp>
      <p:sp>
        <p:nvSpPr>
          <p:cNvPr id="52241" name="Line 17"/>
          <p:cNvSpPr>
            <a:spLocks noChangeShapeType="1"/>
          </p:cNvSpPr>
          <p:nvPr/>
        </p:nvSpPr>
        <p:spPr bwMode="auto">
          <a:xfrm>
            <a:off x="1628775" y="2454275"/>
            <a:ext cx="0" cy="533400"/>
          </a:xfrm>
          <a:prstGeom prst="line">
            <a:avLst/>
          </a:prstGeom>
          <a:noFill/>
          <a:ln w="31234">
            <a:solidFill>
              <a:schemeClr val="tx1"/>
            </a:solidFill>
            <a:round/>
            <a:headEnd type="triangle" w="med" len="med"/>
            <a:tailEnd type="triangle" w="med" len="med"/>
          </a:ln>
        </p:spPr>
        <p:txBody>
          <a:bodyPr wrap="none" anchor="ctr"/>
          <a:lstStyle/>
          <a:p>
            <a:endParaRPr lang="en-US" dirty="0">
              <a:latin typeface="Agilent TT Cond" pitchFamily="34" charset="0"/>
            </a:endParaRPr>
          </a:p>
        </p:txBody>
      </p:sp>
      <p:sp>
        <p:nvSpPr>
          <p:cNvPr id="52242" name="Line 18"/>
          <p:cNvSpPr>
            <a:spLocks noChangeShapeType="1"/>
          </p:cNvSpPr>
          <p:nvPr/>
        </p:nvSpPr>
        <p:spPr bwMode="auto">
          <a:xfrm flipH="1">
            <a:off x="2895600" y="2162175"/>
            <a:ext cx="239713" cy="925513"/>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52243" name="Line 19"/>
          <p:cNvSpPr>
            <a:spLocks noChangeShapeType="1"/>
          </p:cNvSpPr>
          <p:nvPr/>
        </p:nvSpPr>
        <p:spPr bwMode="auto">
          <a:xfrm flipV="1">
            <a:off x="5135563" y="5151438"/>
            <a:ext cx="508000" cy="60325"/>
          </a:xfrm>
          <a:prstGeom prst="line">
            <a:avLst/>
          </a:prstGeom>
          <a:noFill/>
          <a:ln w="31234">
            <a:solidFill>
              <a:schemeClr val="hlink"/>
            </a:solidFill>
            <a:round/>
            <a:headEnd/>
            <a:tailEnd type="triangle" w="med" len="med"/>
          </a:ln>
        </p:spPr>
        <p:txBody>
          <a:bodyPr wrap="none" anchor="ctr"/>
          <a:lstStyle/>
          <a:p>
            <a:endParaRPr lang="en-US" dirty="0">
              <a:latin typeface="Agilent TT Cond" pitchFamily="34" charset="0"/>
            </a:endParaRPr>
          </a:p>
        </p:txBody>
      </p:sp>
      <p:sp>
        <p:nvSpPr>
          <p:cNvPr id="52244" name="Line 20"/>
          <p:cNvSpPr>
            <a:spLocks noChangeShapeType="1"/>
          </p:cNvSpPr>
          <p:nvPr/>
        </p:nvSpPr>
        <p:spPr bwMode="auto">
          <a:xfrm flipH="1">
            <a:off x="8156575" y="4271963"/>
            <a:ext cx="63500" cy="574675"/>
          </a:xfrm>
          <a:prstGeom prst="line">
            <a:avLst/>
          </a:prstGeom>
          <a:noFill/>
          <a:ln w="31234">
            <a:solidFill>
              <a:schemeClr val="accent2"/>
            </a:solidFill>
            <a:round/>
            <a:headEnd/>
            <a:tailEnd type="triangle" w="med" len="med"/>
          </a:ln>
        </p:spPr>
        <p:txBody>
          <a:bodyPr wrap="none" anchor="ctr"/>
          <a:lstStyle/>
          <a:p>
            <a:endParaRPr lang="en-US" dirty="0">
              <a:latin typeface="Agilent TT Cond" pitchFamily="34" charset="0"/>
            </a:endParaRPr>
          </a:p>
        </p:txBody>
      </p:sp>
      <p:sp>
        <p:nvSpPr>
          <p:cNvPr id="52245" name="Line 21"/>
          <p:cNvSpPr>
            <a:spLocks noChangeShapeType="1"/>
          </p:cNvSpPr>
          <p:nvPr/>
        </p:nvSpPr>
        <p:spPr bwMode="auto">
          <a:xfrm flipH="1">
            <a:off x="5337175" y="3343275"/>
            <a:ext cx="433388" cy="496888"/>
          </a:xfrm>
          <a:prstGeom prst="line">
            <a:avLst/>
          </a:prstGeom>
          <a:noFill/>
          <a:ln w="31234">
            <a:solidFill>
              <a:schemeClr val="folHlink"/>
            </a:solidFill>
            <a:round/>
            <a:headEnd/>
            <a:tailEnd type="triangle" w="med" len="med"/>
          </a:ln>
        </p:spPr>
        <p:txBody>
          <a:bodyPr wrap="none" anchor="ctr"/>
          <a:lstStyle/>
          <a:p>
            <a:endParaRPr lang="en-US" dirty="0">
              <a:latin typeface="Agilent TT Cond" pitchFamily="34" charset="0"/>
            </a:endParaRPr>
          </a:p>
        </p:txBody>
      </p:sp>
      <p:grpSp>
        <p:nvGrpSpPr>
          <p:cNvPr id="52246" name="Group 22"/>
          <p:cNvGrpSpPr>
            <a:grpSpLocks/>
          </p:cNvGrpSpPr>
          <p:nvPr/>
        </p:nvGrpSpPr>
        <p:grpSpPr bwMode="auto">
          <a:xfrm>
            <a:off x="7294563" y="5145088"/>
            <a:ext cx="1327150" cy="288925"/>
            <a:chOff x="5055" y="4615"/>
            <a:chExt cx="919" cy="206"/>
          </a:xfrm>
        </p:grpSpPr>
        <p:sp>
          <p:nvSpPr>
            <p:cNvPr id="52250" name="Line 23"/>
            <p:cNvSpPr>
              <a:spLocks noChangeShapeType="1"/>
            </p:cNvSpPr>
            <p:nvPr/>
          </p:nvSpPr>
          <p:spPr bwMode="auto">
            <a:xfrm>
              <a:off x="5055" y="4615"/>
              <a:ext cx="919" cy="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52251" name="Text Box 24"/>
            <p:cNvSpPr txBox="1">
              <a:spLocks noChangeArrowheads="1"/>
            </p:cNvSpPr>
            <p:nvPr/>
          </p:nvSpPr>
          <p:spPr bwMode="auto">
            <a:xfrm>
              <a:off x="5125" y="4640"/>
              <a:ext cx="713" cy="18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rgbClr val="000000"/>
                  </a:solidFill>
                  <a:latin typeface="Agilent TT Cond" pitchFamily="34" charset="0"/>
                </a:rPr>
                <a:t>frequency</a:t>
              </a:r>
              <a:endParaRPr lang="en-US" dirty="0">
                <a:latin typeface="Agilent TT Cond" pitchFamily="34" charset="0"/>
              </a:endParaRPr>
            </a:p>
          </p:txBody>
        </p:sp>
      </p:grpSp>
      <p:sp>
        <p:nvSpPr>
          <p:cNvPr id="52247" name="Line 25"/>
          <p:cNvSpPr>
            <a:spLocks noChangeShapeType="1"/>
          </p:cNvSpPr>
          <p:nvPr/>
        </p:nvSpPr>
        <p:spPr bwMode="auto">
          <a:xfrm flipV="1">
            <a:off x="752475" y="1563688"/>
            <a:ext cx="9525" cy="1131887"/>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52248" name="Text Box 26"/>
          <p:cNvSpPr txBox="1">
            <a:spLocks noChangeArrowheads="1"/>
          </p:cNvSpPr>
          <p:nvPr/>
        </p:nvSpPr>
        <p:spPr bwMode="auto">
          <a:xfrm rot="-5520000">
            <a:off x="314542" y="2187864"/>
            <a:ext cx="543934"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rgbClr val="000000"/>
                </a:solidFill>
                <a:latin typeface="Agilent TT Cond" pitchFamily="34" charset="0"/>
              </a:rPr>
              <a:t>noise</a:t>
            </a:r>
            <a:endParaRPr lang="en-US" dirty="0">
              <a:latin typeface="Agilent TT Cond" pitchFamily="34" charset="0"/>
            </a:endParaRPr>
          </a:p>
        </p:txBody>
      </p:sp>
      <p:sp>
        <p:nvSpPr>
          <p:cNvPr id="52249" name="Rectangle 27"/>
          <p:cNvSpPr>
            <a:spLocks noChangeArrowheads="1"/>
          </p:cNvSpPr>
          <p:nvPr/>
        </p:nvSpPr>
        <p:spPr bwMode="auto">
          <a:xfrm>
            <a:off x="990600" y="1066800"/>
            <a:ext cx="71628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PLL/Fractional-N…suppress phase noise</a:t>
            </a:r>
            <a:endParaRPr lang="en-US" sz="3600" b="1"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51133" y="2924175"/>
            <a:ext cx="914591" cy="151699"/>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2219" y="3075874"/>
            <a:ext cx="2653505" cy="1699326"/>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599" y="3949700"/>
            <a:ext cx="2667001" cy="2028825"/>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05063" y="1611313"/>
            <a:ext cx="1597829" cy="128428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90600" y="1611314"/>
            <a:ext cx="1414463" cy="208756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63381" y="1899685"/>
            <a:ext cx="3348038" cy="366896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p:cNvSpPr>
            <a:spLocks noGrp="1" noChangeArrowheads="1"/>
          </p:cNvSpPr>
          <p:nvPr>
            <p:ph type="title"/>
          </p:nvPr>
        </p:nvSpPr>
        <p:spPr>
          <a:xfrm>
            <a:off x="128588" y="198438"/>
            <a:ext cx="9015412" cy="549275"/>
          </a:xfrm>
        </p:spPr>
        <p:txBody>
          <a:bodyPr/>
          <a:lstStyle/>
          <a:p>
            <a:r>
              <a:rPr lang="en-US" dirty="0" smtClean="0"/>
              <a:t>Basic CW Signals – Block Diagram </a:t>
            </a:r>
          </a:p>
        </p:txBody>
      </p:sp>
      <p:sp>
        <p:nvSpPr>
          <p:cNvPr id="54275" name="Freeform 3"/>
          <p:cNvSpPr>
            <a:spLocks/>
          </p:cNvSpPr>
          <p:nvPr/>
        </p:nvSpPr>
        <p:spPr bwMode="auto">
          <a:xfrm>
            <a:off x="990600" y="1611313"/>
            <a:ext cx="2998788" cy="2116137"/>
          </a:xfrm>
          <a:custGeom>
            <a:avLst/>
            <a:gdLst>
              <a:gd name="T0" fmla="*/ 2147483647 w 2078"/>
              <a:gd name="T1" fmla="*/ 2147483647 h 1467"/>
              <a:gd name="T2" fmla="*/ 2147483647 w 2078"/>
              <a:gd name="T3" fmla="*/ 2147483647 h 1467"/>
              <a:gd name="T4" fmla="*/ 2147483647 w 2078"/>
              <a:gd name="T5" fmla="*/ 2147483647 h 1467"/>
              <a:gd name="T6" fmla="*/ 0 w 2078"/>
              <a:gd name="T7" fmla="*/ 2147483647 h 1467"/>
              <a:gd name="T8" fmla="*/ 0 w 2078"/>
              <a:gd name="T9" fmla="*/ 0 h 1467"/>
              <a:gd name="T10" fmla="*/ 2147483647 w 2078"/>
              <a:gd name="T11" fmla="*/ 0 h 1467"/>
              <a:gd name="T12" fmla="*/ 2147483647 w 2078"/>
              <a:gd name="T13" fmla="*/ 2147483647 h 1467"/>
              <a:gd name="T14" fmla="*/ 2147483647 w 2078"/>
              <a:gd name="T15" fmla="*/ 2147483647 h 1467"/>
              <a:gd name="T16" fmla="*/ 0 60000 65536"/>
              <a:gd name="T17" fmla="*/ 0 60000 65536"/>
              <a:gd name="T18" fmla="*/ 0 60000 65536"/>
              <a:gd name="T19" fmla="*/ 0 60000 65536"/>
              <a:gd name="T20" fmla="*/ 0 60000 65536"/>
              <a:gd name="T21" fmla="*/ 0 60000 65536"/>
              <a:gd name="T22" fmla="*/ 0 60000 65536"/>
              <a:gd name="T23" fmla="*/ 0 60000 65536"/>
              <a:gd name="T24" fmla="*/ 0 w 2078"/>
              <a:gd name="T25" fmla="*/ 0 h 1467"/>
              <a:gd name="T26" fmla="*/ 2078 w 2078"/>
              <a:gd name="T27" fmla="*/ 1467 h 14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8" h="1467">
                <a:moveTo>
                  <a:pt x="2077" y="855"/>
                </a:moveTo>
                <a:lnTo>
                  <a:pt x="977" y="855"/>
                </a:lnTo>
                <a:lnTo>
                  <a:pt x="977" y="1466"/>
                </a:lnTo>
                <a:lnTo>
                  <a:pt x="0" y="1466"/>
                </a:lnTo>
                <a:lnTo>
                  <a:pt x="0" y="0"/>
                </a:lnTo>
                <a:lnTo>
                  <a:pt x="2077" y="0"/>
                </a:lnTo>
                <a:lnTo>
                  <a:pt x="2077" y="855"/>
                </a:lnTo>
              </a:path>
            </a:pathLst>
          </a:custGeom>
          <a:noFill/>
          <a:ln w="28575">
            <a:solidFill>
              <a:schemeClr val="tx1"/>
            </a:solidFill>
            <a:round/>
            <a:headEnd/>
            <a:tailEnd/>
          </a:ln>
        </p:spPr>
        <p:txBody>
          <a:bodyPr/>
          <a:lstStyle/>
          <a:p>
            <a:endParaRPr lang="en-US" dirty="0">
              <a:latin typeface="Agilent TT Cond" pitchFamily="34" charset="0"/>
            </a:endParaRPr>
          </a:p>
        </p:txBody>
      </p:sp>
      <p:sp>
        <p:nvSpPr>
          <p:cNvPr id="54276" name="Freeform 4"/>
          <p:cNvSpPr>
            <a:spLocks/>
          </p:cNvSpPr>
          <p:nvPr/>
        </p:nvSpPr>
        <p:spPr bwMode="auto">
          <a:xfrm>
            <a:off x="228599" y="2897188"/>
            <a:ext cx="4937125" cy="3081337"/>
          </a:xfrm>
          <a:custGeom>
            <a:avLst/>
            <a:gdLst>
              <a:gd name="T0" fmla="*/ 2147483647 w 3421"/>
              <a:gd name="T1" fmla="*/ 0 h 2200"/>
              <a:gd name="T2" fmla="*/ 2147483647 w 3421"/>
              <a:gd name="T3" fmla="*/ 2147483647 h 2200"/>
              <a:gd name="T4" fmla="*/ 2147483647 w 3421"/>
              <a:gd name="T5" fmla="*/ 2147483647 h 2200"/>
              <a:gd name="T6" fmla="*/ 2147483647 w 3421"/>
              <a:gd name="T7" fmla="*/ 2147483647 h 2200"/>
              <a:gd name="T8" fmla="*/ 0 w 3421"/>
              <a:gd name="T9" fmla="*/ 2147483647 h 2200"/>
              <a:gd name="T10" fmla="*/ 0 w 3421"/>
              <a:gd name="T11" fmla="*/ 2147483647 h 2200"/>
              <a:gd name="T12" fmla="*/ 2147483647 w 3421"/>
              <a:gd name="T13" fmla="*/ 2147483647 h 2200"/>
              <a:gd name="T14" fmla="*/ 2147483647 w 3421"/>
              <a:gd name="T15" fmla="*/ 2147483647 h 2200"/>
              <a:gd name="T16" fmla="*/ 2147483647 w 3421"/>
              <a:gd name="T17" fmla="*/ 2147483647 h 2200"/>
              <a:gd name="T18" fmla="*/ 2147483647 w 3421"/>
              <a:gd name="T19" fmla="*/ 0 h 2200"/>
              <a:gd name="T20" fmla="*/ 2147483647 w 3421"/>
              <a:gd name="T21" fmla="*/ 0 h 2200"/>
              <a:gd name="T22" fmla="*/ 2147483647 w 3421"/>
              <a:gd name="T23" fmla="*/ 0 h 2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21"/>
              <a:gd name="T37" fmla="*/ 0 h 2200"/>
              <a:gd name="T38" fmla="*/ 3421 w 3421"/>
              <a:gd name="T39" fmla="*/ 2200 h 2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21" h="2200">
                <a:moveTo>
                  <a:pt x="3420" y="0"/>
                </a:moveTo>
                <a:lnTo>
                  <a:pt x="3420" y="1344"/>
                </a:lnTo>
                <a:lnTo>
                  <a:pt x="1833" y="1344"/>
                </a:lnTo>
                <a:lnTo>
                  <a:pt x="1833" y="2199"/>
                </a:lnTo>
                <a:lnTo>
                  <a:pt x="0" y="2199"/>
                </a:lnTo>
                <a:lnTo>
                  <a:pt x="0" y="733"/>
                </a:lnTo>
                <a:lnTo>
                  <a:pt x="1588" y="733"/>
                </a:lnTo>
                <a:lnTo>
                  <a:pt x="1588" y="122"/>
                </a:lnTo>
                <a:lnTo>
                  <a:pt x="2809" y="122"/>
                </a:lnTo>
                <a:lnTo>
                  <a:pt x="2809" y="0"/>
                </a:lnTo>
                <a:lnTo>
                  <a:pt x="3420" y="0"/>
                </a:lnTo>
              </a:path>
            </a:pathLst>
          </a:custGeom>
          <a:noFill/>
          <a:ln w="28575">
            <a:solidFill>
              <a:schemeClr val="tx1"/>
            </a:solidFill>
            <a:round/>
            <a:headEnd/>
            <a:tailEnd/>
          </a:ln>
        </p:spPr>
        <p:txBody>
          <a:bodyPr/>
          <a:lstStyle/>
          <a:p>
            <a:endParaRPr lang="en-US" dirty="0">
              <a:latin typeface="Agilent TT Cond" pitchFamily="34" charset="0"/>
            </a:endParaRPr>
          </a:p>
        </p:txBody>
      </p:sp>
      <p:sp>
        <p:nvSpPr>
          <p:cNvPr id="54278" name="Text Box 6"/>
          <p:cNvSpPr txBox="1">
            <a:spLocks noChangeArrowheads="1"/>
          </p:cNvSpPr>
          <p:nvPr/>
        </p:nvSpPr>
        <p:spPr bwMode="auto">
          <a:xfrm>
            <a:off x="5902325" y="4826000"/>
            <a:ext cx="1235075" cy="203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 Detector</a:t>
            </a:r>
          </a:p>
        </p:txBody>
      </p:sp>
      <p:sp>
        <p:nvSpPr>
          <p:cNvPr id="54279" name="Freeform 7"/>
          <p:cNvSpPr>
            <a:spLocks/>
          </p:cNvSpPr>
          <p:nvPr/>
        </p:nvSpPr>
        <p:spPr bwMode="auto">
          <a:xfrm>
            <a:off x="7434263" y="4811713"/>
            <a:ext cx="354012" cy="342900"/>
          </a:xfrm>
          <a:custGeom>
            <a:avLst/>
            <a:gdLst>
              <a:gd name="T0" fmla="*/ 2147483647 w 245"/>
              <a:gd name="T1" fmla="*/ 0 h 245"/>
              <a:gd name="T2" fmla="*/ 2147483647 w 245"/>
              <a:gd name="T3" fmla="*/ 2147483647 h 245"/>
              <a:gd name="T4" fmla="*/ 0 w 245"/>
              <a:gd name="T5" fmla="*/ 2147483647 h 245"/>
              <a:gd name="T6" fmla="*/ 2147483647 w 245"/>
              <a:gd name="T7" fmla="*/ 2147483647 h 245"/>
              <a:gd name="T8" fmla="*/ 2147483647 w 245"/>
              <a:gd name="T9" fmla="*/ 2147483647 h 245"/>
              <a:gd name="T10" fmla="*/ 2147483647 w 245"/>
              <a:gd name="T11" fmla="*/ 2147483647 h 245"/>
              <a:gd name="T12" fmla="*/ 0 60000 65536"/>
              <a:gd name="T13" fmla="*/ 0 60000 65536"/>
              <a:gd name="T14" fmla="*/ 0 60000 65536"/>
              <a:gd name="T15" fmla="*/ 0 60000 65536"/>
              <a:gd name="T16" fmla="*/ 0 60000 65536"/>
              <a:gd name="T17" fmla="*/ 0 60000 65536"/>
              <a:gd name="T18" fmla="*/ 0 w 245"/>
              <a:gd name="T19" fmla="*/ 0 h 245"/>
              <a:gd name="T20" fmla="*/ 245 w 245"/>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245" h="245">
                <a:moveTo>
                  <a:pt x="122" y="0"/>
                </a:moveTo>
                <a:lnTo>
                  <a:pt x="122" y="122"/>
                </a:lnTo>
                <a:lnTo>
                  <a:pt x="0" y="122"/>
                </a:lnTo>
                <a:lnTo>
                  <a:pt x="122" y="244"/>
                </a:lnTo>
                <a:lnTo>
                  <a:pt x="244" y="122"/>
                </a:lnTo>
                <a:lnTo>
                  <a:pt x="122" y="122"/>
                </a:lnTo>
              </a:path>
            </a:pathLst>
          </a:custGeom>
          <a:noFill/>
          <a:ln w="31234">
            <a:solidFill>
              <a:schemeClr val="tx1"/>
            </a:solidFill>
            <a:round/>
            <a:headEnd/>
            <a:tailEnd/>
          </a:ln>
        </p:spPr>
        <p:txBody>
          <a:bodyPr/>
          <a:lstStyle/>
          <a:p>
            <a:endParaRPr lang="en-US" dirty="0">
              <a:latin typeface="Agilent TT Cond" pitchFamily="34" charset="0"/>
            </a:endParaRPr>
          </a:p>
        </p:txBody>
      </p:sp>
      <p:grpSp>
        <p:nvGrpSpPr>
          <p:cNvPr id="54280" name="Group 8"/>
          <p:cNvGrpSpPr>
            <a:grpSpLocks/>
          </p:cNvGrpSpPr>
          <p:nvPr/>
        </p:nvGrpSpPr>
        <p:grpSpPr bwMode="auto">
          <a:xfrm>
            <a:off x="5857875" y="2581275"/>
            <a:ext cx="352425" cy="685800"/>
            <a:chOff x="3997" y="2185"/>
            <a:chExt cx="244" cy="489"/>
          </a:xfrm>
        </p:grpSpPr>
        <p:sp>
          <p:nvSpPr>
            <p:cNvPr id="54394" name="Line 9"/>
            <p:cNvSpPr>
              <a:spLocks noChangeShapeType="1"/>
            </p:cNvSpPr>
            <p:nvPr/>
          </p:nvSpPr>
          <p:spPr bwMode="auto">
            <a:xfrm flipV="1">
              <a:off x="4102" y="2264"/>
              <a:ext cx="43" cy="371"/>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4395" name="Freeform 10"/>
            <p:cNvSpPr>
              <a:spLocks/>
            </p:cNvSpPr>
            <p:nvPr/>
          </p:nvSpPr>
          <p:spPr bwMode="auto">
            <a:xfrm>
              <a:off x="4068" y="2310"/>
              <a:ext cx="99" cy="296"/>
            </a:xfrm>
            <a:custGeom>
              <a:avLst/>
              <a:gdLst>
                <a:gd name="T0" fmla="*/ 0 w 99"/>
                <a:gd name="T1" fmla="*/ 295 h 296"/>
                <a:gd name="T2" fmla="*/ 98 w 99"/>
                <a:gd name="T3" fmla="*/ 245 h 296"/>
                <a:gd name="T4" fmla="*/ 0 w 99"/>
                <a:gd name="T5" fmla="*/ 196 h 296"/>
                <a:gd name="T6" fmla="*/ 98 w 99"/>
                <a:gd name="T7" fmla="*/ 147 h 296"/>
                <a:gd name="T8" fmla="*/ 0 w 99"/>
                <a:gd name="T9" fmla="*/ 98 h 296"/>
                <a:gd name="T10" fmla="*/ 98 w 99"/>
                <a:gd name="T11" fmla="*/ 49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4396" name="AutoShape 11"/>
            <p:cNvSpPr>
              <a:spLocks noChangeArrowheads="1"/>
            </p:cNvSpPr>
            <p:nvPr/>
          </p:nvSpPr>
          <p:spPr bwMode="auto">
            <a:xfrm flipV="1">
              <a:off x="3997" y="2185"/>
              <a:ext cx="244" cy="489"/>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grpSp>
      <p:sp>
        <p:nvSpPr>
          <p:cNvPr id="54281" name="Freeform 12"/>
          <p:cNvSpPr>
            <a:spLocks/>
          </p:cNvSpPr>
          <p:nvPr/>
        </p:nvSpPr>
        <p:spPr bwMode="auto">
          <a:xfrm>
            <a:off x="6750050" y="2582863"/>
            <a:ext cx="708025" cy="684212"/>
          </a:xfrm>
          <a:custGeom>
            <a:avLst/>
            <a:gdLst>
              <a:gd name="T0" fmla="*/ 0 w 491"/>
              <a:gd name="T1" fmla="*/ 0 h 489"/>
              <a:gd name="T2" fmla="*/ 0 w 491"/>
              <a:gd name="T3" fmla="*/ 2147483647 h 489"/>
              <a:gd name="T4" fmla="*/ 2147483647 w 491"/>
              <a:gd name="T5" fmla="*/ 214748364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grpSp>
        <p:nvGrpSpPr>
          <p:cNvPr id="54282" name="Group 13"/>
          <p:cNvGrpSpPr>
            <a:grpSpLocks/>
          </p:cNvGrpSpPr>
          <p:nvPr/>
        </p:nvGrpSpPr>
        <p:grpSpPr bwMode="auto">
          <a:xfrm>
            <a:off x="7797800" y="2581275"/>
            <a:ext cx="352425" cy="685800"/>
            <a:chOff x="5341" y="2185"/>
            <a:chExt cx="244" cy="489"/>
          </a:xfrm>
        </p:grpSpPr>
        <p:sp>
          <p:nvSpPr>
            <p:cNvPr id="54391" name="Line 14"/>
            <p:cNvSpPr>
              <a:spLocks noChangeShapeType="1"/>
            </p:cNvSpPr>
            <p:nvPr/>
          </p:nvSpPr>
          <p:spPr bwMode="auto">
            <a:xfrm flipV="1">
              <a:off x="5445" y="2264"/>
              <a:ext cx="43" cy="371"/>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4392" name="Freeform 15"/>
            <p:cNvSpPr>
              <a:spLocks/>
            </p:cNvSpPr>
            <p:nvPr/>
          </p:nvSpPr>
          <p:spPr bwMode="auto">
            <a:xfrm>
              <a:off x="5411" y="2310"/>
              <a:ext cx="100" cy="296"/>
            </a:xfrm>
            <a:custGeom>
              <a:avLst/>
              <a:gdLst>
                <a:gd name="T0" fmla="*/ 0 w 100"/>
                <a:gd name="T1" fmla="*/ 295 h 296"/>
                <a:gd name="T2" fmla="*/ 99 w 100"/>
                <a:gd name="T3" fmla="*/ 245 h 296"/>
                <a:gd name="T4" fmla="*/ 0 w 100"/>
                <a:gd name="T5" fmla="*/ 196 h 296"/>
                <a:gd name="T6" fmla="*/ 99 w 100"/>
                <a:gd name="T7" fmla="*/ 147 h 296"/>
                <a:gd name="T8" fmla="*/ 0 w 100"/>
                <a:gd name="T9" fmla="*/ 98 h 296"/>
                <a:gd name="T10" fmla="*/ 99 w 100"/>
                <a:gd name="T11" fmla="*/ 49 h 296"/>
                <a:gd name="T12" fmla="*/ 0 w 100"/>
                <a:gd name="T13" fmla="*/ 0 h 296"/>
                <a:gd name="T14" fmla="*/ 0 60000 65536"/>
                <a:gd name="T15" fmla="*/ 0 60000 65536"/>
                <a:gd name="T16" fmla="*/ 0 60000 65536"/>
                <a:gd name="T17" fmla="*/ 0 60000 65536"/>
                <a:gd name="T18" fmla="*/ 0 60000 65536"/>
                <a:gd name="T19" fmla="*/ 0 60000 65536"/>
                <a:gd name="T20" fmla="*/ 0 60000 65536"/>
                <a:gd name="T21" fmla="*/ 0 w 100"/>
                <a:gd name="T22" fmla="*/ 0 h 296"/>
                <a:gd name="T23" fmla="*/ 100 w 100"/>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296">
                  <a:moveTo>
                    <a:pt x="0" y="295"/>
                  </a:moveTo>
                  <a:lnTo>
                    <a:pt x="99" y="245"/>
                  </a:lnTo>
                  <a:lnTo>
                    <a:pt x="0" y="196"/>
                  </a:lnTo>
                  <a:lnTo>
                    <a:pt x="99" y="147"/>
                  </a:lnTo>
                  <a:lnTo>
                    <a:pt x="0" y="98"/>
                  </a:lnTo>
                  <a:lnTo>
                    <a:pt x="99"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4393" name="AutoShape 16"/>
            <p:cNvSpPr>
              <a:spLocks noChangeArrowheads="1"/>
            </p:cNvSpPr>
            <p:nvPr/>
          </p:nvSpPr>
          <p:spPr bwMode="auto">
            <a:xfrm flipV="1">
              <a:off x="5341" y="2185"/>
              <a:ext cx="244" cy="489"/>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grpSp>
      <p:sp>
        <p:nvSpPr>
          <p:cNvPr id="54283" name="Line 17"/>
          <p:cNvSpPr>
            <a:spLocks noChangeShapeType="1"/>
          </p:cNvSpPr>
          <p:nvPr/>
        </p:nvSpPr>
        <p:spPr bwMode="auto">
          <a:xfrm>
            <a:off x="6216650" y="2928938"/>
            <a:ext cx="527050" cy="0"/>
          </a:xfrm>
          <a:prstGeom prst="line">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4284" name="Line 18"/>
          <p:cNvSpPr>
            <a:spLocks noChangeShapeType="1"/>
          </p:cNvSpPr>
          <p:nvPr/>
        </p:nvSpPr>
        <p:spPr bwMode="auto">
          <a:xfrm>
            <a:off x="7450138" y="2928938"/>
            <a:ext cx="352425" cy="0"/>
          </a:xfrm>
          <a:prstGeom prst="line">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4285" name="Line 19"/>
          <p:cNvSpPr>
            <a:spLocks noChangeShapeType="1"/>
          </p:cNvSpPr>
          <p:nvPr/>
        </p:nvSpPr>
        <p:spPr bwMode="auto">
          <a:xfrm>
            <a:off x="8154988" y="2928938"/>
            <a:ext cx="528637" cy="0"/>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4286" name="Freeform 20"/>
          <p:cNvSpPr>
            <a:spLocks/>
          </p:cNvSpPr>
          <p:nvPr/>
        </p:nvSpPr>
        <p:spPr bwMode="auto">
          <a:xfrm>
            <a:off x="7585075" y="4300538"/>
            <a:ext cx="142875" cy="533400"/>
          </a:xfrm>
          <a:custGeom>
            <a:avLst/>
            <a:gdLst>
              <a:gd name="T0" fmla="*/ 0 w 99"/>
              <a:gd name="T1" fmla="*/ 2147483647 h 381"/>
              <a:gd name="T2" fmla="*/ 2147483647 w 99"/>
              <a:gd name="T3" fmla="*/ 2147483647 h 381"/>
              <a:gd name="T4" fmla="*/ 0 w 99"/>
              <a:gd name="T5" fmla="*/ 2147483647 h 381"/>
              <a:gd name="T6" fmla="*/ 2147483647 w 99"/>
              <a:gd name="T7" fmla="*/ 2147483647 h 381"/>
              <a:gd name="T8" fmla="*/ 0 w 99"/>
              <a:gd name="T9" fmla="*/ 2147483647 h 381"/>
              <a:gd name="T10" fmla="*/ 2147483647 w 99"/>
              <a:gd name="T11" fmla="*/ 2147483647 h 381"/>
              <a:gd name="T12" fmla="*/ 0 w 99"/>
              <a:gd name="T13" fmla="*/ 0 h 381"/>
              <a:gd name="T14" fmla="*/ 0 60000 65536"/>
              <a:gd name="T15" fmla="*/ 0 60000 65536"/>
              <a:gd name="T16" fmla="*/ 0 60000 65536"/>
              <a:gd name="T17" fmla="*/ 0 60000 65536"/>
              <a:gd name="T18" fmla="*/ 0 60000 65536"/>
              <a:gd name="T19" fmla="*/ 0 60000 65536"/>
              <a:gd name="T20" fmla="*/ 0 60000 65536"/>
              <a:gd name="T21" fmla="*/ 0 w 99"/>
              <a:gd name="T22" fmla="*/ 0 h 381"/>
              <a:gd name="T23" fmla="*/ 99 w 99"/>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381">
                <a:moveTo>
                  <a:pt x="0" y="380"/>
                </a:moveTo>
                <a:lnTo>
                  <a:pt x="98" y="316"/>
                </a:lnTo>
                <a:lnTo>
                  <a:pt x="0" y="253"/>
                </a:lnTo>
                <a:lnTo>
                  <a:pt x="98" y="189"/>
                </a:lnTo>
                <a:lnTo>
                  <a:pt x="0" y="125"/>
                </a:lnTo>
                <a:lnTo>
                  <a:pt x="98" y="62"/>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4287" name="Line 21"/>
          <p:cNvSpPr>
            <a:spLocks noChangeShapeType="1"/>
          </p:cNvSpPr>
          <p:nvPr/>
        </p:nvSpPr>
        <p:spPr bwMode="auto">
          <a:xfrm>
            <a:off x="7626350" y="2928938"/>
            <a:ext cx="0" cy="514350"/>
          </a:xfrm>
          <a:prstGeom prst="line">
            <a:avLst/>
          </a:prstGeom>
          <a:noFill/>
          <a:ln w="31234">
            <a:solidFill>
              <a:schemeClr val="tx1"/>
            </a:solidFill>
            <a:round/>
            <a:headEnd/>
            <a:tailEnd/>
          </a:ln>
        </p:spPr>
        <p:txBody>
          <a:bodyPr lIns="0" tIns="0" rIns="0" bIns="0"/>
          <a:lstStyle/>
          <a:p>
            <a:endParaRPr lang="en-US" dirty="0">
              <a:latin typeface="Agilent TT Cond" pitchFamily="34" charset="0"/>
            </a:endParaRPr>
          </a:p>
        </p:txBody>
      </p:sp>
      <p:sp>
        <p:nvSpPr>
          <p:cNvPr id="54288" name="Freeform 22"/>
          <p:cNvSpPr>
            <a:spLocks/>
          </p:cNvSpPr>
          <p:nvPr/>
        </p:nvSpPr>
        <p:spPr bwMode="auto">
          <a:xfrm>
            <a:off x="7562850" y="3448050"/>
            <a:ext cx="142875" cy="501650"/>
          </a:xfrm>
          <a:custGeom>
            <a:avLst/>
            <a:gdLst>
              <a:gd name="T0" fmla="*/ 0 w 99"/>
              <a:gd name="T1" fmla="*/ 2147483647 h 358"/>
              <a:gd name="T2" fmla="*/ 2147483647 w 99"/>
              <a:gd name="T3" fmla="*/ 2147483647 h 358"/>
              <a:gd name="T4" fmla="*/ 0 w 99"/>
              <a:gd name="T5" fmla="*/ 2147483647 h 358"/>
              <a:gd name="T6" fmla="*/ 2147483647 w 99"/>
              <a:gd name="T7" fmla="*/ 2147483647 h 358"/>
              <a:gd name="T8" fmla="*/ 0 w 99"/>
              <a:gd name="T9" fmla="*/ 2147483647 h 358"/>
              <a:gd name="T10" fmla="*/ 2147483647 w 99"/>
              <a:gd name="T11" fmla="*/ 2147483647 h 358"/>
              <a:gd name="T12" fmla="*/ 0 w 99"/>
              <a:gd name="T13" fmla="*/ 0 h 358"/>
              <a:gd name="T14" fmla="*/ 0 60000 65536"/>
              <a:gd name="T15" fmla="*/ 0 60000 65536"/>
              <a:gd name="T16" fmla="*/ 0 60000 65536"/>
              <a:gd name="T17" fmla="*/ 0 60000 65536"/>
              <a:gd name="T18" fmla="*/ 0 60000 65536"/>
              <a:gd name="T19" fmla="*/ 0 60000 65536"/>
              <a:gd name="T20" fmla="*/ 0 60000 65536"/>
              <a:gd name="T21" fmla="*/ 0 w 99"/>
              <a:gd name="T22" fmla="*/ 0 h 358"/>
              <a:gd name="T23" fmla="*/ 99 w 99"/>
              <a:gd name="T24" fmla="*/ 358 h 3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358">
                <a:moveTo>
                  <a:pt x="0" y="357"/>
                </a:moveTo>
                <a:lnTo>
                  <a:pt x="98" y="298"/>
                </a:lnTo>
                <a:lnTo>
                  <a:pt x="0" y="238"/>
                </a:lnTo>
                <a:lnTo>
                  <a:pt x="98" y="179"/>
                </a:lnTo>
                <a:lnTo>
                  <a:pt x="0" y="119"/>
                </a:lnTo>
                <a:lnTo>
                  <a:pt x="98" y="5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4289" name="Line 23"/>
          <p:cNvSpPr>
            <a:spLocks noChangeShapeType="1"/>
          </p:cNvSpPr>
          <p:nvPr/>
        </p:nvSpPr>
        <p:spPr bwMode="auto">
          <a:xfrm>
            <a:off x="7626350" y="3956050"/>
            <a:ext cx="0" cy="341313"/>
          </a:xfrm>
          <a:prstGeom prst="line">
            <a:avLst/>
          </a:prstGeom>
          <a:noFill/>
          <a:ln w="31234">
            <a:solidFill>
              <a:schemeClr val="tx1"/>
            </a:solidFill>
            <a:round/>
            <a:headEnd/>
            <a:tailEnd/>
          </a:ln>
        </p:spPr>
        <p:txBody>
          <a:bodyPr lIns="0" tIns="0" rIns="0" bIns="0"/>
          <a:lstStyle/>
          <a:p>
            <a:endParaRPr lang="en-US" dirty="0">
              <a:latin typeface="Agilent TT Cond" pitchFamily="34" charset="0"/>
            </a:endParaRPr>
          </a:p>
        </p:txBody>
      </p:sp>
      <p:sp>
        <p:nvSpPr>
          <p:cNvPr id="54290" name="Line 24"/>
          <p:cNvSpPr>
            <a:spLocks noChangeShapeType="1"/>
          </p:cNvSpPr>
          <p:nvPr/>
        </p:nvSpPr>
        <p:spPr bwMode="auto">
          <a:xfrm>
            <a:off x="7096125" y="4125913"/>
            <a:ext cx="530225" cy="0"/>
          </a:xfrm>
          <a:prstGeom prst="line">
            <a:avLst/>
          </a:prstGeom>
          <a:noFill/>
          <a:ln w="31234">
            <a:solidFill>
              <a:schemeClr val="tx1"/>
            </a:solidFill>
            <a:round/>
            <a:headEnd/>
            <a:tailEnd/>
          </a:ln>
        </p:spPr>
        <p:txBody>
          <a:bodyPr lIns="0" tIns="0" rIns="0" bIns="0"/>
          <a:lstStyle/>
          <a:p>
            <a:endParaRPr lang="en-US" dirty="0">
              <a:latin typeface="Agilent TT Cond" pitchFamily="34" charset="0"/>
            </a:endParaRPr>
          </a:p>
        </p:txBody>
      </p:sp>
      <p:sp>
        <p:nvSpPr>
          <p:cNvPr id="54291" name="Line 25"/>
          <p:cNvSpPr>
            <a:spLocks noChangeShapeType="1"/>
          </p:cNvSpPr>
          <p:nvPr/>
        </p:nvSpPr>
        <p:spPr bwMode="auto">
          <a:xfrm>
            <a:off x="7096125" y="3956050"/>
            <a:ext cx="0" cy="341313"/>
          </a:xfrm>
          <a:prstGeom prst="line">
            <a:avLst/>
          </a:prstGeom>
          <a:noFill/>
          <a:ln w="31234">
            <a:solidFill>
              <a:schemeClr val="tx1"/>
            </a:solidFill>
            <a:round/>
            <a:headEnd/>
            <a:tailEnd/>
          </a:ln>
        </p:spPr>
        <p:txBody>
          <a:bodyPr lIns="0" tIns="0" rIns="0" bIns="0"/>
          <a:lstStyle/>
          <a:p>
            <a:endParaRPr lang="en-US" dirty="0">
              <a:latin typeface="Agilent TT Cond" pitchFamily="34" charset="0"/>
            </a:endParaRPr>
          </a:p>
        </p:txBody>
      </p:sp>
      <p:sp>
        <p:nvSpPr>
          <p:cNvPr id="54292" name="Line 26"/>
          <p:cNvSpPr>
            <a:spLocks noChangeShapeType="1"/>
          </p:cNvSpPr>
          <p:nvPr/>
        </p:nvSpPr>
        <p:spPr bwMode="auto">
          <a:xfrm>
            <a:off x="6392863" y="4125913"/>
            <a:ext cx="703262" cy="0"/>
          </a:xfrm>
          <a:prstGeom prst="line">
            <a:avLst/>
          </a:prstGeom>
          <a:noFill/>
          <a:ln w="31234">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4293" name="AutoShape 27"/>
          <p:cNvSpPr>
            <a:spLocks noChangeArrowheads="1"/>
          </p:cNvSpPr>
          <p:nvPr/>
        </p:nvSpPr>
        <p:spPr bwMode="auto">
          <a:xfrm flipV="1">
            <a:off x="5688013" y="378460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54294" name="Line 28"/>
          <p:cNvSpPr>
            <a:spLocks noChangeShapeType="1"/>
          </p:cNvSpPr>
          <p:nvPr/>
        </p:nvSpPr>
        <p:spPr bwMode="auto">
          <a:xfrm flipV="1">
            <a:off x="6040438" y="3270250"/>
            <a:ext cx="0" cy="514350"/>
          </a:xfrm>
          <a:prstGeom prst="line">
            <a:avLst/>
          </a:prstGeom>
          <a:noFill/>
          <a:ln w="31234">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4295" name="Text Box 29"/>
          <p:cNvSpPr txBox="1">
            <a:spLocks noChangeArrowheads="1"/>
          </p:cNvSpPr>
          <p:nvPr/>
        </p:nvSpPr>
        <p:spPr bwMode="auto">
          <a:xfrm>
            <a:off x="5867400" y="2108200"/>
            <a:ext cx="931863" cy="393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 Modulator</a:t>
            </a:r>
          </a:p>
        </p:txBody>
      </p:sp>
      <p:sp>
        <p:nvSpPr>
          <p:cNvPr id="54296" name="Text Box 30"/>
          <p:cNvSpPr txBox="1">
            <a:spLocks noChangeArrowheads="1"/>
          </p:cNvSpPr>
          <p:nvPr/>
        </p:nvSpPr>
        <p:spPr bwMode="auto">
          <a:xfrm>
            <a:off x="5738813" y="3875088"/>
            <a:ext cx="579437"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a:t>
            </a:r>
          </a:p>
          <a:p>
            <a:pPr defTabSz="403225">
              <a:buClr>
                <a:srgbClr val="000000"/>
              </a:buClr>
              <a:buSzPct val="90000"/>
              <a:buFont typeface="Monotype Sorts" pitchFamily="2" charset="2"/>
              <a:buNone/>
            </a:pPr>
            <a:r>
              <a:rPr lang="en-US" sz="1600" dirty="0">
                <a:latin typeface="Agilent TT Cond" pitchFamily="34" charset="0"/>
              </a:rPr>
              <a:t>Driver</a:t>
            </a:r>
          </a:p>
        </p:txBody>
      </p:sp>
      <p:sp>
        <p:nvSpPr>
          <p:cNvPr id="54297" name="Text Box 31"/>
          <p:cNvSpPr txBox="1">
            <a:spLocks noChangeArrowheads="1"/>
          </p:cNvSpPr>
          <p:nvPr/>
        </p:nvSpPr>
        <p:spPr bwMode="auto">
          <a:xfrm>
            <a:off x="7800975" y="2106613"/>
            <a:ext cx="998538" cy="4238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Output</a:t>
            </a:r>
          </a:p>
          <a:p>
            <a:pPr defTabSz="403225">
              <a:buClr>
                <a:srgbClr val="000000"/>
              </a:buClr>
              <a:buSzPct val="90000"/>
              <a:buFont typeface="Monotype Sorts" pitchFamily="2" charset="2"/>
              <a:buNone/>
            </a:pPr>
            <a:r>
              <a:rPr lang="en-US" sz="1600" dirty="0">
                <a:latin typeface="Agilent TT Cond" pitchFamily="34" charset="0"/>
              </a:rPr>
              <a:t>Attenuator</a:t>
            </a:r>
          </a:p>
        </p:txBody>
      </p:sp>
      <p:sp>
        <p:nvSpPr>
          <p:cNvPr id="54298" name="Line 32"/>
          <p:cNvSpPr>
            <a:spLocks noChangeShapeType="1"/>
          </p:cNvSpPr>
          <p:nvPr/>
        </p:nvSpPr>
        <p:spPr bwMode="auto">
          <a:xfrm flipV="1">
            <a:off x="6705600" y="4318000"/>
            <a:ext cx="174625" cy="514350"/>
          </a:xfrm>
          <a:prstGeom prst="line">
            <a:avLst/>
          </a:prstGeom>
          <a:noFill/>
          <a:ln w="31234">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4299" name="Text Box 33"/>
          <p:cNvSpPr txBox="1">
            <a:spLocks noChangeArrowheads="1"/>
          </p:cNvSpPr>
          <p:nvPr/>
        </p:nvSpPr>
        <p:spPr bwMode="auto">
          <a:xfrm>
            <a:off x="3808154" y="3181333"/>
            <a:ext cx="698500" cy="1524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latin typeface="Agilent TT Cond" pitchFamily="34" charset="0"/>
              </a:rPr>
              <a:t>Sampler</a:t>
            </a:r>
          </a:p>
        </p:txBody>
      </p:sp>
      <p:sp>
        <p:nvSpPr>
          <p:cNvPr id="54300" name="Line 34"/>
          <p:cNvSpPr>
            <a:spLocks noChangeShapeType="1"/>
          </p:cNvSpPr>
          <p:nvPr/>
        </p:nvSpPr>
        <p:spPr bwMode="auto">
          <a:xfrm>
            <a:off x="4965700" y="2949575"/>
            <a:ext cx="881063" cy="0"/>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01" name="Text Box 35"/>
          <p:cNvSpPr txBox="1">
            <a:spLocks noChangeArrowheads="1"/>
          </p:cNvSpPr>
          <p:nvPr/>
        </p:nvSpPr>
        <p:spPr bwMode="auto">
          <a:xfrm>
            <a:off x="990600" y="1270000"/>
            <a:ext cx="2303463" cy="34131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latin typeface="Agilent TT Cond" pitchFamily="34" charset="0"/>
              </a:rPr>
              <a:t>Reference Section</a:t>
            </a:r>
            <a:endParaRPr lang="en-US" dirty="0">
              <a:latin typeface="Agilent TT Cond" pitchFamily="34" charset="0"/>
            </a:endParaRPr>
          </a:p>
        </p:txBody>
      </p:sp>
      <p:sp>
        <p:nvSpPr>
          <p:cNvPr id="54302" name="Text Box 36"/>
          <p:cNvSpPr txBox="1">
            <a:spLocks noChangeArrowheads="1"/>
          </p:cNvSpPr>
          <p:nvPr/>
        </p:nvSpPr>
        <p:spPr bwMode="auto">
          <a:xfrm>
            <a:off x="2937668" y="4890783"/>
            <a:ext cx="1941513" cy="6778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latin typeface="Agilent TT Cond" pitchFamily="34" charset="0"/>
              </a:rPr>
              <a:t>Synthesizer Section</a:t>
            </a:r>
            <a:endParaRPr lang="en-US" dirty="0">
              <a:latin typeface="Agilent TT Cond" pitchFamily="34" charset="0"/>
            </a:endParaRPr>
          </a:p>
        </p:txBody>
      </p:sp>
      <p:sp>
        <p:nvSpPr>
          <p:cNvPr id="54303" name="Text Box 37"/>
          <p:cNvSpPr txBox="1">
            <a:spLocks noChangeArrowheads="1"/>
          </p:cNvSpPr>
          <p:nvPr/>
        </p:nvSpPr>
        <p:spPr bwMode="auto">
          <a:xfrm>
            <a:off x="6130924" y="1547869"/>
            <a:ext cx="1946275" cy="2873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dirty="0">
                <a:latin typeface="Agilent TT Cond" pitchFamily="34" charset="0"/>
              </a:rPr>
              <a:t>Output Section</a:t>
            </a:r>
            <a:endParaRPr lang="en-US" dirty="0">
              <a:latin typeface="Agilent TT Cond" pitchFamily="34" charset="0"/>
            </a:endParaRPr>
          </a:p>
        </p:txBody>
      </p:sp>
      <p:grpSp>
        <p:nvGrpSpPr>
          <p:cNvPr id="54304" name="Group 38"/>
          <p:cNvGrpSpPr>
            <a:grpSpLocks/>
          </p:cNvGrpSpPr>
          <p:nvPr/>
        </p:nvGrpSpPr>
        <p:grpSpPr bwMode="auto">
          <a:xfrm>
            <a:off x="1143000" y="2895600"/>
            <a:ext cx="334963" cy="325438"/>
            <a:chOff x="729" y="2409"/>
            <a:chExt cx="232" cy="233"/>
          </a:xfrm>
        </p:grpSpPr>
        <p:sp>
          <p:nvSpPr>
            <p:cNvPr id="54389" name="Freeform 39"/>
            <p:cNvSpPr>
              <a:spLocks/>
            </p:cNvSpPr>
            <p:nvPr/>
          </p:nvSpPr>
          <p:spPr bwMode="auto">
            <a:xfrm>
              <a:off x="770" y="2465"/>
              <a:ext cx="142" cy="104"/>
            </a:xfrm>
            <a:custGeom>
              <a:avLst/>
              <a:gdLst>
                <a:gd name="T0" fmla="*/ 2 w 142"/>
                <a:gd name="T1" fmla="*/ 49 h 104"/>
                <a:gd name="T2" fmla="*/ 5 w 142"/>
                <a:gd name="T3" fmla="*/ 42 h 104"/>
                <a:gd name="T4" fmla="*/ 7 w 142"/>
                <a:gd name="T5" fmla="*/ 36 h 104"/>
                <a:gd name="T6" fmla="*/ 10 w 142"/>
                <a:gd name="T7" fmla="*/ 30 h 104"/>
                <a:gd name="T8" fmla="*/ 13 w 142"/>
                <a:gd name="T9" fmla="*/ 25 h 104"/>
                <a:gd name="T10" fmla="*/ 16 w 142"/>
                <a:gd name="T11" fmla="*/ 20 h 104"/>
                <a:gd name="T12" fmla="*/ 18 w 142"/>
                <a:gd name="T13" fmla="*/ 15 h 104"/>
                <a:gd name="T14" fmla="*/ 21 w 142"/>
                <a:gd name="T15" fmla="*/ 11 h 104"/>
                <a:gd name="T16" fmla="*/ 24 w 142"/>
                <a:gd name="T17" fmla="*/ 7 h 104"/>
                <a:gd name="T18" fmla="*/ 27 w 142"/>
                <a:gd name="T19" fmla="*/ 4 h 104"/>
                <a:gd name="T20" fmla="*/ 30 w 142"/>
                <a:gd name="T21" fmla="*/ 2 h 104"/>
                <a:gd name="T22" fmla="*/ 32 w 142"/>
                <a:gd name="T23" fmla="*/ 1 h 104"/>
                <a:gd name="T24" fmla="*/ 35 w 142"/>
                <a:gd name="T25" fmla="*/ 0 h 104"/>
                <a:gd name="T26" fmla="*/ 38 w 142"/>
                <a:gd name="T27" fmla="*/ 1 h 104"/>
                <a:gd name="T28" fmla="*/ 41 w 142"/>
                <a:gd name="T29" fmla="*/ 2 h 104"/>
                <a:gd name="T30" fmla="*/ 44 w 142"/>
                <a:gd name="T31" fmla="*/ 4 h 104"/>
                <a:gd name="T32" fmla="*/ 47 w 142"/>
                <a:gd name="T33" fmla="*/ 7 h 104"/>
                <a:gd name="T34" fmla="*/ 50 w 142"/>
                <a:gd name="T35" fmla="*/ 11 h 104"/>
                <a:gd name="T36" fmla="*/ 52 w 142"/>
                <a:gd name="T37" fmla="*/ 15 h 104"/>
                <a:gd name="T38" fmla="*/ 55 w 142"/>
                <a:gd name="T39" fmla="*/ 20 h 104"/>
                <a:gd name="T40" fmla="*/ 58 w 142"/>
                <a:gd name="T41" fmla="*/ 24 h 104"/>
                <a:gd name="T42" fmla="*/ 61 w 142"/>
                <a:gd name="T43" fmla="*/ 30 h 104"/>
                <a:gd name="T44" fmla="*/ 63 w 142"/>
                <a:gd name="T45" fmla="*/ 36 h 104"/>
                <a:gd name="T46" fmla="*/ 66 w 142"/>
                <a:gd name="T47" fmla="*/ 42 h 104"/>
                <a:gd name="T48" fmla="*/ 69 w 142"/>
                <a:gd name="T49" fmla="*/ 49 h 104"/>
                <a:gd name="T50" fmla="*/ 70 w 142"/>
                <a:gd name="T51" fmla="*/ 51 h 104"/>
                <a:gd name="T52" fmla="*/ 73 w 142"/>
                <a:gd name="T53" fmla="*/ 57 h 104"/>
                <a:gd name="T54" fmla="*/ 76 w 142"/>
                <a:gd name="T55" fmla="*/ 64 h 104"/>
                <a:gd name="T56" fmla="*/ 79 w 142"/>
                <a:gd name="T57" fmla="*/ 70 h 104"/>
                <a:gd name="T58" fmla="*/ 82 w 142"/>
                <a:gd name="T59" fmla="*/ 75 h 104"/>
                <a:gd name="T60" fmla="*/ 84 w 142"/>
                <a:gd name="T61" fmla="*/ 81 h 104"/>
                <a:gd name="T62" fmla="*/ 87 w 142"/>
                <a:gd name="T63" fmla="*/ 86 h 104"/>
                <a:gd name="T64" fmla="*/ 90 w 142"/>
                <a:gd name="T65" fmla="*/ 90 h 104"/>
                <a:gd name="T66" fmla="*/ 94 w 142"/>
                <a:gd name="T67" fmla="*/ 94 h 104"/>
                <a:gd name="T68" fmla="*/ 95 w 142"/>
                <a:gd name="T69" fmla="*/ 96 h 104"/>
                <a:gd name="T70" fmla="*/ 98 w 142"/>
                <a:gd name="T71" fmla="*/ 99 h 104"/>
                <a:gd name="T72" fmla="*/ 101 w 142"/>
                <a:gd name="T73" fmla="*/ 101 h 104"/>
                <a:gd name="T74" fmla="*/ 104 w 142"/>
                <a:gd name="T75" fmla="*/ 102 h 104"/>
                <a:gd name="T76" fmla="*/ 107 w 142"/>
                <a:gd name="T77" fmla="*/ 102 h 104"/>
                <a:gd name="T78" fmla="*/ 110 w 142"/>
                <a:gd name="T79" fmla="*/ 101 h 104"/>
                <a:gd name="T80" fmla="*/ 112 w 142"/>
                <a:gd name="T81" fmla="*/ 99 h 104"/>
                <a:gd name="T82" fmla="*/ 114 w 142"/>
                <a:gd name="T83" fmla="*/ 96 h 104"/>
                <a:gd name="T84" fmla="*/ 118 w 142"/>
                <a:gd name="T85" fmla="*/ 94 h 104"/>
                <a:gd name="T86" fmla="*/ 121 w 142"/>
                <a:gd name="T87" fmla="*/ 90 h 104"/>
                <a:gd name="T88" fmla="*/ 124 w 142"/>
                <a:gd name="T89" fmla="*/ 86 h 104"/>
                <a:gd name="T90" fmla="*/ 126 w 142"/>
                <a:gd name="T91" fmla="*/ 81 h 104"/>
                <a:gd name="T92" fmla="*/ 129 w 142"/>
                <a:gd name="T93" fmla="*/ 75 h 104"/>
                <a:gd name="T94" fmla="*/ 132 w 142"/>
                <a:gd name="T95" fmla="*/ 70 h 104"/>
                <a:gd name="T96" fmla="*/ 135 w 142"/>
                <a:gd name="T97" fmla="*/ 64 h 104"/>
                <a:gd name="T98" fmla="*/ 138 w 142"/>
                <a:gd name="T99" fmla="*/ 58 h 104"/>
                <a:gd name="T100" fmla="*/ 141 w 142"/>
                <a:gd name="T101" fmla="*/ 51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4"/>
                <a:gd name="T155" fmla="*/ 142 w 142"/>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4">
                  <a:moveTo>
                    <a:pt x="0" y="51"/>
                  </a:moveTo>
                  <a:lnTo>
                    <a:pt x="2" y="49"/>
                  </a:lnTo>
                  <a:lnTo>
                    <a:pt x="4" y="45"/>
                  </a:lnTo>
                  <a:lnTo>
                    <a:pt x="5" y="42"/>
                  </a:lnTo>
                  <a:lnTo>
                    <a:pt x="6" y="39"/>
                  </a:lnTo>
                  <a:lnTo>
                    <a:pt x="7" y="36"/>
                  </a:lnTo>
                  <a:lnTo>
                    <a:pt x="8" y="33"/>
                  </a:lnTo>
                  <a:lnTo>
                    <a:pt x="10" y="30"/>
                  </a:lnTo>
                  <a:lnTo>
                    <a:pt x="11" y="27"/>
                  </a:lnTo>
                  <a:lnTo>
                    <a:pt x="13" y="25"/>
                  </a:lnTo>
                  <a:lnTo>
                    <a:pt x="14" y="21"/>
                  </a:lnTo>
                  <a:lnTo>
                    <a:pt x="16" y="20"/>
                  </a:lnTo>
                  <a:lnTo>
                    <a:pt x="17" y="17"/>
                  </a:lnTo>
                  <a:lnTo>
                    <a:pt x="18" y="15"/>
                  </a:lnTo>
                  <a:lnTo>
                    <a:pt x="20" y="13"/>
                  </a:lnTo>
                  <a:lnTo>
                    <a:pt x="21" y="11"/>
                  </a:lnTo>
                  <a:lnTo>
                    <a:pt x="23" y="8"/>
                  </a:lnTo>
                  <a:lnTo>
                    <a:pt x="24" y="7"/>
                  </a:lnTo>
                  <a:lnTo>
                    <a:pt x="25" y="5"/>
                  </a:lnTo>
                  <a:lnTo>
                    <a:pt x="27" y="4"/>
                  </a:lnTo>
                  <a:lnTo>
                    <a:pt x="28" y="3"/>
                  </a:lnTo>
                  <a:lnTo>
                    <a:pt x="30" y="2"/>
                  </a:lnTo>
                  <a:lnTo>
                    <a:pt x="31" y="2"/>
                  </a:lnTo>
                  <a:lnTo>
                    <a:pt x="32" y="1"/>
                  </a:lnTo>
                  <a:lnTo>
                    <a:pt x="34" y="0"/>
                  </a:lnTo>
                  <a:lnTo>
                    <a:pt x="35" y="0"/>
                  </a:lnTo>
                  <a:lnTo>
                    <a:pt x="37" y="0"/>
                  </a:lnTo>
                  <a:lnTo>
                    <a:pt x="38" y="1"/>
                  </a:lnTo>
                  <a:lnTo>
                    <a:pt x="40" y="2"/>
                  </a:lnTo>
                  <a:lnTo>
                    <a:pt x="41" y="2"/>
                  </a:lnTo>
                  <a:lnTo>
                    <a:pt x="42" y="3"/>
                  </a:lnTo>
                  <a:lnTo>
                    <a:pt x="44" y="4"/>
                  </a:lnTo>
                  <a:lnTo>
                    <a:pt x="45" y="5"/>
                  </a:lnTo>
                  <a:lnTo>
                    <a:pt x="47" y="7"/>
                  </a:lnTo>
                  <a:lnTo>
                    <a:pt x="48" y="8"/>
                  </a:lnTo>
                  <a:lnTo>
                    <a:pt x="50" y="11"/>
                  </a:lnTo>
                  <a:lnTo>
                    <a:pt x="51" y="13"/>
                  </a:lnTo>
                  <a:lnTo>
                    <a:pt x="52" y="15"/>
                  </a:lnTo>
                  <a:lnTo>
                    <a:pt x="54" y="17"/>
                  </a:lnTo>
                  <a:lnTo>
                    <a:pt x="55" y="20"/>
                  </a:lnTo>
                  <a:lnTo>
                    <a:pt x="55" y="21"/>
                  </a:lnTo>
                  <a:lnTo>
                    <a:pt x="58" y="24"/>
                  </a:lnTo>
                  <a:lnTo>
                    <a:pt x="59" y="27"/>
                  </a:lnTo>
                  <a:lnTo>
                    <a:pt x="61" y="30"/>
                  </a:lnTo>
                  <a:lnTo>
                    <a:pt x="62" y="33"/>
                  </a:lnTo>
                  <a:lnTo>
                    <a:pt x="63" y="36"/>
                  </a:lnTo>
                  <a:lnTo>
                    <a:pt x="65" y="39"/>
                  </a:lnTo>
                  <a:lnTo>
                    <a:pt x="66" y="42"/>
                  </a:lnTo>
                  <a:lnTo>
                    <a:pt x="67" y="45"/>
                  </a:lnTo>
                  <a:lnTo>
                    <a:pt x="69" y="49"/>
                  </a:lnTo>
                  <a:lnTo>
                    <a:pt x="70" y="51"/>
                  </a:lnTo>
                  <a:lnTo>
                    <a:pt x="72" y="54"/>
                  </a:lnTo>
                  <a:lnTo>
                    <a:pt x="73" y="57"/>
                  </a:lnTo>
                  <a:lnTo>
                    <a:pt x="75" y="61"/>
                  </a:lnTo>
                  <a:lnTo>
                    <a:pt x="76" y="64"/>
                  </a:lnTo>
                  <a:lnTo>
                    <a:pt x="77" y="66"/>
                  </a:lnTo>
                  <a:lnTo>
                    <a:pt x="79" y="70"/>
                  </a:lnTo>
                  <a:lnTo>
                    <a:pt x="79" y="73"/>
                  </a:lnTo>
                  <a:lnTo>
                    <a:pt x="82" y="75"/>
                  </a:lnTo>
                  <a:lnTo>
                    <a:pt x="83" y="78"/>
                  </a:lnTo>
                  <a:lnTo>
                    <a:pt x="84" y="81"/>
                  </a:lnTo>
                  <a:lnTo>
                    <a:pt x="86" y="84"/>
                  </a:lnTo>
                  <a:lnTo>
                    <a:pt x="87" y="86"/>
                  </a:lnTo>
                  <a:lnTo>
                    <a:pt x="88" y="88"/>
                  </a:lnTo>
                  <a:lnTo>
                    <a:pt x="90" y="90"/>
                  </a:lnTo>
                  <a:lnTo>
                    <a:pt x="91" y="92"/>
                  </a:lnTo>
                  <a:lnTo>
                    <a:pt x="94" y="94"/>
                  </a:lnTo>
                  <a:lnTo>
                    <a:pt x="94" y="95"/>
                  </a:lnTo>
                  <a:lnTo>
                    <a:pt x="95" y="96"/>
                  </a:lnTo>
                  <a:lnTo>
                    <a:pt x="97" y="97"/>
                  </a:lnTo>
                  <a:lnTo>
                    <a:pt x="98" y="99"/>
                  </a:lnTo>
                  <a:lnTo>
                    <a:pt x="100" y="100"/>
                  </a:lnTo>
                  <a:lnTo>
                    <a:pt x="101" y="101"/>
                  </a:lnTo>
                  <a:lnTo>
                    <a:pt x="102" y="101"/>
                  </a:lnTo>
                  <a:lnTo>
                    <a:pt x="104" y="102"/>
                  </a:lnTo>
                  <a:lnTo>
                    <a:pt x="105" y="103"/>
                  </a:lnTo>
                  <a:lnTo>
                    <a:pt x="107" y="102"/>
                  </a:lnTo>
                  <a:lnTo>
                    <a:pt x="108" y="101"/>
                  </a:lnTo>
                  <a:lnTo>
                    <a:pt x="110" y="101"/>
                  </a:lnTo>
                  <a:lnTo>
                    <a:pt x="111" y="100"/>
                  </a:lnTo>
                  <a:lnTo>
                    <a:pt x="112" y="99"/>
                  </a:lnTo>
                  <a:lnTo>
                    <a:pt x="114" y="98"/>
                  </a:lnTo>
                  <a:lnTo>
                    <a:pt x="114" y="96"/>
                  </a:lnTo>
                  <a:lnTo>
                    <a:pt x="117" y="95"/>
                  </a:lnTo>
                  <a:lnTo>
                    <a:pt x="118" y="94"/>
                  </a:lnTo>
                  <a:lnTo>
                    <a:pt x="120" y="92"/>
                  </a:lnTo>
                  <a:lnTo>
                    <a:pt x="121" y="90"/>
                  </a:lnTo>
                  <a:lnTo>
                    <a:pt x="122" y="88"/>
                  </a:lnTo>
                  <a:lnTo>
                    <a:pt x="124" y="86"/>
                  </a:lnTo>
                  <a:lnTo>
                    <a:pt x="125" y="84"/>
                  </a:lnTo>
                  <a:lnTo>
                    <a:pt x="126" y="81"/>
                  </a:lnTo>
                  <a:lnTo>
                    <a:pt x="128" y="79"/>
                  </a:lnTo>
                  <a:lnTo>
                    <a:pt x="129" y="75"/>
                  </a:lnTo>
                  <a:lnTo>
                    <a:pt x="131" y="73"/>
                  </a:lnTo>
                  <a:lnTo>
                    <a:pt x="132" y="70"/>
                  </a:lnTo>
                  <a:lnTo>
                    <a:pt x="133" y="66"/>
                  </a:lnTo>
                  <a:lnTo>
                    <a:pt x="135" y="64"/>
                  </a:lnTo>
                  <a:lnTo>
                    <a:pt x="136" y="61"/>
                  </a:lnTo>
                  <a:lnTo>
                    <a:pt x="138" y="58"/>
                  </a:lnTo>
                  <a:lnTo>
                    <a:pt x="138" y="54"/>
                  </a:lnTo>
                  <a:lnTo>
                    <a:pt x="141" y="51"/>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90" name="Oval 40"/>
            <p:cNvSpPr>
              <a:spLocks noChangeArrowheads="1"/>
            </p:cNvSpPr>
            <p:nvPr/>
          </p:nvSpPr>
          <p:spPr bwMode="auto">
            <a:xfrm>
              <a:off x="729" y="2409"/>
              <a:ext cx="232" cy="233"/>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54305" name="AutoShape 41"/>
          <p:cNvSpPr>
            <a:spLocks noChangeArrowheads="1"/>
          </p:cNvSpPr>
          <p:nvPr/>
        </p:nvSpPr>
        <p:spPr bwMode="auto">
          <a:xfrm flipV="1">
            <a:off x="1733550" y="2897188"/>
            <a:ext cx="336550" cy="327025"/>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54306" name="Line 42"/>
          <p:cNvSpPr>
            <a:spLocks noChangeShapeType="1"/>
          </p:cNvSpPr>
          <p:nvPr/>
        </p:nvSpPr>
        <p:spPr bwMode="auto">
          <a:xfrm flipV="1">
            <a:off x="1901825" y="2570163"/>
            <a:ext cx="0" cy="327025"/>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07" name="Line 43"/>
          <p:cNvSpPr>
            <a:spLocks noChangeShapeType="1"/>
          </p:cNvSpPr>
          <p:nvPr/>
        </p:nvSpPr>
        <p:spPr bwMode="auto">
          <a:xfrm>
            <a:off x="1481138" y="3062288"/>
            <a:ext cx="252412"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08" name="Text Box 44"/>
          <p:cNvSpPr txBox="1">
            <a:spLocks noChangeArrowheads="1"/>
          </p:cNvSpPr>
          <p:nvPr/>
        </p:nvSpPr>
        <p:spPr bwMode="auto">
          <a:xfrm>
            <a:off x="1046163" y="3238500"/>
            <a:ext cx="612775" cy="306388"/>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sz="1400" dirty="0">
                <a:latin typeface="Agilent TT Cond" pitchFamily="34" charset="0"/>
              </a:rPr>
              <a:t>Ref </a:t>
            </a:r>
            <a:r>
              <a:rPr lang="en-US" sz="1400" dirty="0" err="1">
                <a:latin typeface="Agilent TT Cond" pitchFamily="34" charset="0"/>
              </a:rPr>
              <a:t>Osc</a:t>
            </a:r>
            <a:endParaRPr lang="en-US" sz="1400" dirty="0">
              <a:latin typeface="Agilent TT Cond" pitchFamily="34" charset="0"/>
            </a:endParaRPr>
          </a:p>
        </p:txBody>
      </p:sp>
      <p:sp>
        <p:nvSpPr>
          <p:cNvPr id="54309" name="Freeform 45"/>
          <p:cNvSpPr>
            <a:spLocks/>
          </p:cNvSpPr>
          <p:nvPr/>
        </p:nvSpPr>
        <p:spPr bwMode="auto">
          <a:xfrm>
            <a:off x="2325688" y="2235200"/>
            <a:ext cx="339725" cy="328613"/>
          </a:xfrm>
          <a:custGeom>
            <a:avLst/>
            <a:gdLst>
              <a:gd name="T0" fmla="*/ 0 w 235"/>
              <a:gd name="T1" fmla="*/ 0 h 235"/>
              <a:gd name="T2" fmla="*/ 0 w 235"/>
              <a:gd name="T3" fmla="*/ 2147483647 h 235"/>
              <a:gd name="T4" fmla="*/ 2147483647 w 235"/>
              <a:gd name="T5" fmla="*/ 2147483647 h 235"/>
              <a:gd name="T6" fmla="*/ 0 w 235"/>
              <a:gd name="T7" fmla="*/ 0 h 235"/>
              <a:gd name="T8" fmla="*/ 0 w 235"/>
              <a:gd name="T9" fmla="*/ 0 h 235"/>
              <a:gd name="T10" fmla="*/ 0 60000 65536"/>
              <a:gd name="T11" fmla="*/ 0 60000 65536"/>
              <a:gd name="T12" fmla="*/ 0 60000 65536"/>
              <a:gd name="T13" fmla="*/ 0 60000 65536"/>
              <a:gd name="T14" fmla="*/ 0 60000 65536"/>
              <a:gd name="T15" fmla="*/ 0 w 235"/>
              <a:gd name="T16" fmla="*/ 0 h 235"/>
              <a:gd name="T17" fmla="*/ 235 w 235"/>
              <a:gd name="T18" fmla="*/ 235 h 235"/>
            </a:gdLst>
            <a:ahLst/>
            <a:cxnLst>
              <a:cxn ang="T10">
                <a:pos x="T0" y="T1"/>
              </a:cxn>
              <a:cxn ang="T11">
                <a:pos x="T2" y="T3"/>
              </a:cxn>
              <a:cxn ang="T12">
                <a:pos x="T4" y="T5"/>
              </a:cxn>
              <a:cxn ang="T13">
                <a:pos x="T6" y="T7"/>
              </a:cxn>
              <a:cxn ang="T14">
                <a:pos x="T8" y="T9"/>
              </a:cxn>
            </a:cxnLst>
            <a:rect l="T15" t="T16" r="T17" b="T18"/>
            <a:pathLst>
              <a:path w="235" h="235">
                <a:moveTo>
                  <a:pt x="0" y="0"/>
                </a:moveTo>
                <a:lnTo>
                  <a:pt x="0" y="234"/>
                </a:lnTo>
                <a:lnTo>
                  <a:pt x="234" y="117"/>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grpSp>
        <p:nvGrpSpPr>
          <p:cNvPr id="54310" name="Group 46"/>
          <p:cNvGrpSpPr>
            <a:grpSpLocks/>
          </p:cNvGrpSpPr>
          <p:nvPr/>
        </p:nvGrpSpPr>
        <p:grpSpPr bwMode="auto">
          <a:xfrm>
            <a:off x="2914650" y="2246313"/>
            <a:ext cx="336550" cy="327025"/>
            <a:chOff x="1957" y="1946"/>
            <a:chExt cx="233" cy="233"/>
          </a:xfrm>
        </p:grpSpPr>
        <p:sp>
          <p:nvSpPr>
            <p:cNvPr id="54387" name="Freeform 47"/>
            <p:cNvSpPr>
              <a:spLocks/>
            </p:cNvSpPr>
            <p:nvPr/>
          </p:nvSpPr>
          <p:spPr bwMode="auto">
            <a:xfrm>
              <a:off x="1998" y="2002"/>
              <a:ext cx="142" cy="103"/>
            </a:xfrm>
            <a:custGeom>
              <a:avLst/>
              <a:gdLst>
                <a:gd name="T0" fmla="*/ 1 w 142"/>
                <a:gd name="T1" fmla="*/ 47 h 103"/>
                <a:gd name="T2" fmla="*/ 5 w 142"/>
                <a:gd name="T3" fmla="*/ 42 h 103"/>
                <a:gd name="T4" fmla="*/ 8 w 142"/>
                <a:gd name="T5" fmla="*/ 36 h 103"/>
                <a:gd name="T6" fmla="*/ 11 w 142"/>
                <a:gd name="T7" fmla="*/ 30 h 103"/>
                <a:gd name="T8" fmla="*/ 13 w 142"/>
                <a:gd name="T9" fmla="*/ 23 h 103"/>
                <a:gd name="T10" fmla="*/ 16 w 142"/>
                <a:gd name="T11" fmla="*/ 20 h 103"/>
                <a:gd name="T12" fmla="*/ 18 w 142"/>
                <a:gd name="T13" fmla="*/ 15 h 103"/>
                <a:gd name="T14" fmla="*/ 21 w 142"/>
                <a:gd name="T15" fmla="*/ 10 h 103"/>
                <a:gd name="T16" fmla="*/ 25 w 142"/>
                <a:gd name="T17" fmla="*/ 7 h 103"/>
                <a:gd name="T18" fmla="*/ 28 w 142"/>
                <a:gd name="T19" fmla="*/ 5 h 103"/>
                <a:gd name="T20" fmla="*/ 31 w 142"/>
                <a:gd name="T21" fmla="*/ 2 h 103"/>
                <a:gd name="T22" fmla="*/ 33 w 142"/>
                <a:gd name="T23" fmla="*/ 1 h 103"/>
                <a:gd name="T24" fmla="*/ 35 w 142"/>
                <a:gd name="T25" fmla="*/ 0 h 103"/>
                <a:gd name="T26" fmla="*/ 38 w 142"/>
                <a:gd name="T27" fmla="*/ 1 h 103"/>
                <a:gd name="T28" fmla="*/ 42 w 142"/>
                <a:gd name="T29" fmla="*/ 2 h 103"/>
                <a:gd name="T30" fmla="*/ 45 w 142"/>
                <a:gd name="T31" fmla="*/ 3 h 103"/>
                <a:gd name="T32" fmla="*/ 47 w 142"/>
                <a:gd name="T33" fmla="*/ 6 h 103"/>
                <a:gd name="T34" fmla="*/ 49 w 142"/>
                <a:gd name="T35" fmla="*/ 10 h 103"/>
                <a:gd name="T36" fmla="*/ 53 w 142"/>
                <a:gd name="T37" fmla="*/ 15 h 103"/>
                <a:gd name="T38" fmla="*/ 56 w 142"/>
                <a:gd name="T39" fmla="*/ 20 h 103"/>
                <a:gd name="T40" fmla="*/ 58 w 142"/>
                <a:gd name="T41" fmla="*/ 23 h 103"/>
                <a:gd name="T42" fmla="*/ 60 w 142"/>
                <a:gd name="T43" fmla="*/ 30 h 103"/>
                <a:gd name="T44" fmla="*/ 63 w 142"/>
                <a:gd name="T45" fmla="*/ 36 h 103"/>
                <a:gd name="T46" fmla="*/ 67 w 142"/>
                <a:gd name="T47" fmla="*/ 42 h 103"/>
                <a:gd name="T48" fmla="*/ 70 w 142"/>
                <a:gd name="T49" fmla="*/ 47 h 103"/>
                <a:gd name="T50" fmla="*/ 70 w 142"/>
                <a:gd name="T51" fmla="*/ 51 h 103"/>
                <a:gd name="T52" fmla="*/ 73 w 142"/>
                <a:gd name="T53" fmla="*/ 57 h 103"/>
                <a:gd name="T54" fmla="*/ 76 w 142"/>
                <a:gd name="T55" fmla="*/ 64 h 103"/>
                <a:gd name="T56" fmla="*/ 80 w 142"/>
                <a:gd name="T57" fmla="*/ 69 h 103"/>
                <a:gd name="T58" fmla="*/ 82 w 142"/>
                <a:gd name="T59" fmla="*/ 75 h 103"/>
                <a:gd name="T60" fmla="*/ 84 w 142"/>
                <a:gd name="T61" fmla="*/ 81 h 103"/>
                <a:gd name="T62" fmla="*/ 88 w 142"/>
                <a:gd name="T63" fmla="*/ 86 h 103"/>
                <a:gd name="T64" fmla="*/ 90 w 142"/>
                <a:gd name="T65" fmla="*/ 90 h 103"/>
                <a:gd name="T66" fmla="*/ 94 w 142"/>
                <a:gd name="T67" fmla="*/ 93 h 103"/>
                <a:gd name="T68" fmla="*/ 96 w 142"/>
                <a:gd name="T69" fmla="*/ 96 h 103"/>
                <a:gd name="T70" fmla="*/ 98 w 142"/>
                <a:gd name="T71" fmla="*/ 99 h 103"/>
                <a:gd name="T72" fmla="*/ 101 w 142"/>
                <a:gd name="T73" fmla="*/ 100 h 103"/>
                <a:gd name="T74" fmla="*/ 105 w 142"/>
                <a:gd name="T75" fmla="*/ 102 h 103"/>
                <a:gd name="T76" fmla="*/ 107 w 142"/>
                <a:gd name="T77" fmla="*/ 102 h 103"/>
                <a:gd name="T78" fmla="*/ 110 w 142"/>
                <a:gd name="T79" fmla="*/ 100 h 103"/>
                <a:gd name="T80" fmla="*/ 113 w 142"/>
                <a:gd name="T81" fmla="*/ 99 h 103"/>
                <a:gd name="T82" fmla="*/ 115 w 142"/>
                <a:gd name="T83" fmla="*/ 96 h 103"/>
                <a:gd name="T84" fmla="*/ 118 w 142"/>
                <a:gd name="T85" fmla="*/ 93 h 103"/>
                <a:gd name="T86" fmla="*/ 121 w 142"/>
                <a:gd name="T87" fmla="*/ 90 h 103"/>
                <a:gd name="T88" fmla="*/ 124 w 142"/>
                <a:gd name="T89" fmla="*/ 86 h 103"/>
                <a:gd name="T90" fmla="*/ 127 w 142"/>
                <a:gd name="T91" fmla="*/ 81 h 103"/>
                <a:gd name="T92" fmla="*/ 130 w 142"/>
                <a:gd name="T93" fmla="*/ 75 h 103"/>
                <a:gd name="T94" fmla="*/ 133 w 142"/>
                <a:gd name="T95" fmla="*/ 69 h 103"/>
                <a:gd name="T96" fmla="*/ 136 w 142"/>
                <a:gd name="T97" fmla="*/ 64 h 103"/>
                <a:gd name="T98" fmla="*/ 138 w 142"/>
                <a:gd name="T99" fmla="*/ 57 h 103"/>
                <a:gd name="T100" fmla="*/ 141 w 142"/>
                <a:gd name="T101" fmla="*/ 51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3"/>
                <a:gd name="T155" fmla="*/ 142 w 142"/>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3">
                  <a:moveTo>
                    <a:pt x="0" y="51"/>
                  </a:moveTo>
                  <a:lnTo>
                    <a:pt x="1" y="47"/>
                  </a:lnTo>
                  <a:lnTo>
                    <a:pt x="4" y="45"/>
                  </a:lnTo>
                  <a:lnTo>
                    <a:pt x="5" y="42"/>
                  </a:lnTo>
                  <a:lnTo>
                    <a:pt x="7" y="38"/>
                  </a:lnTo>
                  <a:lnTo>
                    <a:pt x="8" y="36"/>
                  </a:lnTo>
                  <a:lnTo>
                    <a:pt x="9" y="32"/>
                  </a:lnTo>
                  <a:lnTo>
                    <a:pt x="11" y="30"/>
                  </a:lnTo>
                  <a:lnTo>
                    <a:pt x="12" y="26"/>
                  </a:lnTo>
                  <a:lnTo>
                    <a:pt x="13" y="23"/>
                  </a:lnTo>
                  <a:lnTo>
                    <a:pt x="14" y="21"/>
                  </a:lnTo>
                  <a:lnTo>
                    <a:pt x="16" y="20"/>
                  </a:lnTo>
                  <a:lnTo>
                    <a:pt x="18" y="16"/>
                  </a:lnTo>
                  <a:lnTo>
                    <a:pt x="18" y="15"/>
                  </a:lnTo>
                  <a:lnTo>
                    <a:pt x="21" y="12"/>
                  </a:lnTo>
                  <a:lnTo>
                    <a:pt x="21" y="10"/>
                  </a:lnTo>
                  <a:lnTo>
                    <a:pt x="23" y="8"/>
                  </a:lnTo>
                  <a:lnTo>
                    <a:pt x="25" y="7"/>
                  </a:lnTo>
                  <a:lnTo>
                    <a:pt x="25" y="6"/>
                  </a:lnTo>
                  <a:lnTo>
                    <a:pt x="28" y="5"/>
                  </a:lnTo>
                  <a:lnTo>
                    <a:pt x="28" y="3"/>
                  </a:lnTo>
                  <a:lnTo>
                    <a:pt x="31" y="2"/>
                  </a:lnTo>
                  <a:lnTo>
                    <a:pt x="32" y="1"/>
                  </a:lnTo>
                  <a:lnTo>
                    <a:pt x="33" y="1"/>
                  </a:lnTo>
                  <a:lnTo>
                    <a:pt x="35" y="0"/>
                  </a:lnTo>
                  <a:lnTo>
                    <a:pt x="37" y="0"/>
                  </a:lnTo>
                  <a:lnTo>
                    <a:pt x="38" y="1"/>
                  </a:lnTo>
                  <a:lnTo>
                    <a:pt x="40" y="1"/>
                  </a:lnTo>
                  <a:lnTo>
                    <a:pt x="42" y="2"/>
                  </a:lnTo>
                  <a:lnTo>
                    <a:pt x="43" y="3"/>
                  </a:lnTo>
                  <a:lnTo>
                    <a:pt x="45" y="3"/>
                  </a:lnTo>
                  <a:lnTo>
                    <a:pt x="46" y="6"/>
                  </a:lnTo>
                  <a:lnTo>
                    <a:pt x="47" y="6"/>
                  </a:lnTo>
                  <a:lnTo>
                    <a:pt x="48" y="8"/>
                  </a:lnTo>
                  <a:lnTo>
                    <a:pt x="49" y="10"/>
                  </a:lnTo>
                  <a:lnTo>
                    <a:pt x="51" y="12"/>
                  </a:lnTo>
                  <a:lnTo>
                    <a:pt x="53" y="15"/>
                  </a:lnTo>
                  <a:lnTo>
                    <a:pt x="55" y="16"/>
                  </a:lnTo>
                  <a:lnTo>
                    <a:pt x="56" y="20"/>
                  </a:lnTo>
                  <a:lnTo>
                    <a:pt x="56" y="21"/>
                  </a:lnTo>
                  <a:lnTo>
                    <a:pt x="58" y="23"/>
                  </a:lnTo>
                  <a:lnTo>
                    <a:pt x="59" y="26"/>
                  </a:lnTo>
                  <a:lnTo>
                    <a:pt x="60" y="30"/>
                  </a:lnTo>
                  <a:lnTo>
                    <a:pt x="62" y="32"/>
                  </a:lnTo>
                  <a:lnTo>
                    <a:pt x="63" y="36"/>
                  </a:lnTo>
                  <a:lnTo>
                    <a:pt x="66" y="38"/>
                  </a:lnTo>
                  <a:lnTo>
                    <a:pt x="67" y="42"/>
                  </a:lnTo>
                  <a:lnTo>
                    <a:pt x="68" y="45"/>
                  </a:lnTo>
                  <a:lnTo>
                    <a:pt x="70" y="47"/>
                  </a:lnTo>
                  <a:lnTo>
                    <a:pt x="70" y="51"/>
                  </a:lnTo>
                  <a:lnTo>
                    <a:pt x="72" y="54"/>
                  </a:lnTo>
                  <a:lnTo>
                    <a:pt x="73" y="57"/>
                  </a:lnTo>
                  <a:lnTo>
                    <a:pt x="75" y="60"/>
                  </a:lnTo>
                  <a:lnTo>
                    <a:pt x="76" y="64"/>
                  </a:lnTo>
                  <a:lnTo>
                    <a:pt x="78" y="67"/>
                  </a:lnTo>
                  <a:lnTo>
                    <a:pt x="80" y="69"/>
                  </a:lnTo>
                  <a:lnTo>
                    <a:pt x="80" y="72"/>
                  </a:lnTo>
                  <a:lnTo>
                    <a:pt x="82" y="75"/>
                  </a:lnTo>
                  <a:lnTo>
                    <a:pt x="83" y="78"/>
                  </a:lnTo>
                  <a:lnTo>
                    <a:pt x="84" y="81"/>
                  </a:lnTo>
                  <a:lnTo>
                    <a:pt x="87" y="83"/>
                  </a:lnTo>
                  <a:lnTo>
                    <a:pt x="88" y="86"/>
                  </a:lnTo>
                  <a:lnTo>
                    <a:pt x="89" y="88"/>
                  </a:lnTo>
                  <a:lnTo>
                    <a:pt x="90" y="90"/>
                  </a:lnTo>
                  <a:lnTo>
                    <a:pt x="92" y="92"/>
                  </a:lnTo>
                  <a:lnTo>
                    <a:pt x="94" y="93"/>
                  </a:lnTo>
                  <a:lnTo>
                    <a:pt x="94" y="95"/>
                  </a:lnTo>
                  <a:lnTo>
                    <a:pt x="96" y="96"/>
                  </a:lnTo>
                  <a:lnTo>
                    <a:pt x="97" y="98"/>
                  </a:lnTo>
                  <a:lnTo>
                    <a:pt x="98" y="99"/>
                  </a:lnTo>
                  <a:lnTo>
                    <a:pt x="101" y="100"/>
                  </a:lnTo>
                  <a:lnTo>
                    <a:pt x="103" y="102"/>
                  </a:lnTo>
                  <a:lnTo>
                    <a:pt x="105" y="102"/>
                  </a:lnTo>
                  <a:lnTo>
                    <a:pt x="106" y="102"/>
                  </a:lnTo>
                  <a:lnTo>
                    <a:pt x="107" y="102"/>
                  </a:lnTo>
                  <a:lnTo>
                    <a:pt x="108" y="102"/>
                  </a:lnTo>
                  <a:lnTo>
                    <a:pt x="110" y="100"/>
                  </a:lnTo>
                  <a:lnTo>
                    <a:pt x="112" y="100"/>
                  </a:lnTo>
                  <a:lnTo>
                    <a:pt x="113" y="99"/>
                  </a:lnTo>
                  <a:lnTo>
                    <a:pt x="114" y="98"/>
                  </a:lnTo>
                  <a:lnTo>
                    <a:pt x="115" y="96"/>
                  </a:lnTo>
                  <a:lnTo>
                    <a:pt x="117" y="95"/>
                  </a:lnTo>
                  <a:lnTo>
                    <a:pt x="118" y="93"/>
                  </a:lnTo>
                  <a:lnTo>
                    <a:pt x="120" y="92"/>
                  </a:lnTo>
                  <a:lnTo>
                    <a:pt x="121" y="90"/>
                  </a:lnTo>
                  <a:lnTo>
                    <a:pt x="122" y="88"/>
                  </a:lnTo>
                  <a:lnTo>
                    <a:pt x="124" y="86"/>
                  </a:lnTo>
                  <a:lnTo>
                    <a:pt x="126" y="83"/>
                  </a:lnTo>
                  <a:lnTo>
                    <a:pt x="127" y="81"/>
                  </a:lnTo>
                  <a:lnTo>
                    <a:pt x="129" y="78"/>
                  </a:lnTo>
                  <a:lnTo>
                    <a:pt x="130" y="75"/>
                  </a:lnTo>
                  <a:lnTo>
                    <a:pt x="131" y="72"/>
                  </a:lnTo>
                  <a:lnTo>
                    <a:pt x="133" y="69"/>
                  </a:lnTo>
                  <a:lnTo>
                    <a:pt x="134" y="67"/>
                  </a:lnTo>
                  <a:lnTo>
                    <a:pt x="136" y="64"/>
                  </a:lnTo>
                  <a:lnTo>
                    <a:pt x="137" y="60"/>
                  </a:lnTo>
                  <a:lnTo>
                    <a:pt x="138" y="57"/>
                  </a:lnTo>
                  <a:lnTo>
                    <a:pt x="139" y="54"/>
                  </a:lnTo>
                  <a:lnTo>
                    <a:pt x="141" y="51"/>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88" name="Oval 48"/>
            <p:cNvSpPr>
              <a:spLocks noChangeArrowheads="1"/>
            </p:cNvSpPr>
            <p:nvPr/>
          </p:nvSpPr>
          <p:spPr bwMode="auto">
            <a:xfrm>
              <a:off x="1957" y="1946"/>
              <a:ext cx="233" cy="233"/>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54311" name="Oval 49"/>
          <p:cNvSpPr>
            <a:spLocks noChangeArrowheads="1"/>
          </p:cNvSpPr>
          <p:nvPr/>
        </p:nvSpPr>
        <p:spPr bwMode="auto">
          <a:xfrm>
            <a:off x="1735138" y="2241550"/>
            <a:ext cx="336550" cy="325438"/>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54312" name="Text Box 50"/>
          <p:cNvSpPr txBox="1">
            <a:spLocks noChangeArrowheads="1"/>
          </p:cNvSpPr>
          <p:nvPr/>
        </p:nvSpPr>
        <p:spPr bwMode="auto">
          <a:xfrm rot="21425244">
            <a:off x="1869950" y="2276475"/>
            <a:ext cx="312738" cy="3381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f</a:t>
            </a:r>
            <a:endParaRPr lang="en-US" sz="2200" dirty="0">
              <a:latin typeface="Agilent TT Cond" pitchFamily="34" charset="0"/>
            </a:endParaRPr>
          </a:p>
        </p:txBody>
      </p:sp>
      <p:sp>
        <p:nvSpPr>
          <p:cNvPr id="54313" name="AutoShape 51"/>
          <p:cNvSpPr>
            <a:spLocks noChangeArrowheads="1"/>
          </p:cNvSpPr>
          <p:nvPr/>
        </p:nvSpPr>
        <p:spPr bwMode="auto">
          <a:xfrm flipV="1">
            <a:off x="2322513" y="1671638"/>
            <a:ext cx="336550" cy="327025"/>
          </a:xfrm>
          <a:prstGeom prst="roundRect">
            <a:avLst>
              <a:gd name="adj" fmla="val 0"/>
            </a:avLst>
          </a:prstGeom>
          <a:noFill/>
          <a:ln w="18732">
            <a:solidFill>
              <a:schemeClr val="tx1"/>
            </a:solidFill>
            <a:round/>
            <a:headEnd/>
            <a:tailEnd/>
          </a:ln>
        </p:spPr>
        <p:txBody>
          <a:bodyPr rot="10800000" wrap="none" anchor="ctr"/>
          <a:lstStyle/>
          <a:p>
            <a:pPr algn="ctr">
              <a:lnSpc>
                <a:spcPct val="95000"/>
              </a:lnSpc>
              <a:spcBef>
                <a:spcPct val="50000"/>
              </a:spcBef>
              <a:spcAft>
                <a:spcPct val="50000"/>
              </a:spcAft>
            </a:pPr>
            <a:endParaRPr lang="en-GB" sz="2200" dirty="0">
              <a:latin typeface="Agilent TT Cond" pitchFamily="34" charset="0"/>
            </a:endParaRPr>
          </a:p>
        </p:txBody>
      </p:sp>
      <p:sp>
        <p:nvSpPr>
          <p:cNvPr id="54314" name="Line 52"/>
          <p:cNvSpPr>
            <a:spLocks noChangeShapeType="1"/>
          </p:cNvSpPr>
          <p:nvPr/>
        </p:nvSpPr>
        <p:spPr bwMode="auto">
          <a:xfrm>
            <a:off x="3249612" y="2406649"/>
            <a:ext cx="275861" cy="3175"/>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15" name="Line 53"/>
          <p:cNvSpPr>
            <a:spLocks noChangeShapeType="1"/>
          </p:cNvSpPr>
          <p:nvPr/>
        </p:nvSpPr>
        <p:spPr bwMode="auto">
          <a:xfrm>
            <a:off x="2070100" y="2406650"/>
            <a:ext cx="252413"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16" name="Line 54"/>
          <p:cNvSpPr>
            <a:spLocks noChangeShapeType="1"/>
          </p:cNvSpPr>
          <p:nvPr/>
        </p:nvSpPr>
        <p:spPr bwMode="auto">
          <a:xfrm>
            <a:off x="2659063" y="2406650"/>
            <a:ext cx="252412"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17" name="Line 55"/>
          <p:cNvSpPr>
            <a:spLocks noChangeShapeType="1"/>
          </p:cNvSpPr>
          <p:nvPr/>
        </p:nvSpPr>
        <p:spPr bwMode="auto">
          <a:xfrm flipH="1">
            <a:off x="1903413" y="1833563"/>
            <a:ext cx="422275"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18" name="Line 56"/>
          <p:cNvSpPr>
            <a:spLocks noChangeShapeType="1"/>
          </p:cNvSpPr>
          <p:nvPr/>
        </p:nvSpPr>
        <p:spPr bwMode="auto">
          <a:xfrm>
            <a:off x="1901825" y="1835150"/>
            <a:ext cx="0" cy="407988"/>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19" name="Line 57"/>
          <p:cNvSpPr>
            <a:spLocks noChangeShapeType="1"/>
          </p:cNvSpPr>
          <p:nvPr/>
        </p:nvSpPr>
        <p:spPr bwMode="auto">
          <a:xfrm flipV="1">
            <a:off x="3333750" y="1835150"/>
            <a:ext cx="0" cy="57150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20" name="Line 58"/>
          <p:cNvSpPr>
            <a:spLocks noChangeShapeType="1"/>
          </p:cNvSpPr>
          <p:nvPr/>
        </p:nvSpPr>
        <p:spPr bwMode="auto">
          <a:xfrm flipH="1">
            <a:off x="2659063" y="1835150"/>
            <a:ext cx="674687" cy="0"/>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21" name="Freeform 59"/>
          <p:cNvSpPr>
            <a:spLocks/>
          </p:cNvSpPr>
          <p:nvPr/>
        </p:nvSpPr>
        <p:spPr bwMode="auto">
          <a:xfrm>
            <a:off x="2238375" y="2162175"/>
            <a:ext cx="254000" cy="246063"/>
          </a:xfrm>
          <a:custGeom>
            <a:avLst/>
            <a:gdLst>
              <a:gd name="T0" fmla="*/ 0 w 176"/>
              <a:gd name="T1" fmla="*/ 2147483647 h 175"/>
              <a:gd name="T2" fmla="*/ 0 w 176"/>
              <a:gd name="T3" fmla="*/ 0 h 175"/>
              <a:gd name="T4" fmla="*/ 2147483647 w 176"/>
              <a:gd name="T5" fmla="*/ 0 h 175"/>
              <a:gd name="T6" fmla="*/ 0 60000 65536"/>
              <a:gd name="T7" fmla="*/ 0 60000 65536"/>
              <a:gd name="T8" fmla="*/ 0 60000 65536"/>
              <a:gd name="T9" fmla="*/ 0 w 176"/>
              <a:gd name="T10" fmla="*/ 0 h 175"/>
              <a:gd name="T11" fmla="*/ 176 w 176"/>
              <a:gd name="T12" fmla="*/ 175 h 175"/>
            </a:gdLst>
            <a:ahLst/>
            <a:cxnLst>
              <a:cxn ang="T6">
                <a:pos x="T0" y="T1"/>
              </a:cxn>
              <a:cxn ang="T7">
                <a:pos x="T2" y="T3"/>
              </a:cxn>
              <a:cxn ang="T8">
                <a:pos x="T4" y="T5"/>
              </a:cxn>
            </a:cxnLst>
            <a:rect l="T9" t="T10" r="T11" b="T12"/>
            <a:pathLst>
              <a:path w="176" h="175">
                <a:moveTo>
                  <a:pt x="0" y="174"/>
                </a:moveTo>
                <a:lnTo>
                  <a:pt x="0" y="0"/>
                </a:lnTo>
                <a:lnTo>
                  <a:pt x="175" y="0"/>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22" name="Freeform 60"/>
          <p:cNvSpPr>
            <a:spLocks/>
          </p:cNvSpPr>
          <p:nvPr/>
        </p:nvSpPr>
        <p:spPr bwMode="auto">
          <a:xfrm>
            <a:off x="2574925" y="2162175"/>
            <a:ext cx="169863" cy="246063"/>
          </a:xfrm>
          <a:custGeom>
            <a:avLst/>
            <a:gdLst>
              <a:gd name="T0" fmla="*/ 0 w 117"/>
              <a:gd name="T1" fmla="*/ 0 h 175"/>
              <a:gd name="T2" fmla="*/ 2147483647 w 117"/>
              <a:gd name="T3" fmla="*/ 0 h 175"/>
              <a:gd name="T4" fmla="*/ 2147483647 w 117"/>
              <a:gd name="T5" fmla="*/ 2147483647 h 175"/>
              <a:gd name="T6" fmla="*/ 0 60000 65536"/>
              <a:gd name="T7" fmla="*/ 0 60000 65536"/>
              <a:gd name="T8" fmla="*/ 0 60000 65536"/>
              <a:gd name="T9" fmla="*/ 0 w 117"/>
              <a:gd name="T10" fmla="*/ 0 h 175"/>
              <a:gd name="T11" fmla="*/ 117 w 117"/>
              <a:gd name="T12" fmla="*/ 175 h 175"/>
            </a:gdLst>
            <a:ahLst/>
            <a:cxnLst>
              <a:cxn ang="T6">
                <a:pos x="T0" y="T1"/>
              </a:cxn>
              <a:cxn ang="T7">
                <a:pos x="T2" y="T3"/>
              </a:cxn>
              <a:cxn ang="T8">
                <a:pos x="T4" y="T5"/>
              </a:cxn>
            </a:cxnLst>
            <a:rect l="T9" t="T10" r="T11" b="T12"/>
            <a:pathLst>
              <a:path w="117" h="175">
                <a:moveTo>
                  <a:pt x="0" y="0"/>
                </a:moveTo>
                <a:lnTo>
                  <a:pt x="116" y="0"/>
                </a:lnTo>
                <a:lnTo>
                  <a:pt x="116" y="174"/>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23" name="Line 61"/>
          <p:cNvSpPr>
            <a:spLocks noChangeShapeType="1"/>
          </p:cNvSpPr>
          <p:nvPr/>
        </p:nvSpPr>
        <p:spPr bwMode="auto">
          <a:xfrm>
            <a:off x="2490788" y="2081213"/>
            <a:ext cx="0" cy="161925"/>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24" name="Line 62"/>
          <p:cNvSpPr>
            <a:spLocks noChangeShapeType="1"/>
          </p:cNvSpPr>
          <p:nvPr/>
        </p:nvSpPr>
        <p:spPr bwMode="auto">
          <a:xfrm>
            <a:off x="2574925" y="2081213"/>
            <a:ext cx="0" cy="161925"/>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25" name="Text Box 63"/>
          <p:cNvSpPr txBox="1">
            <a:spLocks noChangeArrowheads="1"/>
          </p:cNvSpPr>
          <p:nvPr/>
        </p:nvSpPr>
        <p:spPr bwMode="auto">
          <a:xfrm>
            <a:off x="2895600" y="2565400"/>
            <a:ext cx="461963" cy="1476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latin typeface="Agilent TT Cond" pitchFamily="34" charset="0"/>
              </a:rPr>
              <a:t>VCO</a:t>
            </a:r>
          </a:p>
        </p:txBody>
      </p:sp>
      <p:sp>
        <p:nvSpPr>
          <p:cNvPr id="54326" name="Text Box 64"/>
          <p:cNvSpPr txBox="1">
            <a:spLocks noChangeArrowheads="1"/>
          </p:cNvSpPr>
          <p:nvPr/>
        </p:nvSpPr>
        <p:spPr bwMode="auto">
          <a:xfrm>
            <a:off x="1219200" y="2184400"/>
            <a:ext cx="563563" cy="303213"/>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sz="1400" dirty="0">
                <a:latin typeface="Agilent TT Cond" pitchFamily="34" charset="0"/>
              </a:rPr>
              <a:t>Phase</a:t>
            </a:r>
          </a:p>
          <a:p>
            <a:pPr algn="ctr" defTabSz="403225">
              <a:buClr>
                <a:srgbClr val="000000"/>
              </a:buClr>
              <a:buSzPct val="90000"/>
              <a:buFont typeface="Monotype Sorts" pitchFamily="2" charset="2"/>
              <a:buNone/>
            </a:pPr>
            <a:r>
              <a:rPr lang="en-US" sz="1400" dirty="0" err="1">
                <a:latin typeface="Agilent TT Cond" pitchFamily="34" charset="0"/>
              </a:rPr>
              <a:t>Det</a:t>
            </a:r>
            <a:endParaRPr lang="en-US" sz="1400" dirty="0">
              <a:latin typeface="Agilent TT Cond" pitchFamily="34" charset="0"/>
            </a:endParaRPr>
          </a:p>
        </p:txBody>
      </p:sp>
      <p:sp>
        <p:nvSpPr>
          <p:cNvPr id="54327" name="Text Box 65"/>
          <p:cNvSpPr txBox="1">
            <a:spLocks noChangeArrowheads="1"/>
          </p:cNvSpPr>
          <p:nvPr/>
        </p:nvSpPr>
        <p:spPr bwMode="auto">
          <a:xfrm>
            <a:off x="2362200" y="1651000"/>
            <a:ext cx="300038" cy="303213"/>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sz="1000" dirty="0" err="1">
                <a:latin typeface="Agilent TT Cond" pitchFamily="34" charset="0"/>
              </a:rPr>
              <a:t>Frac</a:t>
            </a:r>
            <a:endParaRPr lang="en-US" sz="1000" dirty="0">
              <a:latin typeface="Agilent TT Cond" pitchFamily="34" charset="0"/>
            </a:endParaRPr>
          </a:p>
          <a:p>
            <a:pPr algn="ctr" defTabSz="403225">
              <a:buClr>
                <a:srgbClr val="000000"/>
              </a:buClr>
              <a:buSzPct val="90000"/>
              <a:buFont typeface="Monotype Sorts" pitchFamily="2" charset="2"/>
              <a:buNone/>
            </a:pPr>
            <a:r>
              <a:rPr lang="en-US" sz="1000" dirty="0">
                <a:latin typeface="Agilent TT Cond" pitchFamily="34" charset="0"/>
              </a:rPr>
              <a:t>N</a:t>
            </a:r>
          </a:p>
        </p:txBody>
      </p:sp>
      <p:sp>
        <p:nvSpPr>
          <p:cNvPr id="54328" name="Freeform 66"/>
          <p:cNvSpPr>
            <a:spLocks/>
          </p:cNvSpPr>
          <p:nvPr/>
        </p:nvSpPr>
        <p:spPr bwMode="auto">
          <a:xfrm>
            <a:off x="1397000" y="5054600"/>
            <a:ext cx="339725" cy="328613"/>
          </a:xfrm>
          <a:custGeom>
            <a:avLst/>
            <a:gdLst>
              <a:gd name="T0" fmla="*/ 0 w 236"/>
              <a:gd name="T1" fmla="*/ 0 h 234"/>
              <a:gd name="T2" fmla="*/ 0 w 236"/>
              <a:gd name="T3" fmla="*/ 2147483647 h 234"/>
              <a:gd name="T4" fmla="*/ 2147483647 w 236"/>
              <a:gd name="T5" fmla="*/ 2147483647 h 234"/>
              <a:gd name="T6" fmla="*/ 0 w 236"/>
              <a:gd name="T7" fmla="*/ 0 h 234"/>
              <a:gd name="T8" fmla="*/ 0 w 236"/>
              <a:gd name="T9" fmla="*/ 0 h 234"/>
              <a:gd name="T10" fmla="*/ 0 60000 65536"/>
              <a:gd name="T11" fmla="*/ 0 60000 65536"/>
              <a:gd name="T12" fmla="*/ 0 60000 65536"/>
              <a:gd name="T13" fmla="*/ 0 60000 65536"/>
              <a:gd name="T14" fmla="*/ 0 60000 65536"/>
              <a:gd name="T15" fmla="*/ 0 w 236"/>
              <a:gd name="T16" fmla="*/ 0 h 234"/>
              <a:gd name="T17" fmla="*/ 236 w 236"/>
              <a:gd name="T18" fmla="*/ 234 h 234"/>
            </a:gdLst>
            <a:ahLst/>
            <a:cxnLst>
              <a:cxn ang="T10">
                <a:pos x="T0" y="T1"/>
              </a:cxn>
              <a:cxn ang="T11">
                <a:pos x="T2" y="T3"/>
              </a:cxn>
              <a:cxn ang="T12">
                <a:pos x="T4" y="T5"/>
              </a:cxn>
              <a:cxn ang="T13">
                <a:pos x="T6" y="T7"/>
              </a:cxn>
              <a:cxn ang="T14">
                <a:pos x="T8" y="T9"/>
              </a:cxn>
            </a:cxnLst>
            <a:rect l="T15" t="T16" r="T17" b="T18"/>
            <a:pathLst>
              <a:path w="236" h="234">
                <a:moveTo>
                  <a:pt x="0" y="0"/>
                </a:moveTo>
                <a:lnTo>
                  <a:pt x="0" y="233"/>
                </a:lnTo>
                <a:lnTo>
                  <a:pt x="235" y="117"/>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grpSp>
        <p:nvGrpSpPr>
          <p:cNvPr id="54329" name="Group 67"/>
          <p:cNvGrpSpPr>
            <a:grpSpLocks/>
          </p:cNvGrpSpPr>
          <p:nvPr/>
        </p:nvGrpSpPr>
        <p:grpSpPr bwMode="auto">
          <a:xfrm>
            <a:off x="1987550" y="5064125"/>
            <a:ext cx="334963" cy="328613"/>
            <a:chOff x="1314" y="3958"/>
            <a:chExt cx="233" cy="234"/>
          </a:xfrm>
        </p:grpSpPr>
        <p:sp>
          <p:nvSpPr>
            <p:cNvPr id="54385" name="Freeform 68"/>
            <p:cNvSpPr>
              <a:spLocks/>
            </p:cNvSpPr>
            <p:nvPr/>
          </p:nvSpPr>
          <p:spPr bwMode="auto">
            <a:xfrm>
              <a:off x="1355" y="4015"/>
              <a:ext cx="142" cy="103"/>
            </a:xfrm>
            <a:custGeom>
              <a:avLst/>
              <a:gdLst>
                <a:gd name="T0" fmla="*/ 2 w 142"/>
                <a:gd name="T1" fmla="*/ 47 h 103"/>
                <a:gd name="T2" fmla="*/ 4 w 142"/>
                <a:gd name="T3" fmla="*/ 41 h 103"/>
                <a:gd name="T4" fmla="*/ 7 w 142"/>
                <a:gd name="T5" fmla="*/ 35 h 103"/>
                <a:gd name="T6" fmla="*/ 11 w 142"/>
                <a:gd name="T7" fmla="*/ 29 h 103"/>
                <a:gd name="T8" fmla="*/ 13 w 142"/>
                <a:gd name="T9" fmla="*/ 23 h 103"/>
                <a:gd name="T10" fmla="*/ 15 w 142"/>
                <a:gd name="T11" fmla="*/ 19 h 103"/>
                <a:gd name="T12" fmla="*/ 18 w 142"/>
                <a:gd name="T13" fmla="*/ 15 h 103"/>
                <a:gd name="T14" fmla="*/ 21 w 142"/>
                <a:gd name="T15" fmla="*/ 9 h 103"/>
                <a:gd name="T16" fmla="*/ 25 w 142"/>
                <a:gd name="T17" fmla="*/ 6 h 103"/>
                <a:gd name="T18" fmla="*/ 28 w 142"/>
                <a:gd name="T19" fmla="*/ 4 h 103"/>
                <a:gd name="T20" fmla="*/ 30 w 142"/>
                <a:gd name="T21" fmla="*/ 2 h 103"/>
                <a:gd name="T22" fmla="*/ 33 w 142"/>
                <a:gd name="T23" fmla="*/ 0 h 103"/>
                <a:gd name="T24" fmla="*/ 35 w 142"/>
                <a:gd name="T25" fmla="*/ 0 h 103"/>
                <a:gd name="T26" fmla="*/ 38 w 142"/>
                <a:gd name="T27" fmla="*/ 0 h 103"/>
                <a:gd name="T28" fmla="*/ 42 w 142"/>
                <a:gd name="T29" fmla="*/ 2 h 103"/>
                <a:gd name="T30" fmla="*/ 44 w 142"/>
                <a:gd name="T31" fmla="*/ 3 h 103"/>
                <a:gd name="T32" fmla="*/ 47 w 142"/>
                <a:gd name="T33" fmla="*/ 5 h 103"/>
                <a:gd name="T34" fmla="*/ 49 w 142"/>
                <a:gd name="T35" fmla="*/ 9 h 103"/>
                <a:gd name="T36" fmla="*/ 53 w 142"/>
                <a:gd name="T37" fmla="*/ 15 h 103"/>
                <a:gd name="T38" fmla="*/ 55 w 142"/>
                <a:gd name="T39" fmla="*/ 19 h 103"/>
                <a:gd name="T40" fmla="*/ 58 w 142"/>
                <a:gd name="T41" fmla="*/ 23 h 103"/>
                <a:gd name="T42" fmla="*/ 60 w 142"/>
                <a:gd name="T43" fmla="*/ 29 h 103"/>
                <a:gd name="T44" fmla="*/ 63 w 142"/>
                <a:gd name="T45" fmla="*/ 35 h 103"/>
                <a:gd name="T46" fmla="*/ 67 w 142"/>
                <a:gd name="T47" fmla="*/ 41 h 103"/>
                <a:gd name="T48" fmla="*/ 70 w 142"/>
                <a:gd name="T49" fmla="*/ 47 h 103"/>
                <a:gd name="T50" fmla="*/ 70 w 142"/>
                <a:gd name="T51" fmla="*/ 51 h 103"/>
                <a:gd name="T52" fmla="*/ 73 w 142"/>
                <a:gd name="T53" fmla="*/ 57 h 103"/>
                <a:gd name="T54" fmla="*/ 76 w 142"/>
                <a:gd name="T55" fmla="*/ 64 h 103"/>
                <a:gd name="T56" fmla="*/ 79 w 142"/>
                <a:gd name="T57" fmla="*/ 69 h 103"/>
                <a:gd name="T58" fmla="*/ 82 w 142"/>
                <a:gd name="T59" fmla="*/ 75 h 103"/>
                <a:gd name="T60" fmla="*/ 84 w 142"/>
                <a:gd name="T61" fmla="*/ 81 h 103"/>
                <a:gd name="T62" fmla="*/ 88 w 142"/>
                <a:gd name="T63" fmla="*/ 85 h 103"/>
                <a:gd name="T64" fmla="*/ 90 w 142"/>
                <a:gd name="T65" fmla="*/ 89 h 103"/>
                <a:gd name="T66" fmla="*/ 94 w 142"/>
                <a:gd name="T67" fmla="*/ 93 h 103"/>
                <a:gd name="T68" fmla="*/ 95 w 142"/>
                <a:gd name="T69" fmla="*/ 96 h 103"/>
                <a:gd name="T70" fmla="*/ 98 w 142"/>
                <a:gd name="T71" fmla="*/ 99 h 103"/>
                <a:gd name="T72" fmla="*/ 101 w 142"/>
                <a:gd name="T73" fmla="*/ 100 h 103"/>
                <a:gd name="T74" fmla="*/ 105 w 142"/>
                <a:gd name="T75" fmla="*/ 101 h 103"/>
                <a:gd name="T76" fmla="*/ 107 w 142"/>
                <a:gd name="T77" fmla="*/ 101 h 103"/>
                <a:gd name="T78" fmla="*/ 110 w 142"/>
                <a:gd name="T79" fmla="*/ 100 h 103"/>
                <a:gd name="T80" fmla="*/ 113 w 142"/>
                <a:gd name="T81" fmla="*/ 99 h 103"/>
                <a:gd name="T82" fmla="*/ 115 w 142"/>
                <a:gd name="T83" fmla="*/ 96 h 103"/>
                <a:gd name="T84" fmla="*/ 118 w 142"/>
                <a:gd name="T85" fmla="*/ 93 h 103"/>
                <a:gd name="T86" fmla="*/ 121 w 142"/>
                <a:gd name="T87" fmla="*/ 89 h 103"/>
                <a:gd name="T88" fmla="*/ 124 w 142"/>
                <a:gd name="T89" fmla="*/ 85 h 103"/>
                <a:gd name="T90" fmla="*/ 127 w 142"/>
                <a:gd name="T91" fmla="*/ 81 h 103"/>
                <a:gd name="T92" fmla="*/ 130 w 142"/>
                <a:gd name="T93" fmla="*/ 75 h 103"/>
                <a:gd name="T94" fmla="*/ 133 w 142"/>
                <a:gd name="T95" fmla="*/ 69 h 103"/>
                <a:gd name="T96" fmla="*/ 135 w 142"/>
                <a:gd name="T97" fmla="*/ 64 h 103"/>
                <a:gd name="T98" fmla="*/ 138 w 142"/>
                <a:gd name="T99" fmla="*/ 57 h 103"/>
                <a:gd name="T100" fmla="*/ 141 w 142"/>
                <a:gd name="T101" fmla="*/ 51 h 1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3"/>
                <a:gd name="T155" fmla="*/ 142 w 142"/>
                <a:gd name="T156" fmla="*/ 103 h 1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3">
                  <a:moveTo>
                    <a:pt x="0" y="51"/>
                  </a:moveTo>
                  <a:lnTo>
                    <a:pt x="2" y="47"/>
                  </a:lnTo>
                  <a:lnTo>
                    <a:pt x="4" y="44"/>
                  </a:lnTo>
                  <a:lnTo>
                    <a:pt x="4" y="41"/>
                  </a:lnTo>
                  <a:lnTo>
                    <a:pt x="6" y="38"/>
                  </a:lnTo>
                  <a:lnTo>
                    <a:pt x="7" y="35"/>
                  </a:lnTo>
                  <a:lnTo>
                    <a:pt x="9" y="32"/>
                  </a:lnTo>
                  <a:lnTo>
                    <a:pt x="11" y="29"/>
                  </a:lnTo>
                  <a:lnTo>
                    <a:pt x="12" y="26"/>
                  </a:lnTo>
                  <a:lnTo>
                    <a:pt x="13" y="23"/>
                  </a:lnTo>
                  <a:lnTo>
                    <a:pt x="14" y="21"/>
                  </a:lnTo>
                  <a:lnTo>
                    <a:pt x="15" y="19"/>
                  </a:lnTo>
                  <a:lnTo>
                    <a:pt x="18" y="16"/>
                  </a:lnTo>
                  <a:lnTo>
                    <a:pt x="18" y="15"/>
                  </a:lnTo>
                  <a:lnTo>
                    <a:pt x="20" y="12"/>
                  </a:lnTo>
                  <a:lnTo>
                    <a:pt x="21" y="9"/>
                  </a:lnTo>
                  <a:lnTo>
                    <a:pt x="23" y="8"/>
                  </a:lnTo>
                  <a:lnTo>
                    <a:pt x="25" y="6"/>
                  </a:lnTo>
                  <a:lnTo>
                    <a:pt x="25" y="5"/>
                  </a:lnTo>
                  <a:lnTo>
                    <a:pt x="28" y="4"/>
                  </a:lnTo>
                  <a:lnTo>
                    <a:pt x="28" y="2"/>
                  </a:lnTo>
                  <a:lnTo>
                    <a:pt x="30" y="2"/>
                  </a:lnTo>
                  <a:lnTo>
                    <a:pt x="31" y="1"/>
                  </a:lnTo>
                  <a:lnTo>
                    <a:pt x="33" y="0"/>
                  </a:lnTo>
                  <a:lnTo>
                    <a:pt x="35" y="0"/>
                  </a:lnTo>
                  <a:lnTo>
                    <a:pt x="37" y="0"/>
                  </a:lnTo>
                  <a:lnTo>
                    <a:pt x="38" y="0"/>
                  </a:lnTo>
                  <a:lnTo>
                    <a:pt x="39" y="1"/>
                  </a:lnTo>
                  <a:lnTo>
                    <a:pt x="42" y="2"/>
                  </a:lnTo>
                  <a:lnTo>
                    <a:pt x="43" y="2"/>
                  </a:lnTo>
                  <a:lnTo>
                    <a:pt x="44" y="3"/>
                  </a:lnTo>
                  <a:lnTo>
                    <a:pt x="46" y="5"/>
                  </a:lnTo>
                  <a:lnTo>
                    <a:pt x="47" y="5"/>
                  </a:lnTo>
                  <a:lnTo>
                    <a:pt x="48" y="8"/>
                  </a:lnTo>
                  <a:lnTo>
                    <a:pt x="49" y="9"/>
                  </a:lnTo>
                  <a:lnTo>
                    <a:pt x="51" y="12"/>
                  </a:lnTo>
                  <a:lnTo>
                    <a:pt x="53" y="15"/>
                  </a:lnTo>
                  <a:lnTo>
                    <a:pt x="54" y="16"/>
                  </a:lnTo>
                  <a:lnTo>
                    <a:pt x="55" y="19"/>
                  </a:lnTo>
                  <a:lnTo>
                    <a:pt x="56" y="21"/>
                  </a:lnTo>
                  <a:lnTo>
                    <a:pt x="58" y="23"/>
                  </a:lnTo>
                  <a:lnTo>
                    <a:pt x="59" y="26"/>
                  </a:lnTo>
                  <a:lnTo>
                    <a:pt x="60" y="29"/>
                  </a:lnTo>
                  <a:lnTo>
                    <a:pt x="62" y="32"/>
                  </a:lnTo>
                  <a:lnTo>
                    <a:pt x="63" y="35"/>
                  </a:lnTo>
                  <a:lnTo>
                    <a:pt x="65" y="38"/>
                  </a:lnTo>
                  <a:lnTo>
                    <a:pt x="67" y="41"/>
                  </a:lnTo>
                  <a:lnTo>
                    <a:pt x="68" y="44"/>
                  </a:lnTo>
                  <a:lnTo>
                    <a:pt x="70" y="47"/>
                  </a:lnTo>
                  <a:lnTo>
                    <a:pt x="70" y="50"/>
                  </a:lnTo>
                  <a:lnTo>
                    <a:pt x="70" y="51"/>
                  </a:lnTo>
                  <a:lnTo>
                    <a:pt x="72" y="54"/>
                  </a:lnTo>
                  <a:lnTo>
                    <a:pt x="73" y="57"/>
                  </a:lnTo>
                  <a:lnTo>
                    <a:pt x="74" y="60"/>
                  </a:lnTo>
                  <a:lnTo>
                    <a:pt x="76" y="64"/>
                  </a:lnTo>
                  <a:lnTo>
                    <a:pt x="78" y="66"/>
                  </a:lnTo>
                  <a:lnTo>
                    <a:pt x="79" y="69"/>
                  </a:lnTo>
                  <a:lnTo>
                    <a:pt x="80" y="72"/>
                  </a:lnTo>
                  <a:lnTo>
                    <a:pt x="82" y="75"/>
                  </a:lnTo>
                  <a:lnTo>
                    <a:pt x="83" y="78"/>
                  </a:lnTo>
                  <a:lnTo>
                    <a:pt x="84" y="81"/>
                  </a:lnTo>
                  <a:lnTo>
                    <a:pt x="87" y="83"/>
                  </a:lnTo>
                  <a:lnTo>
                    <a:pt x="88" y="85"/>
                  </a:lnTo>
                  <a:lnTo>
                    <a:pt x="89" y="88"/>
                  </a:lnTo>
                  <a:lnTo>
                    <a:pt x="90" y="89"/>
                  </a:lnTo>
                  <a:lnTo>
                    <a:pt x="92" y="92"/>
                  </a:lnTo>
                  <a:lnTo>
                    <a:pt x="94" y="93"/>
                  </a:lnTo>
                  <a:lnTo>
                    <a:pt x="94" y="95"/>
                  </a:lnTo>
                  <a:lnTo>
                    <a:pt x="95" y="96"/>
                  </a:lnTo>
                  <a:lnTo>
                    <a:pt x="97" y="97"/>
                  </a:lnTo>
                  <a:lnTo>
                    <a:pt x="98" y="99"/>
                  </a:lnTo>
                  <a:lnTo>
                    <a:pt x="100" y="99"/>
                  </a:lnTo>
                  <a:lnTo>
                    <a:pt x="101" y="100"/>
                  </a:lnTo>
                  <a:lnTo>
                    <a:pt x="103" y="101"/>
                  </a:lnTo>
                  <a:lnTo>
                    <a:pt x="105" y="101"/>
                  </a:lnTo>
                  <a:lnTo>
                    <a:pt x="106" y="102"/>
                  </a:lnTo>
                  <a:lnTo>
                    <a:pt x="107" y="101"/>
                  </a:lnTo>
                  <a:lnTo>
                    <a:pt x="108" y="101"/>
                  </a:lnTo>
                  <a:lnTo>
                    <a:pt x="110" y="100"/>
                  </a:lnTo>
                  <a:lnTo>
                    <a:pt x="111" y="99"/>
                  </a:lnTo>
                  <a:lnTo>
                    <a:pt x="113" y="99"/>
                  </a:lnTo>
                  <a:lnTo>
                    <a:pt x="115" y="97"/>
                  </a:lnTo>
                  <a:lnTo>
                    <a:pt x="115" y="96"/>
                  </a:lnTo>
                  <a:lnTo>
                    <a:pt x="117" y="95"/>
                  </a:lnTo>
                  <a:lnTo>
                    <a:pt x="118" y="93"/>
                  </a:lnTo>
                  <a:lnTo>
                    <a:pt x="120" y="92"/>
                  </a:lnTo>
                  <a:lnTo>
                    <a:pt x="121" y="89"/>
                  </a:lnTo>
                  <a:lnTo>
                    <a:pt x="122" y="88"/>
                  </a:lnTo>
                  <a:lnTo>
                    <a:pt x="124" y="85"/>
                  </a:lnTo>
                  <a:lnTo>
                    <a:pt x="126" y="83"/>
                  </a:lnTo>
                  <a:lnTo>
                    <a:pt x="127" y="81"/>
                  </a:lnTo>
                  <a:lnTo>
                    <a:pt x="128" y="78"/>
                  </a:lnTo>
                  <a:lnTo>
                    <a:pt x="130" y="75"/>
                  </a:lnTo>
                  <a:lnTo>
                    <a:pt x="131" y="72"/>
                  </a:lnTo>
                  <a:lnTo>
                    <a:pt x="133" y="69"/>
                  </a:lnTo>
                  <a:lnTo>
                    <a:pt x="134" y="66"/>
                  </a:lnTo>
                  <a:lnTo>
                    <a:pt x="135" y="64"/>
                  </a:lnTo>
                  <a:lnTo>
                    <a:pt x="137" y="60"/>
                  </a:lnTo>
                  <a:lnTo>
                    <a:pt x="138" y="57"/>
                  </a:lnTo>
                  <a:lnTo>
                    <a:pt x="139" y="54"/>
                  </a:lnTo>
                  <a:lnTo>
                    <a:pt x="141" y="51"/>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86" name="Oval 69"/>
            <p:cNvSpPr>
              <a:spLocks noChangeArrowheads="1"/>
            </p:cNvSpPr>
            <p:nvPr/>
          </p:nvSpPr>
          <p:spPr bwMode="auto">
            <a:xfrm>
              <a:off x="1314" y="3958"/>
              <a:ext cx="233" cy="234"/>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54330" name="Oval 70"/>
          <p:cNvSpPr>
            <a:spLocks noChangeArrowheads="1"/>
          </p:cNvSpPr>
          <p:nvPr/>
        </p:nvSpPr>
        <p:spPr bwMode="auto">
          <a:xfrm>
            <a:off x="808038" y="5060950"/>
            <a:ext cx="336550" cy="325438"/>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54331" name="Text Box 71"/>
          <p:cNvSpPr txBox="1">
            <a:spLocks noChangeArrowheads="1"/>
          </p:cNvSpPr>
          <p:nvPr/>
        </p:nvSpPr>
        <p:spPr bwMode="auto">
          <a:xfrm>
            <a:off x="922338" y="5100638"/>
            <a:ext cx="496887" cy="257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f</a:t>
            </a:r>
            <a:endParaRPr lang="en-US" sz="2200" dirty="0">
              <a:latin typeface="Agilent TT Cond" pitchFamily="34" charset="0"/>
            </a:endParaRPr>
          </a:p>
        </p:txBody>
      </p:sp>
      <p:sp>
        <p:nvSpPr>
          <p:cNvPr id="54332" name="AutoShape 72"/>
          <p:cNvSpPr>
            <a:spLocks noChangeArrowheads="1"/>
          </p:cNvSpPr>
          <p:nvPr/>
        </p:nvSpPr>
        <p:spPr bwMode="auto">
          <a:xfrm flipV="1">
            <a:off x="1393825" y="4491038"/>
            <a:ext cx="338138" cy="325437"/>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54333" name="Line 73"/>
          <p:cNvSpPr>
            <a:spLocks noChangeShapeType="1"/>
          </p:cNvSpPr>
          <p:nvPr/>
        </p:nvSpPr>
        <p:spPr bwMode="auto">
          <a:xfrm>
            <a:off x="2335101" y="5226050"/>
            <a:ext cx="273162" cy="6350"/>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34" name="Line 74"/>
          <p:cNvSpPr>
            <a:spLocks noChangeShapeType="1"/>
          </p:cNvSpPr>
          <p:nvPr/>
        </p:nvSpPr>
        <p:spPr bwMode="auto">
          <a:xfrm>
            <a:off x="1143000" y="5226050"/>
            <a:ext cx="250825"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35" name="Line 75"/>
          <p:cNvSpPr>
            <a:spLocks noChangeShapeType="1"/>
          </p:cNvSpPr>
          <p:nvPr/>
        </p:nvSpPr>
        <p:spPr bwMode="auto">
          <a:xfrm>
            <a:off x="1731963" y="5226050"/>
            <a:ext cx="252412"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36" name="Line 76"/>
          <p:cNvSpPr>
            <a:spLocks noChangeShapeType="1"/>
          </p:cNvSpPr>
          <p:nvPr/>
        </p:nvSpPr>
        <p:spPr bwMode="auto">
          <a:xfrm flipH="1">
            <a:off x="974725" y="4652963"/>
            <a:ext cx="422275"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37" name="Line 77"/>
          <p:cNvSpPr>
            <a:spLocks noChangeShapeType="1"/>
          </p:cNvSpPr>
          <p:nvPr/>
        </p:nvSpPr>
        <p:spPr bwMode="auto">
          <a:xfrm>
            <a:off x="971550" y="4654550"/>
            <a:ext cx="0" cy="407988"/>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38" name="Line 78"/>
          <p:cNvSpPr>
            <a:spLocks noChangeShapeType="1"/>
          </p:cNvSpPr>
          <p:nvPr/>
        </p:nvSpPr>
        <p:spPr bwMode="auto">
          <a:xfrm flipV="1">
            <a:off x="2405063" y="4654550"/>
            <a:ext cx="0" cy="57150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39" name="Line 79"/>
          <p:cNvSpPr>
            <a:spLocks noChangeShapeType="1"/>
          </p:cNvSpPr>
          <p:nvPr/>
        </p:nvSpPr>
        <p:spPr bwMode="auto">
          <a:xfrm flipH="1">
            <a:off x="1731963" y="4654550"/>
            <a:ext cx="673100" cy="0"/>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40" name="Freeform 80"/>
          <p:cNvSpPr>
            <a:spLocks/>
          </p:cNvSpPr>
          <p:nvPr/>
        </p:nvSpPr>
        <p:spPr bwMode="auto">
          <a:xfrm>
            <a:off x="1309688" y="4979988"/>
            <a:ext cx="254000" cy="247650"/>
          </a:xfrm>
          <a:custGeom>
            <a:avLst/>
            <a:gdLst>
              <a:gd name="T0" fmla="*/ 0 w 176"/>
              <a:gd name="T1" fmla="*/ 2147483647 h 176"/>
              <a:gd name="T2" fmla="*/ 0 w 176"/>
              <a:gd name="T3" fmla="*/ 0 h 176"/>
              <a:gd name="T4" fmla="*/ 2147483647 w 176"/>
              <a:gd name="T5" fmla="*/ 0 h 176"/>
              <a:gd name="T6" fmla="*/ 0 60000 65536"/>
              <a:gd name="T7" fmla="*/ 0 60000 65536"/>
              <a:gd name="T8" fmla="*/ 0 60000 65536"/>
              <a:gd name="T9" fmla="*/ 0 w 176"/>
              <a:gd name="T10" fmla="*/ 0 h 176"/>
              <a:gd name="T11" fmla="*/ 176 w 176"/>
              <a:gd name="T12" fmla="*/ 176 h 176"/>
            </a:gdLst>
            <a:ahLst/>
            <a:cxnLst>
              <a:cxn ang="T6">
                <a:pos x="T0" y="T1"/>
              </a:cxn>
              <a:cxn ang="T7">
                <a:pos x="T2" y="T3"/>
              </a:cxn>
              <a:cxn ang="T8">
                <a:pos x="T4" y="T5"/>
              </a:cxn>
            </a:cxnLst>
            <a:rect l="T9" t="T10" r="T11" b="T12"/>
            <a:pathLst>
              <a:path w="176" h="176">
                <a:moveTo>
                  <a:pt x="0" y="175"/>
                </a:moveTo>
                <a:lnTo>
                  <a:pt x="0" y="0"/>
                </a:lnTo>
                <a:lnTo>
                  <a:pt x="175" y="0"/>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41" name="Freeform 81"/>
          <p:cNvSpPr>
            <a:spLocks/>
          </p:cNvSpPr>
          <p:nvPr/>
        </p:nvSpPr>
        <p:spPr bwMode="auto">
          <a:xfrm>
            <a:off x="1646238" y="4979988"/>
            <a:ext cx="169862" cy="247650"/>
          </a:xfrm>
          <a:custGeom>
            <a:avLst/>
            <a:gdLst>
              <a:gd name="T0" fmla="*/ 0 w 118"/>
              <a:gd name="T1" fmla="*/ 0 h 176"/>
              <a:gd name="T2" fmla="*/ 2147483647 w 118"/>
              <a:gd name="T3" fmla="*/ 0 h 176"/>
              <a:gd name="T4" fmla="*/ 2147483647 w 118"/>
              <a:gd name="T5" fmla="*/ 2147483647 h 176"/>
              <a:gd name="T6" fmla="*/ 0 60000 65536"/>
              <a:gd name="T7" fmla="*/ 0 60000 65536"/>
              <a:gd name="T8" fmla="*/ 0 60000 65536"/>
              <a:gd name="T9" fmla="*/ 0 w 118"/>
              <a:gd name="T10" fmla="*/ 0 h 176"/>
              <a:gd name="T11" fmla="*/ 118 w 118"/>
              <a:gd name="T12" fmla="*/ 176 h 176"/>
            </a:gdLst>
            <a:ahLst/>
            <a:cxnLst>
              <a:cxn ang="T6">
                <a:pos x="T0" y="T1"/>
              </a:cxn>
              <a:cxn ang="T7">
                <a:pos x="T2" y="T3"/>
              </a:cxn>
              <a:cxn ang="T8">
                <a:pos x="T4" y="T5"/>
              </a:cxn>
            </a:cxnLst>
            <a:rect l="T9" t="T10" r="T11" b="T12"/>
            <a:pathLst>
              <a:path w="118" h="176">
                <a:moveTo>
                  <a:pt x="0" y="0"/>
                </a:moveTo>
                <a:lnTo>
                  <a:pt x="117" y="0"/>
                </a:lnTo>
                <a:lnTo>
                  <a:pt x="117" y="175"/>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42" name="Line 82"/>
          <p:cNvSpPr>
            <a:spLocks noChangeShapeType="1"/>
          </p:cNvSpPr>
          <p:nvPr/>
        </p:nvSpPr>
        <p:spPr bwMode="auto">
          <a:xfrm>
            <a:off x="1562100" y="4899025"/>
            <a:ext cx="0" cy="16351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43" name="Line 83"/>
          <p:cNvSpPr>
            <a:spLocks noChangeShapeType="1"/>
          </p:cNvSpPr>
          <p:nvPr/>
        </p:nvSpPr>
        <p:spPr bwMode="auto">
          <a:xfrm>
            <a:off x="1646238" y="4899025"/>
            <a:ext cx="0" cy="16351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44" name="Text Box 84"/>
          <p:cNvSpPr txBox="1">
            <a:spLocks noChangeArrowheads="1"/>
          </p:cNvSpPr>
          <p:nvPr/>
        </p:nvSpPr>
        <p:spPr bwMode="auto">
          <a:xfrm>
            <a:off x="1447800" y="4470400"/>
            <a:ext cx="290513" cy="3048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000" dirty="0" err="1">
                <a:latin typeface="Agilent TT Cond" pitchFamily="34" charset="0"/>
              </a:rPr>
              <a:t>Frac</a:t>
            </a:r>
            <a:r>
              <a:rPr lang="en-US" sz="1000" dirty="0">
                <a:latin typeface="Agilent TT Cond" pitchFamily="34" charset="0"/>
              </a:rPr>
              <a:t>-N</a:t>
            </a:r>
          </a:p>
        </p:txBody>
      </p:sp>
      <p:grpSp>
        <p:nvGrpSpPr>
          <p:cNvPr id="54345" name="Group 85"/>
          <p:cNvGrpSpPr>
            <a:grpSpLocks/>
          </p:cNvGrpSpPr>
          <p:nvPr/>
        </p:nvGrpSpPr>
        <p:grpSpPr bwMode="auto">
          <a:xfrm>
            <a:off x="4157404" y="3979827"/>
            <a:ext cx="519113" cy="504825"/>
            <a:chOff x="2828" y="3093"/>
            <a:chExt cx="360" cy="360"/>
          </a:xfrm>
        </p:grpSpPr>
        <p:sp>
          <p:nvSpPr>
            <p:cNvPr id="54383" name="Freeform 86"/>
            <p:cNvSpPr>
              <a:spLocks/>
            </p:cNvSpPr>
            <p:nvPr/>
          </p:nvSpPr>
          <p:spPr bwMode="auto">
            <a:xfrm>
              <a:off x="2893" y="3180"/>
              <a:ext cx="218" cy="158"/>
            </a:xfrm>
            <a:custGeom>
              <a:avLst/>
              <a:gdLst>
                <a:gd name="T0" fmla="*/ 2 w 218"/>
                <a:gd name="T1" fmla="*/ 74 h 158"/>
                <a:gd name="T2" fmla="*/ 7 w 218"/>
                <a:gd name="T3" fmla="*/ 64 h 158"/>
                <a:gd name="T4" fmla="*/ 11 w 218"/>
                <a:gd name="T5" fmla="*/ 55 h 158"/>
                <a:gd name="T6" fmla="*/ 16 w 218"/>
                <a:gd name="T7" fmla="*/ 45 h 158"/>
                <a:gd name="T8" fmla="*/ 19 w 218"/>
                <a:gd name="T9" fmla="*/ 36 h 158"/>
                <a:gd name="T10" fmla="*/ 24 w 218"/>
                <a:gd name="T11" fmla="*/ 29 h 158"/>
                <a:gd name="T12" fmla="*/ 27 w 218"/>
                <a:gd name="T13" fmla="*/ 22 h 158"/>
                <a:gd name="T14" fmla="*/ 32 w 218"/>
                <a:gd name="T15" fmla="*/ 15 h 158"/>
                <a:gd name="T16" fmla="*/ 37 w 218"/>
                <a:gd name="T17" fmla="*/ 10 h 158"/>
                <a:gd name="T18" fmla="*/ 41 w 218"/>
                <a:gd name="T19" fmla="*/ 7 h 158"/>
                <a:gd name="T20" fmla="*/ 46 w 218"/>
                <a:gd name="T21" fmla="*/ 3 h 158"/>
                <a:gd name="T22" fmla="*/ 50 w 218"/>
                <a:gd name="T23" fmla="*/ 1 h 158"/>
                <a:gd name="T24" fmla="*/ 54 w 218"/>
                <a:gd name="T25" fmla="*/ 0 h 158"/>
                <a:gd name="T26" fmla="*/ 59 w 218"/>
                <a:gd name="T27" fmla="*/ 1 h 158"/>
                <a:gd name="T28" fmla="*/ 63 w 218"/>
                <a:gd name="T29" fmla="*/ 3 h 158"/>
                <a:gd name="T30" fmla="*/ 67 w 218"/>
                <a:gd name="T31" fmla="*/ 5 h 158"/>
                <a:gd name="T32" fmla="*/ 72 w 218"/>
                <a:gd name="T33" fmla="*/ 9 h 158"/>
                <a:gd name="T34" fmla="*/ 76 w 218"/>
                <a:gd name="T35" fmla="*/ 15 h 158"/>
                <a:gd name="T36" fmla="*/ 81 w 218"/>
                <a:gd name="T37" fmla="*/ 23 h 158"/>
                <a:gd name="T38" fmla="*/ 85 w 218"/>
                <a:gd name="T39" fmla="*/ 29 h 158"/>
                <a:gd name="T40" fmla="*/ 89 w 218"/>
                <a:gd name="T41" fmla="*/ 36 h 158"/>
                <a:gd name="T42" fmla="*/ 93 w 218"/>
                <a:gd name="T43" fmla="*/ 45 h 158"/>
                <a:gd name="T44" fmla="*/ 97 w 218"/>
                <a:gd name="T45" fmla="*/ 55 h 158"/>
                <a:gd name="T46" fmla="*/ 101 w 218"/>
                <a:gd name="T47" fmla="*/ 64 h 158"/>
                <a:gd name="T48" fmla="*/ 107 w 218"/>
                <a:gd name="T49" fmla="*/ 74 h 158"/>
                <a:gd name="T50" fmla="*/ 108 w 218"/>
                <a:gd name="T51" fmla="*/ 79 h 158"/>
                <a:gd name="T52" fmla="*/ 112 w 218"/>
                <a:gd name="T53" fmla="*/ 88 h 158"/>
                <a:gd name="T54" fmla="*/ 116 w 218"/>
                <a:gd name="T55" fmla="*/ 98 h 158"/>
                <a:gd name="T56" fmla="*/ 121 w 218"/>
                <a:gd name="T57" fmla="*/ 106 h 158"/>
                <a:gd name="T58" fmla="*/ 125 w 218"/>
                <a:gd name="T59" fmla="*/ 115 h 158"/>
                <a:gd name="T60" fmla="*/ 130 w 218"/>
                <a:gd name="T61" fmla="*/ 125 h 158"/>
                <a:gd name="T62" fmla="*/ 135 w 218"/>
                <a:gd name="T63" fmla="*/ 132 h 158"/>
                <a:gd name="T64" fmla="*/ 138 w 218"/>
                <a:gd name="T65" fmla="*/ 138 h 158"/>
                <a:gd name="T66" fmla="*/ 143 w 218"/>
                <a:gd name="T67" fmla="*/ 144 h 158"/>
                <a:gd name="T68" fmla="*/ 146 w 218"/>
                <a:gd name="T69" fmla="*/ 148 h 158"/>
                <a:gd name="T70" fmla="*/ 151 w 218"/>
                <a:gd name="T71" fmla="*/ 152 h 158"/>
                <a:gd name="T72" fmla="*/ 155 w 218"/>
                <a:gd name="T73" fmla="*/ 155 h 158"/>
                <a:gd name="T74" fmla="*/ 161 w 218"/>
                <a:gd name="T75" fmla="*/ 157 h 158"/>
                <a:gd name="T76" fmla="*/ 164 w 218"/>
                <a:gd name="T77" fmla="*/ 157 h 158"/>
                <a:gd name="T78" fmla="*/ 169 w 218"/>
                <a:gd name="T79" fmla="*/ 155 h 158"/>
                <a:gd name="T80" fmla="*/ 173 w 218"/>
                <a:gd name="T81" fmla="*/ 152 h 158"/>
                <a:gd name="T82" fmla="*/ 177 w 218"/>
                <a:gd name="T83" fmla="*/ 148 h 158"/>
                <a:gd name="T84" fmla="*/ 182 w 218"/>
                <a:gd name="T85" fmla="*/ 144 h 158"/>
                <a:gd name="T86" fmla="*/ 186 w 218"/>
                <a:gd name="T87" fmla="*/ 138 h 158"/>
                <a:gd name="T88" fmla="*/ 190 w 218"/>
                <a:gd name="T89" fmla="*/ 132 h 158"/>
                <a:gd name="T90" fmla="*/ 195 w 218"/>
                <a:gd name="T91" fmla="*/ 125 h 158"/>
                <a:gd name="T92" fmla="*/ 200 w 218"/>
                <a:gd name="T93" fmla="*/ 115 h 158"/>
                <a:gd name="T94" fmla="*/ 204 w 218"/>
                <a:gd name="T95" fmla="*/ 108 h 158"/>
                <a:gd name="T96" fmla="*/ 209 w 218"/>
                <a:gd name="T97" fmla="*/ 98 h 158"/>
                <a:gd name="T98" fmla="*/ 212 w 218"/>
                <a:gd name="T99" fmla="*/ 88 h 158"/>
                <a:gd name="T100" fmla="*/ 217 w 218"/>
                <a:gd name="T101" fmla="*/ 79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58"/>
                <a:gd name="T155" fmla="*/ 218 w 218"/>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58">
                  <a:moveTo>
                    <a:pt x="0" y="79"/>
                  </a:moveTo>
                  <a:lnTo>
                    <a:pt x="2" y="74"/>
                  </a:lnTo>
                  <a:lnTo>
                    <a:pt x="5" y="69"/>
                  </a:lnTo>
                  <a:lnTo>
                    <a:pt x="7" y="64"/>
                  </a:lnTo>
                  <a:lnTo>
                    <a:pt x="8" y="58"/>
                  </a:lnTo>
                  <a:lnTo>
                    <a:pt x="11" y="55"/>
                  </a:lnTo>
                  <a:lnTo>
                    <a:pt x="13" y="50"/>
                  </a:lnTo>
                  <a:lnTo>
                    <a:pt x="16" y="45"/>
                  </a:lnTo>
                  <a:lnTo>
                    <a:pt x="17" y="41"/>
                  </a:lnTo>
                  <a:lnTo>
                    <a:pt x="19" y="36"/>
                  </a:lnTo>
                  <a:lnTo>
                    <a:pt x="22" y="33"/>
                  </a:lnTo>
                  <a:lnTo>
                    <a:pt x="24" y="29"/>
                  </a:lnTo>
                  <a:lnTo>
                    <a:pt x="26" y="25"/>
                  </a:lnTo>
                  <a:lnTo>
                    <a:pt x="27" y="22"/>
                  </a:lnTo>
                  <a:lnTo>
                    <a:pt x="30" y="19"/>
                  </a:lnTo>
                  <a:lnTo>
                    <a:pt x="32" y="15"/>
                  </a:lnTo>
                  <a:lnTo>
                    <a:pt x="35" y="12"/>
                  </a:lnTo>
                  <a:lnTo>
                    <a:pt x="37" y="10"/>
                  </a:lnTo>
                  <a:lnTo>
                    <a:pt x="39" y="8"/>
                  </a:lnTo>
                  <a:lnTo>
                    <a:pt x="41" y="7"/>
                  </a:lnTo>
                  <a:lnTo>
                    <a:pt x="43" y="4"/>
                  </a:lnTo>
                  <a:lnTo>
                    <a:pt x="46" y="3"/>
                  </a:lnTo>
                  <a:lnTo>
                    <a:pt x="48" y="2"/>
                  </a:lnTo>
                  <a:lnTo>
                    <a:pt x="50" y="1"/>
                  </a:lnTo>
                  <a:lnTo>
                    <a:pt x="52" y="0"/>
                  </a:lnTo>
                  <a:lnTo>
                    <a:pt x="54" y="0"/>
                  </a:lnTo>
                  <a:lnTo>
                    <a:pt x="57" y="0"/>
                  </a:lnTo>
                  <a:lnTo>
                    <a:pt x="59" y="1"/>
                  </a:lnTo>
                  <a:lnTo>
                    <a:pt x="61" y="2"/>
                  </a:lnTo>
                  <a:lnTo>
                    <a:pt x="63" y="3"/>
                  </a:lnTo>
                  <a:lnTo>
                    <a:pt x="65" y="4"/>
                  </a:lnTo>
                  <a:lnTo>
                    <a:pt x="67" y="5"/>
                  </a:lnTo>
                  <a:lnTo>
                    <a:pt x="70" y="8"/>
                  </a:lnTo>
                  <a:lnTo>
                    <a:pt x="72" y="9"/>
                  </a:lnTo>
                  <a:lnTo>
                    <a:pt x="73" y="12"/>
                  </a:lnTo>
                  <a:lnTo>
                    <a:pt x="76" y="15"/>
                  </a:lnTo>
                  <a:lnTo>
                    <a:pt x="78" y="19"/>
                  </a:lnTo>
                  <a:lnTo>
                    <a:pt x="81" y="23"/>
                  </a:lnTo>
                  <a:lnTo>
                    <a:pt x="83" y="25"/>
                  </a:lnTo>
                  <a:lnTo>
                    <a:pt x="85" y="29"/>
                  </a:lnTo>
                  <a:lnTo>
                    <a:pt x="86" y="33"/>
                  </a:lnTo>
                  <a:lnTo>
                    <a:pt x="89" y="36"/>
                  </a:lnTo>
                  <a:lnTo>
                    <a:pt x="91" y="41"/>
                  </a:lnTo>
                  <a:lnTo>
                    <a:pt x="93" y="45"/>
                  </a:lnTo>
                  <a:lnTo>
                    <a:pt x="95" y="50"/>
                  </a:lnTo>
                  <a:lnTo>
                    <a:pt x="97" y="55"/>
                  </a:lnTo>
                  <a:lnTo>
                    <a:pt x="100" y="58"/>
                  </a:lnTo>
                  <a:lnTo>
                    <a:pt x="101" y="64"/>
                  </a:lnTo>
                  <a:lnTo>
                    <a:pt x="103" y="69"/>
                  </a:lnTo>
                  <a:lnTo>
                    <a:pt x="107" y="74"/>
                  </a:lnTo>
                  <a:lnTo>
                    <a:pt x="108" y="78"/>
                  </a:lnTo>
                  <a:lnTo>
                    <a:pt x="108" y="79"/>
                  </a:lnTo>
                  <a:lnTo>
                    <a:pt x="110" y="83"/>
                  </a:lnTo>
                  <a:lnTo>
                    <a:pt x="112" y="88"/>
                  </a:lnTo>
                  <a:lnTo>
                    <a:pt x="114" y="93"/>
                  </a:lnTo>
                  <a:lnTo>
                    <a:pt x="116" y="98"/>
                  </a:lnTo>
                  <a:lnTo>
                    <a:pt x="119" y="102"/>
                  </a:lnTo>
                  <a:lnTo>
                    <a:pt x="121" y="106"/>
                  </a:lnTo>
                  <a:lnTo>
                    <a:pt x="122" y="111"/>
                  </a:lnTo>
                  <a:lnTo>
                    <a:pt x="125" y="115"/>
                  </a:lnTo>
                  <a:lnTo>
                    <a:pt x="127" y="120"/>
                  </a:lnTo>
                  <a:lnTo>
                    <a:pt x="130" y="125"/>
                  </a:lnTo>
                  <a:lnTo>
                    <a:pt x="133" y="128"/>
                  </a:lnTo>
                  <a:lnTo>
                    <a:pt x="135" y="132"/>
                  </a:lnTo>
                  <a:lnTo>
                    <a:pt x="136" y="136"/>
                  </a:lnTo>
                  <a:lnTo>
                    <a:pt x="138" y="138"/>
                  </a:lnTo>
                  <a:lnTo>
                    <a:pt x="141" y="141"/>
                  </a:lnTo>
                  <a:lnTo>
                    <a:pt x="143" y="144"/>
                  </a:lnTo>
                  <a:lnTo>
                    <a:pt x="144" y="146"/>
                  </a:lnTo>
                  <a:lnTo>
                    <a:pt x="146" y="148"/>
                  </a:lnTo>
                  <a:lnTo>
                    <a:pt x="149" y="150"/>
                  </a:lnTo>
                  <a:lnTo>
                    <a:pt x="151" y="152"/>
                  </a:lnTo>
                  <a:lnTo>
                    <a:pt x="153" y="154"/>
                  </a:lnTo>
                  <a:lnTo>
                    <a:pt x="155" y="155"/>
                  </a:lnTo>
                  <a:lnTo>
                    <a:pt x="157" y="156"/>
                  </a:lnTo>
                  <a:lnTo>
                    <a:pt x="161" y="157"/>
                  </a:lnTo>
                  <a:lnTo>
                    <a:pt x="162" y="157"/>
                  </a:lnTo>
                  <a:lnTo>
                    <a:pt x="164" y="157"/>
                  </a:lnTo>
                  <a:lnTo>
                    <a:pt x="167" y="156"/>
                  </a:lnTo>
                  <a:lnTo>
                    <a:pt x="169" y="155"/>
                  </a:lnTo>
                  <a:lnTo>
                    <a:pt x="171" y="154"/>
                  </a:lnTo>
                  <a:lnTo>
                    <a:pt x="173" y="152"/>
                  </a:lnTo>
                  <a:lnTo>
                    <a:pt x="175" y="151"/>
                  </a:lnTo>
                  <a:lnTo>
                    <a:pt x="177" y="148"/>
                  </a:lnTo>
                  <a:lnTo>
                    <a:pt x="179" y="146"/>
                  </a:lnTo>
                  <a:lnTo>
                    <a:pt x="182" y="144"/>
                  </a:lnTo>
                  <a:lnTo>
                    <a:pt x="185" y="141"/>
                  </a:lnTo>
                  <a:lnTo>
                    <a:pt x="186" y="138"/>
                  </a:lnTo>
                  <a:lnTo>
                    <a:pt x="188" y="136"/>
                  </a:lnTo>
                  <a:lnTo>
                    <a:pt x="190" y="132"/>
                  </a:lnTo>
                  <a:lnTo>
                    <a:pt x="193" y="128"/>
                  </a:lnTo>
                  <a:lnTo>
                    <a:pt x="195" y="125"/>
                  </a:lnTo>
                  <a:lnTo>
                    <a:pt x="197" y="121"/>
                  </a:lnTo>
                  <a:lnTo>
                    <a:pt x="200" y="115"/>
                  </a:lnTo>
                  <a:lnTo>
                    <a:pt x="201" y="112"/>
                  </a:lnTo>
                  <a:lnTo>
                    <a:pt x="204" y="108"/>
                  </a:lnTo>
                  <a:lnTo>
                    <a:pt x="206" y="102"/>
                  </a:lnTo>
                  <a:lnTo>
                    <a:pt x="209" y="98"/>
                  </a:lnTo>
                  <a:lnTo>
                    <a:pt x="210" y="93"/>
                  </a:lnTo>
                  <a:lnTo>
                    <a:pt x="212" y="88"/>
                  </a:lnTo>
                  <a:lnTo>
                    <a:pt x="214" y="83"/>
                  </a:lnTo>
                  <a:lnTo>
                    <a:pt x="217" y="79"/>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84" name="Oval 87"/>
            <p:cNvSpPr>
              <a:spLocks noChangeArrowheads="1"/>
            </p:cNvSpPr>
            <p:nvPr/>
          </p:nvSpPr>
          <p:spPr bwMode="auto">
            <a:xfrm>
              <a:off x="2828" y="3093"/>
              <a:ext cx="360" cy="360"/>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54346" name="Oval 88"/>
          <p:cNvSpPr>
            <a:spLocks noChangeArrowheads="1"/>
          </p:cNvSpPr>
          <p:nvPr/>
        </p:nvSpPr>
        <p:spPr bwMode="auto">
          <a:xfrm>
            <a:off x="2338129" y="3971889"/>
            <a:ext cx="520700" cy="504825"/>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54348" name="Line 90"/>
          <p:cNvSpPr>
            <a:spLocks noChangeShapeType="1"/>
          </p:cNvSpPr>
          <p:nvPr/>
        </p:nvSpPr>
        <p:spPr bwMode="auto">
          <a:xfrm flipH="1">
            <a:off x="2600325" y="3418295"/>
            <a:ext cx="649287"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49" name="Line 91"/>
          <p:cNvSpPr>
            <a:spLocks noChangeShapeType="1"/>
          </p:cNvSpPr>
          <p:nvPr/>
        </p:nvSpPr>
        <p:spPr bwMode="auto">
          <a:xfrm>
            <a:off x="2593717" y="3418295"/>
            <a:ext cx="0" cy="558357"/>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50" name="Line 92"/>
          <p:cNvSpPr>
            <a:spLocks noChangeShapeType="1"/>
          </p:cNvSpPr>
          <p:nvPr/>
        </p:nvSpPr>
        <p:spPr bwMode="auto">
          <a:xfrm flipH="1">
            <a:off x="3763703" y="3418295"/>
            <a:ext cx="1189296" cy="0"/>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51" name="Text Box 93"/>
          <p:cNvSpPr txBox="1">
            <a:spLocks noChangeArrowheads="1"/>
          </p:cNvSpPr>
          <p:nvPr/>
        </p:nvSpPr>
        <p:spPr bwMode="auto">
          <a:xfrm>
            <a:off x="1674019" y="3967824"/>
            <a:ext cx="838200" cy="457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Phase</a:t>
            </a:r>
          </a:p>
          <a:p>
            <a:pPr defTabSz="403225">
              <a:buClr>
                <a:srgbClr val="000000"/>
              </a:buClr>
              <a:buSzPct val="90000"/>
              <a:buFont typeface="Monotype Sorts" pitchFamily="2" charset="2"/>
              <a:buNone/>
            </a:pPr>
            <a:r>
              <a:rPr lang="en-US" sz="1600" dirty="0">
                <a:latin typeface="Agilent TT Cond" pitchFamily="34" charset="0"/>
              </a:rPr>
              <a:t>Detector</a:t>
            </a:r>
          </a:p>
        </p:txBody>
      </p:sp>
      <p:grpSp>
        <p:nvGrpSpPr>
          <p:cNvPr id="54352" name="Group 94"/>
          <p:cNvGrpSpPr>
            <a:grpSpLocks/>
          </p:cNvGrpSpPr>
          <p:nvPr/>
        </p:nvGrpSpPr>
        <p:grpSpPr bwMode="auto">
          <a:xfrm>
            <a:off x="3236118" y="3183529"/>
            <a:ext cx="519112" cy="504825"/>
            <a:chOff x="2198" y="2463"/>
            <a:chExt cx="360" cy="360"/>
          </a:xfrm>
        </p:grpSpPr>
        <p:sp>
          <p:nvSpPr>
            <p:cNvPr id="54380" name="Oval 95"/>
            <p:cNvSpPr>
              <a:spLocks noChangeArrowheads="1"/>
            </p:cNvSpPr>
            <p:nvPr/>
          </p:nvSpPr>
          <p:spPr bwMode="auto">
            <a:xfrm>
              <a:off x="2198" y="2463"/>
              <a:ext cx="360" cy="360"/>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54381" name="Line 96"/>
            <p:cNvSpPr>
              <a:spLocks noChangeShapeType="1"/>
            </p:cNvSpPr>
            <p:nvPr/>
          </p:nvSpPr>
          <p:spPr bwMode="auto">
            <a:xfrm flipH="1">
              <a:off x="2254" y="2516"/>
              <a:ext cx="253"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82" name="Line 97"/>
            <p:cNvSpPr>
              <a:spLocks noChangeShapeType="1"/>
            </p:cNvSpPr>
            <p:nvPr/>
          </p:nvSpPr>
          <p:spPr bwMode="auto">
            <a:xfrm>
              <a:off x="2249" y="2516"/>
              <a:ext cx="254"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grpSp>
      <p:sp>
        <p:nvSpPr>
          <p:cNvPr id="54353" name="Text Box 98"/>
          <p:cNvSpPr txBox="1">
            <a:spLocks noChangeArrowheads="1"/>
          </p:cNvSpPr>
          <p:nvPr/>
        </p:nvSpPr>
        <p:spPr bwMode="auto">
          <a:xfrm>
            <a:off x="4100254" y="3454364"/>
            <a:ext cx="914400" cy="3111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YIG</a:t>
            </a:r>
          </a:p>
          <a:p>
            <a:pPr defTabSz="403225">
              <a:buClr>
                <a:srgbClr val="000000"/>
              </a:buClr>
              <a:buSzPct val="90000"/>
              <a:buFont typeface="Monotype Sorts" pitchFamily="2" charset="2"/>
              <a:buNone/>
            </a:pPr>
            <a:r>
              <a:rPr lang="en-US" sz="1600" dirty="0">
                <a:latin typeface="Agilent TT Cond" pitchFamily="34" charset="0"/>
              </a:rPr>
              <a:t>Oscillator</a:t>
            </a:r>
          </a:p>
        </p:txBody>
      </p:sp>
      <p:sp>
        <p:nvSpPr>
          <p:cNvPr id="54354" name="Freeform 99"/>
          <p:cNvSpPr>
            <a:spLocks/>
          </p:cNvSpPr>
          <p:nvPr/>
        </p:nvSpPr>
        <p:spPr bwMode="auto">
          <a:xfrm>
            <a:off x="3106479" y="3975064"/>
            <a:ext cx="522288" cy="506413"/>
          </a:xfrm>
          <a:custGeom>
            <a:avLst/>
            <a:gdLst>
              <a:gd name="T0" fmla="*/ 0 w 362"/>
              <a:gd name="T1" fmla="*/ 0 h 361"/>
              <a:gd name="T2" fmla="*/ 0 w 362"/>
              <a:gd name="T3" fmla="*/ 2147483647 h 361"/>
              <a:gd name="T4" fmla="*/ 2147483647 w 362"/>
              <a:gd name="T5" fmla="*/ 2147483647 h 361"/>
              <a:gd name="T6" fmla="*/ 0 w 362"/>
              <a:gd name="T7" fmla="*/ 0 h 361"/>
              <a:gd name="T8" fmla="*/ 0 w 362"/>
              <a:gd name="T9" fmla="*/ 0 h 361"/>
              <a:gd name="T10" fmla="*/ 0 60000 65536"/>
              <a:gd name="T11" fmla="*/ 0 60000 65536"/>
              <a:gd name="T12" fmla="*/ 0 60000 65536"/>
              <a:gd name="T13" fmla="*/ 0 60000 65536"/>
              <a:gd name="T14" fmla="*/ 0 60000 65536"/>
              <a:gd name="T15" fmla="*/ 0 w 362"/>
              <a:gd name="T16" fmla="*/ 0 h 361"/>
              <a:gd name="T17" fmla="*/ 362 w 362"/>
              <a:gd name="T18" fmla="*/ 361 h 361"/>
            </a:gdLst>
            <a:ahLst/>
            <a:cxnLst>
              <a:cxn ang="T10">
                <a:pos x="T0" y="T1"/>
              </a:cxn>
              <a:cxn ang="T11">
                <a:pos x="T2" y="T3"/>
              </a:cxn>
              <a:cxn ang="T12">
                <a:pos x="T4" y="T5"/>
              </a:cxn>
              <a:cxn ang="T13">
                <a:pos x="T6" y="T7"/>
              </a:cxn>
              <a:cxn ang="T14">
                <a:pos x="T8" y="T9"/>
              </a:cxn>
            </a:cxnLst>
            <a:rect l="T15" t="T16" r="T17" b="T18"/>
            <a:pathLst>
              <a:path w="362" h="361">
                <a:moveTo>
                  <a:pt x="0" y="0"/>
                </a:moveTo>
                <a:lnTo>
                  <a:pt x="0" y="360"/>
                </a:lnTo>
                <a:lnTo>
                  <a:pt x="361" y="180"/>
                </a:lnTo>
                <a:lnTo>
                  <a:pt x="0" y="0"/>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54355" name="Line 100"/>
          <p:cNvSpPr>
            <a:spLocks noChangeShapeType="1"/>
          </p:cNvSpPr>
          <p:nvPr/>
        </p:nvSpPr>
        <p:spPr bwMode="auto">
          <a:xfrm>
            <a:off x="2854067" y="4227477"/>
            <a:ext cx="260350"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56" name="Freeform 101"/>
          <p:cNvSpPr>
            <a:spLocks/>
          </p:cNvSpPr>
          <p:nvPr/>
        </p:nvSpPr>
        <p:spPr bwMode="auto">
          <a:xfrm>
            <a:off x="2984242" y="3849652"/>
            <a:ext cx="390525" cy="379412"/>
          </a:xfrm>
          <a:custGeom>
            <a:avLst/>
            <a:gdLst>
              <a:gd name="T0" fmla="*/ 0 w 271"/>
              <a:gd name="T1" fmla="*/ 2147483647 h 271"/>
              <a:gd name="T2" fmla="*/ 0 w 271"/>
              <a:gd name="T3" fmla="*/ 0 h 271"/>
              <a:gd name="T4" fmla="*/ 2147483647 w 271"/>
              <a:gd name="T5" fmla="*/ 0 h 271"/>
              <a:gd name="T6" fmla="*/ 0 60000 65536"/>
              <a:gd name="T7" fmla="*/ 0 60000 65536"/>
              <a:gd name="T8" fmla="*/ 0 60000 65536"/>
              <a:gd name="T9" fmla="*/ 0 w 271"/>
              <a:gd name="T10" fmla="*/ 0 h 271"/>
              <a:gd name="T11" fmla="*/ 271 w 271"/>
              <a:gd name="T12" fmla="*/ 271 h 271"/>
            </a:gdLst>
            <a:ahLst/>
            <a:cxnLst>
              <a:cxn ang="T6">
                <a:pos x="T0" y="T1"/>
              </a:cxn>
              <a:cxn ang="T7">
                <a:pos x="T2" y="T3"/>
              </a:cxn>
              <a:cxn ang="T8">
                <a:pos x="T4" y="T5"/>
              </a:cxn>
            </a:cxnLst>
            <a:rect l="T9" t="T10" r="T11" b="T12"/>
            <a:pathLst>
              <a:path w="271" h="271">
                <a:moveTo>
                  <a:pt x="0" y="270"/>
                </a:moveTo>
                <a:lnTo>
                  <a:pt x="0" y="0"/>
                </a:lnTo>
                <a:lnTo>
                  <a:pt x="270" y="0"/>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57" name="Line 102"/>
          <p:cNvSpPr>
            <a:spLocks noChangeShapeType="1"/>
          </p:cNvSpPr>
          <p:nvPr/>
        </p:nvSpPr>
        <p:spPr bwMode="auto">
          <a:xfrm>
            <a:off x="3373179" y="3724239"/>
            <a:ext cx="0" cy="25241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58" name="Line 103"/>
          <p:cNvSpPr>
            <a:spLocks noChangeShapeType="1"/>
          </p:cNvSpPr>
          <p:nvPr/>
        </p:nvSpPr>
        <p:spPr bwMode="auto">
          <a:xfrm>
            <a:off x="3503354" y="3724239"/>
            <a:ext cx="0" cy="25241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59" name="Freeform 104"/>
          <p:cNvSpPr>
            <a:spLocks/>
          </p:cNvSpPr>
          <p:nvPr/>
        </p:nvSpPr>
        <p:spPr bwMode="auto">
          <a:xfrm>
            <a:off x="3503354" y="3849652"/>
            <a:ext cx="261938" cy="379412"/>
          </a:xfrm>
          <a:custGeom>
            <a:avLst/>
            <a:gdLst>
              <a:gd name="T0" fmla="*/ 0 w 181"/>
              <a:gd name="T1" fmla="*/ 0 h 271"/>
              <a:gd name="T2" fmla="*/ 2147483647 w 181"/>
              <a:gd name="T3" fmla="*/ 0 h 271"/>
              <a:gd name="T4" fmla="*/ 2147483647 w 181"/>
              <a:gd name="T5" fmla="*/ 2147483647 h 271"/>
              <a:gd name="T6" fmla="*/ 0 60000 65536"/>
              <a:gd name="T7" fmla="*/ 0 60000 65536"/>
              <a:gd name="T8" fmla="*/ 0 60000 65536"/>
              <a:gd name="T9" fmla="*/ 0 w 181"/>
              <a:gd name="T10" fmla="*/ 0 h 271"/>
              <a:gd name="T11" fmla="*/ 181 w 181"/>
              <a:gd name="T12" fmla="*/ 271 h 271"/>
            </a:gdLst>
            <a:ahLst/>
            <a:cxnLst>
              <a:cxn ang="T6">
                <a:pos x="T0" y="T1"/>
              </a:cxn>
              <a:cxn ang="T7">
                <a:pos x="T2" y="T3"/>
              </a:cxn>
              <a:cxn ang="T8">
                <a:pos x="T4" y="T5"/>
              </a:cxn>
            </a:cxnLst>
            <a:rect l="T9" t="T10" r="T11" b="T12"/>
            <a:pathLst>
              <a:path w="181" h="271">
                <a:moveTo>
                  <a:pt x="0" y="0"/>
                </a:moveTo>
                <a:lnTo>
                  <a:pt x="180" y="0"/>
                </a:lnTo>
                <a:lnTo>
                  <a:pt x="180" y="270"/>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60" name="Line 105"/>
          <p:cNvSpPr>
            <a:spLocks noChangeShapeType="1"/>
          </p:cNvSpPr>
          <p:nvPr/>
        </p:nvSpPr>
        <p:spPr bwMode="auto">
          <a:xfrm>
            <a:off x="3633529" y="4227477"/>
            <a:ext cx="130175"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61" name="Line 106"/>
          <p:cNvSpPr>
            <a:spLocks noChangeShapeType="1"/>
          </p:cNvSpPr>
          <p:nvPr/>
        </p:nvSpPr>
        <p:spPr bwMode="auto">
          <a:xfrm>
            <a:off x="3763704" y="3976652"/>
            <a:ext cx="260350"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grpSp>
        <p:nvGrpSpPr>
          <p:cNvPr id="54362" name="Group 107"/>
          <p:cNvGrpSpPr>
            <a:grpSpLocks/>
          </p:cNvGrpSpPr>
          <p:nvPr/>
        </p:nvGrpSpPr>
        <p:grpSpPr bwMode="auto">
          <a:xfrm>
            <a:off x="3911342" y="3971889"/>
            <a:ext cx="188912" cy="515938"/>
            <a:chOff x="2658" y="3087"/>
            <a:chExt cx="130" cy="368"/>
          </a:xfrm>
        </p:grpSpPr>
        <p:sp>
          <p:nvSpPr>
            <p:cNvPr id="54375" name="Freeform 108"/>
            <p:cNvSpPr>
              <a:spLocks/>
            </p:cNvSpPr>
            <p:nvPr/>
          </p:nvSpPr>
          <p:spPr bwMode="auto">
            <a:xfrm>
              <a:off x="2661" y="3165"/>
              <a:ext cx="120" cy="74"/>
            </a:xfrm>
            <a:custGeom>
              <a:avLst/>
              <a:gdLst>
                <a:gd name="T0" fmla="*/ 0 w 120"/>
                <a:gd name="T1" fmla="*/ 3 h 74"/>
                <a:gd name="T2" fmla="*/ 5 w 120"/>
                <a:gd name="T3" fmla="*/ 3 h 74"/>
                <a:gd name="T4" fmla="*/ 16 w 120"/>
                <a:gd name="T5" fmla="*/ 2 h 74"/>
                <a:gd name="T6" fmla="*/ 29 w 120"/>
                <a:gd name="T7" fmla="*/ 2 h 74"/>
                <a:gd name="T8" fmla="*/ 44 w 120"/>
                <a:gd name="T9" fmla="*/ 0 h 74"/>
                <a:gd name="T10" fmla="*/ 58 w 120"/>
                <a:gd name="T11" fmla="*/ 0 h 74"/>
                <a:gd name="T12" fmla="*/ 71 w 120"/>
                <a:gd name="T13" fmla="*/ 1 h 74"/>
                <a:gd name="T14" fmla="*/ 83 w 120"/>
                <a:gd name="T15" fmla="*/ 3 h 74"/>
                <a:gd name="T16" fmla="*/ 90 w 120"/>
                <a:gd name="T17" fmla="*/ 5 h 74"/>
                <a:gd name="T18" fmla="*/ 94 w 120"/>
                <a:gd name="T19" fmla="*/ 9 h 74"/>
                <a:gd name="T20" fmla="*/ 99 w 120"/>
                <a:gd name="T21" fmla="*/ 13 h 74"/>
                <a:gd name="T22" fmla="*/ 103 w 120"/>
                <a:gd name="T23" fmla="*/ 16 h 74"/>
                <a:gd name="T24" fmla="*/ 109 w 120"/>
                <a:gd name="T25" fmla="*/ 22 h 74"/>
                <a:gd name="T26" fmla="*/ 113 w 120"/>
                <a:gd name="T27" fmla="*/ 27 h 74"/>
                <a:gd name="T28" fmla="*/ 115 w 120"/>
                <a:gd name="T29" fmla="*/ 33 h 74"/>
                <a:gd name="T30" fmla="*/ 117 w 120"/>
                <a:gd name="T31" fmla="*/ 37 h 74"/>
                <a:gd name="T32" fmla="*/ 117 w 120"/>
                <a:gd name="T33" fmla="*/ 43 h 74"/>
                <a:gd name="T34" fmla="*/ 115 w 120"/>
                <a:gd name="T35" fmla="*/ 48 h 74"/>
                <a:gd name="T36" fmla="*/ 110 w 120"/>
                <a:gd name="T37" fmla="*/ 53 h 74"/>
                <a:gd name="T38" fmla="*/ 104 w 120"/>
                <a:gd name="T39" fmla="*/ 57 h 74"/>
                <a:gd name="T40" fmla="*/ 99 w 120"/>
                <a:gd name="T41" fmla="*/ 62 h 74"/>
                <a:gd name="T42" fmla="*/ 93 w 120"/>
                <a:gd name="T43" fmla="*/ 66 h 74"/>
                <a:gd name="T44" fmla="*/ 90 w 120"/>
                <a:gd name="T45" fmla="*/ 70 h 74"/>
                <a:gd name="T46" fmla="*/ 88 w 120"/>
                <a:gd name="T47" fmla="*/ 73 h 74"/>
                <a:gd name="T48" fmla="*/ 86 w 120"/>
                <a:gd name="T49" fmla="*/ 71 h 74"/>
                <a:gd name="T50" fmla="*/ 78 w 120"/>
                <a:gd name="T51" fmla="*/ 69 h 74"/>
                <a:gd name="T52" fmla="*/ 65 w 120"/>
                <a:gd name="T53" fmla="*/ 67 h 74"/>
                <a:gd name="T54" fmla="*/ 49 w 120"/>
                <a:gd name="T55" fmla="*/ 68 h 74"/>
                <a:gd name="T56" fmla="*/ 33 w 120"/>
                <a:gd name="T57" fmla="*/ 70 h 74"/>
                <a:gd name="T58" fmla="*/ 18 w 120"/>
                <a:gd name="T59" fmla="*/ 71 h 74"/>
                <a:gd name="T60" fmla="*/ 7 w 120"/>
                <a:gd name="T61" fmla="*/ 73 h 74"/>
                <a:gd name="T62" fmla="*/ 0 w 120"/>
                <a:gd name="T63" fmla="*/ 73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74"/>
                <a:gd name="T98" fmla="*/ 120 w 120"/>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74">
                  <a:moveTo>
                    <a:pt x="0" y="3"/>
                  </a:moveTo>
                  <a:lnTo>
                    <a:pt x="0" y="3"/>
                  </a:lnTo>
                  <a:lnTo>
                    <a:pt x="2" y="3"/>
                  </a:lnTo>
                  <a:lnTo>
                    <a:pt x="5" y="3"/>
                  </a:lnTo>
                  <a:lnTo>
                    <a:pt x="11" y="2"/>
                  </a:lnTo>
                  <a:lnTo>
                    <a:pt x="16" y="2"/>
                  </a:lnTo>
                  <a:lnTo>
                    <a:pt x="22" y="2"/>
                  </a:lnTo>
                  <a:lnTo>
                    <a:pt x="29" y="2"/>
                  </a:lnTo>
                  <a:lnTo>
                    <a:pt x="36" y="0"/>
                  </a:lnTo>
                  <a:lnTo>
                    <a:pt x="44" y="0"/>
                  </a:lnTo>
                  <a:lnTo>
                    <a:pt x="51" y="0"/>
                  </a:lnTo>
                  <a:lnTo>
                    <a:pt x="58" y="0"/>
                  </a:lnTo>
                  <a:lnTo>
                    <a:pt x="66" y="0"/>
                  </a:lnTo>
                  <a:lnTo>
                    <a:pt x="71" y="1"/>
                  </a:lnTo>
                  <a:lnTo>
                    <a:pt x="78" y="1"/>
                  </a:lnTo>
                  <a:lnTo>
                    <a:pt x="83" y="3"/>
                  </a:lnTo>
                  <a:lnTo>
                    <a:pt x="89" y="3"/>
                  </a:lnTo>
                  <a:lnTo>
                    <a:pt x="90" y="5"/>
                  </a:lnTo>
                  <a:lnTo>
                    <a:pt x="92" y="7"/>
                  </a:lnTo>
                  <a:lnTo>
                    <a:pt x="94" y="9"/>
                  </a:lnTo>
                  <a:lnTo>
                    <a:pt x="97" y="10"/>
                  </a:lnTo>
                  <a:lnTo>
                    <a:pt x="99" y="13"/>
                  </a:lnTo>
                  <a:lnTo>
                    <a:pt x="102" y="14"/>
                  </a:lnTo>
                  <a:lnTo>
                    <a:pt x="103" y="16"/>
                  </a:lnTo>
                  <a:lnTo>
                    <a:pt x="107" y="18"/>
                  </a:lnTo>
                  <a:lnTo>
                    <a:pt x="109" y="22"/>
                  </a:lnTo>
                  <a:lnTo>
                    <a:pt x="111" y="24"/>
                  </a:lnTo>
                  <a:lnTo>
                    <a:pt x="113" y="27"/>
                  </a:lnTo>
                  <a:lnTo>
                    <a:pt x="114" y="29"/>
                  </a:lnTo>
                  <a:lnTo>
                    <a:pt x="115" y="33"/>
                  </a:lnTo>
                  <a:lnTo>
                    <a:pt x="117" y="35"/>
                  </a:lnTo>
                  <a:lnTo>
                    <a:pt x="117" y="37"/>
                  </a:lnTo>
                  <a:lnTo>
                    <a:pt x="119" y="39"/>
                  </a:lnTo>
                  <a:lnTo>
                    <a:pt x="117" y="43"/>
                  </a:lnTo>
                  <a:lnTo>
                    <a:pt x="117" y="45"/>
                  </a:lnTo>
                  <a:lnTo>
                    <a:pt x="115" y="48"/>
                  </a:lnTo>
                  <a:lnTo>
                    <a:pt x="113" y="49"/>
                  </a:lnTo>
                  <a:lnTo>
                    <a:pt x="110" y="53"/>
                  </a:lnTo>
                  <a:lnTo>
                    <a:pt x="108" y="55"/>
                  </a:lnTo>
                  <a:lnTo>
                    <a:pt x="104" y="57"/>
                  </a:lnTo>
                  <a:lnTo>
                    <a:pt x="102" y="59"/>
                  </a:lnTo>
                  <a:lnTo>
                    <a:pt x="99" y="62"/>
                  </a:lnTo>
                  <a:lnTo>
                    <a:pt x="97" y="64"/>
                  </a:lnTo>
                  <a:lnTo>
                    <a:pt x="93" y="66"/>
                  </a:lnTo>
                  <a:lnTo>
                    <a:pt x="92" y="68"/>
                  </a:lnTo>
                  <a:lnTo>
                    <a:pt x="90" y="70"/>
                  </a:lnTo>
                  <a:lnTo>
                    <a:pt x="89" y="71"/>
                  </a:lnTo>
                  <a:lnTo>
                    <a:pt x="88" y="73"/>
                  </a:lnTo>
                  <a:lnTo>
                    <a:pt x="89" y="73"/>
                  </a:lnTo>
                  <a:lnTo>
                    <a:pt x="86" y="71"/>
                  </a:lnTo>
                  <a:lnTo>
                    <a:pt x="82" y="70"/>
                  </a:lnTo>
                  <a:lnTo>
                    <a:pt x="78" y="69"/>
                  </a:lnTo>
                  <a:lnTo>
                    <a:pt x="72" y="67"/>
                  </a:lnTo>
                  <a:lnTo>
                    <a:pt x="65" y="67"/>
                  </a:lnTo>
                  <a:lnTo>
                    <a:pt x="57" y="67"/>
                  </a:lnTo>
                  <a:lnTo>
                    <a:pt x="49" y="68"/>
                  </a:lnTo>
                  <a:lnTo>
                    <a:pt x="42" y="68"/>
                  </a:lnTo>
                  <a:lnTo>
                    <a:pt x="33" y="70"/>
                  </a:lnTo>
                  <a:lnTo>
                    <a:pt x="25" y="70"/>
                  </a:lnTo>
                  <a:lnTo>
                    <a:pt x="18" y="71"/>
                  </a:lnTo>
                  <a:lnTo>
                    <a:pt x="12" y="71"/>
                  </a:lnTo>
                  <a:lnTo>
                    <a:pt x="7" y="73"/>
                  </a:lnTo>
                  <a:lnTo>
                    <a:pt x="3" y="73"/>
                  </a:lnTo>
                  <a:lnTo>
                    <a:pt x="0" y="73"/>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76" name="Freeform 109"/>
            <p:cNvSpPr>
              <a:spLocks/>
            </p:cNvSpPr>
            <p:nvPr/>
          </p:nvSpPr>
          <p:spPr bwMode="auto">
            <a:xfrm>
              <a:off x="2658" y="3087"/>
              <a:ext cx="120" cy="75"/>
            </a:xfrm>
            <a:custGeom>
              <a:avLst/>
              <a:gdLst>
                <a:gd name="T0" fmla="*/ 0 w 120"/>
                <a:gd name="T1" fmla="*/ 3 h 75"/>
                <a:gd name="T2" fmla="*/ 6 w 120"/>
                <a:gd name="T3" fmla="*/ 3 h 75"/>
                <a:gd name="T4" fmla="*/ 16 w 120"/>
                <a:gd name="T5" fmla="*/ 3 h 75"/>
                <a:gd name="T6" fmla="*/ 30 w 120"/>
                <a:gd name="T7" fmla="*/ 2 h 75"/>
                <a:gd name="T8" fmla="*/ 45 w 120"/>
                <a:gd name="T9" fmla="*/ 0 h 75"/>
                <a:gd name="T10" fmla="*/ 59 w 120"/>
                <a:gd name="T11" fmla="*/ 0 h 75"/>
                <a:gd name="T12" fmla="*/ 72 w 120"/>
                <a:gd name="T13" fmla="*/ 2 h 75"/>
                <a:gd name="T14" fmla="*/ 84 w 120"/>
                <a:gd name="T15" fmla="*/ 3 h 75"/>
                <a:gd name="T16" fmla="*/ 91 w 120"/>
                <a:gd name="T17" fmla="*/ 5 h 75"/>
                <a:gd name="T18" fmla="*/ 95 w 120"/>
                <a:gd name="T19" fmla="*/ 9 h 75"/>
                <a:gd name="T20" fmla="*/ 100 w 120"/>
                <a:gd name="T21" fmla="*/ 13 h 75"/>
                <a:gd name="T22" fmla="*/ 104 w 120"/>
                <a:gd name="T23" fmla="*/ 17 h 75"/>
                <a:gd name="T24" fmla="*/ 109 w 120"/>
                <a:gd name="T25" fmla="*/ 22 h 75"/>
                <a:gd name="T26" fmla="*/ 113 w 120"/>
                <a:gd name="T27" fmla="*/ 27 h 75"/>
                <a:gd name="T28" fmla="*/ 116 w 120"/>
                <a:gd name="T29" fmla="*/ 32 h 75"/>
                <a:gd name="T30" fmla="*/ 118 w 120"/>
                <a:gd name="T31" fmla="*/ 36 h 75"/>
                <a:gd name="T32" fmla="*/ 118 w 120"/>
                <a:gd name="T33" fmla="*/ 42 h 75"/>
                <a:gd name="T34" fmla="*/ 116 w 120"/>
                <a:gd name="T35" fmla="*/ 46 h 75"/>
                <a:gd name="T36" fmla="*/ 110 w 120"/>
                <a:gd name="T37" fmla="*/ 52 h 75"/>
                <a:gd name="T38" fmla="*/ 105 w 120"/>
                <a:gd name="T39" fmla="*/ 56 h 75"/>
                <a:gd name="T40" fmla="*/ 99 w 120"/>
                <a:gd name="T41" fmla="*/ 62 h 75"/>
                <a:gd name="T42" fmla="*/ 94 w 120"/>
                <a:gd name="T43" fmla="*/ 66 h 75"/>
                <a:gd name="T44" fmla="*/ 91 w 120"/>
                <a:gd name="T45" fmla="*/ 69 h 75"/>
                <a:gd name="T46" fmla="*/ 89 w 120"/>
                <a:gd name="T47" fmla="*/ 73 h 75"/>
                <a:gd name="T48" fmla="*/ 87 w 120"/>
                <a:gd name="T49" fmla="*/ 72 h 75"/>
                <a:gd name="T50" fmla="*/ 78 w 120"/>
                <a:gd name="T51" fmla="*/ 68 h 75"/>
                <a:gd name="T52" fmla="*/ 65 w 120"/>
                <a:gd name="T53" fmla="*/ 67 h 75"/>
                <a:gd name="T54" fmla="*/ 50 w 120"/>
                <a:gd name="T55" fmla="*/ 67 h 75"/>
                <a:gd name="T56" fmla="*/ 34 w 120"/>
                <a:gd name="T57" fmla="*/ 69 h 75"/>
                <a:gd name="T58" fmla="*/ 19 w 120"/>
                <a:gd name="T59" fmla="*/ 72 h 75"/>
                <a:gd name="T60" fmla="*/ 7 w 120"/>
                <a:gd name="T61" fmla="*/ 74 h 75"/>
                <a:gd name="T62" fmla="*/ 1 w 120"/>
                <a:gd name="T63" fmla="*/ 74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75"/>
                <a:gd name="T98" fmla="*/ 120 w 120"/>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75">
                  <a:moveTo>
                    <a:pt x="0" y="3"/>
                  </a:moveTo>
                  <a:lnTo>
                    <a:pt x="0" y="3"/>
                  </a:lnTo>
                  <a:lnTo>
                    <a:pt x="3" y="3"/>
                  </a:lnTo>
                  <a:lnTo>
                    <a:pt x="6" y="3"/>
                  </a:lnTo>
                  <a:lnTo>
                    <a:pt x="11" y="3"/>
                  </a:lnTo>
                  <a:lnTo>
                    <a:pt x="16" y="3"/>
                  </a:lnTo>
                  <a:lnTo>
                    <a:pt x="22" y="2"/>
                  </a:lnTo>
                  <a:lnTo>
                    <a:pt x="30" y="2"/>
                  </a:lnTo>
                  <a:lnTo>
                    <a:pt x="37" y="0"/>
                  </a:lnTo>
                  <a:lnTo>
                    <a:pt x="45" y="0"/>
                  </a:lnTo>
                  <a:lnTo>
                    <a:pt x="52" y="0"/>
                  </a:lnTo>
                  <a:lnTo>
                    <a:pt x="59" y="0"/>
                  </a:lnTo>
                  <a:lnTo>
                    <a:pt x="67" y="0"/>
                  </a:lnTo>
                  <a:lnTo>
                    <a:pt x="72" y="2"/>
                  </a:lnTo>
                  <a:lnTo>
                    <a:pt x="79" y="2"/>
                  </a:lnTo>
                  <a:lnTo>
                    <a:pt x="84" y="3"/>
                  </a:lnTo>
                  <a:lnTo>
                    <a:pt x="90" y="3"/>
                  </a:lnTo>
                  <a:lnTo>
                    <a:pt x="91" y="5"/>
                  </a:lnTo>
                  <a:lnTo>
                    <a:pt x="93" y="7"/>
                  </a:lnTo>
                  <a:lnTo>
                    <a:pt x="95" y="9"/>
                  </a:lnTo>
                  <a:lnTo>
                    <a:pt x="98" y="10"/>
                  </a:lnTo>
                  <a:lnTo>
                    <a:pt x="100" y="13"/>
                  </a:lnTo>
                  <a:lnTo>
                    <a:pt x="102" y="15"/>
                  </a:lnTo>
                  <a:lnTo>
                    <a:pt x="104" y="17"/>
                  </a:lnTo>
                  <a:lnTo>
                    <a:pt x="108" y="19"/>
                  </a:lnTo>
                  <a:lnTo>
                    <a:pt x="109" y="22"/>
                  </a:lnTo>
                  <a:lnTo>
                    <a:pt x="111" y="24"/>
                  </a:lnTo>
                  <a:lnTo>
                    <a:pt x="113" y="27"/>
                  </a:lnTo>
                  <a:lnTo>
                    <a:pt x="115" y="29"/>
                  </a:lnTo>
                  <a:lnTo>
                    <a:pt x="116" y="32"/>
                  </a:lnTo>
                  <a:lnTo>
                    <a:pt x="117" y="34"/>
                  </a:lnTo>
                  <a:lnTo>
                    <a:pt x="118" y="36"/>
                  </a:lnTo>
                  <a:lnTo>
                    <a:pt x="119" y="38"/>
                  </a:lnTo>
                  <a:lnTo>
                    <a:pt x="118" y="42"/>
                  </a:lnTo>
                  <a:lnTo>
                    <a:pt x="117" y="43"/>
                  </a:lnTo>
                  <a:lnTo>
                    <a:pt x="116" y="46"/>
                  </a:lnTo>
                  <a:lnTo>
                    <a:pt x="114" y="48"/>
                  </a:lnTo>
                  <a:lnTo>
                    <a:pt x="110" y="52"/>
                  </a:lnTo>
                  <a:lnTo>
                    <a:pt x="108" y="54"/>
                  </a:lnTo>
                  <a:lnTo>
                    <a:pt x="105" y="56"/>
                  </a:lnTo>
                  <a:lnTo>
                    <a:pt x="103" y="58"/>
                  </a:lnTo>
                  <a:lnTo>
                    <a:pt x="99" y="62"/>
                  </a:lnTo>
                  <a:lnTo>
                    <a:pt x="97" y="64"/>
                  </a:lnTo>
                  <a:lnTo>
                    <a:pt x="94" y="66"/>
                  </a:lnTo>
                  <a:lnTo>
                    <a:pt x="92" y="67"/>
                  </a:lnTo>
                  <a:lnTo>
                    <a:pt x="91" y="69"/>
                  </a:lnTo>
                  <a:lnTo>
                    <a:pt x="89" y="71"/>
                  </a:lnTo>
                  <a:lnTo>
                    <a:pt x="89" y="73"/>
                  </a:lnTo>
                  <a:lnTo>
                    <a:pt x="90" y="74"/>
                  </a:lnTo>
                  <a:lnTo>
                    <a:pt x="87" y="72"/>
                  </a:lnTo>
                  <a:lnTo>
                    <a:pt x="83" y="69"/>
                  </a:lnTo>
                  <a:lnTo>
                    <a:pt x="78" y="68"/>
                  </a:lnTo>
                  <a:lnTo>
                    <a:pt x="72" y="67"/>
                  </a:lnTo>
                  <a:lnTo>
                    <a:pt x="65" y="67"/>
                  </a:lnTo>
                  <a:lnTo>
                    <a:pt x="58" y="67"/>
                  </a:lnTo>
                  <a:lnTo>
                    <a:pt x="50" y="67"/>
                  </a:lnTo>
                  <a:lnTo>
                    <a:pt x="43" y="67"/>
                  </a:lnTo>
                  <a:lnTo>
                    <a:pt x="34" y="69"/>
                  </a:lnTo>
                  <a:lnTo>
                    <a:pt x="26" y="70"/>
                  </a:lnTo>
                  <a:lnTo>
                    <a:pt x="19" y="72"/>
                  </a:lnTo>
                  <a:lnTo>
                    <a:pt x="13" y="72"/>
                  </a:lnTo>
                  <a:lnTo>
                    <a:pt x="7" y="74"/>
                  </a:lnTo>
                  <a:lnTo>
                    <a:pt x="3" y="74"/>
                  </a:lnTo>
                  <a:lnTo>
                    <a:pt x="1" y="74"/>
                  </a:lnTo>
                  <a:lnTo>
                    <a:pt x="0" y="74"/>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77" name="Freeform 110"/>
            <p:cNvSpPr>
              <a:spLocks/>
            </p:cNvSpPr>
            <p:nvPr/>
          </p:nvSpPr>
          <p:spPr bwMode="auto">
            <a:xfrm>
              <a:off x="2668" y="3307"/>
              <a:ext cx="120" cy="74"/>
            </a:xfrm>
            <a:custGeom>
              <a:avLst/>
              <a:gdLst>
                <a:gd name="T0" fmla="*/ 0 w 120"/>
                <a:gd name="T1" fmla="*/ 4 h 74"/>
                <a:gd name="T2" fmla="*/ 5 w 120"/>
                <a:gd name="T3" fmla="*/ 4 h 74"/>
                <a:gd name="T4" fmla="*/ 16 w 120"/>
                <a:gd name="T5" fmla="*/ 3 h 74"/>
                <a:gd name="T6" fmla="*/ 29 w 120"/>
                <a:gd name="T7" fmla="*/ 2 h 74"/>
                <a:gd name="T8" fmla="*/ 44 w 120"/>
                <a:gd name="T9" fmla="*/ 0 h 74"/>
                <a:gd name="T10" fmla="*/ 59 w 120"/>
                <a:gd name="T11" fmla="*/ 0 h 74"/>
                <a:gd name="T12" fmla="*/ 72 w 120"/>
                <a:gd name="T13" fmla="*/ 1 h 74"/>
                <a:gd name="T14" fmla="*/ 84 w 120"/>
                <a:gd name="T15" fmla="*/ 3 h 74"/>
                <a:gd name="T16" fmla="*/ 91 w 120"/>
                <a:gd name="T17" fmla="*/ 6 h 74"/>
                <a:gd name="T18" fmla="*/ 95 w 120"/>
                <a:gd name="T19" fmla="*/ 9 h 74"/>
                <a:gd name="T20" fmla="*/ 99 w 120"/>
                <a:gd name="T21" fmla="*/ 13 h 74"/>
                <a:gd name="T22" fmla="*/ 104 w 120"/>
                <a:gd name="T23" fmla="*/ 17 h 74"/>
                <a:gd name="T24" fmla="*/ 109 w 120"/>
                <a:gd name="T25" fmla="*/ 22 h 74"/>
                <a:gd name="T26" fmla="*/ 113 w 120"/>
                <a:gd name="T27" fmla="*/ 28 h 74"/>
                <a:gd name="T28" fmla="*/ 116 w 120"/>
                <a:gd name="T29" fmla="*/ 33 h 74"/>
                <a:gd name="T30" fmla="*/ 118 w 120"/>
                <a:gd name="T31" fmla="*/ 37 h 74"/>
                <a:gd name="T32" fmla="*/ 118 w 120"/>
                <a:gd name="T33" fmla="*/ 42 h 74"/>
                <a:gd name="T34" fmla="*/ 116 w 120"/>
                <a:gd name="T35" fmla="*/ 47 h 74"/>
                <a:gd name="T36" fmla="*/ 110 w 120"/>
                <a:gd name="T37" fmla="*/ 53 h 74"/>
                <a:gd name="T38" fmla="*/ 105 w 120"/>
                <a:gd name="T39" fmla="*/ 57 h 74"/>
                <a:gd name="T40" fmla="*/ 99 w 120"/>
                <a:gd name="T41" fmla="*/ 62 h 74"/>
                <a:gd name="T42" fmla="*/ 94 w 120"/>
                <a:gd name="T43" fmla="*/ 66 h 74"/>
                <a:gd name="T44" fmla="*/ 90 w 120"/>
                <a:gd name="T45" fmla="*/ 70 h 74"/>
                <a:gd name="T46" fmla="*/ 88 w 120"/>
                <a:gd name="T47" fmla="*/ 73 h 74"/>
                <a:gd name="T48" fmla="*/ 86 w 120"/>
                <a:gd name="T49" fmla="*/ 71 h 74"/>
                <a:gd name="T50" fmla="*/ 78 w 120"/>
                <a:gd name="T51" fmla="*/ 69 h 74"/>
                <a:gd name="T52" fmla="*/ 65 w 120"/>
                <a:gd name="T53" fmla="*/ 67 h 74"/>
                <a:gd name="T54" fmla="*/ 50 w 120"/>
                <a:gd name="T55" fmla="*/ 68 h 74"/>
                <a:gd name="T56" fmla="*/ 33 w 120"/>
                <a:gd name="T57" fmla="*/ 70 h 74"/>
                <a:gd name="T58" fmla="*/ 18 w 120"/>
                <a:gd name="T59" fmla="*/ 71 h 74"/>
                <a:gd name="T60" fmla="*/ 7 w 120"/>
                <a:gd name="T61" fmla="*/ 73 h 74"/>
                <a:gd name="T62" fmla="*/ 1 w 120"/>
                <a:gd name="T63" fmla="*/ 73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74"/>
                <a:gd name="T98" fmla="*/ 120 w 120"/>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74">
                  <a:moveTo>
                    <a:pt x="0" y="4"/>
                  </a:moveTo>
                  <a:lnTo>
                    <a:pt x="0" y="4"/>
                  </a:lnTo>
                  <a:lnTo>
                    <a:pt x="3" y="4"/>
                  </a:lnTo>
                  <a:lnTo>
                    <a:pt x="5" y="4"/>
                  </a:lnTo>
                  <a:lnTo>
                    <a:pt x="11" y="3"/>
                  </a:lnTo>
                  <a:lnTo>
                    <a:pt x="16" y="3"/>
                  </a:lnTo>
                  <a:lnTo>
                    <a:pt x="22" y="2"/>
                  </a:lnTo>
                  <a:lnTo>
                    <a:pt x="29" y="2"/>
                  </a:lnTo>
                  <a:lnTo>
                    <a:pt x="37" y="0"/>
                  </a:lnTo>
                  <a:lnTo>
                    <a:pt x="44" y="0"/>
                  </a:lnTo>
                  <a:lnTo>
                    <a:pt x="51" y="0"/>
                  </a:lnTo>
                  <a:lnTo>
                    <a:pt x="59" y="0"/>
                  </a:lnTo>
                  <a:lnTo>
                    <a:pt x="66" y="0"/>
                  </a:lnTo>
                  <a:lnTo>
                    <a:pt x="72" y="1"/>
                  </a:lnTo>
                  <a:lnTo>
                    <a:pt x="79" y="1"/>
                  </a:lnTo>
                  <a:lnTo>
                    <a:pt x="84" y="3"/>
                  </a:lnTo>
                  <a:lnTo>
                    <a:pt x="89" y="4"/>
                  </a:lnTo>
                  <a:lnTo>
                    <a:pt x="91" y="6"/>
                  </a:lnTo>
                  <a:lnTo>
                    <a:pt x="93" y="7"/>
                  </a:lnTo>
                  <a:lnTo>
                    <a:pt x="95" y="9"/>
                  </a:lnTo>
                  <a:lnTo>
                    <a:pt x="98" y="10"/>
                  </a:lnTo>
                  <a:lnTo>
                    <a:pt x="99" y="13"/>
                  </a:lnTo>
                  <a:lnTo>
                    <a:pt x="102" y="15"/>
                  </a:lnTo>
                  <a:lnTo>
                    <a:pt x="104" y="17"/>
                  </a:lnTo>
                  <a:lnTo>
                    <a:pt x="107" y="19"/>
                  </a:lnTo>
                  <a:lnTo>
                    <a:pt x="109" y="22"/>
                  </a:lnTo>
                  <a:lnTo>
                    <a:pt x="111" y="24"/>
                  </a:lnTo>
                  <a:lnTo>
                    <a:pt x="113" y="28"/>
                  </a:lnTo>
                  <a:lnTo>
                    <a:pt x="116" y="30"/>
                  </a:lnTo>
                  <a:lnTo>
                    <a:pt x="116" y="33"/>
                  </a:lnTo>
                  <a:lnTo>
                    <a:pt x="118" y="35"/>
                  </a:lnTo>
                  <a:lnTo>
                    <a:pt x="118" y="37"/>
                  </a:lnTo>
                  <a:lnTo>
                    <a:pt x="119" y="39"/>
                  </a:lnTo>
                  <a:lnTo>
                    <a:pt x="118" y="42"/>
                  </a:lnTo>
                  <a:lnTo>
                    <a:pt x="117" y="44"/>
                  </a:lnTo>
                  <a:lnTo>
                    <a:pt x="116" y="47"/>
                  </a:lnTo>
                  <a:lnTo>
                    <a:pt x="114" y="49"/>
                  </a:lnTo>
                  <a:lnTo>
                    <a:pt x="110" y="53"/>
                  </a:lnTo>
                  <a:lnTo>
                    <a:pt x="108" y="55"/>
                  </a:lnTo>
                  <a:lnTo>
                    <a:pt x="105" y="57"/>
                  </a:lnTo>
                  <a:lnTo>
                    <a:pt x="103" y="59"/>
                  </a:lnTo>
                  <a:lnTo>
                    <a:pt x="99" y="62"/>
                  </a:lnTo>
                  <a:lnTo>
                    <a:pt x="97" y="64"/>
                  </a:lnTo>
                  <a:lnTo>
                    <a:pt x="94" y="66"/>
                  </a:lnTo>
                  <a:lnTo>
                    <a:pt x="92" y="68"/>
                  </a:lnTo>
                  <a:lnTo>
                    <a:pt x="90" y="70"/>
                  </a:lnTo>
                  <a:lnTo>
                    <a:pt x="89" y="71"/>
                  </a:lnTo>
                  <a:lnTo>
                    <a:pt x="88" y="73"/>
                  </a:lnTo>
                  <a:lnTo>
                    <a:pt x="89" y="73"/>
                  </a:lnTo>
                  <a:lnTo>
                    <a:pt x="86" y="71"/>
                  </a:lnTo>
                  <a:lnTo>
                    <a:pt x="83" y="70"/>
                  </a:lnTo>
                  <a:lnTo>
                    <a:pt x="78" y="69"/>
                  </a:lnTo>
                  <a:lnTo>
                    <a:pt x="72" y="67"/>
                  </a:lnTo>
                  <a:lnTo>
                    <a:pt x="65" y="67"/>
                  </a:lnTo>
                  <a:lnTo>
                    <a:pt x="58" y="67"/>
                  </a:lnTo>
                  <a:lnTo>
                    <a:pt x="50" y="68"/>
                  </a:lnTo>
                  <a:lnTo>
                    <a:pt x="42" y="68"/>
                  </a:lnTo>
                  <a:lnTo>
                    <a:pt x="33" y="70"/>
                  </a:lnTo>
                  <a:lnTo>
                    <a:pt x="26" y="70"/>
                  </a:lnTo>
                  <a:lnTo>
                    <a:pt x="18" y="71"/>
                  </a:lnTo>
                  <a:lnTo>
                    <a:pt x="13" y="71"/>
                  </a:lnTo>
                  <a:lnTo>
                    <a:pt x="7" y="73"/>
                  </a:lnTo>
                  <a:lnTo>
                    <a:pt x="3" y="73"/>
                  </a:lnTo>
                  <a:lnTo>
                    <a:pt x="1" y="73"/>
                  </a:lnTo>
                  <a:lnTo>
                    <a:pt x="0" y="73"/>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78" name="Freeform 111"/>
            <p:cNvSpPr>
              <a:spLocks/>
            </p:cNvSpPr>
            <p:nvPr/>
          </p:nvSpPr>
          <p:spPr bwMode="auto">
            <a:xfrm>
              <a:off x="2664" y="3380"/>
              <a:ext cx="121" cy="75"/>
            </a:xfrm>
            <a:custGeom>
              <a:avLst/>
              <a:gdLst>
                <a:gd name="T0" fmla="*/ 0 w 121"/>
                <a:gd name="T1" fmla="*/ 3 h 75"/>
                <a:gd name="T2" fmla="*/ 5 w 121"/>
                <a:gd name="T3" fmla="*/ 3 h 75"/>
                <a:gd name="T4" fmla="*/ 16 w 121"/>
                <a:gd name="T5" fmla="*/ 2 h 75"/>
                <a:gd name="T6" fmla="*/ 29 w 121"/>
                <a:gd name="T7" fmla="*/ 2 h 75"/>
                <a:gd name="T8" fmla="*/ 44 w 121"/>
                <a:gd name="T9" fmla="*/ 0 h 75"/>
                <a:gd name="T10" fmla="*/ 59 w 121"/>
                <a:gd name="T11" fmla="*/ 0 h 75"/>
                <a:gd name="T12" fmla="*/ 72 w 121"/>
                <a:gd name="T13" fmla="*/ 1 h 75"/>
                <a:gd name="T14" fmla="*/ 84 w 121"/>
                <a:gd name="T15" fmla="*/ 3 h 75"/>
                <a:gd name="T16" fmla="*/ 91 w 121"/>
                <a:gd name="T17" fmla="*/ 5 h 75"/>
                <a:gd name="T18" fmla="*/ 95 w 121"/>
                <a:gd name="T19" fmla="*/ 8 h 75"/>
                <a:gd name="T20" fmla="*/ 100 w 121"/>
                <a:gd name="T21" fmla="*/ 13 h 75"/>
                <a:gd name="T22" fmla="*/ 104 w 121"/>
                <a:gd name="T23" fmla="*/ 17 h 75"/>
                <a:gd name="T24" fmla="*/ 110 w 121"/>
                <a:gd name="T25" fmla="*/ 22 h 75"/>
                <a:gd name="T26" fmla="*/ 113 w 121"/>
                <a:gd name="T27" fmla="*/ 28 h 75"/>
                <a:gd name="T28" fmla="*/ 116 w 121"/>
                <a:gd name="T29" fmla="*/ 34 h 75"/>
                <a:gd name="T30" fmla="*/ 118 w 121"/>
                <a:gd name="T31" fmla="*/ 37 h 75"/>
                <a:gd name="T32" fmla="*/ 118 w 121"/>
                <a:gd name="T33" fmla="*/ 43 h 75"/>
                <a:gd name="T34" fmla="*/ 116 w 121"/>
                <a:gd name="T35" fmla="*/ 48 h 75"/>
                <a:gd name="T36" fmla="*/ 110 w 121"/>
                <a:gd name="T37" fmla="*/ 53 h 75"/>
                <a:gd name="T38" fmla="*/ 105 w 121"/>
                <a:gd name="T39" fmla="*/ 57 h 75"/>
                <a:gd name="T40" fmla="*/ 99 w 121"/>
                <a:gd name="T41" fmla="*/ 62 h 75"/>
                <a:gd name="T42" fmla="*/ 94 w 121"/>
                <a:gd name="T43" fmla="*/ 66 h 75"/>
                <a:gd name="T44" fmla="*/ 90 w 121"/>
                <a:gd name="T45" fmla="*/ 70 h 75"/>
                <a:gd name="T46" fmla="*/ 89 w 121"/>
                <a:gd name="T47" fmla="*/ 73 h 75"/>
                <a:gd name="T48" fmla="*/ 86 w 121"/>
                <a:gd name="T49" fmla="*/ 72 h 75"/>
                <a:gd name="T50" fmla="*/ 78 w 121"/>
                <a:gd name="T51" fmla="*/ 70 h 75"/>
                <a:gd name="T52" fmla="*/ 65 w 121"/>
                <a:gd name="T53" fmla="*/ 68 h 75"/>
                <a:gd name="T54" fmla="*/ 50 w 121"/>
                <a:gd name="T55" fmla="*/ 69 h 75"/>
                <a:gd name="T56" fmla="*/ 33 w 121"/>
                <a:gd name="T57" fmla="*/ 70 h 75"/>
                <a:gd name="T58" fmla="*/ 18 w 121"/>
                <a:gd name="T59" fmla="*/ 72 h 75"/>
                <a:gd name="T60" fmla="*/ 7 w 121"/>
                <a:gd name="T61" fmla="*/ 74 h 75"/>
                <a:gd name="T62" fmla="*/ 0 w 121"/>
                <a:gd name="T63" fmla="*/ 74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75"/>
                <a:gd name="T98" fmla="*/ 121 w 12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75">
                  <a:moveTo>
                    <a:pt x="0" y="3"/>
                  </a:moveTo>
                  <a:lnTo>
                    <a:pt x="0" y="3"/>
                  </a:lnTo>
                  <a:lnTo>
                    <a:pt x="2" y="3"/>
                  </a:lnTo>
                  <a:lnTo>
                    <a:pt x="5" y="3"/>
                  </a:lnTo>
                  <a:lnTo>
                    <a:pt x="11" y="2"/>
                  </a:lnTo>
                  <a:lnTo>
                    <a:pt x="16" y="2"/>
                  </a:lnTo>
                  <a:lnTo>
                    <a:pt x="22" y="2"/>
                  </a:lnTo>
                  <a:lnTo>
                    <a:pt x="29" y="2"/>
                  </a:lnTo>
                  <a:lnTo>
                    <a:pt x="37" y="0"/>
                  </a:lnTo>
                  <a:lnTo>
                    <a:pt x="44" y="0"/>
                  </a:lnTo>
                  <a:lnTo>
                    <a:pt x="51" y="0"/>
                  </a:lnTo>
                  <a:lnTo>
                    <a:pt x="59" y="0"/>
                  </a:lnTo>
                  <a:lnTo>
                    <a:pt x="66" y="0"/>
                  </a:lnTo>
                  <a:lnTo>
                    <a:pt x="72" y="1"/>
                  </a:lnTo>
                  <a:lnTo>
                    <a:pt x="78" y="1"/>
                  </a:lnTo>
                  <a:lnTo>
                    <a:pt x="84" y="3"/>
                  </a:lnTo>
                  <a:lnTo>
                    <a:pt x="89" y="3"/>
                  </a:lnTo>
                  <a:lnTo>
                    <a:pt x="91" y="5"/>
                  </a:lnTo>
                  <a:lnTo>
                    <a:pt x="93" y="6"/>
                  </a:lnTo>
                  <a:lnTo>
                    <a:pt x="95" y="8"/>
                  </a:lnTo>
                  <a:lnTo>
                    <a:pt x="98" y="10"/>
                  </a:lnTo>
                  <a:lnTo>
                    <a:pt x="100" y="13"/>
                  </a:lnTo>
                  <a:lnTo>
                    <a:pt x="102" y="15"/>
                  </a:lnTo>
                  <a:lnTo>
                    <a:pt x="104" y="17"/>
                  </a:lnTo>
                  <a:lnTo>
                    <a:pt x="108" y="19"/>
                  </a:lnTo>
                  <a:lnTo>
                    <a:pt x="110" y="22"/>
                  </a:lnTo>
                  <a:lnTo>
                    <a:pt x="111" y="24"/>
                  </a:lnTo>
                  <a:lnTo>
                    <a:pt x="113" y="28"/>
                  </a:lnTo>
                  <a:lnTo>
                    <a:pt x="115" y="30"/>
                  </a:lnTo>
                  <a:lnTo>
                    <a:pt x="116" y="34"/>
                  </a:lnTo>
                  <a:lnTo>
                    <a:pt x="118" y="35"/>
                  </a:lnTo>
                  <a:lnTo>
                    <a:pt x="118" y="37"/>
                  </a:lnTo>
                  <a:lnTo>
                    <a:pt x="120" y="39"/>
                  </a:lnTo>
                  <a:lnTo>
                    <a:pt x="118" y="43"/>
                  </a:lnTo>
                  <a:lnTo>
                    <a:pt x="118" y="45"/>
                  </a:lnTo>
                  <a:lnTo>
                    <a:pt x="116" y="48"/>
                  </a:lnTo>
                  <a:lnTo>
                    <a:pt x="114" y="49"/>
                  </a:lnTo>
                  <a:lnTo>
                    <a:pt x="110" y="53"/>
                  </a:lnTo>
                  <a:lnTo>
                    <a:pt x="108" y="55"/>
                  </a:lnTo>
                  <a:lnTo>
                    <a:pt x="105" y="57"/>
                  </a:lnTo>
                  <a:lnTo>
                    <a:pt x="103" y="59"/>
                  </a:lnTo>
                  <a:lnTo>
                    <a:pt x="99" y="62"/>
                  </a:lnTo>
                  <a:lnTo>
                    <a:pt x="97" y="64"/>
                  </a:lnTo>
                  <a:lnTo>
                    <a:pt x="94" y="66"/>
                  </a:lnTo>
                  <a:lnTo>
                    <a:pt x="92" y="68"/>
                  </a:lnTo>
                  <a:lnTo>
                    <a:pt x="90" y="70"/>
                  </a:lnTo>
                  <a:lnTo>
                    <a:pt x="89" y="71"/>
                  </a:lnTo>
                  <a:lnTo>
                    <a:pt x="89" y="73"/>
                  </a:lnTo>
                  <a:lnTo>
                    <a:pt x="89" y="74"/>
                  </a:lnTo>
                  <a:lnTo>
                    <a:pt x="86" y="72"/>
                  </a:lnTo>
                  <a:lnTo>
                    <a:pt x="83" y="70"/>
                  </a:lnTo>
                  <a:lnTo>
                    <a:pt x="78" y="70"/>
                  </a:lnTo>
                  <a:lnTo>
                    <a:pt x="72" y="68"/>
                  </a:lnTo>
                  <a:lnTo>
                    <a:pt x="65" y="68"/>
                  </a:lnTo>
                  <a:lnTo>
                    <a:pt x="57" y="68"/>
                  </a:lnTo>
                  <a:lnTo>
                    <a:pt x="50" y="69"/>
                  </a:lnTo>
                  <a:lnTo>
                    <a:pt x="42" y="69"/>
                  </a:lnTo>
                  <a:lnTo>
                    <a:pt x="33" y="70"/>
                  </a:lnTo>
                  <a:lnTo>
                    <a:pt x="26" y="71"/>
                  </a:lnTo>
                  <a:lnTo>
                    <a:pt x="18" y="72"/>
                  </a:lnTo>
                  <a:lnTo>
                    <a:pt x="13" y="72"/>
                  </a:lnTo>
                  <a:lnTo>
                    <a:pt x="7" y="74"/>
                  </a:lnTo>
                  <a:lnTo>
                    <a:pt x="3" y="74"/>
                  </a:lnTo>
                  <a:lnTo>
                    <a:pt x="0" y="74"/>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79" name="Freeform 112"/>
            <p:cNvSpPr>
              <a:spLocks/>
            </p:cNvSpPr>
            <p:nvPr/>
          </p:nvSpPr>
          <p:spPr bwMode="auto">
            <a:xfrm>
              <a:off x="2661" y="3244"/>
              <a:ext cx="120" cy="75"/>
            </a:xfrm>
            <a:custGeom>
              <a:avLst/>
              <a:gdLst>
                <a:gd name="T0" fmla="*/ 0 w 120"/>
                <a:gd name="T1" fmla="*/ 3 h 75"/>
                <a:gd name="T2" fmla="*/ 5 w 120"/>
                <a:gd name="T3" fmla="*/ 3 h 75"/>
                <a:gd name="T4" fmla="*/ 16 w 120"/>
                <a:gd name="T5" fmla="*/ 2 h 75"/>
                <a:gd name="T6" fmla="*/ 29 w 120"/>
                <a:gd name="T7" fmla="*/ 2 h 75"/>
                <a:gd name="T8" fmla="*/ 44 w 120"/>
                <a:gd name="T9" fmla="*/ 0 h 75"/>
                <a:gd name="T10" fmla="*/ 58 w 120"/>
                <a:gd name="T11" fmla="*/ 0 h 75"/>
                <a:gd name="T12" fmla="*/ 71 w 120"/>
                <a:gd name="T13" fmla="*/ 1 h 75"/>
                <a:gd name="T14" fmla="*/ 83 w 120"/>
                <a:gd name="T15" fmla="*/ 3 h 75"/>
                <a:gd name="T16" fmla="*/ 90 w 120"/>
                <a:gd name="T17" fmla="*/ 5 h 75"/>
                <a:gd name="T18" fmla="*/ 94 w 120"/>
                <a:gd name="T19" fmla="*/ 9 h 75"/>
                <a:gd name="T20" fmla="*/ 99 w 120"/>
                <a:gd name="T21" fmla="*/ 13 h 75"/>
                <a:gd name="T22" fmla="*/ 103 w 120"/>
                <a:gd name="T23" fmla="*/ 17 h 75"/>
                <a:gd name="T24" fmla="*/ 109 w 120"/>
                <a:gd name="T25" fmla="*/ 23 h 75"/>
                <a:gd name="T26" fmla="*/ 113 w 120"/>
                <a:gd name="T27" fmla="*/ 27 h 75"/>
                <a:gd name="T28" fmla="*/ 116 w 120"/>
                <a:gd name="T29" fmla="*/ 33 h 75"/>
                <a:gd name="T30" fmla="*/ 117 w 120"/>
                <a:gd name="T31" fmla="*/ 37 h 75"/>
                <a:gd name="T32" fmla="*/ 117 w 120"/>
                <a:gd name="T33" fmla="*/ 42 h 75"/>
                <a:gd name="T34" fmla="*/ 115 w 120"/>
                <a:gd name="T35" fmla="*/ 47 h 75"/>
                <a:gd name="T36" fmla="*/ 110 w 120"/>
                <a:gd name="T37" fmla="*/ 53 h 75"/>
                <a:gd name="T38" fmla="*/ 105 w 120"/>
                <a:gd name="T39" fmla="*/ 57 h 75"/>
                <a:gd name="T40" fmla="*/ 99 w 120"/>
                <a:gd name="T41" fmla="*/ 62 h 75"/>
                <a:gd name="T42" fmla="*/ 93 w 120"/>
                <a:gd name="T43" fmla="*/ 66 h 75"/>
                <a:gd name="T44" fmla="*/ 90 w 120"/>
                <a:gd name="T45" fmla="*/ 69 h 75"/>
                <a:gd name="T46" fmla="*/ 88 w 120"/>
                <a:gd name="T47" fmla="*/ 73 h 75"/>
                <a:gd name="T48" fmla="*/ 86 w 120"/>
                <a:gd name="T49" fmla="*/ 72 h 75"/>
                <a:gd name="T50" fmla="*/ 78 w 120"/>
                <a:gd name="T51" fmla="*/ 69 h 75"/>
                <a:gd name="T52" fmla="*/ 65 w 120"/>
                <a:gd name="T53" fmla="*/ 68 h 75"/>
                <a:gd name="T54" fmla="*/ 49 w 120"/>
                <a:gd name="T55" fmla="*/ 68 h 75"/>
                <a:gd name="T56" fmla="*/ 33 w 120"/>
                <a:gd name="T57" fmla="*/ 70 h 75"/>
                <a:gd name="T58" fmla="*/ 18 w 120"/>
                <a:gd name="T59" fmla="*/ 72 h 75"/>
                <a:gd name="T60" fmla="*/ 7 w 120"/>
                <a:gd name="T61" fmla="*/ 74 h 75"/>
                <a:gd name="T62" fmla="*/ 0 w 120"/>
                <a:gd name="T63" fmla="*/ 74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75"/>
                <a:gd name="T98" fmla="*/ 120 w 120"/>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75">
                  <a:moveTo>
                    <a:pt x="0" y="3"/>
                  </a:moveTo>
                  <a:lnTo>
                    <a:pt x="0" y="3"/>
                  </a:lnTo>
                  <a:lnTo>
                    <a:pt x="2" y="3"/>
                  </a:lnTo>
                  <a:lnTo>
                    <a:pt x="5" y="3"/>
                  </a:lnTo>
                  <a:lnTo>
                    <a:pt x="11" y="2"/>
                  </a:lnTo>
                  <a:lnTo>
                    <a:pt x="16" y="2"/>
                  </a:lnTo>
                  <a:lnTo>
                    <a:pt x="22" y="2"/>
                  </a:lnTo>
                  <a:lnTo>
                    <a:pt x="29" y="2"/>
                  </a:lnTo>
                  <a:lnTo>
                    <a:pt x="36" y="0"/>
                  </a:lnTo>
                  <a:lnTo>
                    <a:pt x="44" y="0"/>
                  </a:lnTo>
                  <a:lnTo>
                    <a:pt x="51" y="0"/>
                  </a:lnTo>
                  <a:lnTo>
                    <a:pt x="58" y="0"/>
                  </a:lnTo>
                  <a:lnTo>
                    <a:pt x="66" y="0"/>
                  </a:lnTo>
                  <a:lnTo>
                    <a:pt x="71" y="1"/>
                  </a:lnTo>
                  <a:lnTo>
                    <a:pt x="78" y="1"/>
                  </a:lnTo>
                  <a:lnTo>
                    <a:pt x="83" y="3"/>
                  </a:lnTo>
                  <a:lnTo>
                    <a:pt x="89" y="3"/>
                  </a:lnTo>
                  <a:lnTo>
                    <a:pt x="90" y="5"/>
                  </a:lnTo>
                  <a:lnTo>
                    <a:pt x="92" y="7"/>
                  </a:lnTo>
                  <a:lnTo>
                    <a:pt x="94" y="9"/>
                  </a:lnTo>
                  <a:lnTo>
                    <a:pt x="97" y="11"/>
                  </a:lnTo>
                  <a:lnTo>
                    <a:pt x="99" y="13"/>
                  </a:lnTo>
                  <a:lnTo>
                    <a:pt x="102" y="15"/>
                  </a:lnTo>
                  <a:lnTo>
                    <a:pt x="103" y="17"/>
                  </a:lnTo>
                  <a:lnTo>
                    <a:pt x="107" y="19"/>
                  </a:lnTo>
                  <a:lnTo>
                    <a:pt x="109" y="23"/>
                  </a:lnTo>
                  <a:lnTo>
                    <a:pt x="111" y="24"/>
                  </a:lnTo>
                  <a:lnTo>
                    <a:pt x="113" y="27"/>
                  </a:lnTo>
                  <a:lnTo>
                    <a:pt x="115" y="29"/>
                  </a:lnTo>
                  <a:lnTo>
                    <a:pt x="116" y="33"/>
                  </a:lnTo>
                  <a:lnTo>
                    <a:pt x="117" y="35"/>
                  </a:lnTo>
                  <a:lnTo>
                    <a:pt x="117" y="37"/>
                  </a:lnTo>
                  <a:lnTo>
                    <a:pt x="119" y="38"/>
                  </a:lnTo>
                  <a:lnTo>
                    <a:pt x="117" y="42"/>
                  </a:lnTo>
                  <a:lnTo>
                    <a:pt x="117" y="44"/>
                  </a:lnTo>
                  <a:lnTo>
                    <a:pt x="115" y="47"/>
                  </a:lnTo>
                  <a:lnTo>
                    <a:pt x="113" y="49"/>
                  </a:lnTo>
                  <a:lnTo>
                    <a:pt x="110" y="53"/>
                  </a:lnTo>
                  <a:lnTo>
                    <a:pt x="108" y="55"/>
                  </a:lnTo>
                  <a:lnTo>
                    <a:pt x="105" y="57"/>
                  </a:lnTo>
                  <a:lnTo>
                    <a:pt x="103" y="58"/>
                  </a:lnTo>
                  <a:lnTo>
                    <a:pt x="99" y="62"/>
                  </a:lnTo>
                  <a:lnTo>
                    <a:pt x="97" y="64"/>
                  </a:lnTo>
                  <a:lnTo>
                    <a:pt x="93" y="66"/>
                  </a:lnTo>
                  <a:lnTo>
                    <a:pt x="92" y="68"/>
                  </a:lnTo>
                  <a:lnTo>
                    <a:pt x="90" y="69"/>
                  </a:lnTo>
                  <a:lnTo>
                    <a:pt x="89" y="71"/>
                  </a:lnTo>
                  <a:lnTo>
                    <a:pt x="88" y="73"/>
                  </a:lnTo>
                  <a:lnTo>
                    <a:pt x="89" y="74"/>
                  </a:lnTo>
                  <a:lnTo>
                    <a:pt x="86" y="72"/>
                  </a:lnTo>
                  <a:lnTo>
                    <a:pt x="82" y="70"/>
                  </a:lnTo>
                  <a:lnTo>
                    <a:pt x="78" y="69"/>
                  </a:lnTo>
                  <a:lnTo>
                    <a:pt x="72" y="68"/>
                  </a:lnTo>
                  <a:lnTo>
                    <a:pt x="65" y="68"/>
                  </a:lnTo>
                  <a:lnTo>
                    <a:pt x="57" y="68"/>
                  </a:lnTo>
                  <a:lnTo>
                    <a:pt x="49" y="68"/>
                  </a:lnTo>
                  <a:lnTo>
                    <a:pt x="42" y="68"/>
                  </a:lnTo>
                  <a:lnTo>
                    <a:pt x="33" y="70"/>
                  </a:lnTo>
                  <a:lnTo>
                    <a:pt x="25" y="70"/>
                  </a:lnTo>
                  <a:lnTo>
                    <a:pt x="18" y="72"/>
                  </a:lnTo>
                  <a:lnTo>
                    <a:pt x="12" y="72"/>
                  </a:lnTo>
                  <a:lnTo>
                    <a:pt x="7" y="74"/>
                  </a:lnTo>
                  <a:lnTo>
                    <a:pt x="3" y="74"/>
                  </a:lnTo>
                  <a:lnTo>
                    <a:pt x="0" y="74"/>
                  </a:lnTo>
                </a:path>
              </a:pathLst>
            </a:custGeom>
            <a:noFill/>
            <a:ln w="31234">
              <a:solidFill>
                <a:schemeClr val="tx1"/>
              </a:solidFill>
              <a:round/>
              <a:headEnd/>
              <a:tailEnd/>
            </a:ln>
          </p:spPr>
          <p:txBody>
            <a:bodyPr/>
            <a:lstStyle/>
            <a:p>
              <a:endParaRPr lang="en-US" dirty="0">
                <a:latin typeface="Agilent TT Cond" pitchFamily="34" charset="0"/>
              </a:endParaRPr>
            </a:p>
          </p:txBody>
        </p:sp>
      </p:grpSp>
      <p:sp>
        <p:nvSpPr>
          <p:cNvPr id="54363" name="Line 113"/>
          <p:cNvSpPr>
            <a:spLocks noChangeShapeType="1"/>
          </p:cNvSpPr>
          <p:nvPr/>
        </p:nvSpPr>
        <p:spPr bwMode="auto">
          <a:xfrm flipV="1">
            <a:off x="2597150" y="4470399"/>
            <a:ext cx="0" cy="761998"/>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64" name="Line 114"/>
          <p:cNvSpPr>
            <a:spLocks noChangeShapeType="1"/>
          </p:cNvSpPr>
          <p:nvPr/>
        </p:nvSpPr>
        <p:spPr bwMode="auto">
          <a:xfrm flipH="1">
            <a:off x="3510811" y="2410674"/>
            <a:ext cx="4763" cy="775439"/>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4365" name="Freeform 115"/>
          <p:cNvSpPr>
            <a:spLocks/>
          </p:cNvSpPr>
          <p:nvPr/>
        </p:nvSpPr>
        <p:spPr bwMode="auto">
          <a:xfrm>
            <a:off x="4673600" y="2952750"/>
            <a:ext cx="279400" cy="1163638"/>
          </a:xfrm>
          <a:custGeom>
            <a:avLst/>
            <a:gdLst>
              <a:gd name="T0" fmla="*/ 0 w 193"/>
              <a:gd name="T1" fmla="*/ 2147483647 h 831"/>
              <a:gd name="T2" fmla="*/ 2147483647 w 193"/>
              <a:gd name="T3" fmla="*/ 2147483647 h 831"/>
              <a:gd name="T4" fmla="*/ 2147483647 w 193"/>
              <a:gd name="T5" fmla="*/ 0 h 831"/>
              <a:gd name="T6" fmla="*/ 0 60000 65536"/>
              <a:gd name="T7" fmla="*/ 0 60000 65536"/>
              <a:gd name="T8" fmla="*/ 0 60000 65536"/>
              <a:gd name="T9" fmla="*/ 0 w 193"/>
              <a:gd name="T10" fmla="*/ 0 h 831"/>
              <a:gd name="T11" fmla="*/ 193 w 193"/>
              <a:gd name="T12" fmla="*/ 831 h 831"/>
            </a:gdLst>
            <a:ahLst/>
            <a:cxnLst>
              <a:cxn ang="T6">
                <a:pos x="T0" y="T1"/>
              </a:cxn>
              <a:cxn ang="T7">
                <a:pos x="T2" y="T3"/>
              </a:cxn>
              <a:cxn ang="T8">
                <a:pos x="T4" y="T5"/>
              </a:cxn>
            </a:cxnLst>
            <a:rect l="T9" t="T10" r="T11" b="T12"/>
            <a:pathLst>
              <a:path w="193" h="831">
                <a:moveTo>
                  <a:pt x="0" y="830"/>
                </a:moveTo>
                <a:lnTo>
                  <a:pt x="192" y="830"/>
                </a:lnTo>
                <a:lnTo>
                  <a:pt x="192" y="0"/>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67" name="Freeform 117"/>
          <p:cNvSpPr>
            <a:spLocks/>
          </p:cNvSpPr>
          <p:nvPr/>
        </p:nvSpPr>
        <p:spPr bwMode="auto">
          <a:xfrm>
            <a:off x="427038" y="5384800"/>
            <a:ext cx="530225" cy="344488"/>
          </a:xfrm>
          <a:custGeom>
            <a:avLst/>
            <a:gdLst>
              <a:gd name="T0" fmla="*/ 0 w 368"/>
              <a:gd name="T1" fmla="*/ 2147483647 h 246"/>
              <a:gd name="T2" fmla="*/ 2147483647 w 368"/>
              <a:gd name="T3" fmla="*/ 2147483647 h 246"/>
              <a:gd name="T4" fmla="*/ 2147483647 w 368"/>
              <a:gd name="T5" fmla="*/ 0 h 246"/>
              <a:gd name="T6" fmla="*/ 0 60000 65536"/>
              <a:gd name="T7" fmla="*/ 0 60000 65536"/>
              <a:gd name="T8" fmla="*/ 0 60000 65536"/>
              <a:gd name="T9" fmla="*/ 0 w 368"/>
              <a:gd name="T10" fmla="*/ 0 h 246"/>
              <a:gd name="T11" fmla="*/ 368 w 368"/>
              <a:gd name="T12" fmla="*/ 246 h 246"/>
            </a:gdLst>
            <a:ahLst/>
            <a:cxnLst>
              <a:cxn ang="T6">
                <a:pos x="T0" y="T1"/>
              </a:cxn>
              <a:cxn ang="T7">
                <a:pos x="T2" y="T3"/>
              </a:cxn>
              <a:cxn ang="T8">
                <a:pos x="T4" y="T5"/>
              </a:cxn>
            </a:cxnLst>
            <a:rect l="T9" t="T10" r="T11" b="T12"/>
            <a:pathLst>
              <a:path w="368" h="246">
                <a:moveTo>
                  <a:pt x="0" y="245"/>
                </a:moveTo>
                <a:lnTo>
                  <a:pt x="367" y="245"/>
                </a:lnTo>
                <a:lnTo>
                  <a:pt x="367" y="0"/>
                </a:lnTo>
              </a:path>
            </a:pathLst>
          </a:custGeom>
          <a:noFill/>
          <a:ln w="31234">
            <a:solidFill>
              <a:schemeClr val="tx1"/>
            </a:solidFill>
            <a:round/>
            <a:headEnd/>
            <a:tailEnd type="triangle" w="med" len="med"/>
          </a:ln>
        </p:spPr>
        <p:txBody>
          <a:bodyPr/>
          <a:lstStyle/>
          <a:p>
            <a:endParaRPr lang="en-US" dirty="0">
              <a:latin typeface="Agilent TT Cond" pitchFamily="34" charset="0"/>
            </a:endParaRPr>
          </a:p>
        </p:txBody>
      </p:sp>
      <p:sp>
        <p:nvSpPr>
          <p:cNvPr id="54368" name="Freeform 118"/>
          <p:cNvSpPr>
            <a:spLocks/>
          </p:cNvSpPr>
          <p:nvPr/>
        </p:nvSpPr>
        <p:spPr bwMode="auto">
          <a:xfrm>
            <a:off x="427038" y="3057525"/>
            <a:ext cx="706437" cy="2566988"/>
          </a:xfrm>
          <a:custGeom>
            <a:avLst/>
            <a:gdLst>
              <a:gd name="T0" fmla="*/ 2147483647 w 490"/>
              <a:gd name="T1" fmla="*/ 0 h 1833"/>
              <a:gd name="T2" fmla="*/ 0 w 490"/>
              <a:gd name="T3" fmla="*/ 0 h 1833"/>
              <a:gd name="T4" fmla="*/ 0 w 490"/>
              <a:gd name="T5" fmla="*/ 2147483647 h 1833"/>
              <a:gd name="T6" fmla="*/ 0 60000 65536"/>
              <a:gd name="T7" fmla="*/ 0 60000 65536"/>
              <a:gd name="T8" fmla="*/ 0 60000 65536"/>
              <a:gd name="T9" fmla="*/ 0 w 490"/>
              <a:gd name="T10" fmla="*/ 0 h 1833"/>
              <a:gd name="T11" fmla="*/ 490 w 490"/>
              <a:gd name="T12" fmla="*/ 1833 h 1833"/>
            </a:gdLst>
            <a:ahLst/>
            <a:cxnLst>
              <a:cxn ang="T6">
                <a:pos x="T0" y="T1"/>
              </a:cxn>
              <a:cxn ang="T7">
                <a:pos x="T2" y="T3"/>
              </a:cxn>
              <a:cxn ang="T8">
                <a:pos x="T4" y="T5"/>
              </a:cxn>
            </a:cxnLst>
            <a:rect l="T9" t="T10" r="T11" b="T12"/>
            <a:pathLst>
              <a:path w="490" h="1833">
                <a:moveTo>
                  <a:pt x="489" y="0"/>
                </a:moveTo>
                <a:lnTo>
                  <a:pt x="0" y="0"/>
                </a:lnTo>
                <a:lnTo>
                  <a:pt x="0" y="1832"/>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54369" name="Line 119"/>
          <p:cNvSpPr>
            <a:spLocks noChangeShapeType="1"/>
          </p:cNvSpPr>
          <p:nvPr/>
        </p:nvSpPr>
        <p:spPr bwMode="auto">
          <a:xfrm>
            <a:off x="428625" y="5538788"/>
            <a:ext cx="0" cy="17145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grpSp>
        <p:nvGrpSpPr>
          <p:cNvPr id="54370" name="Group 120"/>
          <p:cNvGrpSpPr>
            <a:grpSpLocks/>
          </p:cNvGrpSpPr>
          <p:nvPr/>
        </p:nvGrpSpPr>
        <p:grpSpPr bwMode="auto">
          <a:xfrm>
            <a:off x="1828800" y="3022600"/>
            <a:ext cx="88900" cy="107950"/>
            <a:chOff x="1210" y="2429"/>
            <a:chExt cx="62" cy="77"/>
          </a:xfrm>
        </p:grpSpPr>
        <p:sp>
          <p:nvSpPr>
            <p:cNvPr id="54372" name="Line 121"/>
            <p:cNvSpPr>
              <a:spLocks noChangeShapeType="1"/>
            </p:cNvSpPr>
            <p:nvPr/>
          </p:nvSpPr>
          <p:spPr bwMode="auto">
            <a:xfrm>
              <a:off x="1210" y="2467"/>
              <a:ext cx="62"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54373" name="Oval 122"/>
            <p:cNvSpPr>
              <a:spLocks noChangeArrowheads="1"/>
            </p:cNvSpPr>
            <p:nvPr/>
          </p:nvSpPr>
          <p:spPr bwMode="auto">
            <a:xfrm>
              <a:off x="1232" y="2429"/>
              <a:ext cx="18" cy="20"/>
            </a:xfrm>
            <a:prstGeom prst="ellipse">
              <a:avLst/>
            </a:prstGeom>
            <a:solidFill>
              <a:srgbClr val="000000"/>
            </a:solidFill>
            <a:ln w="18732">
              <a:solidFill>
                <a:schemeClr val="tx1"/>
              </a:solidFill>
              <a:round/>
              <a:headEnd/>
              <a:tailEnd/>
            </a:ln>
          </p:spPr>
          <p:txBody>
            <a:bodyPr wrap="none" anchor="ctr"/>
            <a:lstStyle/>
            <a:p>
              <a:endParaRPr lang="en-US" dirty="0">
                <a:latin typeface="Agilent TT Cond" pitchFamily="34" charset="0"/>
              </a:endParaRPr>
            </a:p>
          </p:txBody>
        </p:sp>
        <p:sp>
          <p:nvSpPr>
            <p:cNvPr id="54374" name="Oval 123"/>
            <p:cNvSpPr>
              <a:spLocks noChangeArrowheads="1"/>
            </p:cNvSpPr>
            <p:nvPr/>
          </p:nvSpPr>
          <p:spPr bwMode="auto">
            <a:xfrm>
              <a:off x="1232" y="2486"/>
              <a:ext cx="18" cy="20"/>
            </a:xfrm>
            <a:prstGeom prst="ellipse">
              <a:avLst/>
            </a:prstGeom>
            <a:solidFill>
              <a:srgbClr val="000000"/>
            </a:solidFill>
            <a:ln w="18732">
              <a:solidFill>
                <a:schemeClr val="tx1"/>
              </a:solidFill>
              <a:round/>
              <a:headEnd/>
              <a:tailEnd/>
            </a:ln>
          </p:spPr>
          <p:txBody>
            <a:bodyPr wrap="none" anchor="ctr"/>
            <a:lstStyle/>
            <a:p>
              <a:endParaRPr lang="en-US" dirty="0">
                <a:latin typeface="Agilent TT Cond" pitchFamily="34" charset="0"/>
              </a:endParaRPr>
            </a:p>
          </p:txBody>
        </p:sp>
      </p:grpSp>
      <p:sp>
        <p:nvSpPr>
          <p:cNvPr id="54371" name="Rectangle 124"/>
          <p:cNvSpPr>
            <a:spLocks noChangeArrowheads="1"/>
          </p:cNvSpPr>
          <p:nvPr/>
        </p:nvSpPr>
        <p:spPr bwMode="auto">
          <a:xfrm>
            <a:off x="2057400" y="914400"/>
            <a:ext cx="54102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Microwave Source</a:t>
            </a:r>
            <a:endParaRPr lang="en-US" sz="3600" b="1" dirty="0">
              <a:latin typeface="Agilent TT Cond" pitchFamily="34" charset="0"/>
            </a:endParaRPr>
          </a:p>
        </p:txBody>
      </p:sp>
      <p:sp>
        <p:nvSpPr>
          <p:cNvPr id="126" name="TextBox 125"/>
          <p:cNvSpPr txBox="1"/>
          <p:nvPr/>
        </p:nvSpPr>
        <p:spPr>
          <a:xfrm>
            <a:off x="2460639" y="3971998"/>
            <a:ext cx="269626" cy="461665"/>
          </a:xfrm>
          <a:prstGeom prst="rect">
            <a:avLst/>
          </a:prstGeom>
          <a:noFill/>
        </p:spPr>
        <p:txBody>
          <a:bodyPr wrap="none" rtlCol="0">
            <a:spAutoFit/>
          </a:bodyPr>
          <a:lstStyle/>
          <a:p>
            <a:r>
              <a:rPr lang="en-US" dirty="0" smtClean="0">
                <a:latin typeface="Agilent TT Cond" pitchFamily="34" charset="0"/>
              </a:rPr>
              <a:t>f</a:t>
            </a:r>
            <a:endParaRPr lang="en-US" dirty="0">
              <a:latin typeface="Agilent TT Cond" pitchFamily="34" charset="0"/>
            </a:endParaRPr>
          </a:p>
        </p:txBody>
      </p:sp>
      <p:sp>
        <p:nvSpPr>
          <p:cNvPr id="125" name="Isosceles Triangle 124"/>
          <p:cNvSpPr/>
          <p:nvPr/>
        </p:nvSpPr>
        <p:spPr bwMode="auto">
          <a:xfrm rot="5400000">
            <a:off x="6823850" y="4014218"/>
            <a:ext cx="298450" cy="219739"/>
          </a:xfrm>
          <a:prstGeom prst="triangle">
            <a:avLst/>
          </a:prstGeom>
          <a:solidFill>
            <a:schemeClr val="tx1"/>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8" name="Date Placeholder 7"/>
          <p:cNvSpPr>
            <a:spLocks noGrp="1"/>
          </p:cNvSpPr>
          <p:nvPr>
            <p:ph type="dt" sz="half" idx="2"/>
          </p:nvPr>
        </p:nvSpPr>
        <p:spPr/>
        <p:txBody>
          <a:bodyPr/>
          <a:lstStyle/>
          <a:p>
            <a:r>
              <a:rPr lang="en-US" smtClean="0"/>
              <a:t>29 Feb 2012</a:t>
            </a:r>
            <a:endParaRPr lang="en-US" dirty="0"/>
          </a:p>
        </p:txBody>
      </p:sp>
      <p:sp>
        <p:nvSpPr>
          <p:cNvPr id="9" name="Footer Placeholder 8"/>
          <p:cNvSpPr>
            <a:spLocks noGrp="1"/>
          </p:cNvSpPr>
          <p:nvPr>
            <p:ph type="ftr" sz="quarter" idx="3"/>
          </p:nvPr>
        </p:nvSpPr>
        <p:spPr/>
        <p:txBody>
          <a:bodyPr/>
          <a:lstStyle/>
          <a:p>
            <a:r>
              <a:rPr lang="en-US" smtClean="0"/>
              <a:t>Back to Basics Training Copyright Agilent 2012</a:t>
            </a:r>
            <a:endParaRPr lang="en-US" dirty="0"/>
          </a:p>
        </p:txBody>
      </p:sp>
      <p:sp>
        <p:nvSpPr>
          <p:cNvPr id="11" name="Slide Number Placeholder 10"/>
          <p:cNvSpPr>
            <a:spLocks noGrp="1"/>
          </p:cNvSpPr>
          <p:nvPr>
            <p:ph type="sldNum" sz="quarter" idx="4"/>
          </p:nvPr>
        </p:nvSpPr>
        <p:spPr/>
        <p:txBody>
          <a:bodyPr/>
          <a:lstStyle/>
          <a:p>
            <a:fld id="{793EC66B-EF27-4603-8557-B6CFD2D77735}"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8588" y="193675"/>
            <a:ext cx="9015412" cy="549275"/>
          </a:xfrm>
        </p:spPr>
        <p:txBody>
          <a:bodyPr/>
          <a:lstStyle/>
          <a:p>
            <a:r>
              <a:rPr lang="en-US" dirty="0" smtClean="0"/>
              <a:t>Basic CW Signals – Specifications 	</a:t>
            </a:r>
          </a:p>
        </p:txBody>
      </p:sp>
      <p:sp>
        <p:nvSpPr>
          <p:cNvPr id="55299" name="Text Box 3"/>
          <p:cNvSpPr txBox="1">
            <a:spLocks noChangeArrowheads="1"/>
          </p:cNvSpPr>
          <p:nvPr/>
        </p:nvSpPr>
        <p:spPr bwMode="auto">
          <a:xfrm>
            <a:off x="6397625" y="1290638"/>
            <a:ext cx="65088" cy="258762"/>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endParaRPr lang="en-GB" sz="2200" dirty="0">
              <a:latin typeface="Agilent TT Cond" pitchFamily="34" charset="0"/>
            </a:endParaRPr>
          </a:p>
        </p:txBody>
      </p:sp>
      <p:grpSp>
        <p:nvGrpSpPr>
          <p:cNvPr id="55300" name="Group 4"/>
          <p:cNvGrpSpPr>
            <a:grpSpLocks/>
          </p:cNvGrpSpPr>
          <p:nvPr/>
        </p:nvGrpSpPr>
        <p:grpSpPr bwMode="auto">
          <a:xfrm>
            <a:off x="203200" y="3592164"/>
            <a:ext cx="3683000" cy="1819275"/>
            <a:chOff x="48" y="1638"/>
            <a:chExt cx="2320" cy="1146"/>
          </a:xfrm>
        </p:grpSpPr>
        <p:sp>
          <p:nvSpPr>
            <p:cNvPr id="55337" name="Line 5"/>
            <p:cNvSpPr>
              <a:spLocks noChangeShapeType="1"/>
            </p:cNvSpPr>
            <p:nvPr/>
          </p:nvSpPr>
          <p:spPr bwMode="auto">
            <a:xfrm>
              <a:off x="268" y="1874"/>
              <a:ext cx="1" cy="72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338" name="Line 6"/>
            <p:cNvSpPr>
              <a:spLocks noChangeShapeType="1"/>
            </p:cNvSpPr>
            <p:nvPr/>
          </p:nvSpPr>
          <p:spPr bwMode="auto">
            <a:xfrm>
              <a:off x="266" y="2596"/>
              <a:ext cx="1864" cy="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339" name="Text Box 7"/>
            <p:cNvSpPr txBox="1">
              <a:spLocks noChangeArrowheads="1"/>
            </p:cNvSpPr>
            <p:nvPr/>
          </p:nvSpPr>
          <p:spPr bwMode="auto">
            <a:xfrm rot="-5400000">
              <a:off x="-276" y="2075"/>
              <a:ext cx="803" cy="15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500" dirty="0">
                  <a:solidFill>
                    <a:srgbClr val="000000"/>
                  </a:solidFill>
                  <a:latin typeface="Agilent TT Cond" pitchFamily="34" charset="0"/>
                </a:rPr>
                <a:t>Power</a:t>
              </a:r>
              <a:endParaRPr lang="en-US" sz="2200" dirty="0">
                <a:latin typeface="Agilent TT Cond" pitchFamily="34" charset="0"/>
              </a:endParaRPr>
            </a:p>
          </p:txBody>
        </p:sp>
        <p:sp>
          <p:nvSpPr>
            <p:cNvPr id="55340" name="Text Box 8"/>
            <p:cNvSpPr txBox="1">
              <a:spLocks noChangeArrowheads="1"/>
            </p:cNvSpPr>
            <p:nvPr/>
          </p:nvSpPr>
          <p:spPr bwMode="auto">
            <a:xfrm>
              <a:off x="1493" y="2629"/>
              <a:ext cx="664" cy="15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Frequency</a:t>
              </a:r>
              <a:endParaRPr lang="en-US" dirty="0">
                <a:latin typeface="Agilent TT Cond" pitchFamily="34" charset="0"/>
              </a:endParaRPr>
            </a:p>
          </p:txBody>
        </p:sp>
        <p:sp>
          <p:nvSpPr>
            <p:cNvPr id="55341" name="Line 9"/>
            <p:cNvSpPr>
              <a:spLocks noChangeShapeType="1"/>
            </p:cNvSpPr>
            <p:nvPr/>
          </p:nvSpPr>
          <p:spPr bwMode="auto">
            <a:xfrm flipV="1">
              <a:off x="1113" y="1809"/>
              <a:ext cx="1" cy="788"/>
            </a:xfrm>
            <a:prstGeom prst="line">
              <a:avLst/>
            </a:prstGeom>
            <a:noFill/>
            <a:ln w="31242">
              <a:solidFill>
                <a:schemeClr val="tx2"/>
              </a:solidFill>
              <a:round/>
              <a:headEnd/>
              <a:tailEnd type="triangle" w="med" len="med"/>
            </a:ln>
          </p:spPr>
          <p:txBody>
            <a:bodyPr wrap="none" anchor="ctr"/>
            <a:lstStyle/>
            <a:p>
              <a:endParaRPr lang="en-US" dirty="0">
                <a:latin typeface="Agilent TT Cond" pitchFamily="34" charset="0"/>
              </a:endParaRPr>
            </a:p>
          </p:txBody>
        </p:sp>
        <p:sp>
          <p:nvSpPr>
            <p:cNvPr id="55342" name="Line 10"/>
            <p:cNvSpPr>
              <a:spLocks noChangeShapeType="1"/>
            </p:cNvSpPr>
            <p:nvPr/>
          </p:nvSpPr>
          <p:spPr bwMode="auto">
            <a:xfrm>
              <a:off x="963" y="1638"/>
              <a:ext cx="1" cy="266"/>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343" name="Line 11"/>
            <p:cNvSpPr>
              <a:spLocks noChangeShapeType="1"/>
            </p:cNvSpPr>
            <p:nvPr/>
          </p:nvSpPr>
          <p:spPr bwMode="auto">
            <a:xfrm>
              <a:off x="1273" y="1645"/>
              <a:ext cx="1" cy="26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344" name="Line 12"/>
            <p:cNvSpPr>
              <a:spLocks noChangeShapeType="1"/>
            </p:cNvSpPr>
            <p:nvPr/>
          </p:nvSpPr>
          <p:spPr bwMode="auto">
            <a:xfrm>
              <a:off x="757" y="1752"/>
              <a:ext cx="144" cy="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345" name="Freeform 13"/>
            <p:cNvSpPr>
              <a:spLocks/>
            </p:cNvSpPr>
            <p:nvPr/>
          </p:nvSpPr>
          <p:spPr bwMode="auto">
            <a:xfrm>
              <a:off x="881" y="1733"/>
              <a:ext cx="83" cy="39"/>
            </a:xfrm>
            <a:custGeom>
              <a:avLst/>
              <a:gdLst>
                <a:gd name="T0" fmla="*/ 62 w 91"/>
                <a:gd name="T1" fmla="*/ 14 h 44"/>
                <a:gd name="T2" fmla="*/ 0 w 91"/>
                <a:gd name="T3" fmla="*/ 0 h 44"/>
                <a:gd name="T4" fmla="*/ 15 w 91"/>
                <a:gd name="T5" fmla="*/ 14 h 44"/>
                <a:gd name="T6" fmla="*/ 0 w 91"/>
                <a:gd name="T7" fmla="*/ 27 h 44"/>
                <a:gd name="T8" fmla="*/ 62 w 91"/>
                <a:gd name="T9" fmla="*/ 14 h 44"/>
                <a:gd name="T10" fmla="*/ 62 w 91"/>
                <a:gd name="T11" fmla="*/ 14 h 44"/>
                <a:gd name="T12" fmla="*/ 0 60000 65536"/>
                <a:gd name="T13" fmla="*/ 0 60000 65536"/>
                <a:gd name="T14" fmla="*/ 0 60000 65536"/>
                <a:gd name="T15" fmla="*/ 0 60000 65536"/>
                <a:gd name="T16" fmla="*/ 0 60000 65536"/>
                <a:gd name="T17" fmla="*/ 0 60000 65536"/>
                <a:gd name="T18" fmla="*/ 0 w 91"/>
                <a:gd name="T19" fmla="*/ 0 h 44"/>
                <a:gd name="T20" fmla="*/ 91 w 9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1" h="44">
                  <a:moveTo>
                    <a:pt x="90" y="22"/>
                  </a:moveTo>
                  <a:lnTo>
                    <a:pt x="0" y="0"/>
                  </a:lnTo>
                  <a:lnTo>
                    <a:pt x="22" y="22"/>
                  </a:lnTo>
                  <a:lnTo>
                    <a:pt x="0" y="43"/>
                  </a:lnTo>
                  <a:lnTo>
                    <a:pt x="90" y="22"/>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sp>
          <p:nvSpPr>
            <p:cNvPr id="55346" name="Line 14"/>
            <p:cNvSpPr>
              <a:spLocks noChangeShapeType="1"/>
            </p:cNvSpPr>
            <p:nvPr/>
          </p:nvSpPr>
          <p:spPr bwMode="auto">
            <a:xfrm>
              <a:off x="1335" y="1752"/>
              <a:ext cx="145" cy="1"/>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55347" name="Freeform 15"/>
            <p:cNvSpPr>
              <a:spLocks/>
            </p:cNvSpPr>
            <p:nvPr/>
          </p:nvSpPr>
          <p:spPr bwMode="auto">
            <a:xfrm>
              <a:off x="1273" y="1733"/>
              <a:ext cx="83" cy="39"/>
            </a:xfrm>
            <a:custGeom>
              <a:avLst/>
              <a:gdLst>
                <a:gd name="T0" fmla="*/ 0 w 91"/>
                <a:gd name="T1" fmla="*/ 14 h 44"/>
                <a:gd name="T2" fmla="*/ 62 w 91"/>
                <a:gd name="T3" fmla="*/ 27 h 44"/>
                <a:gd name="T4" fmla="*/ 47 w 91"/>
                <a:gd name="T5" fmla="*/ 14 h 44"/>
                <a:gd name="T6" fmla="*/ 62 w 91"/>
                <a:gd name="T7" fmla="*/ 0 h 44"/>
                <a:gd name="T8" fmla="*/ 0 w 91"/>
                <a:gd name="T9" fmla="*/ 14 h 44"/>
                <a:gd name="T10" fmla="*/ 0 w 91"/>
                <a:gd name="T11" fmla="*/ 14 h 44"/>
                <a:gd name="T12" fmla="*/ 0 60000 65536"/>
                <a:gd name="T13" fmla="*/ 0 60000 65536"/>
                <a:gd name="T14" fmla="*/ 0 60000 65536"/>
                <a:gd name="T15" fmla="*/ 0 60000 65536"/>
                <a:gd name="T16" fmla="*/ 0 60000 65536"/>
                <a:gd name="T17" fmla="*/ 0 60000 65536"/>
                <a:gd name="T18" fmla="*/ 0 w 91"/>
                <a:gd name="T19" fmla="*/ 0 h 44"/>
                <a:gd name="T20" fmla="*/ 91 w 9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91" h="44">
                  <a:moveTo>
                    <a:pt x="0" y="22"/>
                  </a:moveTo>
                  <a:lnTo>
                    <a:pt x="90" y="43"/>
                  </a:lnTo>
                  <a:lnTo>
                    <a:pt x="68" y="22"/>
                  </a:lnTo>
                  <a:lnTo>
                    <a:pt x="90" y="0"/>
                  </a:lnTo>
                  <a:lnTo>
                    <a:pt x="0" y="22"/>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sp>
          <p:nvSpPr>
            <p:cNvPr id="55348" name="Text Box 16"/>
            <p:cNvSpPr txBox="1">
              <a:spLocks noChangeArrowheads="1"/>
            </p:cNvSpPr>
            <p:nvPr/>
          </p:nvSpPr>
          <p:spPr bwMode="auto">
            <a:xfrm>
              <a:off x="1488" y="1680"/>
              <a:ext cx="880" cy="192"/>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2000" dirty="0">
                  <a:solidFill>
                    <a:srgbClr val="000000"/>
                  </a:solidFill>
                  <a:latin typeface="Agilent TT Cond" pitchFamily="34" charset="0"/>
                </a:rPr>
                <a:t>Uncertaint</a:t>
              </a:r>
              <a:r>
                <a:rPr lang="en-US" sz="1900" dirty="0">
                  <a:solidFill>
                    <a:srgbClr val="000000"/>
                  </a:solidFill>
                  <a:latin typeface="Agilent TT Cond" pitchFamily="34" charset="0"/>
                </a:rPr>
                <a:t>y</a:t>
              </a:r>
              <a:endParaRPr lang="en-US" sz="2200" dirty="0">
                <a:latin typeface="Agilent TT Cond" pitchFamily="34" charset="0"/>
              </a:endParaRPr>
            </a:p>
          </p:txBody>
        </p:sp>
      </p:grpSp>
      <p:sp>
        <p:nvSpPr>
          <p:cNvPr id="55301" name="Text Box 17"/>
          <p:cNvSpPr txBox="1">
            <a:spLocks noChangeArrowheads="1"/>
          </p:cNvSpPr>
          <p:nvPr/>
        </p:nvSpPr>
        <p:spPr bwMode="auto">
          <a:xfrm>
            <a:off x="732759" y="1386440"/>
            <a:ext cx="7170775" cy="1971675"/>
          </a:xfrm>
          <a:prstGeom prst="rect">
            <a:avLst/>
          </a:prstGeom>
          <a:noFill/>
          <a:ln w="9525">
            <a:noFill/>
            <a:miter lim="800000"/>
            <a:headEnd/>
            <a:tailEnd/>
          </a:ln>
        </p:spPr>
        <p:txBody>
          <a:bodyPr lIns="0" tIns="0" rIns="0" bIns="0"/>
          <a:lstStyle/>
          <a:p>
            <a:pPr marL="201613" indent="-201613" defTabSz="403225">
              <a:buClr>
                <a:srgbClr val="000000"/>
              </a:buClr>
              <a:buSzPct val="46000"/>
              <a:buFont typeface="Monotype Sorts" pitchFamily="2" charset="2"/>
              <a:buChar char="l"/>
            </a:pPr>
            <a:r>
              <a:rPr lang="en-US" dirty="0">
                <a:solidFill>
                  <a:srgbClr val="0066FF"/>
                </a:solidFill>
                <a:latin typeface="Agilent TT Cond" pitchFamily="34" charset="0"/>
              </a:rPr>
              <a:t>Range</a:t>
            </a:r>
            <a:r>
              <a:rPr lang="en-US" dirty="0">
                <a:solidFill>
                  <a:schemeClr val="tx2"/>
                </a:solidFill>
                <a:latin typeface="Agilent TT Cond" pitchFamily="34" charset="0"/>
              </a:rPr>
              <a:t> </a:t>
            </a:r>
            <a:r>
              <a:rPr lang="en-US" dirty="0" smtClean="0">
                <a:solidFill>
                  <a:schemeClr val="tx2"/>
                </a:solidFill>
                <a:latin typeface="Agilent TT Cond" pitchFamily="34" charset="0"/>
              </a:rPr>
              <a:t>				</a:t>
            </a:r>
            <a:r>
              <a:rPr lang="en-US" dirty="0" err="1" smtClean="0">
                <a:solidFill>
                  <a:schemeClr val="tx2"/>
                </a:solidFill>
                <a:latin typeface="Agilent TT Cond" pitchFamily="34" charset="0"/>
              </a:rPr>
              <a:t>F</a:t>
            </a:r>
            <a:r>
              <a:rPr lang="en-US" baseline="-25000" dirty="0" err="1" smtClean="0">
                <a:solidFill>
                  <a:schemeClr val="tx2"/>
                </a:solidFill>
                <a:latin typeface="Agilent TT Cond" pitchFamily="34" charset="0"/>
              </a:rPr>
              <a:t>min</a:t>
            </a:r>
            <a:r>
              <a:rPr lang="en-US" dirty="0" smtClean="0">
                <a:solidFill>
                  <a:schemeClr val="tx2"/>
                </a:solidFill>
                <a:latin typeface="Agilent TT Cond" pitchFamily="34" charset="0"/>
              </a:rPr>
              <a:t> </a:t>
            </a:r>
            <a:r>
              <a:rPr lang="en-US" dirty="0">
                <a:solidFill>
                  <a:schemeClr val="tx2"/>
                </a:solidFill>
                <a:latin typeface="Agilent TT Cond" pitchFamily="34" charset="0"/>
              </a:rPr>
              <a:t>to </a:t>
            </a:r>
            <a:r>
              <a:rPr lang="en-US" dirty="0" err="1">
                <a:solidFill>
                  <a:schemeClr val="tx2"/>
                </a:solidFill>
                <a:latin typeface="Agilent TT Cond" pitchFamily="34" charset="0"/>
              </a:rPr>
              <a:t>F</a:t>
            </a:r>
            <a:r>
              <a:rPr lang="en-US" baseline="-25000" dirty="0" err="1">
                <a:solidFill>
                  <a:schemeClr val="tx2"/>
                </a:solidFill>
                <a:latin typeface="Agilent TT Cond" pitchFamily="34" charset="0"/>
              </a:rPr>
              <a:t>max</a:t>
            </a:r>
            <a:endParaRPr lang="en-US" baseline="-25000" dirty="0">
              <a:solidFill>
                <a:schemeClr val="tx2"/>
              </a:solidFill>
              <a:latin typeface="Agilent TT Cond" pitchFamily="34" charset="0"/>
            </a:endParaRPr>
          </a:p>
          <a:p>
            <a:pPr marL="201613" indent="-201613" defTabSz="403225">
              <a:buClr>
                <a:srgbClr val="000000"/>
              </a:buClr>
              <a:buSzPct val="46000"/>
              <a:buFont typeface="Monotype Sorts" pitchFamily="2" charset="2"/>
              <a:buChar char="l"/>
            </a:pPr>
            <a:r>
              <a:rPr lang="en-US" dirty="0">
                <a:solidFill>
                  <a:srgbClr val="0066FF"/>
                </a:solidFill>
                <a:latin typeface="Agilent TT Cond" pitchFamily="34" charset="0"/>
              </a:rPr>
              <a:t>Resolution</a:t>
            </a:r>
            <a:r>
              <a:rPr lang="en-US" dirty="0">
                <a:solidFill>
                  <a:schemeClr val="tx2"/>
                </a:solidFill>
                <a:latin typeface="Agilent TT Cond" pitchFamily="34" charset="0"/>
              </a:rPr>
              <a:t> </a:t>
            </a:r>
            <a:r>
              <a:rPr lang="en-US" dirty="0" smtClean="0">
                <a:solidFill>
                  <a:schemeClr val="tx2"/>
                </a:solidFill>
                <a:latin typeface="Agilent TT Cond" pitchFamily="34" charset="0"/>
              </a:rPr>
              <a:t> 		Smallest </a:t>
            </a:r>
            <a:r>
              <a:rPr lang="en-US" dirty="0">
                <a:solidFill>
                  <a:schemeClr val="tx2"/>
                </a:solidFill>
                <a:latin typeface="Agilent TT Cond" pitchFamily="34" charset="0"/>
              </a:rPr>
              <a:t>frequency increment</a:t>
            </a:r>
          </a:p>
          <a:p>
            <a:pPr marL="201613" indent="-201613" defTabSz="403225">
              <a:buClr>
                <a:srgbClr val="000000"/>
              </a:buClr>
              <a:buSzPct val="46000"/>
              <a:buFont typeface="Monotype Sorts" pitchFamily="2" charset="2"/>
              <a:buChar char="l"/>
            </a:pPr>
            <a:r>
              <a:rPr lang="en-US" dirty="0">
                <a:solidFill>
                  <a:srgbClr val="0066FF"/>
                </a:solidFill>
                <a:latin typeface="Agilent TT Cond" pitchFamily="34" charset="0"/>
              </a:rPr>
              <a:t>Accuracy</a:t>
            </a:r>
            <a:r>
              <a:rPr lang="en-US" dirty="0">
                <a:solidFill>
                  <a:schemeClr val="tx2"/>
                </a:solidFill>
                <a:latin typeface="Agilent TT Cond" pitchFamily="34" charset="0"/>
              </a:rPr>
              <a:t> </a:t>
            </a:r>
            <a:r>
              <a:rPr lang="en-US" dirty="0" smtClean="0">
                <a:solidFill>
                  <a:schemeClr val="tx2"/>
                </a:solidFill>
                <a:latin typeface="Agilent TT Cond" pitchFamily="34" charset="0"/>
              </a:rPr>
              <a:t> 			How close is the indicated frequency 						to the actual frequency?</a:t>
            </a:r>
          </a:p>
          <a:p>
            <a:pPr marL="201613" indent="-201613" defTabSz="403225">
              <a:buClr>
                <a:srgbClr val="000000"/>
              </a:buClr>
              <a:buSzPct val="46000"/>
              <a:buFont typeface="Monotype Sorts" pitchFamily="2" charset="2"/>
              <a:buChar char="l"/>
            </a:pPr>
            <a:r>
              <a:rPr lang="en-US" dirty="0">
                <a:solidFill>
                  <a:srgbClr val="0066FF"/>
                </a:solidFill>
                <a:latin typeface="Agilent TT Cond" pitchFamily="34" charset="0"/>
              </a:rPr>
              <a:t>Switching Speed </a:t>
            </a:r>
            <a:r>
              <a:rPr lang="en-US" dirty="0" smtClean="0">
                <a:solidFill>
                  <a:schemeClr val="tx2"/>
                </a:solidFill>
                <a:latin typeface="Agilent TT Cond" pitchFamily="34" charset="0"/>
              </a:rPr>
              <a:t>	How quickly can you change from 							one frequency to another?</a:t>
            </a:r>
            <a:endParaRPr lang="en-US" dirty="0">
              <a:solidFill>
                <a:schemeClr val="tx2"/>
              </a:solidFill>
              <a:latin typeface="Agilent TT Cond" pitchFamily="34" charset="0"/>
            </a:endParaRPr>
          </a:p>
        </p:txBody>
      </p:sp>
      <p:grpSp>
        <p:nvGrpSpPr>
          <p:cNvPr id="55302" name="Group 18"/>
          <p:cNvGrpSpPr>
            <a:grpSpLocks/>
          </p:cNvGrpSpPr>
          <p:nvPr/>
        </p:nvGrpSpPr>
        <p:grpSpPr bwMode="auto">
          <a:xfrm>
            <a:off x="4267200" y="3276600"/>
            <a:ext cx="4484688" cy="1905000"/>
            <a:chOff x="288" y="2832"/>
            <a:chExt cx="2825" cy="1200"/>
          </a:xfrm>
        </p:grpSpPr>
        <p:sp>
          <p:nvSpPr>
            <p:cNvPr id="55313" name="Text Box 19"/>
            <p:cNvSpPr txBox="1">
              <a:spLocks noChangeArrowheads="1"/>
            </p:cNvSpPr>
            <p:nvPr/>
          </p:nvSpPr>
          <p:spPr bwMode="auto">
            <a:xfrm>
              <a:off x="288" y="2832"/>
              <a:ext cx="2825" cy="1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endParaRPr lang="en-US" sz="1700" dirty="0">
                <a:solidFill>
                  <a:srgbClr val="000000"/>
                </a:solidFill>
                <a:latin typeface="Agilent TT Cond" pitchFamily="34" charset="0"/>
              </a:endParaRPr>
            </a:p>
            <a:p>
              <a:pPr defTabSz="403225">
                <a:buClr>
                  <a:srgbClr val="000000"/>
                </a:buClr>
                <a:buSzPct val="90000"/>
                <a:buFont typeface="Monotype Sorts" pitchFamily="2" charset="2"/>
                <a:buNone/>
              </a:pPr>
              <a:endParaRPr lang="en-US" sz="1800" dirty="0">
                <a:solidFill>
                  <a:srgbClr val="000000"/>
                </a:solidFill>
                <a:latin typeface="Agilent TT Cond" pitchFamily="34" charset="0"/>
              </a:endParaRPr>
            </a:p>
            <a:p>
              <a:pPr defTabSz="403225">
                <a:buClr>
                  <a:srgbClr val="000000"/>
                </a:buClr>
                <a:buSzPct val="90000"/>
                <a:buFont typeface="Monotype Sorts" pitchFamily="2" charset="2"/>
                <a:buNone/>
              </a:pPr>
              <a:r>
                <a:rPr lang="en-US" sz="1800" dirty="0">
                  <a:solidFill>
                    <a:srgbClr val="000000"/>
                  </a:solidFill>
                  <a:latin typeface="Agilent TT Cond" pitchFamily="34" charset="0"/>
                </a:rPr>
                <a:t>Accuracy </a:t>
              </a:r>
              <a:r>
                <a:rPr lang="en-US" sz="1800" dirty="0" smtClean="0">
                  <a:solidFill>
                    <a:srgbClr val="000000"/>
                  </a:solidFill>
                  <a:latin typeface="Agilent TT Cond" pitchFamily="34" charset="0"/>
                </a:rPr>
                <a:t>=</a:t>
              </a:r>
            </a:p>
            <a:p>
              <a:pPr defTabSz="403225">
                <a:buClr>
                  <a:srgbClr val="000000"/>
                </a:buClr>
                <a:buSzPct val="90000"/>
                <a:buFont typeface="Monotype Sorts" pitchFamily="2" charset="2"/>
                <a:buNone/>
              </a:pPr>
              <a:endParaRPr lang="en-US" sz="1800" dirty="0" smtClean="0">
                <a:solidFill>
                  <a:srgbClr val="000000"/>
                </a:solidFill>
                <a:latin typeface="Agilent TT Cond" pitchFamily="34" charset="0"/>
              </a:endParaRPr>
            </a:p>
            <a:p>
              <a:pPr defTabSz="403225">
                <a:buClr>
                  <a:srgbClr val="000000"/>
                </a:buClr>
                <a:buSzPct val="90000"/>
                <a:buFont typeface="Monotype Sorts" pitchFamily="2" charset="2"/>
                <a:buNone/>
              </a:pPr>
              <a:r>
                <a:rPr lang="en-US" sz="1800" dirty="0">
                  <a:solidFill>
                    <a:srgbClr val="000000"/>
                  </a:solidFill>
                  <a:latin typeface="Agilent TT Cond" pitchFamily="34" charset="0"/>
                </a:rPr>
                <a:t>		=	CW frequency = 1 GHz</a:t>
              </a:r>
            </a:p>
            <a:p>
              <a:pPr marL="447675" lvl="1" indent="-38100" defTabSz="403225">
                <a:buClr>
                  <a:srgbClr val="000000"/>
                </a:buClr>
                <a:buSzPct val="90000"/>
                <a:buFont typeface="Monotype Sorts" pitchFamily="2" charset="2"/>
                <a:buNone/>
              </a:pPr>
              <a:r>
                <a:rPr lang="en-US" sz="1800" dirty="0">
                  <a:solidFill>
                    <a:srgbClr val="000000"/>
                  </a:solidFill>
                  <a:latin typeface="Agilent TT Cond" pitchFamily="34" charset="0"/>
                </a:rPr>
                <a:t>		=	aging rate = 0.152 </a:t>
              </a:r>
              <a:r>
                <a:rPr lang="en-US" sz="1800" dirty="0" err="1">
                  <a:solidFill>
                    <a:srgbClr val="000000"/>
                  </a:solidFill>
                  <a:latin typeface="Agilent TT Cond" pitchFamily="34" charset="0"/>
                </a:rPr>
                <a:t>ppm</a:t>
              </a:r>
              <a:r>
                <a:rPr lang="en-US" sz="1800" dirty="0">
                  <a:solidFill>
                    <a:srgbClr val="000000"/>
                  </a:solidFill>
                  <a:latin typeface="Agilent TT Cond" pitchFamily="34" charset="0"/>
                </a:rPr>
                <a:t>/year</a:t>
              </a:r>
            </a:p>
            <a:p>
              <a:pPr defTabSz="403225">
                <a:buClr>
                  <a:srgbClr val="000000"/>
                </a:buClr>
                <a:buSzPct val="90000"/>
                <a:buFont typeface="Monotype Sorts" pitchFamily="2" charset="2"/>
                <a:buNone/>
              </a:pPr>
              <a:r>
                <a:rPr lang="en-US" sz="1800" dirty="0">
                  <a:solidFill>
                    <a:srgbClr val="000000"/>
                  </a:solidFill>
                  <a:latin typeface="Agilent TT Cond" pitchFamily="34" charset="0"/>
                </a:rPr>
                <a:t>		=	time since last calibrated = 1 year</a:t>
              </a:r>
              <a:endParaRPr lang="en-US" sz="1800" dirty="0">
                <a:latin typeface="Agilent TT Cond" pitchFamily="34" charset="0"/>
              </a:endParaRPr>
            </a:p>
          </p:txBody>
        </p:sp>
        <p:sp>
          <p:nvSpPr>
            <p:cNvPr id="55336" name="Text Box 22"/>
            <p:cNvSpPr txBox="1">
              <a:spLocks noChangeArrowheads="1"/>
            </p:cNvSpPr>
            <p:nvPr/>
          </p:nvSpPr>
          <p:spPr bwMode="auto">
            <a:xfrm>
              <a:off x="1104" y="3171"/>
              <a:ext cx="81" cy="16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endParaRPr lang="en-US" sz="2200" dirty="0">
                <a:latin typeface="Agilent TT Cond" pitchFamily="34" charset="0"/>
              </a:endParaRPr>
            </a:p>
          </p:txBody>
        </p:sp>
        <p:grpSp>
          <p:nvGrpSpPr>
            <p:cNvPr id="55315" name="Group 23"/>
            <p:cNvGrpSpPr>
              <a:grpSpLocks/>
            </p:cNvGrpSpPr>
            <p:nvPr/>
          </p:nvGrpSpPr>
          <p:grpSpPr bwMode="auto">
            <a:xfrm>
              <a:off x="1115" y="3168"/>
              <a:ext cx="355" cy="205"/>
              <a:chOff x="3793" y="2841"/>
              <a:chExt cx="389" cy="233"/>
            </a:xfrm>
          </p:grpSpPr>
          <p:sp>
            <p:nvSpPr>
              <p:cNvPr id="55333" name="Text Box 24"/>
              <p:cNvSpPr txBox="1">
                <a:spLocks noChangeArrowheads="1"/>
              </p:cNvSpPr>
              <p:nvPr/>
            </p:nvSpPr>
            <p:spPr bwMode="auto">
              <a:xfrm>
                <a:off x="3793" y="2841"/>
                <a:ext cx="185" cy="20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000" b="1" dirty="0" smtClean="0">
                    <a:solidFill>
                      <a:srgbClr val="000000"/>
                    </a:solidFill>
                    <a:latin typeface="Agilent TT Cond" pitchFamily="34" charset="0"/>
                  </a:rPr>
                  <a:t>±</a:t>
                </a:r>
                <a:r>
                  <a:rPr lang="en-US" sz="1900" dirty="0" smtClean="0">
                    <a:solidFill>
                      <a:srgbClr val="000000"/>
                    </a:solidFill>
                    <a:latin typeface="Agilent TT Cond" pitchFamily="34" charset="0"/>
                  </a:rPr>
                  <a:t>f</a:t>
                </a:r>
                <a:endParaRPr lang="en-US" sz="2200" dirty="0">
                  <a:latin typeface="Agilent TT Cond" pitchFamily="34" charset="0"/>
                </a:endParaRPr>
              </a:p>
            </p:txBody>
          </p:sp>
          <p:sp>
            <p:nvSpPr>
              <p:cNvPr id="55334" name="Text Box 25"/>
              <p:cNvSpPr txBox="1">
                <a:spLocks noChangeArrowheads="1"/>
              </p:cNvSpPr>
              <p:nvPr/>
            </p:nvSpPr>
            <p:spPr bwMode="auto">
              <a:xfrm>
                <a:off x="3977" y="2930"/>
                <a:ext cx="205" cy="14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dirty="0">
                    <a:solidFill>
                      <a:srgbClr val="000000"/>
                    </a:solidFill>
                    <a:latin typeface="Agilent TT Cond" pitchFamily="34" charset="0"/>
                  </a:rPr>
                  <a:t>CW</a:t>
                </a:r>
                <a:endParaRPr lang="en-US" sz="2200" dirty="0">
                  <a:latin typeface="Agilent TT Cond" pitchFamily="34" charset="0"/>
                </a:endParaRPr>
              </a:p>
            </p:txBody>
          </p:sp>
        </p:grpSp>
        <p:grpSp>
          <p:nvGrpSpPr>
            <p:cNvPr id="55316" name="Group 26"/>
            <p:cNvGrpSpPr>
              <a:grpSpLocks/>
            </p:cNvGrpSpPr>
            <p:nvPr/>
          </p:nvGrpSpPr>
          <p:grpSpPr bwMode="auto">
            <a:xfrm>
              <a:off x="1566" y="3144"/>
              <a:ext cx="358" cy="214"/>
              <a:chOff x="4293" y="2814"/>
              <a:chExt cx="394" cy="243"/>
            </a:xfrm>
          </p:grpSpPr>
          <p:sp>
            <p:nvSpPr>
              <p:cNvPr id="55331" name="Text Box 27"/>
              <p:cNvSpPr txBox="1">
                <a:spLocks noChangeArrowheads="1"/>
              </p:cNvSpPr>
              <p:nvPr/>
            </p:nvSpPr>
            <p:spPr bwMode="auto">
              <a:xfrm>
                <a:off x="4293" y="2814"/>
                <a:ext cx="86" cy="23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rgbClr val="000000"/>
                    </a:solidFill>
                    <a:latin typeface="Agilent TT Cond" pitchFamily="34" charset="0"/>
                  </a:rPr>
                  <a:t>t</a:t>
                </a:r>
                <a:endParaRPr lang="en-US" sz="2200" dirty="0">
                  <a:latin typeface="Agilent TT Cond" pitchFamily="34" charset="0"/>
                </a:endParaRPr>
              </a:p>
            </p:txBody>
          </p:sp>
          <p:sp>
            <p:nvSpPr>
              <p:cNvPr id="55332" name="Text Box 28"/>
              <p:cNvSpPr txBox="1">
                <a:spLocks noChangeArrowheads="1"/>
              </p:cNvSpPr>
              <p:nvPr/>
            </p:nvSpPr>
            <p:spPr bwMode="auto">
              <a:xfrm>
                <a:off x="4382" y="2913"/>
                <a:ext cx="305" cy="14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dirty="0">
                    <a:solidFill>
                      <a:srgbClr val="000000"/>
                    </a:solidFill>
                    <a:latin typeface="Agilent TT Cond" pitchFamily="34" charset="0"/>
                  </a:rPr>
                  <a:t>aging</a:t>
                </a:r>
                <a:endParaRPr lang="en-US" sz="2200" dirty="0">
                  <a:latin typeface="Agilent TT Cond" pitchFamily="34" charset="0"/>
                </a:endParaRPr>
              </a:p>
            </p:txBody>
          </p:sp>
        </p:grpSp>
        <p:grpSp>
          <p:nvGrpSpPr>
            <p:cNvPr id="55317" name="Group 29"/>
            <p:cNvGrpSpPr>
              <a:grpSpLocks/>
            </p:cNvGrpSpPr>
            <p:nvPr/>
          </p:nvGrpSpPr>
          <p:grpSpPr bwMode="auto">
            <a:xfrm>
              <a:off x="2002" y="3151"/>
              <a:ext cx="246" cy="204"/>
              <a:chOff x="4773" y="2822"/>
              <a:chExt cx="271" cy="231"/>
            </a:xfrm>
          </p:grpSpPr>
          <p:sp>
            <p:nvSpPr>
              <p:cNvPr id="55329" name="Text Box 30"/>
              <p:cNvSpPr txBox="1">
                <a:spLocks noChangeArrowheads="1"/>
              </p:cNvSpPr>
              <p:nvPr/>
            </p:nvSpPr>
            <p:spPr bwMode="auto">
              <a:xfrm>
                <a:off x="4873" y="2909"/>
                <a:ext cx="171" cy="14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dirty="0" err="1">
                    <a:solidFill>
                      <a:srgbClr val="000000"/>
                    </a:solidFill>
                    <a:latin typeface="Agilent TT Cond" pitchFamily="34" charset="0"/>
                  </a:rPr>
                  <a:t>cal</a:t>
                </a:r>
                <a:endParaRPr lang="en-US" sz="2200" dirty="0">
                  <a:latin typeface="Agilent TT Cond" pitchFamily="34" charset="0"/>
                </a:endParaRPr>
              </a:p>
            </p:txBody>
          </p:sp>
          <p:sp>
            <p:nvSpPr>
              <p:cNvPr id="55330" name="Text Box 31"/>
              <p:cNvSpPr txBox="1">
                <a:spLocks noChangeArrowheads="1"/>
              </p:cNvSpPr>
              <p:nvPr/>
            </p:nvSpPr>
            <p:spPr bwMode="auto">
              <a:xfrm>
                <a:off x="4773" y="2822"/>
                <a:ext cx="86" cy="23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rgbClr val="000000"/>
                    </a:solidFill>
                    <a:latin typeface="Agilent TT Cond" pitchFamily="34" charset="0"/>
                  </a:rPr>
                  <a:t>t</a:t>
                </a:r>
                <a:endParaRPr lang="en-US" sz="2200" dirty="0">
                  <a:latin typeface="Agilent TT Cond" pitchFamily="34" charset="0"/>
                </a:endParaRPr>
              </a:p>
            </p:txBody>
          </p:sp>
        </p:grpSp>
        <p:sp>
          <p:nvSpPr>
            <p:cNvPr id="55318" name="Text Box 32"/>
            <p:cNvSpPr txBox="1">
              <a:spLocks noChangeArrowheads="1"/>
            </p:cNvSpPr>
            <p:nvPr/>
          </p:nvSpPr>
          <p:spPr bwMode="auto">
            <a:xfrm>
              <a:off x="1470" y="3179"/>
              <a:ext cx="72" cy="16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rgbClr val="000000"/>
                  </a:solidFill>
                  <a:latin typeface="Agilent TT Cond" pitchFamily="34" charset="0"/>
                </a:rPr>
                <a:t>*</a:t>
              </a:r>
              <a:endParaRPr lang="en-US" sz="2200" dirty="0">
                <a:latin typeface="Agilent TT Cond" pitchFamily="34" charset="0"/>
              </a:endParaRPr>
            </a:p>
          </p:txBody>
        </p:sp>
        <p:sp>
          <p:nvSpPr>
            <p:cNvPr id="55319" name="Text Box 33"/>
            <p:cNvSpPr txBox="1">
              <a:spLocks noChangeArrowheads="1"/>
            </p:cNvSpPr>
            <p:nvPr/>
          </p:nvSpPr>
          <p:spPr bwMode="auto">
            <a:xfrm>
              <a:off x="1907" y="3179"/>
              <a:ext cx="72" cy="16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rgbClr val="000000"/>
                  </a:solidFill>
                  <a:latin typeface="Agilent TT Cond" pitchFamily="34" charset="0"/>
                </a:rPr>
                <a:t>*</a:t>
              </a:r>
              <a:endParaRPr lang="en-US" sz="2200" dirty="0">
                <a:latin typeface="Agilent TT Cond" pitchFamily="34" charset="0"/>
              </a:endParaRPr>
            </a:p>
          </p:txBody>
        </p:sp>
        <p:grpSp>
          <p:nvGrpSpPr>
            <p:cNvPr id="55320" name="Group 34"/>
            <p:cNvGrpSpPr>
              <a:grpSpLocks/>
            </p:cNvGrpSpPr>
            <p:nvPr/>
          </p:nvGrpSpPr>
          <p:grpSpPr bwMode="auto">
            <a:xfrm>
              <a:off x="506" y="3423"/>
              <a:ext cx="246" cy="206"/>
              <a:chOff x="3120" y="3216"/>
              <a:chExt cx="271" cy="233"/>
            </a:xfrm>
          </p:grpSpPr>
          <p:sp>
            <p:nvSpPr>
              <p:cNvPr id="55327" name="Text Box 35"/>
              <p:cNvSpPr txBox="1">
                <a:spLocks noChangeArrowheads="1"/>
              </p:cNvSpPr>
              <p:nvPr/>
            </p:nvSpPr>
            <p:spPr bwMode="auto">
              <a:xfrm>
                <a:off x="3120" y="3216"/>
                <a:ext cx="67" cy="20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rgbClr val="000000"/>
                    </a:solidFill>
                    <a:latin typeface="Agilent TT Cond" pitchFamily="34" charset="0"/>
                  </a:rPr>
                  <a:t>f</a:t>
                </a:r>
                <a:endParaRPr lang="en-US" sz="2200" dirty="0">
                  <a:latin typeface="Agilent TT Cond" pitchFamily="34" charset="0"/>
                </a:endParaRPr>
              </a:p>
            </p:txBody>
          </p:sp>
          <p:sp>
            <p:nvSpPr>
              <p:cNvPr id="55328" name="Text Box 36"/>
              <p:cNvSpPr txBox="1">
                <a:spLocks noChangeArrowheads="1"/>
              </p:cNvSpPr>
              <p:nvPr/>
            </p:nvSpPr>
            <p:spPr bwMode="auto">
              <a:xfrm>
                <a:off x="3186" y="3305"/>
                <a:ext cx="205" cy="14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dirty="0">
                    <a:solidFill>
                      <a:srgbClr val="000000"/>
                    </a:solidFill>
                    <a:latin typeface="Agilent TT Cond" pitchFamily="34" charset="0"/>
                  </a:rPr>
                  <a:t>CW</a:t>
                </a:r>
                <a:endParaRPr lang="en-US" sz="2200" dirty="0">
                  <a:latin typeface="Agilent TT Cond" pitchFamily="34" charset="0"/>
                </a:endParaRPr>
              </a:p>
            </p:txBody>
          </p:sp>
        </p:grpSp>
        <p:grpSp>
          <p:nvGrpSpPr>
            <p:cNvPr id="55321" name="Group 37"/>
            <p:cNvGrpSpPr>
              <a:grpSpLocks/>
            </p:cNvGrpSpPr>
            <p:nvPr/>
          </p:nvGrpSpPr>
          <p:grpSpPr bwMode="auto">
            <a:xfrm>
              <a:off x="419" y="3550"/>
              <a:ext cx="357" cy="215"/>
              <a:chOff x="3098" y="3394"/>
              <a:chExt cx="393" cy="244"/>
            </a:xfrm>
          </p:grpSpPr>
          <p:sp>
            <p:nvSpPr>
              <p:cNvPr id="55325" name="Text Box 38"/>
              <p:cNvSpPr txBox="1">
                <a:spLocks noChangeArrowheads="1"/>
              </p:cNvSpPr>
              <p:nvPr/>
            </p:nvSpPr>
            <p:spPr bwMode="auto">
              <a:xfrm>
                <a:off x="3098" y="3394"/>
                <a:ext cx="86" cy="23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rgbClr val="000000"/>
                    </a:solidFill>
                    <a:latin typeface="Agilent TT Cond" pitchFamily="34" charset="0"/>
                  </a:rPr>
                  <a:t>t</a:t>
                </a:r>
                <a:endParaRPr lang="en-US" sz="2200" dirty="0">
                  <a:latin typeface="Agilent TT Cond" pitchFamily="34" charset="0"/>
                </a:endParaRPr>
              </a:p>
            </p:txBody>
          </p:sp>
          <p:sp>
            <p:nvSpPr>
              <p:cNvPr id="55326" name="Text Box 39"/>
              <p:cNvSpPr txBox="1">
                <a:spLocks noChangeArrowheads="1"/>
              </p:cNvSpPr>
              <p:nvPr/>
            </p:nvSpPr>
            <p:spPr bwMode="auto">
              <a:xfrm>
                <a:off x="3186" y="3494"/>
                <a:ext cx="305" cy="14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dirty="0">
                    <a:solidFill>
                      <a:srgbClr val="000000"/>
                    </a:solidFill>
                    <a:latin typeface="Agilent TT Cond" pitchFamily="34" charset="0"/>
                  </a:rPr>
                  <a:t>aging</a:t>
                </a:r>
                <a:endParaRPr lang="en-US" sz="2200" dirty="0">
                  <a:latin typeface="Agilent TT Cond" pitchFamily="34" charset="0"/>
                </a:endParaRPr>
              </a:p>
            </p:txBody>
          </p:sp>
        </p:grpSp>
        <p:grpSp>
          <p:nvGrpSpPr>
            <p:cNvPr id="55322" name="Group 40"/>
            <p:cNvGrpSpPr>
              <a:grpSpLocks/>
            </p:cNvGrpSpPr>
            <p:nvPr/>
          </p:nvGrpSpPr>
          <p:grpSpPr bwMode="auto">
            <a:xfrm>
              <a:off x="549" y="3762"/>
              <a:ext cx="247" cy="204"/>
              <a:chOff x="3111" y="3621"/>
              <a:chExt cx="271" cy="232"/>
            </a:xfrm>
          </p:grpSpPr>
          <p:sp>
            <p:nvSpPr>
              <p:cNvPr id="55323" name="Text Box 41"/>
              <p:cNvSpPr txBox="1">
                <a:spLocks noChangeArrowheads="1"/>
              </p:cNvSpPr>
              <p:nvPr/>
            </p:nvSpPr>
            <p:spPr bwMode="auto">
              <a:xfrm>
                <a:off x="3211" y="3709"/>
                <a:ext cx="171" cy="14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dirty="0" err="1">
                    <a:solidFill>
                      <a:srgbClr val="000000"/>
                    </a:solidFill>
                    <a:latin typeface="Agilent TT Cond" pitchFamily="34" charset="0"/>
                  </a:rPr>
                  <a:t>cal</a:t>
                </a:r>
                <a:endParaRPr lang="en-US" sz="2200" dirty="0">
                  <a:latin typeface="Agilent TT Cond" pitchFamily="34" charset="0"/>
                </a:endParaRPr>
              </a:p>
            </p:txBody>
          </p:sp>
          <p:sp>
            <p:nvSpPr>
              <p:cNvPr id="55324" name="Text Box 42"/>
              <p:cNvSpPr txBox="1">
                <a:spLocks noChangeArrowheads="1"/>
              </p:cNvSpPr>
              <p:nvPr/>
            </p:nvSpPr>
            <p:spPr bwMode="auto">
              <a:xfrm>
                <a:off x="3111" y="3621"/>
                <a:ext cx="86" cy="23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rgbClr val="000000"/>
                    </a:solidFill>
                    <a:latin typeface="Agilent TT Cond" pitchFamily="34" charset="0"/>
                  </a:rPr>
                  <a:t>t</a:t>
                </a:r>
                <a:endParaRPr lang="en-US" sz="2200" dirty="0">
                  <a:latin typeface="Agilent TT Cond" pitchFamily="34" charset="0"/>
                </a:endParaRPr>
              </a:p>
            </p:txBody>
          </p:sp>
        </p:grpSp>
      </p:grpSp>
      <p:grpSp>
        <p:nvGrpSpPr>
          <p:cNvPr id="55303" name="Group 43"/>
          <p:cNvGrpSpPr>
            <a:grpSpLocks/>
          </p:cNvGrpSpPr>
          <p:nvPr/>
        </p:nvGrpSpPr>
        <p:grpSpPr bwMode="auto">
          <a:xfrm>
            <a:off x="4267200" y="5271300"/>
            <a:ext cx="3924301" cy="604839"/>
            <a:chOff x="3264" y="3599"/>
            <a:chExt cx="2472" cy="381"/>
          </a:xfrm>
        </p:grpSpPr>
        <p:grpSp>
          <p:nvGrpSpPr>
            <p:cNvPr id="55305" name="Group 44"/>
            <p:cNvGrpSpPr>
              <a:grpSpLocks/>
            </p:cNvGrpSpPr>
            <p:nvPr/>
          </p:nvGrpSpPr>
          <p:grpSpPr bwMode="auto">
            <a:xfrm>
              <a:off x="3264" y="3752"/>
              <a:ext cx="1563" cy="228"/>
              <a:chOff x="3901" y="4302"/>
              <a:chExt cx="1490" cy="211"/>
            </a:xfrm>
          </p:grpSpPr>
          <p:sp>
            <p:nvSpPr>
              <p:cNvPr id="55309" name="Text Box 45"/>
              <p:cNvSpPr txBox="1">
                <a:spLocks noChangeArrowheads="1"/>
              </p:cNvSpPr>
              <p:nvPr/>
            </p:nvSpPr>
            <p:spPr bwMode="auto">
              <a:xfrm>
                <a:off x="3901" y="4332"/>
                <a:ext cx="1490" cy="18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solidFill>
                      <a:srgbClr val="000000"/>
                    </a:solidFill>
                    <a:latin typeface="Agilent TT Cond" pitchFamily="34" charset="0"/>
                  </a:rPr>
                  <a:t>Accuracy </a:t>
                </a:r>
                <a:r>
                  <a:rPr lang="en-US" sz="1800" dirty="0" smtClean="0">
                    <a:solidFill>
                      <a:srgbClr val="000000"/>
                    </a:solidFill>
                    <a:latin typeface="Agilent TT Cond" pitchFamily="34" charset="0"/>
                  </a:rPr>
                  <a:t>= </a:t>
                </a:r>
                <a:r>
                  <a:rPr lang="en-US" sz="1800" b="1" dirty="0" smtClean="0">
                    <a:solidFill>
                      <a:srgbClr val="000000"/>
                    </a:solidFill>
                    <a:latin typeface="Agilent TT Cond" pitchFamily="34" charset="0"/>
                  </a:rPr>
                  <a:t>±</a:t>
                </a:r>
                <a:r>
                  <a:rPr lang="en-US" sz="1800" dirty="0" smtClean="0">
                    <a:solidFill>
                      <a:srgbClr val="000000"/>
                    </a:solidFill>
                    <a:latin typeface="Agilent TT Cond" pitchFamily="34" charset="0"/>
                  </a:rPr>
                  <a:t>152 </a:t>
                </a:r>
                <a:r>
                  <a:rPr lang="en-US" sz="1800" dirty="0">
                    <a:solidFill>
                      <a:srgbClr val="000000"/>
                    </a:solidFill>
                    <a:latin typeface="Agilent TT Cond" pitchFamily="34" charset="0"/>
                  </a:rPr>
                  <a:t>Hz</a:t>
                </a:r>
                <a:endParaRPr lang="en-US" dirty="0">
                  <a:latin typeface="Agilent TT Cond" pitchFamily="34" charset="0"/>
                </a:endParaRPr>
              </a:p>
            </p:txBody>
          </p:sp>
          <p:grpSp>
            <p:nvGrpSpPr>
              <p:cNvPr id="55310" name="Group 46"/>
              <p:cNvGrpSpPr>
                <a:grpSpLocks/>
              </p:cNvGrpSpPr>
              <p:nvPr/>
            </p:nvGrpSpPr>
            <p:grpSpPr bwMode="auto">
              <a:xfrm>
                <a:off x="4733" y="4302"/>
                <a:ext cx="105" cy="203"/>
                <a:chOff x="4733" y="4302"/>
                <a:chExt cx="105" cy="203"/>
              </a:xfrm>
            </p:grpSpPr>
            <p:sp>
              <p:nvSpPr>
                <p:cNvPr id="55311" name="Text Box 47"/>
                <p:cNvSpPr txBox="1">
                  <a:spLocks noChangeArrowheads="1"/>
                </p:cNvSpPr>
                <p:nvPr/>
              </p:nvSpPr>
              <p:spPr bwMode="auto">
                <a:xfrm>
                  <a:off x="4733" y="4302"/>
                  <a:ext cx="105" cy="18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endParaRPr lang="en-GB" sz="2200" dirty="0">
                    <a:latin typeface="Agilent TT Cond" pitchFamily="34" charset="0"/>
                  </a:endParaRPr>
                </a:p>
              </p:txBody>
            </p:sp>
            <p:sp>
              <p:nvSpPr>
                <p:cNvPr id="55312" name="Text Box 48"/>
                <p:cNvSpPr txBox="1">
                  <a:spLocks noChangeArrowheads="1"/>
                </p:cNvSpPr>
                <p:nvPr/>
              </p:nvSpPr>
              <p:spPr bwMode="auto">
                <a:xfrm>
                  <a:off x="4745" y="4324"/>
                  <a:ext cx="89" cy="18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endParaRPr lang="en-GB" sz="2200" dirty="0">
                    <a:latin typeface="Agilent TT Cond" pitchFamily="34" charset="0"/>
                  </a:endParaRPr>
                </a:p>
              </p:txBody>
            </p:sp>
          </p:grpSp>
        </p:grpSp>
        <p:grpSp>
          <p:nvGrpSpPr>
            <p:cNvPr id="55306" name="Group 49"/>
            <p:cNvGrpSpPr>
              <a:grpSpLocks/>
            </p:cNvGrpSpPr>
            <p:nvPr/>
          </p:nvGrpSpPr>
          <p:grpSpPr bwMode="auto">
            <a:xfrm>
              <a:off x="5309" y="3599"/>
              <a:ext cx="427" cy="200"/>
              <a:chOff x="5139" y="2661"/>
              <a:chExt cx="467" cy="227"/>
            </a:xfrm>
          </p:grpSpPr>
          <p:sp>
            <p:nvSpPr>
              <p:cNvPr id="55307" name="Text Box 50"/>
              <p:cNvSpPr txBox="1">
                <a:spLocks noChangeArrowheads="1"/>
              </p:cNvSpPr>
              <p:nvPr/>
            </p:nvSpPr>
            <p:spPr bwMode="auto">
              <a:xfrm>
                <a:off x="5501" y="2661"/>
                <a:ext cx="105" cy="18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endParaRPr lang="en-US" sz="2200" dirty="0">
                  <a:latin typeface="Agilent TT Cond" pitchFamily="34" charset="0"/>
                </a:endParaRPr>
              </a:p>
            </p:txBody>
          </p:sp>
          <p:sp>
            <p:nvSpPr>
              <p:cNvPr id="55308" name="Text Box 51"/>
              <p:cNvSpPr txBox="1">
                <a:spLocks noChangeArrowheads="1"/>
              </p:cNvSpPr>
              <p:nvPr/>
            </p:nvSpPr>
            <p:spPr bwMode="auto">
              <a:xfrm>
                <a:off x="5139" y="2707"/>
                <a:ext cx="89" cy="18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endParaRPr lang="en-US" sz="2200" dirty="0">
                  <a:latin typeface="Agilent TT Cond" pitchFamily="34" charset="0"/>
                </a:endParaRPr>
              </a:p>
            </p:txBody>
          </p:sp>
        </p:grpSp>
      </p:grpSp>
      <p:sp>
        <p:nvSpPr>
          <p:cNvPr id="55304" name="Rectangle 52"/>
          <p:cNvSpPr>
            <a:spLocks noChangeArrowheads="1"/>
          </p:cNvSpPr>
          <p:nvPr/>
        </p:nvSpPr>
        <p:spPr bwMode="auto">
          <a:xfrm>
            <a:off x="1905000" y="914400"/>
            <a:ext cx="54102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Frequency</a:t>
            </a:r>
            <a:endParaRPr lang="en-US" sz="3600" b="1"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28588" y="179388"/>
            <a:ext cx="9015412" cy="549275"/>
          </a:xfrm>
        </p:spPr>
        <p:txBody>
          <a:bodyPr/>
          <a:lstStyle/>
          <a:p>
            <a:r>
              <a:rPr lang="en-US" dirty="0" smtClean="0"/>
              <a:t>Basic CW Signals – Specifications 	</a:t>
            </a:r>
          </a:p>
        </p:txBody>
      </p:sp>
      <p:sp>
        <p:nvSpPr>
          <p:cNvPr id="1029" name="AutoShape 4"/>
          <p:cNvSpPr>
            <a:spLocks noChangeArrowheads="1"/>
          </p:cNvSpPr>
          <p:nvPr/>
        </p:nvSpPr>
        <p:spPr bwMode="auto">
          <a:xfrm flipV="1">
            <a:off x="3968840" y="5295899"/>
            <a:ext cx="550863" cy="488950"/>
          </a:xfrm>
          <a:prstGeom prst="roundRect">
            <a:avLst>
              <a:gd name="adj" fmla="val 0"/>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1030" name="Text Box 5"/>
          <p:cNvSpPr txBox="1">
            <a:spLocks noChangeArrowheads="1"/>
          </p:cNvSpPr>
          <p:nvPr/>
        </p:nvSpPr>
        <p:spPr bwMode="auto">
          <a:xfrm>
            <a:off x="4028593" y="5417342"/>
            <a:ext cx="462758" cy="2460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DUT</a:t>
            </a:r>
          </a:p>
        </p:txBody>
      </p:sp>
      <p:sp>
        <p:nvSpPr>
          <p:cNvPr id="1031" name="Text Box 6"/>
          <p:cNvSpPr txBox="1">
            <a:spLocks noChangeArrowheads="1"/>
          </p:cNvSpPr>
          <p:nvPr/>
        </p:nvSpPr>
        <p:spPr bwMode="auto">
          <a:xfrm>
            <a:off x="620141" y="4444545"/>
            <a:ext cx="3257198" cy="57558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dirty="0">
                <a:latin typeface="Agilent TT Cond" pitchFamily="34" charset="0"/>
              </a:rPr>
              <a:t>Source protected from accidental transmission from DUT</a:t>
            </a:r>
          </a:p>
        </p:txBody>
      </p:sp>
      <p:sp>
        <p:nvSpPr>
          <p:cNvPr id="1032" name="Line 7"/>
          <p:cNvSpPr>
            <a:spLocks noChangeShapeType="1"/>
          </p:cNvSpPr>
          <p:nvPr/>
        </p:nvSpPr>
        <p:spPr bwMode="auto">
          <a:xfrm>
            <a:off x="5548313" y="4665661"/>
            <a:ext cx="0" cy="100488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33" name="Line 8"/>
          <p:cNvSpPr>
            <a:spLocks noChangeShapeType="1"/>
          </p:cNvSpPr>
          <p:nvPr/>
        </p:nvSpPr>
        <p:spPr bwMode="auto">
          <a:xfrm>
            <a:off x="5541963" y="5664199"/>
            <a:ext cx="258127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34" name="Text Box 9"/>
          <p:cNvSpPr txBox="1">
            <a:spLocks noChangeArrowheads="1"/>
          </p:cNvSpPr>
          <p:nvPr/>
        </p:nvSpPr>
        <p:spPr bwMode="auto">
          <a:xfrm rot="-5400000">
            <a:off x="5029201" y="4876798"/>
            <a:ext cx="641350" cy="20637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Voltage</a:t>
            </a:r>
            <a:endParaRPr lang="en-US" sz="1600" dirty="0">
              <a:latin typeface="Agilent TT Cond" pitchFamily="34" charset="0"/>
            </a:endParaRPr>
          </a:p>
        </p:txBody>
      </p:sp>
      <p:sp>
        <p:nvSpPr>
          <p:cNvPr id="1035" name="Text Box 10"/>
          <p:cNvSpPr txBox="1">
            <a:spLocks noChangeArrowheads="1"/>
          </p:cNvSpPr>
          <p:nvPr/>
        </p:nvSpPr>
        <p:spPr bwMode="auto">
          <a:xfrm>
            <a:off x="7289800" y="5732461"/>
            <a:ext cx="919163" cy="214313"/>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Frequency</a:t>
            </a:r>
            <a:endParaRPr lang="en-US" sz="1600" dirty="0">
              <a:latin typeface="Agilent TT Cond" pitchFamily="34" charset="0"/>
            </a:endParaRPr>
          </a:p>
        </p:txBody>
      </p:sp>
      <p:sp>
        <p:nvSpPr>
          <p:cNvPr id="1036" name="Line 11"/>
          <p:cNvSpPr>
            <a:spLocks noChangeShapeType="1"/>
          </p:cNvSpPr>
          <p:nvPr/>
        </p:nvSpPr>
        <p:spPr bwMode="auto">
          <a:xfrm flipV="1">
            <a:off x="6716713" y="5295899"/>
            <a:ext cx="0" cy="36353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1037" name="Line 12"/>
          <p:cNvSpPr>
            <a:spLocks noChangeShapeType="1"/>
          </p:cNvSpPr>
          <p:nvPr/>
        </p:nvSpPr>
        <p:spPr bwMode="auto">
          <a:xfrm flipH="1">
            <a:off x="6858000" y="4540249"/>
            <a:ext cx="379412"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38" name="Line 13"/>
          <p:cNvSpPr>
            <a:spLocks noChangeShapeType="1"/>
          </p:cNvSpPr>
          <p:nvPr/>
        </p:nvSpPr>
        <p:spPr bwMode="auto">
          <a:xfrm flipH="1">
            <a:off x="6884988" y="5278436"/>
            <a:ext cx="38100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43" name="Line 18"/>
          <p:cNvSpPr>
            <a:spLocks noChangeShapeType="1"/>
          </p:cNvSpPr>
          <p:nvPr/>
        </p:nvSpPr>
        <p:spPr bwMode="auto">
          <a:xfrm flipV="1">
            <a:off x="6715125" y="4914899"/>
            <a:ext cx="0" cy="385762"/>
          </a:xfrm>
          <a:prstGeom prst="line">
            <a:avLst/>
          </a:prstGeom>
          <a:noFill/>
          <a:ln w="31234">
            <a:solidFill>
              <a:schemeClr val="tx2"/>
            </a:solidFill>
            <a:prstDash val="dash"/>
            <a:round/>
            <a:headEnd/>
            <a:tailEnd/>
          </a:ln>
        </p:spPr>
        <p:txBody>
          <a:bodyPr wrap="none" anchor="ctr"/>
          <a:lstStyle/>
          <a:p>
            <a:endParaRPr lang="en-US" dirty="0">
              <a:latin typeface="Agilent TT Cond" pitchFamily="34" charset="0"/>
            </a:endParaRPr>
          </a:p>
        </p:txBody>
      </p:sp>
      <p:sp>
        <p:nvSpPr>
          <p:cNvPr id="1044" name="Line 19"/>
          <p:cNvSpPr>
            <a:spLocks noChangeShapeType="1"/>
          </p:cNvSpPr>
          <p:nvPr/>
        </p:nvSpPr>
        <p:spPr bwMode="auto">
          <a:xfrm flipV="1">
            <a:off x="6715125" y="4540249"/>
            <a:ext cx="0" cy="384175"/>
          </a:xfrm>
          <a:prstGeom prst="line">
            <a:avLst/>
          </a:prstGeom>
          <a:noFill/>
          <a:ln w="31234">
            <a:solidFill>
              <a:schemeClr val="tx2"/>
            </a:solidFill>
            <a:prstDash val="dash"/>
            <a:round/>
            <a:headEnd/>
            <a:tailEnd type="triangle" w="med" len="med"/>
          </a:ln>
        </p:spPr>
        <p:txBody>
          <a:bodyPr wrap="none" anchor="ctr"/>
          <a:lstStyle/>
          <a:p>
            <a:endParaRPr lang="en-US" dirty="0">
              <a:latin typeface="Agilent TT Cond" pitchFamily="34" charset="0"/>
            </a:endParaRPr>
          </a:p>
        </p:txBody>
      </p:sp>
      <p:sp>
        <p:nvSpPr>
          <p:cNvPr id="1045" name="Line 20"/>
          <p:cNvSpPr>
            <a:spLocks noChangeShapeType="1"/>
          </p:cNvSpPr>
          <p:nvPr/>
        </p:nvSpPr>
        <p:spPr bwMode="auto">
          <a:xfrm flipH="1">
            <a:off x="6254547" y="4495005"/>
            <a:ext cx="379412"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46" name="Line 21"/>
          <p:cNvSpPr>
            <a:spLocks noChangeShapeType="1"/>
          </p:cNvSpPr>
          <p:nvPr/>
        </p:nvSpPr>
        <p:spPr bwMode="auto">
          <a:xfrm flipH="1">
            <a:off x="6254547" y="4631419"/>
            <a:ext cx="381000"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1052" name="Text Box 27"/>
          <p:cNvSpPr txBox="1">
            <a:spLocks noChangeArrowheads="1"/>
          </p:cNvSpPr>
          <p:nvPr/>
        </p:nvSpPr>
        <p:spPr bwMode="auto">
          <a:xfrm>
            <a:off x="5453064" y="4041194"/>
            <a:ext cx="930396" cy="430213"/>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smtClean="0">
                <a:solidFill>
                  <a:srgbClr val="000000"/>
                </a:solidFill>
                <a:latin typeface="Agilent TT Cond" pitchFamily="34" charset="0"/>
              </a:rPr>
              <a:t>Amplitude uncertainty</a:t>
            </a:r>
            <a:endParaRPr lang="en-US" sz="1600" dirty="0">
              <a:latin typeface="Agilent TT Cond" pitchFamily="34" charset="0"/>
            </a:endParaRPr>
          </a:p>
        </p:txBody>
      </p:sp>
      <p:sp>
        <p:nvSpPr>
          <p:cNvPr id="1053" name="Text Box 28"/>
          <p:cNvSpPr txBox="1">
            <a:spLocks noChangeArrowheads="1"/>
          </p:cNvSpPr>
          <p:nvPr/>
        </p:nvSpPr>
        <p:spPr bwMode="auto">
          <a:xfrm>
            <a:off x="7285038" y="4437591"/>
            <a:ext cx="1676400" cy="235861"/>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What is P        out?</a:t>
            </a:r>
            <a:endParaRPr lang="en-US" sz="1600" dirty="0">
              <a:latin typeface="Agilent TT Cond" pitchFamily="34" charset="0"/>
            </a:endParaRPr>
          </a:p>
        </p:txBody>
      </p:sp>
      <p:sp>
        <p:nvSpPr>
          <p:cNvPr id="1054" name="Text Box 29"/>
          <p:cNvSpPr txBox="1">
            <a:spLocks noChangeArrowheads="1"/>
          </p:cNvSpPr>
          <p:nvPr/>
        </p:nvSpPr>
        <p:spPr bwMode="auto">
          <a:xfrm>
            <a:off x="8039894" y="4561945"/>
            <a:ext cx="338138" cy="207963"/>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max</a:t>
            </a:r>
            <a:endParaRPr lang="en-US" sz="1600" dirty="0">
              <a:latin typeface="Agilent TT Cond" pitchFamily="34" charset="0"/>
            </a:endParaRPr>
          </a:p>
        </p:txBody>
      </p:sp>
      <p:sp>
        <p:nvSpPr>
          <p:cNvPr id="1055" name="Text Box 30"/>
          <p:cNvSpPr txBox="1">
            <a:spLocks noChangeArrowheads="1"/>
          </p:cNvSpPr>
          <p:nvPr/>
        </p:nvSpPr>
        <p:spPr bwMode="auto">
          <a:xfrm>
            <a:off x="8011171" y="5204800"/>
            <a:ext cx="474663" cy="209550"/>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min</a:t>
            </a:r>
            <a:endParaRPr lang="en-US" sz="1600" dirty="0">
              <a:latin typeface="Agilent TT Cond" pitchFamily="34" charset="0"/>
            </a:endParaRPr>
          </a:p>
        </p:txBody>
      </p:sp>
      <p:sp>
        <p:nvSpPr>
          <p:cNvPr id="1056" name="Text Box 31"/>
          <p:cNvSpPr txBox="1">
            <a:spLocks noChangeArrowheads="1"/>
          </p:cNvSpPr>
          <p:nvPr/>
        </p:nvSpPr>
        <p:spPr bwMode="auto">
          <a:xfrm>
            <a:off x="527992" y="1352550"/>
            <a:ext cx="8141087" cy="2678963"/>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2200" dirty="0">
                <a:solidFill>
                  <a:srgbClr val="0066FF"/>
                </a:solidFill>
                <a:latin typeface="Agilent TT Cond" pitchFamily="34" charset="0"/>
              </a:rPr>
              <a:t>Range</a:t>
            </a:r>
            <a:r>
              <a:rPr lang="en-US" sz="2200" dirty="0">
                <a:solidFill>
                  <a:schemeClr val="tx2"/>
                </a:solidFill>
                <a:latin typeface="Agilent TT Cond" pitchFamily="34" charset="0"/>
              </a:rPr>
              <a:t> </a:t>
            </a:r>
            <a:r>
              <a:rPr lang="en-US" sz="2200" dirty="0" smtClean="0">
                <a:solidFill>
                  <a:schemeClr val="tx2"/>
                </a:solidFill>
                <a:latin typeface="Agilent TT Cond" pitchFamily="34" charset="0"/>
              </a:rPr>
              <a:t> 						</a:t>
            </a:r>
            <a:r>
              <a:rPr lang="en-US" sz="2200" dirty="0" err="1" smtClean="0">
                <a:solidFill>
                  <a:schemeClr val="tx2"/>
                </a:solidFill>
                <a:latin typeface="Agilent TT Cond" pitchFamily="34" charset="0"/>
              </a:rPr>
              <a:t>P</a:t>
            </a:r>
            <a:r>
              <a:rPr lang="en-US" sz="2200" baseline="-25000" dirty="0" err="1" smtClean="0">
                <a:solidFill>
                  <a:schemeClr val="tx2"/>
                </a:solidFill>
                <a:latin typeface="Agilent TT Cond" pitchFamily="34" charset="0"/>
              </a:rPr>
              <a:t>min</a:t>
            </a:r>
            <a:r>
              <a:rPr lang="en-US" sz="2200" dirty="0" smtClean="0">
                <a:solidFill>
                  <a:schemeClr val="tx2"/>
                </a:solidFill>
                <a:latin typeface="Agilent TT Cond" pitchFamily="34" charset="0"/>
              </a:rPr>
              <a:t> </a:t>
            </a:r>
            <a:r>
              <a:rPr lang="en-US" sz="2200" dirty="0">
                <a:solidFill>
                  <a:schemeClr val="tx2"/>
                </a:solidFill>
                <a:latin typeface="Agilent TT Cond" pitchFamily="34" charset="0"/>
              </a:rPr>
              <a:t>to </a:t>
            </a:r>
            <a:r>
              <a:rPr lang="en-US" sz="2200" dirty="0" err="1" smtClean="0">
                <a:solidFill>
                  <a:schemeClr val="tx2"/>
                </a:solidFill>
                <a:latin typeface="Agilent TT Cond" pitchFamily="34" charset="0"/>
              </a:rPr>
              <a:t>P</a:t>
            </a:r>
            <a:r>
              <a:rPr lang="en-US" sz="2200" baseline="-25000" dirty="0" err="1" smtClean="0">
                <a:solidFill>
                  <a:schemeClr val="tx2"/>
                </a:solidFill>
                <a:latin typeface="Agilent TT Cond" pitchFamily="34" charset="0"/>
              </a:rPr>
              <a:t>max</a:t>
            </a:r>
            <a:r>
              <a:rPr lang="en-US" sz="2200" baseline="-25000" dirty="0" smtClean="0">
                <a:solidFill>
                  <a:schemeClr val="tx2"/>
                </a:solidFill>
                <a:latin typeface="Agilent TT Cond" pitchFamily="34" charset="0"/>
              </a:rPr>
              <a:t> </a:t>
            </a:r>
          </a:p>
          <a:p>
            <a:pPr marL="201613" indent="-201613" defTabSz="403225">
              <a:buClr>
                <a:srgbClr val="000000"/>
              </a:buClr>
              <a:buSzPct val="46000"/>
              <a:buFont typeface="Monotype Sorts" pitchFamily="2" charset="2"/>
              <a:buChar char="l"/>
            </a:pPr>
            <a:r>
              <a:rPr lang="en-US" sz="2200" dirty="0" smtClean="0">
                <a:solidFill>
                  <a:srgbClr val="0066FF"/>
                </a:solidFill>
                <a:latin typeface="Agilent TT Cond" pitchFamily="34" charset="0"/>
              </a:rPr>
              <a:t>Resolution</a:t>
            </a:r>
            <a:r>
              <a:rPr lang="en-US" sz="2200" dirty="0" smtClean="0">
                <a:solidFill>
                  <a:schemeClr val="tx2"/>
                </a:solidFill>
                <a:latin typeface="Agilent TT Cond" pitchFamily="34" charset="0"/>
              </a:rPr>
              <a:t> 					Smallest amplitude increment </a:t>
            </a:r>
          </a:p>
          <a:p>
            <a:pPr marL="201613" indent="-201613" defTabSz="403225">
              <a:buClr>
                <a:srgbClr val="000000"/>
              </a:buClr>
              <a:buSzPct val="46000"/>
              <a:buFont typeface="Monotype Sorts" pitchFamily="2" charset="2"/>
              <a:buChar char="l"/>
            </a:pPr>
            <a:r>
              <a:rPr lang="en-US" sz="2200" dirty="0" smtClean="0">
                <a:solidFill>
                  <a:srgbClr val="0066FF"/>
                </a:solidFill>
                <a:latin typeface="Agilent TT Cond" pitchFamily="34" charset="0"/>
              </a:rPr>
              <a:t>Accuracy</a:t>
            </a:r>
            <a:r>
              <a:rPr lang="en-US" sz="2200" dirty="0" smtClean="0">
                <a:solidFill>
                  <a:schemeClr val="tx2"/>
                </a:solidFill>
                <a:latin typeface="Agilent TT Cond" pitchFamily="34" charset="0"/>
              </a:rPr>
              <a:t> 	</a:t>
            </a:r>
            <a:r>
              <a:rPr lang="en-US" sz="2200" dirty="0">
                <a:solidFill>
                  <a:schemeClr val="tx2"/>
                </a:solidFill>
                <a:latin typeface="Agilent TT Cond" pitchFamily="34" charset="0"/>
              </a:rPr>
              <a:t>	</a:t>
            </a:r>
            <a:r>
              <a:rPr lang="en-US" sz="2200" dirty="0" smtClean="0">
                <a:solidFill>
                  <a:schemeClr val="tx2"/>
                </a:solidFill>
                <a:latin typeface="Agilent TT Cond" pitchFamily="34" charset="0"/>
              </a:rPr>
              <a:t>			How </a:t>
            </a:r>
            <a:r>
              <a:rPr lang="en-US" sz="2200" dirty="0">
                <a:solidFill>
                  <a:schemeClr val="tx2"/>
                </a:solidFill>
                <a:latin typeface="Agilent TT Cond" pitchFamily="34" charset="0"/>
              </a:rPr>
              <a:t>close is the indicated </a:t>
            </a:r>
            <a:r>
              <a:rPr lang="en-US" sz="2200" dirty="0" smtClean="0">
                <a:solidFill>
                  <a:schemeClr val="tx2"/>
                </a:solidFill>
                <a:latin typeface="Agilent TT Cond" pitchFamily="34" charset="0"/>
              </a:rPr>
              <a:t>amplitude to the</a:t>
            </a:r>
            <a:r>
              <a:rPr lang="en-US" sz="2200" dirty="0">
                <a:solidFill>
                  <a:schemeClr val="tx2"/>
                </a:solidFill>
                <a:latin typeface="Agilent TT Cond" pitchFamily="34" charset="0"/>
              </a:rPr>
              <a:t>						</a:t>
            </a:r>
            <a:r>
              <a:rPr lang="en-US" sz="2200" dirty="0" smtClean="0">
                <a:solidFill>
                  <a:schemeClr val="tx2"/>
                </a:solidFill>
                <a:latin typeface="Agilent TT Cond" pitchFamily="34" charset="0"/>
              </a:rPr>
              <a:t>			actual amplitude?</a:t>
            </a:r>
            <a:endParaRPr lang="en-US" sz="2200" dirty="0">
              <a:solidFill>
                <a:schemeClr val="tx2"/>
              </a:solidFill>
              <a:latin typeface="Agilent TT Cond" pitchFamily="34" charset="0"/>
            </a:endParaRPr>
          </a:p>
          <a:p>
            <a:pPr marL="201613" indent="-201613" defTabSz="403225">
              <a:buClr>
                <a:srgbClr val="000000"/>
              </a:buClr>
              <a:buSzPct val="46000"/>
              <a:buFont typeface="Monotype Sorts" pitchFamily="2" charset="2"/>
              <a:buChar char="l"/>
            </a:pPr>
            <a:r>
              <a:rPr lang="en-US" sz="2200" dirty="0">
                <a:solidFill>
                  <a:srgbClr val="0066FF"/>
                </a:solidFill>
                <a:latin typeface="Agilent TT Cond" pitchFamily="34" charset="0"/>
              </a:rPr>
              <a:t>Switching Speed </a:t>
            </a:r>
            <a:r>
              <a:rPr lang="en-US" sz="2200" dirty="0" smtClean="0">
                <a:solidFill>
                  <a:schemeClr val="tx2"/>
                </a:solidFill>
                <a:latin typeface="Agilent TT Cond" pitchFamily="34" charset="0"/>
              </a:rPr>
              <a:t>	</a:t>
            </a:r>
            <a:r>
              <a:rPr lang="en-US" sz="2200" dirty="0">
                <a:solidFill>
                  <a:schemeClr val="tx2"/>
                </a:solidFill>
                <a:latin typeface="Agilent TT Cond" pitchFamily="34" charset="0"/>
              </a:rPr>
              <a:t>	</a:t>
            </a:r>
            <a:r>
              <a:rPr lang="en-US" sz="2200" dirty="0" smtClean="0">
                <a:solidFill>
                  <a:schemeClr val="tx2"/>
                </a:solidFill>
                <a:latin typeface="Agilent TT Cond" pitchFamily="34" charset="0"/>
              </a:rPr>
              <a:t>	How </a:t>
            </a:r>
            <a:r>
              <a:rPr lang="en-US" sz="2200" dirty="0">
                <a:solidFill>
                  <a:schemeClr val="tx2"/>
                </a:solidFill>
                <a:latin typeface="Agilent TT Cond" pitchFamily="34" charset="0"/>
              </a:rPr>
              <a:t>quickly can you change from </a:t>
            </a:r>
            <a:r>
              <a:rPr lang="en-US" sz="2200" dirty="0" smtClean="0">
                <a:solidFill>
                  <a:schemeClr val="tx2"/>
                </a:solidFill>
                <a:latin typeface="Agilent TT Cond" pitchFamily="34" charset="0"/>
              </a:rPr>
              <a:t>one</a:t>
            </a:r>
            <a:r>
              <a:rPr lang="en-US" sz="2200" dirty="0">
                <a:solidFill>
                  <a:schemeClr val="tx2"/>
                </a:solidFill>
                <a:latin typeface="Agilent TT Cond" pitchFamily="34" charset="0"/>
              </a:rPr>
              <a:t>						</a:t>
            </a:r>
            <a:r>
              <a:rPr lang="en-US" sz="2200" dirty="0" smtClean="0">
                <a:solidFill>
                  <a:schemeClr val="tx2"/>
                </a:solidFill>
                <a:latin typeface="Agilent TT Cond" pitchFamily="34" charset="0"/>
              </a:rPr>
              <a:t>				amplitude to </a:t>
            </a:r>
            <a:r>
              <a:rPr lang="en-US" sz="2200" dirty="0">
                <a:solidFill>
                  <a:schemeClr val="tx2"/>
                </a:solidFill>
                <a:latin typeface="Agilent TT Cond" pitchFamily="34" charset="0"/>
              </a:rPr>
              <a:t>another?</a:t>
            </a:r>
          </a:p>
          <a:p>
            <a:pPr marL="184150" indent="-184150" defTabSz="403225">
              <a:buClr>
                <a:srgbClr val="000000"/>
              </a:buClr>
              <a:buFontTx/>
              <a:buChar char="•"/>
            </a:pPr>
            <a:r>
              <a:rPr lang="en-US" sz="2200" dirty="0" smtClean="0">
                <a:solidFill>
                  <a:srgbClr val="0066FF"/>
                </a:solidFill>
                <a:latin typeface="Agilent TT Cond" pitchFamily="34" charset="0"/>
              </a:rPr>
              <a:t>Reverse </a:t>
            </a:r>
            <a:r>
              <a:rPr lang="en-US" sz="2200" dirty="0">
                <a:solidFill>
                  <a:srgbClr val="0066FF"/>
                </a:solidFill>
                <a:latin typeface="Agilent TT Cond" pitchFamily="34" charset="0"/>
              </a:rPr>
              <a:t>Power </a:t>
            </a:r>
            <a:r>
              <a:rPr lang="en-US" sz="2200" dirty="0" smtClean="0">
                <a:solidFill>
                  <a:srgbClr val="0066FF"/>
                </a:solidFill>
                <a:latin typeface="Agilent TT Cond" pitchFamily="34" charset="0"/>
              </a:rPr>
              <a:t>Protection</a:t>
            </a:r>
            <a:r>
              <a:rPr lang="en-US" sz="2200" dirty="0" smtClean="0">
                <a:solidFill>
                  <a:schemeClr val="tx2"/>
                </a:solidFill>
                <a:latin typeface="Agilent TT Cond" pitchFamily="34" charset="0"/>
              </a:rPr>
              <a:t>	Maximum safe power that can be applied									to the RF output</a:t>
            </a:r>
            <a:endParaRPr lang="en-US" sz="2200" dirty="0">
              <a:solidFill>
                <a:schemeClr val="tx2"/>
              </a:solidFill>
              <a:latin typeface="Agilent TT Cond" pitchFamily="34" charset="0"/>
            </a:endParaRPr>
          </a:p>
        </p:txBody>
      </p:sp>
      <p:sp>
        <p:nvSpPr>
          <p:cNvPr id="1057" name="Line 32"/>
          <p:cNvSpPr>
            <a:spLocks noChangeShapeType="1"/>
          </p:cNvSpPr>
          <p:nvPr/>
        </p:nvSpPr>
        <p:spPr bwMode="auto">
          <a:xfrm flipH="1">
            <a:off x="3403287" y="5670549"/>
            <a:ext cx="550862" cy="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1058" name="Text Box 34"/>
          <p:cNvSpPr txBox="1">
            <a:spLocks noChangeArrowheads="1"/>
          </p:cNvSpPr>
          <p:nvPr/>
        </p:nvSpPr>
        <p:spPr bwMode="auto">
          <a:xfrm>
            <a:off x="7289800" y="5070415"/>
            <a:ext cx="1752600" cy="276891"/>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What is P       out?</a:t>
            </a:r>
            <a:endParaRPr lang="en-US" sz="1600" dirty="0">
              <a:latin typeface="Agilent TT Cond" pitchFamily="34" charset="0"/>
            </a:endParaRPr>
          </a:p>
        </p:txBody>
      </p:sp>
      <p:sp>
        <p:nvSpPr>
          <p:cNvPr id="1059" name="Rectangle 35"/>
          <p:cNvSpPr>
            <a:spLocks noChangeArrowheads="1"/>
          </p:cNvSpPr>
          <p:nvPr/>
        </p:nvSpPr>
        <p:spPr bwMode="auto">
          <a:xfrm>
            <a:off x="1447800" y="886490"/>
            <a:ext cx="54102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Amplitude</a:t>
            </a:r>
            <a:endParaRPr lang="en-US" sz="3600" b="1" dirty="0">
              <a:latin typeface="Agilent TT Cond" pitchFamily="34" charset="0"/>
            </a:endParaRPr>
          </a:p>
        </p:txBody>
      </p:sp>
      <p:pic>
        <p:nvPicPr>
          <p:cNvPr id="36" name="Picture 35" descr="N5182A.jpg"/>
          <p:cNvPicPr>
            <a:picLocks noChangeAspect="1"/>
          </p:cNvPicPr>
          <p:nvPr/>
        </p:nvPicPr>
        <p:blipFill>
          <a:blip r:embed="rId3" cstate="print"/>
          <a:stretch>
            <a:fillRect/>
          </a:stretch>
        </p:blipFill>
        <p:spPr>
          <a:xfrm>
            <a:off x="249380" y="5070415"/>
            <a:ext cx="3153907" cy="896744"/>
          </a:xfrm>
          <a:prstGeom prst="rect">
            <a:avLst/>
          </a:prstGeom>
        </p:spPr>
      </p:pic>
      <p:cxnSp>
        <p:nvCxnSpPr>
          <p:cNvPr id="3" name="Straight Arrow Connector 2"/>
          <p:cNvCxnSpPr/>
          <p:nvPr/>
        </p:nvCxnSpPr>
        <p:spPr bwMode="auto">
          <a:xfrm flipV="1">
            <a:off x="6453962" y="4208684"/>
            <a:ext cx="0" cy="255365"/>
          </a:xfrm>
          <a:prstGeom prst="straightConnector1">
            <a:avLst/>
          </a:prstGeom>
          <a:solidFill>
            <a:schemeClr val="accent1"/>
          </a:solidFill>
          <a:ln w="12700" cap="flat" cmpd="sng" algn="ctr">
            <a:solidFill>
              <a:schemeClr val="tx1"/>
            </a:solidFill>
            <a:prstDash val="solid"/>
            <a:round/>
            <a:headEnd type="triangle" w="med" len="med"/>
            <a:tailEnd type="none"/>
          </a:ln>
          <a:effectLst/>
        </p:spPr>
      </p:cxnSp>
      <p:cxnSp>
        <p:nvCxnSpPr>
          <p:cNvPr id="42" name="Straight Arrow Connector 41"/>
          <p:cNvCxnSpPr/>
          <p:nvPr/>
        </p:nvCxnSpPr>
        <p:spPr bwMode="auto">
          <a:xfrm>
            <a:off x="6461050" y="4658741"/>
            <a:ext cx="0" cy="255365"/>
          </a:xfrm>
          <a:prstGeom prst="straightConnector1">
            <a:avLst/>
          </a:prstGeom>
          <a:solidFill>
            <a:schemeClr val="accent1"/>
          </a:solidFill>
          <a:ln w="12700" cap="flat" cmpd="sng" algn="ctr">
            <a:solidFill>
              <a:schemeClr val="tx1"/>
            </a:solidFill>
            <a:prstDash val="solid"/>
            <a:round/>
            <a:headEnd type="triangle" w="med" len="med"/>
            <a:tailEnd type="none"/>
          </a:ln>
          <a:effectLst/>
        </p:spPr>
      </p:cxnSp>
      <p:cxnSp>
        <p:nvCxnSpPr>
          <p:cNvPr id="44" name="Straight Arrow Connector 43"/>
          <p:cNvCxnSpPr/>
          <p:nvPr/>
        </p:nvCxnSpPr>
        <p:spPr bwMode="auto">
          <a:xfrm>
            <a:off x="7047706" y="4541747"/>
            <a:ext cx="2861" cy="736689"/>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 name="Date Placeholder 1"/>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p:txBody>
          <a:bodyPr/>
          <a:lstStyle/>
          <a:p>
            <a:r>
              <a:rPr lang="en-US"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1775" y="157163"/>
            <a:ext cx="8213725" cy="549275"/>
          </a:xfrm>
        </p:spPr>
        <p:txBody>
          <a:bodyPr/>
          <a:lstStyle/>
          <a:p>
            <a:r>
              <a:rPr lang="en-US" dirty="0" smtClean="0"/>
              <a:t>From Movies ….</a:t>
            </a:r>
          </a:p>
        </p:txBody>
      </p:sp>
      <p:pic>
        <p:nvPicPr>
          <p:cNvPr id="21507" name="Picture 3" descr="untitled"/>
          <p:cNvPicPr>
            <a:picLocks noChangeAspect="1" noChangeArrowheads="1"/>
          </p:cNvPicPr>
          <p:nvPr/>
        </p:nvPicPr>
        <p:blipFill>
          <a:blip r:embed="rId3" cstate="print"/>
          <a:srcRect/>
          <a:stretch>
            <a:fillRect/>
          </a:stretch>
        </p:blipFill>
        <p:spPr bwMode="auto">
          <a:xfrm>
            <a:off x="1143000" y="4343400"/>
            <a:ext cx="1447800" cy="671513"/>
          </a:xfrm>
          <a:prstGeom prst="rect">
            <a:avLst/>
          </a:prstGeom>
          <a:noFill/>
          <a:ln w="9525">
            <a:noFill/>
            <a:miter lim="800000"/>
            <a:headEnd/>
            <a:tailEnd/>
          </a:ln>
        </p:spPr>
      </p:pic>
      <p:sp>
        <p:nvSpPr>
          <p:cNvPr id="21508" name="Text Box 4"/>
          <p:cNvSpPr txBox="1">
            <a:spLocks noChangeArrowheads="1"/>
          </p:cNvSpPr>
          <p:nvPr/>
        </p:nvSpPr>
        <p:spPr bwMode="auto">
          <a:xfrm>
            <a:off x="411126" y="2743200"/>
            <a:ext cx="3703674" cy="1292662"/>
          </a:xfrm>
          <a:prstGeom prst="rect">
            <a:avLst/>
          </a:prstGeom>
          <a:noFill/>
          <a:ln w="9525">
            <a:noFill/>
            <a:miter lim="800000"/>
            <a:headEnd/>
            <a:tailEnd/>
          </a:ln>
        </p:spPr>
        <p:txBody>
          <a:bodyPr wrap="square" lIns="0" tIns="0" rIns="0" bIns="0">
            <a:spAutoFit/>
          </a:bodyPr>
          <a:lstStyle/>
          <a:p>
            <a:pPr marL="0" lvl="1"/>
            <a:r>
              <a:rPr lang="en-US" sz="1400" dirty="0">
                <a:latin typeface="Agilent TT Cond" pitchFamily="34" charset="0"/>
                <a:cs typeface="Arial" pitchFamily="34" charset="0"/>
              </a:rPr>
              <a:t>Walt Disney orders eight audio oscillators (HP 200B) for the sound production of the movie Fantasia. </a:t>
            </a:r>
          </a:p>
          <a:p>
            <a:pPr marL="0" lvl="1"/>
            <a:endParaRPr lang="en-US" sz="1400" dirty="0">
              <a:latin typeface="Agilent TT Cond" pitchFamily="34" charset="0"/>
            </a:endParaRPr>
          </a:p>
          <a:p>
            <a:r>
              <a:rPr lang="en-US" sz="1400" dirty="0">
                <a:latin typeface="Agilent TT Cond" pitchFamily="34" charset="0"/>
                <a:cs typeface="Arial" pitchFamily="34" charset="0"/>
              </a:rPr>
              <a:t>The 200B was used to calibrate the breakthrough sound system of Walt Disney's celebrated animated film, Fantasia</a:t>
            </a:r>
            <a:endParaRPr lang="en-US" sz="1400" b="1" dirty="0">
              <a:latin typeface="Agilent TT Cond" pitchFamily="34" charset="0"/>
            </a:endParaRPr>
          </a:p>
        </p:txBody>
      </p:sp>
      <p:pic>
        <p:nvPicPr>
          <p:cNvPr id="21509" name="Picture 5" descr="fantasia2"/>
          <p:cNvPicPr>
            <a:picLocks noChangeAspect="1" noChangeArrowheads="1"/>
          </p:cNvPicPr>
          <p:nvPr/>
        </p:nvPicPr>
        <p:blipFill>
          <a:blip r:embed="rId4" cstate="print"/>
          <a:srcRect/>
          <a:stretch>
            <a:fillRect/>
          </a:stretch>
        </p:blipFill>
        <p:spPr bwMode="auto">
          <a:xfrm>
            <a:off x="4564063" y="679450"/>
            <a:ext cx="4419600" cy="3314700"/>
          </a:xfrm>
          <a:prstGeom prst="rect">
            <a:avLst/>
          </a:prstGeom>
          <a:noFill/>
          <a:ln w="9525">
            <a:noFill/>
            <a:miter lim="800000"/>
            <a:headEnd/>
            <a:tailEnd/>
          </a:ln>
        </p:spPr>
      </p:pic>
      <p:sp>
        <p:nvSpPr>
          <p:cNvPr id="21510" name="Text Box 6"/>
          <p:cNvSpPr txBox="1">
            <a:spLocks noChangeArrowheads="1"/>
          </p:cNvSpPr>
          <p:nvPr/>
        </p:nvSpPr>
        <p:spPr bwMode="auto">
          <a:xfrm>
            <a:off x="616612" y="1000125"/>
            <a:ext cx="2929200" cy="350865"/>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b="1" dirty="0">
                <a:latin typeface="Agilent TT Cond" pitchFamily="34" charset="0"/>
              </a:rPr>
              <a:t>Nov. 1940 - News Flash</a:t>
            </a:r>
          </a:p>
        </p:txBody>
      </p:sp>
      <p:sp>
        <p:nvSpPr>
          <p:cNvPr id="21511" name="Text Box 7"/>
          <p:cNvSpPr txBox="1">
            <a:spLocks noChangeArrowheads="1"/>
          </p:cNvSpPr>
          <p:nvPr/>
        </p:nvSpPr>
        <p:spPr bwMode="auto">
          <a:xfrm>
            <a:off x="0" y="1524000"/>
            <a:ext cx="4078288" cy="1052596"/>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i="1" dirty="0">
                <a:latin typeface="Agilent TT Cond" pitchFamily="34" charset="0"/>
              </a:rPr>
              <a:t>Disney releases Fantasia with </a:t>
            </a:r>
            <a:r>
              <a:rPr lang="en-US" b="1" i="1" dirty="0">
                <a:latin typeface="Agilent TT Cond" pitchFamily="34" charset="0"/>
              </a:rPr>
              <a:t>“</a:t>
            </a:r>
            <a:r>
              <a:rPr lang="en-US" b="1" i="1" dirty="0" err="1">
                <a:latin typeface="Agilent TT Cond" pitchFamily="34" charset="0"/>
              </a:rPr>
              <a:t>Fantasound</a:t>
            </a:r>
            <a:r>
              <a:rPr lang="en-US" b="1" i="1" dirty="0">
                <a:latin typeface="Agilent TT Cond" pitchFamily="34" charset="0"/>
              </a:rPr>
              <a:t>”</a:t>
            </a:r>
            <a:r>
              <a:rPr lang="en-US" i="1" dirty="0">
                <a:latin typeface="Agilent TT Cond" pitchFamily="34" charset="0"/>
              </a:rPr>
              <a:t>, a new audio stereophonic sound system </a:t>
            </a:r>
          </a:p>
        </p:txBody>
      </p:sp>
      <p:grpSp>
        <p:nvGrpSpPr>
          <p:cNvPr id="21512" name="Group 8"/>
          <p:cNvGrpSpPr>
            <a:grpSpLocks/>
          </p:cNvGrpSpPr>
          <p:nvPr/>
        </p:nvGrpSpPr>
        <p:grpSpPr bwMode="auto">
          <a:xfrm>
            <a:off x="3460750" y="4438651"/>
            <a:ext cx="5341938" cy="1525588"/>
            <a:chOff x="260" y="1344"/>
            <a:chExt cx="3365" cy="961"/>
          </a:xfrm>
        </p:grpSpPr>
        <p:sp>
          <p:nvSpPr>
            <p:cNvPr id="21519" name="Rectangle 9"/>
            <p:cNvSpPr>
              <a:spLocks noChangeArrowheads="1"/>
            </p:cNvSpPr>
            <p:nvPr/>
          </p:nvSpPr>
          <p:spPr bwMode="auto">
            <a:xfrm>
              <a:off x="1015" y="1344"/>
              <a:ext cx="1565" cy="741"/>
            </a:xfrm>
            <a:prstGeom prst="rect">
              <a:avLst/>
            </a:prstGeom>
            <a:noFill/>
            <a:ln w="9525">
              <a:solidFill>
                <a:schemeClr val="tx1"/>
              </a:solidFill>
              <a:prstDash val="sysDot"/>
              <a:miter lim="800000"/>
              <a:headEnd/>
              <a:tailEnd/>
            </a:ln>
          </p:spPr>
          <p:txBody>
            <a:bodyPr wrap="none" anchor="ctr"/>
            <a:lstStyle/>
            <a:p>
              <a:endParaRPr lang="en-US" dirty="0">
                <a:latin typeface="Agilent TT Cond" pitchFamily="34" charset="0"/>
              </a:endParaRPr>
            </a:p>
          </p:txBody>
        </p:sp>
        <p:sp>
          <p:nvSpPr>
            <p:cNvPr id="21520" name="Text Box 10"/>
            <p:cNvSpPr txBox="1">
              <a:spLocks noChangeArrowheads="1"/>
            </p:cNvSpPr>
            <p:nvPr/>
          </p:nvSpPr>
          <p:spPr bwMode="auto">
            <a:xfrm>
              <a:off x="3120" y="1611"/>
              <a:ext cx="505" cy="233"/>
            </a:xfrm>
            <a:prstGeom prst="rect">
              <a:avLst/>
            </a:prstGeom>
            <a:noFill/>
            <a:ln w="9525">
              <a:noFill/>
              <a:miter lim="800000"/>
              <a:headEnd/>
              <a:tailEnd/>
            </a:ln>
          </p:spPr>
          <p:txBody>
            <a:bodyPr wrap="none">
              <a:spAutoFit/>
            </a:bodyPr>
            <a:lstStyle/>
            <a:p>
              <a:r>
                <a:rPr lang="en-US" sz="1800" dirty="0">
                  <a:latin typeface="Agilent TT Cond" pitchFamily="34" charset="0"/>
                </a:rPr>
                <a:t>Output</a:t>
              </a:r>
            </a:p>
          </p:txBody>
        </p:sp>
        <p:sp>
          <p:nvSpPr>
            <p:cNvPr id="21521" name="Line 11"/>
            <p:cNvSpPr>
              <a:spLocks noChangeShapeType="1"/>
            </p:cNvSpPr>
            <p:nvPr/>
          </p:nvSpPr>
          <p:spPr bwMode="auto">
            <a:xfrm rot="5400000" flipH="1">
              <a:off x="1551" y="1467"/>
              <a:ext cx="0" cy="137"/>
            </a:xfrm>
            <a:prstGeom prst="line">
              <a:avLst/>
            </a:prstGeom>
            <a:noFill/>
            <a:ln w="28575">
              <a:solidFill>
                <a:schemeClr val="tx2"/>
              </a:solidFill>
              <a:round/>
              <a:headEnd/>
              <a:tailEnd/>
            </a:ln>
          </p:spPr>
          <p:txBody>
            <a:bodyPr wrap="none" anchor="ctr"/>
            <a:lstStyle/>
            <a:p>
              <a:endParaRPr lang="en-US" dirty="0">
                <a:latin typeface="Agilent TT Cond" pitchFamily="34" charset="0"/>
              </a:endParaRPr>
            </a:p>
          </p:txBody>
        </p:sp>
        <p:sp>
          <p:nvSpPr>
            <p:cNvPr id="21522" name="Line 12"/>
            <p:cNvSpPr>
              <a:spLocks noChangeShapeType="1"/>
            </p:cNvSpPr>
            <p:nvPr/>
          </p:nvSpPr>
          <p:spPr bwMode="auto">
            <a:xfrm rot="5400000" flipH="1">
              <a:off x="2072" y="1440"/>
              <a:ext cx="0" cy="192"/>
            </a:xfrm>
            <a:prstGeom prst="line">
              <a:avLst/>
            </a:prstGeom>
            <a:noFill/>
            <a:ln w="28575">
              <a:solidFill>
                <a:schemeClr val="tx2"/>
              </a:solidFill>
              <a:round/>
              <a:headEnd/>
              <a:tailEnd/>
            </a:ln>
          </p:spPr>
          <p:txBody>
            <a:bodyPr wrap="none" anchor="ctr"/>
            <a:lstStyle/>
            <a:p>
              <a:endParaRPr lang="en-US" dirty="0">
                <a:latin typeface="Agilent TT Cond" pitchFamily="34" charset="0"/>
              </a:endParaRPr>
            </a:p>
          </p:txBody>
        </p:sp>
        <p:sp>
          <p:nvSpPr>
            <p:cNvPr id="21523" name="Freeform 13"/>
            <p:cNvSpPr>
              <a:spLocks/>
            </p:cNvSpPr>
            <p:nvPr/>
          </p:nvSpPr>
          <p:spPr bwMode="auto">
            <a:xfrm>
              <a:off x="2168" y="1426"/>
              <a:ext cx="195" cy="197"/>
            </a:xfrm>
            <a:custGeom>
              <a:avLst/>
              <a:gdLst>
                <a:gd name="T0" fmla="*/ 0 w 491"/>
                <a:gd name="T1" fmla="*/ 0 h 489"/>
                <a:gd name="T2" fmla="*/ 0 w 491"/>
                <a:gd name="T3" fmla="*/ 13 h 489"/>
                <a:gd name="T4" fmla="*/ 12 w 491"/>
                <a:gd name="T5" fmla="*/ 6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24" name="Line 14"/>
            <p:cNvSpPr>
              <a:spLocks noChangeShapeType="1"/>
            </p:cNvSpPr>
            <p:nvPr/>
          </p:nvSpPr>
          <p:spPr bwMode="auto">
            <a:xfrm rot="5400000" flipH="1">
              <a:off x="2539" y="1345"/>
              <a:ext cx="0" cy="357"/>
            </a:xfrm>
            <a:prstGeom prst="line">
              <a:avLst/>
            </a:prstGeom>
            <a:noFill/>
            <a:ln w="28575">
              <a:solidFill>
                <a:schemeClr val="tx2"/>
              </a:solidFill>
              <a:round/>
              <a:headEnd type="arrow" w="med" len="med"/>
              <a:tailEnd/>
            </a:ln>
          </p:spPr>
          <p:txBody>
            <a:bodyPr wrap="none" anchor="ctr"/>
            <a:lstStyle/>
            <a:p>
              <a:endParaRPr lang="en-US" dirty="0">
                <a:latin typeface="Agilent TT Cond" pitchFamily="34" charset="0"/>
              </a:endParaRPr>
            </a:p>
          </p:txBody>
        </p:sp>
        <p:grpSp>
          <p:nvGrpSpPr>
            <p:cNvPr id="21525" name="Group 15"/>
            <p:cNvGrpSpPr>
              <a:grpSpLocks/>
            </p:cNvGrpSpPr>
            <p:nvPr/>
          </p:nvGrpSpPr>
          <p:grpSpPr bwMode="auto">
            <a:xfrm>
              <a:off x="1619" y="1426"/>
              <a:ext cx="357" cy="220"/>
              <a:chOff x="2496" y="2160"/>
              <a:chExt cx="624" cy="384"/>
            </a:xfrm>
          </p:grpSpPr>
          <p:sp>
            <p:nvSpPr>
              <p:cNvPr id="21548" name="Rectangle 16"/>
              <p:cNvSpPr>
                <a:spLocks noChangeArrowheads="1"/>
              </p:cNvSpPr>
              <p:nvPr/>
            </p:nvSpPr>
            <p:spPr bwMode="auto">
              <a:xfrm>
                <a:off x="2496" y="2160"/>
                <a:ext cx="624" cy="384"/>
              </a:xfrm>
              <a:prstGeom prst="rect">
                <a:avLst/>
              </a:prstGeom>
              <a:noFill/>
              <a:ln w="28575">
                <a:solidFill>
                  <a:schemeClr val="tx2"/>
                </a:solidFill>
                <a:miter lim="800000"/>
                <a:headEnd/>
                <a:tailEnd/>
              </a:ln>
            </p:spPr>
            <p:txBody>
              <a:bodyPr wrap="none" anchor="ctr"/>
              <a:lstStyle/>
              <a:p>
                <a:endParaRPr lang="en-US" dirty="0">
                  <a:latin typeface="Agilent TT Cond" pitchFamily="34" charset="0"/>
                </a:endParaRPr>
              </a:p>
            </p:txBody>
          </p:sp>
          <p:grpSp>
            <p:nvGrpSpPr>
              <p:cNvPr id="21549" name="Group 17"/>
              <p:cNvGrpSpPr>
                <a:grpSpLocks/>
              </p:cNvGrpSpPr>
              <p:nvPr/>
            </p:nvGrpSpPr>
            <p:grpSpPr bwMode="auto">
              <a:xfrm>
                <a:off x="2544" y="2256"/>
                <a:ext cx="270" cy="211"/>
                <a:chOff x="1986" y="2932"/>
                <a:chExt cx="547" cy="428"/>
              </a:xfrm>
            </p:grpSpPr>
            <p:sp>
              <p:nvSpPr>
                <p:cNvPr id="21551" name="Freeform 18"/>
                <p:cNvSpPr>
                  <a:spLocks/>
                </p:cNvSpPr>
                <p:nvPr/>
              </p:nvSpPr>
              <p:spPr bwMode="auto">
                <a:xfrm>
                  <a:off x="1986" y="2932"/>
                  <a:ext cx="547" cy="428"/>
                </a:xfrm>
                <a:custGeom>
                  <a:avLst/>
                  <a:gdLst>
                    <a:gd name="T0" fmla="*/ 410 w 602"/>
                    <a:gd name="T1" fmla="*/ 0 h 485"/>
                    <a:gd name="T2" fmla="*/ 410 w 602"/>
                    <a:gd name="T3" fmla="*/ 294 h 485"/>
                    <a:gd name="T4" fmla="*/ 0 w 602"/>
                    <a:gd name="T5" fmla="*/ 294 h 485"/>
                    <a:gd name="T6" fmla="*/ 0 w 602"/>
                    <a:gd name="T7" fmla="*/ 0 h 485"/>
                    <a:gd name="T8" fmla="*/ 410 w 602"/>
                    <a:gd name="T9" fmla="*/ 0 h 485"/>
                    <a:gd name="T10" fmla="*/ 0 60000 65536"/>
                    <a:gd name="T11" fmla="*/ 0 60000 65536"/>
                    <a:gd name="T12" fmla="*/ 0 60000 65536"/>
                    <a:gd name="T13" fmla="*/ 0 60000 65536"/>
                    <a:gd name="T14" fmla="*/ 0 60000 65536"/>
                    <a:gd name="T15" fmla="*/ 0 w 602"/>
                    <a:gd name="T16" fmla="*/ 0 h 485"/>
                    <a:gd name="T17" fmla="*/ 602 w 602"/>
                    <a:gd name="T18" fmla="*/ 485 h 485"/>
                  </a:gdLst>
                  <a:ahLst/>
                  <a:cxnLst>
                    <a:cxn ang="T10">
                      <a:pos x="T0" y="T1"/>
                    </a:cxn>
                    <a:cxn ang="T11">
                      <a:pos x="T2" y="T3"/>
                    </a:cxn>
                    <a:cxn ang="T12">
                      <a:pos x="T4" y="T5"/>
                    </a:cxn>
                    <a:cxn ang="T13">
                      <a:pos x="T6" y="T7"/>
                    </a:cxn>
                    <a:cxn ang="T14">
                      <a:pos x="T8" y="T9"/>
                    </a:cxn>
                  </a:cxnLst>
                  <a:rect l="T15" t="T16" r="T17" b="T18"/>
                  <a:pathLst>
                    <a:path w="602" h="485">
                      <a:moveTo>
                        <a:pt x="601" y="0"/>
                      </a:moveTo>
                      <a:lnTo>
                        <a:pt x="601" y="484"/>
                      </a:lnTo>
                      <a:lnTo>
                        <a:pt x="0" y="484"/>
                      </a:lnTo>
                      <a:lnTo>
                        <a:pt x="0" y="0"/>
                      </a:lnTo>
                      <a:lnTo>
                        <a:pt x="601" y="0"/>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21552" name="Freeform 19"/>
                <p:cNvSpPr>
                  <a:spLocks/>
                </p:cNvSpPr>
                <p:nvPr/>
              </p:nvSpPr>
              <p:spPr bwMode="auto">
                <a:xfrm>
                  <a:off x="2089" y="2988"/>
                  <a:ext cx="335" cy="85"/>
                </a:xfrm>
                <a:custGeom>
                  <a:avLst/>
                  <a:gdLst>
                    <a:gd name="T0" fmla="*/ 4 w 369"/>
                    <a:gd name="T1" fmla="*/ 27 h 96"/>
                    <a:gd name="T2" fmla="*/ 7 w 369"/>
                    <a:gd name="T3" fmla="*/ 24 h 96"/>
                    <a:gd name="T4" fmla="*/ 13 w 369"/>
                    <a:gd name="T5" fmla="*/ 20 h 96"/>
                    <a:gd name="T6" fmla="*/ 18 w 369"/>
                    <a:gd name="T7" fmla="*/ 17 h 96"/>
                    <a:gd name="T8" fmla="*/ 23 w 369"/>
                    <a:gd name="T9" fmla="*/ 13 h 96"/>
                    <a:gd name="T10" fmla="*/ 27 w 369"/>
                    <a:gd name="T11" fmla="*/ 10 h 96"/>
                    <a:gd name="T12" fmla="*/ 32 w 369"/>
                    <a:gd name="T13" fmla="*/ 9 h 96"/>
                    <a:gd name="T14" fmla="*/ 36 w 369"/>
                    <a:gd name="T15" fmla="*/ 6 h 96"/>
                    <a:gd name="T16" fmla="*/ 41 w 369"/>
                    <a:gd name="T17" fmla="*/ 4 h 96"/>
                    <a:gd name="T18" fmla="*/ 48 w 369"/>
                    <a:gd name="T19" fmla="*/ 2 h 96"/>
                    <a:gd name="T20" fmla="*/ 52 w 369"/>
                    <a:gd name="T21" fmla="*/ 1 h 96"/>
                    <a:gd name="T22" fmla="*/ 57 w 369"/>
                    <a:gd name="T23" fmla="*/ 0 h 96"/>
                    <a:gd name="T24" fmla="*/ 62 w 369"/>
                    <a:gd name="T25" fmla="*/ 0 h 96"/>
                    <a:gd name="T26" fmla="*/ 67 w 369"/>
                    <a:gd name="T27" fmla="*/ 0 h 96"/>
                    <a:gd name="T28" fmla="*/ 72 w 369"/>
                    <a:gd name="T29" fmla="*/ 1 h 96"/>
                    <a:gd name="T30" fmla="*/ 77 w 369"/>
                    <a:gd name="T31" fmla="*/ 2 h 96"/>
                    <a:gd name="T32" fmla="*/ 83 w 369"/>
                    <a:gd name="T33" fmla="*/ 4 h 96"/>
                    <a:gd name="T34" fmla="*/ 87 w 369"/>
                    <a:gd name="T35" fmla="*/ 6 h 96"/>
                    <a:gd name="T36" fmla="*/ 94 w 369"/>
                    <a:gd name="T37" fmla="*/ 9 h 96"/>
                    <a:gd name="T38" fmla="*/ 97 w 369"/>
                    <a:gd name="T39" fmla="*/ 10 h 96"/>
                    <a:gd name="T40" fmla="*/ 103 w 369"/>
                    <a:gd name="T41" fmla="*/ 13 h 96"/>
                    <a:gd name="T42" fmla="*/ 107 w 369"/>
                    <a:gd name="T43" fmla="*/ 17 h 96"/>
                    <a:gd name="T44" fmla="*/ 112 w 369"/>
                    <a:gd name="T45" fmla="*/ 20 h 96"/>
                    <a:gd name="T46" fmla="*/ 118 w 369"/>
                    <a:gd name="T47" fmla="*/ 24 h 96"/>
                    <a:gd name="T48" fmla="*/ 122 w 369"/>
                    <a:gd name="T49" fmla="*/ 27 h 96"/>
                    <a:gd name="T50" fmla="*/ 124 w 369"/>
                    <a:gd name="T51" fmla="*/ 29 h 96"/>
                    <a:gd name="T52" fmla="*/ 130 w 369"/>
                    <a:gd name="T53" fmla="*/ 33 h 96"/>
                    <a:gd name="T54" fmla="*/ 134 w 369"/>
                    <a:gd name="T55" fmla="*/ 36 h 96"/>
                    <a:gd name="T56" fmla="*/ 139 w 369"/>
                    <a:gd name="T57" fmla="*/ 39 h 96"/>
                    <a:gd name="T58" fmla="*/ 144 w 369"/>
                    <a:gd name="T59" fmla="*/ 44 h 96"/>
                    <a:gd name="T60" fmla="*/ 150 w 369"/>
                    <a:gd name="T61" fmla="*/ 46 h 96"/>
                    <a:gd name="T62" fmla="*/ 155 w 369"/>
                    <a:gd name="T63" fmla="*/ 50 h 96"/>
                    <a:gd name="T64" fmla="*/ 158 w 369"/>
                    <a:gd name="T65" fmla="*/ 51 h 96"/>
                    <a:gd name="T66" fmla="*/ 165 w 369"/>
                    <a:gd name="T67" fmla="*/ 55 h 96"/>
                    <a:gd name="T68" fmla="*/ 168 w 369"/>
                    <a:gd name="T69" fmla="*/ 57 h 96"/>
                    <a:gd name="T70" fmla="*/ 174 w 369"/>
                    <a:gd name="T71" fmla="*/ 58 h 96"/>
                    <a:gd name="T72" fmla="*/ 180 w 369"/>
                    <a:gd name="T73" fmla="*/ 58 h 96"/>
                    <a:gd name="T74" fmla="*/ 184 w 369"/>
                    <a:gd name="T75" fmla="*/ 58 h 96"/>
                    <a:gd name="T76" fmla="*/ 189 w 369"/>
                    <a:gd name="T77" fmla="*/ 58 h 96"/>
                    <a:gd name="T78" fmla="*/ 195 w 369"/>
                    <a:gd name="T79" fmla="*/ 58 h 96"/>
                    <a:gd name="T80" fmla="*/ 200 w 369"/>
                    <a:gd name="T81" fmla="*/ 58 h 96"/>
                    <a:gd name="T82" fmla="*/ 204 w 369"/>
                    <a:gd name="T83" fmla="*/ 57 h 96"/>
                    <a:gd name="T84" fmla="*/ 210 w 369"/>
                    <a:gd name="T85" fmla="*/ 55 h 96"/>
                    <a:gd name="T86" fmla="*/ 214 w 369"/>
                    <a:gd name="T87" fmla="*/ 51 h 96"/>
                    <a:gd name="T88" fmla="*/ 219 w 369"/>
                    <a:gd name="T89" fmla="*/ 50 h 96"/>
                    <a:gd name="T90" fmla="*/ 224 w 369"/>
                    <a:gd name="T91" fmla="*/ 46 h 96"/>
                    <a:gd name="T92" fmla="*/ 229 w 369"/>
                    <a:gd name="T93" fmla="*/ 44 h 96"/>
                    <a:gd name="T94" fmla="*/ 234 w 369"/>
                    <a:gd name="T95" fmla="*/ 39 h 96"/>
                    <a:gd name="T96" fmla="*/ 240 w 369"/>
                    <a:gd name="T97" fmla="*/ 36 h 96"/>
                    <a:gd name="T98" fmla="*/ 244 w 369"/>
                    <a:gd name="T99" fmla="*/ 33 h 96"/>
                    <a:gd name="T100" fmla="*/ 250 w 369"/>
                    <a:gd name="T101" fmla="*/ 29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9"/>
                    <a:gd name="T154" fmla="*/ 0 h 96"/>
                    <a:gd name="T155" fmla="*/ 369 w 369"/>
                    <a:gd name="T156" fmla="*/ 96 h 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9" h="96">
                      <a:moveTo>
                        <a:pt x="0" y="47"/>
                      </a:moveTo>
                      <a:lnTo>
                        <a:pt x="4" y="45"/>
                      </a:lnTo>
                      <a:lnTo>
                        <a:pt x="8" y="41"/>
                      </a:lnTo>
                      <a:lnTo>
                        <a:pt x="11" y="38"/>
                      </a:lnTo>
                      <a:lnTo>
                        <a:pt x="15" y="36"/>
                      </a:lnTo>
                      <a:lnTo>
                        <a:pt x="18" y="33"/>
                      </a:lnTo>
                      <a:lnTo>
                        <a:pt x="22" y="30"/>
                      </a:lnTo>
                      <a:lnTo>
                        <a:pt x="26" y="27"/>
                      </a:lnTo>
                      <a:lnTo>
                        <a:pt x="29" y="24"/>
                      </a:lnTo>
                      <a:lnTo>
                        <a:pt x="33" y="22"/>
                      </a:lnTo>
                      <a:lnTo>
                        <a:pt x="37" y="19"/>
                      </a:lnTo>
                      <a:lnTo>
                        <a:pt x="40" y="16"/>
                      </a:lnTo>
                      <a:lnTo>
                        <a:pt x="44" y="16"/>
                      </a:lnTo>
                      <a:lnTo>
                        <a:pt x="47" y="13"/>
                      </a:lnTo>
                      <a:lnTo>
                        <a:pt x="51" y="11"/>
                      </a:lnTo>
                      <a:lnTo>
                        <a:pt x="54" y="10"/>
                      </a:lnTo>
                      <a:lnTo>
                        <a:pt x="59" y="8"/>
                      </a:lnTo>
                      <a:lnTo>
                        <a:pt x="61" y="6"/>
                      </a:lnTo>
                      <a:lnTo>
                        <a:pt x="65" y="4"/>
                      </a:lnTo>
                      <a:lnTo>
                        <a:pt x="71" y="2"/>
                      </a:lnTo>
                      <a:lnTo>
                        <a:pt x="73" y="2"/>
                      </a:lnTo>
                      <a:lnTo>
                        <a:pt x="76" y="1"/>
                      </a:lnTo>
                      <a:lnTo>
                        <a:pt x="81" y="1"/>
                      </a:lnTo>
                      <a:lnTo>
                        <a:pt x="84" y="0"/>
                      </a:lnTo>
                      <a:lnTo>
                        <a:pt x="88" y="0"/>
                      </a:lnTo>
                      <a:lnTo>
                        <a:pt x="91" y="0"/>
                      </a:lnTo>
                      <a:lnTo>
                        <a:pt x="95" y="0"/>
                      </a:lnTo>
                      <a:lnTo>
                        <a:pt x="99" y="0"/>
                      </a:lnTo>
                      <a:lnTo>
                        <a:pt x="103" y="1"/>
                      </a:lnTo>
                      <a:lnTo>
                        <a:pt x="106" y="1"/>
                      </a:lnTo>
                      <a:lnTo>
                        <a:pt x="109" y="2"/>
                      </a:lnTo>
                      <a:lnTo>
                        <a:pt x="114" y="2"/>
                      </a:lnTo>
                      <a:lnTo>
                        <a:pt x="118" y="4"/>
                      </a:lnTo>
                      <a:lnTo>
                        <a:pt x="121" y="6"/>
                      </a:lnTo>
                      <a:lnTo>
                        <a:pt x="125" y="8"/>
                      </a:lnTo>
                      <a:lnTo>
                        <a:pt x="129" y="10"/>
                      </a:lnTo>
                      <a:lnTo>
                        <a:pt x="132" y="11"/>
                      </a:lnTo>
                      <a:lnTo>
                        <a:pt x="137" y="14"/>
                      </a:lnTo>
                      <a:lnTo>
                        <a:pt x="140" y="16"/>
                      </a:lnTo>
                      <a:lnTo>
                        <a:pt x="143" y="16"/>
                      </a:lnTo>
                      <a:lnTo>
                        <a:pt x="146" y="19"/>
                      </a:lnTo>
                      <a:lnTo>
                        <a:pt x="151" y="22"/>
                      </a:lnTo>
                      <a:lnTo>
                        <a:pt x="154" y="24"/>
                      </a:lnTo>
                      <a:lnTo>
                        <a:pt x="157" y="27"/>
                      </a:lnTo>
                      <a:lnTo>
                        <a:pt x="161" y="30"/>
                      </a:lnTo>
                      <a:lnTo>
                        <a:pt x="165" y="33"/>
                      </a:lnTo>
                      <a:lnTo>
                        <a:pt x="169" y="36"/>
                      </a:lnTo>
                      <a:lnTo>
                        <a:pt x="173" y="38"/>
                      </a:lnTo>
                      <a:lnTo>
                        <a:pt x="176" y="41"/>
                      </a:lnTo>
                      <a:lnTo>
                        <a:pt x="180" y="45"/>
                      </a:lnTo>
                      <a:lnTo>
                        <a:pt x="183" y="47"/>
                      </a:lnTo>
                      <a:lnTo>
                        <a:pt x="186" y="50"/>
                      </a:lnTo>
                      <a:lnTo>
                        <a:pt x="191" y="53"/>
                      </a:lnTo>
                      <a:lnTo>
                        <a:pt x="194" y="56"/>
                      </a:lnTo>
                      <a:lnTo>
                        <a:pt x="198" y="59"/>
                      </a:lnTo>
                      <a:lnTo>
                        <a:pt x="202" y="62"/>
                      </a:lnTo>
                      <a:lnTo>
                        <a:pt x="205" y="63"/>
                      </a:lnTo>
                      <a:lnTo>
                        <a:pt x="209" y="68"/>
                      </a:lnTo>
                      <a:lnTo>
                        <a:pt x="213" y="71"/>
                      </a:lnTo>
                      <a:lnTo>
                        <a:pt x="217" y="73"/>
                      </a:lnTo>
                      <a:lnTo>
                        <a:pt x="221" y="76"/>
                      </a:lnTo>
                      <a:lnTo>
                        <a:pt x="223" y="78"/>
                      </a:lnTo>
                      <a:lnTo>
                        <a:pt x="228" y="80"/>
                      </a:lnTo>
                      <a:lnTo>
                        <a:pt x="231" y="83"/>
                      </a:lnTo>
                      <a:lnTo>
                        <a:pt x="234" y="84"/>
                      </a:lnTo>
                      <a:lnTo>
                        <a:pt x="237" y="86"/>
                      </a:lnTo>
                      <a:lnTo>
                        <a:pt x="242" y="89"/>
                      </a:lnTo>
                      <a:lnTo>
                        <a:pt x="245" y="89"/>
                      </a:lnTo>
                      <a:lnTo>
                        <a:pt x="248" y="91"/>
                      </a:lnTo>
                      <a:lnTo>
                        <a:pt x="253" y="93"/>
                      </a:lnTo>
                      <a:lnTo>
                        <a:pt x="256" y="94"/>
                      </a:lnTo>
                      <a:lnTo>
                        <a:pt x="260" y="94"/>
                      </a:lnTo>
                      <a:lnTo>
                        <a:pt x="264" y="95"/>
                      </a:lnTo>
                      <a:lnTo>
                        <a:pt x="267" y="95"/>
                      </a:lnTo>
                      <a:lnTo>
                        <a:pt x="272" y="95"/>
                      </a:lnTo>
                      <a:lnTo>
                        <a:pt x="276" y="95"/>
                      </a:lnTo>
                      <a:lnTo>
                        <a:pt x="278" y="95"/>
                      </a:lnTo>
                      <a:lnTo>
                        <a:pt x="281" y="95"/>
                      </a:lnTo>
                      <a:lnTo>
                        <a:pt x="287" y="95"/>
                      </a:lnTo>
                      <a:lnTo>
                        <a:pt x="290" y="94"/>
                      </a:lnTo>
                      <a:lnTo>
                        <a:pt x="294" y="94"/>
                      </a:lnTo>
                      <a:lnTo>
                        <a:pt x="296" y="94"/>
                      </a:lnTo>
                      <a:lnTo>
                        <a:pt x="301" y="91"/>
                      </a:lnTo>
                      <a:lnTo>
                        <a:pt x="304" y="89"/>
                      </a:lnTo>
                      <a:lnTo>
                        <a:pt x="308" y="89"/>
                      </a:lnTo>
                      <a:lnTo>
                        <a:pt x="312" y="86"/>
                      </a:lnTo>
                      <a:lnTo>
                        <a:pt x="315" y="84"/>
                      </a:lnTo>
                      <a:lnTo>
                        <a:pt x="318" y="83"/>
                      </a:lnTo>
                      <a:lnTo>
                        <a:pt x="322" y="80"/>
                      </a:lnTo>
                      <a:lnTo>
                        <a:pt x="327" y="78"/>
                      </a:lnTo>
                      <a:lnTo>
                        <a:pt x="330" y="76"/>
                      </a:lnTo>
                      <a:lnTo>
                        <a:pt x="333" y="73"/>
                      </a:lnTo>
                      <a:lnTo>
                        <a:pt x="337" y="71"/>
                      </a:lnTo>
                      <a:lnTo>
                        <a:pt x="340" y="69"/>
                      </a:lnTo>
                      <a:lnTo>
                        <a:pt x="345" y="64"/>
                      </a:lnTo>
                      <a:lnTo>
                        <a:pt x="348" y="62"/>
                      </a:lnTo>
                      <a:lnTo>
                        <a:pt x="352" y="59"/>
                      </a:lnTo>
                      <a:lnTo>
                        <a:pt x="355" y="56"/>
                      </a:lnTo>
                      <a:lnTo>
                        <a:pt x="359" y="53"/>
                      </a:lnTo>
                      <a:lnTo>
                        <a:pt x="363" y="50"/>
                      </a:lnTo>
                      <a:lnTo>
                        <a:pt x="368" y="47"/>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53" name="Freeform 20"/>
                <p:cNvSpPr>
                  <a:spLocks/>
                </p:cNvSpPr>
                <p:nvPr/>
              </p:nvSpPr>
              <p:spPr bwMode="auto">
                <a:xfrm>
                  <a:off x="2092" y="3108"/>
                  <a:ext cx="335" cy="85"/>
                </a:xfrm>
                <a:custGeom>
                  <a:avLst/>
                  <a:gdLst>
                    <a:gd name="T0" fmla="*/ 4 w 368"/>
                    <a:gd name="T1" fmla="*/ 26 h 97"/>
                    <a:gd name="T2" fmla="*/ 7 w 368"/>
                    <a:gd name="T3" fmla="*/ 24 h 97"/>
                    <a:gd name="T4" fmla="*/ 13 w 368"/>
                    <a:gd name="T5" fmla="*/ 19 h 97"/>
                    <a:gd name="T6" fmla="*/ 17 w 368"/>
                    <a:gd name="T7" fmla="*/ 17 h 97"/>
                    <a:gd name="T8" fmla="*/ 23 w 368"/>
                    <a:gd name="T9" fmla="*/ 13 h 97"/>
                    <a:gd name="T10" fmla="*/ 27 w 368"/>
                    <a:gd name="T11" fmla="*/ 10 h 97"/>
                    <a:gd name="T12" fmla="*/ 32 w 368"/>
                    <a:gd name="T13" fmla="*/ 8 h 97"/>
                    <a:gd name="T14" fmla="*/ 38 w 368"/>
                    <a:gd name="T15" fmla="*/ 5 h 97"/>
                    <a:gd name="T16" fmla="*/ 42 w 368"/>
                    <a:gd name="T17" fmla="*/ 4 h 97"/>
                    <a:gd name="T18" fmla="*/ 48 w 368"/>
                    <a:gd name="T19" fmla="*/ 3 h 97"/>
                    <a:gd name="T20" fmla="*/ 54 w 368"/>
                    <a:gd name="T21" fmla="*/ 2 h 97"/>
                    <a:gd name="T22" fmla="*/ 57 w 368"/>
                    <a:gd name="T23" fmla="*/ 0 h 97"/>
                    <a:gd name="T24" fmla="*/ 63 w 368"/>
                    <a:gd name="T25" fmla="*/ 0 h 97"/>
                    <a:gd name="T26" fmla="*/ 69 w 368"/>
                    <a:gd name="T27" fmla="*/ 0 h 97"/>
                    <a:gd name="T28" fmla="*/ 72 w 368"/>
                    <a:gd name="T29" fmla="*/ 2 h 97"/>
                    <a:gd name="T30" fmla="*/ 78 w 368"/>
                    <a:gd name="T31" fmla="*/ 3 h 97"/>
                    <a:gd name="T32" fmla="*/ 84 w 368"/>
                    <a:gd name="T33" fmla="*/ 4 h 97"/>
                    <a:gd name="T34" fmla="*/ 88 w 368"/>
                    <a:gd name="T35" fmla="*/ 5 h 97"/>
                    <a:gd name="T36" fmla="*/ 96 w 368"/>
                    <a:gd name="T37" fmla="*/ 8 h 97"/>
                    <a:gd name="T38" fmla="*/ 97 w 368"/>
                    <a:gd name="T39" fmla="*/ 10 h 97"/>
                    <a:gd name="T40" fmla="*/ 105 w 368"/>
                    <a:gd name="T41" fmla="*/ 12 h 97"/>
                    <a:gd name="T42" fmla="*/ 108 w 368"/>
                    <a:gd name="T43" fmla="*/ 17 h 97"/>
                    <a:gd name="T44" fmla="*/ 114 w 368"/>
                    <a:gd name="T45" fmla="*/ 19 h 97"/>
                    <a:gd name="T46" fmla="*/ 118 w 368"/>
                    <a:gd name="T47" fmla="*/ 24 h 97"/>
                    <a:gd name="T48" fmla="*/ 123 w 368"/>
                    <a:gd name="T49" fmla="*/ 26 h 97"/>
                    <a:gd name="T50" fmla="*/ 127 w 368"/>
                    <a:gd name="T51" fmla="*/ 28 h 97"/>
                    <a:gd name="T52" fmla="*/ 131 w 368"/>
                    <a:gd name="T53" fmla="*/ 32 h 97"/>
                    <a:gd name="T54" fmla="*/ 136 w 368"/>
                    <a:gd name="T55" fmla="*/ 35 h 97"/>
                    <a:gd name="T56" fmla="*/ 141 w 368"/>
                    <a:gd name="T57" fmla="*/ 38 h 97"/>
                    <a:gd name="T58" fmla="*/ 147 w 368"/>
                    <a:gd name="T59" fmla="*/ 42 h 97"/>
                    <a:gd name="T60" fmla="*/ 151 w 368"/>
                    <a:gd name="T61" fmla="*/ 46 h 97"/>
                    <a:gd name="T62" fmla="*/ 156 w 368"/>
                    <a:gd name="T63" fmla="*/ 47 h 97"/>
                    <a:gd name="T64" fmla="*/ 161 w 368"/>
                    <a:gd name="T65" fmla="*/ 50 h 97"/>
                    <a:gd name="T66" fmla="*/ 166 w 368"/>
                    <a:gd name="T67" fmla="*/ 53 h 97"/>
                    <a:gd name="T68" fmla="*/ 171 w 368"/>
                    <a:gd name="T69" fmla="*/ 53 h 97"/>
                    <a:gd name="T70" fmla="*/ 176 w 368"/>
                    <a:gd name="T71" fmla="*/ 54 h 97"/>
                    <a:gd name="T72" fmla="*/ 180 w 368"/>
                    <a:gd name="T73" fmla="*/ 55 h 97"/>
                    <a:gd name="T74" fmla="*/ 188 w 368"/>
                    <a:gd name="T75" fmla="*/ 55 h 97"/>
                    <a:gd name="T76" fmla="*/ 191 w 368"/>
                    <a:gd name="T77" fmla="*/ 55 h 97"/>
                    <a:gd name="T78" fmla="*/ 197 w 368"/>
                    <a:gd name="T79" fmla="*/ 55 h 97"/>
                    <a:gd name="T80" fmla="*/ 201 w 368"/>
                    <a:gd name="T81" fmla="*/ 54 h 97"/>
                    <a:gd name="T82" fmla="*/ 207 w 368"/>
                    <a:gd name="T83" fmla="*/ 53 h 97"/>
                    <a:gd name="T84" fmla="*/ 211 w 368"/>
                    <a:gd name="T85" fmla="*/ 53 h 97"/>
                    <a:gd name="T86" fmla="*/ 216 w 368"/>
                    <a:gd name="T87" fmla="*/ 50 h 97"/>
                    <a:gd name="T88" fmla="*/ 222 w 368"/>
                    <a:gd name="T89" fmla="*/ 47 h 97"/>
                    <a:gd name="T90" fmla="*/ 227 w 368"/>
                    <a:gd name="T91" fmla="*/ 46 h 97"/>
                    <a:gd name="T92" fmla="*/ 231 w 368"/>
                    <a:gd name="T93" fmla="*/ 42 h 97"/>
                    <a:gd name="T94" fmla="*/ 237 w 368"/>
                    <a:gd name="T95" fmla="*/ 39 h 97"/>
                    <a:gd name="T96" fmla="*/ 241 w 368"/>
                    <a:gd name="T97" fmla="*/ 35 h 97"/>
                    <a:gd name="T98" fmla="*/ 247 w 368"/>
                    <a:gd name="T99" fmla="*/ 32 h 97"/>
                    <a:gd name="T100" fmla="*/ 252 w 368"/>
                    <a:gd name="T101" fmla="*/ 28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97"/>
                    <a:gd name="T155" fmla="*/ 368 w 368"/>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97">
                      <a:moveTo>
                        <a:pt x="0" y="48"/>
                      </a:moveTo>
                      <a:lnTo>
                        <a:pt x="4" y="44"/>
                      </a:lnTo>
                      <a:lnTo>
                        <a:pt x="7" y="41"/>
                      </a:lnTo>
                      <a:lnTo>
                        <a:pt x="11" y="40"/>
                      </a:lnTo>
                      <a:lnTo>
                        <a:pt x="15" y="35"/>
                      </a:lnTo>
                      <a:lnTo>
                        <a:pt x="18" y="32"/>
                      </a:lnTo>
                      <a:lnTo>
                        <a:pt x="21" y="30"/>
                      </a:lnTo>
                      <a:lnTo>
                        <a:pt x="25" y="28"/>
                      </a:lnTo>
                      <a:lnTo>
                        <a:pt x="30" y="24"/>
                      </a:lnTo>
                      <a:lnTo>
                        <a:pt x="33" y="22"/>
                      </a:lnTo>
                      <a:lnTo>
                        <a:pt x="36" y="19"/>
                      </a:lnTo>
                      <a:lnTo>
                        <a:pt x="40" y="17"/>
                      </a:lnTo>
                      <a:lnTo>
                        <a:pt x="44" y="14"/>
                      </a:lnTo>
                      <a:lnTo>
                        <a:pt x="46" y="13"/>
                      </a:lnTo>
                      <a:lnTo>
                        <a:pt x="51" y="11"/>
                      </a:lnTo>
                      <a:lnTo>
                        <a:pt x="55" y="9"/>
                      </a:lnTo>
                      <a:lnTo>
                        <a:pt x="58" y="6"/>
                      </a:lnTo>
                      <a:lnTo>
                        <a:pt x="62" y="5"/>
                      </a:lnTo>
                      <a:lnTo>
                        <a:pt x="66" y="4"/>
                      </a:lnTo>
                      <a:lnTo>
                        <a:pt x="70" y="3"/>
                      </a:lnTo>
                      <a:lnTo>
                        <a:pt x="72" y="2"/>
                      </a:lnTo>
                      <a:lnTo>
                        <a:pt x="78" y="2"/>
                      </a:lnTo>
                      <a:lnTo>
                        <a:pt x="81" y="1"/>
                      </a:lnTo>
                      <a:lnTo>
                        <a:pt x="84" y="0"/>
                      </a:lnTo>
                      <a:lnTo>
                        <a:pt x="88" y="0"/>
                      </a:lnTo>
                      <a:lnTo>
                        <a:pt x="92" y="0"/>
                      </a:lnTo>
                      <a:lnTo>
                        <a:pt x="95" y="0"/>
                      </a:lnTo>
                      <a:lnTo>
                        <a:pt x="100" y="0"/>
                      </a:lnTo>
                      <a:lnTo>
                        <a:pt x="103" y="1"/>
                      </a:lnTo>
                      <a:lnTo>
                        <a:pt x="106" y="2"/>
                      </a:lnTo>
                      <a:lnTo>
                        <a:pt x="110" y="2"/>
                      </a:lnTo>
                      <a:lnTo>
                        <a:pt x="114" y="3"/>
                      </a:lnTo>
                      <a:lnTo>
                        <a:pt x="118" y="4"/>
                      </a:lnTo>
                      <a:lnTo>
                        <a:pt x="122" y="5"/>
                      </a:lnTo>
                      <a:lnTo>
                        <a:pt x="125" y="6"/>
                      </a:lnTo>
                      <a:lnTo>
                        <a:pt x="129" y="9"/>
                      </a:lnTo>
                      <a:lnTo>
                        <a:pt x="132" y="11"/>
                      </a:lnTo>
                      <a:lnTo>
                        <a:pt x="138" y="13"/>
                      </a:lnTo>
                      <a:lnTo>
                        <a:pt x="139" y="14"/>
                      </a:lnTo>
                      <a:lnTo>
                        <a:pt x="143" y="17"/>
                      </a:lnTo>
                      <a:lnTo>
                        <a:pt x="146" y="19"/>
                      </a:lnTo>
                      <a:lnTo>
                        <a:pt x="152" y="21"/>
                      </a:lnTo>
                      <a:lnTo>
                        <a:pt x="153" y="24"/>
                      </a:lnTo>
                      <a:lnTo>
                        <a:pt x="158" y="28"/>
                      </a:lnTo>
                      <a:lnTo>
                        <a:pt x="161" y="30"/>
                      </a:lnTo>
                      <a:lnTo>
                        <a:pt x="165" y="32"/>
                      </a:lnTo>
                      <a:lnTo>
                        <a:pt x="169" y="35"/>
                      </a:lnTo>
                      <a:lnTo>
                        <a:pt x="173" y="40"/>
                      </a:lnTo>
                      <a:lnTo>
                        <a:pt x="176" y="41"/>
                      </a:lnTo>
                      <a:lnTo>
                        <a:pt x="179" y="44"/>
                      </a:lnTo>
                      <a:lnTo>
                        <a:pt x="184" y="48"/>
                      </a:lnTo>
                      <a:lnTo>
                        <a:pt x="187" y="50"/>
                      </a:lnTo>
                      <a:lnTo>
                        <a:pt x="191" y="54"/>
                      </a:lnTo>
                      <a:lnTo>
                        <a:pt x="195" y="57"/>
                      </a:lnTo>
                      <a:lnTo>
                        <a:pt x="198" y="59"/>
                      </a:lnTo>
                      <a:lnTo>
                        <a:pt x="201" y="62"/>
                      </a:lnTo>
                      <a:lnTo>
                        <a:pt x="205" y="64"/>
                      </a:lnTo>
                      <a:lnTo>
                        <a:pt x="208" y="67"/>
                      </a:lnTo>
                      <a:lnTo>
                        <a:pt x="213" y="72"/>
                      </a:lnTo>
                      <a:lnTo>
                        <a:pt x="217" y="73"/>
                      </a:lnTo>
                      <a:lnTo>
                        <a:pt x="220" y="76"/>
                      </a:lnTo>
                      <a:lnTo>
                        <a:pt x="224" y="78"/>
                      </a:lnTo>
                      <a:lnTo>
                        <a:pt x="227" y="81"/>
                      </a:lnTo>
                      <a:lnTo>
                        <a:pt x="231" y="83"/>
                      </a:lnTo>
                      <a:lnTo>
                        <a:pt x="234" y="84"/>
                      </a:lnTo>
                      <a:lnTo>
                        <a:pt x="238" y="87"/>
                      </a:lnTo>
                      <a:lnTo>
                        <a:pt x="242" y="89"/>
                      </a:lnTo>
                      <a:lnTo>
                        <a:pt x="246" y="89"/>
                      </a:lnTo>
                      <a:lnTo>
                        <a:pt x="249" y="91"/>
                      </a:lnTo>
                      <a:lnTo>
                        <a:pt x="253" y="92"/>
                      </a:lnTo>
                      <a:lnTo>
                        <a:pt x="256" y="93"/>
                      </a:lnTo>
                      <a:lnTo>
                        <a:pt x="261" y="94"/>
                      </a:lnTo>
                      <a:lnTo>
                        <a:pt x="263" y="94"/>
                      </a:lnTo>
                      <a:lnTo>
                        <a:pt x="268" y="94"/>
                      </a:lnTo>
                      <a:lnTo>
                        <a:pt x="272" y="94"/>
                      </a:lnTo>
                      <a:lnTo>
                        <a:pt x="274" y="96"/>
                      </a:lnTo>
                      <a:lnTo>
                        <a:pt x="279" y="94"/>
                      </a:lnTo>
                      <a:lnTo>
                        <a:pt x="283" y="94"/>
                      </a:lnTo>
                      <a:lnTo>
                        <a:pt x="286" y="94"/>
                      </a:lnTo>
                      <a:lnTo>
                        <a:pt x="290" y="94"/>
                      </a:lnTo>
                      <a:lnTo>
                        <a:pt x="293" y="93"/>
                      </a:lnTo>
                      <a:lnTo>
                        <a:pt x="297" y="92"/>
                      </a:lnTo>
                      <a:lnTo>
                        <a:pt x="301" y="91"/>
                      </a:lnTo>
                      <a:lnTo>
                        <a:pt x="305" y="89"/>
                      </a:lnTo>
                      <a:lnTo>
                        <a:pt x="308" y="89"/>
                      </a:lnTo>
                      <a:lnTo>
                        <a:pt x="313" y="87"/>
                      </a:lnTo>
                      <a:lnTo>
                        <a:pt x="314" y="84"/>
                      </a:lnTo>
                      <a:lnTo>
                        <a:pt x="319" y="83"/>
                      </a:lnTo>
                      <a:lnTo>
                        <a:pt x="323" y="81"/>
                      </a:lnTo>
                      <a:lnTo>
                        <a:pt x="327" y="78"/>
                      </a:lnTo>
                      <a:lnTo>
                        <a:pt x="330" y="76"/>
                      </a:lnTo>
                      <a:lnTo>
                        <a:pt x="333" y="73"/>
                      </a:lnTo>
                      <a:lnTo>
                        <a:pt x="336" y="72"/>
                      </a:lnTo>
                      <a:lnTo>
                        <a:pt x="341" y="69"/>
                      </a:lnTo>
                      <a:lnTo>
                        <a:pt x="345" y="65"/>
                      </a:lnTo>
                      <a:lnTo>
                        <a:pt x="348" y="62"/>
                      </a:lnTo>
                      <a:lnTo>
                        <a:pt x="352" y="59"/>
                      </a:lnTo>
                      <a:lnTo>
                        <a:pt x="355" y="57"/>
                      </a:lnTo>
                      <a:lnTo>
                        <a:pt x="359" y="54"/>
                      </a:lnTo>
                      <a:lnTo>
                        <a:pt x="364" y="50"/>
                      </a:lnTo>
                      <a:lnTo>
                        <a:pt x="367" y="48"/>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54" name="Line 21"/>
                <p:cNvSpPr>
                  <a:spLocks noChangeShapeType="1"/>
                </p:cNvSpPr>
                <p:nvPr/>
              </p:nvSpPr>
              <p:spPr bwMode="auto">
                <a:xfrm flipH="1">
                  <a:off x="2249" y="2973"/>
                  <a:ext cx="31" cy="1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21555" name="Freeform 22"/>
                <p:cNvSpPr>
                  <a:spLocks/>
                </p:cNvSpPr>
                <p:nvPr/>
              </p:nvSpPr>
              <p:spPr bwMode="auto">
                <a:xfrm>
                  <a:off x="2090" y="3233"/>
                  <a:ext cx="335" cy="86"/>
                </a:xfrm>
                <a:custGeom>
                  <a:avLst/>
                  <a:gdLst>
                    <a:gd name="T0" fmla="*/ 4 w 368"/>
                    <a:gd name="T1" fmla="*/ 27 h 97"/>
                    <a:gd name="T2" fmla="*/ 7 w 368"/>
                    <a:gd name="T3" fmla="*/ 24 h 97"/>
                    <a:gd name="T4" fmla="*/ 12 w 368"/>
                    <a:gd name="T5" fmla="*/ 21 h 97"/>
                    <a:gd name="T6" fmla="*/ 17 w 368"/>
                    <a:gd name="T7" fmla="*/ 17 h 97"/>
                    <a:gd name="T8" fmla="*/ 22 w 368"/>
                    <a:gd name="T9" fmla="*/ 14 h 97"/>
                    <a:gd name="T10" fmla="*/ 27 w 368"/>
                    <a:gd name="T11" fmla="*/ 11 h 97"/>
                    <a:gd name="T12" fmla="*/ 32 w 368"/>
                    <a:gd name="T13" fmla="*/ 9 h 97"/>
                    <a:gd name="T14" fmla="*/ 37 w 368"/>
                    <a:gd name="T15" fmla="*/ 5 h 97"/>
                    <a:gd name="T16" fmla="*/ 42 w 368"/>
                    <a:gd name="T17" fmla="*/ 4 h 97"/>
                    <a:gd name="T18" fmla="*/ 48 w 368"/>
                    <a:gd name="T19" fmla="*/ 4 h 97"/>
                    <a:gd name="T20" fmla="*/ 52 w 368"/>
                    <a:gd name="T21" fmla="*/ 1 h 97"/>
                    <a:gd name="T22" fmla="*/ 57 w 368"/>
                    <a:gd name="T23" fmla="*/ 0 h 97"/>
                    <a:gd name="T24" fmla="*/ 63 w 368"/>
                    <a:gd name="T25" fmla="*/ 0 h 97"/>
                    <a:gd name="T26" fmla="*/ 68 w 368"/>
                    <a:gd name="T27" fmla="*/ 0 h 97"/>
                    <a:gd name="T28" fmla="*/ 72 w 368"/>
                    <a:gd name="T29" fmla="*/ 1 h 97"/>
                    <a:gd name="T30" fmla="*/ 78 w 368"/>
                    <a:gd name="T31" fmla="*/ 4 h 97"/>
                    <a:gd name="T32" fmla="*/ 83 w 368"/>
                    <a:gd name="T33" fmla="*/ 4 h 97"/>
                    <a:gd name="T34" fmla="*/ 88 w 368"/>
                    <a:gd name="T35" fmla="*/ 5 h 97"/>
                    <a:gd name="T36" fmla="*/ 96 w 368"/>
                    <a:gd name="T37" fmla="*/ 9 h 97"/>
                    <a:gd name="T38" fmla="*/ 97 w 368"/>
                    <a:gd name="T39" fmla="*/ 11 h 97"/>
                    <a:gd name="T40" fmla="*/ 104 w 368"/>
                    <a:gd name="T41" fmla="*/ 14 h 97"/>
                    <a:gd name="T42" fmla="*/ 107 w 368"/>
                    <a:gd name="T43" fmla="*/ 17 h 97"/>
                    <a:gd name="T44" fmla="*/ 114 w 368"/>
                    <a:gd name="T45" fmla="*/ 21 h 97"/>
                    <a:gd name="T46" fmla="*/ 118 w 368"/>
                    <a:gd name="T47" fmla="*/ 24 h 97"/>
                    <a:gd name="T48" fmla="*/ 124 w 368"/>
                    <a:gd name="T49" fmla="*/ 27 h 97"/>
                    <a:gd name="T50" fmla="*/ 126 w 368"/>
                    <a:gd name="T51" fmla="*/ 29 h 97"/>
                    <a:gd name="T52" fmla="*/ 131 w 368"/>
                    <a:gd name="T53" fmla="*/ 34 h 97"/>
                    <a:gd name="T54" fmla="*/ 135 w 368"/>
                    <a:gd name="T55" fmla="*/ 36 h 97"/>
                    <a:gd name="T56" fmla="*/ 141 w 368"/>
                    <a:gd name="T57" fmla="*/ 40 h 97"/>
                    <a:gd name="T58" fmla="*/ 146 w 368"/>
                    <a:gd name="T59" fmla="*/ 44 h 97"/>
                    <a:gd name="T60" fmla="*/ 152 w 368"/>
                    <a:gd name="T61" fmla="*/ 47 h 97"/>
                    <a:gd name="T62" fmla="*/ 156 w 368"/>
                    <a:gd name="T63" fmla="*/ 51 h 97"/>
                    <a:gd name="T64" fmla="*/ 160 w 368"/>
                    <a:gd name="T65" fmla="*/ 52 h 97"/>
                    <a:gd name="T66" fmla="*/ 165 w 368"/>
                    <a:gd name="T67" fmla="*/ 55 h 97"/>
                    <a:gd name="T68" fmla="*/ 171 w 368"/>
                    <a:gd name="T69" fmla="*/ 58 h 97"/>
                    <a:gd name="T70" fmla="*/ 176 w 368"/>
                    <a:gd name="T71" fmla="*/ 58 h 97"/>
                    <a:gd name="T72" fmla="*/ 180 w 368"/>
                    <a:gd name="T73" fmla="*/ 59 h 97"/>
                    <a:gd name="T74" fmla="*/ 188 w 368"/>
                    <a:gd name="T75" fmla="*/ 59 h 97"/>
                    <a:gd name="T76" fmla="*/ 190 w 368"/>
                    <a:gd name="T77" fmla="*/ 59 h 97"/>
                    <a:gd name="T78" fmla="*/ 197 w 368"/>
                    <a:gd name="T79" fmla="*/ 59 h 97"/>
                    <a:gd name="T80" fmla="*/ 201 w 368"/>
                    <a:gd name="T81" fmla="*/ 58 h 97"/>
                    <a:gd name="T82" fmla="*/ 207 w 368"/>
                    <a:gd name="T83" fmla="*/ 58 h 97"/>
                    <a:gd name="T84" fmla="*/ 210 w 368"/>
                    <a:gd name="T85" fmla="*/ 55 h 97"/>
                    <a:gd name="T86" fmla="*/ 217 w 368"/>
                    <a:gd name="T87" fmla="*/ 52 h 97"/>
                    <a:gd name="T88" fmla="*/ 221 w 368"/>
                    <a:gd name="T89" fmla="*/ 51 h 97"/>
                    <a:gd name="T90" fmla="*/ 226 w 368"/>
                    <a:gd name="T91" fmla="*/ 47 h 97"/>
                    <a:gd name="T92" fmla="*/ 231 w 368"/>
                    <a:gd name="T93" fmla="*/ 44 h 97"/>
                    <a:gd name="T94" fmla="*/ 236 w 368"/>
                    <a:gd name="T95" fmla="*/ 41 h 97"/>
                    <a:gd name="T96" fmla="*/ 241 w 368"/>
                    <a:gd name="T97" fmla="*/ 36 h 97"/>
                    <a:gd name="T98" fmla="*/ 247 w 368"/>
                    <a:gd name="T99" fmla="*/ 34 h 97"/>
                    <a:gd name="T100" fmla="*/ 252 w 368"/>
                    <a:gd name="T101" fmla="*/ 29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97"/>
                    <a:gd name="T155" fmla="*/ 368 w 368"/>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97">
                      <a:moveTo>
                        <a:pt x="0" y="47"/>
                      </a:moveTo>
                      <a:lnTo>
                        <a:pt x="4" y="45"/>
                      </a:lnTo>
                      <a:lnTo>
                        <a:pt x="6" y="43"/>
                      </a:lnTo>
                      <a:lnTo>
                        <a:pt x="11" y="39"/>
                      </a:lnTo>
                      <a:lnTo>
                        <a:pt x="14" y="37"/>
                      </a:lnTo>
                      <a:lnTo>
                        <a:pt x="17" y="34"/>
                      </a:lnTo>
                      <a:lnTo>
                        <a:pt x="21" y="30"/>
                      </a:lnTo>
                      <a:lnTo>
                        <a:pt x="25" y="27"/>
                      </a:lnTo>
                      <a:lnTo>
                        <a:pt x="29" y="26"/>
                      </a:lnTo>
                      <a:lnTo>
                        <a:pt x="32" y="23"/>
                      </a:lnTo>
                      <a:lnTo>
                        <a:pt x="37" y="21"/>
                      </a:lnTo>
                      <a:lnTo>
                        <a:pt x="39" y="17"/>
                      </a:lnTo>
                      <a:lnTo>
                        <a:pt x="44" y="15"/>
                      </a:lnTo>
                      <a:lnTo>
                        <a:pt x="46" y="13"/>
                      </a:lnTo>
                      <a:lnTo>
                        <a:pt x="50" y="11"/>
                      </a:lnTo>
                      <a:lnTo>
                        <a:pt x="54" y="9"/>
                      </a:lnTo>
                      <a:lnTo>
                        <a:pt x="59" y="8"/>
                      </a:lnTo>
                      <a:lnTo>
                        <a:pt x="61" y="6"/>
                      </a:lnTo>
                      <a:lnTo>
                        <a:pt x="65" y="4"/>
                      </a:lnTo>
                      <a:lnTo>
                        <a:pt x="70" y="4"/>
                      </a:lnTo>
                      <a:lnTo>
                        <a:pt x="73" y="3"/>
                      </a:lnTo>
                      <a:lnTo>
                        <a:pt x="76" y="1"/>
                      </a:lnTo>
                      <a:lnTo>
                        <a:pt x="81" y="1"/>
                      </a:lnTo>
                      <a:lnTo>
                        <a:pt x="84" y="0"/>
                      </a:lnTo>
                      <a:lnTo>
                        <a:pt x="88" y="0"/>
                      </a:lnTo>
                      <a:lnTo>
                        <a:pt x="91" y="0"/>
                      </a:lnTo>
                      <a:lnTo>
                        <a:pt x="95" y="0"/>
                      </a:lnTo>
                      <a:lnTo>
                        <a:pt x="99" y="0"/>
                      </a:lnTo>
                      <a:lnTo>
                        <a:pt x="102" y="1"/>
                      </a:lnTo>
                      <a:lnTo>
                        <a:pt x="105" y="1"/>
                      </a:lnTo>
                      <a:lnTo>
                        <a:pt x="109" y="3"/>
                      </a:lnTo>
                      <a:lnTo>
                        <a:pt x="113" y="4"/>
                      </a:lnTo>
                      <a:lnTo>
                        <a:pt x="117" y="4"/>
                      </a:lnTo>
                      <a:lnTo>
                        <a:pt x="121" y="6"/>
                      </a:lnTo>
                      <a:lnTo>
                        <a:pt x="124" y="8"/>
                      </a:lnTo>
                      <a:lnTo>
                        <a:pt x="128" y="9"/>
                      </a:lnTo>
                      <a:lnTo>
                        <a:pt x="132" y="11"/>
                      </a:lnTo>
                      <a:lnTo>
                        <a:pt x="138" y="14"/>
                      </a:lnTo>
                      <a:lnTo>
                        <a:pt x="140" y="15"/>
                      </a:lnTo>
                      <a:lnTo>
                        <a:pt x="142" y="17"/>
                      </a:lnTo>
                      <a:lnTo>
                        <a:pt x="146" y="21"/>
                      </a:lnTo>
                      <a:lnTo>
                        <a:pt x="151" y="23"/>
                      </a:lnTo>
                      <a:lnTo>
                        <a:pt x="154" y="26"/>
                      </a:lnTo>
                      <a:lnTo>
                        <a:pt x="156" y="27"/>
                      </a:lnTo>
                      <a:lnTo>
                        <a:pt x="161" y="30"/>
                      </a:lnTo>
                      <a:lnTo>
                        <a:pt x="165" y="34"/>
                      </a:lnTo>
                      <a:lnTo>
                        <a:pt x="168" y="37"/>
                      </a:lnTo>
                      <a:lnTo>
                        <a:pt x="172" y="39"/>
                      </a:lnTo>
                      <a:lnTo>
                        <a:pt x="176" y="43"/>
                      </a:lnTo>
                      <a:lnTo>
                        <a:pt x="180" y="45"/>
                      </a:lnTo>
                      <a:lnTo>
                        <a:pt x="183" y="47"/>
                      </a:lnTo>
                      <a:lnTo>
                        <a:pt x="187" y="52"/>
                      </a:lnTo>
                      <a:lnTo>
                        <a:pt x="191" y="54"/>
                      </a:lnTo>
                      <a:lnTo>
                        <a:pt x="194" y="57"/>
                      </a:lnTo>
                      <a:lnTo>
                        <a:pt x="197" y="59"/>
                      </a:lnTo>
                      <a:lnTo>
                        <a:pt x="201" y="62"/>
                      </a:lnTo>
                      <a:lnTo>
                        <a:pt x="205" y="65"/>
                      </a:lnTo>
                      <a:lnTo>
                        <a:pt x="208" y="68"/>
                      </a:lnTo>
                      <a:lnTo>
                        <a:pt x="212" y="71"/>
                      </a:lnTo>
                      <a:lnTo>
                        <a:pt x="215" y="74"/>
                      </a:lnTo>
                      <a:lnTo>
                        <a:pt x="221" y="77"/>
                      </a:lnTo>
                      <a:lnTo>
                        <a:pt x="223" y="78"/>
                      </a:lnTo>
                      <a:lnTo>
                        <a:pt x="227" y="82"/>
                      </a:lnTo>
                      <a:lnTo>
                        <a:pt x="230" y="83"/>
                      </a:lnTo>
                      <a:lnTo>
                        <a:pt x="233" y="85"/>
                      </a:lnTo>
                      <a:lnTo>
                        <a:pt x="237" y="87"/>
                      </a:lnTo>
                      <a:lnTo>
                        <a:pt x="241" y="89"/>
                      </a:lnTo>
                      <a:lnTo>
                        <a:pt x="244" y="89"/>
                      </a:lnTo>
                      <a:lnTo>
                        <a:pt x="249" y="92"/>
                      </a:lnTo>
                      <a:lnTo>
                        <a:pt x="253" y="92"/>
                      </a:lnTo>
                      <a:lnTo>
                        <a:pt x="256" y="93"/>
                      </a:lnTo>
                      <a:lnTo>
                        <a:pt x="259" y="95"/>
                      </a:lnTo>
                      <a:lnTo>
                        <a:pt x="263" y="96"/>
                      </a:lnTo>
                      <a:lnTo>
                        <a:pt x="267" y="96"/>
                      </a:lnTo>
                      <a:lnTo>
                        <a:pt x="272" y="96"/>
                      </a:lnTo>
                      <a:lnTo>
                        <a:pt x="275" y="96"/>
                      </a:lnTo>
                      <a:lnTo>
                        <a:pt x="278" y="96"/>
                      </a:lnTo>
                      <a:lnTo>
                        <a:pt x="283" y="96"/>
                      </a:lnTo>
                      <a:lnTo>
                        <a:pt x="286" y="96"/>
                      </a:lnTo>
                      <a:lnTo>
                        <a:pt x="289" y="95"/>
                      </a:lnTo>
                      <a:lnTo>
                        <a:pt x="293" y="93"/>
                      </a:lnTo>
                      <a:lnTo>
                        <a:pt x="297" y="92"/>
                      </a:lnTo>
                      <a:lnTo>
                        <a:pt x="301" y="92"/>
                      </a:lnTo>
                      <a:lnTo>
                        <a:pt x="304" y="89"/>
                      </a:lnTo>
                      <a:lnTo>
                        <a:pt x="307" y="89"/>
                      </a:lnTo>
                      <a:lnTo>
                        <a:pt x="313" y="87"/>
                      </a:lnTo>
                      <a:lnTo>
                        <a:pt x="315" y="85"/>
                      </a:lnTo>
                      <a:lnTo>
                        <a:pt x="319" y="83"/>
                      </a:lnTo>
                      <a:lnTo>
                        <a:pt x="322" y="82"/>
                      </a:lnTo>
                      <a:lnTo>
                        <a:pt x="326" y="78"/>
                      </a:lnTo>
                      <a:lnTo>
                        <a:pt x="329" y="77"/>
                      </a:lnTo>
                      <a:lnTo>
                        <a:pt x="334" y="74"/>
                      </a:lnTo>
                      <a:lnTo>
                        <a:pt x="337" y="71"/>
                      </a:lnTo>
                      <a:lnTo>
                        <a:pt x="341" y="69"/>
                      </a:lnTo>
                      <a:lnTo>
                        <a:pt x="344" y="67"/>
                      </a:lnTo>
                      <a:lnTo>
                        <a:pt x="347" y="62"/>
                      </a:lnTo>
                      <a:lnTo>
                        <a:pt x="352" y="59"/>
                      </a:lnTo>
                      <a:lnTo>
                        <a:pt x="356" y="57"/>
                      </a:lnTo>
                      <a:lnTo>
                        <a:pt x="359" y="54"/>
                      </a:lnTo>
                      <a:lnTo>
                        <a:pt x="363" y="52"/>
                      </a:lnTo>
                      <a:lnTo>
                        <a:pt x="367" y="47"/>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56" name="Line 23"/>
                <p:cNvSpPr>
                  <a:spLocks noChangeShapeType="1"/>
                </p:cNvSpPr>
                <p:nvPr/>
              </p:nvSpPr>
              <p:spPr bwMode="auto">
                <a:xfrm flipH="1">
                  <a:off x="2250" y="3219"/>
                  <a:ext cx="32" cy="114"/>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grpSp>
          <p:sp>
            <p:nvSpPr>
              <p:cNvPr id="21550" name="Freeform 24"/>
              <p:cNvSpPr>
                <a:spLocks/>
              </p:cNvSpPr>
              <p:nvPr/>
            </p:nvSpPr>
            <p:spPr bwMode="auto">
              <a:xfrm>
                <a:off x="2880" y="2256"/>
                <a:ext cx="198" cy="200"/>
              </a:xfrm>
              <a:custGeom>
                <a:avLst/>
                <a:gdLst>
                  <a:gd name="T0" fmla="*/ 0 w 491"/>
                  <a:gd name="T1" fmla="*/ 0 h 489"/>
                  <a:gd name="T2" fmla="*/ 0 w 491"/>
                  <a:gd name="T3" fmla="*/ 14 h 489"/>
                  <a:gd name="T4" fmla="*/ 13 w 491"/>
                  <a:gd name="T5" fmla="*/ 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2"/>
                </a:solidFill>
                <a:round/>
                <a:headEnd/>
                <a:tailEnd/>
              </a:ln>
            </p:spPr>
            <p:txBody>
              <a:bodyPr/>
              <a:lstStyle/>
              <a:p>
                <a:endParaRPr lang="en-US" dirty="0">
                  <a:latin typeface="Agilent TT Cond" pitchFamily="34" charset="0"/>
                </a:endParaRPr>
              </a:p>
            </p:txBody>
          </p:sp>
        </p:grpSp>
        <p:sp>
          <p:nvSpPr>
            <p:cNvPr id="21526" name="Freeform 25"/>
            <p:cNvSpPr>
              <a:spLocks/>
            </p:cNvSpPr>
            <p:nvPr/>
          </p:nvSpPr>
          <p:spPr bwMode="auto">
            <a:xfrm>
              <a:off x="1290" y="1426"/>
              <a:ext cx="217" cy="220"/>
            </a:xfrm>
            <a:custGeom>
              <a:avLst/>
              <a:gdLst>
                <a:gd name="T0" fmla="*/ 0 w 491"/>
                <a:gd name="T1" fmla="*/ 0 h 489"/>
                <a:gd name="T2" fmla="*/ 0 w 491"/>
                <a:gd name="T3" fmla="*/ 20 h 489"/>
                <a:gd name="T4" fmla="*/ 19 w 491"/>
                <a:gd name="T5" fmla="*/ 10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27" name="Line 26"/>
            <p:cNvSpPr>
              <a:spLocks noChangeShapeType="1"/>
            </p:cNvSpPr>
            <p:nvPr/>
          </p:nvSpPr>
          <p:spPr bwMode="auto">
            <a:xfrm rot="5400000" flipH="1">
              <a:off x="1551" y="1824"/>
              <a:ext cx="0" cy="137"/>
            </a:xfrm>
            <a:prstGeom prst="line">
              <a:avLst/>
            </a:prstGeom>
            <a:noFill/>
            <a:ln w="28575">
              <a:solidFill>
                <a:schemeClr val="tx2"/>
              </a:solidFill>
              <a:round/>
              <a:headEnd/>
              <a:tailEnd/>
            </a:ln>
          </p:spPr>
          <p:txBody>
            <a:bodyPr wrap="none" anchor="ctr"/>
            <a:lstStyle/>
            <a:p>
              <a:endParaRPr lang="en-US" dirty="0">
                <a:latin typeface="Agilent TT Cond" pitchFamily="34" charset="0"/>
              </a:endParaRPr>
            </a:p>
          </p:txBody>
        </p:sp>
        <p:sp>
          <p:nvSpPr>
            <p:cNvPr id="21528" name="Line 27"/>
            <p:cNvSpPr>
              <a:spLocks noChangeShapeType="1"/>
            </p:cNvSpPr>
            <p:nvPr/>
          </p:nvSpPr>
          <p:spPr bwMode="auto">
            <a:xfrm rot="5400000" flipH="1">
              <a:off x="2072" y="1797"/>
              <a:ext cx="0" cy="192"/>
            </a:xfrm>
            <a:prstGeom prst="line">
              <a:avLst/>
            </a:prstGeom>
            <a:noFill/>
            <a:ln w="28575">
              <a:solidFill>
                <a:schemeClr val="tx2"/>
              </a:solidFill>
              <a:round/>
              <a:headEnd/>
              <a:tailEnd/>
            </a:ln>
          </p:spPr>
          <p:txBody>
            <a:bodyPr wrap="none" anchor="ctr"/>
            <a:lstStyle/>
            <a:p>
              <a:endParaRPr lang="en-US" dirty="0">
                <a:latin typeface="Agilent TT Cond" pitchFamily="34" charset="0"/>
              </a:endParaRPr>
            </a:p>
          </p:txBody>
        </p:sp>
        <p:sp>
          <p:nvSpPr>
            <p:cNvPr id="21529" name="Freeform 28"/>
            <p:cNvSpPr>
              <a:spLocks/>
            </p:cNvSpPr>
            <p:nvPr/>
          </p:nvSpPr>
          <p:spPr bwMode="auto">
            <a:xfrm>
              <a:off x="2168" y="1783"/>
              <a:ext cx="195" cy="197"/>
            </a:xfrm>
            <a:custGeom>
              <a:avLst/>
              <a:gdLst>
                <a:gd name="T0" fmla="*/ 0 w 491"/>
                <a:gd name="T1" fmla="*/ 0 h 489"/>
                <a:gd name="T2" fmla="*/ 0 w 491"/>
                <a:gd name="T3" fmla="*/ 13 h 489"/>
                <a:gd name="T4" fmla="*/ 12 w 491"/>
                <a:gd name="T5" fmla="*/ 6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30" name="Line 29"/>
            <p:cNvSpPr>
              <a:spLocks noChangeShapeType="1"/>
            </p:cNvSpPr>
            <p:nvPr/>
          </p:nvSpPr>
          <p:spPr bwMode="auto">
            <a:xfrm rot="5400000" flipH="1">
              <a:off x="2539" y="1702"/>
              <a:ext cx="0" cy="357"/>
            </a:xfrm>
            <a:prstGeom prst="line">
              <a:avLst/>
            </a:prstGeom>
            <a:noFill/>
            <a:ln w="28575">
              <a:solidFill>
                <a:schemeClr val="tx2"/>
              </a:solidFill>
              <a:round/>
              <a:headEnd type="arrow" w="med" len="med"/>
              <a:tailEnd/>
            </a:ln>
          </p:spPr>
          <p:txBody>
            <a:bodyPr wrap="none" anchor="ctr"/>
            <a:lstStyle/>
            <a:p>
              <a:endParaRPr lang="en-US" dirty="0">
                <a:latin typeface="Agilent TT Cond" pitchFamily="34" charset="0"/>
              </a:endParaRPr>
            </a:p>
          </p:txBody>
        </p:sp>
        <p:grpSp>
          <p:nvGrpSpPr>
            <p:cNvPr id="21531" name="Group 30"/>
            <p:cNvGrpSpPr>
              <a:grpSpLocks/>
            </p:cNvGrpSpPr>
            <p:nvPr/>
          </p:nvGrpSpPr>
          <p:grpSpPr bwMode="auto">
            <a:xfrm>
              <a:off x="1619" y="1783"/>
              <a:ext cx="357" cy="220"/>
              <a:chOff x="2496" y="2160"/>
              <a:chExt cx="624" cy="384"/>
            </a:xfrm>
          </p:grpSpPr>
          <p:sp>
            <p:nvSpPr>
              <p:cNvPr id="21539" name="Rectangle 31"/>
              <p:cNvSpPr>
                <a:spLocks noChangeArrowheads="1"/>
              </p:cNvSpPr>
              <p:nvPr/>
            </p:nvSpPr>
            <p:spPr bwMode="auto">
              <a:xfrm>
                <a:off x="2496" y="2160"/>
                <a:ext cx="624" cy="384"/>
              </a:xfrm>
              <a:prstGeom prst="rect">
                <a:avLst/>
              </a:prstGeom>
              <a:noFill/>
              <a:ln w="28575">
                <a:solidFill>
                  <a:schemeClr val="tx2"/>
                </a:solidFill>
                <a:miter lim="800000"/>
                <a:headEnd/>
                <a:tailEnd/>
              </a:ln>
            </p:spPr>
            <p:txBody>
              <a:bodyPr wrap="none" anchor="ctr"/>
              <a:lstStyle/>
              <a:p>
                <a:endParaRPr lang="en-US" dirty="0">
                  <a:latin typeface="Agilent TT Cond" pitchFamily="34" charset="0"/>
                </a:endParaRPr>
              </a:p>
            </p:txBody>
          </p:sp>
          <p:grpSp>
            <p:nvGrpSpPr>
              <p:cNvPr id="21540" name="Group 32"/>
              <p:cNvGrpSpPr>
                <a:grpSpLocks/>
              </p:cNvGrpSpPr>
              <p:nvPr/>
            </p:nvGrpSpPr>
            <p:grpSpPr bwMode="auto">
              <a:xfrm>
                <a:off x="2544" y="2256"/>
                <a:ext cx="270" cy="211"/>
                <a:chOff x="1986" y="2932"/>
                <a:chExt cx="547" cy="428"/>
              </a:xfrm>
            </p:grpSpPr>
            <p:sp>
              <p:nvSpPr>
                <p:cNvPr id="21542" name="Freeform 33"/>
                <p:cNvSpPr>
                  <a:spLocks/>
                </p:cNvSpPr>
                <p:nvPr/>
              </p:nvSpPr>
              <p:spPr bwMode="auto">
                <a:xfrm>
                  <a:off x="1986" y="2932"/>
                  <a:ext cx="547" cy="428"/>
                </a:xfrm>
                <a:custGeom>
                  <a:avLst/>
                  <a:gdLst>
                    <a:gd name="T0" fmla="*/ 410 w 602"/>
                    <a:gd name="T1" fmla="*/ 0 h 485"/>
                    <a:gd name="T2" fmla="*/ 410 w 602"/>
                    <a:gd name="T3" fmla="*/ 294 h 485"/>
                    <a:gd name="T4" fmla="*/ 0 w 602"/>
                    <a:gd name="T5" fmla="*/ 294 h 485"/>
                    <a:gd name="T6" fmla="*/ 0 w 602"/>
                    <a:gd name="T7" fmla="*/ 0 h 485"/>
                    <a:gd name="T8" fmla="*/ 410 w 602"/>
                    <a:gd name="T9" fmla="*/ 0 h 485"/>
                    <a:gd name="T10" fmla="*/ 0 60000 65536"/>
                    <a:gd name="T11" fmla="*/ 0 60000 65536"/>
                    <a:gd name="T12" fmla="*/ 0 60000 65536"/>
                    <a:gd name="T13" fmla="*/ 0 60000 65536"/>
                    <a:gd name="T14" fmla="*/ 0 60000 65536"/>
                    <a:gd name="T15" fmla="*/ 0 w 602"/>
                    <a:gd name="T16" fmla="*/ 0 h 485"/>
                    <a:gd name="T17" fmla="*/ 602 w 602"/>
                    <a:gd name="T18" fmla="*/ 485 h 485"/>
                  </a:gdLst>
                  <a:ahLst/>
                  <a:cxnLst>
                    <a:cxn ang="T10">
                      <a:pos x="T0" y="T1"/>
                    </a:cxn>
                    <a:cxn ang="T11">
                      <a:pos x="T2" y="T3"/>
                    </a:cxn>
                    <a:cxn ang="T12">
                      <a:pos x="T4" y="T5"/>
                    </a:cxn>
                    <a:cxn ang="T13">
                      <a:pos x="T6" y="T7"/>
                    </a:cxn>
                    <a:cxn ang="T14">
                      <a:pos x="T8" y="T9"/>
                    </a:cxn>
                  </a:cxnLst>
                  <a:rect l="T15" t="T16" r="T17" b="T18"/>
                  <a:pathLst>
                    <a:path w="602" h="485">
                      <a:moveTo>
                        <a:pt x="601" y="0"/>
                      </a:moveTo>
                      <a:lnTo>
                        <a:pt x="601" y="484"/>
                      </a:lnTo>
                      <a:lnTo>
                        <a:pt x="0" y="484"/>
                      </a:lnTo>
                      <a:lnTo>
                        <a:pt x="0" y="0"/>
                      </a:lnTo>
                      <a:lnTo>
                        <a:pt x="601" y="0"/>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21543" name="Freeform 34"/>
                <p:cNvSpPr>
                  <a:spLocks/>
                </p:cNvSpPr>
                <p:nvPr/>
              </p:nvSpPr>
              <p:spPr bwMode="auto">
                <a:xfrm>
                  <a:off x="2089" y="2988"/>
                  <a:ext cx="335" cy="85"/>
                </a:xfrm>
                <a:custGeom>
                  <a:avLst/>
                  <a:gdLst>
                    <a:gd name="T0" fmla="*/ 4 w 369"/>
                    <a:gd name="T1" fmla="*/ 27 h 96"/>
                    <a:gd name="T2" fmla="*/ 7 w 369"/>
                    <a:gd name="T3" fmla="*/ 24 h 96"/>
                    <a:gd name="T4" fmla="*/ 13 w 369"/>
                    <a:gd name="T5" fmla="*/ 20 h 96"/>
                    <a:gd name="T6" fmla="*/ 18 w 369"/>
                    <a:gd name="T7" fmla="*/ 17 h 96"/>
                    <a:gd name="T8" fmla="*/ 23 w 369"/>
                    <a:gd name="T9" fmla="*/ 13 h 96"/>
                    <a:gd name="T10" fmla="*/ 27 w 369"/>
                    <a:gd name="T11" fmla="*/ 10 h 96"/>
                    <a:gd name="T12" fmla="*/ 32 w 369"/>
                    <a:gd name="T13" fmla="*/ 9 h 96"/>
                    <a:gd name="T14" fmla="*/ 36 w 369"/>
                    <a:gd name="T15" fmla="*/ 6 h 96"/>
                    <a:gd name="T16" fmla="*/ 41 w 369"/>
                    <a:gd name="T17" fmla="*/ 4 h 96"/>
                    <a:gd name="T18" fmla="*/ 48 w 369"/>
                    <a:gd name="T19" fmla="*/ 2 h 96"/>
                    <a:gd name="T20" fmla="*/ 52 w 369"/>
                    <a:gd name="T21" fmla="*/ 1 h 96"/>
                    <a:gd name="T22" fmla="*/ 57 w 369"/>
                    <a:gd name="T23" fmla="*/ 0 h 96"/>
                    <a:gd name="T24" fmla="*/ 62 w 369"/>
                    <a:gd name="T25" fmla="*/ 0 h 96"/>
                    <a:gd name="T26" fmla="*/ 67 w 369"/>
                    <a:gd name="T27" fmla="*/ 0 h 96"/>
                    <a:gd name="T28" fmla="*/ 72 w 369"/>
                    <a:gd name="T29" fmla="*/ 1 h 96"/>
                    <a:gd name="T30" fmla="*/ 77 w 369"/>
                    <a:gd name="T31" fmla="*/ 2 h 96"/>
                    <a:gd name="T32" fmla="*/ 83 w 369"/>
                    <a:gd name="T33" fmla="*/ 4 h 96"/>
                    <a:gd name="T34" fmla="*/ 87 w 369"/>
                    <a:gd name="T35" fmla="*/ 6 h 96"/>
                    <a:gd name="T36" fmla="*/ 94 w 369"/>
                    <a:gd name="T37" fmla="*/ 9 h 96"/>
                    <a:gd name="T38" fmla="*/ 97 w 369"/>
                    <a:gd name="T39" fmla="*/ 10 h 96"/>
                    <a:gd name="T40" fmla="*/ 103 w 369"/>
                    <a:gd name="T41" fmla="*/ 13 h 96"/>
                    <a:gd name="T42" fmla="*/ 107 w 369"/>
                    <a:gd name="T43" fmla="*/ 17 h 96"/>
                    <a:gd name="T44" fmla="*/ 112 w 369"/>
                    <a:gd name="T45" fmla="*/ 20 h 96"/>
                    <a:gd name="T46" fmla="*/ 118 w 369"/>
                    <a:gd name="T47" fmla="*/ 24 h 96"/>
                    <a:gd name="T48" fmla="*/ 122 w 369"/>
                    <a:gd name="T49" fmla="*/ 27 h 96"/>
                    <a:gd name="T50" fmla="*/ 124 w 369"/>
                    <a:gd name="T51" fmla="*/ 29 h 96"/>
                    <a:gd name="T52" fmla="*/ 130 w 369"/>
                    <a:gd name="T53" fmla="*/ 33 h 96"/>
                    <a:gd name="T54" fmla="*/ 134 w 369"/>
                    <a:gd name="T55" fmla="*/ 36 h 96"/>
                    <a:gd name="T56" fmla="*/ 139 w 369"/>
                    <a:gd name="T57" fmla="*/ 39 h 96"/>
                    <a:gd name="T58" fmla="*/ 144 w 369"/>
                    <a:gd name="T59" fmla="*/ 44 h 96"/>
                    <a:gd name="T60" fmla="*/ 150 w 369"/>
                    <a:gd name="T61" fmla="*/ 46 h 96"/>
                    <a:gd name="T62" fmla="*/ 155 w 369"/>
                    <a:gd name="T63" fmla="*/ 50 h 96"/>
                    <a:gd name="T64" fmla="*/ 158 w 369"/>
                    <a:gd name="T65" fmla="*/ 51 h 96"/>
                    <a:gd name="T66" fmla="*/ 165 w 369"/>
                    <a:gd name="T67" fmla="*/ 55 h 96"/>
                    <a:gd name="T68" fmla="*/ 168 w 369"/>
                    <a:gd name="T69" fmla="*/ 57 h 96"/>
                    <a:gd name="T70" fmla="*/ 174 w 369"/>
                    <a:gd name="T71" fmla="*/ 58 h 96"/>
                    <a:gd name="T72" fmla="*/ 180 w 369"/>
                    <a:gd name="T73" fmla="*/ 58 h 96"/>
                    <a:gd name="T74" fmla="*/ 184 w 369"/>
                    <a:gd name="T75" fmla="*/ 58 h 96"/>
                    <a:gd name="T76" fmla="*/ 189 w 369"/>
                    <a:gd name="T77" fmla="*/ 58 h 96"/>
                    <a:gd name="T78" fmla="*/ 195 w 369"/>
                    <a:gd name="T79" fmla="*/ 58 h 96"/>
                    <a:gd name="T80" fmla="*/ 200 w 369"/>
                    <a:gd name="T81" fmla="*/ 58 h 96"/>
                    <a:gd name="T82" fmla="*/ 204 w 369"/>
                    <a:gd name="T83" fmla="*/ 57 h 96"/>
                    <a:gd name="T84" fmla="*/ 210 w 369"/>
                    <a:gd name="T85" fmla="*/ 55 h 96"/>
                    <a:gd name="T86" fmla="*/ 214 w 369"/>
                    <a:gd name="T87" fmla="*/ 51 h 96"/>
                    <a:gd name="T88" fmla="*/ 219 w 369"/>
                    <a:gd name="T89" fmla="*/ 50 h 96"/>
                    <a:gd name="T90" fmla="*/ 224 w 369"/>
                    <a:gd name="T91" fmla="*/ 46 h 96"/>
                    <a:gd name="T92" fmla="*/ 229 w 369"/>
                    <a:gd name="T93" fmla="*/ 44 h 96"/>
                    <a:gd name="T94" fmla="*/ 234 w 369"/>
                    <a:gd name="T95" fmla="*/ 39 h 96"/>
                    <a:gd name="T96" fmla="*/ 240 w 369"/>
                    <a:gd name="T97" fmla="*/ 36 h 96"/>
                    <a:gd name="T98" fmla="*/ 244 w 369"/>
                    <a:gd name="T99" fmla="*/ 33 h 96"/>
                    <a:gd name="T100" fmla="*/ 250 w 369"/>
                    <a:gd name="T101" fmla="*/ 29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9"/>
                    <a:gd name="T154" fmla="*/ 0 h 96"/>
                    <a:gd name="T155" fmla="*/ 369 w 369"/>
                    <a:gd name="T156" fmla="*/ 96 h 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9" h="96">
                      <a:moveTo>
                        <a:pt x="0" y="47"/>
                      </a:moveTo>
                      <a:lnTo>
                        <a:pt x="4" y="45"/>
                      </a:lnTo>
                      <a:lnTo>
                        <a:pt x="8" y="41"/>
                      </a:lnTo>
                      <a:lnTo>
                        <a:pt x="11" y="38"/>
                      </a:lnTo>
                      <a:lnTo>
                        <a:pt x="15" y="36"/>
                      </a:lnTo>
                      <a:lnTo>
                        <a:pt x="18" y="33"/>
                      </a:lnTo>
                      <a:lnTo>
                        <a:pt x="22" y="30"/>
                      </a:lnTo>
                      <a:lnTo>
                        <a:pt x="26" y="27"/>
                      </a:lnTo>
                      <a:lnTo>
                        <a:pt x="29" y="24"/>
                      </a:lnTo>
                      <a:lnTo>
                        <a:pt x="33" y="22"/>
                      </a:lnTo>
                      <a:lnTo>
                        <a:pt x="37" y="19"/>
                      </a:lnTo>
                      <a:lnTo>
                        <a:pt x="40" y="16"/>
                      </a:lnTo>
                      <a:lnTo>
                        <a:pt x="44" y="16"/>
                      </a:lnTo>
                      <a:lnTo>
                        <a:pt x="47" y="13"/>
                      </a:lnTo>
                      <a:lnTo>
                        <a:pt x="51" y="11"/>
                      </a:lnTo>
                      <a:lnTo>
                        <a:pt x="54" y="10"/>
                      </a:lnTo>
                      <a:lnTo>
                        <a:pt x="59" y="8"/>
                      </a:lnTo>
                      <a:lnTo>
                        <a:pt x="61" y="6"/>
                      </a:lnTo>
                      <a:lnTo>
                        <a:pt x="65" y="4"/>
                      </a:lnTo>
                      <a:lnTo>
                        <a:pt x="71" y="2"/>
                      </a:lnTo>
                      <a:lnTo>
                        <a:pt x="73" y="2"/>
                      </a:lnTo>
                      <a:lnTo>
                        <a:pt x="76" y="1"/>
                      </a:lnTo>
                      <a:lnTo>
                        <a:pt x="81" y="1"/>
                      </a:lnTo>
                      <a:lnTo>
                        <a:pt x="84" y="0"/>
                      </a:lnTo>
                      <a:lnTo>
                        <a:pt x="88" y="0"/>
                      </a:lnTo>
                      <a:lnTo>
                        <a:pt x="91" y="0"/>
                      </a:lnTo>
                      <a:lnTo>
                        <a:pt x="95" y="0"/>
                      </a:lnTo>
                      <a:lnTo>
                        <a:pt x="99" y="0"/>
                      </a:lnTo>
                      <a:lnTo>
                        <a:pt x="103" y="1"/>
                      </a:lnTo>
                      <a:lnTo>
                        <a:pt x="106" y="1"/>
                      </a:lnTo>
                      <a:lnTo>
                        <a:pt x="109" y="2"/>
                      </a:lnTo>
                      <a:lnTo>
                        <a:pt x="114" y="2"/>
                      </a:lnTo>
                      <a:lnTo>
                        <a:pt x="118" y="4"/>
                      </a:lnTo>
                      <a:lnTo>
                        <a:pt x="121" y="6"/>
                      </a:lnTo>
                      <a:lnTo>
                        <a:pt x="125" y="8"/>
                      </a:lnTo>
                      <a:lnTo>
                        <a:pt x="129" y="10"/>
                      </a:lnTo>
                      <a:lnTo>
                        <a:pt x="132" y="11"/>
                      </a:lnTo>
                      <a:lnTo>
                        <a:pt x="137" y="14"/>
                      </a:lnTo>
                      <a:lnTo>
                        <a:pt x="140" y="16"/>
                      </a:lnTo>
                      <a:lnTo>
                        <a:pt x="143" y="16"/>
                      </a:lnTo>
                      <a:lnTo>
                        <a:pt x="146" y="19"/>
                      </a:lnTo>
                      <a:lnTo>
                        <a:pt x="151" y="22"/>
                      </a:lnTo>
                      <a:lnTo>
                        <a:pt x="154" y="24"/>
                      </a:lnTo>
                      <a:lnTo>
                        <a:pt x="157" y="27"/>
                      </a:lnTo>
                      <a:lnTo>
                        <a:pt x="161" y="30"/>
                      </a:lnTo>
                      <a:lnTo>
                        <a:pt x="165" y="33"/>
                      </a:lnTo>
                      <a:lnTo>
                        <a:pt x="169" y="36"/>
                      </a:lnTo>
                      <a:lnTo>
                        <a:pt x="173" y="38"/>
                      </a:lnTo>
                      <a:lnTo>
                        <a:pt x="176" y="41"/>
                      </a:lnTo>
                      <a:lnTo>
                        <a:pt x="180" y="45"/>
                      </a:lnTo>
                      <a:lnTo>
                        <a:pt x="183" y="47"/>
                      </a:lnTo>
                      <a:lnTo>
                        <a:pt x="186" y="50"/>
                      </a:lnTo>
                      <a:lnTo>
                        <a:pt x="191" y="53"/>
                      </a:lnTo>
                      <a:lnTo>
                        <a:pt x="194" y="56"/>
                      </a:lnTo>
                      <a:lnTo>
                        <a:pt x="198" y="59"/>
                      </a:lnTo>
                      <a:lnTo>
                        <a:pt x="202" y="62"/>
                      </a:lnTo>
                      <a:lnTo>
                        <a:pt x="205" y="63"/>
                      </a:lnTo>
                      <a:lnTo>
                        <a:pt x="209" y="68"/>
                      </a:lnTo>
                      <a:lnTo>
                        <a:pt x="213" y="71"/>
                      </a:lnTo>
                      <a:lnTo>
                        <a:pt x="217" y="73"/>
                      </a:lnTo>
                      <a:lnTo>
                        <a:pt x="221" y="76"/>
                      </a:lnTo>
                      <a:lnTo>
                        <a:pt x="223" y="78"/>
                      </a:lnTo>
                      <a:lnTo>
                        <a:pt x="228" y="80"/>
                      </a:lnTo>
                      <a:lnTo>
                        <a:pt x="231" y="83"/>
                      </a:lnTo>
                      <a:lnTo>
                        <a:pt x="234" y="84"/>
                      </a:lnTo>
                      <a:lnTo>
                        <a:pt x="237" y="86"/>
                      </a:lnTo>
                      <a:lnTo>
                        <a:pt x="242" y="89"/>
                      </a:lnTo>
                      <a:lnTo>
                        <a:pt x="245" y="89"/>
                      </a:lnTo>
                      <a:lnTo>
                        <a:pt x="248" y="91"/>
                      </a:lnTo>
                      <a:lnTo>
                        <a:pt x="253" y="93"/>
                      </a:lnTo>
                      <a:lnTo>
                        <a:pt x="256" y="94"/>
                      </a:lnTo>
                      <a:lnTo>
                        <a:pt x="260" y="94"/>
                      </a:lnTo>
                      <a:lnTo>
                        <a:pt x="264" y="95"/>
                      </a:lnTo>
                      <a:lnTo>
                        <a:pt x="267" y="95"/>
                      </a:lnTo>
                      <a:lnTo>
                        <a:pt x="272" y="95"/>
                      </a:lnTo>
                      <a:lnTo>
                        <a:pt x="276" y="95"/>
                      </a:lnTo>
                      <a:lnTo>
                        <a:pt x="278" y="95"/>
                      </a:lnTo>
                      <a:lnTo>
                        <a:pt x="281" y="95"/>
                      </a:lnTo>
                      <a:lnTo>
                        <a:pt x="287" y="95"/>
                      </a:lnTo>
                      <a:lnTo>
                        <a:pt x="290" y="94"/>
                      </a:lnTo>
                      <a:lnTo>
                        <a:pt x="294" y="94"/>
                      </a:lnTo>
                      <a:lnTo>
                        <a:pt x="296" y="94"/>
                      </a:lnTo>
                      <a:lnTo>
                        <a:pt x="301" y="91"/>
                      </a:lnTo>
                      <a:lnTo>
                        <a:pt x="304" y="89"/>
                      </a:lnTo>
                      <a:lnTo>
                        <a:pt x="308" y="89"/>
                      </a:lnTo>
                      <a:lnTo>
                        <a:pt x="312" y="86"/>
                      </a:lnTo>
                      <a:lnTo>
                        <a:pt x="315" y="84"/>
                      </a:lnTo>
                      <a:lnTo>
                        <a:pt x="318" y="83"/>
                      </a:lnTo>
                      <a:lnTo>
                        <a:pt x="322" y="80"/>
                      </a:lnTo>
                      <a:lnTo>
                        <a:pt x="327" y="78"/>
                      </a:lnTo>
                      <a:lnTo>
                        <a:pt x="330" y="76"/>
                      </a:lnTo>
                      <a:lnTo>
                        <a:pt x="333" y="73"/>
                      </a:lnTo>
                      <a:lnTo>
                        <a:pt x="337" y="71"/>
                      </a:lnTo>
                      <a:lnTo>
                        <a:pt x="340" y="69"/>
                      </a:lnTo>
                      <a:lnTo>
                        <a:pt x="345" y="64"/>
                      </a:lnTo>
                      <a:lnTo>
                        <a:pt x="348" y="62"/>
                      </a:lnTo>
                      <a:lnTo>
                        <a:pt x="352" y="59"/>
                      </a:lnTo>
                      <a:lnTo>
                        <a:pt x="355" y="56"/>
                      </a:lnTo>
                      <a:lnTo>
                        <a:pt x="359" y="53"/>
                      </a:lnTo>
                      <a:lnTo>
                        <a:pt x="363" y="50"/>
                      </a:lnTo>
                      <a:lnTo>
                        <a:pt x="368" y="47"/>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44" name="Freeform 35"/>
                <p:cNvSpPr>
                  <a:spLocks/>
                </p:cNvSpPr>
                <p:nvPr/>
              </p:nvSpPr>
              <p:spPr bwMode="auto">
                <a:xfrm>
                  <a:off x="2092" y="3108"/>
                  <a:ext cx="335" cy="85"/>
                </a:xfrm>
                <a:custGeom>
                  <a:avLst/>
                  <a:gdLst>
                    <a:gd name="T0" fmla="*/ 4 w 368"/>
                    <a:gd name="T1" fmla="*/ 26 h 97"/>
                    <a:gd name="T2" fmla="*/ 7 w 368"/>
                    <a:gd name="T3" fmla="*/ 24 h 97"/>
                    <a:gd name="T4" fmla="*/ 13 w 368"/>
                    <a:gd name="T5" fmla="*/ 19 h 97"/>
                    <a:gd name="T6" fmla="*/ 17 w 368"/>
                    <a:gd name="T7" fmla="*/ 17 h 97"/>
                    <a:gd name="T8" fmla="*/ 23 w 368"/>
                    <a:gd name="T9" fmla="*/ 13 h 97"/>
                    <a:gd name="T10" fmla="*/ 27 w 368"/>
                    <a:gd name="T11" fmla="*/ 10 h 97"/>
                    <a:gd name="T12" fmla="*/ 32 w 368"/>
                    <a:gd name="T13" fmla="*/ 8 h 97"/>
                    <a:gd name="T14" fmla="*/ 38 w 368"/>
                    <a:gd name="T15" fmla="*/ 5 h 97"/>
                    <a:gd name="T16" fmla="*/ 42 w 368"/>
                    <a:gd name="T17" fmla="*/ 4 h 97"/>
                    <a:gd name="T18" fmla="*/ 48 w 368"/>
                    <a:gd name="T19" fmla="*/ 3 h 97"/>
                    <a:gd name="T20" fmla="*/ 54 w 368"/>
                    <a:gd name="T21" fmla="*/ 2 h 97"/>
                    <a:gd name="T22" fmla="*/ 57 w 368"/>
                    <a:gd name="T23" fmla="*/ 0 h 97"/>
                    <a:gd name="T24" fmla="*/ 63 w 368"/>
                    <a:gd name="T25" fmla="*/ 0 h 97"/>
                    <a:gd name="T26" fmla="*/ 69 w 368"/>
                    <a:gd name="T27" fmla="*/ 0 h 97"/>
                    <a:gd name="T28" fmla="*/ 72 w 368"/>
                    <a:gd name="T29" fmla="*/ 2 h 97"/>
                    <a:gd name="T30" fmla="*/ 78 w 368"/>
                    <a:gd name="T31" fmla="*/ 3 h 97"/>
                    <a:gd name="T32" fmla="*/ 84 w 368"/>
                    <a:gd name="T33" fmla="*/ 4 h 97"/>
                    <a:gd name="T34" fmla="*/ 88 w 368"/>
                    <a:gd name="T35" fmla="*/ 5 h 97"/>
                    <a:gd name="T36" fmla="*/ 96 w 368"/>
                    <a:gd name="T37" fmla="*/ 8 h 97"/>
                    <a:gd name="T38" fmla="*/ 97 w 368"/>
                    <a:gd name="T39" fmla="*/ 10 h 97"/>
                    <a:gd name="T40" fmla="*/ 105 w 368"/>
                    <a:gd name="T41" fmla="*/ 12 h 97"/>
                    <a:gd name="T42" fmla="*/ 108 w 368"/>
                    <a:gd name="T43" fmla="*/ 17 h 97"/>
                    <a:gd name="T44" fmla="*/ 114 w 368"/>
                    <a:gd name="T45" fmla="*/ 19 h 97"/>
                    <a:gd name="T46" fmla="*/ 118 w 368"/>
                    <a:gd name="T47" fmla="*/ 24 h 97"/>
                    <a:gd name="T48" fmla="*/ 123 w 368"/>
                    <a:gd name="T49" fmla="*/ 26 h 97"/>
                    <a:gd name="T50" fmla="*/ 127 w 368"/>
                    <a:gd name="T51" fmla="*/ 28 h 97"/>
                    <a:gd name="T52" fmla="*/ 131 w 368"/>
                    <a:gd name="T53" fmla="*/ 32 h 97"/>
                    <a:gd name="T54" fmla="*/ 136 w 368"/>
                    <a:gd name="T55" fmla="*/ 35 h 97"/>
                    <a:gd name="T56" fmla="*/ 141 w 368"/>
                    <a:gd name="T57" fmla="*/ 38 h 97"/>
                    <a:gd name="T58" fmla="*/ 147 w 368"/>
                    <a:gd name="T59" fmla="*/ 42 h 97"/>
                    <a:gd name="T60" fmla="*/ 151 w 368"/>
                    <a:gd name="T61" fmla="*/ 46 h 97"/>
                    <a:gd name="T62" fmla="*/ 156 w 368"/>
                    <a:gd name="T63" fmla="*/ 47 h 97"/>
                    <a:gd name="T64" fmla="*/ 161 w 368"/>
                    <a:gd name="T65" fmla="*/ 50 h 97"/>
                    <a:gd name="T66" fmla="*/ 166 w 368"/>
                    <a:gd name="T67" fmla="*/ 53 h 97"/>
                    <a:gd name="T68" fmla="*/ 171 w 368"/>
                    <a:gd name="T69" fmla="*/ 53 h 97"/>
                    <a:gd name="T70" fmla="*/ 176 w 368"/>
                    <a:gd name="T71" fmla="*/ 54 h 97"/>
                    <a:gd name="T72" fmla="*/ 180 w 368"/>
                    <a:gd name="T73" fmla="*/ 55 h 97"/>
                    <a:gd name="T74" fmla="*/ 188 w 368"/>
                    <a:gd name="T75" fmla="*/ 55 h 97"/>
                    <a:gd name="T76" fmla="*/ 191 w 368"/>
                    <a:gd name="T77" fmla="*/ 55 h 97"/>
                    <a:gd name="T78" fmla="*/ 197 w 368"/>
                    <a:gd name="T79" fmla="*/ 55 h 97"/>
                    <a:gd name="T80" fmla="*/ 201 w 368"/>
                    <a:gd name="T81" fmla="*/ 54 h 97"/>
                    <a:gd name="T82" fmla="*/ 207 w 368"/>
                    <a:gd name="T83" fmla="*/ 53 h 97"/>
                    <a:gd name="T84" fmla="*/ 211 w 368"/>
                    <a:gd name="T85" fmla="*/ 53 h 97"/>
                    <a:gd name="T86" fmla="*/ 216 w 368"/>
                    <a:gd name="T87" fmla="*/ 50 h 97"/>
                    <a:gd name="T88" fmla="*/ 222 w 368"/>
                    <a:gd name="T89" fmla="*/ 47 h 97"/>
                    <a:gd name="T90" fmla="*/ 227 w 368"/>
                    <a:gd name="T91" fmla="*/ 46 h 97"/>
                    <a:gd name="T92" fmla="*/ 231 w 368"/>
                    <a:gd name="T93" fmla="*/ 42 h 97"/>
                    <a:gd name="T94" fmla="*/ 237 w 368"/>
                    <a:gd name="T95" fmla="*/ 39 h 97"/>
                    <a:gd name="T96" fmla="*/ 241 w 368"/>
                    <a:gd name="T97" fmla="*/ 35 h 97"/>
                    <a:gd name="T98" fmla="*/ 247 w 368"/>
                    <a:gd name="T99" fmla="*/ 32 h 97"/>
                    <a:gd name="T100" fmla="*/ 252 w 368"/>
                    <a:gd name="T101" fmla="*/ 28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97"/>
                    <a:gd name="T155" fmla="*/ 368 w 368"/>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97">
                      <a:moveTo>
                        <a:pt x="0" y="48"/>
                      </a:moveTo>
                      <a:lnTo>
                        <a:pt x="4" y="44"/>
                      </a:lnTo>
                      <a:lnTo>
                        <a:pt x="7" y="41"/>
                      </a:lnTo>
                      <a:lnTo>
                        <a:pt x="11" y="40"/>
                      </a:lnTo>
                      <a:lnTo>
                        <a:pt x="15" y="35"/>
                      </a:lnTo>
                      <a:lnTo>
                        <a:pt x="18" y="32"/>
                      </a:lnTo>
                      <a:lnTo>
                        <a:pt x="21" y="30"/>
                      </a:lnTo>
                      <a:lnTo>
                        <a:pt x="25" y="28"/>
                      </a:lnTo>
                      <a:lnTo>
                        <a:pt x="30" y="24"/>
                      </a:lnTo>
                      <a:lnTo>
                        <a:pt x="33" y="22"/>
                      </a:lnTo>
                      <a:lnTo>
                        <a:pt x="36" y="19"/>
                      </a:lnTo>
                      <a:lnTo>
                        <a:pt x="40" y="17"/>
                      </a:lnTo>
                      <a:lnTo>
                        <a:pt x="44" y="14"/>
                      </a:lnTo>
                      <a:lnTo>
                        <a:pt x="46" y="13"/>
                      </a:lnTo>
                      <a:lnTo>
                        <a:pt x="51" y="11"/>
                      </a:lnTo>
                      <a:lnTo>
                        <a:pt x="55" y="9"/>
                      </a:lnTo>
                      <a:lnTo>
                        <a:pt x="58" y="6"/>
                      </a:lnTo>
                      <a:lnTo>
                        <a:pt x="62" y="5"/>
                      </a:lnTo>
                      <a:lnTo>
                        <a:pt x="66" y="4"/>
                      </a:lnTo>
                      <a:lnTo>
                        <a:pt x="70" y="3"/>
                      </a:lnTo>
                      <a:lnTo>
                        <a:pt x="72" y="2"/>
                      </a:lnTo>
                      <a:lnTo>
                        <a:pt x="78" y="2"/>
                      </a:lnTo>
                      <a:lnTo>
                        <a:pt x="81" y="1"/>
                      </a:lnTo>
                      <a:lnTo>
                        <a:pt x="84" y="0"/>
                      </a:lnTo>
                      <a:lnTo>
                        <a:pt x="88" y="0"/>
                      </a:lnTo>
                      <a:lnTo>
                        <a:pt x="92" y="0"/>
                      </a:lnTo>
                      <a:lnTo>
                        <a:pt x="95" y="0"/>
                      </a:lnTo>
                      <a:lnTo>
                        <a:pt x="100" y="0"/>
                      </a:lnTo>
                      <a:lnTo>
                        <a:pt x="103" y="1"/>
                      </a:lnTo>
                      <a:lnTo>
                        <a:pt x="106" y="2"/>
                      </a:lnTo>
                      <a:lnTo>
                        <a:pt x="110" y="2"/>
                      </a:lnTo>
                      <a:lnTo>
                        <a:pt x="114" y="3"/>
                      </a:lnTo>
                      <a:lnTo>
                        <a:pt x="118" y="4"/>
                      </a:lnTo>
                      <a:lnTo>
                        <a:pt x="122" y="5"/>
                      </a:lnTo>
                      <a:lnTo>
                        <a:pt x="125" y="6"/>
                      </a:lnTo>
                      <a:lnTo>
                        <a:pt x="129" y="9"/>
                      </a:lnTo>
                      <a:lnTo>
                        <a:pt x="132" y="11"/>
                      </a:lnTo>
                      <a:lnTo>
                        <a:pt x="138" y="13"/>
                      </a:lnTo>
                      <a:lnTo>
                        <a:pt x="139" y="14"/>
                      </a:lnTo>
                      <a:lnTo>
                        <a:pt x="143" y="17"/>
                      </a:lnTo>
                      <a:lnTo>
                        <a:pt x="146" y="19"/>
                      </a:lnTo>
                      <a:lnTo>
                        <a:pt x="152" y="21"/>
                      </a:lnTo>
                      <a:lnTo>
                        <a:pt x="153" y="24"/>
                      </a:lnTo>
                      <a:lnTo>
                        <a:pt x="158" y="28"/>
                      </a:lnTo>
                      <a:lnTo>
                        <a:pt x="161" y="30"/>
                      </a:lnTo>
                      <a:lnTo>
                        <a:pt x="165" y="32"/>
                      </a:lnTo>
                      <a:lnTo>
                        <a:pt x="169" y="35"/>
                      </a:lnTo>
                      <a:lnTo>
                        <a:pt x="173" y="40"/>
                      </a:lnTo>
                      <a:lnTo>
                        <a:pt x="176" y="41"/>
                      </a:lnTo>
                      <a:lnTo>
                        <a:pt x="179" y="44"/>
                      </a:lnTo>
                      <a:lnTo>
                        <a:pt x="184" y="48"/>
                      </a:lnTo>
                      <a:lnTo>
                        <a:pt x="187" y="50"/>
                      </a:lnTo>
                      <a:lnTo>
                        <a:pt x="191" y="54"/>
                      </a:lnTo>
                      <a:lnTo>
                        <a:pt x="195" y="57"/>
                      </a:lnTo>
                      <a:lnTo>
                        <a:pt x="198" y="59"/>
                      </a:lnTo>
                      <a:lnTo>
                        <a:pt x="201" y="62"/>
                      </a:lnTo>
                      <a:lnTo>
                        <a:pt x="205" y="64"/>
                      </a:lnTo>
                      <a:lnTo>
                        <a:pt x="208" y="67"/>
                      </a:lnTo>
                      <a:lnTo>
                        <a:pt x="213" y="72"/>
                      </a:lnTo>
                      <a:lnTo>
                        <a:pt x="217" y="73"/>
                      </a:lnTo>
                      <a:lnTo>
                        <a:pt x="220" y="76"/>
                      </a:lnTo>
                      <a:lnTo>
                        <a:pt x="224" y="78"/>
                      </a:lnTo>
                      <a:lnTo>
                        <a:pt x="227" y="81"/>
                      </a:lnTo>
                      <a:lnTo>
                        <a:pt x="231" y="83"/>
                      </a:lnTo>
                      <a:lnTo>
                        <a:pt x="234" y="84"/>
                      </a:lnTo>
                      <a:lnTo>
                        <a:pt x="238" y="87"/>
                      </a:lnTo>
                      <a:lnTo>
                        <a:pt x="242" y="89"/>
                      </a:lnTo>
                      <a:lnTo>
                        <a:pt x="246" y="89"/>
                      </a:lnTo>
                      <a:lnTo>
                        <a:pt x="249" y="91"/>
                      </a:lnTo>
                      <a:lnTo>
                        <a:pt x="253" y="92"/>
                      </a:lnTo>
                      <a:lnTo>
                        <a:pt x="256" y="93"/>
                      </a:lnTo>
                      <a:lnTo>
                        <a:pt x="261" y="94"/>
                      </a:lnTo>
                      <a:lnTo>
                        <a:pt x="263" y="94"/>
                      </a:lnTo>
                      <a:lnTo>
                        <a:pt x="268" y="94"/>
                      </a:lnTo>
                      <a:lnTo>
                        <a:pt x="272" y="94"/>
                      </a:lnTo>
                      <a:lnTo>
                        <a:pt x="274" y="96"/>
                      </a:lnTo>
                      <a:lnTo>
                        <a:pt x="279" y="94"/>
                      </a:lnTo>
                      <a:lnTo>
                        <a:pt x="283" y="94"/>
                      </a:lnTo>
                      <a:lnTo>
                        <a:pt x="286" y="94"/>
                      </a:lnTo>
                      <a:lnTo>
                        <a:pt x="290" y="94"/>
                      </a:lnTo>
                      <a:lnTo>
                        <a:pt x="293" y="93"/>
                      </a:lnTo>
                      <a:lnTo>
                        <a:pt x="297" y="92"/>
                      </a:lnTo>
                      <a:lnTo>
                        <a:pt x="301" y="91"/>
                      </a:lnTo>
                      <a:lnTo>
                        <a:pt x="305" y="89"/>
                      </a:lnTo>
                      <a:lnTo>
                        <a:pt x="308" y="89"/>
                      </a:lnTo>
                      <a:lnTo>
                        <a:pt x="313" y="87"/>
                      </a:lnTo>
                      <a:lnTo>
                        <a:pt x="314" y="84"/>
                      </a:lnTo>
                      <a:lnTo>
                        <a:pt x="319" y="83"/>
                      </a:lnTo>
                      <a:lnTo>
                        <a:pt x="323" y="81"/>
                      </a:lnTo>
                      <a:lnTo>
                        <a:pt x="327" y="78"/>
                      </a:lnTo>
                      <a:lnTo>
                        <a:pt x="330" y="76"/>
                      </a:lnTo>
                      <a:lnTo>
                        <a:pt x="333" y="73"/>
                      </a:lnTo>
                      <a:lnTo>
                        <a:pt x="336" y="72"/>
                      </a:lnTo>
                      <a:lnTo>
                        <a:pt x="341" y="69"/>
                      </a:lnTo>
                      <a:lnTo>
                        <a:pt x="345" y="65"/>
                      </a:lnTo>
                      <a:lnTo>
                        <a:pt x="348" y="62"/>
                      </a:lnTo>
                      <a:lnTo>
                        <a:pt x="352" y="59"/>
                      </a:lnTo>
                      <a:lnTo>
                        <a:pt x="355" y="57"/>
                      </a:lnTo>
                      <a:lnTo>
                        <a:pt x="359" y="54"/>
                      </a:lnTo>
                      <a:lnTo>
                        <a:pt x="364" y="50"/>
                      </a:lnTo>
                      <a:lnTo>
                        <a:pt x="367" y="48"/>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45" name="Line 36"/>
                <p:cNvSpPr>
                  <a:spLocks noChangeShapeType="1"/>
                </p:cNvSpPr>
                <p:nvPr/>
              </p:nvSpPr>
              <p:spPr bwMode="auto">
                <a:xfrm flipH="1">
                  <a:off x="2249" y="2973"/>
                  <a:ext cx="31" cy="113"/>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21546" name="Freeform 37"/>
                <p:cNvSpPr>
                  <a:spLocks/>
                </p:cNvSpPr>
                <p:nvPr/>
              </p:nvSpPr>
              <p:spPr bwMode="auto">
                <a:xfrm>
                  <a:off x="2090" y="3233"/>
                  <a:ext cx="335" cy="86"/>
                </a:xfrm>
                <a:custGeom>
                  <a:avLst/>
                  <a:gdLst>
                    <a:gd name="T0" fmla="*/ 4 w 368"/>
                    <a:gd name="T1" fmla="*/ 27 h 97"/>
                    <a:gd name="T2" fmla="*/ 7 w 368"/>
                    <a:gd name="T3" fmla="*/ 24 h 97"/>
                    <a:gd name="T4" fmla="*/ 12 w 368"/>
                    <a:gd name="T5" fmla="*/ 21 h 97"/>
                    <a:gd name="T6" fmla="*/ 17 w 368"/>
                    <a:gd name="T7" fmla="*/ 17 h 97"/>
                    <a:gd name="T8" fmla="*/ 22 w 368"/>
                    <a:gd name="T9" fmla="*/ 14 h 97"/>
                    <a:gd name="T10" fmla="*/ 27 w 368"/>
                    <a:gd name="T11" fmla="*/ 11 h 97"/>
                    <a:gd name="T12" fmla="*/ 32 w 368"/>
                    <a:gd name="T13" fmla="*/ 9 h 97"/>
                    <a:gd name="T14" fmla="*/ 37 w 368"/>
                    <a:gd name="T15" fmla="*/ 5 h 97"/>
                    <a:gd name="T16" fmla="*/ 42 w 368"/>
                    <a:gd name="T17" fmla="*/ 4 h 97"/>
                    <a:gd name="T18" fmla="*/ 48 w 368"/>
                    <a:gd name="T19" fmla="*/ 4 h 97"/>
                    <a:gd name="T20" fmla="*/ 52 w 368"/>
                    <a:gd name="T21" fmla="*/ 1 h 97"/>
                    <a:gd name="T22" fmla="*/ 57 w 368"/>
                    <a:gd name="T23" fmla="*/ 0 h 97"/>
                    <a:gd name="T24" fmla="*/ 63 w 368"/>
                    <a:gd name="T25" fmla="*/ 0 h 97"/>
                    <a:gd name="T26" fmla="*/ 68 w 368"/>
                    <a:gd name="T27" fmla="*/ 0 h 97"/>
                    <a:gd name="T28" fmla="*/ 72 w 368"/>
                    <a:gd name="T29" fmla="*/ 1 h 97"/>
                    <a:gd name="T30" fmla="*/ 78 w 368"/>
                    <a:gd name="T31" fmla="*/ 4 h 97"/>
                    <a:gd name="T32" fmla="*/ 83 w 368"/>
                    <a:gd name="T33" fmla="*/ 4 h 97"/>
                    <a:gd name="T34" fmla="*/ 88 w 368"/>
                    <a:gd name="T35" fmla="*/ 5 h 97"/>
                    <a:gd name="T36" fmla="*/ 96 w 368"/>
                    <a:gd name="T37" fmla="*/ 9 h 97"/>
                    <a:gd name="T38" fmla="*/ 97 w 368"/>
                    <a:gd name="T39" fmla="*/ 11 h 97"/>
                    <a:gd name="T40" fmla="*/ 104 w 368"/>
                    <a:gd name="T41" fmla="*/ 14 h 97"/>
                    <a:gd name="T42" fmla="*/ 107 w 368"/>
                    <a:gd name="T43" fmla="*/ 17 h 97"/>
                    <a:gd name="T44" fmla="*/ 114 w 368"/>
                    <a:gd name="T45" fmla="*/ 21 h 97"/>
                    <a:gd name="T46" fmla="*/ 118 w 368"/>
                    <a:gd name="T47" fmla="*/ 24 h 97"/>
                    <a:gd name="T48" fmla="*/ 124 w 368"/>
                    <a:gd name="T49" fmla="*/ 27 h 97"/>
                    <a:gd name="T50" fmla="*/ 126 w 368"/>
                    <a:gd name="T51" fmla="*/ 29 h 97"/>
                    <a:gd name="T52" fmla="*/ 131 w 368"/>
                    <a:gd name="T53" fmla="*/ 34 h 97"/>
                    <a:gd name="T54" fmla="*/ 135 w 368"/>
                    <a:gd name="T55" fmla="*/ 36 h 97"/>
                    <a:gd name="T56" fmla="*/ 141 w 368"/>
                    <a:gd name="T57" fmla="*/ 40 h 97"/>
                    <a:gd name="T58" fmla="*/ 146 w 368"/>
                    <a:gd name="T59" fmla="*/ 44 h 97"/>
                    <a:gd name="T60" fmla="*/ 152 w 368"/>
                    <a:gd name="T61" fmla="*/ 47 h 97"/>
                    <a:gd name="T62" fmla="*/ 156 w 368"/>
                    <a:gd name="T63" fmla="*/ 51 h 97"/>
                    <a:gd name="T64" fmla="*/ 160 w 368"/>
                    <a:gd name="T65" fmla="*/ 52 h 97"/>
                    <a:gd name="T66" fmla="*/ 165 w 368"/>
                    <a:gd name="T67" fmla="*/ 55 h 97"/>
                    <a:gd name="T68" fmla="*/ 171 w 368"/>
                    <a:gd name="T69" fmla="*/ 58 h 97"/>
                    <a:gd name="T70" fmla="*/ 176 w 368"/>
                    <a:gd name="T71" fmla="*/ 58 h 97"/>
                    <a:gd name="T72" fmla="*/ 180 w 368"/>
                    <a:gd name="T73" fmla="*/ 59 h 97"/>
                    <a:gd name="T74" fmla="*/ 188 w 368"/>
                    <a:gd name="T75" fmla="*/ 59 h 97"/>
                    <a:gd name="T76" fmla="*/ 190 w 368"/>
                    <a:gd name="T77" fmla="*/ 59 h 97"/>
                    <a:gd name="T78" fmla="*/ 197 w 368"/>
                    <a:gd name="T79" fmla="*/ 59 h 97"/>
                    <a:gd name="T80" fmla="*/ 201 w 368"/>
                    <a:gd name="T81" fmla="*/ 58 h 97"/>
                    <a:gd name="T82" fmla="*/ 207 w 368"/>
                    <a:gd name="T83" fmla="*/ 58 h 97"/>
                    <a:gd name="T84" fmla="*/ 210 w 368"/>
                    <a:gd name="T85" fmla="*/ 55 h 97"/>
                    <a:gd name="T86" fmla="*/ 217 w 368"/>
                    <a:gd name="T87" fmla="*/ 52 h 97"/>
                    <a:gd name="T88" fmla="*/ 221 w 368"/>
                    <a:gd name="T89" fmla="*/ 51 h 97"/>
                    <a:gd name="T90" fmla="*/ 226 w 368"/>
                    <a:gd name="T91" fmla="*/ 47 h 97"/>
                    <a:gd name="T92" fmla="*/ 231 w 368"/>
                    <a:gd name="T93" fmla="*/ 44 h 97"/>
                    <a:gd name="T94" fmla="*/ 236 w 368"/>
                    <a:gd name="T95" fmla="*/ 41 h 97"/>
                    <a:gd name="T96" fmla="*/ 241 w 368"/>
                    <a:gd name="T97" fmla="*/ 36 h 97"/>
                    <a:gd name="T98" fmla="*/ 247 w 368"/>
                    <a:gd name="T99" fmla="*/ 34 h 97"/>
                    <a:gd name="T100" fmla="*/ 252 w 368"/>
                    <a:gd name="T101" fmla="*/ 29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97"/>
                    <a:gd name="T155" fmla="*/ 368 w 368"/>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97">
                      <a:moveTo>
                        <a:pt x="0" y="47"/>
                      </a:moveTo>
                      <a:lnTo>
                        <a:pt x="4" y="45"/>
                      </a:lnTo>
                      <a:lnTo>
                        <a:pt x="6" y="43"/>
                      </a:lnTo>
                      <a:lnTo>
                        <a:pt x="11" y="39"/>
                      </a:lnTo>
                      <a:lnTo>
                        <a:pt x="14" y="37"/>
                      </a:lnTo>
                      <a:lnTo>
                        <a:pt x="17" y="34"/>
                      </a:lnTo>
                      <a:lnTo>
                        <a:pt x="21" y="30"/>
                      </a:lnTo>
                      <a:lnTo>
                        <a:pt x="25" y="27"/>
                      </a:lnTo>
                      <a:lnTo>
                        <a:pt x="29" y="26"/>
                      </a:lnTo>
                      <a:lnTo>
                        <a:pt x="32" y="23"/>
                      </a:lnTo>
                      <a:lnTo>
                        <a:pt x="37" y="21"/>
                      </a:lnTo>
                      <a:lnTo>
                        <a:pt x="39" y="17"/>
                      </a:lnTo>
                      <a:lnTo>
                        <a:pt x="44" y="15"/>
                      </a:lnTo>
                      <a:lnTo>
                        <a:pt x="46" y="13"/>
                      </a:lnTo>
                      <a:lnTo>
                        <a:pt x="50" y="11"/>
                      </a:lnTo>
                      <a:lnTo>
                        <a:pt x="54" y="9"/>
                      </a:lnTo>
                      <a:lnTo>
                        <a:pt x="59" y="8"/>
                      </a:lnTo>
                      <a:lnTo>
                        <a:pt x="61" y="6"/>
                      </a:lnTo>
                      <a:lnTo>
                        <a:pt x="65" y="4"/>
                      </a:lnTo>
                      <a:lnTo>
                        <a:pt x="70" y="4"/>
                      </a:lnTo>
                      <a:lnTo>
                        <a:pt x="73" y="3"/>
                      </a:lnTo>
                      <a:lnTo>
                        <a:pt x="76" y="1"/>
                      </a:lnTo>
                      <a:lnTo>
                        <a:pt x="81" y="1"/>
                      </a:lnTo>
                      <a:lnTo>
                        <a:pt x="84" y="0"/>
                      </a:lnTo>
                      <a:lnTo>
                        <a:pt x="88" y="0"/>
                      </a:lnTo>
                      <a:lnTo>
                        <a:pt x="91" y="0"/>
                      </a:lnTo>
                      <a:lnTo>
                        <a:pt x="95" y="0"/>
                      </a:lnTo>
                      <a:lnTo>
                        <a:pt x="99" y="0"/>
                      </a:lnTo>
                      <a:lnTo>
                        <a:pt x="102" y="1"/>
                      </a:lnTo>
                      <a:lnTo>
                        <a:pt x="105" y="1"/>
                      </a:lnTo>
                      <a:lnTo>
                        <a:pt x="109" y="3"/>
                      </a:lnTo>
                      <a:lnTo>
                        <a:pt x="113" y="4"/>
                      </a:lnTo>
                      <a:lnTo>
                        <a:pt x="117" y="4"/>
                      </a:lnTo>
                      <a:lnTo>
                        <a:pt x="121" y="6"/>
                      </a:lnTo>
                      <a:lnTo>
                        <a:pt x="124" y="8"/>
                      </a:lnTo>
                      <a:lnTo>
                        <a:pt x="128" y="9"/>
                      </a:lnTo>
                      <a:lnTo>
                        <a:pt x="132" y="11"/>
                      </a:lnTo>
                      <a:lnTo>
                        <a:pt x="138" y="14"/>
                      </a:lnTo>
                      <a:lnTo>
                        <a:pt x="140" y="15"/>
                      </a:lnTo>
                      <a:lnTo>
                        <a:pt x="142" y="17"/>
                      </a:lnTo>
                      <a:lnTo>
                        <a:pt x="146" y="21"/>
                      </a:lnTo>
                      <a:lnTo>
                        <a:pt x="151" y="23"/>
                      </a:lnTo>
                      <a:lnTo>
                        <a:pt x="154" y="26"/>
                      </a:lnTo>
                      <a:lnTo>
                        <a:pt x="156" y="27"/>
                      </a:lnTo>
                      <a:lnTo>
                        <a:pt x="161" y="30"/>
                      </a:lnTo>
                      <a:lnTo>
                        <a:pt x="165" y="34"/>
                      </a:lnTo>
                      <a:lnTo>
                        <a:pt x="168" y="37"/>
                      </a:lnTo>
                      <a:lnTo>
                        <a:pt x="172" y="39"/>
                      </a:lnTo>
                      <a:lnTo>
                        <a:pt x="176" y="43"/>
                      </a:lnTo>
                      <a:lnTo>
                        <a:pt x="180" y="45"/>
                      </a:lnTo>
                      <a:lnTo>
                        <a:pt x="183" y="47"/>
                      </a:lnTo>
                      <a:lnTo>
                        <a:pt x="187" y="52"/>
                      </a:lnTo>
                      <a:lnTo>
                        <a:pt x="191" y="54"/>
                      </a:lnTo>
                      <a:lnTo>
                        <a:pt x="194" y="57"/>
                      </a:lnTo>
                      <a:lnTo>
                        <a:pt x="197" y="59"/>
                      </a:lnTo>
                      <a:lnTo>
                        <a:pt x="201" y="62"/>
                      </a:lnTo>
                      <a:lnTo>
                        <a:pt x="205" y="65"/>
                      </a:lnTo>
                      <a:lnTo>
                        <a:pt x="208" y="68"/>
                      </a:lnTo>
                      <a:lnTo>
                        <a:pt x="212" y="71"/>
                      </a:lnTo>
                      <a:lnTo>
                        <a:pt x="215" y="74"/>
                      </a:lnTo>
                      <a:lnTo>
                        <a:pt x="221" y="77"/>
                      </a:lnTo>
                      <a:lnTo>
                        <a:pt x="223" y="78"/>
                      </a:lnTo>
                      <a:lnTo>
                        <a:pt x="227" y="82"/>
                      </a:lnTo>
                      <a:lnTo>
                        <a:pt x="230" y="83"/>
                      </a:lnTo>
                      <a:lnTo>
                        <a:pt x="233" y="85"/>
                      </a:lnTo>
                      <a:lnTo>
                        <a:pt x="237" y="87"/>
                      </a:lnTo>
                      <a:lnTo>
                        <a:pt x="241" y="89"/>
                      </a:lnTo>
                      <a:lnTo>
                        <a:pt x="244" y="89"/>
                      </a:lnTo>
                      <a:lnTo>
                        <a:pt x="249" y="92"/>
                      </a:lnTo>
                      <a:lnTo>
                        <a:pt x="253" y="92"/>
                      </a:lnTo>
                      <a:lnTo>
                        <a:pt x="256" y="93"/>
                      </a:lnTo>
                      <a:lnTo>
                        <a:pt x="259" y="95"/>
                      </a:lnTo>
                      <a:lnTo>
                        <a:pt x="263" y="96"/>
                      </a:lnTo>
                      <a:lnTo>
                        <a:pt x="267" y="96"/>
                      </a:lnTo>
                      <a:lnTo>
                        <a:pt x="272" y="96"/>
                      </a:lnTo>
                      <a:lnTo>
                        <a:pt x="275" y="96"/>
                      </a:lnTo>
                      <a:lnTo>
                        <a:pt x="278" y="96"/>
                      </a:lnTo>
                      <a:lnTo>
                        <a:pt x="283" y="96"/>
                      </a:lnTo>
                      <a:lnTo>
                        <a:pt x="286" y="96"/>
                      </a:lnTo>
                      <a:lnTo>
                        <a:pt x="289" y="95"/>
                      </a:lnTo>
                      <a:lnTo>
                        <a:pt x="293" y="93"/>
                      </a:lnTo>
                      <a:lnTo>
                        <a:pt x="297" y="92"/>
                      </a:lnTo>
                      <a:lnTo>
                        <a:pt x="301" y="92"/>
                      </a:lnTo>
                      <a:lnTo>
                        <a:pt x="304" y="89"/>
                      </a:lnTo>
                      <a:lnTo>
                        <a:pt x="307" y="89"/>
                      </a:lnTo>
                      <a:lnTo>
                        <a:pt x="313" y="87"/>
                      </a:lnTo>
                      <a:lnTo>
                        <a:pt x="315" y="85"/>
                      </a:lnTo>
                      <a:lnTo>
                        <a:pt x="319" y="83"/>
                      </a:lnTo>
                      <a:lnTo>
                        <a:pt x="322" y="82"/>
                      </a:lnTo>
                      <a:lnTo>
                        <a:pt x="326" y="78"/>
                      </a:lnTo>
                      <a:lnTo>
                        <a:pt x="329" y="77"/>
                      </a:lnTo>
                      <a:lnTo>
                        <a:pt x="334" y="74"/>
                      </a:lnTo>
                      <a:lnTo>
                        <a:pt x="337" y="71"/>
                      </a:lnTo>
                      <a:lnTo>
                        <a:pt x="341" y="69"/>
                      </a:lnTo>
                      <a:lnTo>
                        <a:pt x="344" y="67"/>
                      </a:lnTo>
                      <a:lnTo>
                        <a:pt x="347" y="62"/>
                      </a:lnTo>
                      <a:lnTo>
                        <a:pt x="352" y="59"/>
                      </a:lnTo>
                      <a:lnTo>
                        <a:pt x="356" y="57"/>
                      </a:lnTo>
                      <a:lnTo>
                        <a:pt x="359" y="54"/>
                      </a:lnTo>
                      <a:lnTo>
                        <a:pt x="363" y="52"/>
                      </a:lnTo>
                      <a:lnTo>
                        <a:pt x="367" y="47"/>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47" name="Line 38"/>
                <p:cNvSpPr>
                  <a:spLocks noChangeShapeType="1"/>
                </p:cNvSpPr>
                <p:nvPr/>
              </p:nvSpPr>
              <p:spPr bwMode="auto">
                <a:xfrm flipH="1">
                  <a:off x="2250" y="3219"/>
                  <a:ext cx="32" cy="114"/>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grpSp>
          <p:sp>
            <p:nvSpPr>
              <p:cNvPr id="21541" name="Freeform 39"/>
              <p:cNvSpPr>
                <a:spLocks/>
              </p:cNvSpPr>
              <p:nvPr/>
            </p:nvSpPr>
            <p:spPr bwMode="auto">
              <a:xfrm>
                <a:off x="2880" y="2256"/>
                <a:ext cx="198" cy="200"/>
              </a:xfrm>
              <a:custGeom>
                <a:avLst/>
                <a:gdLst>
                  <a:gd name="T0" fmla="*/ 0 w 491"/>
                  <a:gd name="T1" fmla="*/ 0 h 489"/>
                  <a:gd name="T2" fmla="*/ 0 w 491"/>
                  <a:gd name="T3" fmla="*/ 14 h 489"/>
                  <a:gd name="T4" fmla="*/ 13 w 491"/>
                  <a:gd name="T5" fmla="*/ 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2"/>
                </a:solidFill>
                <a:round/>
                <a:headEnd/>
                <a:tailEnd/>
              </a:ln>
            </p:spPr>
            <p:txBody>
              <a:bodyPr/>
              <a:lstStyle/>
              <a:p>
                <a:endParaRPr lang="en-US" dirty="0">
                  <a:latin typeface="Agilent TT Cond" pitchFamily="34" charset="0"/>
                </a:endParaRPr>
              </a:p>
            </p:txBody>
          </p:sp>
        </p:grpSp>
        <p:sp>
          <p:nvSpPr>
            <p:cNvPr id="21532" name="Freeform 40"/>
            <p:cNvSpPr>
              <a:spLocks/>
            </p:cNvSpPr>
            <p:nvPr/>
          </p:nvSpPr>
          <p:spPr bwMode="auto">
            <a:xfrm>
              <a:off x="1290" y="1783"/>
              <a:ext cx="217" cy="220"/>
            </a:xfrm>
            <a:custGeom>
              <a:avLst/>
              <a:gdLst>
                <a:gd name="T0" fmla="*/ 0 w 491"/>
                <a:gd name="T1" fmla="*/ 0 h 489"/>
                <a:gd name="T2" fmla="*/ 0 w 491"/>
                <a:gd name="T3" fmla="*/ 20 h 489"/>
                <a:gd name="T4" fmla="*/ 19 w 491"/>
                <a:gd name="T5" fmla="*/ 10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1533" name="Line 41"/>
            <p:cNvSpPr>
              <a:spLocks noChangeShapeType="1"/>
            </p:cNvSpPr>
            <p:nvPr/>
          </p:nvSpPr>
          <p:spPr bwMode="auto">
            <a:xfrm rot="5400000" flipH="1">
              <a:off x="1084" y="1714"/>
              <a:ext cx="0" cy="357"/>
            </a:xfrm>
            <a:prstGeom prst="line">
              <a:avLst/>
            </a:prstGeom>
            <a:noFill/>
            <a:ln w="28575">
              <a:solidFill>
                <a:schemeClr val="tx2"/>
              </a:solidFill>
              <a:round/>
              <a:headEnd type="arrow" w="med" len="med"/>
              <a:tailEnd/>
            </a:ln>
          </p:spPr>
          <p:txBody>
            <a:bodyPr wrap="none" anchor="ctr"/>
            <a:lstStyle/>
            <a:p>
              <a:endParaRPr lang="en-US" dirty="0">
                <a:latin typeface="Agilent TT Cond" pitchFamily="34" charset="0"/>
              </a:endParaRPr>
            </a:p>
          </p:txBody>
        </p:sp>
        <p:sp>
          <p:nvSpPr>
            <p:cNvPr id="21534" name="Line 42"/>
            <p:cNvSpPr>
              <a:spLocks noChangeShapeType="1"/>
            </p:cNvSpPr>
            <p:nvPr/>
          </p:nvSpPr>
          <p:spPr bwMode="auto">
            <a:xfrm rot="5400000" flipH="1">
              <a:off x="1084" y="1357"/>
              <a:ext cx="0" cy="357"/>
            </a:xfrm>
            <a:prstGeom prst="line">
              <a:avLst/>
            </a:prstGeom>
            <a:noFill/>
            <a:ln w="28575">
              <a:solidFill>
                <a:schemeClr val="tx2"/>
              </a:solidFill>
              <a:round/>
              <a:headEnd type="arrow" w="med" len="med"/>
              <a:tailEnd/>
            </a:ln>
          </p:spPr>
          <p:txBody>
            <a:bodyPr wrap="none" anchor="ctr"/>
            <a:lstStyle/>
            <a:p>
              <a:endParaRPr lang="en-US" dirty="0">
                <a:latin typeface="Agilent TT Cond" pitchFamily="34" charset="0"/>
              </a:endParaRPr>
            </a:p>
          </p:txBody>
        </p:sp>
        <p:sp>
          <p:nvSpPr>
            <p:cNvPr id="21535" name="Text Box 43"/>
            <p:cNvSpPr txBox="1">
              <a:spLocks noChangeArrowheads="1"/>
            </p:cNvSpPr>
            <p:nvPr/>
          </p:nvSpPr>
          <p:spPr bwMode="auto">
            <a:xfrm>
              <a:off x="260" y="1509"/>
              <a:ext cx="412" cy="233"/>
            </a:xfrm>
            <a:prstGeom prst="rect">
              <a:avLst/>
            </a:prstGeom>
            <a:noFill/>
            <a:ln w="9525">
              <a:noFill/>
              <a:miter lim="800000"/>
              <a:headEnd/>
              <a:tailEnd/>
            </a:ln>
          </p:spPr>
          <p:txBody>
            <a:bodyPr wrap="none">
              <a:spAutoFit/>
            </a:bodyPr>
            <a:lstStyle/>
            <a:p>
              <a:r>
                <a:rPr lang="en-US" sz="1800" dirty="0">
                  <a:latin typeface="Agilent TT Cond" pitchFamily="34" charset="0"/>
                </a:rPr>
                <a:t>Input</a:t>
              </a:r>
            </a:p>
          </p:txBody>
        </p:sp>
        <p:sp>
          <p:nvSpPr>
            <p:cNvPr id="21536" name="Text Box 44"/>
            <p:cNvSpPr txBox="1">
              <a:spLocks noChangeArrowheads="1"/>
            </p:cNvSpPr>
            <p:nvPr/>
          </p:nvSpPr>
          <p:spPr bwMode="auto">
            <a:xfrm>
              <a:off x="2141" y="2150"/>
              <a:ext cx="318" cy="155"/>
            </a:xfrm>
            <a:prstGeom prst="rect">
              <a:avLst/>
            </a:prstGeom>
            <a:noFill/>
            <a:ln w="9525">
              <a:noFill/>
              <a:miter lim="800000"/>
              <a:headEnd/>
              <a:tailEnd/>
            </a:ln>
          </p:spPr>
          <p:txBody>
            <a:bodyPr wrap="none">
              <a:spAutoFit/>
            </a:bodyPr>
            <a:lstStyle/>
            <a:p>
              <a:r>
                <a:rPr lang="en-US" sz="1000" dirty="0">
                  <a:latin typeface="Agilent TT Cond" pitchFamily="34" charset="0"/>
                </a:rPr>
                <a:t>Power</a:t>
              </a:r>
            </a:p>
          </p:txBody>
        </p:sp>
        <p:sp>
          <p:nvSpPr>
            <p:cNvPr id="21537" name="Text Box 45"/>
            <p:cNvSpPr txBox="1">
              <a:spLocks noChangeArrowheads="1"/>
            </p:cNvSpPr>
            <p:nvPr/>
          </p:nvSpPr>
          <p:spPr bwMode="auto">
            <a:xfrm>
              <a:off x="1537" y="2150"/>
              <a:ext cx="545" cy="155"/>
            </a:xfrm>
            <a:prstGeom prst="rect">
              <a:avLst/>
            </a:prstGeom>
            <a:noFill/>
            <a:ln w="9525">
              <a:noFill/>
              <a:miter lim="800000"/>
              <a:headEnd/>
              <a:tailEnd/>
            </a:ln>
          </p:spPr>
          <p:txBody>
            <a:bodyPr wrap="none">
              <a:spAutoFit/>
            </a:bodyPr>
            <a:lstStyle/>
            <a:p>
              <a:r>
                <a:rPr lang="en-US" sz="1000" dirty="0">
                  <a:latin typeface="Agilent TT Cond" pitchFamily="34" charset="0"/>
                </a:rPr>
                <a:t>Tone/volume</a:t>
              </a:r>
            </a:p>
          </p:txBody>
        </p:sp>
        <p:sp>
          <p:nvSpPr>
            <p:cNvPr id="21538" name="Text Box 46"/>
            <p:cNvSpPr txBox="1">
              <a:spLocks noChangeArrowheads="1"/>
            </p:cNvSpPr>
            <p:nvPr/>
          </p:nvSpPr>
          <p:spPr bwMode="auto">
            <a:xfrm>
              <a:off x="1097" y="2150"/>
              <a:ext cx="403" cy="155"/>
            </a:xfrm>
            <a:prstGeom prst="rect">
              <a:avLst/>
            </a:prstGeom>
            <a:noFill/>
            <a:ln w="9525">
              <a:noFill/>
              <a:miter lim="800000"/>
              <a:headEnd/>
              <a:tailEnd/>
            </a:ln>
          </p:spPr>
          <p:txBody>
            <a:bodyPr wrap="none">
              <a:spAutoFit/>
            </a:bodyPr>
            <a:lstStyle/>
            <a:p>
              <a:r>
                <a:rPr lang="en-US" sz="1000" dirty="0">
                  <a:latin typeface="Agilent TT Cond" pitchFamily="34" charset="0"/>
                </a:rPr>
                <a:t>Equalizer</a:t>
              </a:r>
            </a:p>
          </p:txBody>
        </p:sp>
      </p:grpSp>
      <p:pic>
        <p:nvPicPr>
          <p:cNvPr id="21513" name="Picture 47" descr="untitled"/>
          <p:cNvPicPr>
            <a:picLocks noChangeAspect="1" noChangeArrowheads="1"/>
          </p:cNvPicPr>
          <p:nvPr/>
        </p:nvPicPr>
        <p:blipFill>
          <a:blip r:embed="rId3" cstate="print"/>
          <a:srcRect/>
          <a:stretch>
            <a:fillRect/>
          </a:stretch>
        </p:blipFill>
        <p:spPr bwMode="auto">
          <a:xfrm>
            <a:off x="1143000" y="5257800"/>
            <a:ext cx="1447800" cy="671513"/>
          </a:xfrm>
          <a:prstGeom prst="rect">
            <a:avLst/>
          </a:prstGeom>
          <a:noFill/>
          <a:ln w="9525">
            <a:noFill/>
            <a:miter lim="800000"/>
            <a:headEnd/>
            <a:tailEnd/>
          </a:ln>
        </p:spPr>
      </p:pic>
      <p:sp>
        <p:nvSpPr>
          <p:cNvPr id="21514" name="Freeform 48"/>
          <p:cNvSpPr>
            <a:spLocks/>
          </p:cNvSpPr>
          <p:nvPr/>
        </p:nvSpPr>
        <p:spPr bwMode="auto">
          <a:xfrm>
            <a:off x="4038600" y="4424364"/>
            <a:ext cx="304800" cy="457200"/>
          </a:xfrm>
          <a:custGeom>
            <a:avLst/>
            <a:gdLst>
              <a:gd name="T0" fmla="*/ 2147483647 w 1333"/>
              <a:gd name="T1" fmla="*/ 2147483647 h 948"/>
              <a:gd name="T2" fmla="*/ 2147483647 w 1333"/>
              <a:gd name="T3" fmla="*/ 2147483647 h 948"/>
              <a:gd name="T4" fmla="*/ 2147483647 w 1333"/>
              <a:gd name="T5" fmla="*/ 2147483647 h 948"/>
              <a:gd name="T6" fmla="*/ 2147483647 w 1333"/>
              <a:gd name="T7" fmla="*/ 2147483647 h 948"/>
              <a:gd name="T8" fmla="*/ 2147483647 w 1333"/>
              <a:gd name="T9" fmla="*/ 2147483647 h 948"/>
              <a:gd name="T10" fmla="*/ 2147483647 w 1333"/>
              <a:gd name="T11" fmla="*/ 2147483647 h 948"/>
              <a:gd name="T12" fmla="*/ 2147483647 w 1333"/>
              <a:gd name="T13" fmla="*/ 2147483647 h 948"/>
              <a:gd name="T14" fmla="*/ 2147483647 w 1333"/>
              <a:gd name="T15" fmla="*/ 2147483647 h 948"/>
              <a:gd name="T16" fmla="*/ 2147483647 w 1333"/>
              <a:gd name="T17" fmla="*/ 2147483647 h 948"/>
              <a:gd name="T18" fmla="*/ 2147483647 w 1333"/>
              <a:gd name="T19" fmla="*/ 2147483647 h 948"/>
              <a:gd name="T20" fmla="*/ 2147483647 w 1333"/>
              <a:gd name="T21" fmla="*/ 2147483647 h 948"/>
              <a:gd name="T22" fmla="*/ 2147483647 w 1333"/>
              <a:gd name="T23" fmla="*/ 2147483647 h 948"/>
              <a:gd name="T24" fmla="*/ 2147483647 w 1333"/>
              <a:gd name="T25" fmla="*/ 0 h 948"/>
              <a:gd name="T26" fmla="*/ 2147483647 w 1333"/>
              <a:gd name="T27" fmla="*/ 2147483647 h 948"/>
              <a:gd name="T28" fmla="*/ 2147483647 w 1333"/>
              <a:gd name="T29" fmla="*/ 2147483647 h 948"/>
              <a:gd name="T30" fmla="*/ 2147483647 w 1333"/>
              <a:gd name="T31" fmla="*/ 2147483647 h 948"/>
              <a:gd name="T32" fmla="*/ 2147483647 w 1333"/>
              <a:gd name="T33" fmla="*/ 2147483647 h 948"/>
              <a:gd name="T34" fmla="*/ 2147483647 w 1333"/>
              <a:gd name="T35" fmla="*/ 2147483647 h 948"/>
              <a:gd name="T36" fmla="*/ 2147483647 w 1333"/>
              <a:gd name="T37" fmla="*/ 2147483647 h 948"/>
              <a:gd name="T38" fmla="*/ 2147483647 w 1333"/>
              <a:gd name="T39" fmla="*/ 2147483647 h 948"/>
              <a:gd name="T40" fmla="*/ 2147483647 w 1333"/>
              <a:gd name="T41" fmla="*/ 2147483647 h 948"/>
              <a:gd name="T42" fmla="*/ 2147483647 w 1333"/>
              <a:gd name="T43" fmla="*/ 2147483647 h 948"/>
              <a:gd name="T44" fmla="*/ 2147483647 w 1333"/>
              <a:gd name="T45" fmla="*/ 2147483647 h 948"/>
              <a:gd name="T46" fmla="*/ 2147483647 w 1333"/>
              <a:gd name="T47" fmla="*/ 2147483647 h 948"/>
              <a:gd name="T48" fmla="*/ 2147483647 w 1333"/>
              <a:gd name="T49" fmla="*/ 2147483647 h 948"/>
              <a:gd name="T50" fmla="*/ 2147483647 w 1333"/>
              <a:gd name="T51" fmla="*/ 2147483647 h 948"/>
              <a:gd name="T52" fmla="*/ 2147483647 w 1333"/>
              <a:gd name="T53" fmla="*/ 2147483647 h 948"/>
              <a:gd name="T54" fmla="*/ 2147483647 w 1333"/>
              <a:gd name="T55" fmla="*/ 2147483647 h 948"/>
              <a:gd name="T56" fmla="*/ 2147483647 w 1333"/>
              <a:gd name="T57" fmla="*/ 2147483647 h 948"/>
              <a:gd name="T58" fmla="*/ 2147483647 w 1333"/>
              <a:gd name="T59" fmla="*/ 2147483647 h 948"/>
              <a:gd name="T60" fmla="*/ 2147483647 w 1333"/>
              <a:gd name="T61" fmla="*/ 2147483647 h 948"/>
              <a:gd name="T62" fmla="*/ 2147483647 w 1333"/>
              <a:gd name="T63" fmla="*/ 2147483647 h 948"/>
              <a:gd name="T64" fmla="*/ 2147483647 w 1333"/>
              <a:gd name="T65" fmla="*/ 2147483647 h 948"/>
              <a:gd name="T66" fmla="*/ 2147483647 w 1333"/>
              <a:gd name="T67" fmla="*/ 2147483647 h 948"/>
              <a:gd name="T68" fmla="*/ 2147483647 w 1333"/>
              <a:gd name="T69" fmla="*/ 2147483647 h 948"/>
              <a:gd name="T70" fmla="*/ 2147483647 w 1333"/>
              <a:gd name="T71" fmla="*/ 2147483647 h 948"/>
              <a:gd name="T72" fmla="*/ 2147483647 w 1333"/>
              <a:gd name="T73" fmla="*/ 2147483647 h 948"/>
              <a:gd name="T74" fmla="*/ 2147483647 w 1333"/>
              <a:gd name="T75" fmla="*/ 2147483647 h 948"/>
              <a:gd name="T76" fmla="*/ 2147483647 w 1333"/>
              <a:gd name="T77" fmla="*/ 2147483647 h 948"/>
              <a:gd name="T78" fmla="*/ 2147483647 w 1333"/>
              <a:gd name="T79" fmla="*/ 2147483647 h 948"/>
              <a:gd name="T80" fmla="*/ 2147483647 w 1333"/>
              <a:gd name="T81" fmla="*/ 2147483647 h 948"/>
              <a:gd name="T82" fmla="*/ 2147483647 w 1333"/>
              <a:gd name="T83" fmla="*/ 2147483647 h 948"/>
              <a:gd name="T84" fmla="*/ 2147483647 w 1333"/>
              <a:gd name="T85" fmla="*/ 2147483647 h 948"/>
              <a:gd name="T86" fmla="*/ 2147483647 w 1333"/>
              <a:gd name="T87" fmla="*/ 2147483647 h 948"/>
              <a:gd name="T88" fmla="*/ 2147483647 w 1333"/>
              <a:gd name="T89" fmla="*/ 2147483647 h 948"/>
              <a:gd name="T90" fmla="*/ 2147483647 w 1333"/>
              <a:gd name="T91" fmla="*/ 2147483647 h 948"/>
              <a:gd name="T92" fmla="*/ 2147483647 w 1333"/>
              <a:gd name="T93" fmla="*/ 2147483647 h 948"/>
              <a:gd name="T94" fmla="*/ 2147483647 w 1333"/>
              <a:gd name="T95" fmla="*/ 2147483647 h 948"/>
              <a:gd name="T96" fmla="*/ 2147483647 w 1333"/>
              <a:gd name="T97" fmla="*/ 2147483647 h 948"/>
              <a:gd name="T98" fmla="*/ 2147483647 w 1333"/>
              <a:gd name="T99" fmla="*/ 2147483647 h 948"/>
              <a:gd name="T100" fmla="*/ 2147483647 w 1333"/>
              <a:gd name="T101" fmla="*/ 2147483647 h 9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3"/>
              <a:gd name="T154" fmla="*/ 0 h 948"/>
              <a:gd name="T155" fmla="*/ 1333 w 1333"/>
              <a:gd name="T156" fmla="*/ 948 h 9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3" h="948">
                <a:moveTo>
                  <a:pt x="0" y="473"/>
                </a:moveTo>
                <a:lnTo>
                  <a:pt x="14" y="443"/>
                </a:lnTo>
                <a:lnTo>
                  <a:pt x="27" y="413"/>
                </a:lnTo>
                <a:lnTo>
                  <a:pt x="41" y="386"/>
                </a:lnTo>
                <a:lnTo>
                  <a:pt x="54" y="356"/>
                </a:lnTo>
                <a:lnTo>
                  <a:pt x="67" y="327"/>
                </a:lnTo>
                <a:lnTo>
                  <a:pt x="80" y="299"/>
                </a:lnTo>
                <a:lnTo>
                  <a:pt x="94" y="273"/>
                </a:lnTo>
                <a:lnTo>
                  <a:pt x="109" y="247"/>
                </a:lnTo>
                <a:lnTo>
                  <a:pt x="120" y="220"/>
                </a:lnTo>
                <a:lnTo>
                  <a:pt x="134" y="195"/>
                </a:lnTo>
                <a:lnTo>
                  <a:pt x="146" y="172"/>
                </a:lnTo>
                <a:lnTo>
                  <a:pt x="160" y="148"/>
                </a:lnTo>
                <a:lnTo>
                  <a:pt x="169" y="135"/>
                </a:lnTo>
                <a:lnTo>
                  <a:pt x="187" y="110"/>
                </a:lnTo>
                <a:lnTo>
                  <a:pt x="200" y="90"/>
                </a:lnTo>
                <a:lnTo>
                  <a:pt x="214" y="74"/>
                </a:lnTo>
                <a:lnTo>
                  <a:pt x="227" y="60"/>
                </a:lnTo>
                <a:lnTo>
                  <a:pt x="240" y="45"/>
                </a:lnTo>
                <a:lnTo>
                  <a:pt x="255" y="34"/>
                </a:lnTo>
                <a:lnTo>
                  <a:pt x="268" y="24"/>
                </a:lnTo>
                <a:lnTo>
                  <a:pt x="282" y="15"/>
                </a:lnTo>
                <a:lnTo>
                  <a:pt x="294" y="9"/>
                </a:lnTo>
                <a:lnTo>
                  <a:pt x="306" y="4"/>
                </a:lnTo>
                <a:lnTo>
                  <a:pt x="321" y="0"/>
                </a:lnTo>
                <a:lnTo>
                  <a:pt x="333" y="0"/>
                </a:lnTo>
                <a:lnTo>
                  <a:pt x="346" y="0"/>
                </a:lnTo>
                <a:lnTo>
                  <a:pt x="361" y="4"/>
                </a:lnTo>
                <a:lnTo>
                  <a:pt x="373" y="9"/>
                </a:lnTo>
                <a:lnTo>
                  <a:pt x="387" y="15"/>
                </a:lnTo>
                <a:lnTo>
                  <a:pt x="401" y="24"/>
                </a:lnTo>
                <a:lnTo>
                  <a:pt x="413" y="33"/>
                </a:lnTo>
                <a:lnTo>
                  <a:pt x="429" y="45"/>
                </a:lnTo>
                <a:lnTo>
                  <a:pt x="442" y="58"/>
                </a:lnTo>
                <a:lnTo>
                  <a:pt x="452" y="74"/>
                </a:lnTo>
                <a:lnTo>
                  <a:pt x="468" y="90"/>
                </a:lnTo>
                <a:lnTo>
                  <a:pt x="481" y="109"/>
                </a:lnTo>
                <a:lnTo>
                  <a:pt x="500" y="139"/>
                </a:lnTo>
                <a:lnTo>
                  <a:pt x="508" y="148"/>
                </a:lnTo>
                <a:lnTo>
                  <a:pt x="520" y="172"/>
                </a:lnTo>
                <a:lnTo>
                  <a:pt x="532" y="195"/>
                </a:lnTo>
                <a:lnTo>
                  <a:pt x="549" y="219"/>
                </a:lnTo>
                <a:lnTo>
                  <a:pt x="559" y="247"/>
                </a:lnTo>
                <a:lnTo>
                  <a:pt x="572" y="273"/>
                </a:lnTo>
                <a:lnTo>
                  <a:pt x="586" y="298"/>
                </a:lnTo>
                <a:lnTo>
                  <a:pt x="598" y="327"/>
                </a:lnTo>
                <a:lnTo>
                  <a:pt x="614" y="355"/>
                </a:lnTo>
                <a:lnTo>
                  <a:pt x="627" y="386"/>
                </a:lnTo>
                <a:lnTo>
                  <a:pt x="640" y="413"/>
                </a:lnTo>
                <a:lnTo>
                  <a:pt x="654" y="443"/>
                </a:lnTo>
                <a:lnTo>
                  <a:pt x="665" y="473"/>
                </a:lnTo>
                <a:lnTo>
                  <a:pt x="679" y="503"/>
                </a:lnTo>
                <a:lnTo>
                  <a:pt x="694" y="532"/>
                </a:lnTo>
                <a:lnTo>
                  <a:pt x="705" y="561"/>
                </a:lnTo>
                <a:lnTo>
                  <a:pt x="718" y="589"/>
                </a:lnTo>
                <a:lnTo>
                  <a:pt x="732" y="619"/>
                </a:lnTo>
                <a:lnTo>
                  <a:pt x="743" y="641"/>
                </a:lnTo>
                <a:lnTo>
                  <a:pt x="756" y="670"/>
                </a:lnTo>
                <a:lnTo>
                  <a:pt x="774" y="700"/>
                </a:lnTo>
                <a:lnTo>
                  <a:pt x="786" y="725"/>
                </a:lnTo>
                <a:lnTo>
                  <a:pt x="801" y="751"/>
                </a:lnTo>
                <a:lnTo>
                  <a:pt x="813" y="775"/>
                </a:lnTo>
                <a:lnTo>
                  <a:pt x="825" y="796"/>
                </a:lnTo>
                <a:lnTo>
                  <a:pt x="838" y="819"/>
                </a:lnTo>
                <a:lnTo>
                  <a:pt x="851" y="837"/>
                </a:lnTo>
                <a:lnTo>
                  <a:pt x="864" y="856"/>
                </a:lnTo>
                <a:lnTo>
                  <a:pt x="879" y="872"/>
                </a:lnTo>
                <a:lnTo>
                  <a:pt x="891" y="886"/>
                </a:lnTo>
                <a:lnTo>
                  <a:pt x="904" y="901"/>
                </a:lnTo>
                <a:lnTo>
                  <a:pt x="920" y="912"/>
                </a:lnTo>
                <a:lnTo>
                  <a:pt x="932" y="922"/>
                </a:lnTo>
                <a:lnTo>
                  <a:pt x="945" y="930"/>
                </a:lnTo>
                <a:lnTo>
                  <a:pt x="958" y="937"/>
                </a:lnTo>
                <a:lnTo>
                  <a:pt x="971" y="941"/>
                </a:lnTo>
                <a:lnTo>
                  <a:pt x="988" y="944"/>
                </a:lnTo>
                <a:lnTo>
                  <a:pt x="999" y="947"/>
                </a:lnTo>
                <a:lnTo>
                  <a:pt x="1012" y="944"/>
                </a:lnTo>
                <a:lnTo>
                  <a:pt x="1026" y="941"/>
                </a:lnTo>
                <a:lnTo>
                  <a:pt x="1039" y="937"/>
                </a:lnTo>
                <a:lnTo>
                  <a:pt x="1052" y="930"/>
                </a:lnTo>
                <a:lnTo>
                  <a:pt x="1066" y="922"/>
                </a:lnTo>
                <a:lnTo>
                  <a:pt x="1078" y="913"/>
                </a:lnTo>
                <a:lnTo>
                  <a:pt x="1093" y="901"/>
                </a:lnTo>
                <a:lnTo>
                  <a:pt x="1106" y="888"/>
                </a:lnTo>
                <a:lnTo>
                  <a:pt x="1118" y="872"/>
                </a:lnTo>
                <a:lnTo>
                  <a:pt x="1135" y="856"/>
                </a:lnTo>
                <a:lnTo>
                  <a:pt x="1144" y="837"/>
                </a:lnTo>
                <a:lnTo>
                  <a:pt x="1158" y="819"/>
                </a:lnTo>
                <a:lnTo>
                  <a:pt x="1171" y="798"/>
                </a:lnTo>
                <a:lnTo>
                  <a:pt x="1185" y="775"/>
                </a:lnTo>
                <a:lnTo>
                  <a:pt x="1198" y="751"/>
                </a:lnTo>
                <a:lnTo>
                  <a:pt x="1211" y="728"/>
                </a:lnTo>
                <a:lnTo>
                  <a:pt x="1224" y="700"/>
                </a:lnTo>
                <a:lnTo>
                  <a:pt x="1237" y="674"/>
                </a:lnTo>
                <a:lnTo>
                  <a:pt x="1254" y="650"/>
                </a:lnTo>
                <a:lnTo>
                  <a:pt x="1266" y="619"/>
                </a:lnTo>
                <a:lnTo>
                  <a:pt x="1280" y="591"/>
                </a:lnTo>
                <a:lnTo>
                  <a:pt x="1291" y="561"/>
                </a:lnTo>
                <a:lnTo>
                  <a:pt x="1304" y="533"/>
                </a:lnTo>
                <a:lnTo>
                  <a:pt x="1321" y="503"/>
                </a:lnTo>
                <a:lnTo>
                  <a:pt x="1332" y="473"/>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21515" name="Freeform 49"/>
          <p:cNvSpPr>
            <a:spLocks/>
          </p:cNvSpPr>
          <p:nvPr/>
        </p:nvSpPr>
        <p:spPr bwMode="auto">
          <a:xfrm>
            <a:off x="4038600" y="5048250"/>
            <a:ext cx="304800" cy="457200"/>
          </a:xfrm>
          <a:custGeom>
            <a:avLst/>
            <a:gdLst>
              <a:gd name="T0" fmla="*/ 2147483647 w 1333"/>
              <a:gd name="T1" fmla="*/ 2147483647 h 948"/>
              <a:gd name="T2" fmla="*/ 2147483647 w 1333"/>
              <a:gd name="T3" fmla="*/ 2147483647 h 948"/>
              <a:gd name="T4" fmla="*/ 2147483647 w 1333"/>
              <a:gd name="T5" fmla="*/ 2147483647 h 948"/>
              <a:gd name="T6" fmla="*/ 2147483647 w 1333"/>
              <a:gd name="T7" fmla="*/ 2147483647 h 948"/>
              <a:gd name="T8" fmla="*/ 2147483647 w 1333"/>
              <a:gd name="T9" fmla="*/ 2147483647 h 948"/>
              <a:gd name="T10" fmla="*/ 2147483647 w 1333"/>
              <a:gd name="T11" fmla="*/ 2147483647 h 948"/>
              <a:gd name="T12" fmla="*/ 2147483647 w 1333"/>
              <a:gd name="T13" fmla="*/ 2147483647 h 948"/>
              <a:gd name="T14" fmla="*/ 2147483647 w 1333"/>
              <a:gd name="T15" fmla="*/ 2147483647 h 948"/>
              <a:gd name="T16" fmla="*/ 2147483647 w 1333"/>
              <a:gd name="T17" fmla="*/ 2147483647 h 948"/>
              <a:gd name="T18" fmla="*/ 2147483647 w 1333"/>
              <a:gd name="T19" fmla="*/ 2147483647 h 948"/>
              <a:gd name="T20" fmla="*/ 2147483647 w 1333"/>
              <a:gd name="T21" fmla="*/ 2147483647 h 948"/>
              <a:gd name="T22" fmla="*/ 2147483647 w 1333"/>
              <a:gd name="T23" fmla="*/ 2147483647 h 948"/>
              <a:gd name="T24" fmla="*/ 2147483647 w 1333"/>
              <a:gd name="T25" fmla="*/ 0 h 948"/>
              <a:gd name="T26" fmla="*/ 2147483647 w 1333"/>
              <a:gd name="T27" fmla="*/ 2147483647 h 948"/>
              <a:gd name="T28" fmla="*/ 2147483647 w 1333"/>
              <a:gd name="T29" fmla="*/ 2147483647 h 948"/>
              <a:gd name="T30" fmla="*/ 2147483647 w 1333"/>
              <a:gd name="T31" fmla="*/ 2147483647 h 948"/>
              <a:gd name="T32" fmla="*/ 2147483647 w 1333"/>
              <a:gd name="T33" fmla="*/ 2147483647 h 948"/>
              <a:gd name="T34" fmla="*/ 2147483647 w 1333"/>
              <a:gd name="T35" fmla="*/ 2147483647 h 948"/>
              <a:gd name="T36" fmla="*/ 2147483647 w 1333"/>
              <a:gd name="T37" fmla="*/ 2147483647 h 948"/>
              <a:gd name="T38" fmla="*/ 2147483647 w 1333"/>
              <a:gd name="T39" fmla="*/ 2147483647 h 948"/>
              <a:gd name="T40" fmla="*/ 2147483647 w 1333"/>
              <a:gd name="T41" fmla="*/ 2147483647 h 948"/>
              <a:gd name="T42" fmla="*/ 2147483647 w 1333"/>
              <a:gd name="T43" fmla="*/ 2147483647 h 948"/>
              <a:gd name="T44" fmla="*/ 2147483647 w 1333"/>
              <a:gd name="T45" fmla="*/ 2147483647 h 948"/>
              <a:gd name="T46" fmla="*/ 2147483647 w 1333"/>
              <a:gd name="T47" fmla="*/ 2147483647 h 948"/>
              <a:gd name="T48" fmla="*/ 2147483647 w 1333"/>
              <a:gd name="T49" fmla="*/ 2147483647 h 948"/>
              <a:gd name="T50" fmla="*/ 2147483647 w 1333"/>
              <a:gd name="T51" fmla="*/ 2147483647 h 948"/>
              <a:gd name="T52" fmla="*/ 2147483647 w 1333"/>
              <a:gd name="T53" fmla="*/ 2147483647 h 948"/>
              <a:gd name="T54" fmla="*/ 2147483647 w 1333"/>
              <a:gd name="T55" fmla="*/ 2147483647 h 948"/>
              <a:gd name="T56" fmla="*/ 2147483647 w 1333"/>
              <a:gd name="T57" fmla="*/ 2147483647 h 948"/>
              <a:gd name="T58" fmla="*/ 2147483647 w 1333"/>
              <a:gd name="T59" fmla="*/ 2147483647 h 948"/>
              <a:gd name="T60" fmla="*/ 2147483647 w 1333"/>
              <a:gd name="T61" fmla="*/ 2147483647 h 948"/>
              <a:gd name="T62" fmla="*/ 2147483647 w 1333"/>
              <a:gd name="T63" fmla="*/ 2147483647 h 948"/>
              <a:gd name="T64" fmla="*/ 2147483647 w 1333"/>
              <a:gd name="T65" fmla="*/ 2147483647 h 948"/>
              <a:gd name="T66" fmla="*/ 2147483647 w 1333"/>
              <a:gd name="T67" fmla="*/ 2147483647 h 948"/>
              <a:gd name="T68" fmla="*/ 2147483647 w 1333"/>
              <a:gd name="T69" fmla="*/ 2147483647 h 948"/>
              <a:gd name="T70" fmla="*/ 2147483647 w 1333"/>
              <a:gd name="T71" fmla="*/ 2147483647 h 948"/>
              <a:gd name="T72" fmla="*/ 2147483647 w 1333"/>
              <a:gd name="T73" fmla="*/ 2147483647 h 948"/>
              <a:gd name="T74" fmla="*/ 2147483647 w 1333"/>
              <a:gd name="T75" fmla="*/ 2147483647 h 948"/>
              <a:gd name="T76" fmla="*/ 2147483647 w 1333"/>
              <a:gd name="T77" fmla="*/ 2147483647 h 948"/>
              <a:gd name="T78" fmla="*/ 2147483647 w 1333"/>
              <a:gd name="T79" fmla="*/ 2147483647 h 948"/>
              <a:gd name="T80" fmla="*/ 2147483647 w 1333"/>
              <a:gd name="T81" fmla="*/ 2147483647 h 948"/>
              <a:gd name="T82" fmla="*/ 2147483647 w 1333"/>
              <a:gd name="T83" fmla="*/ 2147483647 h 948"/>
              <a:gd name="T84" fmla="*/ 2147483647 w 1333"/>
              <a:gd name="T85" fmla="*/ 2147483647 h 948"/>
              <a:gd name="T86" fmla="*/ 2147483647 w 1333"/>
              <a:gd name="T87" fmla="*/ 2147483647 h 948"/>
              <a:gd name="T88" fmla="*/ 2147483647 w 1333"/>
              <a:gd name="T89" fmla="*/ 2147483647 h 948"/>
              <a:gd name="T90" fmla="*/ 2147483647 w 1333"/>
              <a:gd name="T91" fmla="*/ 2147483647 h 948"/>
              <a:gd name="T92" fmla="*/ 2147483647 w 1333"/>
              <a:gd name="T93" fmla="*/ 2147483647 h 948"/>
              <a:gd name="T94" fmla="*/ 2147483647 w 1333"/>
              <a:gd name="T95" fmla="*/ 2147483647 h 948"/>
              <a:gd name="T96" fmla="*/ 2147483647 w 1333"/>
              <a:gd name="T97" fmla="*/ 2147483647 h 948"/>
              <a:gd name="T98" fmla="*/ 2147483647 w 1333"/>
              <a:gd name="T99" fmla="*/ 2147483647 h 948"/>
              <a:gd name="T100" fmla="*/ 2147483647 w 1333"/>
              <a:gd name="T101" fmla="*/ 2147483647 h 9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3"/>
              <a:gd name="T154" fmla="*/ 0 h 948"/>
              <a:gd name="T155" fmla="*/ 1333 w 1333"/>
              <a:gd name="T156" fmla="*/ 948 h 9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3" h="948">
                <a:moveTo>
                  <a:pt x="0" y="473"/>
                </a:moveTo>
                <a:lnTo>
                  <a:pt x="14" y="443"/>
                </a:lnTo>
                <a:lnTo>
                  <a:pt x="27" y="413"/>
                </a:lnTo>
                <a:lnTo>
                  <a:pt x="41" y="386"/>
                </a:lnTo>
                <a:lnTo>
                  <a:pt x="54" y="356"/>
                </a:lnTo>
                <a:lnTo>
                  <a:pt x="67" y="327"/>
                </a:lnTo>
                <a:lnTo>
                  <a:pt x="80" y="299"/>
                </a:lnTo>
                <a:lnTo>
                  <a:pt x="94" y="273"/>
                </a:lnTo>
                <a:lnTo>
                  <a:pt x="109" y="247"/>
                </a:lnTo>
                <a:lnTo>
                  <a:pt x="120" y="220"/>
                </a:lnTo>
                <a:lnTo>
                  <a:pt x="134" y="195"/>
                </a:lnTo>
                <a:lnTo>
                  <a:pt x="146" y="172"/>
                </a:lnTo>
                <a:lnTo>
                  <a:pt x="160" y="148"/>
                </a:lnTo>
                <a:lnTo>
                  <a:pt x="169" y="135"/>
                </a:lnTo>
                <a:lnTo>
                  <a:pt x="187" y="110"/>
                </a:lnTo>
                <a:lnTo>
                  <a:pt x="200" y="90"/>
                </a:lnTo>
                <a:lnTo>
                  <a:pt x="214" y="74"/>
                </a:lnTo>
                <a:lnTo>
                  <a:pt x="227" y="60"/>
                </a:lnTo>
                <a:lnTo>
                  <a:pt x="240" y="45"/>
                </a:lnTo>
                <a:lnTo>
                  <a:pt x="255" y="34"/>
                </a:lnTo>
                <a:lnTo>
                  <a:pt x="268" y="24"/>
                </a:lnTo>
                <a:lnTo>
                  <a:pt x="282" y="15"/>
                </a:lnTo>
                <a:lnTo>
                  <a:pt x="294" y="9"/>
                </a:lnTo>
                <a:lnTo>
                  <a:pt x="306" y="4"/>
                </a:lnTo>
                <a:lnTo>
                  <a:pt x="321" y="0"/>
                </a:lnTo>
                <a:lnTo>
                  <a:pt x="333" y="0"/>
                </a:lnTo>
                <a:lnTo>
                  <a:pt x="346" y="0"/>
                </a:lnTo>
                <a:lnTo>
                  <a:pt x="361" y="4"/>
                </a:lnTo>
                <a:lnTo>
                  <a:pt x="373" y="9"/>
                </a:lnTo>
                <a:lnTo>
                  <a:pt x="387" y="15"/>
                </a:lnTo>
                <a:lnTo>
                  <a:pt x="401" y="24"/>
                </a:lnTo>
                <a:lnTo>
                  <a:pt x="413" y="33"/>
                </a:lnTo>
                <a:lnTo>
                  <a:pt x="429" y="45"/>
                </a:lnTo>
                <a:lnTo>
                  <a:pt x="442" y="58"/>
                </a:lnTo>
                <a:lnTo>
                  <a:pt x="452" y="74"/>
                </a:lnTo>
                <a:lnTo>
                  <a:pt x="468" y="90"/>
                </a:lnTo>
                <a:lnTo>
                  <a:pt x="481" y="109"/>
                </a:lnTo>
                <a:lnTo>
                  <a:pt x="500" y="139"/>
                </a:lnTo>
                <a:lnTo>
                  <a:pt x="508" y="148"/>
                </a:lnTo>
                <a:lnTo>
                  <a:pt x="520" y="172"/>
                </a:lnTo>
                <a:lnTo>
                  <a:pt x="532" y="195"/>
                </a:lnTo>
                <a:lnTo>
                  <a:pt x="549" y="219"/>
                </a:lnTo>
                <a:lnTo>
                  <a:pt x="559" y="247"/>
                </a:lnTo>
                <a:lnTo>
                  <a:pt x="572" y="273"/>
                </a:lnTo>
                <a:lnTo>
                  <a:pt x="586" y="298"/>
                </a:lnTo>
                <a:lnTo>
                  <a:pt x="598" y="327"/>
                </a:lnTo>
                <a:lnTo>
                  <a:pt x="614" y="355"/>
                </a:lnTo>
                <a:lnTo>
                  <a:pt x="627" y="386"/>
                </a:lnTo>
                <a:lnTo>
                  <a:pt x="640" y="413"/>
                </a:lnTo>
                <a:lnTo>
                  <a:pt x="654" y="443"/>
                </a:lnTo>
                <a:lnTo>
                  <a:pt x="665" y="473"/>
                </a:lnTo>
                <a:lnTo>
                  <a:pt x="679" y="503"/>
                </a:lnTo>
                <a:lnTo>
                  <a:pt x="694" y="532"/>
                </a:lnTo>
                <a:lnTo>
                  <a:pt x="705" y="561"/>
                </a:lnTo>
                <a:lnTo>
                  <a:pt x="718" y="589"/>
                </a:lnTo>
                <a:lnTo>
                  <a:pt x="732" y="619"/>
                </a:lnTo>
                <a:lnTo>
                  <a:pt x="743" y="641"/>
                </a:lnTo>
                <a:lnTo>
                  <a:pt x="756" y="670"/>
                </a:lnTo>
                <a:lnTo>
                  <a:pt x="774" y="700"/>
                </a:lnTo>
                <a:lnTo>
                  <a:pt x="786" y="725"/>
                </a:lnTo>
                <a:lnTo>
                  <a:pt x="801" y="751"/>
                </a:lnTo>
                <a:lnTo>
                  <a:pt x="813" y="775"/>
                </a:lnTo>
                <a:lnTo>
                  <a:pt x="825" y="796"/>
                </a:lnTo>
                <a:lnTo>
                  <a:pt x="838" y="819"/>
                </a:lnTo>
                <a:lnTo>
                  <a:pt x="851" y="837"/>
                </a:lnTo>
                <a:lnTo>
                  <a:pt x="864" y="856"/>
                </a:lnTo>
                <a:lnTo>
                  <a:pt x="879" y="872"/>
                </a:lnTo>
                <a:lnTo>
                  <a:pt x="891" y="886"/>
                </a:lnTo>
                <a:lnTo>
                  <a:pt x="904" y="901"/>
                </a:lnTo>
                <a:lnTo>
                  <a:pt x="920" y="912"/>
                </a:lnTo>
                <a:lnTo>
                  <a:pt x="932" y="922"/>
                </a:lnTo>
                <a:lnTo>
                  <a:pt x="945" y="930"/>
                </a:lnTo>
                <a:lnTo>
                  <a:pt x="958" y="937"/>
                </a:lnTo>
                <a:lnTo>
                  <a:pt x="971" y="941"/>
                </a:lnTo>
                <a:lnTo>
                  <a:pt x="988" y="944"/>
                </a:lnTo>
                <a:lnTo>
                  <a:pt x="999" y="947"/>
                </a:lnTo>
                <a:lnTo>
                  <a:pt x="1012" y="944"/>
                </a:lnTo>
                <a:lnTo>
                  <a:pt x="1026" y="941"/>
                </a:lnTo>
                <a:lnTo>
                  <a:pt x="1039" y="937"/>
                </a:lnTo>
                <a:lnTo>
                  <a:pt x="1052" y="930"/>
                </a:lnTo>
                <a:lnTo>
                  <a:pt x="1066" y="922"/>
                </a:lnTo>
                <a:lnTo>
                  <a:pt x="1078" y="913"/>
                </a:lnTo>
                <a:lnTo>
                  <a:pt x="1093" y="901"/>
                </a:lnTo>
                <a:lnTo>
                  <a:pt x="1106" y="888"/>
                </a:lnTo>
                <a:lnTo>
                  <a:pt x="1118" y="872"/>
                </a:lnTo>
                <a:lnTo>
                  <a:pt x="1135" y="856"/>
                </a:lnTo>
                <a:lnTo>
                  <a:pt x="1144" y="837"/>
                </a:lnTo>
                <a:lnTo>
                  <a:pt x="1158" y="819"/>
                </a:lnTo>
                <a:lnTo>
                  <a:pt x="1171" y="798"/>
                </a:lnTo>
                <a:lnTo>
                  <a:pt x="1185" y="775"/>
                </a:lnTo>
                <a:lnTo>
                  <a:pt x="1198" y="751"/>
                </a:lnTo>
                <a:lnTo>
                  <a:pt x="1211" y="728"/>
                </a:lnTo>
                <a:lnTo>
                  <a:pt x="1224" y="700"/>
                </a:lnTo>
                <a:lnTo>
                  <a:pt x="1237" y="674"/>
                </a:lnTo>
                <a:lnTo>
                  <a:pt x="1254" y="650"/>
                </a:lnTo>
                <a:lnTo>
                  <a:pt x="1266" y="619"/>
                </a:lnTo>
                <a:lnTo>
                  <a:pt x="1280" y="591"/>
                </a:lnTo>
                <a:lnTo>
                  <a:pt x="1291" y="561"/>
                </a:lnTo>
                <a:lnTo>
                  <a:pt x="1304" y="533"/>
                </a:lnTo>
                <a:lnTo>
                  <a:pt x="1321" y="503"/>
                </a:lnTo>
                <a:lnTo>
                  <a:pt x="1332" y="473"/>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21516" name="Freeform 50"/>
          <p:cNvSpPr>
            <a:spLocks/>
          </p:cNvSpPr>
          <p:nvPr/>
        </p:nvSpPr>
        <p:spPr bwMode="auto">
          <a:xfrm>
            <a:off x="7504814" y="4392154"/>
            <a:ext cx="457200" cy="685800"/>
          </a:xfrm>
          <a:custGeom>
            <a:avLst/>
            <a:gdLst>
              <a:gd name="T0" fmla="*/ 2147483647 w 1333"/>
              <a:gd name="T1" fmla="*/ 2147483647 h 948"/>
              <a:gd name="T2" fmla="*/ 2147483647 w 1333"/>
              <a:gd name="T3" fmla="*/ 2147483647 h 948"/>
              <a:gd name="T4" fmla="*/ 2147483647 w 1333"/>
              <a:gd name="T5" fmla="*/ 2147483647 h 948"/>
              <a:gd name="T6" fmla="*/ 2147483647 w 1333"/>
              <a:gd name="T7" fmla="*/ 2147483647 h 948"/>
              <a:gd name="T8" fmla="*/ 2147483647 w 1333"/>
              <a:gd name="T9" fmla="*/ 2147483647 h 948"/>
              <a:gd name="T10" fmla="*/ 2147483647 w 1333"/>
              <a:gd name="T11" fmla="*/ 2147483647 h 948"/>
              <a:gd name="T12" fmla="*/ 2147483647 w 1333"/>
              <a:gd name="T13" fmla="*/ 2147483647 h 948"/>
              <a:gd name="T14" fmla="*/ 2147483647 w 1333"/>
              <a:gd name="T15" fmla="*/ 2147483647 h 948"/>
              <a:gd name="T16" fmla="*/ 2147483647 w 1333"/>
              <a:gd name="T17" fmla="*/ 2147483647 h 948"/>
              <a:gd name="T18" fmla="*/ 2147483647 w 1333"/>
              <a:gd name="T19" fmla="*/ 2147483647 h 948"/>
              <a:gd name="T20" fmla="*/ 2147483647 w 1333"/>
              <a:gd name="T21" fmla="*/ 2147483647 h 948"/>
              <a:gd name="T22" fmla="*/ 2147483647 w 1333"/>
              <a:gd name="T23" fmla="*/ 2147483647 h 948"/>
              <a:gd name="T24" fmla="*/ 2147483647 w 1333"/>
              <a:gd name="T25" fmla="*/ 0 h 948"/>
              <a:gd name="T26" fmla="*/ 2147483647 w 1333"/>
              <a:gd name="T27" fmla="*/ 2147483647 h 948"/>
              <a:gd name="T28" fmla="*/ 2147483647 w 1333"/>
              <a:gd name="T29" fmla="*/ 2147483647 h 948"/>
              <a:gd name="T30" fmla="*/ 2147483647 w 1333"/>
              <a:gd name="T31" fmla="*/ 2147483647 h 948"/>
              <a:gd name="T32" fmla="*/ 2147483647 w 1333"/>
              <a:gd name="T33" fmla="*/ 2147483647 h 948"/>
              <a:gd name="T34" fmla="*/ 2147483647 w 1333"/>
              <a:gd name="T35" fmla="*/ 2147483647 h 948"/>
              <a:gd name="T36" fmla="*/ 2147483647 w 1333"/>
              <a:gd name="T37" fmla="*/ 2147483647 h 948"/>
              <a:gd name="T38" fmla="*/ 2147483647 w 1333"/>
              <a:gd name="T39" fmla="*/ 2147483647 h 948"/>
              <a:gd name="T40" fmla="*/ 2147483647 w 1333"/>
              <a:gd name="T41" fmla="*/ 2147483647 h 948"/>
              <a:gd name="T42" fmla="*/ 2147483647 w 1333"/>
              <a:gd name="T43" fmla="*/ 2147483647 h 948"/>
              <a:gd name="T44" fmla="*/ 2147483647 w 1333"/>
              <a:gd name="T45" fmla="*/ 2147483647 h 948"/>
              <a:gd name="T46" fmla="*/ 2147483647 w 1333"/>
              <a:gd name="T47" fmla="*/ 2147483647 h 948"/>
              <a:gd name="T48" fmla="*/ 2147483647 w 1333"/>
              <a:gd name="T49" fmla="*/ 2147483647 h 948"/>
              <a:gd name="T50" fmla="*/ 2147483647 w 1333"/>
              <a:gd name="T51" fmla="*/ 2147483647 h 948"/>
              <a:gd name="T52" fmla="*/ 2147483647 w 1333"/>
              <a:gd name="T53" fmla="*/ 2147483647 h 948"/>
              <a:gd name="T54" fmla="*/ 2147483647 w 1333"/>
              <a:gd name="T55" fmla="*/ 2147483647 h 948"/>
              <a:gd name="T56" fmla="*/ 2147483647 w 1333"/>
              <a:gd name="T57" fmla="*/ 2147483647 h 948"/>
              <a:gd name="T58" fmla="*/ 2147483647 w 1333"/>
              <a:gd name="T59" fmla="*/ 2147483647 h 948"/>
              <a:gd name="T60" fmla="*/ 2147483647 w 1333"/>
              <a:gd name="T61" fmla="*/ 2147483647 h 948"/>
              <a:gd name="T62" fmla="*/ 2147483647 w 1333"/>
              <a:gd name="T63" fmla="*/ 2147483647 h 948"/>
              <a:gd name="T64" fmla="*/ 2147483647 w 1333"/>
              <a:gd name="T65" fmla="*/ 2147483647 h 948"/>
              <a:gd name="T66" fmla="*/ 2147483647 w 1333"/>
              <a:gd name="T67" fmla="*/ 2147483647 h 948"/>
              <a:gd name="T68" fmla="*/ 2147483647 w 1333"/>
              <a:gd name="T69" fmla="*/ 2147483647 h 948"/>
              <a:gd name="T70" fmla="*/ 2147483647 w 1333"/>
              <a:gd name="T71" fmla="*/ 2147483647 h 948"/>
              <a:gd name="T72" fmla="*/ 2147483647 w 1333"/>
              <a:gd name="T73" fmla="*/ 2147483647 h 948"/>
              <a:gd name="T74" fmla="*/ 2147483647 w 1333"/>
              <a:gd name="T75" fmla="*/ 2147483647 h 948"/>
              <a:gd name="T76" fmla="*/ 2147483647 w 1333"/>
              <a:gd name="T77" fmla="*/ 2147483647 h 948"/>
              <a:gd name="T78" fmla="*/ 2147483647 w 1333"/>
              <a:gd name="T79" fmla="*/ 2147483647 h 948"/>
              <a:gd name="T80" fmla="*/ 2147483647 w 1333"/>
              <a:gd name="T81" fmla="*/ 2147483647 h 948"/>
              <a:gd name="T82" fmla="*/ 2147483647 w 1333"/>
              <a:gd name="T83" fmla="*/ 2147483647 h 948"/>
              <a:gd name="T84" fmla="*/ 2147483647 w 1333"/>
              <a:gd name="T85" fmla="*/ 2147483647 h 948"/>
              <a:gd name="T86" fmla="*/ 2147483647 w 1333"/>
              <a:gd name="T87" fmla="*/ 2147483647 h 948"/>
              <a:gd name="T88" fmla="*/ 2147483647 w 1333"/>
              <a:gd name="T89" fmla="*/ 2147483647 h 948"/>
              <a:gd name="T90" fmla="*/ 2147483647 w 1333"/>
              <a:gd name="T91" fmla="*/ 2147483647 h 948"/>
              <a:gd name="T92" fmla="*/ 2147483647 w 1333"/>
              <a:gd name="T93" fmla="*/ 2147483647 h 948"/>
              <a:gd name="T94" fmla="*/ 2147483647 w 1333"/>
              <a:gd name="T95" fmla="*/ 2147483647 h 948"/>
              <a:gd name="T96" fmla="*/ 2147483647 w 1333"/>
              <a:gd name="T97" fmla="*/ 2147483647 h 948"/>
              <a:gd name="T98" fmla="*/ 2147483647 w 1333"/>
              <a:gd name="T99" fmla="*/ 2147483647 h 948"/>
              <a:gd name="T100" fmla="*/ 2147483647 w 1333"/>
              <a:gd name="T101" fmla="*/ 2147483647 h 9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3"/>
              <a:gd name="T154" fmla="*/ 0 h 948"/>
              <a:gd name="T155" fmla="*/ 1333 w 1333"/>
              <a:gd name="T156" fmla="*/ 948 h 9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3" h="948">
                <a:moveTo>
                  <a:pt x="0" y="473"/>
                </a:moveTo>
                <a:lnTo>
                  <a:pt x="14" y="443"/>
                </a:lnTo>
                <a:lnTo>
                  <a:pt x="27" y="413"/>
                </a:lnTo>
                <a:lnTo>
                  <a:pt x="41" y="386"/>
                </a:lnTo>
                <a:lnTo>
                  <a:pt x="54" y="356"/>
                </a:lnTo>
                <a:lnTo>
                  <a:pt x="67" y="327"/>
                </a:lnTo>
                <a:lnTo>
                  <a:pt x="80" y="299"/>
                </a:lnTo>
                <a:lnTo>
                  <a:pt x="94" y="273"/>
                </a:lnTo>
                <a:lnTo>
                  <a:pt x="109" y="247"/>
                </a:lnTo>
                <a:lnTo>
                  <a:pt x="120" y="220"/>
                </a:lnTo>
                <a:lnTo>
                  <a:pt x="134" y="195"/>
                </a:lnTo>
                <a:lnTo>
                  <a:pt x="146" y="172"/>
                </a:lnTo>
                <a:lnTo>
                  <a:pt x="160" y="148"/>
                </a:lnTo>
                <a:lnTo>
                  <a:pt x="169" y="135"/>
                </a:lnTo>
                <a:lnTo>
                  <a:pt x="187" y="110"/>
                </a:lnTo>
                <a:lnTo>
                  <a:pt x="200" y="90"/>
                </a:lnTo>
                <a:lnTo>
                  <a:pt x="214" y="74"/>
                </a:lnTo>
                <a:lnTo>
                  <a:pt x="227" y="60"/>
                </a:lnTo>
                <a:lnTo>
                  <a:pt x="240" y="45"/>
                </a:lnTo>
                <a:lnTo>
                  <a:pt x="255" y="34"/>
                </a:lnTo>
                <a:lnTo>
                  <a:pt x="268" y="24"/>
                </a:lnTo>
                <a:lnTo>
                  <a:pt x="282" y="15"/>
                </a:lnTo>
                <a:lnTo>
                  <a:pt x="294" y="9"/>
                </a:lnTo>
                <a:lnTo>
                  <a:pt x="306" y="4"/>
                </a:lnTo>
                <a:lnTo>
                  <a:pt x="321" y="0"/>
                </a:lnTo>
                <a:lnTo>
                  <a:pt x="333" y="0"/>
                </a:lnTo>
                <a:lnTo>
                  <a:pt x="346" y="0"/>
                </a:lnTo>
                <a:lnTo>
                  <a:pt x="361" y="4"/>
                </a:lnTo>
                <a:lnTo>
                  <a:pt x="373" y="9"/>
                </a:lnTo>
                <a:lnTo>
                  <a:pt x="387" y="15"/>
                </a:lnTo>
                <a:lnTo>
                  <a:pt x="401" y="24"/>
                </a:lnTo>
                <a:lnTo>
                  <a:pt x="413" y="33"/>
                </a:lnTo>
                <a:lnTo>
                  <a:pt x="429" y="45"/>
                </a:lnTo>
                <a:lnTo>
                  <a:pt x="442" y="58"/>
                </a:lnTo>
                <a:lnTo>
                  <a:pt x="452" y="74"/>
                </a:lnTo>
                <a:lnTo>
                  <a:pt x="468" y="90"/>
                </a:lnTo>
                <a:lnTo>
                  <a:pt x="481" y="109"/>
                </a:lnTo>
                <a:lnTo>
                  <a:pt x="500" y="139"/>
                </a:lnTo>
                <a:lnTo>
                  <a:pt x="508" y="148"/>
                </a:lnTo>
                <a:lnTo>
                  <a:pt x="520" y="172"/>
                </a:lnTo>
                <a:lnTo>
                  <a:pt x="532" y="195"/>
                </a:lnTo>
                <a:lnTo>
                  <a:pt x="549" y="219"/>
                </a:lnTo>
                <a:lnTo>
                  <a:pt x="559" y="247"/>
                </a:lnTo>
                <a:lnTo>
                  <a:pt x="572" y="273"/>
                </a:lnTo>
                <a:lnTo>
                  <a:pt x="586" y="298"/>
                </a:lnTo>
                <a:lnTo>
                  <a:pt x="598" y="327"/>
                </a:lnTo>
                <a:lnTo>
                  <a:pt x="614" y="355"/>
                </a:lnTo>
                <a:lnTo>
                  <a:pt x="627" y="386"/>
                </a:lnTo>
                <a:lnTo>
                  <a:pt x="640" y="413"/>
                </a:lnTo>
                <a:lnTo>
                  <a:pt x="654" y="443"/>
                </a:lnTo>
                <a:lnTo>
                  <a:pt x="665" y="473"/>
                </a:lnTo>
                <a:lnTo>
                  <a:pt x="679" y="503"/>
                </a:lnTo>
                <a:lnTo>
                  <a:pt x="694" y="532"/>
                </a:lnTo>
                <a:lnTo>
                  <a:pt x="705" y="561"/>
                </a:lnTo>
                <a:lnTo>
                  <a:pt x="718" y="589"/>
                </a:lnTo>
                <a:lnTo>
                  <a:pt x="732" y="619"/>
                </a:lnTo>
                <a:lnTo>
                  <a:pt x="743" y="641"/>
                </a:lnTo>
                <a:lnTo>
                  <a:pt x="756" y="670"/>
                </a:lnTo>
                <a:lnTo>
                  <a:pt x="774" y="700"/>
                </a:lnTo>
                <a:lnTo>
                  <a:pt x="786" y="725"/>
                </a:lnTo>
                <a:lnTo>
                  <a:pt x="801" y="751"/>
                </a:lnTo>
                <a:lnTo>
                  <a:pt x="813" y="775"/>
                </a:lnTo>
                <a:lnTo>
                  <a:pt x="825" y="796"/>
                </a:lnTo>
                <a:lnTo>
                  <a:pt x="838" y="819"/>
                </a:lnTo>
                <a:lnTo>
                  <a:pt x="851" y="837"/>
                </a:lnTo>
                <a:lnTo>
                  <a:pt x="864" y="856"/>
                </a:lnTo>
                <a:lnTo>
                  <a:pt x="879" y="872"/>
                </a:lnTo>
                <a:lnTo>
                  <a:pt x="891" y="886"/>
                </a:lnTo>
                <a:lnTo>
                  <a:pt x="904" y="901"/>
                </a:lnTo>
                <a:lnTo>
                  <a:pt x="920" y="912"/>
                </a:lnTo>
                <a:lnTo>
                  <a:pt x="932" y="922"/>
                </a:lnTo>
                <a:lnTo>
                  <a:pt x="945" y="930"/>
                </a:lnTo>
                <a:lnTo>
                  <a:pt x="958" y="937"/>
                </a:lnTo>
                <a:lnTo>
                  <a:pt x="971" y="941"/>
                </a:lnTo>
                <a:lnTo>
                  <a:pt x="988" y="944"/>
                </a:lnTo>
                <a:lnTo>
                  <a:pt x="999" y="947"/>
                </a:lnTo>
                <a:lnTo>
                  <a:pt x="1012" y="944"/>
                </a:lnTo>
                <a:lnTo>
                  <a:pt x="1026" y="941"/>
                </a:lnTo>
                <a:lnTo>
                  <a:pt x="1039" y="937"/>
                </a:lnTo>
                <a:lnTo>
                  <a:pt x="1052" y="930"/>
                </a:lnTo>
                <a:lnTo>
                  <a:pt x="1066" y="922"/>
                </a:lnTo>
                <a:lnTo>
                  <a:pt x="1078" y="913"/>
                </a:lnTo>
                <a:lnTo>
                  <a:pt x="1093" y="901"/>
                </a:lnTo>
                <a:lnTo>
                  <a:pt x="1106" y="888"/>
                </a:lnTo>
                <a:lnTo>
                  <a:pt x="1118" y="872"/>
                </a:lnTo>
                <a:lnTo>
                  <a:pt x="1135" y="856"/>
                </a:lnTo>
                <a:lnTo>
                  <a:pt x="1144" y="837"/>
                </a:lnTo>
                <a:lnTo>
                  <a:pt x="1158" y="819"/>
                </a:lnTo>
                <a:lnTo>
                  <a:pt x="1171" y="798"/>
                </a:lnTo>
                <a:lnTo>
                  <a:pt x="1185" y="775"/>
                </a:lnTo>
                <a:lnTo>
                  <a:pt x="1198" y="751"/>
                </a:lnTo>
                <a:lnTo>
                  <a:pt x="1211" y="728"/>
                </a:lnTo>
                <a:lnTo>
                  <a:pt x="1224" y="700"/>
                </a:lnTo>
                <a:lnTo>
                  <a:pt x="1237" y="674"/>
                </a:lnTo>
                <a:lnTo>
                  <a:pt x="1254" y="650"/>
                </a:lnTo>
                <a:lnTo>
                  <a:pt x="1266" y="619"/>
                </a:lnTo>
                <a:lnTo>
                  <a:pt x="1280" y="591"/>
                </a:lnTo>
                <a:lnTo>
                  <a:pt x="1291" y="561"/>
                </a:lnTo>
                <a:lnTo>
                  <a:pt x="1304" y="533"/>
                </a:lnTo>
                <a:lnTo>
                  <a:pt x="1321" y="503"/>
                </a:lnTo>
                <a:lnTo>
                  <a:pt x="1332" y="473"/>
                </a:lnTo>
              </a:path>
            </a:pathLst>
          </a:custGeom>
          <a:noFill/>
          <a:ln w="31242">
            <a:solidFill>
              <a:schemeClr val="tx1"/>
            </a:solidFill>
            <a:round/>
            <a:headEnd/>
            <a:tailEnd/>
          </a:ln>
        </p:spPr>
        <p:txBody>
          <a:bodyPr/>
          <a:lstStyle/>
          <a:p>
            <a:endParaRPr lang="en-US" dirty="0">
              <a:latin typeface="Agilent TT Cond" pitchFamily="34" charset="0"/>
            </a:endParaRPr>
          </a:p>
        </p:txBody>
      </p:sp>
      <p:sp>
        <p:nvSpPr>
          <p:cNvPr id="21517" name="Freeform 51"/>
          <p:cNvSpPr>
            <a:spLocks/>
          </p:cNvSpPr>
          <p:nvPr/>
        </p:nvSpPr>
        <p:spPr bwMode="auto">
          <a:xfrm>
            <a:off x="7526079" y="4998080"/>
            <a:ext cx="457200" cy="685800"/>
          </a:xfrm>
          <a:custGeom>
            <a:avLst/>
            <a:gdLst>
              <a:gd name="T0" fmla="*/ 2147483647 w 1333"/>
              <a:gd name="T1" fmla="*/ 2147483647 h 948"/>
              <a:gd name="T2" fmla="*/ 2147483647 w 1333"/>
              <a:gd name="T3" fmla="*/ 2147483647 h 948"/>
              <a:gd name="T4" fmla="*/ 2147483647 w 1333"/>
              <a:gd name="T5" fmla="*/ 2147483647 h 948"/>
              <a:gd name="T6" fmla="*/ 2147483647 w 1333"/>
              <a:gd name="T7" fmla="*/ 2147483647 h 948"/>
              <a:gd name="T8" fmla="*/ 2147483647 w 1333"/>
              <a:gd name="T9" fmla="*/ 2147483647 h 948"/>
              <a:gd name="T10" fmla="*/ 2147483647 w 1333"/>
              <a:gd name="T11" fmla="*/ 2147483647 h 948"/>
              <a:gd name="T12" fmla="*/ 2147483647 w 1333"/>
              <a:gd name="T13" fmla="*/ 2147483647 h 948"/>
              <a:gd name="T14" fmla="*/ 2147483647 w 1333"/>
              <a:gd name="T15" fmla="*/ 2147483647 h 948"/>
              <a:gd name="T16" fmla="*/ 2147483647 w 1333"/>
              <a:gd name="T17" fmla="*/ 2147483647 h 948"/>
              <a:gd name="T18" fmla="*/ 2147483647 w 1333"/>
              <a:gd name="T19" fmla="*/ 2147483647 h 948"/>
              <a:gd name="T20" fmla="*/ 2147483647 w 1333"/>
              <a:gd name="T21" fmla="*/ 2147483647 h 948"/>
              <a:gd name="T22" fmla="*/ 2147483647 w 1333"/>
              <a:gd name="T23" fmla="*/ 2147483647 h 948"/>
              <a:gd name="T24" fmla="*/ 2147483647 w 1333"/>
              <a:gd name="T25" fmla="*/ 0 h 948"/>
              <a:gd name="T26" fmla="*/ 2147483647 w 1333"/>
              <a:gd name="T27" fmla="*/ 2147483647 h 948"/>
              <a:gd name="T28" fmla="*/ 2147483647 w 1333"/>
              <a:gd name="T29" fmla="*/ 2147483647 h 948"/>
              <a:gd name="T30" fmla="*/ 2147483647 w 1333"/>
              <a:gd name="T31" fmla="*/ 2147483647 h 948"/>
              <a:gd name="T32" fmla="*/ 2147483647 w 1333"/>
              <a:gd name="T33" fmla="*/ 2147483647 h 948"/>
              <a:gd name="T34" fmla="*/ 2147483647 w 1333"/>
              <a:gd name="T35" fmla="*/ 2147483647 h 948"/>
              <a:gd name="T36" fmla="*/ 2147483647 w 1333"/>
              <a:gd name="T37" fmla="*/ 2147483647 h 948"/>
              <a:gd name="T38" fmla="*/ 2147483647 w 1333"/>
              <a:gd name="T39" fmla="*/ 2147483647 h 948"/>
              <a:gd name="T40" fmla="*/ 2147483647 w 1333"/>
              <a:gd name="T41" fmla="*/ 2147483647 h 948"/>
              <a:gd name="T42" fmla="*/ 2147483647 w 1333"/>
              <a:gd name="T43" fmla="*/ 2147483647 h 948"/>
              <a:gd name="T44" fmla="*/ 2147483647 w 1333"/>
              <a:gd name="T45" fmla="*/ 2147483647 h 948"/>
              <a:gd name="T46" fmla="*/ 2147483647 w 1333"/>
              <a:gd name="T47" fmla="*/ 2147483647 h 948"/>
              <a:gd name="T48" fmla="*/ 2147483647 w 1333"/>
              <a:gd name="T49" fmla="*/ 2147483647 h 948"/>
              <a:gd name="T50" fmla="*/ 2147483647 w 1333"/>
              <a:gd name="T51" fmla="*/ 2147483647 h 948"/>
              <a:gd name="T52" fmla="*/ 2147483647 w 1333"/>
              <a:gd name="T53" fmla="*/ 2147483647 h 948"/>
              <a:gd name="T54" fmla="*/ 2147483647 w 1333"/>
              <a:gd name="T55" fmla="*/ 2147483647 h 948"/>
              <a:gd name="T56" fmla="*/ 2147483647 w 1333"/>
              <a:gd name="T57" fmla="*/ 2147483647 h 948"/>
              <a:gd name="T58" fmla="*/ 2147483647 w 1333"/>
              <a:gd name="T59" fmla="*/ 2147483647 h 948"/>
              <a:gd name="T60" fmla="*/ 2147483647 w 1333"/>
              <a:gd name="T61" fmla="*/ 2147483647 h 948"/>
              <a:gd name="T62" fmla="*/ 2147483647 w 1333"/>
              <a:gd name="T63" fmla="*/ 2147483647 h 948"/>
              <a:gd name="T64" fmla="*/ 2147483647 w 1333"/>
              <a:gd name="T65" fmla="*/ 2147483647 h 948"/>
              <a:gd name="T66" fmla="*/ 2147483647 w 1333"/>
              <a:gd name="T67" fmla="*/ 2147483647 h 948"/>
              <a:gd name="T68" fmla="*/ 2147483647 w 1333"/>
              <a:gd name="T69" fmla="*/ 2147483647 h 948"/>
              <a:gd name="T70" fmla="*/ 2147483647 w 1333"/>
              <a:gd name="T71" fmla="*/ 2147483647 h 948"/>
              <a:gd name="T72" fmla="*/ 2147483647 w 1333"/>
              <a:gd name="T73" fmla="*/ 2147483647 h 948"/>
              <a:gd name="T74" fmla="*/ 2147483647 w 1333"/>
              <a:gd name="T75" fmla="*/ 2147483647 h 948"/>
              <a:gd name="T76" fmla="*/ 2147483647 w 1333"/>
              <a:gd name="T77" fmla="*/ 2147483647 h 948"/>
              <a:gd name="T78" fmla="*/ 2147483647 w 1333"/>
              <a:gd name="T79" fmla="*/ 2147483647 h 948"/>
              <a:gd name="T80" fmla="*/ 2147483647 w 1333"/>
              <a:gd name="T81" fmla="*/ 2147483647 h 948"/>
              <a:gd name="T82" fmla="*/ 2147483647 w 1333"/>
              <a:gd name="T83" fmla="*/ 2147483647 h 948"/>
              <a:gd name="T84" fmla="*/ 2147483647 w 1333"/>
              <a:gd name="T85" fmla="*/ 2147483647 h 948"/>
              <a:gd name="T86" fmla="*/ 2147483647 w 1333"/>
              <a:gd name="T87" fmla="*/ 2147483647 h 948"/>
              <a:gd name="T88" fmla="*/ 2147483647 w 1333"/>
              <a:gd name="T89" fmla="*/ 2147483647 h 948"/>
              <a:gd name="T90" fmla="*/ 2147483647 w 1333"/>
              <a:gd name="T91" fmla="*/ 2147483647 h 948"/>
              <a:gd name="T92" fmla="*/ 2147483647 w 1333"/>
              <a:gd name="T93" fmla="*/ 2147483647 h 948"/>
              <a:gd name="T94" fmla="*/ 2147483647 w 1333"/>
              <a:gd name="T95" fmla="*/ 2147483647 h 948"/>
              <a:gd name="T96" fmla="*/ 2147483647 w 1333"/>
              <a:gd name="T97" fmla="*/ 2147483647 h 948"/>
              <a:gd name="T98" fmla="*/ 2147483647 w 1333"/>
              <a:gd name="T99" fmla="*/ 2147483647 h 948"/>
              <a:gd name="T100" fmla="*/ 2147483647 w 1333"/>
              <a:gd name="T101" fmla="*/ 2147483647 h 9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3"/>
              <a:gd name="T154" fmla="*/ 0 h 948"/>
              <a:gd name="T155" fmla="*/ 1333 w 1333"/>
              <a:gd name="T156" fmla="*/ 948 h 9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3" h="948">
                <a:moveTo>
                  <a:pt x="0" y="473"/>
                </a:moveTo>
                <a:lnTo>
                  <a:pt x="14" y="443"/>
                </a:lnTo>
                <a:lnTo>
                  <a:pt x="27" y="413"/>
                </a:lnTo>
                <a:lnTo>
                  <a:pt x="41" y="386"/>
                </a:lnTo>
                <a:lnTo>
                  <a:pt x="54" y="356"/>
                </a:lnTo>
                <a:lnTo>
                  <a:pt x="67" y="327"/>
                </a:lnTo>
                <a:lnTo>
                  <a:pt x="80" y="299"/>
                </a:lnTo>
                <a:lnTo>
                  <a:pt x="94" y="273"/>
                </a:lnTo>
                <a:lnTo>
                  <a:pt x="109" y="247"/>
                </a:lnTo>
                <a:lnTo>
                  <a:pt x="120" y="220"/>
                </a:lnTo>
                <a:lnTo>
                  <a:pt x="134" y="195"/>
                </a:lnTo>
                <a:lnTo>
                  <a:pt x="146" y="172"/>
                </a:lnTo>
                <a:lnTo>
                  <a:pt x="160" y="148"/>
                </a:lnTo>
                <a:lnTo>
                  <a:pt x="169" y="135"/>
                </a:lnTo>
                <a:lnTo>
                  <a:pt x="187" y="110"/>
                </a:lnTo>
                <a:lnTo>
                  <a:pt x="200" y="90"/>
                </a:lnTo>
                <a:lnTo>
                  <a:pt x="214" y="74"/>
                </a:lnTo>
                <a:lnTo>
                  <a:pt x="227" y="60"/>
                </a:lnTo>
                <a:lnTo>
                  <a:pt x="240" y="45"/>
                </a:lnTo>
                <a:lnTo>
                  <a:pt x="255" y="34"/>
                </a:lnTo>
                <a:lnTo>
                  <a:pt x="268" y="24"/>
                </a:lnTo>
                <a:lnTo>
                  <a:pt x="282" y="15"/>
                </a:lnTo>
                <a:lnTo>
                  <a:pt x="294" y="9"/>
                </a:lnTo>
                <a:lnTo>
                  <a:pt x="306" y="4"/>
                </a:lnTo>
                <a:lnTo>
                  <a:pt x="321" y="0"/>
                </a:lnTo>
                <a:lnTo>
                  <a:pt x="333" y="0"/>
                </a:lnTo>
                <a:lnTo>
                  <a:pt x="346" y="0"/>
                </a:lnTo>
                <a:lnTo>
                  <a:pt x="361" y="4"/>
                </a:lnTo>
                <a:lnTo>
                  <a:pt x="373" y="9"/>
                </a:lnTo>
                <a:lnTo>
                  <a:pt x="387" y="15"/>
                </a:lnTo>
                <a:lnTo>
                  <a:pt x="401" y="24"/>
                </a:lnTo>
                <a:lnTo>
                  <a:pt x="413" y="33"/>
                </a:lnTo>
                <a:lnTo>
                  <a:pt x="429" y="45"/>
                </a:lnTo>
                <a:lnTo>
                  <a:pt x="442" y="58"/>
                </a:lnTo>
                <a:lnTo>
                  <a:pt x="452" y="74"/>
                </a:lnTo>
                <a:lnTo>
                  <a:pt x="468" y="90"/>
                </a:lnTo>
                <a:lnTo>
                  <a:pt x="481" y="109"/>
                </a:lnTo>
                <a:lnTo>
                  <a:pt x="500" y="139"/>
                </a:lnTo>
                <a:lnTo>
                  <a:pt x="508" y="148"/>
                </a:lnTo>
                <a:lnTo>
                  <a:pt x="520" y="172"/>
                </a:lnTo>
                <a:lnTo>
                  <a:pt x="532" y="195"/>
                </a:lnTo>
                <a:lnTo>
                  <a:pt x="549" y="219"/>
                </a:lnTo>
                <a:lnTo>
                  <a:pt x="559" y="247"/>
                </a:lnTo>
                <a:lnTo>
                  <a:pt x="572" y="273"/>
                </a:lnTo>
                <a:lnTo>
                  <a:pt x="586" y="298"/>
                </a:lnTo>
                <a:lnTo>
                  <a:pt x="598" y="327"/>
                </a:lnTo>
                <a:lnTo>
                  <a:pt x="614" y="355"/>
                </a:lnTo>
                <a:lnTo>
                  <a:pt x="627" y="386"/>
                </a:lnTo>
                <a:lnTo>
                  <a:pt x="640" y="413"/>
                </a:lnTo>
                <a:lnTo>
                  <a:pt x="654" y="443"/>
                </a:lnTo>
                <a:lnTo>
                  <a:pt x="665" y="473"/>
                </a:lnTo>
                <a:lnTo>
                  <a:pt x="679" y="503"/>
                </a:lnTo>
                <a:lnTo>
                  <a:pt x="694" y="532"/>
                </a:lnTo>
                <a:lnTo>
                  <a:pt x="705" y="561"/>
                </a:lnTo>
                <a:lnTo>
                  <a:pt x="718" y="589"/>
                </a:lnTo>
                <a:lnTo>
                  <a:pt x="732" y="619"/>
                </a:lnTo>
                <a:lnTo>
                  <a:pt x="743" y="641"/>
                </a:lnTo>
                <a:lnTo>
                  <a:pt x="756" y="670"/>
                </a:lnTo>
                <a:lnTo>
                  <a:pt x="774" y="700"/>
                </a:lnTo>
                <a:lnTo>
                  <a:pt x="786" y="725"/>
                </a:lnTo>
                <a:lnTo>
                  <a:pt x="801" y="751"/>
                </a:lnTo>
                <a:lnTo>
                  <a:pt x="813" y="775"/>
                </a:lnTo>
                <a:lnTo>
                  <a:pt x="825" y="796"/>
                </a:lnTo>
                <a:lnTo>
                  <a:pt x="838" y="819"/>
                </a:lnTo>
                <a:lnTo>
                  <a:pt x="851" y="837"/>
                </a:lnTo>
                <a:lnTo>
                  <a:pt x="864" y="856"/>
                </a:lnTo>
                <a:lnTo>
                  <a:pt x="879" y="872"/>
                </a:lnTo>
                <a:lnTo>
                  <a:pt x="891" y="886"/>
                </a:lnTo>
                <a:lnTo>
                  <a:pt x="904" y="901"/>
                </a:lnTo>
                <a:lnTo>
                  <a:pt x="920" y="912"/>
                </a:lnTo>
                <a:lnTo>
                  <a:pt x="932" y="922"/>
                </a:lnTo>
                <a:lnTo>
                  <a:pt x="945" y="930"/>
                </a:lnTo>
                <a:lnTo>
                  <a:pt x="958" y="937"/>
                </a:lnTo>
                <a:lnTo>
                  <a:pt x="971" y="941"/>
                </a:lnTo>
                <a:lnTo>
                  <a:pt x="988" y="944"/>
                </a:lnTo>
                <a:lnTo>
                  <a:pt x="999" y="947"/>
                </a:lnTo>
                <a:lnTo>
                  <a:pt x="1012" y="944"/>
                </a:lnTo>
                <a:lnTo>
                  <a:pt x="1026" y="941"/>
                </a:lnTo>
                <a:lnTo>
                  <a:pt x="1039" y="937"/>
                </a:lnTo>
                <a:lnTo>
                  <a:pt x="1052" y="930"/>
                </a:lnTo>
                <a:lnTo>
                  <a:pt x="1066" y="922"/>
                </a:lnTo>
                <a:lnTo>
                  <a:pt x="1078" y="913"/>
                </a:lnTo>
                <a:lnTo>
                  <a:pt x="1093" y="901"/>
                </a:lnTo>
                <a:lnTo>
                  <a:pt x="1106" y="888"/>
                </a:lnTo>
                <a:lnTo>
                  <a:pt x="1118" y="872"/>
                </a:lnTo>
                <a:lnTo>
                  <a:pt x="1135" y="856"/>
                </a:lnTo>
                <a:lnTo>
                  <a:pt x="1144" y="837"/>
                </a:lnTo>
                <a:lnTo>
                  <a:pt x="1158" y="819"/>
                </a:lnTo>
                <a:lnTo>
                  <a:pt x="1171" y="798"/>
                </a:lnTo>
                <a:lnTo>
                  <a:pt x="1185" y="775"/>
                </a:lnTo>
                <a:lnTo>
                  <a:pt x="1198" y="751"/>
                </a:lnTo>
                <a:lnTo>
                  <a:pt x="1211" y="728"/>
                </a:lnTo>
                <a:lnTo>
                  <a:pt x="1224" y="700"/>
                </a:lnTo>
                <a:lnTo>
                  <a:pt x="1237" y="674"/>
                </a:lnTo>
                <a:lnTo>
                  <a:pt x="1254" y="650"/>
                </a:lnTo>
                <a:lnTo>
                  <a:pt x="1266" y="619"/>
                </a:lnTo>
                <a:lnTo>
                  <a:pt x="1280" y="591"/>
                </a:lnTo>
                <a:lnTo>
                  <a:pt x="1291" y="561"/>
                </a:lnTo>
                <a:lnTo>
                  <a:pt x="1304" y="533"/>
                </a:lnTo>
                <a:lnTo>
                  <a:pt x="1321" y="503"/>
                </a:lnTo>
                <a:lnTo>
                  <a:pt x="1332" y="473"/>
                </a:lnTo>
              </a:path>
            </a:pathLst>
          </a:custGeom>
          <a:noFill/>
          <a:ln w="31242">
            <a:solidFill>
              <a:schemeClr val="tx1"/>
            </a:solidFill>
            <a:round/>
            <a:headEnd/>
            <a:tailEnd/>
          </a:ln>
        </p:spPr>
        <p:txBody>
          <a:bodyPr/>
          <a:lstStyle/>
          <a:p>
            <a:endParaRPr lang="en-US" dirty="0">
              <a:latin typeface="Agilent TT Cond" pitchFamily="34" charset="0"/>
            </a:endParaRPr>
          </a:p>
        </p:txBody>
      </p:sp>
      <p:sp>
        <p:nvSpPr>
          <p:cNvPr id="21518" name="Text Box 52"/>
          <p:cNvSpPr txBox="1">
            <a:spLocks noChangeArrowheads="1"/>
          </p:cNvSpPr>
          <p:nvPr/>
        </p:nvSpPr>
        <p:spPr bwMode="auto">
          <a:xfrm>
            <a:off x="4888685" y="3986213"/>
            <a:ext cx="1993943" cy="204671"/>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400" b="1" dirty="0">
                <a:latin typeface="Agilent TT Cond" pitchFamily="34" charset="0"/>
              </a:rPr>
              <a:t>Stimulus/Response Testing</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a:t>
            </a:fld>
            <a:endParaRPr lang="en-US" dirty="0"/>
          </a:p>
        </p:txBody>
      </p:sp>
      <p:sp>
        <p:nvSpPr>
          <p:cNvPr id="58" name="Footer Placeholder 2"/>
          <p:cNvSpPr>
            <a:spLocks noGrp="1"/>
          </p:cNvSpPr>
          <p:nvPr>
            <p:ph type="ftr" sz="quarter" idx="3"/>
          </p:nvPr>
        </p:nvSpPr>
        <p:spPr>
          <a:xfrm>
            <a:off x="7754678" y="6322828"/>
            <a:ext cx="1160721" cy="339417"/>
          </a:xfrm>
        </p:spPr>
        <p:txBody>
          <a:bodyPr/>
          <a:lstStyle/>
          <a:p>
            <a:r>
              <a:rPr lang="en-US" dirty="0" smtClean="0"/>
              <a:t>Back to Basics Training Copyright Agilent 2012</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8588" y="153988"/>
            <a:ext cx="9015412" cy="549275"/>
          </a:xfrm>
        </p:spPr>
        <p:txBody>
          <a:bodyPr/>
          <a:lstStyle/>
          <a:p>
            <a:r>
              <a:rPr lang="en-US" dirty="0" smtClean="0"/>
              <a:t>Basic CW Signals – Specifications 	</a:t>
            </a:r>
          </a:p>
        </p:txBody>
      </p:sp>
      <p:sp>
        <p:nvSpPr>
          <p:cNvPr id="56323" name="Text Box 3"/>
          <p:cNvSpPr txBox="1">
            <a:spLocks noChangeArrowheads="1"/>
          </p:cNvSpPr>
          <p:nvPr/>
        </p:nvSpPr>
        <p:spPr bwMode="auto">
          <a:xfrm>
            <a:off x="407988" y="3671888"/>
            <a:ext cx="3051175" cy="1541463"/>
          </a:xfrm>
          <a:prstGeom prst="rect">
            <a:avLst/>
          </a:prstGeom>
          <a:noFill/>
          <a:ln w="9525">
            <a:noFill/>
            <a:miter lim="800000"/>
            <a:headEnd/>
            <a:tailEnd/>
          </a:ln>
        </p:spPr>
        <p:txBody>
          <a:bodyPr lIns="0" tIns="0" rIns="0" bIns="0"/>
          <a:lstStyle/>
          <a:p>
            <a:pPr marL="184150" indent="-184150" defTabSz="403225">
              <a:buClr>
                <a:srgbClr val="000000"/>
              </a:buClr>
            </a:pPr>
            <a:r>
              <a:rPr lang="en-US" dirty="0">
                <a:solidFill>
                  <a:schemeClr val="tx2"/>
                </a:solidFill>
                <a:latin typeface="Agilent TT Cond" pitchFamily="34" charset="0"/>
              </a:rPr>
              <a:t>Ramp sweep</a:t>
            </a:r>
          </a:p>
          <a:p>
            <a:pPr marL="895350" lvl="1" indent="-485775" defTabSz="403225">
              <a:buClr>
                <a:srgbClr val="000000"/>
              </a:buClr>
              <a:buFontTx/>
              <a:buChar char="•"/>
            </a:pPr>
            <a:r>
              <a:rPr lang="en-US" dirty="0">
                <a:solidFill>
                  <a:srgbClr val="000000"/>
                </a:solidFill>
                <a:latin typeface="Agilent TT Cond" pitchFamily="34" charset="0"/>
              </a:rPr>
              <a:t>accuracy</a:t>
            </a:r>
          </a:p>
          <a:p>
            <a:pPr marL="895350" lvl="1" indent="-485775" defTabSz="403225">
              <a:buClr>
                <a:srgbClr val="000000"/>
              </a:buClr>
              <a:buFontTx/>
              <a:buChar char="•"/>
            </a:pPr>
            <a:r>
              <a:rPr lang="en-US" dirty="0">
                <a:solidFill>
                  <a:srgbClr val="000000"/>
                </a:solidFill>
                <a:latin typeface="Agilent TT Cond" pitchFamily="34" charset="0"/>
              </a:rPr>
              <a:t>sweep time</a:t>
            </a:r>
          </a:p>
          <a:p>
            <a:pPr marL="895350" lvl="1" indent="-485775" defTabSz="403225">
              <a:buClr>
                <a:srgbClr val="000000"/>
              </a:buClr>
              <a:buFontTx/>
              <a:buChar char="•"/>
            </a:pPr>
            <a:r>
              <a:rPr lang="en-US" dirty="0">
                <a:solidFill>
                  <a:srgbClr val="000000"/>
                </a:solidFill>
                <a:latin typeface="Agilent TT Cond" pitchFamily="34" charset="0"/>
              </a:rPr>
              <a:t>resolution</a:t>
            </a:r>
            <a:endParaRPr lang="en-US" dirty="0">
              <a:latin typeface="Agilent TT Cond" pitchFamily="34" charset="0"/>
            </a:endParaRPr>
          </a:p>
        </p:txBody>
      </p:sp>
      <p:sp>
        <p:nvSpPr>
          <p:cNvPr id="56324" name="Text Box 4"/>
          <p:cNvSpPr txBox="1">
            <a:spLocks noChangeArrowheads="1"/>
          </p:cNvSpPr>
          <p:nvPr/>
        </p:nvSpPr>
        <p:spPr bwMode="auto">
          <a:xfrm>
            <a:off x="406400" y="1410948"/>
            <a:ext cx="3052763" cy="1716088"/>
          </a:xfrm>
          <a:prstGeom prst="rect">
            <a:avLst/>
          </a:prstGeom>
          <a:noFill/>
          <a:ln w="9525">
            <a:noFill/>
            <a:miter lim="800000"/>
            <a:headEnd/>
            <a:tailEnd/>
          </a:ln>
        </p:spPr>
        <p:txBody>
          <a:bodyPr lIns="0" tIns="0" rIns="0" bIns="0"/>
          <a:lstStyle/>
          <a:p>
            <a:pPr marL="184150" indent="-184150" defTabSz="403225">
              <a:buClr>
                <a:srgbClr val="000000"/>
              </a:buClr>
            </a:pPr>
            <a:r>
              <a:rPr lang="en-US" dirty="0">
                <a:solidFill>
                  <a:schemeClr val="tx2"/>
                </a:solidFill>
                <a:latin typeface="Agilent TT Cond" pitchFamily="34" charset="0"/>
              </a:rPr>
              <a:t>Step sweep</a:t>
            </a:r>
          </a:p>
          <a:p>
            <a:pPr marL="895350" lvl="1" indent="-485775" defTabSz="403225">
              <a:buClr>
                <a:srgbClr val="000000"/>
              </a:buClr>
              <a:buFontTx/>
              <a:buChar char="•"/>
            </a:pPr>
            <a:r>
              <a:rPr lang="en-US" dirty="0">
                <a:solidFill>
                  <a:srgbClr val="000000"/>
                </a:solidFill>
                <a:latin typeface="Agilent TT Cond" pitchFamily="34" charset="0"/>
              </a:rPr>
              <a:t>accuracy</a:t>
            </a:r>
          </a:p>
          <a:p>
            <a:pPr marL="895350" lvl="1" indent="-485775" defTabSz="403225">
              <a:buClr>
                <a:srgbClr val="000000"/>
              </a:buClr>
              <a:buFontTx/>
              <a:buChar char="•"/>
            </a:pPr>
            <a:r>
              <a:rPr lang="en-US" dirty="0">
                <a:solidFill>
                  <a:srgbClr val="000000"/>
                </a:solidFill>
                <a:latin typeface="Agilent TT Cond" pitchFamily="34" charset="0"/>
              </a:rPr>
              <a:t>number of points</a:t>
            </a:r>
          </a:p>
          <a:p>
            <a:pPr marL="895350" lvl="1" indent="-485775" defTabSz="403225">
              <a:buClr>
                <a:srgbClr val="000000"/>
              </a:buClr>
              <a:buFontTx/>
              <a:buChar char="•"/>
            </a:pPr>
            <a:r>
              <a:rPr lang="en-US" dirty="0">
                <a:solidFill>
                  <a:srgbClr val="000000"/>
                </a:solidFill>
                <a:latin typeface="Agilent TT Cond" pitchFamily="34" charset="0"/>
              </a:rPr>
              <a:t>switching time</a:t>
            </a:r>
            <a:endParaRPr lang="en-US" dirty="0">
              <a:latin typeface="Agilent TT Cond" pitchFamily="34" charset="0"/>
            </a:endParaRPr>
          </a:p>
        </p:txBody>
      </p:sp>
      <p:sp>
        <p:nvSpPr>
          <p:cNvPr id="56325" name="Freeform 5"/>
          <p:cNvSpPr>
            <a:spLocks/>
          </p:cNvSpPr>
          <p:nvPr/>
        </p:nvSpPr>
        <p:spPr bwMode="auto">
          <a:xfrm>
            <a:off x="4544219" y="3644901"/>
            <a:ext cx="3702050" cy="1541463"/>
          </a:xfrm>
          <a:custGeom>
            <a:avLst/>
            <a:gdLst>
              <a:gd name="T0" fmla="*/ 0 w 2566"/>
              <a:gd name="T1" fmla="*/ 0 h 1100"/>
              <a:gd name="T2" fmla="*/ 0 w 2566"/>
              <a:gd name="T3" fmla="*/ 2147483647 h 1100"/>
              <a:gd name="T4" fmla="*/ 2147483647 w 2566"/>
              <a:gd name="T5" fmla="*/ 2147483647 h 1100"/>
              <a:gd name="T6" fmla="*/ 0 60000 65536"/>
              <a:gd name="T7" fmla="*/ 0 60000 65536"/>
              <a:gd name="T8" fmla="*/ 0 60000 65536"/>
              <a:gd name="T9" fmla="*/ 0 w 2566"/>
              <a:gd name="T10" fmla="*/ 0 h 1100"/>
              <a:gd name="T11" fmla="*/ 2566 w 2566"/>
              <a:gd name="T12" fmla="*/ 1100 h 1100"/>
            </a:gdLst>
            <a:ahLst/>
            <a:cxnLst>
              <a:cxn ang="T6">
                <a:pos x="T0" y="T1"/>
              </a:cxn>
              <a:cxn ang="T7">
                <a:pos x="T2" y="T3"/>
              </a:cxn>
              <a:cxn ang="T8">
                <a:pos x="T4" y="T5"/>
              </a:cxn>
            </a:cxnLst>
            <a:rect l="T9" t="T10" r="T11" b="T12"/>
            <a:pathLst>
              <a:path w="2566" h="1100">
                <a:moveTo>
                  <a:pt x="0" y="0"/>
                </a:moveTo>
                <a:lnTo>
                  <a:pt x="0" y="1099"/>
                </a:lnTo>
                <a:lnTo>
                  <a:pt x="2565" y="1099"/>
                </a:lnTo>
              </a:path>
            </a:pathLst>
          </a:custGeom>
          <a:noFill/>
          <a:ln w="31234">
            <a:solidFill>
              <a:srgbClr val="000000"/>
            </a:solidFill>
            <a:round/>
            <a:headEnd type="triangle" w="med" len="med"/>
            <a:tailEnd type="triangle" w="med" len="med"/>
          </a:ln>
        </p:spPr>
        <p:txBody>
          <a:bodyPr/>
          <a:lstStyle/>
          <a:p>
            <a:endParaRPr lang="en-US" dirty="0">
              <a:latin typeface="Agilent TT Cond" pitchFamily="34" charset="0"/>
            </a:endParaRPr>
          </a:p>
        </p:txBody>
      </p:sp>
      <p:sp>
        <p:nvSpPr>
          <p:cNvPr id="56326" name="Line 6"/>
          <p:cNvSpPr>
            <a:spLocks noChangeShapeType="1"/>
          </p:cNvSpPr>
          <p:nvPr/>
        </p:nvSpPr>
        <p:spPr bwMode="auto">
          <a:xfrm flipV="1">
            <a:off x="4544219" y="3987801"/>
            <a:ext cx="3171825" cy="1196975"/>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6327" name="Text Box 7"/>
          <p:cNvSpPr txBox="1">
            <a:spLocks noChangeArrowheads="1"/>
          </p:cNvSpPr>
          <p:nvPr/>
        </p:nvSpPr>
        <p:spPr bwMode="auto">
          <a:xfrm>
            <a:off x="6130131" y="5610226"/>
            <a:ext cx="519113"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time</a:t>
            </a:r>
            <a:endParaRPr lang="en-US" sz="2200" dirty="0">
              <a:solidFill>
                <a:schemeClr val="folHlink"/>
              </a:solidFill>
              <a:latin typeface="Agilent TT Cond" pitchFamily="34" charset="0"/>
            </a:endParaRPr>
          </a:p>
        </p:txBody>
      </p:sp>
      <p:sp>
        <p:nvSpPr>
          <p:cNvPr id="56328" name="Text Box 8"/>
          <p:cNvSpPr txBox="1">
            <a:spLocks noChangeArrowheads="1"/>
          </p:cNvSpPr>
          <p:nvPr/>
        </p:nvSpPr>
        <p:spPr bwMode="auto">
          <a:xfrm rot="-5460000">
            <a:off x="3405981" y="4335464"/>
            <a:ext cx="1106488" cy="2651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frequency</a:t>
            </a:r>
            <a:endParaRPr lang="en-US" sz="2200" dirty="0">
              <a:solidFill>
                <a:schemeClr val="folHlink"/>
              </a:solidFill>
              <a:latin typeface="Agilent TT Cond" pitchFamily="34" charset="0"/>
            </a:endParaRPr>
          </a:p>
        </p:txBody>
      </p:sp>
      <p:sp>
        <p:nvSpPr>
          <p:cNvPr id="56329" name="Line 9"/>
          <p:cNvSpPr>
            <a:spLocks noChangeShapeType="1"/>
          </p:cNvSpPr>
          <p:nvPr/>
        </p:nvSpPr>
        <p:spPr bwMode="auto">
          <a:xfrm flipH="1">
            <a:off x="4368006" y="3987801"/>
            <a:ext cx="352425"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6330" name="Line 10"/>
          <p:cNvSpPr>
            <a:spLocks noChangeShapeType="1"/>
          </p:cNvSpPr>
          <p:nvPr/>
        </p:nvSpPr>
        <p:spPr bwMode="auto">
          <a:xfrm>
            <a:off x="4368006" y="5184776"/>
            <a:ext cx="352425"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6331" name="Line 11"/>
          <p:cNvSpPr>
            <a:spLocks noChangeShapeType="1"/>
          </p:cNvSpPr>
          <p:nvPr/>
        </p:nvSpPr>
        <p:spPr bwMode="auto">
          <a:xfrm>
            <a:off x="4544219" y="5013326"/>
            <a:ext cx="0" cy="34290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6332" name="Line 12"/>
          <p:cNvSpPr>
            <a:spLocks noChangeShapeType="1"/>
          </p:cNvSpPr>
          <p:nvPr/>
        </p:nvSpPr>
        <p:spPr bwMode="auto">
          <a:xfrm>
            <a:off x="7716044" y="5013326"/>
            <a:ext cx="0" cy="34290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6333" name="Text Box 13"/>
          <p:cNvSpPr txBox="1">
            <a:spLocks noChangeArrowheads="1"/>
          </p:cNvSpPr>
          <p:nvPr/>
        </p:nvSpPr>
        <p:spPr bwMode="auto">
          <a:xfrm>
            <a:off x="4160044" y="3871914"/>
            <a:ext cx="217487"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f</a:t>
            </a:r>
            <a:r>
              <a:rPr lang="en-US" sz="1300" dirty="0">
                <a:solidFill>
                  <a:schemeClr val="folHlink"/>
                </a:solidFill>
                <a:latin typeface="Agilent TT Cond" pitchFamily="34" charset="0"/>
              </a:rPr>
              <a:t>2</a:t>
            </a:r>
            <a:endParaRPr lang="en-US" sz="2200" dirty="0">
              <a:solidFill>
                <a:schemeClr val="folHlink"/>
              </a:solidFill>
              <a:latin typeface="Agilent TT Cond" pitchFamily="34" charset="0"/>
            </a:endParaRPr>
          </a:p>
        </p:txBody>
      </p:sp>
      <p:sp>
        <p:nvSpPr>
          <p:cNvPr id="56334" name="Text Box 14"/>
          <p:cNvSpPr txBox="1">
            <a:spLocks noChangeArrowheads="1"/>
          </p:cNvSpPr>
          <p:nvPr/>
        </p:nvSpPr>
        <p:spPr bwMode="auto">
          <a:xfrm>
            <a:off x="7676356" y="5356226"/>
            <a:ext cx="227013" cy="2873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t</a:t>
            </a:r>
            <a:r>
              <a:rPr lang="en-US" sz="1300" dirty="0">
                <a:solidFill>
                  <a:schemeClr val="folHlink"/>
                </a:solidFill>
                <a:latin typeface="Agilent TT Cond" pitchFamily="34" charset="0"/>
              </a:rPr>
              <a:t>2</a:t>
            </a:r>
            <a:endParaRPr lang="en-US" sz="2200" dirty="0">
              <a:solidFill>
                <a:schemeClr val="folHlink"/>
              </a:solidFill>
              <a:latin typeface="Agilent TT Cond" pitchFamily="34" charset="0"/>
            </a:endParaRPr>
          </a:p>
        </p:txBody>
      </p:sp>
      <p:sp>
        <p:nvSpPr>
          <p:cNvPr id="56335" name="Text Box 15"/>
          <p:cNvSpPr txBox="1">
            <a:spLocks noChangeArrowheads="1"/>
          </p:cNvSpPr>
          <p:nvPr/>
        </p:nvSpPr>
        <p:spPr bwMode="auto">
          <a:xfrm>
            <a:off x="4502944" y="5411789"/>
            <a:ext cx="227012"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t</a:t>
            </a:r>
            <a:r>
              <a:rPr lang="en-US" sz="1300" dirty="0">
                <a:solidFill>
                  <a:schemeClr val="folHlink"/>
                </a:solidFill>
                <a:latin typeface="Agilent TT Cond" pitchFamily="34" charset="0"/>
              </a:rPr>
              <a:t>1</a:t>
            </a:r>
            <a:endParaRPr lang="en-US" sz="2200" dirty="0">
              <a:solidFill>
                <a:schemeClr val="folHlink"/>
              </a:solidFill>
              <a:latin typeface="Agilent TT Cond" pitchFamily="34" charset="0"/>
            </a:endParaRPr>
          </a:p>
        </p:txBody>
      </p:sp>
      <p:sp>
        <p:nvSpPr>
          <p:cNvPr id="56336" name="Text Box 16"/>
          <p:cNvSpPr txBox="1">
            <a:spLocks noChangeArrowheads="1"/>
          </p:cNvSpPr>
          <p:nvPr/>
        </p:nvSpPr>
        <p:spPr bwMode="auto">
          <a:xfrm>
            <a:off x="4160044" y="5070476"/>
            <a:ext cx="217487"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f</a:t>
            </a:r>
            <a:r>
              <a:rPr lang="en-US" sz="1300" dirty="0">
                <a:solidFill>
                  <a:schemeClr val="folHlink"/>
                </a:solidFill>
                <a:latin typeface="Agilent TT Cond" pitchFamily="34" charset="0"/>
              </a:rPr>
              <a:t>1</a:t>
            </a:r>
            <a:endParaRPr lang="en-US" sz="2200" dirty="0">
              <a:solidFill>
                <a:schemeClr val="folHlink"/>
              </a:solidFill>
              <a:latin typeface="Agilent TT Cond" pitchFamily="34" charset="0"/>
            </a:endParaRPr>
          </a:p>
        </p:txBody>
      </p:sp>
      <p:sp>
        <p:nvSpPr>
          <p:cNvPr id="56337" name="Text Box 17"/>
          <p:cNvSpPr txBox="1">
            <a:spLocks noChangeArrowheads="1"/>
          </p:cNvSpPr>
          <p:nvPr/>
        </p:nvSpPr>
        <p:spPr bwMode="auto">
          <a:xfrm>
            <a:off x="6608872" y="3122273"/>
            <a:ext cx="227013"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t</a:t>
            </a:r>
            <a:r>
              <a:rPr lang="en-US" sz="1300" dirty="0">
                <a:solidFill>
                  <a:schemeClr val="folHlink"/>
                </a:solidFill>
                <a:latin typeface="Agilent TT Cond" pitchFamily="34" charset="0"/>
              </a:rPr>
              <a:t>4</a:t>
            </a:r>
            <a:endParaRPr lang="en-US" sz="2200" dirty="0">
              <a:solidFill>
                <a:schemeClr val="folHlink"/>
              </a:solidFill>
              <a:latin typeface="Agilent TT Cond" pitchFamily="34" charset="0"/>
            </a:endParaRPr>
          </a:p>
        </p:txBody>
      </p:sp>
      <p:sp>
        <p:nvSpPr>
          <p:cNvPr id="56338" name="Text Box 18"/>
          <p:cNvSpPr txBox="1">
            <a:spLocks noChangeArrowheads="1"/>
          </p:cNvSpPr>
          <p:nvPr/>
        </p:nvSpPr>
        <p:spPr bwMode="auto">
          <a:xfrm>
            <a:off x="6058010" y="3122273"/>
            <a:ext cx="227012"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t</a:t>
            </a:r>
            <a:r>
              <a:rPr lang="en-US" sz="1300" dirty="0">
                <a:solidFill>
                  <a:schemeClr val="folHlink"/>
                </a:solidFill>
                <a:latin typeface="Agilent TT Cond" pitchFamily="34" charset="0"/>
              </a:rPr>
              <a:t>3</a:t>
            </a:r>
            <a:endParaRPr lang="en-US" sz="2200" dirty="0">
              <a:solidFill>
                <a:schemeClr val="folHlink"/>
              </a:solidFill>
              <a:latin typeface="Agilent TT Cond" pitchFamily="34" charset="0"/>
            </a:endParaRPr>
          </a:p>
        </p:txBody>
      </p:sp>
      <p:sp>
        <p:nvSpPr>
          <p:cNvPr id="56339" name="Text Box 19"/>
          <p:cNvSpPr txBox="1">
            <a:spLocks noChangeArrowheads="1"/>
          </p:cNvSpPr>
          <p:nvPr/>
        </p:nvSpPr>
        <p:spPr bwMode="auto">
          <a:xfrm>
            <a:off x="5030897" y="3120686"/>
            <a:ext cx="225425"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t</a:t>
            </a:r>
            <a:r>
              <a:rPr lang="en-US" sz="1300" dirty="0">
                <a:solidFill>
                  <a:schemeClr val="folHlink"/>
                </a:solidFill>
                <a:latin typeface="Agilent TT Cond" pitchFamily="34" charset="0"/>
              </a:rPr>
              <a:t>1</a:t>
            </a:r>
            <a:endParaRPr lang="en-US" sz="2200" dirty="0">
              <a:solidFill>
                <a:schemeClr val="folHlink"/>
              </a:solidFill>
              <a:latin typeface="Agilent TT Cond" pitchFamily="34" charset="0"/>
            </a:endParaRPr>
          </a:p>
        </p:txBody>
      </p:sp>
      <p:sp>
        <p:nvSpPr>
          <p:cNvPr id="56340" name="Text Box 20"/>
          <p:cNvSpPr txBox="1">
            <a:spLocks noChangeArrowheads="1"/>
          </p:cNvSpPr>
          <p:nvPr/>
        </p:nvSpPr>
        <p:spPr bwMode="auto">
          <a:xfrm>
            <a:off x="5551597" y="3122273"/>
            <a:ext cx="227013"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t</a:t>
            </a:r>
            <a:r>
              <a:rPr lang="en-US" sz="1300" dirty="0">
                <a:solidFill>
                  <a:schemeClr val="folHlink"/>
                </a:solidFill>
                <a:latin typeface="Agilent TT Cond" pitchFamily="34" charset="0"/>
              </a:rPr>
              <a:t>2</a:t>
            </a:r>
            <a:endParaRPr lang="en-US" sz="2200" dirty="0">
              <a:solidFill>
                <a:schemeClr val="folHlink"/>
              </a:solidFill>
              <a:latin typeface="Agilent TT Cond" pitchFamily="34" charset="0"/>
            </a:endParaRPr>
          </a:p>
        </p:txBody>
      </p:sp>
      <p:sp>
        <p:nvSpPr>
          <p:cNvPr id="56341" name="Freeform 21"/>
          <p:cNvSpPr>
            <a:spLocks/>
          </p:cNvSpPr>
          <p:nvPr/>
        </p:nvSpPr>
        <p:spPr bwMode="auto">
          <a:xfrm>
            <a:off x="4562585" y="1410948"/>
            <a:ext cx="3703637" cy="1711325"/>
          </a:xfrm>
          <a:custGeom>
            <a:avLst/>
            <a:gdLst>
              <a:gd name="T0" fmla="*/ 0 w 2566"/>
              <a:gd name="T1" fmla="*/ 0 h 1222"/>
              <a:gd name="T2" fmla="*/ 0 w 2566"/>
              <a:gd name="T3" fmla="*/ 2147483647 h 1222"/>
              <a:gd name="T4" fmla="*/ 2147483647 w 2566"/>
              <a:gd name="T5" fmla="*/ 2147483647 h 1222"/>
              <a:gd name="T6" fmla="*/ 0 60000 65536"/>
              <a:gd name="T7" fmla="*/ 0 60000 65536"/>
              <a:gd name="T8" fmla="*/ 0 60000 65536"/>
              <a:gd name="T9" fmla="*/ 0 w 2566"/>
              <a:gd name="T10" fmla="*/ 0 h 1222"/>
              <a:gd name="T11" fmla="*/ 2566 w 2566"/>
              <a:gd name="T12" fmla="*/ 1222 h 1222"/>
            </a:gdLst>
            <a:ahLst/>
            <a:cxnLst>
              <a:cxn ang="T6">
                <a:pos x="T0" y="T1"/>
              </a:cxn>
              <a:cxn ang="T7">
                <a:pos x="T2" y="T3"/>
              </a:cxn>
              <a:cxn ang="T8">
                <a:pos x="T4" y="T5"/>
              </a:cxn>
            </a:cxnLst>
            <a:rect l="T9" t="T10" r="T11" b="T12"/>
            <a:pathLst>
              <a:path w="2566" h="1222">
                <a:moveTo>
                  <a:pt x="0" y="0"/>
                </a:moveTo>
                <a:lnTo>
                  <a:pt x="0" y="1221"/>
                </a:lnTo>
                <a:lnTo>
                  <a:pt x="2565" y="1221"/>
                </a:lnTo>
              </a:path>
            </a:pathLst>
          </a:custGeom>
          <a:noFill/>
          <a:ln w="31234">
            <a:solidFill>
              <a:srgbClr val="000000"/>
            </a:solidFill>
            <a:round/>
            <a:headEnd type="triangle" w="med" len="med"/>
            <a:tailEnd type="triangle" w="med" len="med"/>
          </a:ln>
        </p:spPr>
        <p:txBody>
          <a:bodyPr/>
          <a:lstStyle/>
          <a:p>
            <a:endParaRPr lang="en-US" dirty="0">
              <a:latin typeface="Agilent TT Cond" pitchFamily="34" charset="0"/>
            </a:endParaRPr>
          </a:p>
        </p:txBody>
      </p:sp>
      <p:sp>
        <p:nvSpPr>
          <p:cNvPr id="56342" name="Text Box 22"/>
          <p:cNvSpPr txBox="1">
            <a:spLocks noChangeArrowheads="1"/>
          </p:cNvSpPr>
          <p:nvPr/>
        </p:nvSpPr>
        <p:spPr bwMode="auto">
          <a:xfrm>
            <a:off x="4326047" y="1653836"/>
            <a:ext cx="217488"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f</a:t>
            </a:r>
            <a:r>
              <a:rPr lang="en-US" sz="1300" dirty="0">
                <a:solidFill>
                  <a:schemeClr val="folHlink"/>
                </a:solidFill>
                <a:latin typeface="Agilent TT Cond" pitchFamily="34" charset="0"/>
              </a:rPr>
              <a:t>4</a:t>
            </a:r>
            <a:endParaRPr lang="en-US" sz="2200" dirty="0">
              <a:solidFill>
                <a:schemeClr val="folHlink"/>
              </a:solidFill>
              <a:latin typeface="Agilent TT Cond" pitchFamily="34" charset="0"/>
            </a:endParaRPr>
          </a:p>
        </p:txBody>
      </p:sp>
      <p:sp>
        <p:nvSpPr>
          <p:cNvPr id="56343" name="Text Box 23"/>
          <p:cNvSpPr txBox="1">
            <a:spLocks noChangeArrowheads="1"/>
          </p:cNvSpPr>
          <p:nvPr/>
        </p:nvSpPr>
        <p:spPr bwMode="auto">
          <a:xfrm>
            <a:off x="4322872" y="1952286"/>
            <a:ext cx="217488"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f</a:t>
            </a:r>
            <a:r>
              <a:rPr lang="en-US" sz="1300" dirty="0">
                <a:solidFill>
                  <a:schemeClr val="folHlink"/>
                </a:solidFill>
                <a:latin typeface="Agilent TT Cond" pitchFamily="34" charset="0"/>
              </a:rPr>
              <a:t>3</a:t>
            </a:r>
            <a:endParaRPr lang="en-US" sz="2200" dirty="0">
              <a:solidFill>
                <a:schemeClr val="folHlink"/>
              </a:solidFill>
              <a:latin typeface="Agilent TT Cond" pitchFamily="34" charset="0"/>
            </a:endParaRPr>
          </a:p>
        </p:txBody>
      </p:sp>
      <p:sp>
        <p:nvSpPr>
          <p:cNvPr id="56344" name="Text Box 24"/>
          <p:cNvSpPr txBox="1">
            <a:spLocks noChangeArrowheads="1"/>
          </p:cNvSpPr>
          <p:nvPr/>
        </p:nvSpPr>
        <p:spPr bwMode="auto">
          <a:xfrm>
            <a:off x="4319697" y="2584111"/>
            <a:ext cx="219075"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f</a:t>
            </a:r>
            <a:r>
              <a:rPr lang="en-US" sz="1300" dirty="0">
                <a:solidFill>
                  <a:schemeClr val="folHlink"/>
                </a:solidFill>
                <a:latin typeface="Agilent TT Cond" pitchFamily="34" charset="0"/>
              </a:rPr>
              <a:t>1</a:t>
            </a:r>
            <a:endParaRPr lang="en-US" sz="2200" dirty="0">
              <a:solidFill>
                <a:schemeClr val="folHlink"/>
              </a:solidFill>
              <a:latin typeface="Agilent TT Cond" pitchFamily="34" charset="0"/>
            </a:endParaRPr>
          </a:p>
        </p:txBody>
      </p:sp>
      <p:sp>
        <p:nvSpPr>
          <p:cNvPr id="56345" name="Text Box 25"/>
          <p:cNvSpPr txBox="1">
            <a:spLocks noChangeArrowheads="1"/>
          </p:cNvSpPr>
          <p:nvPr/>
        </p:nvSpPr>
        <p:spPr bwMode="auto">
          <a:xfrm>
            <a:off x="4313347" y="2260261"/>
            <a:ext cx="217488" cy="2873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f</a:t>
            </a:r>
            <a:r>
              <a:rPr lang="en-US" sz="1300" dirty="0">
                <a:solidFill>
                  <a:schemeClr val="folHlink"/>
                </a:solidFill>
                <a:latin typeface="Agilent TT Cond" pitchFamily="34" charset="0"/>
              </a:rPr>
              <a:t>2</a:t>
            </a:r>
            <a:endParaRPr lang="en-US" sz="2200" dirty="0">
              <a:solidFill>
                <a:schemeClr val="folHlink"/>
              </a:solidFill>
              <a:latin typeface="Agilent TT Cond" pitchFamily="34" charset="0"/>
            </a:endParaRPr>
          </a:p>
        </p:txBody>
      </p:sp>
      <p:sp>
        <p:nvSpPr>
          <p:cNvPr id="56346" name="Text Box 26"/>
          <p:cNvSpPr txBox="1">
            <a:spLocks noChangeArrowheads="1"/>
          </p:cNvSpPr>
          <p:nvPr/>
        </p:nvSpPr>
        <p:spPr bwMode="auto">
          <a:xfrm rot="-5460000">
            <a:off x="3547379" y="2165804"/>
            <a:ext cx="1106488" cy="2635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frequency</a:t>
            </a:r>
            <a:endParaRPr lang="en-US" sz="2200" dirty="0">
              <a:solidFill>
                <a:schemeClr val="folHlink"/>
              </a:solidFill>
              <a:latin typeface="Agilent TT Cond" pitchFamily="34" charset="0"/>
            </a:endParaRPr>
          </a:p>
        </p:txBody>
      </p:sp>
      <p:sp>
        <p:nvSpPr>
          <p:cNvPr id="56347" name="Freeform 27"/>
          <p:cNvSpPr>
            <a:spLocks/>
          </p:cNvSpPr>
          <p:nvPr/>
        </p:nvSpPr>
        <p:spPr bwMode="auto">
          <a:xfrm>
            <a:off x="5124560" y="1737973"/>
            <a:ext cx="2116137" cy="1370013"/>
          </a:xfrm>
          <a:custGeom>
            <a:avLst/>
            <a:gdLst>
              <a:gd name="T0" fmla="*/ 0 w 1467"/>
              <a:gd name="T1" fmla="*/ 2147483647 h 978"/>
              <a:gd name="T2" fmla="*/ 0 w 1467"/>
              <a:gd name="T3" fmla="*/ 2147483647 h 978"/>
              <a:gd name="T4" fmla="*/ 2147483647 w 1467"/>
              <a:gd name="T5" fmla="*/ 2147483647 h 978"/>
              <a:gd name="T6" fmla="*/ 2147483647 w 1467"/>
              <a:gd name="T7" fmla="*/ 2147483647 h 978"/>
              <a:gd name="T8" fmla="*/ 2147483647 w 1467"/>
              <a:gd name="T9" fmla="*/ 2147483647 h 978"/>
              <a:gd name="T10" fmla="*/ 2147483647 w 1467"/>
              <a:gd name="T11" fmla="*/ 2147483647 h 978"/>
              <a:gd name="T12" fmla="*/ 2147483647 w 1467"/>
              <a:gd name="T13" fmla="*/ 2147483647 h 978"/>
              <a:gd name="T14" fmla="*/ 2147483647 w 1467"/>
              <a:gd name="T15" fmla="*/ 0 h 978"/>
              <a:gd name="T16" fmla="*/ 2147483647 w 1467"/>
              <a:gd name="T17" fmla="*/ 0 h 9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7"/>
              <a:gd name="T28" fmla="*/ 0 h 978"/>
              <a:gd name="T29" fmla="*/ 1467 w 1467"/>
              <a:gd name="T30" fmla="*/ 978 h 9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7" h="978">
                <a:moveTo>
                  <a:pt x="0" y="977"/>
                </a:moveTo>
                <a:lnTo>
                  <a:pt x="0" y="733"/>
                </a:lnTo>
                <a:lnTo>
                  <a:pt x="367" y="733"/>
                </a:lnTo>
                <a:lnTo>
                  <a:pt x="367" y="488"/>
                </a:lnTo>
                <a:lnTo>
                  <a:pt x="733" y="488"/>
                </a:lnTo>
                <a:lnTo>
                  <a:pt x="733" y="244"/>
                </a:lnTo>
                <a:lnTo>
                  <a:pt x="1100" y="244"/>
                </a:lnTo>
                <a:lnTo>
                  <a:pt x="1100" y="0"/>
                </a:lnTo>
                <a:lnTo>
                  <a:pt x="1466" y="0"/>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56348" name="Rectangle 28"/>
          <p:cNvSpPr>
            <a:spLocks noChangeArrowheads="1"/>
          </p:cNvSpPr>
          <p:nvPr/>
        </p:nvSpPr>
        <p:spPr bwMode="auto">
          <a:xfrm>
            <a:off x="1447800" y="838200"/>
            <a:ext cx="5410200" cy="381000"/>
          </a:xfrm>
          <a:prstGeom prst="rect">
            <a:avLst/>
          </a:prstGeom>
          <a:noFill/>
          <a:ln w="9525">
            <a:noFill/>
            <a:miter lim="800000"/>
            <a:headEnd/>
            <a:tailEnd/>
          </a:ln>
        </p:spPr>
        <p:txBody>
          <a:bodyPr lIns="0" tIns="0" rIns="0" bIns="0"/>
          <a:lstStyle/>
          <a:p>
            <a:pPr algn="ctr"/>
            <a:r>
              <a:rPr lang="en-US" sz="2800" b="1" dirty="0">
                <a:latin typeface="Agilent TT Cond" pitchFamily="34" charset="0"/>
              </a:rPr>
              <a:t>Frequency Sweep</a:t>
            </a:r>
            <a:endParaRPr lang="en-US" sz="3600" b="1"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8588" y="119063"/>
            <a:ext cx="9015412" cy="549275"/>
          </a:xfrm>
        </p:spPr>
        <p:txBody>
          <a:bodyPr/>
          <a:lstStyle/>
          <a:p>
            <a:r>
              <a:rPr lang="en-US" dirty="0" smtClean="0"/>
              <a:t>Basic CW Signals – Specifications 	</a:t>
            </a:r>
          </a:p>
        </p:txBody>
      </p:sp>
      <p:sp>
        <p:nvSpPr>
          <p:cNvPr id="57347" name="Text Box 3"/>
          <p:cNvSpPr txBox="1">
            <a:spLocks noChangeArrowheads="1"/>
          </p:cNvSpPr>
          <p:nvPr/>
        </p:nvSpPr>
        <p:spPr bwMode="auto">
          <a:xfrm>
            <a:off x="346075" y="1900238"/>
            <a:ext cx="3843338" cy="4224337"/>
          </a:xfrm>
          <a:prstGeom prst="rect">
            <a:avLst/>
          </a:prstGeom>
          <a:noFill/>
          <a:ln w="9525">
            <a:noFill/>
            <a:miter lim="800000"/>
            <a:headEnd/>
            <a:tailEnd/>
          </a:ln>
        </p:spPr>
        <p:txBody>
          <a:bodyPr lIns="0" tIns="0" rIns="0" bIns="0"/>
          <a:lstStyle/>
          <a:p>
            <a:pPr marL="184150" indent="-184150" defTabSz="403225">
              <a:buClr>
                <a:srgbClr val="000000"/>
              </a:buClr>
            </a:pPr>
            <a:r>
              <a:rPr lang="en-US" sz="2200" dirty="0">
                <a:solidFill>
                  <a:schemeClr val="tx2"/>
                </a:solidFill>
                <a:latin typeface="Agilent TT Cond" pitchFamily="34" charset="0"/>
              </a:rPr>
              <a:t>Frequency Sweep</a:t>
            </a:r>
          </a:p>
          <a:p>
            <a:pPr marL="184150" indent="-184150" defTabSz="403225">
              <a:buClr>
                <a:srgbClr val="000000"/>
              </a:buClr>
              <a:buFontTx/>
              <a:buChar char="•"/>
            </a:pPr>
            <a:r>
              <a:rPr lang="en-US" sz="2200" dirty="0">
                <a:solidFill>
                  <a:srgbClr val="000000"/>
                </a:solidFill>
                <a:latin typeface="Agilent TT Cond" pitchFamily="34" charset="0"/>
              </a:rPr>
              <a:t>Level Accuracy</a:t>
            </a:r>
          </a:p>
          <a:p>
            <a:pPr marL="184150" indent="-184150" defTabSz="403225">
              <a:buClr>
                <a:srgbClr val="000000"/>
              </a:buClr>
              <a:buFontTx/>
              <a:buChar char="•"/>
            </a:pPr>
            <a:r>
              <a:rPr lang="en-US" sz="2200" dirty="0">
                <a:solidFill>
                  <a:srgbClr val="000000"/>
                </a:solidFill>
                <a:latin typeface="Agilent TT Cond" pitchFamily="34" charset="0"/>
              </a:rPr>
              <a:t>Flatness</a:t>
            </a:r>
          </a:p>
          <a:p>
            <a:pPr marL="184150" indent="-184150" defTabSz="403225">
              <a:buClr>
                <a:srgbClr val="000000"/>
              </a:buClr>
              <a:buFontTx/>
              <a:buChar char="•"/>
            </a:pPr>
            <a:r>
              <a:rPr lang="en-US" sz="2200" dirty="0">
                <a:solidFill>
                  <a:srgbClr val="000000"/>
                </a:solidFill>
                <a:latin typeface="Agilent TT Cond" pitchFamily="34" charset="0"/>
              </a:rPr>
              <a:t>Source Match (SWR)</a:t>
            </a:r>
            <a:br>
              <a:rPr lang="en-US" sz="2200" dirty="0">
                <a:solidFill>
                  <a:srgbClr val="000000"/>
                </a:solidFill>
                <a:latin typeface="Agilent TT Cond" pitchFamily="34" charset="0"/>
              </a:rPr>
            </a:br>
            <a:endParaRPr lang="en-US" sz="2200" dirty="0">
              <a:solidFill>
                <a:srgbClr val="0000FF"/>
              </a:solidFill>
              <a:latin typeface="Agilent TT Cond" pitchFamily="34" charset="0"/>
            </a:endParaRPr>
          </a:p>
          <a:p>
            <a:pPr marL="184150" indent="-184150" defTabSz="403225">
              <a:buClr>
                <a:srgbClr val="000000"/>
              </a:buClr>
            </a:pPr>
            <a:r>
              <a:rPr lang="en-US" sz="2200" dirty="0">
                <a:solidFill>
                  <a:schemeClr val="tx2"/>
                </a:solidFill>
                <a:latin typeface="Agilent TT Cond" pitchFamily="34" charset="0"/>
              </a:rPr>
              <a:t>Power Sweep</a:t>
            </a:r>
          </a:p>
          <a:p>
            <a:pPr marL="184150" indent="-184150" defTabSz="403225">
              <a:buClr>
                <a:srgbClr val="000000"/>
              </a:buClr>
              <a:buFontTx/>
              <a:buChar char="•"/>
            </a:pPr>
            <a:r>
              <a:rPr lang="en-US" sz="2200" dirty="0">
                <a:solidFill>
                  <a:srgbClr val="000000"/>
                </a:solidFill>
                <a:latin typeface="Agilent TT Cond" pitchFamily="34" charset="0"/>
              </a:rPr>
              <a:t>Power Sweep Range</a:t>
            </a:r>
          </a:p>
          <a:p>
            <a:pPr marL="184150" indent="-184150" defTabSz="403225">
              <a:buClr>
                <a:srgbClr val="000000"/>
              </a:buClr>
              <a:buFontTx/>
              <a:buChar char="•"/>
            </a:pPr>
            <a:r>
              <a:rPr lang="en-US" sz="2200" dirty="0">
                <a:solidFill>
                  <a:srgbClr val="000000"/>
                </a:solidFill>
                <a:latin typeface="Agilent TT Cond" pitchFamily="34" charset="0"/>
              </a:rPr>
              <a:t>Power Slope Range</a:t>
            </a:r>
          </a:p>
          <a:p>
            <a:pPr marL="184150" indent="-184150" defTabSz="403225">
              <a:buClr>
                <a:srgbClr val="000000"/>
              </a:buClr>
              <a:buFontTx/>
              <a:buChar char="•"/>
            </a:pPr>
            <a:r>
              <a:rPr lang="en-US" sz="2200" dirty="0">
                <a:solidFill>
                  <a:srgbClr val="000000"/>
                </a:solidFill>
                <a:latin typeface="Agilent TT Cond" pitchFamily="34" charset="0"/>
              </a:rPr>
              <a:t>Source Match (SWR)</a:t>
            </a:r>
            <a:endParaRPr lang="en-US" sz="2200" dirty="0">
              <a:latin typeface="Agilent TT Cond" pitchFamily="34" charset="0"/>
            </a:endParaRPr>
          </a:p>
        </p:txBody>
      </p:sp>
      <p:sp>
        <p:nvSpPr>
          <p:cNvPr id="57348" name="Freeform 4"/>
          <p:cNvSpPr>
            <a:spLocks/>
          </p:cNvSpPr>
          <p:nvPr/>
        </p:nvSpPr>
        <p:spPr bwMode="auto">
          <a:xfrm>
            <a:off x="3600450" y="1412875"/>
            <a:ext cx="3527425" cy="1485900"/>
          </a:xfrm>
          <a:custGeom>
            <a:avLst/>
            <a:gdLst>
              <a:gd name="T0" fmla="*/ 0 w 2444"/>
              <a:gd name="T1" fmla="*/ 0 h 1060"/>
              <a:gd name="T2" fmla="*/ 0 w 2444"/>
              <a:gd name="T3" fmla="*/ 2147483647 h 1060"/>
              <a:gd name="T4" fmla="*/ 2147483647 w 2444"/>
              <a:gd name="T5" fmla="*/ 2147483647 h 1060"/>
              <a:gd name="T6" fmla="*/ 0 60000 65536"/>
              <a:gd name="T7" fmla="*/ 0 60000 65536"/>
              <a:gd name="T8" fmla="*/ 0 60000 65536"/>
              <a:gd name="T9" fmla="*/ 0 w 2444"/>
              <a:gd name="T10" fmla="*/ 0 h 1060"/>
              <a:gd name="T11" fmla="*/ 2444 w 2444"/>
              <a:gd name="T12" fmla="*/ 1060 h 1060"/>
            </a:gdLst>
            <a:ahLst/>
            <a:cxnLst>
              <a:cxn ang="T6">
                <a:pos x="T0" y="T1"/>
              </a:cxn>
              <a:cxn ang="T7">
                <a:pos x="T2" y="T3"/>
              </a:cxn>
              <a:cxn ang="T8">
                <a:pos x="T4" y="T5"/>
              </a:cxn>
            </a:cxnLst>
            <a:rect l="T9" t="T10" r="T11" b="T12"/>
            <a:pathLst>
              <a:path w="2444" h="1060">
                <a:moveTo>
                  <a:pt x="0" y="0"/>
                </a:moveTo>
                <a:lnTo>
                  <a:pt x="0" y="1059"/>
                </a:lnTo>
                <a:lnTo>
                  <a:pt x="2443" y="1059"/>
                </a:lnTo>
              </a:path>
            </a:pathLst>
          </a:custGeom>
          <a:noFill/>
          <a:ln w="31234">
            <a:solidFill>
              <a:srgbClr val="000000"/>
            </a:solidFill>
            <a:round/>
            <a:headEnd type="triangle" w="med" len="med"/>
            <a:tailEnd type="triangle" w="med" len="med"/>
          </a:ln>
        </p:spPr>
        <p:txBody>
          <a:bodyPr lIns="0" tIns="0" rIns="0" bIns="0"/>
          <a:lstStyle/>
          <a:p>
            <a:endParaRPr lang="en-US" dirty="0">
              <a:latin typeface="Agilent TT Cond" pitchFamily="34" charset="0"/>
            </a:endParaRPr>
          </a:p>
        </p:txBody>
      </p:sp>
      <p:sp>
        <p:nvSpPr>
          <p:cNvPr id="57349" name="Line 5"/>
          <p:cNvSpPr>
            <a:spLocks noChangeShapeType="1"/>
          </p:cNvSpPr>
          <p:nvPr/>
        </p:nvSpPr>
        <p:spPr bwMode="auto">
          <a:xfrm>
            <a:off x="4306888" y="1878013"/>
            <a:ext cx="2290762" cy="0"/>
          </a:xfrm>
          <a:prstGeom prst="line">
            <a:avLst/>
          </a:prstGeom>
          <a:noFill/>
          <a:ln w="31234">
            <a:solidFill>
              <a:srgbClr val="000000"/>
            </a:solidFill>
            <a:prstDash val="sysDot"/>
            <a:round/>
            <a:headEnd/>
            <a:tailEnd/>
          </a:ln>
        </p:spPr>
        <p:txBody>
          <a:bodyPr lIns="0" tIns="0" rIns="0" bIns="0"/>
          <a:lstStyle/>
          <a:p>
            <a:endParaRPr lang="en-US" dirty="0">
              <a:latin typeface="Agilent TT Cond" pitchFamily="34" charset="0"/>
            </a:endParaRPr>
          </a:p>
        </p:txBody>
      </p:sp>
      <p:sp>
        <p:nvSpPr>
          <p:cNvPr id="57350" name="Line 6"/>
          <p:cNvSpPr>
            <a:spLocks noChangeShapeType="1"/>
          </p:cNvSpPr>
          <p:nvPr/>
        </p:nvSpPr>
        <p:spPr bwMode="auto">
          <a:xfrm>
            <a:off x="4306888" y="2220913"/>
            <a:ext cx="2290762" cy="0"/>
          </a:xfrm>
          <a:prstGeom prst="line">
            <a:avLst/>
          </a:prstGeom>
          <a:noFill/>
          <a:ln w="31234">
            <a:solidFill>
              <a:srgbClr val="000000"/>
            </a:solidFill>
            <a:prstDash val="sysDot"/>
            <a:round/>
            <a:headEnd/>
            <a:tailEnd/>
          </a:ln>
        </p:spPr>
        <p:txBody>
          <a:bodyPr lIns="0" tIns="0" rIns="0" bIns="0"/>
          <a:lstStyle/>
          <a:p>
            <a:endParaRPr lang="en-US" dirty="0">
              <a:latin typeface="Agilent TT Cond" pitchFamily="34" charset="0"/>
            </a:endParaRPr>
          </a:p>
        </p:txBody>
      </p:sp>
      <p:sp>
        <p:nvSpPr>
          <p:cNvPr id="57351" name="Line 7"/>
          <p:cNvSpPr>
            <a:spLocks noChangeShapeType="1"/>
          </p:cNvSpPr>
          <p:nvPr/>
        </p:nvSpPr>
        <p:spPr bwMode="auto">
          <a:xfrm flipV="1">
            <a:off x="4306888" y="2049463"/>
            <a:ext cx="0" cy="855662"/>
          </a:xfrm>
          <a:prstGeom prst="line">
            <a:avLst/>
          </a:prstGeom>
          <a:noFill/>
          <a:ln w="31234">
            <a:solidFill>
              <a:schemeClr val="hlink"/>
            </a:solidFill>
            <a:round/>
            <a:headEnd/>
            <a:tailEnd type="triangle" w="med" len="med"/>
          </a:ln>
        </p:spPr>
        <p:txBody>
          <a:bodyPr lIns="0" tIns="0" rIns="0" bIns="0"/>
          <a:lstStyle/>
          <a:p>
            <a:endParaRPr lang="en-US" dirty="0">
              <a:latin typeface="Agilent TT Cond" pitchFamily="34" charset="0"/>
            </a:endParaRPr>
          </a:p>
        </p:txBody>
      </p:sp>
      <p:sp>
        <p:nvSpPr>
          <p:cNvPr id="57352" name="Freeform 8"/>
          <p:cNvSpPr>
            <a:spLocks/>
          </p:cNvSpPr>
          <p:nvPr/>
        </p:nvSpPr>
        <p:spPr bwMode="auto">
          <a:xfrm>
            <a:off x="4311650" y="1914525"/>
            <a:ext cx="2319338" cy="295275"/>
          </a:xfrm>
          <a:custGeom>
            <a:avLst/>
            <a:gdLst>
              <a:gd name="T0" fmla="*/ 2147483647 w 1607"/>
              <a:gd name="T1" fmla="*/ 2147483647 h 210"/>
              <a:gd name="T2" fmla="*/ 2147483647 w 1607"/>
              <a:gd name="T3" fmla="*/ 2147483647 h 210"/>
              <a:gd name="T4" fmla="*/ 2147483647 w 1607"/>
              <a:gd name="T5" fmla="*/ 2147483647 h 210"/>
              <a:gd name="T6" fmla="*/ 2147483647 w 1607"/>
              <a:gd name="T7" fmla="*/ 2147483647 h 210"/>
              <a:gd name="T8" fmla="*/ 2147483647 w 1607"/>
              <a:gd name="T9" fmla="*/ 2147483647 h 210"/>
              <a:gd name="T10" fmla="*/ 2147483647 w 1607"/>
              <a:gd name="T11" fmla="*/ 2147483647 h 210"/>
              <a:gd name="T12" fmla="*/ 2147483647 w 1607"/>
              <a:gd name="T13" fmla="*/ 2147483647 h 210"/>
              <a:gd name="T14" fmla="*/ 2147483647 w 1607"/>
              <a:gd name="T15" fmla="*/ 2147483647 h 210"/>
              <a:gd name="T16" fmla="*/ 2147483647 w 1607"/>
              <a:gd name="T17" fmla="*/ 2147483647 h 210"/>
              <a:gd name="T18" fmla="*/ 2147483647 w 1607"/>
              <a:gd name="T19" fmla="*/ 2147483647 h 210"/>
              <a:gd name="T20" fmla="*/ 2147483647 w 1607"/>
              <a:gd name="T21" fmla="*/ 2147483647 h 210"/>
              <a:gd name="T22" fmla="*/ 2147483647 w 1607"/>
              <a:gd name="T23" fmla="*/ 2147483647 h 210"/>
              <a:gd name="T24" fmla="*/ 2147483647 w 1607"/>
              <a:gd name="T25" fmla="*/ 2147483647 h 210"/>
              <a:gd name="T26" fmla="*/ 2147483647 w 1607"/>
              <a:gd name="T27" fmla="*/ 2147483647 h 210"/>
              <a:gd name="T28" fmla="*/ 2147483647 w 1607"/>
              <a:gd name="T29" fmla="*/ 2147483647 h 210"/>
              <a:gd name="T30" fmla="*/ 2147483647 w 1607"/>
              <a:gd name="T31" fmla="*/ 2147483647 h 210"/>
              <a:gd name="T32" fmla="*/ 2147483647 w 1607"/>
              <a:gd name="T33" fmla="*/ 2147483647 h 210"/>
              <a:gd name="T34" fmla="*/ 2147483647 w 1607"/>
              <a:gd name="T35" fmla="*/ 2147483647 h 210"/>
              <a:gd name="T36" fmla="*/ 2147483647 w 1607"/>
              <a:gd name="T37" fmla="*/ 2147483647 h 210"/>
              <a:gd name="T38" fmla="*/ 2147483647 w 1607"/>
              <a:gd name="T39" fmla="*/ 2147483647 h 210"/>
              <a:gd name="T40" fmla="*/ 2147483647 w 1607"/>
              <a:gd name="T41" fmla="*/ 2147483647 h 210"/>
              <a:gd name="T42" fmla="*/ 2147483647 w 1607"/>
              <a:gd name="T43" fmla="*/ 2147483647 h 210"/>
              <a:gd name="T44" fmla="*/ 2147483647 w 1607"/>
              <a:gd name="T45" fmla="*/ 2147483647 h 210"/>
              <a:gd name="T46" fmla="*/ 2147483647 w 1607"/>
              <a:gd name="T47" fmla="*/ 2147483647 h 210"/>
              <a:gd name="T48" fmla="*/ 2147483647 w 1607"/>
              <a:gd name="T49" fmla="*/ 2147483647 h 210"/>
              <a:gd name="T50" fmla="*/ 2147483647 w 1607"/>
              <a:gd name="T51" fmla="*/ 2147483647 h 210"/>
              <a:gd name="T52" fmla="*/ 2147483647 w 1607"/>
              <a:gd name="T53" fmla="*/ 2147483647 h 210"/>
              <a:gd name="T54" fmla="*/ 2147483647 w 1607"/>
              <a:gd name="T55" fmla="*/ 2147483647 h 210"/>
              <a:gd name="T56" fmla="*/ 2147483647 w 1607"/>
              <a:gd name="T57" fmla="*/ 2147483647 h 210"/>
              <a:gd name="T58" fmla="*/ 2147483647 w 1607"/>
              <a:gd name="T59" fmla="*/ 2147483647 h 210"/>
              <a:gd name="T60" fmla="*/ 2147483647 w 1607"/>
              <a:gd name="T61" fmla="*/ 2147483647 h 210"/>
              <a:gd name="T62" fmla="*/ 2147483647 w 1607"/>
              <a:gd name="T63" fmla="*/ 2147483647 h 210"/>
              <a:gd name="T64" fmla="*/ 2147483647 w 1607"/>
              <a:gd name="T65" fmla="*/ 2147483647 h 210"/>
              <a:gd name="T66" fmla="*/ 2147483647 w 1607"/>
              <a:gd name="T67" fmla="*/ 2147483647 h 210"/>
              <a:gd name="T68" fmla="*/ 2147483647 w 1607"/>
              <a:gd name="T69" fmla="*/ 2147483647 h 210"/>
              <a:gd name="T70" fmla="*/ 2147483647 w 1607"/>
              <a:gd name="T71" fmla="*/ 2147483647 h 210"/>
              <a:gd name="T72" fmla="*/ 2147483647 w 1607"/>
              <a:gd name="T73" fmla="*/ 2147483647 h 210"/>
              <a:gd name="T74" fmla="*/ 2147483647 w 1607"/>
              <a:gd name="T75" fmla="*/ 2147483647 h 210"/>
              <a:gd name="T76" fmla="*/ 2147483647 w 1607"/>
              <a:gd name="T77" fmla="*/ 2147483647 h 210"/>
              <a:gd name="T78" fmla="*/ 2147483647 w 1607"/>
              <a:gd name="T79" fmla="*/ 2147483647 h 210"/>
              <a:gd name="T80" fmla="*/ 2147483647 w 1607"/>
              <a:gd name="T81" fmla="*/ 2147483647 h 210"/>
              <a:gd name="T82" fmla="*/ 2147483647 w 1607"/>
              <a:gd name="T83" fmla="*/ 2147483647 h 210"/>
              <a:gd name="T84" fmla="*/ 2147483647 w 1607"/>
              <a:gd name="T85" fmla="*/ 2147483647 h 210"/>
              <a:gd name="T86" fmla="*/ 2147483647 w 1607"/>
              <a:gd name="T87" fmla="*/ 2147483647 h 210"/>
              <a:gd name="T88" fmla="*/ 2147483647 w 1607"/>
              <a:gd name="T89" fmla="*/ 2147483647 h 210"/>
              <a:gd name="T90" fmla="*/ 2147483647 w 1607"/>
              <a:gd name="T91" fmla="*/ 2147483647 h 210"/>
              <a:gd name="T92" fmla="*/ 2147483647 w 1607"/>
              <a:gd name="T93" fmla="*/ 2147483647 h 210"/>
              <a:gd name="T94" fmla="*/ 2147483647 w 1607"/>
              <a:gd name="T95" fmla="*/ 2147483647 h 210"/>
              <a:gd name="T96" fmla="*/ 2147483647 w 1607"/>
              <a:gd name="T97" fmla="*/ 2147483647 h 210"/>
              <a:gd name="T98" fmla="*/ 2147483647 w 1607"/>
              <a:gd name="T99" fmla="*/ 2147483647 h 210"/>
              <a:gd name="T100" fmla="*/ 2147483647 w 1607"/>
              <a:gd name="T101" fmla="*/ 2147483647 h 210"/>
              <a:gd name="T102" fmla="*/ 2147483647 w 1607"/>
              <a:gd name="T103" fmla="*/ 2147483647 h 210"/>
              <a:gd name="T104" fmla="*/ 2147483647 w 1607"/>
              <a:gd name="T105" fmla="*/ 2147483647 h 210"/>
              <a:gd name="T106" fmla="*/ 2147483647 w 1607"/>
              <a:gd name="T107" fmla="*/ 2147483647 h 210"/>
              <a:gd name="T108" fmla="*/ 2147483647 w 1607"/>
              <a:gd name="T109" fmla="*/ 2147483647 h 210"/>
              <a:gd name="T110" fmla="*/ 2147483647 w 1607"/>
              <a:gd name="T111" fmla="*/ 2147483647 h 210"/>
              <a:gd name="T112" fmla="*/ 2147483647 w 1607"/>
              <a:gd name="T113" fmla="*/ 2147483647 h 2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07"/>
              <a:gd name="T172" fmla="*/ 0 h 210"/>
              <a:gd name="T173" fmla="*/ 1607 w 1607"/>
              <a:gd name="T174" fmla="*/ 210 h 2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07" h="210">
                <a:moveTo>
                  <a:pt x="0" y="66"/>
                </a:moveTo>
                <a:lnTo>
                  <a:pt x="0" y="66"/>
                </a:lnTo>
                <a:lnTo>
                  <a:pt x="2" y="65"/>
                </a:lnTo>
                <a:lnTo>
                  <a:pt x="3" y="64"/>
                </a:lnTo>
                <a:lnTo>
                  <a:pt x="7" y="63"/>
                </a:lnTo>
                <a:lnTo>
                  <a:pt x="9" y="61"/>
                </a:lnTo>
                <a:lnTo>
                  <a:pt x="13" y="60"/>
                </a:lnTo>
                <a:lnTo>
                  <a:pt x="16" y="58"/>
                </a:lnTo>
                <a:lnTo>
                  <a:pt x="22" y="55"/>
                </a:lnTo>
                <a:lnTo>
                  <a:pt x="26" y="54"/>
                </a:lnTo>
                <a:lnTo>
                  <a:pt x="31" y="52"/>
                </a:lnTo>
                <a:lnTo>
                  <a:pt x="35" y="50"/>
                </a:lnTo>
                <a:lnTo>
                  <a:pt x="40" y="48"/>
                </a:lnTo>
                <a:lnTo>
                  <a:pt x="44" y="48"/>
                </a:lnTo>
                <a:lnTo>
                  <a:pt x="48" y="46"/>
                </a:lnTo>
                <a:lnTo>
                  <a:pt x="52" y="46"/>
                </a:lnTo>
                <a:lnTo>
                  <a:pt x="55" y="44"/>
                </a:lnTo>
                <a:lnTo>
                  <a:pt x="60" y="44"/>
                </a:lnTo>
                <a:lnTo>
                  <a:pt x="65" y="44"/>
                </a:lnTo>
                <a:lnTo>
                  <a:pt x="71" y="44"/>
                </a:lnTo>
                <a:lnTo>
                  <a:pt x="77" y="43"/>
                </a:lnTo>
                <a:lnTo>
                  <a:pt x="84" y="44"/>
                </a:lnTo>
                <a:lnTo>
                  <a:pt x="91" y="44"/>
                </a:lnTo>
                <a:lnTo>
                  <a:pt x="99" y="45"/>
                </a:lnTo>
                <a:lnTo>
                  <a:pt x="106" y="45"/>
                </a:lnTo>
                <a:lnTo>
                  <a:pt x="111" y="47"/>
                </a:lnTo>
                <a:lnTo>
                  <a:pt x="119" y="47"/>
                </a:lnTo>
                <a:lnTo>
                  <a:pt x="125" y="49"/>
                </a:lnTo>
                <a:lnTo>
                  <a:pt x="133" y="49"/>
                </a:lnTo>
                <a:lnTo>
                  <a:pt x="138" y="51"/>
                </a:lnTo>
                <a:lnTo>
                  <a:pt x="145" y="53"/>
                </a:lnTo>
                <a:lnTo>
                  <a:pt x="150" y="55"/>
                </a:lnTo>
                <a:lnTo>
                  <a:pt x="156" y="55"/>
                </a:lnTo>
                <a:lnTo>
                  <a:pt x="159" y="57"/>
                </a:lnTo>
                <a:lnTo>
                  <a:pt x="164" y="59"/>
                </a:lnTo>
                <a:lnTo>
                  <a:pt x="168" y="63"/>
                </a:lnTo>
                <a:lnTo>
                  <a:pt x="173" y="65"/>
                </a:lnTo>
                <a:lnTo>
                  <a:pt x="178" y="70"/>
                </a:lnTo>
                <a:lnTo>
                  <a:pt x="183" y="74"/>
                </a:lnTo>
                <a:lnTo>
                  <a:pt x="189" y="77"/>
                </a:lnTo>
                <a:lnTo>
                  <a:pt x="194" y="81"/>
                </a:lnTo>
                <a:lnTo>
                  <a:pt x="198" y="87"/>
                </a:lnTo>
                <a:lnTo>
                  <a:pt x="203" y="90"/>
                </a:lnTo>
                <a:lnTo>
                  <a:pt x="209" y="94"/>
                </a:lnTo>
                <a:lnTo>
                  <a:pt x="214" y="98"/>
                </a:lnTo>
                <a:lnTo>
                  <a:pt x="218" y="102"/>
                </a:lnTo>
                <a:lnTo>
                  <a:pt x="224" y="106"/>
                </a:lnTo>
                <a:lnTo>
                  <a:pt x="227" y="108"/>
                </a:lnTo>
                <a:lnTo>
                  <a:pt x="233" y="110"/>
                </a:lnTo>
                <a:lnTo>
                  <a:pt x="238" y="114"/>
                </a:lnTo>
                <a:lnTo>
                  <a:pt x="244" y="117"/>
                </a:lnTo>
                <a:lnTo>
                  <a:pt x="251" y="120"/>
                </a:lnTo>
                <a:lnTo>
                  <a:pt x="259" y="123"/>
                </a:lnTo>
                <a:lnTo>
                  <a:pt x="266" y="127"/>
                </a:lnTo>
                <a:lnTo>
                  <a:pt x="275" y="130"/>
                </a:lnTo>
                <a:lnTo>
                  <a:pt x="283" y="134"/>
                </a:lnTo>
                <a:lnTo>
                  <a:pt x="292" y="136"/>
                </a:lnTo>
                <a:lnTo>
                  <a:pt x="299" y="140"/>
                </a:lnTo>
                <a:lnTo>
                  <a:pt x="308" y="143"/>
                </a:lnTo>
                <a:lnTo>
                  <a:pt x="316" y="146"/>
                </a:lnTo>
                <a:lnTo>
                  <a:pt x="326" y="148"/>
                </a:lnTo>
                <a:lnTo>
                  <a:pt x="333" y="150"/>
                </a:lnTo>
                <a:lnTo>
                  <a:pt x="341" y="152"/>
                </a:lnTo>
                <a:lnTo>
                  <a:pt x="347" y="154"/>
                </a:lnTo>
                <a:lnTo>
                  <a:pt x="354" y="154"/>
                </a:lnTo>
                <a:lnTo>
                  <a:pt x="360" y="156"/>
                </a:lnTo>
                <a:lnTo>
                  <a:pt x="367" y="156"/>
                </a:lnTo>
                <a:lnTo>
                  <a:pt x="375" y="157"/>
                </a:lnTo>
                <a:lnTo>
                  <a:pt x="384" y="157"/>
                </a:lnTo>
                <a:lnTo>
                  <a:pt x="393" y="157"/>
                </a:lnTo>
                <a:lnTo>
                  <a:pt x="402" y="157"/>
                </a:lnTo>
                <a:lnTo>
                  <a:pt x="411" y="157"/>
                </a:lnTo>
                <a:lnTo>
                  <a:pt x="422" y="155"/>
                </a:lnTo>
                <a:lnTo>
                  <a:pt x="431" y="155"/>
                </a:lnTo>
                <a:lnTo>
                  <a:pt x="440" y="154"/>
                </a:lnTo>
                <a:lnTo>
                  <a:pt x="449" y="153"/>
                </a:lnTo>
                <a:lnTo>
                  <a:pt x="458" y="152"/>
                </a:lnTo>
                <a:lnTo>
                  <a:pt x="465" y="150"/>
                </a:lnTo>
                <a:lnTo>
                  <a:pt x="474" y="148"/>
                </a:lnTo>
                <a:lnTo>
                  <a:pt x="481" y="146"/>
                </a:lnTo>
                <a:lnTo>
                  <a:pt x="488" y="143"/>
                </a:lnTo>
                <a:lnTo>
                  <a:pt x="489" y="143"/>
                </a:lnTo>
                <a:lnTo>
                  <a:pt x="491" y="141"/>
                </a:lnTo>
                <a:lnTo>
                  <a:pt x="493" y="139"/>
                </a:lnTo>
                <a:lnTo>
                  <a:pt x="495" y="138"/>
                </a:lnTo>
                <a:lnTo>
                  <a:pt x="497" y="136"/>
                </a:lnTo>
                <a:lnTo>
                  <a:pt x="499" y="133"/>
                </a:lnTo>
                <a:lnTo>
                  <a:pt x="500" y="131"/>
                </a:lnTo>
                <a:lnTo>
                  <a:pt x="504" y="127"/>
                </a:lnTo>
                <a:lnTo>
                  <a:pt x="506" y="125"/>
                </a:lnTo>
                <a:lnTo>
                  <a:pt x="508" y="123"/>
                </a:lnTo>
                <a:lnTo>
                  <a:pt x="510" y="121"/>
                </a:lnTo>
                <a:lnTo>
                  <a:pt x="512" y="117"/>
                </a:lnTo>
                <a:lnTo>
                  <a:pt x="514" y="115"/>
                </a:lnTo>
                <a:lnTo>
                  <a:pt x="516" y="114"/>
                </a:lnTo>
                <a:lnTo>
                  <a:pt x="518" y="112"/>
                </a:lnTo>
                <a:lnTo>
                  <a:pt x="521" y="110"/>
                </a:lnTo>
                <a:lnTo>
                  <a:pt x="523" y="109"/>
                </a:lnTo>
                <a:lnTo>
                  <a:pt x="527" y="107"/>
                </a:lnTo>
                <a:lnTo>
                  <a:pt x="531" y="105"/>
                </a:lnTo>
                <a:lnTo>
                  <a:pt x="535" y="103"/>
                </a:lnTo>
                <a:lnTo>
                  <a:pt x="539" y="101"/>
                </a:lnTo>
                <a:lnTo>
                  <a:pt x="544" y="99"/>
                </a:lnTo>
                <a:lnTo>
                  <a:pt x="547" y="98"/>
                </a:lnTo>
                <a:lnTo>
                  <a:pt x="553" y="96"/>
                </a:lnTo>
                <a:lnTo>
                  <a:pt x="556" y="96"/>
                </a:lnTo>
                <a:lnTo>
                  <a:pt x="562" y="94"/>
                </a:lnTo>
                <a:lnTo>
                  <a:pt x="566" y="93"/>
                </a:lnTo>
                <a:lnTo>
                  <a:pt x="571" y="91"/>
                </a:lnTo>
                <a:lnTo>
                  <a:pt x="575" y="91"/>
                </a:lnTo>
                <a:lnTo>
                  <a:pt x="579" y="89"/>
                </a:lnTo>
                <a:lnTo>
                  <a:pt x="583" y="89"/>
                </a:lnTo>
                <a:lnTo>
                  <a:pt x="587" y="88"/>
                </a:lnTo>
                <a:lnTo>
                  <a:pt x="594" y="89"/>
                </a:lnTo>
                <a:lnTo>
                  <a:pt x="603" y="90"/>
                </a:lnTo>
                <a:lnTo>
                  <a:pt x="613" y="92"/>
                </a:lnTo>
                <a:lnTo>
                  <a:pt x="624" y="94"/>
                </a:lnTo>
                <a:lnTo>
                  <a:pt x="635" y="98"/>
                </a:lnTo>
                <a:lnTo>
                  <a:pt x="646" y="101"/>
                </a:lnTo>
                <a:lnTo>
                  <a:pt x="657" y="104"/>
                </a:lnTo>
                <a:lnTo>
                  <a:pt x="670" y="108"/>
                </a:lnTo>
                <a:lnTo>
                  <a:pt x="681" y="113"/>
                </a:lnTo>
                <a:lnTo>
                  <a:pt x="692" y="117"/>
                </a:lnTo>
                <a:lnTo>
                  <a:pt x="703" y="120"/>
                </a:lnTo>
                <a:lnTo>
                  <a:pt x="715" y="123"/>
                </a:lnTo>
                <a:lnTo>
                  <a:pt x="725" y="127"/>
                </a:lnTo>
                <a:lnTo>
                  <a:pt x="735" y="129"/>
                </a:lnTo>
                <a:lnTo>
                  <a:pt x="744" y="131"/>
                </a:lnTo>
                <a:lnTo>
                  <a:pt x="753" y="132"/>
                </a:lnTo>
                <a:lnTo>
                  <a:pt x="757" y="134"/>
                </a:lnTo>
                <a:lnTo>
                  <a:pt x="761" y="134"/>
                </a:lnTo>
                <a:lnTo>
                  <a:pt x="765" y="134"/>
                </a:lnTo>
                <a:lnTo>
                  <a:pt x="771" y="134"/>
                </a:lnTo>
                <a:lnTo>
                  <a:pt x="775" y="134"/>
                </a:lnTo>
                <a:lnTo>
                  <a:pt x="781" y="134"/>
                </a:lnTo>
                <a:lnTo>
                  <a:pt x="786" y="134"/>
                </a:lnTo>
                <a:lnTo>
                  <a:pt x="792" y="134"/>
                </a:lnTo>
                <a:lnTo>
                  <a:pt x="797" y="134"/>
                </a:lnTo>
                <a:lnTo>
                  <a:pt x="803" y="134"/>
                </a:lnTo>
                <a:lnTo>
                  <a:pt x="807" y="134"/>
                </a:lnTo>
                <a:lnTo>
                  <a:pt x="813" y="134"/>
                </a:lnTo>
                <a:lnTo>
                  <a:pt x="817" y="134"/>
                </a:lnTo>
                <a:lnTo>
                  <a:pt x="822" y="134"/>
                </a:lnTo>
                <a:lnTo>
                  <a:pt x="826" y="134"/>
                </a:lnTo>
                <a:lnTo>
                  <a:pt x="831" y="132"/>
                </a:lnTo>
                <a:lnTo>
                  <a:pt x="832" y="132"/>
                </a:lnTo>
                <a:lnTo>
                  <a:pt x="836" y="132"/>
                </a:lnTo>
                <a:lnTo>
                  <a:pt x="839" y="132"/>
                </a:lnTo>
                <a:lnTo>
                  <a:pt x="843" y="131"/>
                </a:lnTo>
                <a:lnTo>
                  <a:pt x="847" y="131"/>
                </a:lnTo>
                <a:lnTo>
                  <a:pt x="851" y="130"/>
                </a:lnTo>
                <a:lnTo>
                  <a:pt x="854" y="130"/>
                </a:lnTo>
                <a:lnTo>
                  <a:pt x="859" y="128"/>
                </a:lnTo>
                <a:lnTo>
                  <a:pt x="863" y="128"/>
                </a:lnTo>
                <a:lnTo>
                  <a:pt x="866" y="127"/>
                </a:lnTo>
                <a:lnTo>
                  <a:pt x="870" y="127"/>
                </a:lnTo>
                <a:lnTo>
                  <a:pt x="874" y="125"/>
                </a:lnTo>
                <a:lnTo>
                  <a:pt x="877" y="125"/>
                </a:lnTo>
                <a:lnTo>
                  <a:pt x="880" y="123"/>
                </a:lnTo>
                <a:lnTo>
                  <a:pt x="883" y="123"/>
                </a:lnTo>
                <a:lnTo>
                  <a:pt x="887" y="121"/>
                </a:lnTo>
                <a:lnTo>
                  <a:pt x="890" y="119"/>
                </a:lnTo>
                <a:lnTo>
                  <a:pt x="895" y="116"/>
                </a:lnTo>
                <a:lnTo>
                  <a:pt x="899" y="112"/>
                </a:lnTo>
                <a:lnTo>
                  <a:pt x="904" y="108"/>
                </a:lnTo>
                <a:lnTo>
                  <a:pt x="909" y="104"/>
                </a:lnTo>
                <a:lnTo>
                  <a:pt x="914" y="99"/>
                </a:lnTo>
                <a:lnTo>
                  <a:pt x="920" y="94"/>
                </a:lnTo>
                <a:lnTo>
                  <a:pt x="925" y="88"/>
                </a:lnTo>
                <a:lnTo>
                  <a:pt x="929" y="85"/>
                </a:lnTo>
                <a:lnTo>
                  <a:pt x="934" y="79"/>
                </a:lnTo>
                <a:lnTo>
                  <a:pt x="940" y="75"/>
                </a:lnTo>
                <a:lnTo>
                  <a:pt x="945" y="69"/>
                </a:lnTo>
                <a:lnTo>
                  <a:pt x="949" y="66"/>
                </a:lnTo>
                <a:lnTo>
                  <a:pt x="955" y="61"/>
                </a:lnTo>
                <a:lnTo>
                  <a:pt x="958" y="58"/>
                </a:lnTo>
                <a:lnTo>
                  <a:pt x="964" y="55"/>
                </a:lnTo>
                <a:lnTo>
                  <a:pt x="968" y="53"/>
                </a:lnTo>
                <a:lnTo>
                  <a:pt x="974" y="51"/>
                </a:lnTo>
                <a:lnTo>
                  <a:pt x="980" y="49"/>
                </a:lnTo>
                <a:lnTo>
                  <a:pt x="987" y="46"/>
                </a:lnTo>
                <a:lnTo>
                  <a:pt x="995" y="44"/>
                </a:lnTo>
                <a:lnTo>
                  <a:pt x="1002" y="41"/>
                </a:lnTo>
                <a:lnTo>
                  <a:pt x="1010" y="39"/>
                </a:lnTo>
                <a:lnTo>
                  <a:pt x="1019" y="36"/>
                </a:lnTo>
                <a:lnTo>
                  <a:pt x="1026" y="34"/>
                </a:lnTo>
                <a:lnTo>
                  <a:pt x="1033" y="32"/>
                </a:lnTo>
                <a:lnTo>
                  <a:pt x="1041" y="30"/>
                </a:lnTo>
                <a:lnTo>
                  <a:pt x="1049" y="27"/>
                </a:lnTo>
                <a:lnTo>
                  <a:pt x="1056" y="27"/>
                </a:lnTo>
                <a:lnTo>
                  <a:pt x="1063" y="25"/>
                </a:lnTo>
                <a:lnTo>
                  <a:pt x="1068" y="23"/>
                </a:lnTo>
                <a:lnTo>
                  <a:pt x="1075" y="22"/>
                </a:lnTo>
                <a:lnTo>
                  <a:pt x="1079" y="22"/>
                </a:lnTo>
                <a:lnTo>
                  <a:pt x="1085" y="20"/>
                </a:lnTo>
                <a:lnTo>
                  <a:pt x="1090" y="18"/>
                </a:lnTo>
                <a:lnTo>
                  <a:pt x="1097" y="16"/>
                </a:lnTo>
                <a:lnTo>
                  <a:pt x="1103" y="14"/>
                </a:lnTo>
                <a:lnTo>
                  <a:pt x="1110" y="12"/>
                </a:lnTo>
                <a:lnTo>
                  <a:pt x="1117" y="11"/>
                </a:lnTo>
                <a:lnTo>
                  <a:pt x="1124" y="9"/>
                </a:lnTo>
                <a:lnTo>
                  <a:pt x="1130" y="8"/>
                </a:lnTo>
                <a:lnTo>
                  <a:pt x="1137" y="6"/>
                </a:lnTo>
                <a:lnTo>
                  <a:pt x="1144" y="4"/>
                </a:lnTo>
                <a:lnTo>
                  <a:pt x="1151" y="2"/>
                </a:lnTo>
                <a:lnTo>
                  <a:pt x="1157" y="2"/>
                </a:lnTo>
                <a:lnTo>
                  <a:pt x="1163" y="1"/>
                </a:lnTo>
                <a:lnTo>
                  <a:pt x="1169" y="1"/>
                </a:lnTo>
                <a:lnTo>
                  <a:pt x="1174" y="0"/>
                </a:lnTo>
                <a:lnTo>
                  <a:pt x="1184" y="1"/>
                </a:lnTo>
                <a:lnTo>
                  <a:pt x="1195" y="1"/>
                </a:lnTo>
                <a:lnTo>
                  <a:pt x="1207" y="2"/>
                </a:lnTo>
                <a:lnTo>
                  <a:pt x="1220" y="3"/>
                </a:lnTo>
                <a:lnTo>
                  <a:pt x="1233" y="6"/>
                </a:lnTo>
                <a:lnTo>
                  <a:pt x="1247" y="8"/>
                </a:lnTo>
                <a:lnTo>
                  <a:pt x="1262" y="11"/>
                </a:lnTo>
                <a:lnTo>
                  <a:pt x="1276" y="12"/>
                </a:lnTo>
                <a:lnTo>
                  <a:pt x="1289" y="16"/>
                </a:lnTo>
                <a:lnTo>
                  <a:pt x="1304" y="20"/>
                </a:lnTo>
                <a:lnTo>
                  <a:pt x="1317" y="23"/>
                </a:lnTo>
                <a:lnTo>
                  <a:pt x="1330" y="27"/>
                </a:lnTo>
                <a:lnTo>
                  <a:pt x="1342" y="32"/>
                </a:lnTo>
                <a:lnTo>
                  <a:pt x="1354" y="36"/>
                </a:lnTo>
                <a:lnTo>
                  <a:pt x="1364" y="40"/>
                </a:lnTo>
                <a:lnTo>
                  <a:pt x="1374" y="44"/>
                </a:lnTo>
                <a:lnTo>
                  <a:pt x="1376" y="46"/>
                </a:lnTo>
                <a:lnTo>
                  <a:pt x="1378" y="47"/>
                </a:lnTo>
                <a:lnTo>
                  <a:pt x="1379" y="48"/>
                </a:lnTo>
                <a:lnTo>
                  <a:pt x="1382" y="50"/>
                </a:lnTo>
                <a:lnTo>
                  <a:pt x="1384" y="53"/>
                </a:lnTo>
                <a:lnTo>
                  <a:pt x="1386" y="55"/>
                </a:lnTo>
                <a:lnTo>
                  <a:pt x="1388" y="57"/>
                </a:lnTo>
                <a:lnTo>
                  <a:pt x="1391" y="59"/>
                </a:lnTo>
                <a:lnTo>
                  <a:pt x="1393" y="63"/>
                </a:lnTo>
                <a:lnTo>
                  <a:pt x="1395" y="64"/>
                </a:lnTo>
                <a:lnTo>
                  <a:pt x="1397" y="68"/>
                </a:lnTo>
                <a:lnTo>
                  <a:pt x="1400" y="69"/>
                </a:lnTo>
                <a:lnTo>
                  <a:pt x="1401" y="72"/>
                </a:lnTo>
                <a:lnTo>
                  <a:pt x="1403" y="74"/>
                </a:lnTo>
                <a:lnTo>
                  <a:pt x="1405" y="75"/>
                </a:lnTo>
                <a:lnTo>
                  <a:pt x="1407" y="77"/>
                </a:lnTo>
                <a:lnTo>
                  <a:pt x="1409" y="81"/>
                </a:lnTo>
                <a:lnTo>
                  <a:pt x="1412" y="84"/>
                </a:lnTo>
                <a:lnTo>
                  <a:pt x="1415" y="88"/>
                </a:lnTo>
                <a:lnTo>
                  <a:pt x="1419" y="92"/>
                </a:lnTo>
                <a:lnTo>
                  <a:pt x="1422" y="98"/>
                </a:lnTo>
                <a:lnTo>
                  <a:pt x="1426" y="101"/>
                </a:lnTo>
                <a:lnTo>
                  <a:pt x="1430" y="106"/>
                </a:lnTo>
                <a:lnTo>
                  <a:pt x="1435" y="110"/>
                </a:lnTo>
                <a:lnTo>
                  <a:pt x="1438" y="115"/>
                </a:lnTo>
                <a:lnTo>
                  <a:pt x="1442" y="120"/>
                </a:lnTo>
                <a:lnTo>
                  <a:pt x="1446" y="125"/>
                </a:lnTo>
                <a:lnTo>
                  <a:pt x="1449" y="129"/>
                </a:lnTo>
                <a:lnTo>
                  <a:pt x="1452" y="133"/>
                </a:lnTo>
                <a:lnTo>
                  <a:pt x="1456" y="137"/>
                </a:lnTo>
                <a:lnTo>
                  <a:pt x="1458" y="140"/>
                </a:lnTo>
                <a:lnTo>
                  <a:pt x="1462" y="143"/>
                </a:lnTo>
                <a:lnTo>
                  <a:pt x="1464" y="147"/>
                </a:lnTo>
                <a:lnTo>
                  <a:pt x="1466" y="150"/>
                </a:lnTo>
                <a:lnTo>
                  <a:pt x="1468" y="153"/>
                </a:lnTo>
                <a:lnTo>
                  <a:pt x="1471" y="157"/>
                </a:lnTo>
                <a:lnTo>
                  <a:pt x="1473" y="162"/>
                </a:lnTo>
                <a:lnTo>
                  <a:pt x="1477" y="166"/>
                </a:lnTo>
                <a:lnTo>
                  <a:pt x="1479" y="170"/>
                </a:lnTo>
                <a:lnTo>
                  <a:pt x="1482" y="173"/>
                </a:lnTo>
                <a:lnTo>
                  <a:pt x="1484" y="178"/>
                </a:lnTo>
                <a:lnTo>
                  <a:pt x="1488" y="182"/>
                </a:lnTo>
                <a:lnTo>
                  <a:pt x="1491" y="185"/>
                </a:lnTo>
                <a:lnTo>
                  <a:pt x="1494" y="189"/>
                </a:lnTo>
                <a:lnTo>
                  <a:pt x="1496" y="193"/>
                </a:lnTo>
                <a:lnTo>
                  <a:pt x="1500" y="195"/>
                </a:lnTo>
                <a:lnTo>
                  <a:pt x="1503" y="197"/>
                </a:lnTo>
                <a:lnTo>
                  <a:pt x="1506" y="198"/>
                </a:lnTo>
                <a:lnTo>
                  <a:pt x="1510" y="201"/>
                </a:lnTo>
                <a:lnTo>
                  <a:pt x="1516" y="203"/>
                </a:lnTo>
                <a:lnTo>
                  <a:pt x="1523" y="205"/>
                </a:lnTo>
                <a:lnTo>
                  <a:pt x="1530" y="206"/>
                </a:lnTo>
                <a:lnTo>
                  <a:pt x="1538" y="207"/>
                </a:lnTo>
                <a:lnTo>
                  <a:pt x="1547" y="207"/>
                </a:lnTo>
                <a:lnTo>
                  <a:pt x="1555" y="208"/>
                </a:lnTo>
                <a:lnTo>
                  <a:pt x="1564" y="208"/>
                </a:lnTo>
                <a:lnTo>
                  <a:pt x="1572" y="209"/>
                </a:lnTo>
                <a:lnTo>
                  <a:pt x="1580" y="209"/>
                </a:lnTo>
                <a:lnTo>
                  <a:pt x="1586" y="209"/>
                </a:lnTo>
                <a:lnTo>
                  <a:pt x="1594" y="209"/>
                </a:lnTo>
                <a:lnTo>
                  <a:pt x="1598" y="209"/>
                </a:lnTo>
                <a:lnTo>
                  <a:pt x="1603" y="209"/>
                </a:lnTo>
                <a:lnTo>
                  <a:pt x="1605" y="209"/>
                </a:lnTo>
                <a:lnTo>
                  <a:pt x="1606" y="209"/>
                </a:lnTo>
              </a:path>
            </a:pathLst>
          </a:custGeom>
          <a:noFill/>
          <a:ln w="31234">
            <a:solidFill>
              <a:schemeClr val="hlink"/>
            </a:solidFill>
            <a:round/>
            <a:headEnd/>
            <a:tailEnd/>
          </a:ln>
        </p:spPr>
        <p:txBody>
          <a:bodyPr lIns="0" tIns="0" rIns="0" bIns="0"/>
          <a:lstStyle/>
          <a:p>
            <a:endParaRPr lang="en-US" dirty="0">
              <a:latin typeface="Agilent TT Cond" pitchFamily="34" charset="0"/>
            </a:endParaRPr>
          </a:p>
        </p:txBody>
      </p:sp>
      <p:sp>
        <p:nvSpPr>
          <p:cNvPr id="57353" name="Line 9"/>
          <p:cNvSpPr>
            <a:spLocks noChangeShapeType="1"/>
          </p:cNvSpPr>
          <p:nvPr/>
        </p:nvSpPr>
        <p:spPr bwMode="auto">
          <a:xfrm>
            <a:off x="4306888" y="1682750"/>
            <a:ext cx="2290762"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57354" name="Line 10"/>
          <p:cNvSpPr>
            <a:spLocks noChangeShapeType="1"/>
          </p:cNvSpPr>
          <p:nvPr/>
        </p:nvSpPr>
        <p:spPr bwMode="auto">
          <a:xfrm>
            <a:off x="4306888" y="2416175"/>
            <a:ext cx="2290762"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57355" name="Line 11"/>
          <p:cNvSpPr>
            <a:spLocks noChangeShapeType="1"/>
          </p:cNvSpPr>
          <p:nvPr/>
        </p:nvSpPr>
        <p:spPr bwMode="auto">
          <a:xfrm flipH="1" flipV="1">
            <a:off x="6697663" y="1931988"/>
            <a:ext cx="1057275" cy="341312"/>
          </a:xfrm>
          <a:prstGeom prst="line">
            <a:avLst/>
          </a:prstGeom>
          <a:noFill/>
          <a:ln w="31234">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7356" name="Text Box 12"/>
          <p:cNvSpPr txBox="1">
            <a:spLocks noChangeArrowheads="1"/>
          </p:cNvSpPr>
          <p:nvPr/>
        </p:nvSpPr>
        <p:spPr bwMode="auto">
          <a:xfrm>
            <a:off x="7388225" y="2387600"/>
            <a:ext cx="1474788" cy="257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flatness spec</a:t>
            </a:r>
            <a:endParaRPr lang="en-US" sz="2200" dirty="0">
              <a:solidFill>
                <a:schemeClr val="folHlink"/>
              </a:solidFill>
              <a:latin typeface="Agilent TT Cond" pitchFamily="34" charset="0"/>
            </a:endParaRPr>
          </a:p>
        </p:txBody>
      </p:sp>
      <p:sp>
        <p:nvSpPr>
          <p:cNvPr id="57357" name="Text Box 13"/>
          <p:cNvSpPr txBox="1">
            <a:spLocks noChangeArrowheads="1"/>
          </p:cNvSpPr>
          <p:nvPr/>
        </p:nvSpPr>
        <p:spPr bwMode="auto">
          <a:xfrm>
            <a:off x="7302500" y="952500"/>
            <a:ext cx="1628775" cy="7556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level accuracy spec</a:t>
            </a:r>
            <a:endParaRPr lang="en-US" sz="2200" dirty="0">
              <a:solidFill>
                <a:schemeClr val="folHlink"/>
              </a:solidFill>
              <a:latin typeface="Agilent TT Cond" pitchFamily="34" charset="0"/>
            </a:endParaRPr>
          </a:p>
        </p:txBody>
      </p:sp>
      <p:sp>
        <p:nvSpPr>
          <p:cNvPr id="57358" name="Line 14"/>
          <p:cNvSpPr>
            <a:spLocks noChangeShapeType="1"/>
          </p:cNvSpPr>
          <p:nvPr/>
        </p:nvSpPr>
        <p:spPr bwMode="auto">
          <a:xfrm flipH="1">
            <a:off x="6683375" y="1447800"/>
            <a:ext cx="704850" cy="171450"/>
          </a:xfrm>
          <a:prstGeom prst="line">
            <a:avLst/>
          </a:prstGeom>
          <a:noFill/>
          <a:ln w="31234">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57359" name="Text Box 15"/>
          <p:cNvSpPr txBox="1">
            <a:spLocks noChangeArrowheads="1"/>
          </p:cNvSpPr>
          <p:nvPr/>
        </p:nvSpPr>
        <p:spPr bwMode="auto">
          <a:xfrm>
            <a:off x="4130675" y="2960688"/>
            <a:ext cx="217488"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f</a:t>
            </a:r>
            <a:r>
              <a:rPr lang="en-US" sz="1300" dirty="0">
                <a:solidFill>
                  <a:schemeClr val="folHlink"/>
                </a:solidFill>
                <a:latin typeface="Agilent TT Cond" pitchFamily="34" charset="0"/>
              </a:rPr>
              <a:t>1</a:t>
            </a:r>
            <a:endParaRPr lang="en-US" sz="2200" dirty="0">
              <a:solidFill>
                <a:schemeClr val="folHlink"/>
              </a:solidFill>
              <a:latin typeface="Agilent TT Cond" pitchFamily="34" charset="0"/>
            </a:endParaRPr>
          </a:p>
        </p:txBody>
      </p:sp>
      <p:sp>
        <p:nvSpPr>
          <p:cNvPr id="57360" name="Text Box 16"/>
          <p:cNvSpPr txBox="1">
            <a:spLocks noChangeArrowheads="1"/>
          </p:cNvSpPr>
          <p:nvPr/>
        </p:nvSpPr>
        <p:spPr bwMode="auto">
          <a:xfrm>
            <a:off x="6565900" y="2960688"/>
            <a:ext cx="219075"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f</a:t>
            </a:r>
            <a:r>
              <a:rPr lang="en-US" sz="1300" dirty="0">
                <a:solidFill>
                  <a:schemeClr val="folHlink"/>
                </a:solidFill>
                <a:latin typeface="Agilent TT Cond" pitchFamily="34" charset="0"/>
              </a:rPr>
              <a:t>2</a:t>
            </a:r>
            <a:endParaRPr lang="en-US" sz="2200" dirty="0">
              <a:solidFill>
                <a:schemeClr val="folHlink"/>
              </a:solidFill>
              <a:latin typeface="Agilent TT Cond" pitchFamily="34" charset="0"/>
            </a:endParaRPr>
          </a:p>
        </p:txBody>
      </p:sp>
      <p:sp>
        <p:nvSpPr>
          <p:cNvPr id="57361" name="Text Box 17"/>
          <p:cNvSpPr txBox="1">
            <a:spLocks noChangeArrowheads="1"/>
          </p:cNvSpPr>
          <p:nvPr/>
        </p:nvSpPr>
        <p:spPr bwMode="auto">
          <a:xfrm>
            <a:off x="4833938" y="3160713"/>
            <a:ext cx="1141412" cy="257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frequency</a:t>
            </a:r>
            <a:endParaRPr lang="en-US" sz="2200" dirty="0">
              <a:solidFill>
                <a:schemeClr val="folHlink"/>
              </a:solidFill>
              <a:latin typeface="Agilent TT Cond" pitchFamily="34" charset="0"/>
            </a:endParaRPr>
          </a:p>
        </p:txBody>
      </p:sp>
      <p:sp>
        <p:nvSpPr>
          <p:cNvPr id="57362" name="Text Box 18"/>
          <p:cNvSpPr txBox="1">
            <a:spLocks noChangeArrowheads="1"/>
          </p:cNvSpPr>
          <p:nvPr/>
        </p:nvSpPr>
        <p:spPr bwMode="auto">
          <a:xfrm rot="-5400000">
            <a:off x="2748756" y="2050257"/>
            <a:ext cx="687387" cy="266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power</a:t>
            </a:r>
            <a:endParaRPr lang="en-US" sz="2200" dirty="0">
              <a:solidFill>
                <a:schemeClr val="folHlink"/>
              </a:solidFill>
              <a:latin typeface="Agilent TT Cond" pitchFamily="34" charset="0"/>
            </a:endParaRPr>
          </a:p>
        </p:txBody>
      </p:sp>
      <p:sp>
        <p:nvSpPr>
          <p:cNvPr id="57363" name="Freeform 19"/>
          <p:cNvSpPr>
            <a:spLocks/>
          </p:cNvSpPr>
          <p:nvPr/>
        </p:nvSpPr>
        <p:spPr bwMode="auto">
          <a:xfrm>
            <a:off x="3995738" y="3784600"/>
            <a:ext cx="3527425" cy="1882775"/>
          </a:xfrm>
          <a:custGeom>
            <a:avLst/>
            <a:gdLst>
              <a:gd name="T0" fmla="*/ 0 w 2444"/>
              <a:gd name="T1" fmla="*/ 0 h 1344"/>
              <a:gd name="T2" fmla="*/ 0 w 2444"/>
              <a:gd name="T3" fmla="*/ 2147483647 h 1344"/>
              <a:gd name="T4" fmla="*/ 2147483647 w 2444"/>
              <a:gd name="T5" fmla="*/ 2147483647 h 1344"/>
              <a:gd name="T6" fmla="*/ 0 60000 65536"/>
              <a:gd name="T7" fmla="*/ 0 60000 65536"/>
              <a:gd name="T8" fmla="*/ 0 60000 65536"/>
              <a:gd name="T9" fmla="*/ 0 w 2444"/>
              <a:gd name="T10" fmla="*/ 0 h 1344"/>
              <a:gd name="T11" fmla="*/ 2444 w 2444"/>
              <a:gd name="T12" fmla="*/ 1344 h 1344"/>
            </a:gdLst>
            <a:ahLst/>
            <a:cxnLst>
              <a:cxn ang="T6">
                <a:pos x="T0" y="T1"/>
              </a:cxn>
              <a:cxn ang="T7">
                <a:pos x="T2" y="T3"/>
              </a:cxn>
              <a:cxn ang="T8">
                <a:pos x="T4" y="T5"/>
              </a:cxn>
            </a:cxnLst>
            <a:rect l="T9" t="T10" r="T11" b="T12"/>
            <a:pathLst>
              <a:path w="2444" h="1344">
                <a:moveTo>
                  <a:pt x="0" y="0"/>
                </a:moveTo>
                <a:lnTo>
                  <a:pt x="0" y="1343"/>
                </a:lnTo>
                <a:lnTo>
                  <a:pt x="2443" y="1343"/>
                </a:lnTo>
              </a:path>
            </a:pathLst>
          </a:custGeom>
          <a:noFill/>
          <a:ln w="31234">
            <a:solidFill>
              <a:srgbClr val="000000"/>
            </a:solidFill>
            <a:round/>
            <a:headEnd type="triangle" w="med" len="med"/>
            <a:tailEnd type="triangle" w="med" len="med"/>
          </a:ln>
        </p:spPr>
        <p:txBody>
          <a:bodyPr lIns="0" tIns="0" rIns="0" bIns="0"/>
          <a:lstStyle/>
          <a:p>
            <a:endParaRPr lang="en-US" dirty="0">
              <a:latin typeface="Agilent TT Cond" pitchFamily="34" charset="0"/>
            </a:endParaRPr>
          </a:p>
        </p:txBody>
      </p:sp>
      <p:sp>
        <p:nvSpPr>
          <p:cNvPr id="57364" name="Text Box 20"/>
          <p:cNvSpPr txBox="1">
            <a:spLocks noChangeArrowheads="1"/>
          </p:cNvSpPr>
          <p:nvPr/>
        </p:nvSpPr>
        <p:spPr bwMode="auto">
          <a:xfrm rot="-5400000">
            <a:off x="3053556" y="4885532"/>
            <a:ext cx="688975" cy="2651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power</a:t>
            </a:r>
            <a:endParaRPr lang="en-US" sz="2200" dirty="0">
              <a:solidFill>
                <a:schemeClr val="folHlink"/>
              </a:solidFill>
              <a:latin typeface="Agilent TT Cond" pitchFamily="34" charset="0"/>
            </a:endParaRPr>
          </a:p>
        </p:txBody>
      </p:sp>
      <p:sp>
        <p:nvSpPr>
          <p:cNvPr id="57365" name="Line 21"/>
          <p:cNvSpPr>
            <a:spLocks noChangeShapeType="1"/>
          </p:cNvSpPr>
          <p:nvPr/>
        </p:nvSpPr>
        <p:spPr bwMode="auto">
          <a:xfrm flipV="1">
            <a:off x="3995738" y="4297363"/>
            <a:ext cx="2997200" cy="1368425"/>
          </a:xfrm>
          <a:prstGeom prst="line">
            <a:avLst/>
          </a:prstGeom>
          <a:noFill/>
          <a:ln w="31234">
            <a:solidFill>
              <a:schemeClr val="hlink"/>
            </a:solidFill>
            <a:round/>
            <a:headEnd/>
            <a:tailEnd/>
          </a:ln>
        </p:spPr>
        <p:txBody>
          <a:bodyPr lIns="0" tIns="0" rIns="0" bIns="0"/>
          <a:lstStyle/>
          <a:p>
            <a:endParaRPr lang="en-US" dirty="0">
              <a:latin typeface="Agilent TT Cond" pitchFamily="34" charset="0"/>
            </a:endParaRPr>
          </a:p>
        </p:txBody>
      </p:sp>
      <p:sp>
        <p:nvSpPr>
          <p:cNvPr id="57366" name="Text Box 22"/>
          <p:cNvSpPr txBox="1">
            <a:spLocks noChangeArrowheads="1"/>
          </p:cNvSpPr>
          <p:nvPr/>
        </p:nvSpPr>
        <p:spPr bwMode="auto">
          <a:xfrm>
            <a:off x="7169150" y="3956050"/>
            <a:ext cx="534988" cy="16414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200" dirty="0">
                <a:solidFill>
                  <a:schemeClr val="folHlink"/>
                </a:solidFill>
                <a:latin typeface="Agilent TT Cond" pitchFamily="34" charset="0"/>
              </a:rPr>
              <a:t>}</a:t>
            </a:r>
            <a:endParaRPr lang="en-US" sz="2200" dirty="0">
              <a:solidFill>
                <a:schemeClr val="folHlink"/>
              </a:solidFill>
              <a:latin typeface="Agilent TT Cond" pitchFamily="34" charset="0"/>
            </a:endParaRPr>
          </a:p>
        </p:txBody>
      </p:sp>
      <p:sp>
        <p:nvSpPr>
          <p:cNvPr id="57367" name="Text Box 23"/>
          <p:cNvSpPr txBox="1">
            <a:spLocks noChangeArrowheads="1"/>
          </p:cNvSpPr>
          <p:nvPr/>
        </p:nvSpPr>
        <p:spPr bwMode="auto">
          <a:xfrm>
            <a:off x="3552825" y="4152900"/>
            <a:ext cx="284163"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P</a:t>
            </a:r>
            <a:r>
              <a:rPr lang="en-US" sz="1300" dirty="0">
                <a:solidFill>
                  <a:schemeClr val="folHlink"/>
                </a:solidFill>
                <a:latin typeface="Agilent TT Cond" pitchFamily="34" charset="0"/>
              </a:rPr>
              <a:t>2</a:t>
            </a:r>
            <a:endParaRPr lang="en-US" sz="2200" dirty="0">
              <a:solidFill>
                <a:schemeClr val="folHlink"/>
              </a:solidFill>
              <a:latin typeface="Agilent TT Cond" pitchFamily="34" charset="0"/>
            </a:endParaRPr>
          </a:p>
        </p:txBody>
      </p:sp>
      <p:sp>
        <p:nvSpPr>
          <p:cNvPr id="57368" name="Text Box 24"/>
          <p:cNvSpPr txBox="1">
            <a:spLocks noChangeArrowheads="1"/>
          </p:cNvSpPr>
          <p:nvPr/>
        </p:nvSpPr>
        <p:spPr bwMode="auto">
          <a:xfrm>
            <a:off x="3568700" y="5551488"/>
            <a:ext cx="284163" cy="2873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dirty="0">
                <a:solidFill>
                  <a:schemeClr val="folHlink"/>
                </a:solidFill>
                <a:latin typeface="Agilent TT Cond" pitchFamily="34" charset="0"/>
              </a:rPr>
              <a:t>P</a:t>
            </a:r>
            <a:r>
              <a:rPr lang="en-US" sz="1300" dirty="0">
                <a:solidFill>
                  <a:schemeClr val="folHlink"/>
                </a:solidFill>
                <a:latin typeface="Agilent TT Cond" pitchFamily="34" charset="0"/>
              </a:rPr>
              <a:t>1</a:t>
            </a:r>
            <a:endParaRPr lang="en-US" sz="2200" dirty="0">
              <a:solidFill>
                <a:schemeClr val="folHlink"/>
              </a:solidFill>
              <a:latin typeface="Agilent TT Cond" pitchFamily="34" charset="0"/>
            </a:endParaRPr>
          </a:p>
        </p:txBody>
      </p:sp>
      <p:sp>
        <p:nvSpPr>
          <p:cNvPr id="57369" name="Line 25"/>
          <p:cNvSpPr>
            <a:spLocks noChangeShapeType="1"/>
          </p:cNvSpPr>
          <p:nvPr/>
        </p:nvSpPr>
        <p:spPr bwMode="auto">
          <a:xfrm>
            <a:off x="3819525" y="4297363"/>
            <a:ext cx="354013" cy="1587"/>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57370" name="Text Box 26"/>
          <p:cNvSpPr txBox="1">
            <a:spLocks noChangeArrowheads="1"/>
          </p:cNvSpPr>
          <p:nvPr/>
        </p:nvSpPr>
        <p:spPr bwMode="auto">
          <a:xfrm>
            <a:off x="7696200" y="4648200"/>
            <a:ext cx="1447800" cy="6762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power sweep range</a:t>
            </a:r>
            <a:endParaRPr lang="en-US" sz="2200" dirty="0">
              <a:solidFill>
                <a:schemeClr val="folHlink"/>
              </a:solidFill>
              <a:latin typeface="Agilent TT Cond" pitchFamily="34" charset="0"/>
            </a:endParaRPr>
          </a:p>
        </p:txBody>
      </p:sp>
      <p:sp>
        <p:nvSpPr>
          <p:cNvPr id="57371" name="Freeform 27"/>
          <p:cNvSpPr>
            <a:spLocks/>
          </p:cNvSpPr>
          <p:nvPr/>
        </p:nvSpPr>
        <p:spPr bwMode="auto">
          <a:xfrm>
            <a:off x="5935663" y="4468813"/>
            <a:ext cx="706437" cy="344487"/>
          </a:xfrm>
          <a:custGeom>
            <a:avLst/>
            <a:gdLst>
              <a:gd name="T0" fmla="*/ 2147483647 w 490"/>
              <a:gd name="T1" fmla="*/ 0 h 246"/>
              <a:gd name="T2" fmla="*/ 2147483647 w 490"/>
              <a:gd name="T3" fmla="*/ 2147483647 h 246"/>
              <a:gd name="T4" fmla="*/ 0 w 490"/>
              <a:gd name="T5" fmla="*/ 2147483647 h 246"/>
              <a:gd name="T6" fmla="*/ 0 60000 65536"/>
              <a:gd name="T7" fmla="*/ 0 60000 65536"/>
              <a:gd name="T8" fmla="*/ 0 60000 65536"/>
              <a:gd name="T9" fmla="*/ 0 w 490"/>
              <a:gd name="T10" fmla="*/ 0 h 246"/>
              <a:gd name="T11" fmla="*/ 490 w 490"/>
              <a:gd name="T12" fmla="*/ 246 h 246"/>
            </a:gdLst>
            <a:ahLst/>
            <a:cxnLst>
              <a:cxn ang="T6">
                <a:pos x="T0" y="T1"/>
              </a:cxn>
              <a:cxn ang="T7">
                <a:pos x="T2" y="T3"/>
              </a:cxn>
              <a:cxn ang="T8">
                <a:pos x="T4" y="T5"/>
              </a:cxn>
            </a:cxnLst>
            <a:rect l="T9" t="T10" r="T11" b="T12"/>
            <a:pathLst>
              <a:path w="490" h="246">
                <a:moveTo>
                  <a:pt x="489" y="0"/>
                </a:moveTo>
                <a:lnTo>
                  <a:pt x="489" y="245"/>
                </a:lnTo>
                <a:lnTo>
                  <a:pt x="0" y="245"/>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57372" name="Text Box 28"/>
          <p:cNvSpPr txBox="1">
            <a:spLocks noChangeArrowheads="1"/>
          </p:cNvSpPr>
          <p:nvPr/>
        </p:nvSpPr>
        <p:spPr bwMode="auto">
          <a:xfrm>
            <a:off x="4492625" y="5681663"/>
            <a:ext cx="212725" cy="257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t</a:t>
            </a:r>
            <a:r>
              <a:rPr lang="en-US" sz="1300" dirty="0">
                <a:solidFill>
                  <a:schemeClr val="folHlink"/>
                </a:solidFill>
                <a:latin typeface="Agilent TT Cond" pitchFamily="34" charset="0"/>
              </a:rPr>
              <a:t>1</a:t>
            </a:r>
            <a:endParaRPr lang="en-US" sz="2200" dirty="0">
              <a:solidFill>
                <a:schemeClr val="folHlink"/>
              </a:solidFill>
              <a:latin typeface="Agilent TT Cond" pitchFamily="34" charset="0"/>
            </a:endParaRPr>
          </a:p>
        </p:txBody>
      </p:sp>
      <p:sp>
        <p:nvSpPr>
          <p:cNvPr id="57373" name="Text Box 29"/>
          <p:cNvSpPr txBox="1">
            <a:spLocks noChangeArrowheads="1"/>
          </p:cNvSpPr>
          <p:nvPr/>
        </p:nvSpPr>
        <p:spPr bwMode="auto">
          <a:xfrm>
            <a:off x="6840538" y="5699125"/>
            <a:ext cx="244475" cy="2555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t2</a:t>
            </a:r>
            <a:endParaRPr lang="en-US" sz="2200" dirty="0">
              <a:solidFill>
                <a:schemeClr val="folHlink"/>
              </a:solidFill>
              <a:latin typeface="Agilent TT Cond" pitchFamily="34" charset="0"/>
            </a:endParaRPr>
          </a:p>
        </p:txBody>
      </p:sp>
      <p:sp>
        <p:nvSpPr>
          <p:cNvPr id="57374" name="Rectangle 30"/>
          <p:cNvSpPr>
            <a:spLocks noChangeArrowheads="1"/>
          </p:cNvSpPr>
          <p:nvPr/>
        </p:nvSpPr>
        <p:spPr bwMode="auto">
          <a:xfrm>
            <a:off x="1143000" y="914400"/>
            <a:ext cx="5410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Frequency Sweep - Amplitude</a:t>
            </a:r>
            <a:endParaRPr lang="en-US" sz="3200" b="1"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28588" y="166688"/>
            <a:ext cx="9015412" cy="549275"/>
          </a:xfrm>
        </p:spPr>
        <p:txBody>
          <a:bodyPr/>
          <a:lstStyle/>
          <a:p>
            <a:r>
              <a:rPr lang="en-US" dirty="0" smtClean="0"/>
              <a:t>Basic CW Signals – Specifications 	</a:t>
            </a:r>
          </a:p>
        </p:txBody>
      </p:sp>
      <p:sp>
        <p:nvSpPr>
          <p:cNvPr id="58371" name="Rectangle 3"/>
          <p:cNvSpPr>
            <a:spLocks noChangeArrowheads="1"/>
          </p:cNvSpPr>
          <p:nvPr/>
        </p:nvSpPr>
        <p:spPr bwMode="auto">
          <a:xfrm>
            <a:off x="892175" y="1423194"/>
            <a:ext cx="2266950" cy="1367631"/>
          </a:xfrm>
          <a:prstGeom prst="rect">
            <a:avLst/>
          </a:prstGeom>
          <a:noFill/>
          <a:ln w="9525">
            <a:noFill/>
            <a:miter lim="800000"/>
            <a:headEnd/>
            <a:tailEnd/>
          </a:ln>
        </p:spPr>
        <p:txBody>
          <a:bodyPr lIns="0" tIns="0" rIns="0" bIns="0"/>
          <a:lstStyle/>
          <a:p>
            <a:pPr marL="204788" indent="-204788" defTabSz="449263">
              <a:spcBef>
                <a:spcPct val="20000"/>
              </a:spcBef>
              <a:buClr>
                <a:srgbClr val="000000"/>
              </a:buClr>
              <a:buFontTx/>
              <a:buChar char="•"/>
            </a:pPr>
            <a:r>
              <a:rPr lang="en-US" sz="1900" b="1" dirty="0">
                <a:solidFill>
                  <a:schemeClr val="tx2"/>
                </a:solidFill>
                <a:latin typeface="Agilent TT Cond" pitchFamily="34" charset="0"/>
              </a:rPr>
              <a:t>Phase Noise</a:t>
            </a:r>
          </a:p>
          <a:p>
            <a:pPr marL="204788" indent="-204788" defTabSz="449263">
              <a:spcBef>
                <a:spcPct val="20000"/>
              </a:spcBef>
              <a:buClr>
                <a:srgbClr val="000000"/>
              </a:buClr>
              <a:buFontTx/>
              <a:buChar char="•"/>
            </a:pPr>
            <a:r>
              <a:rPr lang="en-US" sz="1900" b="1" dirty="0" smtClean="0">
                <a:solidFill>
                  <a:schemeClr val="tx2"/>
                </a:solidFill>
                <a:latin typeface="Agilent TT Cond" pitchFamily="34" charset="0"/>
              </a:rPr>
              <a:t>Spurious</a:t>
            </a:r>
          </a:p>
          <a:p>
            <a:pPr marL="204788" indent="-204788" defTabSz="449263">
              <a:spcBef>
                <a:spcPct val="20000"/>
              </a:spcBef>
              <a:buClr>
                <a:srgbClr val="000000"/>
              </a:buClr>
              <a:buFontTx/>
              <a:buChar char="•"/>
            </a:pPr>
            <a:r>
              <a:rPr lang="en-US" sz="1900" b="1" dirty="0" smtClean="0">
                <a:solidFill>
                  <a:schemeClr val="tx2"/>
                </a:solidFill>
                <a:latin typeface="Agilent TT Cond" pitchFamily="34" charset="0"/>
              </a:rPr>
              <a:t>Harmonics</a:t>
            </a:r>
          </a:p>
          <a:p>
            <a:pPr marL="204788" indent="-204788" defTabSz="449263">
              <a:spcBef>
                <a:spcPct val="20000"/>
              </a:spcBef>
              <a:buClr>
                <a:srgbClr val="000000"/>
              </a:buClr>
              <a:buFontTx/>
              <a:buChar char="•"/>
            </a:pPr>
            <a:r>
              <a:rPr lang="en-US" sz="1900" b="1" dirty="0" smtClean="0">
                <a:solidFill>
                  <a:schemeClr val="tx2"/>
                </a:solidFill>
                <a:latin typeface="Agilent TT Cond" pitchFamily="34" charset="0"/>
              </a:rPr>
              <a:t>Sub-harmonics</a:t>
            </a:r>
            <a:endParaRPr lang="en-US" sz="1900" b="1" dirty="0">
              <a:solidFill>
                <a:schemeClr val="tx2"/>
              </a:solidFill>
              <a:latin typeface="Agilent TT Cond" pitchFamily="34" charset="0"/>
            </a:endParaRPr>
          </a:p>
        </p:txBody>
      </p:sp>
      <p:sp>
        <p:nvSpPr>
          <p:cNvPr id="58372" name="Freeform 4"/>
          <p:cNvSpPr>
            <a:spLocks/>
          </p:cNvSpPr>
          <p:nvPr/>
        </p:nvSpPr>
        <p:spPr bwMode="auto">
          <a:xfrm>
            <a:off x="862880" y="2724518"/>
            <a:ext cx="6910388" cy="2916237"/>
          </a:xfrm>
          <a:custGeom>
            <a:avLst/>
            <a:gdLst>
              <a:gd name="T0" fmla="*/ 0 w 4788"/>
              <a:gd name="T1" fmla="*/ 0 h 2081"/>
              <a:gd name="T2" fmla="*/ 0 w 4788"/>
              <a:gd name="T3" fmla="*/ 2147483647 h 2081"/>
              <a:gd name="T4" fmla="*/ 2147483647 w 4788"/>
              <a:gd name="T5" fmla="*/ 2147483647 h 2081"/>
              <a:gd name="T6" fmla="*/ 0 60000 65536"/>
              <a:gd name="T7" fmla="*/ 0 60000 65536"/>
              <a:gd name="T8" fmla="*/ 0 60000 65536"/>
              <a:gd name="T9" fmla="*/ 0 w 4788"/>
              <a:gd name="T10" fmla="*/ 0 h 2081"/>
              <a:gd name="T11" fmla="*/ 4788 w 4788"/>
              <a:gd name="T12" fmla="*/ 2081 h 2081"/>
            </a:gdLst>
            <a:ahLst/>
            <a:cxnLst>
              <a:cxn ang="T6">
                <a:pos x="T0" y="T1"/>
              </a:cxn>
              <a:cxn ang="T7">
                <a:pos x="T2" y="T3"/>
              </a:cxn>
              <a:cxn ang="T8">
                <a:pos x="T4" y="T5"/>
              </a:cxn>
            </a:cxnLst>
            <a:rect l="T9" t="T10" r="T11" b="T12"/>
            <a:pathLst>
              <a:path w="4788" h="2081">
                <a:moveTo>
                  <a:pt x="0" y="0"/>
                </a:moveTo>
                <a:lnTo>
                  <a:pt x="0" y="2080"/>
                </a:lnTo>
                <a:lnTo>
                  <a:pt x="4787" y="2080"/>
                </a:lnTo>
              </a:path>
            </a:pathLst>
          </a:custGeom>
          <a:noFill/>
          <a:ln w="31234">
            <a:solidFill>
              <a:srgbClr val="000000"/>
            </a:solidFill>
            <a:round/>
            <a:headEnd type="triangle" w="med" len="med"/>
            <a:tailEnd type="triangle" w="med" len="med"/>
          </a:ln>
        </p:spPr>
        <p:txBody>
          <a:bodyPr/>
          <a:lstStyle/>
          <a:p>
            <a:endParaRPr lang="en-US" dirty="0">
              <a:latin typeface="Agilent TT Cond" pitchFamily="34" charset="0"/>
            </a:endParaRPr>
          </a:p>
        </p:txBody>
      </p:sp>
      <p:sp>
        <p:nvSpPr>
          <p:cNvPr id="58373" name="Line 5"/>
          <p:cNvSpPr>
            <a:spLocks noChangeShapeType="1"/>
          </p:cNvSpPr>
          <p:nvPr/>
        </p:nvSpPr>
        <p:spPr bwMode="auto">
          <a:xfrm flipV="1">
            <a:off x="3320330" y="2913321"/>
            <a:ext cx="0" cy="273685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58374" name="Freeform 6"/>
          <p:cNvSpPr>
            <a:spLocks/>
          </p:cNvSpPr>
          <p:nvPr/>
        </p:nvSpPr>
        <p:spPr bwMode="auto">
          <a:xfrm>
            <a:off x="2242418" y="3084771"/>
            <a:ext cx="1079500" cy="2566988"/>
          </a:xfrm>
          <a:custGeom>
            <a:avLst/>
            <a:gdLst>
              <a:gd name="T0" fmla="*/ 2147483647 w 748"/>
              <a:gd name="T1" fmla="*/ 0 h 1833"/>
              <a:gd name="T2" fmla="*/ 2147483647 w 748"/>
              <a:gd name="T3" fmla="*/ 2147483647 h 1833"/>
              <a:gd name="T4" fmla="*/ 2147483647 w 748"/>
              <a:gd name="T5" fmla="*/ 2147483647 h 1833"/>
              <a:gd name="T6" fmla="*/ 2147483647 w 748"/>
              <a:gd name="T7" fmla="*/ 2147483647 h 1833"/>
              <a:gd name="T8" fmla="*/ 2147483647 w 748"/>
              <a:gd name="T9" fmla="*/ 2147483647 h 1833"/>
              <a:gd name="T10" fmla="*/ 2147483647 w 748"/>
              <a:gd name="T11" fmla="*/ 2147483647 h 1833"/>
              <a:gd name="T12" fmla="*/ 2147483647 w 748"/>
              <a:gd name="T13" fmla="*/ 2147483647 h 1833"/>
              <a:gd name="T14" fmla="*/ 2147483647 w 748"/>
              <a:gd name="T15" fmla="*/ 2147483647 h 1833"/>
              <a:gd name="T16" fmla="*/ 2147483647 w 748"/>
              <a:gd name="T17" fmla="*/ 2147483647 h 1833"/>
              <a:gd name="T18" fmla="*/ 2147483647 w 748"/>
              <a:gd name="T19" fmla="*/ 2147483647 h 1833"/>
              <a:gd name="T20" fmla="*/ 2147483647 w 748"/>
              <a:gd name="T21" fmla="*/ 2147483647 h 1833"/>
              <a:gd name="T22" fmla="*/ 2147483647 w 748"/>
              <a:gd name="T23" fmla="*/ 2147483647 h 1833"/>
              <a:gd name="T24" fmla="*/ 2147483647 w 748"/>
              <a:gd name="T25" fmla="*/ 2147483647 h 1833"/>
              <a:gd name="T26" fmla="*/ 2147483647 w 748"/>
              <a:gd name="T27" fmla="*/ 2147483647 h 1833"/>
              <a:gd name="T28" fmla="*/ 2147483647 w 748"/>
              <a:gd name="T29" fmla="*/ 2147483647 h 1833"/>
              <a:gd name="T30" fmla="*/ 2147483647 w 748"/>
              <a:gd name="T31" fmla="*/ 2147483647 h 1833"/>
              <a:gd name="T32" fmla="*/ 2147483647 w 748"/>
              <a:gd name="T33" fmla="*/ 2147483647 h 1833"/>
              <a:gd name="T34" fmla="*/ 2147483647 w 748"/>
              <a:gd name="T35" fmla="*/ 2147483647 h 1833"/>
              <a:gd name="T36" fmla="*/ 2147483647 w 748"/>
              <a:gd name="T37" fmla="*/ 2147483647 h 1833"/>
              <a:gd name="T38" fmla="*/ 2147483647 w 748"/>
              <a:gd name="T39" fmla="*/ 2147483647 h 1833"/>
              <a:gd name="T40" fmla="*/ 2147483647 w 748"/>
              <a:gd name="T41" fmla="*/ 2147483647 h 1833"/>
              <a:gd name="T42" fmla="*/ 2147483647 w 748"/>
              <a:gd name="T43" fmla="*/ 2147483647 h 1833"/>
              <a:gd name="T44" fmla="*/ 2147483647 w 748"/>
              <a:gd name="T45" fmla="*/ 2147483647 h 1833"/>
              <a:gd name="T46" fmla="*/ 2147483647 w 748"/>
              <a:gd name="T47" fmla="*/ 2147483647 h 1833"/>
              <a:gd name="T48" fmla="*/ 2147483647 w 748"/>
              <a:gd name="T49" fmla="*/ 2147483647 h 1833"/>
              <a:gd name="T50" fmla="*/ 2147483647 w 748"/>
              <a:gd name="T51" fmla="*/ 2147483647 h 1833"/>
              <a:gd name="T52" fmla="*/ 2147483647 w 748"/>
              <a:gd name="T53" fmla="*/ 2147483647 h 1833"/>
              <a:gd name="T54" fmla="*/ 2147483647 w 748"/>
              <a:gd name="T55" fmla="*/ 2147483647 h 1833"/>
              <a:gd name="T56" fmla="*/ 2147483647 w 748"/>
              <a:gd name="T57" fmla="*/ 2147483647 h 1833"/>
              <a:gd name="T58" fmla="*/ 2147483647 w 748"/>
              <a:gd name="T59" fmla="*/ 2147483647 h 1833"/>
              <a:gd name="T60" fmla="*/ 2147483647 w 748"/>
              <a:gd name="T61" fmla="*/ 2147483647 h 1833"/>
              <a:gd name="T62" fmla="*/ 2147483647 w 748"/>
              <a:gd name="T63" fmla="*/ 2147483647 h 1833"/>
              <a:gd name="T64" fmla="*/ 2147483647 w 748"/>
              <a:gd name="T65" fmla="*/ 2147483647 h 1833"/>
              <a:gd name="T66" fmla="*/ 2147483647 w 748"/>
              <a:gd name="T67" fmla="*/ 2147483647 h 1833"/>
              <a:gd name="T68" fmla="*/ 2147483647 w 748"/>
              <a:gd name="T69" fmla="*/ 2147483647 h 1833"/>
              <a:gd name="T70" fmla="*/ 2147483647 w 748"/>
              <a:gd name="T71" fmla="*/ 2147483647 h 1833"/>
              <a:gd name="T72" fmla="*/ 2147483647 w 748"/>
              <a:gd name="T73" fmla="*/ 2147483647 h 1833"/>
              <a:gd name="T74" fmla="*/ 2147483647 w 748"/>
              <a:gd name="T75" fmla="*/ 2147483647 h 1833"/>
              <a:gd name="T76" fmla="*/ 2147483647 w 748"/>
              <a:gd name="T77" fmla="*/ 2147483647 h 1833"/>
              <a:gd name="T78" fmla="*/ 2147483647 w 748"/>
              <a:gd name="T79" fmla="*/ 2147483647 h 1833"/>
              <a:gd name="T80" fmla="*/ 2147483647 w 748"/>
              <a:gd name="T81" fmla="*/ 2147483647 h 1833"/>
              <a:gd name="T82" fmla="*/ 2147483647 w 748"/>
              <a:gd name="T83" fmla="*/ 2147483647 h 1833"/>
              <a:gd name="T84" fmla="*/ 2147483647 w 748"/>
              <a:gd name="T85" fmla="*/ 2147483647 h 1833"/>
              <a:gd name="T86" fmla="*/ 2147483647 w 748"/>
              <a:gd name="T87" fmla="*/ 2147483647 h 1833"/>
              <a:gd name="T88" fmla="*/ 2147483647 w 748"/>
              <a:gd name="T89" fmla="*/ 2147483647 h 1833"/>
              <a:gd name="T90" fmla="*/ 2147483647 w 748"/>
              <a:gd name="T91" fmla="*/ 2147483647 h 1833"/>
              <a:gd name="T92" fmla="*/ 2147483647 w 748"/>
              <a:gd name="T93" fmla="*/ 2147483647 h 1833"/>
              <a:gd name="T94" fmla="*/ 2147483647 w 748"/>
              <a:gd name="T95" fmla="*/ 2147483647 h 1833"/>
              <a:gd name="T96" fmla="*/ 0 w 748"/>
              <a:gd name="T97" fmla="*/ 2147483647 h 18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8"/>
              <a:gd name="T148" fmla="*/ 0 h 1833"/>
              <a:gd name="T149" fmla="*/ 748 w 748"/>
              <a:gd name="T150" fmla="*/ 1833 h 18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8" h="1833">
                <a:moveTo>
                  <a:pt x="747" y="0"/>
                </a:moveTo>
                <a:lnTo>
                  <a:pt x="746" y="10"/>
                </a:lnTo>
                <a:lnTo>
                  <a:pt x="745" y="37"/>
                </a:lnTo>
                <a:lnTo>
                  <a:pt x="744" y="80"/>
                </a:lnTo>
                <a:lnTo>
                  <a:pt x="742" y="136"/>
                </a:lnTo>
                <a:lnTo>
                  <a:pt x="738" y="204"/>
                </a:lnTo>
                <a:lnTo>
                  <a:pt x="734" y="281"/>
                </a:lnTo>
                <a:lnTo>
                  <a:pt x="729" y="365"/>
                </a:lnTo>
                <a:lnTo>
                  <a:pt x="724" y="453"/>
                </a:lnTo>
                <a:lnTo>
                  <a:pt x="717" y="546"/>
                </a:lnTo>
                <a:lnTo>
                  <a:pt x="709" y="638"/>
                </a:lnTo>
                <a:lnTo>
                  <a:pt x="700" y="730"/>
                </a:lnTo>
                <a:lnTo>
                  <a:pt x="691" y="819"/>
                </a:lnTo>
                <a:lnTo>
                  <a:pt x="679" y="903"/>
                </a:lnTo>
                <a:lnTo>
                  <a:pt x="667" y="979"/>
                </a:lnTo>
                <a:lnTo>
                  <a:pt x="654" y="1045"/>
                </a:lnTo>
                <a:lnTo>
                  <a:pt x="640" y="1099"/>
                </a:lnTo>
                <a:lnTo>
                  <a:pt x="632" y="1120"/>
                </a:lnTo>
                <a:lnTo>
                  <a:pt x="624" y="1142"/>
                </a:lnTo>
                <a:lnTo>
                  <a:pt x="614" y="1165"/>
                </a:lnTo>
                <a:lnTo>
                  <a:pt x="603" y="1189"/>
                </a:lnTo>
                <a:lnTo>
                  <a:pt x="589" y="1215"/>
                </a:lnTo>
                <a:lnTo>
                  <a:pt x="575" y="1241"/>
                </a:lnTo>
                <a:lnTo>
                  <a:pt x="561" y="1266"/>
                </a:lnTo>
                <a:lnTo>
                  <a:pt x="547" y="1291"/>
                </a:lnTo>
                <a:lnTo>
                  <a:pt x="530" y="1317"/>
                </a:lnTo>
                <a:lnTo>
                  <a:pt x="515" y="1343"/>
                </a:lnTo>
                <a:lnTo>
                  <a:pt x="498" y="1367"/>
                </a:lnTo>
                <a:lnTo>
                  <a:pt x="483" y="1390"/>
                </a:lnTo>
                <a:lnTo>
                  <a:pt x="468" y="1412"/>
                </a:lnTo>
                <a:lnTo>
                  <a:pt x="453" y="1432"/>
                </a:lnTo>
                <a:lnTo>
                  <a:pt x="440" y="1450"/>
                </a:lnTo>
                <a:lnTo>
                  <a:pt x="427" y="1466"/>
                </a:lnTo>
                <a:lnTo>
                  <a:pt x="407" y="1488"/>
                </a:lnTo>
                <a:lnTo>
                  <a:pt x="382" y="1514"/>
                </a:lnTo>
                <a:lnTo>
                  <a:pt x="353" y="1542"/>
                </a:lnTo>
                <a:lnTo>
                  <a:pt x="321" y="1570"/>
                </a:lnTo>
                <a:lnTo>
                  <a:pt x="286" y="1601"/>
                </a:lnTo>
                <a:lnTo>
                  <a:pt x="251" y="1631"/>
                </a:lnTo>
                <a:lnTo>
                  <a:pt x="215" y="1662"/>
                </a:lnTo>
                <a:lnTo>
                  <a:pt x="179" y="1690"/>
                </a:lnTo>
                <a:lnTo>
                  <a:pt x="143" y="1720"/>
                </a:lnTo>
                <a:lnTo>
                  <a:pt x="110" y="1746"/>
                </a:lnTo>
                <a:lnTo>
                  <a:pt x="80" y="1771"/>
                </a:lnTo>
                <a:lnTo>
                  <a:pt x="54" y="1791"/>
                </a:lnTo>
                <a:lnTo>
                  <a:pt x="31" y="1809"/>
                </a:lnTo>
                <a:lnTo>
                  <a:pt x="14" y="1822"/>
                </a:lnTo>
                <a:lnTo>
                  <a:pt x="3" y="1830"/>
                </a:lnTo>
                <a:lnTo>
                  <a:pt x="0" y="1832"/>
                </a:lnTo>
              </a:path>
            </a:pathLst>
          </a:custGeom>
          <a:noFill/>
          <a:ln w="31242">
            <a:solidFill>
              <a:srgbClr val="000000"/>
            </a:solidFill>
            <a:prstDash val="sysDot"/>
            <a:round/>
            <a:headEnd/>
            <a:tailEnd/>
          </a:ln>
        </p:spPr>
        <p:txBody>
          <a:bodyPr/>
          <a:lstStyle/>
          <a:p>
            <a:endParaRPr lang="en-US" dirty="0">
              <a:latin typeface="Agilent TT Cond" pitchFamily="34" charset="0"/>
            </a:endParaRPr>
          </a:p>
        </p:txBody>
      </p:sp>
      <p:sp>
        <p:nvSpPr>
          <p:cNvPr id="58375" name="Freeform 7"/>
          <p:cNvSpPr>
            <a:spLocks/>
          </p:cNvSpPr>
          <p:nvPr/>
        </p:nvSpPr>
        <p:spPr bwMode="auto">
          <a:xfrm>
            <a:off x="3317155" y="3084771"/>
            <a:ext cx="1079500" cy="2566988"/>
          </a:xfrm>
          <a:custGeom>
            <a:avLst/>
            <a:gdLst>
              <a:gd name="T0" fmla="*/ 0 w 748"/>
              <a:gd name="T1" fmla="*/ 0 h 1833"/>
              <a:gd name="T2" fmla="*/ 0 w 748"/>
              <a:gd name="T3" fmla="*/ 2147483647 h 1833"/>
              <a:gd name="T4" fmla="*/ 0 w 748"/>
              <a:gd name="T5" fmla="*/ 2147483647 h 1833"/>
              <a:gd name="T6" fmla="*/ 2147483647 w 748"/>
              <a:gd name="T7" fmla="*/ 2147483647 h 1833"/>
              <a:gd name="T8" fmla="*/ 2147483647 w 748"/>
              <a:gd name="T9" fmla="*/ 2147483647 h 1833"/>
              <a:gd name="T10" fmla="*/ 2147483647 w 748"/>
              <a:gd name="T11" fmla="*/ 2147483647 h 1833"/>
              <a:gd name="T12" fmla="*/ 2147483647 w 748"/>
              <a:gd name="T13" fmla="*/ 2147483647 h 1833"/>
              <a:gd name="T14" fmla="*/ 2147483647 w 748"/>
              <a:gd name="T15" fmla="*/ 2147483647 h 1833"/>
              <a:gd name="T16" fmla="*/ 2147483647 w 748"/>
              <a:gd name="T17" fmla="*/ 2147483647 h 1833"/>
              <a:gd name="T18" fmla="*/ 2147483647 w 748"/>
              <a:gd name="T19" fmla="*/ 2147483647 h 1833"/>
              <a:gd name="T20" fmla="*/ 2147483647 w 748"/>
              <a:gd name="T21" fmla="*/ 2147483647 h 1833"/>
              <a:gd name="T22" fmla="*/ 2147483647 w 748"/>
              <a:gd name="T23" fmla="*/ 2147483647 h 1833"/>
              <a:gd name="T24" fmla="*/ 2147483647 w 748"/>
              <a:gd name="T25" fmla="*/ 2147483647 h 1833"/>
              <a:gd name="T26" fmla="*/ 2147483647 w 748"/>
              <a:gd name="T27" fmla="*/ 2147483647 h 1833"/>
              <a:gd name="T28" fmla="*/ 2147483647 w 748"/>
              <a:gd name="T29" fmla="*/ 2147483647 h 1833"/>
              <a:gd name="T30" fmla="*/ 2147483647 w 748"/>
              <a:gd name="T31" fmla="*/ 2147483647 h 1833"/>
              <a:gd name="T32" fmla="*/ 2147483647 w 748"/>
              <a:gd name="T33" fmla="*/ 2147483647 h 1833"/>
              <a:gd name="T34" fmla="*/ 2147483647 w 748"/>
              <a:gd name="T35" fmla="*/ 2147483647 h 1833"/>
              <a:gd name="T36" fmla="*/ 2147483647 w 748"/>
              <a:gd name="T37" fmla="*/ 2147483647 h 1833"/>
              <a:gd name="T38" fmla="*/ 2147483647 w 748"/>
              <a:gd name="T39" fmla="*/ 2147483647 h 1833"/>
              <a:gd name="T40" fmla="*/ 2147483647 w 748"/>
              <a:gd name="T41" fmla="*/ 2147483647 h 1833"/>
              <a:gd name="T42" fmla="*/ 2147483647 w 748"/>
              <a:gd name="T43" fmla="*/ 2147483647 h 1833"/>
              <a:gd name="T44" fmla="*/ 2147483647 w 748"/>
              <a:gd name="T45" fmla="*/ 2147483647 h 1833"/>
              <a:gd name="T46" fmla="*/ 2147483647 w 748"/>
              <a:gd name="T47" fmla="*/ 2147483647 h 1833"/>
              <a:gd name="T48" fmla="*/ 2147483647 w 748"/>
              <a:gd name="T49" fmla="*/ 2147483647 h 1833"/>
              <a:gd name="T50" fmla="*/ 2147483647 w 748"/>
              <a:gd name="T51" fmla="*/ 2147483647 h 1833"/>
              <a:gd name="T52" fmla="*/ 2147483647 w 748"/>
              <a:gd name="T53" fmla="*/ 2147483647 h 1833"/>
              <a:gd name="T54" fmla="*/ 2147483647 w 748"/>
              <a:gd name="T55" fmla="*/ 2147483647 h 1833"/>
              <a:gd name="T56" fmla="*/ 2147483647 w 748"/>
              <a:gd name="T57" fmla="*/ 2147483647 h 1833"/>
              <a:gd name="T58" fmla="*/ 2147483647 w 748"/>
              <a:gd name="T59" fmla="*/ 2147483647 h 1833"/>
              <a:gd name="T60" fmla="*/ 2147483647 w 748"/>
              <a:gd name="T61" fmla="*/ 2147483647 h 1833"/>
              <a:gd name="T62" fmla="*/ 2147483647 w 748"/>
              <a:gd name="T63" fmla="*/ 2147483647 h 1833"/>
              <a:gd name="T64" fmla="*/ 2147483647 w 748"/>
              <a:gd name="T65" fmla="*/ 2147483647 h 1833"/>
              <a:gd name="T66" fmla="*/ 2147483647 w 748"/>
              <a:gd name="T67" fmla="*/ 2147483647 h 1833"/>
              <a:gd name="T68" fmla="*/ 2147483647 w 748"/>
              <a:gd name="T69" fmla="*/ 2147483647 h 1833"/>
              <a:gd name="T70" fmla="*/ 2147483647 w 748"/>
              <a:gd name="T71" fmla="*/ 2147483647 h 1833"/>
              <a:gd name="T72" fmla="*/ 2147483647 w 748"/>
              <a:gd name="T73" fmla="*/ 2147483647 h 1833"/>
              <a:gd name="T74" fmla="*/ 2147483647 w 748"/>
              <a:gd name="T75" fmla="*/ 2147483647 h 1833"/>
              <a:gd name="T76" fmla="*/ 2147483647 w 748"/>
              <a:gd name="T77" fmla="*/ 2147483647 h 1833"/>
              <a:gd name="T78" fmla="*/ 2147483647 w 748"/>
              <a:gd name="T79" fmla="*/ 2147483647 h 1833"/>
              <a:gd name="T80" fmla="*/ 2147483647 w 748"/>
              <a:gd name="T81" fmla="*/ 2147483647 h 1833"/>
              <a:gd name="T82" fmla="*/ 2147483647 w 748"/>
              <a:gd name="T83" fmla="*/ 2147483647 h 1833"/>
              <a:gd name="T84" fmla="*/ 2147483647 w 748"/>
              <a:gd name="T85" fmla="*/ 2147483647 h 1833"/>
              <a:gd name="T86" fmla="*/ 2147483647 w 748"/>
              <a:gd name="T87" fmla="*/ 2147483647 h 1833"/>
              <a:gd name="T88" fmla="*/ 2147483647 w 748"/>
              <a:gd name="T89" fmla="*/ 2147483647 h 1833"/>
              <a:gd name="T90" fmla="*/ 2147483647 w 748"/>
              <a:gd name="T91" fmla="*/ 2147483647 h 1833"/>
              <a:gd name="T92" fmla="*/ 2147483647 w 748"/>
              <a:gd name="T93" fmla="*/ 2147483647 h 1833"/>
              <a:gd name="T94" fmla="*/ 2147483647 w 748"/>
              <a:gd name="T95" fmla="*/ 2147483647 h 1833"/>
              <a:gd name="T96" fmla="*/ 2147483647 w 748"/>
              <a:gd name="T97" fmla="*/ 2147483647 h 18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8"/>
              <a:gd name="T148" fmla="*/ 0 h 1833"/>
              <a:gd name="T149" fmla="*/ 748 w 748"/>
              <a:gd name="T150" fmla="*/ 1833 h 18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8" h="1833">
                <a:moveTo>
                  <a:pt x="0" y="0"/>
                </a:moveTo>
                <a:lnTo>
                  <a:pt x="0" y="10"/>
                </a:lnTo>
                <a:lnTo>
                  <a:pt x="0" y="37"/>
                </a:lnTo>
                <a:lnTo>
                  <a:pt x="2" y="80"/>
                </a:lnTo>
                <a:lnTo>
                  <a:pt x="5" y="136"/>
                </a:lnTo>
                <a:lnTo>
                  <a:pt x="7" y="204"/>
                </a:lnTo>
                <a:lnTo>
                  <a:pt x="11" y="281"/>
                </a:lnTo>
                <a:lnTo>
                  <a:pt x="16" y="365"/>
                </a:lnTo>
                <a:lnTo>
                  <a:pt x="22" y="453"/>
                </a:lnTo>
                <a:lnTo>
                  <a:pt x="28" y="546"/>
                </a:lnTo>
                <a:lnTo>
                  <a:pt x="36" y="638"/>
                </a:lnTo>
                <a:lnTo>
                  <a:pt x="45" y="730"/>
                </a:lnTo>
                <a:lnTo>
                  <a:pt x="54" y="819"/>
                </a:lnTo>
                <a:lnTo>
                  <a:pt x="65" y="903"/>
                </a:lnTo>
                <a:lnTo>
                  <a:pt x="78" y="979"/>
                </a:lnTo>
                <a:lnTo>
                  <a:pt x="91" y="1045"/>
                </a:lnTo>
                <a:lnTo>
                  <a:pt x="107" y="1099"/>
                </a:lnTo>
                <a:lnTo>
                  <a:pt x="113" y="1120"/>
                </a:lnTo>
                <a:lnTo>
                  <a:pt x="122" y="1142"/>
                </a:lnTo>
                <a:lnTo>
                  <a:pt x="132" y="1165"/>
                </a:lnTo>
                <a:lnTo>
                  <a:pt x="144" y="1189"/>
                </a:lnTo>
                <a:lnTo>
                  <a:pt x="156" y="1215"/>
                </a:lnTo>
                <a:lnTo>
                  <a:pt x="170" y="1241"/>
                </a:lnTo>
                <a:lnTo>
                  <a:pt x="184" y="1266"/>
                </a:lnTo>
                <a:lnTo>
                  <a:pt x="201" y="1291"/>
                </a:lnTo>
                <a:lnTo>
                  <a:pt x="215" y="1317"/>
                </a:lnTo>
                <a:lnTo>
                  <a:pt x="231" y="1343"/>
                </a:lnTo>
                <a:lnTo>
                  <a:pt x="247" y="1367"/>
                </a:lnTo>
                <a:lnTo>
                  <a:pt x="263" y="1390"/>
                </a:lnTo>
                <a:lnTo>
                  <a:pt x="278" y="1412"/>
                </a:lnTo>
                <a:lnTo>
                  <a:pt x="293" y="1432"/>
                </a:lnTo>
                <a:lnTo>
                  <a:pt x="306" y="1450"/>
                </a:lnTo>
                <a:lnTo>
                  <a:pt x="320" y="1466"/>
                </a:lnTo>
                <a:lnTo>
                  <a:pt x="339" y="1488"/>
                </a:lnTo>
                <a:lnTo>
                  <a:pt x="364" y="1514"/>
                </a:lnTo>
                <a:lnTo>
                  <a:pt x="392" y="1542"/>
                </a:lnTo>
                <a:lnTo>
                  <a:pt x="424" y="1570"/>
                </a:lnTo>
                <a:lnTo>
                  <a:pt x="458" y="1601"/>
                </a:lnTo>
                <a:lnTo>
                  <a:pt x="494" y="1631"/>
                </a:lnTo>
                <a:lnTo>
                  <a:pt x="530" y="1662"/>
                </a:lnTo>
                <a:lnTo>
                  <a:pt x="567" y="1690"/>
                </a:lnTo>
                <a:lnTo>
                  <a:pt x="601" y="1720"/>
                </a:lnTo>
                <a:lnTo>
                  <a:pt x="635" y="1746"/>
                </a:lnTo>
                <a:lnTo>
                  <a:pt x="664" y="1771"/>
                </a:lnTo>
                <a:lnTo>
                  <a:pt x="692" y="1791"/>
                </a:lnTo>
                <a:lnTo>
                  <a:pt x="714" y="1809"/>
                </a:lnTo>
                <a:lnTo>
                  <a:pt x="731" y="1822"/>
                </a:lnTo>
                <a:lnTo>
                  <a:pt x="742" y="1830"/>
                </a:lnTo>
                <a:lnTo>
                  <a:pt x="747" y="1832"/>
                </a:lnTo>
              </a:path>
            </a:pathLst>
          </a:custGeom>
          <a:noFill/>
          <a:ln w="31242">
            <a:solidFill>
              <a:srgbClr val="000000"/>
            </a:solidFill>
            <a:prstDash val="sysDot"/>
            <a:round/>
            <a:headEnd/>
            <a:tailEnd/>
          </a:ln>
        </p:spPr>
        <p:txBody>
          <a:bodyPr/>
          <a:lstStyle/>
          <a:p>
            <a:endParaRPr lang="en-US" dirty="0">
              <a:latin typeface="Agilent TT Cond" pitchFamily="34" charset="0"/>
            </a:endParaRPr>
          </a:p>
        </p:txBody>
      </p:sp>
      <p:sp>
        <p:nvSpPr>
          <p:cNvPr id="58376" name="Line 8"/>
          <p:cNvSpPr>
            <a:spLocks noChangeShapeType="1"/>
          </p:cNvSpPr>
          <p:nvPr/>
        </p:nvSpPr>
        <p:spPr bwMode="auto">
          <a:xfrm flipV="1">
            <a:off x="4861793" y="4965959"/>
            <a:ext cx="0" cy="684212"/>
          </a:xfrm>
          <a:prstGeom prst="line">
            <a:avLst/>
          </a:prstGeom>
          <a:noFill/>
          <a:ln w="31242">
            <a:solidFill>
              <a:schemeClr val="folHlink"/>
            </a:solidFill>
            <a:round/>
            <a:headEnd/>
            <a:tailEnd type="triangle" w="med" len="med"/>
          </a:ln>
        </p:spPr>
        <p:txBody>
          <a:bodyPr wrap="none" anchor="ctr"/>
          <a:lstStyle/>
          <a:p>
            <a:endParaRPr lang="en-US" dirty="0">
              <a:latin typeface="Agilent TT Cond" pitchFamily="34" charset="0"/>
            </a:endParaRPr>
          </a:p>
        </p:txBody>
      </p:sp>
      <p:sp>
        <p:nvSpPr>
          <p:cNvPr id="58377" name="Line 9"/>
          <p:cNvSpPr>
            <a:spLocks noChangeShapeType="1"/>
          </p:cNvSpPr>
          <p:nvPr/>
        </p:nvSpPr>
        <p:spPr bwMode="auto">
          <a:xfrm flipH="1">
            <a:off x="4387130" y="4965959"/>
            <a:ext cx="293688"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8378" name="Line 10"/>
          <p:cNvSpPr>
            <a:spLocks noChangeShapeType="1"/>
          </p:cNvSpPr>
          <p:nvPr/>
        </p:nvSpPr>
        <p:spPr bwMode="auto">
          <a:xfrm>
            <a:off x="4387130" y="2913321"/>
            <a:ext cx="293688"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8379" name="Line 11"/>
          <p:cNvSpPr>
            <a:spLocks noChangeShapeType="1"/>
          </p:cNvSpPr>
          <p:nvPr/>
        </p:nvSpPr>
        <p:spPr bwMode="auto">
          <a:xfrm>
            <a:off x="4552230" y="2913321"/>
            <a:ext cx="0" cy="2052638"/>
          </a:xfrm>
          <a:prstGeom prst="line">
            <a:avLst/>
          </a:prstGeom>
          <a:noFill/>
          <a:ln w="31234">
            <a:solidFill>
              <a:srgbClr val="000000"/>
            </a:solidFill>
            <a:round/>
            <a:headEnd type="triangle" w="med" len="med"/>
            <a:tailEnd type="triangle" w="med" len="med"/>
          </a:ln>
        </p:spPr>
        <p:txBody>
          <a:bodyPr wrap="none" anchor="ctr"/>
          <a:lstStyle/>
          <a:p>
            <a:endParaRPr lang="en-US" dirty="0">
              <a:latin typeface="Agilent TT Cond" pitchFamily="34" charset="0"/>
            </a:endParaRPr>
          </a:p>
        </p:txBody>
      </p:sp>
      <p:sp>
        <p:nvSpPr>
          <p:cNvPr id="58380" name="Line 12"/>
          <p:cNvSpPr>
            <a:spLocks noChangeShapeType="1"/>
          </p:cNvSpPr>
          <p:nvPr/>
        </p:nvSpPr>
        <p:spPr bwMode="auto">
          <a:xfrm flipV="1">
            <a:off x="7327180" y="4110296"/>
            <a:ext cx="0" cy="1539875"/>
          </a:xfrm>
          <a:prstGeom prst="line">
            <a:avLst/>
          </a:prstGeom>
          <a:noFill/>
          <a:ln w="31242">
            <a:solidFill>
              <a:schemeClr val="accent2"/>
            </a:solidFill>
            <a:round/>
            <a:headEnd/>
            <a:tailEnd type="triangle" w="med" len="med"/>
          </a:ln>
        </p:spPr>
        <p:txBody>
          <a:bodyPr wrap="none" anchor="ctr"/>
          <a:lstStyle/>
          <a:p>
            <a:endParaRPr lang="en-US" dirty="0">
              <a:latin typeface="Agilent TT Cond" pitchFamily="34" charset="0"/>
            </a:endParaRPr>
          </a:p>
        </p:txBody>
      </p:sp>
      <p:sp>
        <p:nvSpPr>
          <p:cNvPr id="58381" name="Text Box 13"/>
          <p:cNvSpPr txBox="1">
            <a:spLocks noChangeArrowheads="1"/>
          </p:cNvSpPr>
          <p:nvPr/>
        </p:nvSpPr>
        <p:spPr bwMode="auto">
          <a:xfrm>
            <a:off x="4707805" y="3597534"/>
            <a:ext cx="2147888" cy="7858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Non-harmonic spur</a:t>
            </a:r>
          </a:p>
          <a:p>
            <a:pPr defTabSz="403225">
              <a:buClr>
                <a:srgbClr val="000000"/>
              </a:buClr>
              <a:buSzPct val="90000"/>
              <a:buFont typeface="Monotype Sorts" pitchFamily="2" charset="2"/>
              <a:buNone/>
            </a:pPr>
            <a:r>
              <a:rPr lang="en-US" sz="1700" dirty="0">
                <a:solidFill>
                  <a:schemeClr val="folHlink"/>
                </a:solidFill>
                <a:latin typeface="Agilent TT Cond" pitchFamily="34" charset="0"/>
              </a:rPr>
              <a:t>~65dBc</a:t>
            </a:r>
            <a:endParaRPr lang="en-US" sz="2200" dirty="0">
              <a:solidFill>
                <a:schemeClr val="folHlink"/>
              </a:solidFill>
              <a:latin typeface="Agilent TT Cond" pitchFamily="34" charset="0"/>
            </a:endParaRPr>
          </a:p>
        </p:txBody>
      </p:sp>
      <p:sp>
        <p:nvSpPr>
          <p:cNvPr id="58382" name="Line 14"/>
          <p:cNvSpPr>
            <a:spLocks noChangeShapeType="1"/>
          </p:cNvSpPr>
          <p:nvPr/>
        </p:nvSpPr>
        <p:spPr bwMode="auto">
          <a:xfrm flipH="1">
            <a:off x="6863630" y="4110296"/>
            <a:ext cx="307975"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8383" name="Line 15"/>
          <p:cNvSpPr>
            <a:spLocks noChangeShapeType="1"/>
          </p:cNvSpPr>
          <p:nvPr/>
        </p:nvSpPr>
        <p:spPr bwMode="auto">
          <a:xfrm flipH="1">
            <a:off x="6863630" y="2913321"/>
            <a:ext cx="307975"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58384" name="Line 16"/>
          <p:cNvSpPr>
            <a:spLocks noChangeShapeType="1"/>
          </p:cNvSpPr>
          <p:nvPr/>
        </p:nvSpPr>
        <p:spPr bwMode="auto">
          <a:xfrm>
            <a:off x="7017618" y="2913321"/>
            <a:ext cx="0" cy="1196975"/>
          </a:xfrm>
          <a:prstGeom prst="line">
            <a:avLst/>
          </a:prstGeom>
          <a:noFill/>
          <a:ln w="31234">
            <a:solidFill>
              <a:srgbClr val="000000"/>
            </a:solidFill>
            <a:round/>
            <a:headEnd type="triangle" w="med" len="med"/>
            <a:tailEnd type="triangle" w="med" len="med"/>
          </a:ln>
        </p:spPr>
        <p:txBody>
          <a:bodyPr wrap="none" anchor="ctr"/>
          <a:lstStyle/>
          <a:p>
            <a:endParaRPr lang="en-US" dirty="0">
              <a:latin typeface="Agilent TT Cond" pitchFamily="34" charset="0"/>
            </a:endParaRPr>
          </a:p>
        </p:txBody>
      </p:sp>
      <p:sp>
        <p:nvSpPr>
          <p:cNvPr id="58385" name="Text Box 17"/>
          <p:cNvSpPr txBox="1">
            <a:spLocks noChangeArrowheads="1"/>
          </p:cNvSpPr>
          <p:nvPr/>
        </p:nvSpPr>
        <p:spPr bwMode="auto">
          <a:xfrm>
            <a:off x="7139855" y="3208596"/>
            <a:ext cx="1825625" cy="7874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Harmonic spur</a:t>
            </a:r>
          </a:p>
          <a:p>
            <a:pPr defTabSz="403225">
              <a:buClr>
                <a:srgbClr val="000000"/>
              </a:buClr>
              <a:buSzPct val="90000"/>
              <a:buFont typeface="Monotype Sorts" pitchFamily="2" charset="2"/>
              <a:buNone/>
            </a:pPr>
            <a:r>
              <a:rPr lang="en-US" sz="1700" dirty="0">
                <a:solidFill>
                  <a:schemeClr val="folHlink"/>
                </a:solidFill>
                <a:latin typeface="Agilent TT Cond" pitchFamily="34" charset="0"/>
              </a:rPr>
              <a:t>~30dBc</a:t>
            </a:r>
            <a:endParaRPr lang="en-US" sz="2200" dirty="0">
              <a:solidFill>
                <a:schemeClr val="folHlink"/>
              </a:solidFill>
              <a:latin typeface="Agilent TT Cond" pitchFamily="34" charset="0"/>
            </a:endParaRPr>
          </a:p>
        </p:txBody>
      </p:sp>
      <p:sp>
        <p:nvSpPr>
          <p:cNvPr id="58386" name="Line 18"/>
          <p:cNvSpPr>
            <a:spLocks noChangeShapeType="1"/>
          </p:cNvSpPr>
          <p:nvPr/>
        </p:nvSpPr>
        <p:spPr bwMode="auto">
          <a:xfrm flipH="1">
            <a:off x="3629893" y="2398971"/>
            <a:ext cx="1077912" cy="514350"/>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8387" name="Text Box 19"/>
          <p:cNvSpPr txBox="1">
            <a:spLocks noChangeArrowheads="1"/>
          </p:cNvSpPr>
          <p:nvPr/>
        </p:nvSpPr>
        <p:spPr bwMode="auto">
          <a:xfrm>
            <a:off x="4803055" y="2227521"/>
            <a:ext cx="1357313" cy="2873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CW output</a:t>
            </a:r>
            <a:endParaRPr lang="en-US" sz="2200" dirty="0">
              <a:solidFill>
                <a:schemeClr val="folHlink"/>
              </a:solidFill>
              <a:latin typeface="Agilent TT Cond" pitchFamily="34" charset="0"/>
            </a:endParaRPr>
          </a:p>
        </p:txBody>
      </p:sp>
      <p:sp>
        <p:nvSpPr>
          <p:cNvPr id="58388" name="Line 20"/>
          <p:cNvSpPr>
            <a:spLocks noChangeShapeType="1"/>
          </p:cNvSpPr>
          <p:nvPr/>
        </p:nvSpPr>
        <p:spPr bwMode="auto">
          <a:xfrm flipH="1">
            <a:off x="3629893" y="4110296"/>
            <a:ext cx="153987" cy="512763"/>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8389" name="Text Box 21"/>
          <p:cNvSpPr txBox="1">
            <a:spLocks noChangeArrowheads="1"/>
          </p:cNvSpPr>
          <p:nvPr/>
        </p:nvSpPr>
        <p:spPr bwMode="auto">
          <a:xfrm>
            <a:off x="3506861" y="3233074"/>
            <a:ext cx="950784" cy="87722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Phase </a:t>
            </a:r>
            <a:r>
              <a:rPr lang="en-US" sz="1700" dirty="0" smtClean="0">
                <a:solidFill>
                  <a:schemeClr val="folHlink"/>
                </a:solidFill>
                <a:latin typeface="Agilent TT Cond" pitchFamily="34" charset="0"/>
              </a:rPr>
              <a:t>noise,</a:t>
            </a:r>
          </a:p>
          <a:p>
            <a:pPr defTabSz="403225">
              <a:buClr>
                <a:srgbClr val="000000"/>
              </a:buClr>
              <a:buSzPct val="90000"/>
            </a:pPr>
            <a:r>
              <a:rPr lang="en-US" sz="1700" dirty="0" err="1" smtClean="0">
                <a:solidFill>
                  <a:schemeClr val="folHlink"/>
                </a:solidFill>
                <a:latin typeface="Agilent TT Cond" pitchFamily="34" charset="0"/>
              </a:rPr>
              <a:t>dBc</a:t>
            </a:r>
            <a:r>
              <a:rPr lang="en-US" sz="1700" dirty="0" smtClean="0">
                <a:solidFill>
                  <a:schemeClr val="folHlink"/>
                </a:solidFill>
                <a:latin typeface="Agilent TT Cond" pitchFamily="34" charset="0"/>
              </a:rPr>
              <a:t>/Hz</a:t>
            </a:r>
            <a:endParaRPr lang="en-US" sz="1700" dirty="0">
              <a:solidFill>
                <a:schemeClr val="folHlink"/>
              </a:solidFill>
              <a:latin typeface="Agilent TT Cond" pitchFamily="34" charset="0"/>
            </a:endParaRPr>
          </a:p>
          <a:p>
            <a:pPr defTabSz="403225">
              <a:buClr>
                <a:srgbClr val="000000"/>
              </a:buClr>
              <a:buSzPct val="90000"/>
              <a:buFont typeface="Monotype Sorts" pitchFamily="2" charset="2"/>
              <a:buNone/>
            </a:pPr>
            <a:endParaRPr lang="en-US" sz="2200" dirty="0">
              <a:solidFill>
                <a:schemeClr val="folHlink"/>
              </a:solidFill>
              <a:latin typeface="Agilent TT Cond" pitchFamily="34" charset="0"/>
            </a:endParaRPr>
          </a:p>
        </p:txBody>
      </p:sp>
      <p:sp>
        <p:nvSpPr>
          <p:cNvPr id="58390" name="Text Box 22"/>
          <p:cNvSpPr txBox="1">
            <a:spLocks noChangeArrowheads="1"/>
          </p:cNvSpPr>
          <p:nvPr/>
        </p:nvSpPr>
        <p:spPr bwMode="auto">
          <a:xfrm>
            <a:off x="1285949" y="5651759"/>
            <a:ext cx="6789737" cy="38753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latin typeface="Agilent TT Cond" pitchFamily="34" charset="0"/>
              </a:rPr>
              <a:t> </a:t>
            </a:r>
            <a:r>
              <a:rPr lang="en-US" sz="1900" dirty="0">
                <a:latin typeface="Agilent TT Cond" pitchFamily="34" charset="0"/>
              </a:rPr>
              <a:t>0.5</a:t>
            </a:r>
            <a:r>
              <a:rPr lang="en-US" sz="2200" dirty="0">
                <a:latin typeface="Agilent TT Cond" pitchFamily="34" charset="0"/>
              </a:rPr>
              <a:t> f</a:t>
            </a:r>
            <a:r>
              <a:rPr lang="en-US" sz="1300" dirty="0">
                <a:latin typeface="Agilent TT Cond" pitchFamily="34" charset="0"/>
              </a:rPr>
              <a:t>0                              </a:t>
            </a:r>
            <a:r>
              <a:rPr lang="en-US" sz="1300" dirty="0" smtClean="0">
                <a:latin typeface="Agilent TT Cond" pitchFamily="34" charset="0"/>
              </a:rPr>
              <a:t>    </a:t>
            </a:r>
            <a:r>
              <a:rPr lang="en-US" sz="2200" dirty="0" err="1" smtClean="0">
                <a:latin typeface="Agilent TT Cond" pitchFamily="34" charset="0"/>
              </a:rPr>
              <a:t>f</a:t>
            </a:r>
            <a:r>
              <a:rPr lang="en-US" sz="1300" dirty="0" err="1" smtClean="0">
                <a:latin typeface="Agilent TT Cond" pitchFamily="34" charset="0"/>
              </a:rPr>
              <a:t>0</a:t>
            </a:r>
            <a:r>
              <a:rPr lang="en-US" sz="2200" dirty="0" smtClean="0">
                <a:latin typeface="Agilent TT Cond" pitchFamily="34" charset="0"/>
              </a:rPr>
              <a:t> </a:t>
            </a:r>
            <a:r>
              <a:rPr lang="en-US" sz="1300" dirty="0" smtClean="0">
                <a:latin typeface="Agilent TT Cond" pitchFamily="34" charset="0"/>
              </a:rPr>
              <a:t>                                                                              	        </a:t>
            </a:r>
            <a:r>
              <a:rPr lang="en-US" sz="1900" dirty="0" smtClean="0">
                <a:latin typeface="Agilent TT Cond" pitchFamily="34" charset="0"/>
              </a:rPr>
              <a:t>2</a:t>
            </a:r>
            <a:r>
              <a:rPr lang="en-US" sz="2200" dirty="0" smtClean="0">
                <a:latin typeface="Agilent TT Cond" pitchFamily="34" charset="0"/>
              </a:rPr>
              <a:t>f</a:t>
            </a:r>
            <a:r>
              <a:rPr lang="en-US" sz="1300" dirty="0" smtClean="0">
                <a:latin typeface="Agilent TT Cond" pitchFamily="34" charset="0"/>
              </a:rPr>
              <a:t>0</a:t>
            </a:r>
            <a:endParaRPr lang="en-US" sz="1300" dirty="0">
              <a:latin typeface="Agilent TT Cond" pitchFamily="34" charset="0"/>
            </a:endParaRPr>
          </a:p>
        </p:txBody>
      </p:sp>
      <p:sp>
        <p:nvSpPr>
          <p:cNvPr id="58391" name="Line 23"/>
          <p:cNvSpPr>
            <a:spLocks noChangeShapeType="1"/>
          </p:cNvSpPr>
          <p:nvPr/>
        </p:nvSpPr>
        <p:spPr bwMode="auto">
          <a:xfrm flipV="1">
            <a:off x="1582018" y="4796096"/>
            <a:ext cx="0" cy="855663"/>
          </a:xfrm>
          <a:prstGeom prst="line">
            <a:avLst/>
          </a:prstGeom>
          <a:noFill/>
          <a:ln w="31242">
            <a:solidFill>
              <a:schemeClr val="accent2"/>
            </a:solidFill>
            <a:round/>
            <a:headEnd/>
            <a:tailEnd type="triangle" w="med" len="med"/>
          </a:ln>
        </p:spPr>
        <p:txBody>
          <a:bodyPr wrap="none" anchor="ctr"/>
          <a:lstStyle/>
          <a:p>
            <a:endParaRPr lang="en-US" dirty="0">
              <a:latin typeface="Agilent TT Cond" pitchFamily="34" charset="0"/>
            </a:endParaRPr>
          </a:p>
        </p:txBody>
      </p:sp>
      <p:sp>
        <p:nvSpPr>
          <p:cNvPr id="58392" name="Line 24"/>
          <p:cNvSpPr>
            <a:spLocks noChangeShapeType="1"/>
          </p:cNvSpPr>
          <p:nvPr/>
        </p:nvSpPr>
        <p:spPr bwMode="auto">
          <a:xfrm>
            <a:off x="1078780" y="4537334"/>
            <a:ext cx="420688" cy="238125"/>
          </a:xfrm>
          <a:prstGeom prst="line">
            <a:avLst/>
          </a:prstGeom>
          <a:noFill/>
          <a:ln w="31234">
            <a:solidFill>
              <a:schemeClr val="tx1"/>
            </a:solidFill>
            <a:round/>
            <a:headEnd/>
            <a:tailEnd type="triangle" w="med" len="med"/>
          </a:ln>
        </p:spPr>
        <p:txBody>
          <a:bodyPr wrap="none" anchor="ctr"/>
          <a:lstStyle/>
          <a:p>
            <a:endParaRPr lang="en-US" dirty="0">
              <a:latin typeface="Agilent TT Cond" pitchFamily="34" charset="0"/>
            </a:endParaRPr>
          </a:p>
        </p:txBody>
      </p:sp>
      <p:sp>
        <p:nvSpPr>
          <p:cNvPr id="58393" name="Text Box 25"/>
          <p:cNvSpPr txBox="1">
            <a:spLocks noChangeArrowheads="1"/>
          </p:cNvSpPr>
          <p:nvPr/>
        </p:nvSpPr>
        <p:spPr bwMode="auto">
          <a:xfrm>
            <a:off x="885105" y="4284921"/>
            <a:ext cx="1647825" cy="257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solidFill>
                  <a:schemeClr val="folHlink"/>
                </a:solidFill>
                <a:latin typeface="Agilent TT Cond" pitchFamily="34" charset="0"/>
              </a:rPr>
              <a:t>Sub-harmonics</a:t>
            </a:r>
            <a:endParaRPr lang="en-US" sz="2200" dirty="0">
              <a:solidFill>
                <a:schemeClr val="folHlink"/>
              </a:solidFill>
              <a:latin typeface="Agilent TT Cond" pitchFamily="34" charset="0"/>
            </a:endParaRPr>
          </a:p>
        </p:txBody>
      </p:sp>
      <p:sp>
        <p:nvSpPr>
          <p:cNvPr id="58394" name="Rectangle 26"/>
          <p:cNvSpPr>
            <a:spLocks noChangeArrowheads="1"/>
          </p:cNvSpPr>
          <p:nvPr/>
        </p:nvSpPr>
        <p:spPr bwMode="auto">
          <a:xfrm>
            <a:off x="1905000" y="990600"/>
            <a:ext cx="5410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Spectral Purity</a:t>
            </a:r>
            <a:endParaRPr lang="en-US" sz="3200" b="1" dirty="0">
              <a:latin typeface="Agilent TT Cond" pitchFamily="34" charset="0"/>
            </a:endParaRPr>
          </a:p>
        </p:txBody>
      </p:sp>
      <p:pic>
        <p:nvPicPr>
          <p:cNvPr id="33" name="Picture 3" descr="SCREN150"/>
          <p:cNvPicPr>
            <a:picLocks noChangeAspect="1" noChangeArrowheads="1"/>
          </p:cNvPicPr>
          <p:nvPr/>
        </p:nvPicPr>
        <p:blipFill>
          <a:blip r:embed="rId3" cstate="print">
            <a:lum bright="20000"/>
          </a:blip>
          <a:srcRect/>
          <a:stretch>
            <a:fillRect/>
          </a:stretch>
        </p:blipFill>
        <p:spPr bwMode="auto">
          <a:xfrm>
            <a:off x="6585099" y="956661"/>
            <a:ext cx="2225748" cy="1767857"/>
          </a:xfrm>
          <a:prstGeom prst="rect">
            <a:avLst/>
          </a:prstGeom>
          <a:noFill/>
          <a:ln w="9525">
            <a:noFill/>
            <a:miter lim="800000"/>
            <a:headEnd/>
            <a:tailEnd/>
          </a:ln>
        </p:spPr>
      </p:pic>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AutoShape 2"/>
          <p:cNvSpPr>
            <a:spLocks noChangeArrowheads="1"/>
          </p:cNvSpPr>
          <p:nvPr/>
        </p:nvSpPr>
        <p:spPr bwMode="auto">
          <a:xfrm flipV="1">
            <a:off x="1908175" y="1676400"/>
            <a:ext cx="3703638" cy="1195388"/>
          </a:xfrm>
          <a:prstGeom prst="roundRect">
            <a:avLst>
              <a:gd name="adj" fmla="val 9713"/>
            </a:avLst>
          </a:prstGeom>
          <a:solidFill>
            <a:srgbClr val="C0E1FF"/>
          </a:solidFill>
          <a:ln w="18732">
            <a:solidFill>
              <a:srgbClr val="C0E1FF"/>
            </a:solidFill>
            <a:round/>
            <a:headEnd/>
            <a:tailEnd/>
          </a:ln>
          <a:effectLst>
            <a:outerShdw dist="105997" dir="8100000" algn="ctr" rotWithShape="0">
              <a:srgbClr val="404040"/>
            </a:outerShdw>
          </a:effectLst>
        </p:spPr>
        <p:txBody>
          <a:bodyPr wrap="none" anchor="ctr"/>
          <a:lstStyle/>
          <a:p>
            <a:pPr>
              <a:defRPr/>
            </a:pPr>
            <a:endParaRPr lang="en-US" dirty="0">
              <a:latin typeface="Agilent TT Cond" pitchFamily="34" charset="0"/>
            </a:endParaRPr>
          </a:p>
        </p:txBody>
      </p:sp>
      <p:grpSp>
        <p:nvGrpSpPr>
          <p:cNvPr id="2052" name="Group 3"/>
          <p:cNvGrpSpPr>
            <a:grpSpLocks/>
          </p:cNvGrpSpPr>
          <p:nvPr/>
        </p:nvGrpSpPr>
        <p:grpSpPr bwMode="auto">
          <a:xfrm>
            <a:off x="2165350" y="1971675"/>
            <a:ext cx="706438" cy="685800"/>
            <a:chOff x="1231" y="1695"/>
            <a:chExt cx="489" cy="489"/>
          </a:xfrm>
        </p:grpSpPr>
        <p:sp>
          <p:nvSpPr>
            <p:cNvPr id="2089" name="Oval 4"/>
            <p:cNvSpPr>
              <a:spLocks noChangeArrowheads="1"/>
            </p:cNvSpPr>
            <p:nvPr/>
          </p:nvSpPr>
          <p:spPr bwMode="auto">
            <a:xfrm>
              <a:off x="1231" y="1695"/>
              <a:ext cx="489" cy="489"/>
            </a:xfrm>
            <a:prstGeom prst="ellipse">
              <a:avLst/>
            </a:prstGeom>
            <a:noFill/>
            <a:ln w="18732">
              <a:solidFill>
                <a:srgbClr val="C20000"/>
              </a:solidFill>
              <a:round/>
              <a:headEnd/>
              <a:tailEnd/>
            </a:ln>
          </p:spPr>
          <p:txBody>
            <a:bodyPr lIns="0" tIns="0" rIns="0" bIns="0"/>
            <a:lstStyle/>
            <a:p>
              <a:endParaRPr lang="en-US" dirty="0">
                <a:latin typeface="Agilent TT Cond" pitchFamily="34" charset="0"/>
              </a:endParaRPr>
            </a:p>
          </p:txBody>
        </p:sp>
        <p:sp>
          <p:nvSpPr>
            <p:cNvPr id="2090" name="Line 5"/>
            <p:cNvSpPr>
              <a:spLocks noChangeShapeType="1"/>
            </p:cNvSpPr>
            <p:nvPr/>
          </p:nvSpPr>
          <p:spPr bwMode="auto">
            <a:xfrm flipH="1">
              <a:off x="1307" y="1768"/>
              <a:ext cx="344" cy="344"/>
            </a:xfrm>
            <a:prstGeom prst="line">
              <a:avLst/>
            </a:prstGeom>
            <a:noFill/>
            <a:ln w="18732">
              <a:solidFill>
                <a:srgbClr val="C20000"/>
              </a:solidFill>
              <a:round/>
              <a:headEnd/>
              <a:tailEnd/>
            </a:ln>
          </p:spPr>
          <p:txBody>
            <a:bodyPr lIns="0" tIns="0" rIns="0" bIns="0"/>
            <a:lstStyle/>
            <a:p>
              <a:endParaRPr lang="en-US" dirty="0">
                <a:latin typeface="Agilent TT Cond" pitchFamily="34" charset="0"/>
              </a:endParaRPr>
            </a:p>
          </p:txBody>
        </p:sp>
        <p:sp>
          <p:nvSpPr>
            <p:cNvPr id="2091" name="Line 6"/>
            <p:cNvSpPr>
              <a:spLocks noChangeShapeType="1"/>
            </p:cNvSpPr>
            <p:nvPr/>
          </p:nvSpPr>
          <p:spPr bwMode="auto">
            <a:xfrm>
              <a:off x="1301" y="1768"/>
              <a:ext cx="344" cy="344"/>
            </a:xfrm>
            <a:prstGeom prst="line">
              <a:avLst/>
            </a:prstGeom>
            <a:noFill/>
            <a:ln w="18732">
              <a:solidFill>
                <a:srgbClr val="C20000"/>
              </a:solidFill>
              <a:round/>
              <a:headEnd/>
              <a:tailEnd/>
            </a:ln>
          </p:spPr>
          <p:txBody>
            <a:bodyPr lIns="0" tIns="0" rIns="0" bIns="0"/>
            <a:lstStyle/>
            <a:p>
              <a:endParaRPr lang="en-US" dirty="0">
                <a:latin typeface="Agilent TT Cond" pitchFamily="34" charset="0"/>
              </a:endParaRPr>
            </a:p>
          </p:txBody>
        </p:sp>
      </p:grpSp>
      <p:sp>
        <p:nvSpPr>
          <p:cNvPr id="2053" name="Freeform 7"/>
          <p:cNvSpPr>
            <a:spLocks/>
          </p:cNvSpPr>
          <p:nvPr/>
        </p:nvSpPr>
        <p:spPr bwMode="auto">
          <a:xfrm>
            <a:off x="4819650" y="1954213"/>
            <a:ext cx="708025" cy="687387"/>
          </a:xfrm>
          <a:custGeom>
            <a:avLst/>
            <a:gdLst>
              <a:gd name="T0" fmla="*/ 0 w 490"/>
              <a:gd name="T1" fmla="*/ 0 h 490"/>
              <a:gd name="T2" fmla="*/ 0 w 490"/>
              <a:gd name="T3" fmla="*/ 2147483647 h 490"/>
              <a:gd name="T4" fmla="*/ 2147483647 w 490"/>
              <a:gd name="T5" fmla="*/ 2147483647 h 490"/>
              <a:gd name="T6" fmla="*/ 0 w 490"/>
              <a:gd name="T7" fmla="*/ 0 h 490"/>
              <a:gd name="T8" fmla="*/ 0 w 490"/>
              <a:gd name="T9" fmla="*/ 0 h 490"/>
              <a:gd name="T10" fmla="*/ 0 60000 65536"/>
              <a:gd name="T11" fmla="*/ 0 60000 65536"/>
              <a:gd name="T12" fmla="*/ 0 60000 65536"/>
              <a:gd name="T13" fmla="*/ 0 60000 65536"/>
              <a:gd name="T14" fmla="*/ 0 60000 65536"/>
              <a:gd name="T15" fmla="*/ 0 w 490"/>
              <a:gd name="T16" fmla="*/ 0 h 490"/>
              <a:gd name="T17" fmla="*/ 490 w 490"/>
              <a:gd name="T18" fmla="*/ 490 h 490"/>
            </a:gdLst>
            <a:ahLst/>
            <a:cxnLst>
              <a:cxn ang="T10">
                <a:pos x="T0" y="T1"/>
              </a:cxn>
              <a:cxn ang="T11">
                <a:pos x="T2" y="T3"/>
              </a:cxn>
              <a:cxn ang="T12">
                <a:pos x="T4" y="T5"/>
              </a:cxn>
              <a:cxn ang="T13">
                <a:pos x="T6" y="T7"/>
              </a:cxn>
              <a:cxn ang="T14">
                <a:pos x="T8" y="T9"/>
              </a:cxn>
            </a:cxnLst>
            <a:rect l="T15" t="T16" r="T17" b="T18"/>
            <a:pathLst>
              <a:path w="490" h="490">
                <a:moveTo>
                  <a:pt x="0" y="0"/>
                </a:moveTo>
                <a:lnTo>
                  <a:pt x="0" y="489"/>
                </a:lnTo>
                <a:lnTo>
                  <a:pt x="489" y="245"/>
                </a:lnTo>
                <a:lnTo>
                  <a:pt x="0" y="0"/>
                </a:lnTo>
              </a:path>
            </a:pathLst>
          </a:custGeom>
          <a:noFill/>
          <a:ln w="18732">
            <a:solidFill>
              <a:srgbClr val="808080"/>
            </a:solidFill>
            <a:round/>
            <a:headEnd/>
            <a:tailEnd/>
          </a:ln>
        </p:spPr>
        <p:txBody>
          <a:bodyPr lIns="0" tIns="0" rIns="0" bIns="0"/>
          <a:lstStyle/>
          <a:p>
            <a:endParaRPr lang="en-US" dirty="0">
              <a:latin typeface="Agilent TT Cond" pitchFamily="34" charset="0"/>
            </a:endParaRPr>
          </a:p>
        </p:txBody>
      </p:sp>
      <p:grpSp>
        <p:nvGrpSpPr>
          <p:cNvPr id="2054" name="Group 8"/>
          <p:cNvGrpSpPr>
            <a:grpSpLocks/>
          </p:cNvGrpSpPr>
          <p:nvPr/>
        </p:nvGrpSpPr>
        <p:grpSpPr bwMode="auto">
          <a:xfrm>
            <a:off x="3406775" y="1970088"/>
            <a:ext cx="869950" cy="679450"/>
            <a:chOff x="2091" y="1693"/>
            <a:chExt cx="603" cy="485"/>
          </a:xfrm>
        </p:grpSpPr>
        <p:sp>
          <p:nvSpPr>
            <p:cNvPr id="2083" name="Freeform 9"/>
            <p:cNvSpPr>
              <a:spLocks/>
            </p:cNvSpPr>
            <p:nvPr/>
          </p:nvSpPr>
          <p:spPr bwMode="auto">
            <a:xfrm>
              <a:off x="2091" y="1693"/>
              <a:ext cx="603" cy="485"/>
            </a:xfrm>
            <a:custGeom>
              <a:avLst/>
              <a:gdLst>
                <a:gd name="T0" fmla="*/ 602 w 603"/>
                <a:gd name="T1" fmla="*/ 0 h 485"/>
                <a:gd name="T2" fmla="*/ 602 w 603"/>
                <a:gd name="T3" fmla="*/ 484 h 485"/>
                <a:gd name="T4" fmla="*/ 0 w 603"/>
                <a:gd name="T5" fmla="*/ 484 h 485"/>
                <a:gd name="T6" fmla="*/ 0 w 603"/>
                <a:gd name="T7" fmla="*/ 0 h 485"/>
                <a:gd name="T8" fmla="*/ 602 w 603"/>
                <a:gd name="T9" fmla="*/ 0 h 485"/>
                <a:gd name="T10" fmla="*/ 0 60000 65536"/>
                <a:gd name="T11" fmla="*/ 0 60000 65536"/>
                <a:gd name="T12" fmla="*/ 0 60000 65536"/>
                <a:gd name="T13" fmla="*/ 0 60000 65536"/>
                <a:gd name="T14" fmla="*/ 0 60000 65536"/>
                <a:gd name="T15" fmla="*/ 0 w 603"/>
                <a:gd name="T16" fmla="*/ 0 h 485"/>
                <a:gd name="T17" fmla="*/ 603 w 603"/>
                <a:gd name="T18" fmla="*/ 485 h 485"/>
              </a:gdLst>
              <a:ahLst/>
              <a:cxnLst>
                <a:cxn ang="T10">
                  <a:pos x="T0" y="T1"/>
                </a:cxn>
                <a:cxn ang="T11">
                  <a:pos x="T2" y="T3"/>
                </a:cxn>
                <a:cxn ang="T12">
                  <a:pos x="T4" y="T5"/>
                </a:cxn>
                <a:cxn ang="T13">
                  <a:pos x="T6" y="T7"/>
                </a:cxn>
                <a:cxn ang="T14">
                  <a:pos x="T8" y="T9"/>
                </a:cxn>
              </a:cxnLst>
              <a:rect l="T15" t="T16" r="T17" b="T18"/>
              <a:pathLst>
                <a:path w="603" h="485">
                  <a:moveTo>
                    <a:pt x="602" y="0"/>
                  </a:moveTo>
                  <a:lnTo>
                    <a:pt x="602" y="484"/>
                  </a:lnTo>
                  <a:lnTo>
                    <a:pt x="0" y="484"/>
                  </a:lnTo>
                  <a:lnTo>
                    <a:pt x="0" y="0"/>
                  </a:lnTo>
                  <a:lnTo>
                    <a:pt x="602"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2084" name="Freeform 10"/>
            <p:cNvSpPr>
              <a:spLocks/>
            </p:cNvSpPr>
            <p:nvPr/>
          </p:nvSpPr>
          <p:spPr bwMode="auto">
            <a:xfrm>
              <a:off x="2204" y="1757"/>
              <a:ext cx="369" cy="97"/>
            </a:xfrm>
            <a:custGeom>
              <a:avLst/>
              <a:gdLst>
                <a:gd name="T0" fmla="*/ 4 w 369"/>
                <a:gd name="T1" fmla="*/ 45 h 97"/>
                <a:gd name="T2" fmla="*/ 11 w 369"/>
                <a:gd name="T3" fmla="*/ 38 h 97"/>
                <a:gd name="T4" fmla="*/ 19 w 369"/>
                <a:gd name="T5" fmla="*/ 33 h 97"/>
                <a:gd name="T6" fmla="*/ 26 w 369"/>
                <a:gd name="T7" fmla="*/ 27 h 97"/>
                <a:gd name="T8" fmla="*/ 33 w 369"/>
                <a:gd name="T9" fmla="*/ 22 h 97"/>
                <a:gd name="T10" fmla="*/ 40 w 369"/>
                <a:gd name="T11" fmla="*/ 16 h 97"/>
                <a:gd name="T12" fmla="*/ 46 w 369"/>
                <a:gd name="T13" fmla="*/ 13 h 97"/>
                <a:gd name="T14" fmla="*/ 55 w 369"/>
                <a:gd name="T15" fmla="*/ 10 h 97"/>
                <a:gd name="T16" fmla="*/ 61 w 369"/>
                <a:gd name="T17" fmla="*/ 6 h 97"/>
                <a:gd name="T18" fmla="*/ 70 w 369"/>
                <a:gd name="T19" fmla="*/ 2 h 97"/>
                <a:gd name="T20" fmla="*/ 77 w 369"/>
                <a:gd name="T21" fmla="*/ 1 h 97"/>
                <a:gd name="T22" fmla="*/ 84 w 369"/>
                <a:gd name="T23" fmla="*/ 1 h 97"/>
                <a:gd name="T24" fmla="*/ 91 w 369"/>
                <a:gd name="T25" fmla="*/ 0 h 97"/>
                <a:gd name="T26" fmla="*/ 100 w 369"/>
                <a:gd name="T27" fmla="*/ 1 h 97"/>
                <a:gd name="T28" fmla="*/ 106 w 369"/>
                <a:gd name="T29" fmla="*/ 1 h 97"/>
                <a:gd name="T30" fmla="*/ 114 w 369"/>
                <a:gd name="T31" fmla="*/ 2 h 97"/>
                <a:gd name="T32" fmla="*/ 122 w 369"/>
                <a:gd name="T33" fmla="*/ 6 h 97"/>
                <a:gd name="T34" fmla="*/ 129 w 369"/>
                <a:gd name="T35" fmla="*/ 10 h 97"/>
                <a:gd name="T36" fmla="*/ 137 w 369"/>
                <a:gd name="T37" fmla="*/ 14 h 97"/>
                <a:gd name="T38" fmla="*/ 143 w 369"/>
                <a:gd name="T39" fmla="*/ 16 h 97"/>
                <a:gd name="T40" fmla="*/ 151 w 369"/>
                <a:gd name="T41" fmla="*/ 22 h 97"/>
                <a:gd name="T42" fmla="*/ 158 w 369"/>
                <a:gd name="T43" fmla="*/ 27 h 97"/>
                <a:gd name="T44" fmla="*/ 165 w 369"/>
                <a:gd name="T45" fmla="*/ 33 h 97"/>
                <a:gd name="T46" fmla="*/ 173 w 369"/>
                <a:gd name="T47" fmla="*/ 38 h 97"/>
                <a:gd name="T48" fmla="*/ 180 w 369"/>
                <a:gd name="T49" fmla="*/ 45 h 97"/>
                <a:gd name="T50" fmla="*/ 183 w 369"/>
                <a:gd name="T51" fmla="*/ 47 h 97"/>
                <a:gd name="T52" fmla="*/ 192 w 369"/>
                <a:gd name="T53" fmla="*/ 53 h 97"/>
                <a:gd name="T54" fmla="*/ 198 w 369"/>
                <a:gd name="T55" fmla="*/ 60 h 97"/>
                <a:gd name="T56" fmla="*/ 205 w 369"/>
                <a:gd name="T57" fmla="*/ 63 h 97"/>
                <a:gd name="T58" fmla="*/ 213 w 369"/>
                <a:gd name="T59" fmla="*/ 71 h 97"/>
                <a:gd name="T60" fmla="*/ 221 w 369"/>
                <a:gd name="T61" fmla="*/ 76 h 97"/>
                <a:gd name="T62" fmla="*/ 228 w 369"/>
                <a:gd name="T63" fmla="*/ 80 h 97"/>
                <a:gd name="T64" fmla="*/ 235 w 369"/>
                <a:gd name="T65" fmla="*/ 84 h 97"/>
                <a:gd name="T66" fmla="*/ 242 w 369"/>
                <a:gd name="T67" fmla="*/ 89 h 97"/>
                <a:gd name="T68" fmla="*/ 249 w 369"/>
                <a:gd name="T69" fmla="*/ 91 h 97"/>
                <a:gd name="T70" fmla="*/ 257 w 369"/>
                <a:gd name="T71" fmla="*/ 94 h 97"/>
                <a:gd name="T72" fmla="*/ 264 w 369"/>
                <a:gd name="T73" fmla="*/ 95 h 97"/>
                <a:gd name="T74" fmla="*/ 273 w 369"/>
                <a:gd name="T75" fmla="*/ 96 h 97"/>
                <a:gd name="T76" fmla="*/ 279 w 369"/>
                <a:gd name="T77" fmla="*/ 96 h 97"/>
                <a:gd name="T78" fmla="*/ 286 w 369"/>
                <a:gd name="T79" fmla="*/ 95 h 97"/>
                <a:gd name="T80" fmla="*/ 294 w 369"/>
                <a:gd name="T81" fmla="*/ 94 h 97"/>
                <a:gd name="T82" fmla="*/ 301 w 369"/>
                <a:gd name="T83" fmla="*/ 91 h 97"/>
                <a:gd name="T84" fmla="*/ 308 w 369"/>
                <a:gd name="T85" fmla="*/ 89 h 97"/>
                <a:gd name="T86" fmla="*/ 316 w 369"/>
                <a:gd name="T87" fmla="*/ 84 h 97"/>
                <a:gd name="T88" fmla="*/ 322 w 369"/>
                <a:gd name="T89" fmla="*/ 80 h 97"/>
                <a:gd name="T90" fmla="*/ 330 w 369"/>
                <a:gd name="T91" fmla="*/ 76 h 97"/>
                <a:gd name="T92" fmla="*/ 337 w 369"/>
                <a:gd name="T93" fmla="*/ 71 h 97"/>
                <a:gd name="T94" fmla="*/ 345 w 369"/>
                <a:gd name="T95" fmla="*/ 64 h 97"/>
                <a:gd name="T96" fmla="*/ 352 w 369"/>
                <a:gd name="T97" fmla="*/ 60 h 97"/>
                <a:gd name="T98" fmla="*/ 360 w 369"/>
                <a:gd name="T99" fmla="*/ 53 h 97"/>
                <a:gd name="T100" fmla="*/ 368 w 369"/>
                <a:gd name="T101" fmla="*/ 47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9"/>
                <a:gd name="T154" fmla="*/ 0 h 97"/>
                <a:gd name="T155" fmla="*/ 369 w 369"/>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9" h="97">
                  <a:moveTo>
                    <a:pt x="0" y="47"/>
                  </a:moveTo>
                  <a:lnTo>
                    <a:pt x="4" y="45"/>
                  </a:lnTo>
                  <a:lnTo>
                    <a:pt x="8" y="41"/>
                  </a:lnTo>
                  <a:lnTo>
                    <a:pt x="11" y="38"/>
                  </a:lnTo>
                  <a:lnTo>
                    <a:pt x="15" y="36"/>
                  </a:lnTo>
                  <a:lnTo>
                    <a:pt x="19" y="33"/>
                  </a:lnTo>
                  <a:lnTo>
                    <a:pt x="22" y="30"/>
                  </a:lnTo>
                  <a:lnTo>
                    <a:pt x="26" y="27"/>
                  </a:lnTo>
                  <a:lnTo>
                    <a:pt x="30" y="25"/>
                  </a:lnTo>
                  <a:lnTo>
                    <a:pt x="33" y="22"/>
                  </a:lnTo>
                  <a:lnTo>
                    <a:pt x="37" y="19"/>
                  </a:lnTo>
                  <a:lnTo>
                    <a:pt x="40" y="16"/>
                  </a:lnTo>
                  <a:lnTo>
                    <a:pt x="44" y="16"/>
                  </a:lnTo>
                  <a:lnTo>
                    <a:pt x="46" y="13"/>
                  </a:lnTo>
                  <a:lnTo>
                    <a:pt x="52" y="11"/>
                  </a:lnTo>
                  <a:lnTo>
                    <a:pt x="55" y="10"/>
                  </a:lnTo>
                  <a:lnTo>
                    <a:pt x="59" y="8"/>
                  </a:lnTo>
                  <a:lnTo>
                    <a:pt x="61" y="6"/>
                  </a:lnTo>
                  <a:lnTo>
                    <a:pt x="66" y="4"/>
                  </a:lnTo>
                  <a:lnTo>
                    <a:pt x="70" y="2"/>
                  </a:lnTo>
                  <a:lnTo>
                    <a:pt x="73" y="2"/>
                  </a:lnTo>
                  <a:lnTo>
                    <a:pt x="77" y="1"/>
                  </a:lnTo>
                  <a:lnTo>
                    <a:pt x="81" y="1"/>
                  </a:lnTo>
                  <a:lnTo>
                    <a:pt x="84" y="1"/>
                  </a:lnTo>
                  <a:lnTo>
                    <a:pt x="89" y="0"/>
                  </a:lnTo>
                  <a:lnTo>
                    <a:pt x="91" y="0"/>
                  </a:lnTo>
                  <a:lnTo>
                    <a:pt x="95" y="0"/>
                  </a:lnTo>
                  <a:lnTo>
                    <a:pt x="100" y="1"/>
                  </a:lnTo>
                  <a:lnTo>
                    <a:pt x="103" y="1"/>
                  </a:lnTo>
                  <a:lnTo>
                    <a:pt x="106" y="1"/>
                  </a:lnTo>
                  <a:lnTo>
                    <a:pt x="110" y="2"/>
                  </a:lnTo>
                  <a:lnTo>
                    <a:pt x="114" y="2"/>
                  </a:lnTo>
                  <a:lnTo>
                    <a:pt x="118" y="4"/>
                  </a:lnTo>
                  <a:lnTo>
                    <a:pt x="122" y="6"/>
                  </a:lnTo>
                  <a:lnTo>
                    <a:pt x="125" y="8"/>
                  </a:lnTo>
                  <a:lnTo>
                    <a:pt x="129" y="10"/>
                  </a:lnTo>
                  <a:lnTo>
                    <a:pt x="133" y="11"/>
                  </a:lnTo>
                  <a:lnTo>
                    <a:pt x="137" y="14"/>
                  </a:lnTo>
                  <a:lnTo>
                    <a:pt x="141" y="16"/>
                  </a:lnTo>
                  <a:lnTo>
                    <a:pt x="143" y="16"/>
                  </a:lnTo>
                  <a:lnTo>
                    <a:pt x="147" y="19"/>
                  </a:lnTo>
                  <a:lnTo>
                    <a:pt x="151" y="22"/>
                  </a:lnTo>
                  <a:lnTo>
                    <a:pt x="155" y="25"/>
                  </a:lnTo>
                  <a:lnTo>
                    <a:pt x="158" y="27"/>
                  </a:lnTo>
                  <a:lnTo>
                    <a:pt x="161" y="30"/>
                  </a:lnTo>
                  <a:lnTo>
                    <a:pt x="165" y="33"/>
                  </a:lnTo>
                  <a:lnTo>
                    <a:pt x="169" y="36"/>
                  </a:lnTo>
                  <a:lnTo>
                    <a:pt x="173" y="38"/>
                  </a:lnTo>
                  <a:lnTo>
                    <a:pt x="176" y="41"/>
                  </a:lnTo>
                  <a:lnTo>
                    <a:pt x="180" y="45"/>
                  </a:lnTo>
                  <a:lnTo>
                    <a:pt x="183" y="47"/>
                  </a:lnTo>
                  <a:lnTo>
                    <a:pt x="187" y="50"/>
                  </a:lnTo>
                  <a:lnTo>
                    <a:pt x="192" y="53"/>
                  </a:lnTo>
                  <a:lnTo>
                    <a:pt x="194" y="56"/>
                  </a:lnTo>
                  <a:lnTo>
                    <a:pt x="198" y="60"/>
                  </a:lnTo>
                  <a:lnTo>
                    <a:pt x="202" y="62"/>
                  </a:lnTo>
                  <a:lnTo>
                    <a:pt x="205" y="63"/>
                  </a:lnTo>
                  <a:lnTo>
                    <a:pt x="209" y="68"/>
                  </a:lnTo>
                  <a:lnTo>
                    <a:pt x="213" y="71"/>
                  </a:lnTo>
                  <a:lnTo>
                    <a:pt x="217" y="73"/>
                  </a:lnTo>
                  <a:lnTo>
                    <a:pt x="221" y="76"/>
                  </a:lnTo>
                  <a:lnTo>
                    <a:pt x="224" y="78"/>
                  </a:lnTo>
                  <a:lnTo>
                    <a:pt x="228" y="80"/>
                  </a:lnTo>
                  <a:lnTo>
                    <a:pt x="231" y="83"/>
                  </a:lnTo>
                  <a:lnTo>
                    <a:pt x="235" y="84"/>
                  </a:lnTo>
                  <a:lnTo>
                    <a:pt x="238" y="86"/>
                  </a:lnTo>
                  <a:lnTo>
                    <a:pt x="242" y="89"/>
                  </a:lnTo>
                  <a:lnTo>
                    <a:pt x="245" y="89"/>
                  </a:lnTo>
                  <a:lnTo>
                    <a:pt x="249" y="91"/>
                  </a:lnTo>
                  <a:lnTo>
                    <a:pt x="253" y="93"/>
                  </a:lnTo>
                  <a:lnTo>
                    <a:pt x="257" y="94"/>
                  </a:lnTo>
                  <a:lnTo>
                    <a:pt x="260" y="94"/>
                  </a:lnTo>
                  <a:lnTo>
                    <a:pt x="264" y="95"/>
                  </a:lnTo>
                  <a:lnTo>
                    <a:pt x="267" y="96"/>
                  </a:lnTo>
                  <a:lnTo>
                    <a:pt x="273" y="96"/>
                  </a:lnTo>
                  <a:lnTo>
                    <a:pt x="275" y="96"/>
                  </a:lnTo>
                  <a:lnTo>
                    <a:pt x="279" y="96"/>
                  </a:lnTo>
                  <a:lnTo>
                    <a:pt x="282" y="96"/>
                  </a:lnTo>
                  <a:lnTo>
                    <a:pt x="286" y="95"/>
                  </a:lnTo>
                  <a:lnTo>
                    <a:pt x="290" y="94"/>
                  </a:lnTo>
                  <a:lnTo>
                    <a:pt x="294" y="94"/>
                  </a:lnTo>
                  <a:lnTo>
                    <a:pt x="296" y="94"/>
                  </a:lnTo>
                  <a:lnTo>
                    <a:pt x="301" y="91"/>
                  </a:lnTo>
                  <a:lnTo>
                    <a:pt x="305" y="89"/>
                  </a:lnTo>
                  <a:lnTo>
                    <a:pt x="308" y="89"/>
                  </a:lnTo>
                  <a:lnTo>
                    <a:pt x="312" y="86"/>
                  </a:lnTo>
                  <a:lnTo>
                    <a:pt x="316" y="84"/>
                  </a:lnTo>
                  <a:lnTo>
                    <a:pt x="319" y="83"/>
                  </a:lnTo>
                  <a:lnTo>
                    <a:pt x="322" y="80"/>
                  </a:lnTo>
                  <a:lnTo>
                    <a:pt x="327" y="78"/>
                  </a:lnTo>
                  <a:lnTo>
                    <a:pt x="330" y="76"/>
                  </a:lnTo>
                  <a:lnTo>
                    <a:pt x="333" y="73"/>
                  </a:lnTo>
                  <a:lnTo>
                    <a:pt x="337" y="71"/>
                  </a:lnTo>
                  <a:lnTo>
                    <a:pt x="340" y="69"/>
                  </a:lnTo>
                  <a:lnTo>
                    <a:pt x="345" y="64"/>
                  </a:lnTo>
                  <a:lnTo>
                    <a:pt x="349" y="62"/>
                  </a:lnTo>
                  <a:lnTo>
                    <a:pt x="352" y="60"/>
                  </a:lnTo>
                  <a:lnTo>
                    <a:pt x="355" y="56"/>
                  </a:lnTo>
                  <a:lnTo>
                    <a:pt x="360" y="53"/>
                  </a:lnTo>
                  <a:lnTo>
                    <a:pt x="363" y="50"/>
                  </a:lnTo>
                  <a:lnTo>
                    <a:pt x="368" y="47"/>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2085" name="Freeform 11"/>
            <p:cNvSpPr>
              <a:spLocks/>
            </p:cNvSpPr>
            <p:nvPr/>
          </p:nvSpPr>
          <p:spPr bwMode="auto">
            <a:xfrm>
              <a:off x="2208" y="1892"/>
              <a:ext cx="368" cy="97"/>
            </a:xfrm>
            <a:custGeom>
              <a:avLst/>
              <a:gdLst>
                <a:gd name="T0" fmla="*/ 4 w 368"/>
                <a:gd name="T1" fmla="*/ 44 h 97"/>
                <a:gd name="T2" fmla="*/ 11 w 368"/>
                <a:gd name="T3" fmla="*/ 40 h 97"/>
                <a:gd name="T4" fmla="*/ 18 w 368"/>
                <a:gd name="T5" fmla="*/ 32 h 97"/>
                <a:gd name="T6" fmla="*/ 26 w 368"/>
                <a:gd name="T7" fmla="*/ 28 h 97"/>
                <a:gd name="T8" fmla="*/ 33 w 368"/>
                <a:gd name="T9" fmla="*/ 22 h 97"/>
                <a:gd name="T10" fmla="*/ 40 w 368"/>
                <a:gd name="T11" fmla="*/ 18 h 97"/>
                <a:gd name="T12" fmla="*/ 46 w 368"/>
                <a:gd name="T13" fmla="*/ 13 h 97"/>
                <a:gd name="T14" fmla="*/ 55 w 368"/>
                <a:gd name="T15" fmla="*/ 9 h 97"/>
                <a:gd name="T16" fmla="*/ 62 w 368"/>
                <a:gd name="T17" fmla="*/ 5 h 97"/>
                <a:gd name="T18" fmla="*/ 70 w 368"/>
                <a:gd name="T19" fmla="*/ 3 h 97"/>
                <a:gd name="T20" fmla="*/ 78 w 368"/>
                <a:gd name="T21" fmla="*/ 2 h 97"/>
                <a:gd name="T22" fmla="*/ 85 w 368"/>
                <a:gd name="T23" fmla="*/ 0 h 97"/>
                <a:gd name="T24" fmla="*/ 92 w 368"/>
                <a:gd name="T25" fmla="*/ 0 h 97"/>
                <a:gd name="T26" fmla="*/ 100 w 368"/>
                <a:gd name="T27" fmla="*/ 0 h 97"/>
                <a:gd name="T28" fmla="*/ 107 w 368"/>
                <a:gd name="T29" fmla="*/ 2 h 97"/>
                <a:gd name="T30" fmla="*/ 114 w 368"/>
                <a:gd name="T31" fmla="*/ 3 h 97"/>
                <a:gd name="T32" fmla="*/ 122 w 368"/>
                <a:gd name="T33" fmla="*/ 5 h 97"/>
                <a:gd name="T34" fmla="*/ 129 w 368"/>
                <a:gd name="T35" fmla="*/ 9 h 97"/>
                <a:gd name="T36" fmla="*/ 138 w 368"/>
                <a:gd name="T37" fmla="*/ 13 h 97"/>
                <a:gd name="T38" fmla="*/ 143 w 368"/>
                <a:gd name="T39" fmla="*/ 18 h 97"/>
                <a:gd name="T40" fmla="*/ 152 w 368"/>
                <a:gd name="T41" fmla="*/ 21 h 97"/>
                <a:gd name="T42" fmla="*/ 158 w 368"/>
                <a:gd name="T43" fmla="*/ 28 h 97"/>
                <a:gd name="T44" fmla="*/ 165 w 368"/>
                <a:gd name="T45" fmla="*/ 32 h 97"/>
                <a:gd name="T46" fmla="*/ 174 w 368"/>
                <a:gd name="T47" fmla="*/ 40 h 97"/>
                <a:gd name="T48" fmla="*/ 179 w 368"/>
                <a:gd name="T49" fmla="*/ 44 h 97"/>
                <a:gd name="T50" fmla="*/ 184 w 368"/>
                <a:gd name="T51" fmla="*/ 48 h 97"/>
                <a:gd name="T52" fmla="*/ 191 w 368"/>
                <a:gd name="T53" fmla="*/ 54 h 97"/>
                <a:gd name="T54" fmla="*/ 198 w 368"/>
                <a:gd name="T55" fmla="*/ 59 h 97"/>
                <a:gd name="T56" fmla="*/ 205 w 368"/>
                <a:gd name="T57" fmla="*/ 64 h 97"/>
                <a:gd name="T58" fmla="*/ 213 w 368"/>
                <a:gd name="T59" fmla="*/ 72 h 97"/>
                <a:gd name="T60" fmla="*/ 221 w 368"/>
                <a:gd name="T61" fmla="*/ 76 h 97"/>
                <a:gd name="T62" fmla="*/ 227 w 368"/>
                <a:gd name="T63" fmla="*/ 81 h 97"/>
                <a:gd name="T64" fmla="*/ 234 w 368"/>
                <a:gd name="T65" fmla="*/ 85 h 97"/>
                <a:gd name="T66" fmla="*/ 242 w 368"/>
                <a:gd name="T67" fmla="*/ 89 h 97"/>
                <a:gd name="T68" fmla="*/ 249 w 368"/>
                <a:gd name="T69" fmla="*/ 91 h 97"/>
                <a:gd name="T70" fmla="*/ 256 w 368"/>
                <a:gd name="T71" fmla="*/ 93 h 97"/>
                <a:gd name="T72" fmla="*/ 264 w 368"/>
                <a:gd name="T73" fmla="*/ 94 h 97"/>
                <a:gd name="T74" fmla="*/ 271 w 368"/>
                <a:gd name="T75" fmla="*/ 94 h 97"/>
                <a:gd name="T76" fmla="*/ 279 w 368"/>
                <a:gd name="T77" fmla="*/ 94 h 97"/>
                <a:gd name="T78" fmla="*/ 286 w 368"/>
                <a:gd name="T79" fmla="*/ 94 h 97"/>
                <a:gd name="T80" fmla="*/ 293 w 368"/>
                <a:gd name="T81" fmla="*/ 93 h 97"/>
                <a:gd name="T82" fmla="*/ 301 w 368"/>
                <a:gd name="T83" fmla="*/ 91 h 97"/>
                <a:gd name="T84" fmla="*/ 308 w 368"/>
                <a:gd name="T85" fmla="*/ 89 h 97"/>
                <a:gd name="T86" fmla="*/ 315 w 368"/>
                <a:gd name="T87" fmla="*/ 85 h 97"/>
                <a:gd name="T88" fmla="*/ 323 w 368"/>
                <a:gd name="T89" fmla="*/ 81 h 97"/>
                <a:gd name="T90" fmla="*/ 330 w 368"/>
                <a:gd name="T91" fmla="*/ 76 h 97"/>
                <a:gd name="T92" fmla="*/ 337 w 368"/>
                <a:gd name="T93" fmla="*/ 72 h 97"/>
                <a:gd name="T94" fmla="*/ 345 w 368"/>
                <a:gd name="T95" fmla="*/ 65 h 97"/>
                <a:gd name="T96" fmla="*/ 352 w 368"/>
                <a:gd name="T97" fmla="*/ 59 h 97"/>
                <a:gd name="T98" fmla="*/ 359 w 368"/>
                <a:gd name="T99" fmla="*/ 54 h 97"/>
                <a:gd name="T100" fmla="*/ 367 w 368"/>
                <a:gd name="T101" fmla="*/ 48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97"/>
                <a:gd name="T155" fmla="*/ 368 w 368"/>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97">
                  <a:moveTo>
                    <a:pt x="0" y="48"/>
                  </a:moveTo>
                  <a:lnTo>
                    <a:pt x="4" y="44"/>
                  </a:lnTo>
                  <a:lnTo>
                    <a:pt x="7" y="41"/>
                  </a:lnTo>
                  <a:lnTo>
                    <a:pt x="11" y="40"/>
                  </a:lnTo>
                  <a:lnTo>
                    <a:pt x="15" y="35"/>
                  </a:lnTo>
                  <a:lnTo>
                    <a:pt x="18" y="32"/>
                  </a:lnTo>
                  <a:lnTo>
                    <a:pt x="21" y="30"/>
                  </a:lnTo>
                  <a:lnTo>
                    <a:pt x="26" y="28"/>
                  </a:lnTo>
                  <a:lnTo>
                    <a:pt x="30" y="24"/>
                  </a:lnTo>
                  <a:lnTo>
                    <a:pt x="33" y="22"/>
                  </a:lnTo>
                  <a:lnTo>
                    <a:pt x="36" y="19"/>
                  </a:lnTo>
                  <a:lnTo>
                    <a:pt x="40" y="18"/>
                  </a:lnTo>
                  <a:lnTo>
                    <a:pt x="44" y="14"/>
                  </a:lnTo>
                  <a:lnTo>
                    <a:pt x="46" y="13"/>
                  </a:lnTo>
                  <a:lnTo>
                    <a:pt x="51" y="11"/>
                  </a:lnTo>
                  <a:lnTo>
                    <a:pt x="55" y="9"/>
                  </a:lnTo>
                  <a:lnTo>
                    <a:pt x="58" y="6"/>
                  </a:lnTo>
                  <a:lnTo>
                    <a:pt x="62" y="5"/>
                  </a:lnTo>
                  <a:lnTo>
                    <a:pt x="66" y="4"/>
                  </a:lnTo>
                  <a:lnTo>
                    <a:pt x="70" y="3"/>
                  </a:lnTo>
                  <a:lnTo>
                    <a:pt x="73" y="2"/>
                  </a:lnTo>
                  <a:lnTo>
                    <a:pt x="78" y="2"/>
                  </a:lnTo>
                  <a:lnTo>
                    <a:pt x="81" y="1"/>
                  </a:lnTo>
                  <a:lnTo>
                    <a:pt x="85" y="0"/>
                  </a:lnTo>
                  <a:lnTo>
                    <a:pt x="88" y="0"/>
                  </a:lnTo>
                  <a:lnTo>
                    <a:pt x="92" y="0"/>
                  </a:lnTo>
                  <a:lnTo>
                    <a:pt x="96" y="0"/>
                  </a:lnTo>
                  <a:lnTo>
                    <a:pt x="100" y="0"/>
                  </a:lnTo>
                  <a:lnTo>
                    <a:pt x="103" y="1"/>
                  </a:lnTo>
                  <a:lnTo>
                    <a:pt x="107" y="2"/>
                  </a:lnTo>
                  <a:lnTo>
                    <a:pt x="110" y="2"/>
                  </a:lnTo>
                  <a:lnTo>
                    <a:pt x="114" y="3"/>
                  </a:lnTo>
                  <a:lnTo>
                    <a:pt x="118" y="4"/>
                  </a:lnTo>
                  <a:lnTo>
                    <a:pt x="122" y="5"/>
                  </a:lnTo>
                  <a:lnTo>
                    <a:pt x="125" y="6"/>
                  </a:lnTo>
                  <a:lnTo>
                    <a:pt x="129" y="9"/>
                  </a:lnTo>
                  <a:lnTo>
                    <a:pt x="132" y="11"/>
                  </a:lnTo>
                  <a:lnTo>
                    <a:pt x="138" y="13"/>
                  </a:lnTo>
                  <a:lnTo>
                    <a:pt x="140" y="14"/>
                  </a:lnTo>
                  <a:lnTo>
                    <a:pt x="143" y="18"/>
                  </a:lnTo>
                  <a:lnTo>
                    <a:pt x="146" y="19"/>
                  </a:lnTo>
                  <a:lnTo>
                    <a:pt x="152" y="21"/>
                  </a:lnTo>
                  <a:lnTo>
                    <a:pt x="154" y="24"/>
                  </a:lnTo>
                  <a:lnTo>
                    <a:pt x="158" y="28"/>
                  </a:lnTo>
                  <a:lnTo>
                    <a:pt x="161" y="30"/>
                  </a:lnTo>
                  <a:lnTo>
                    <a:pt x="165" y="32"/>
                  </a:lnTo>
                  <a:lnTo>
                    <a:pt x="169" y="35"/>
                  </a:lnTo>
                  <a:lnTo>
                    <a:pt x="174" y="40"/>
                  </a:lnTo>
                  <a:lnTo>
                    <a:pt x="176" y="41"/>
                  </a:lnTo>
                  <a:lnTo>
                    <a:pt x="179" y="44"/>
                  </a:lnTo>
                  <a:lnTo>
                    <a:pt x="184" y="48"/>
                  </a:lnTo>
                  <a:lnTo>
                    <a:pt x="188" y="50"/>
                  </a:lnTo>
                  <a:lnTo>
                    <a:pt x="191" y="54"/>
                  </a:lnTo>
                  <a:lnTo>
                    <a:pt x="195" y="57"/>
                  </a:lnTo>
                  <a:lnTo>
                    <a:pt x="198" y="59"/>
                  </a:lnTo>
                  <a:lnTo>
                    <a:pt x="202" y="63"/>
                  </a:lnTo>
                  <a:lnTo>
                    <a:pt x="205" y="64"/>
                  </a:lnTo>
                  <a:lnTo>
                    <a:pt x="209" y="67"/>
                  </a:lnTo>
                  <a:lnTo>
                    <a:pt x="213" y="72"/>
                  </a:lnTo>
                  <a:lnTo>
                    <a:pt x="217" y="73"/>
                  </a:lnTo>
                  <a:lnTo>
                    <a:pt x="221" y="76"/>
                  </a:lnTo>
                  <a:lnTo>
                    <a:pt x="224" y="78"/>
                  </a:lnTo>
                  <a:lnTo>
                    <a:pt x="227" y="81"/>
                  </a:lnTo>
                  <a:lnTo>
                    <a:pt x="231" y="83"/>
                  </a:lnTo>
                  <a:lnTo>
                    <a:pt x="234" y="85"/>
                  </a:lnTo>
                  <a:lnTo>
                    <a:pt x="238" y="87"/>
                  </a:lnTo>
                  <a:lnTo>
                    <a:pt x="242" y="89"/>
                  </a:lnTo>
                  <a:lnTo>
                    <a:pt x="246" y="89"/>
                  </a:lnTo>
                  <a:lnTo>
                    <a:pt x="249" y="91"/>
                  </a:lnTo>
                  <a:lnTo>
                    <a:pt x="253" y="92"/>
                  </a:lnTo>
                  <a:lnTo>
                    <a:pt x="256" y="93"/>
                  </a:lnTo>
                  <a:lnTo>
                    <a:pt x="260" y="94"/>
                  </a:lnTo>
                  <a:lnTo>
                    <a:pt x="264" y="94"/>
                  </a:lnTo>
                  <a:lnTo>
                    <a:pt x="268" y="94"/>
                  </a:lnTo>
                  <a:lnTo>
                    <a:pt x="271" y="94"/>
                  </a:lnTo>
                  <a:lnTo>
                    <a:pt x="275" y="96"/>
                  </a:lnTo>
                  <a:lnTo>
                    <a:pt x="279" y="94"/>
                  </a:lnTo>
                  <a:lnTo>
                    <a:pt x="282" y="94"/>
                  </a:lnTo>
                  <a:lnTo>
                    <a:pt x="286" y="94"/>
                  </a:lnTo>
                  <a:lnTo>
                    <a:pt x="290" y="94"/>
                  </a:lnTo>
                  <a:lnTo>
                    <a:pt x="293" y="93"/>
                  </a:lnTo>
                  <a:lnTo>
                    <a:pt x="297" y="92"/>
                  </a:lnTo>
                  <a:lnTo>
                    <a:pt x="301" y="91"/>
                  </a:lnTo>
                  <a:lnTo>
                    <a:pt x="305" y="89"/>
                  </a:lnTo>
                  <a:lnTo>
                    <a:pt x="308" y="89"/>
                  </a:lnTo>
                  <a:lnTo>
                    <a:pt x="313" y="87"/>
                  </a:lnTo>
                  <a:lnTo>
                    <a:pt x="315" y="85"/>
                  </a:lnTo>
                  <a:lnTo>
                    <a:pt x="319" y="83"/>
                  </a:lnTo>
                  <a:lnTo>
                    <a:pt x="323" y="81"/>
                  </a:lnTo>
                  <a:lnTo>
                    <a:pt x="327" y="78"/>
                  </a:lnTo>
                  <a:lnTo>
                    <a:pt x="330" y="76"/>
                  </a:lnTo>
                  <a:lnTo>
                    <a:pt x="334" y="74"/>
                  </a:lnTo>
                  <a:lnTo>
                    <a:pt x="337" y="72"/>
                  </a:lnTo>
                  <a:lnTo>
                    <a:pt x="341" y="69"/>
                  </a:lnTo>
                  <a:lnTo>
                    <a:pt x="345" y="65"/>
                  </a:lnTo>
                  <a:lnTo>
                    <a:pt x="348" y="63"/>
                  </a:lnTo>
                  <a:lnTo>
                    <a:pt x="352" y="59"/>
                  </a:lnTo>
                  <a:lnTo>
                    <a:pt x="356" y="57"/>
                  </a:lnTo>
                  <a:lnTo>
                    <a:pt x="359" y="54"/>
                  </a:lnTo>
                  <a:lnTo>
                    <a:pt x="364" y="50"/>
                  </a:lnTo>
                  <a:lnTo>
                    <a:pt x="367" y="48"/>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2086" name="Line 12"/>
            <p:cNvSpPr>
              <a:spLocks noChangeShapeType="1"/>
            </p:cNvSpPr>
            <p:nvPr/>
          </p:nvSpPr>
          <p:spPr bwMode="auto">
            <a:xfrm flipH="1">
              <a:off x="2380" y="1740"/>
              <a:ext cx="35" cy="128"/>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2087" name="Freeform 13"/>
            <p:cNvSpPr>
              <a:spLocks/>
            </p:cNvSpPr>
            <p:nvPr/>
          </p:nvSpPr>
          <p:spPr bwMode="auto">
            <a:xfrm>
              <a:off x="2206" y="2034"/>
              <a:ext cx="368" cy="97"/>
            </a:xfrm>
            <a:custGeom>
              <a:avLst/>
              <a:gdLst>
                <a:gd name="T0" fmla="*/ 4 w 368"/>
                <a:gd name="T1" fmla="*/ 45 h 97"/>
                <a:gd name="T2" fmla="*/ 11 w 368"/>
                <a:gd name="T3" fmla="*/ 39 h 97"/>
                <a:gd name="T4" fmla="*/ 18 w 368"/>
                <a:gd name="T5" fmla="*/ 35 h 97"/>
                <a:gd name="T6" fmla="*/ 26 w 368"/>
                <a:gd name="T7" fmla="*/ 27 h 97"/>
                <a:gd name="T8" fmla="*/ 32 w 368"/>
                <a:gd name="T9" fmla="*/ 23 h 97"/>
                <a:gd name="T10" fmla="*/ 39 w 368"/>
                <a:gd name="T11" fmla="*/ 17 h 97"/>
                <a:gd name="T12" fmla="*/ 46 w 368"/>
                <a:gd name="T13" fmla="*/ 14 h 97"/>
                <a:gd name="T14" fmla="*/ 54 w 368"/>
                <a:gd name="T15" fmla="*/ 9 h 97"/>
                <a:gd name="T16" fmla="*/ 61 w 368"/>
                <a:gd name="T17" fmla="*/ 6 h 97"/>
                <a:gd name="T18" fmla="*/ 70 w 368"/>
                <a:gd name="T19" fmla="*/ 4 h 97"/>
                <a:gd name="T20" fmla="*/ 77 w 368"/>
                <a:gd name="T21" fmla="*/ 1 h 97"/>
                <a:gd name="T22" fmla="*/ 84 w 368"/>
                <a:gd name="T23" fmla="*/ 0 h 97"/>
                <a:gd name="T24" fmla="*/ 91 w 368"/>
                <a:gd name="T25" fmla="*/ 0 h 97"/>
                <a:gd name="T26" fmla="*/ 99 w 368"/>
                <a:gd name="T27" fmla="*/ 0 h 97"/>
                <a:gd name="T28" fmla="*/ 105 w 368"/>
                <a:gd name="T29" fmla="*/ 1 h 97"/>
                <a:gd name="T30" fmla="*/ 113 w 368"/>
                <a:gd name="T31" fmla="*/ 4 h 97"/>
                <a:gd name="T32" fmla="*/ 121 w 368"/>
                <a:gd name="T33" fmla="*/ 6 h 97"/>
                <a:gd name="T34" fmla="*/ 128 w 368"/>
                <a:gd name="T35" fmla="*/ 9 h 97"/>
                <a:gd name="T36" fmla="*/ 138 w 368"/>
                <a:gd name="T37" fmla="*/ 14 h 97"/>
                <a:gd name="T38" fmla="*/ 142 w 368"/>
                <a:gd name="T39" fmla="*/ 17 h 97"/>
                <a:gd name="T40" fmla="*/ 151 w 368"/>
                <a:gd name="T41" fmla="*/ 23 h 97"/>
                <a:gd name="T42" fmla="*/ 156 w 368"/>
                <a:gd name="T43" fmla="*/ 27 h 97"/>
                <a:gd name="T44" fmla="*/ 165 w 368"/>
                <a:gd name="T45" fmla="*/ 35 h 97"/>
                <a:gd name="T46" fmla="*/ 172 w 368"/>
                <a:gd name="T47" fmla="*/ 39 h 97"/>
                <a:gd name="T48" fmla="*/ 180 w 368"/>
                <a:gd name="T49" fmla="*/ 45 h 97"/>
                <a:gd name="T50" fmla="*/ 183 w 368"/>
                <a:gd name="T51" fmla="*/ 47 h 97"/>
                <a:gd name="T52" fmla="*/ 191 w 368"/>
                <a:gd name="T53" fmla="*/ 54 h 97"/>
                <a:gd name="T54" fmla="*/ 198 w 368"/>
                <a:gd name="T55" fmla="*/ 59 h 97"/>
                <a:gd name="T56" fmla="*/ 205 w 368"/>
                <a:gd name="T57" fmla="*/ 65 h 97"/>
                <a:gd name="T58" fmla="*/ 212 w 368"/>
                <a:gd name="T59" fmla="*/ 71 h 97"/>
                <a:gd name="T60" fmla="*/ 221 w 368"/>
                <a:gd name="T61" fmla="*/ 77 h 97"/>
                <a:gd name="T62" fmla="*/ 227 w 368"/>
                <a:gd name="T63" fmla="*/ 82 h 97"/>
                <a:gd name="T64" fmla="*/ 234 w 368"/>
                <a:gd name="T65" fmla="*/ 85 h 97"/>
                <a:gd name="T66" fmla="*/ 241 w 368"/>
                <a:gd name="T67" fmla="*/ 89 h 97"/>
                <a:gd name="T68" fmla="*/ 249 w 368"/>
                <a:gd name="T69" fmla="*/ 92 h 97"/>
                <a:gd name="T70" fmla="*/ 257 w 368"/>
                <a:gd name="T71" fmla="*/ 93 h 97"/>
                <a:gd name="T72" fmla="*/ 263 w 368"/>
                <a:gd name="T73" fmla="*/ 96 h 97"/>
                <a:gd name="T74" fmla="*/ 272 w 368"/>
                <a:gd name="T75" fmla="*/ 96 h 97"/>
                <a:gd name="T76" fmla="*/ 278 w 368"/>
                <a:gd name="T77" fmla="*/ 96 h 97"/>
                <a:gd name="T78" fmla="*/ 286 w 368"/>
                <a:gd name="T79" fmla="*/ 96 h 97"/>
                <a:gd name="T80" fmla="*/ 293 w 368"/>
                <a:gd name="T81" fmla="*/ 93 h 97"/>
                <a:gd name="T82" fmla="*/ 301 w 368"/>
                <a:gd name="T83" fmla="*/ 92 h 97"/>
                <a:gd name="T84" fmla="*/ 307 w 368"/>
                <a:gd name="T85" fmla="*/ 89 h 97"/>
                <a:gd name="T86" fmla="*/ 315 w 368"/>
                <a:gd name="T87" fmla="*/ 85 h 97"/>
                <a:gd name="T88" fmla="*/ 323 w 368"/>
                <a:gd name="T89" fmla="*/ 82 h 97"/>
                <a:gd name="T90" fmla="*/ 329 w 368"/>
                <a:gd name="T91" fmla="*/ 77 h 97"/>
                <a:gd name="T92" fmla="*/ 338 w 368"/>
                <a:gd name="T93" fmla="*/ 71 h 97"/>
                <a:gd name="T94" fmla="*/ 344 w 368"/>
                <a:gd name="T95" fmla="*/ 67 h 97"/>
                <a:gd name="T96" fmla="*/ 352 w 368"/>
                <a:gd name="T97" fmla="*/ 59 h 97"/>
                <a:gd name="T98" fmla="*/ 359 w 368"/>
                <a:gd name="T99" fmla="*/ 54 h 97"/>
                <a:gd name="T100" fmla="*/ 367 w 368"/>
                <a:gd name="T101" fmla="*/ 47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97"/>
                <a:gd name="T155" fmla="*/ 368 w 368"/>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97">
                  <a:moveTo>
                    <a:pt x="0" y="47"/>
                  </a:moveTo>
                  <a:lnTo>
                    <a:pt x="4" y="45"/>
                  </a:lnTo>
                  <a:lnTo>
                    <a:pt x="7" y="43"/>
                  </a:lnTo>
                  <a:lnTo>
                    <a:pt x="11" y="39"/>
                  </a:lnTo>
                  <a:lnTo>
                    <a:pt x="15" y="37"/>
                  </a:lnTo>
                  <a:lnTo>
                    <a:pt x="18" y="35"/>
                  </a:lnTo>
                  <a:lnTo>
                    <a:pt x="21" y="30"/>
                  </a:lnTo>
                  <a:lnTo>
                    <a:pt x="26" y="27"/>
                  </a:lnTo>
                  <a:lnTo>
                    <a:pt x="29" y="26"/>
                  </a:lnTo>
                  <a:lnTo>
                    <a:pt x="32" y="23"/>
                  </a:lnTo>
                  <a:lnTo>
                    <a:pt x="37" y="21"/>
                  </a:lnTo>
                  <a:lnTo>
                    <a:pt x="39" y="17"/>
                  </a:lnTo>
                  <a:lnTo>
                    <a:pt x="44" y="15"/>
                  </a:lnTo>
                  <a:lnTo>
                    <a:pt x="46" y="14"/>
                  </a:lnTo>
                  <a:lnTo>
                    <a:pt x="51" y="11"/>
                  </a:lnTo>
                  <a:lnTo>
                    <a:pt x="54" y="9"/>
                  </a:lnTo>
                  <a:lnTo>
                    <a:pt x="59" y="8"/>
                  </a:lnTo>
                  <a:lnTo>
                    <a:pt x="61" y="6"/>
                  </a:lnTo>
                  <a:lnTo>
                    <a:pt x="66" y="4"/>
                  </a:lnTo>
                  <a:lnTo>
                    <a:pt x="70" y="4"/>
                  </a:lnTo>
                  <a:lnTo>
                    <a:pt x="73" y="3"/>
                  </a:lnTo>
                  <a:lnTo>
                    <a:pt x="77" y="1"/>
                  </a:lnTo>
                  <a:lnTo>
                    <a:pt x="81" y="1"/>
                  </a:lnTo>
                  <a:lnTo>
                    <a:pt x="84" y="0"/>
                  </a:lnTo>
                  <a:lnTo>
                    <a:pt x="88" y="0"/>
                  </a:lnTo>
                  <a:lnTo>
                    <a:pt x="91" y="0"/>
                  </a:lnTo>
                  <a:lnTo>
                    <a:pt x="95" y="0"/>
                  </a:lnTo>
                  <a:lnTo>
                    <a:pt x="99" y="0"/>
                  </a:lnTo>
                  <a:lnTo>
                    <a:pt x="102" y="1"/>
                  </a:lnTo>
                  <a:lnTo>
                    <a:pt x="105" y="1"/>
                  </a:lnTo>
                  <a:lnTo>
                    <a:pt x="110" y="3"/>
                  </a:lnTo>
                  <a:lnTo>
                    <a:pt x="113" y="4"/>
                  </a:lnTo>
                  <a:lnTo>
                    <a:pt x="118" y="4"/>
                  </a:lnTo>
                  <a:lnTo>
                    <a:pt x="121" y="6"/>
                  </a:lnTo>
                  <a:lnTo>
                    <a:pt x="124" y="8"/>
                  </a:lnTo>
                  <a:lnTo>
                    <a:pt x="128" y="9"/>
                  </a:lnTo>
                  <a:lnTo>
                    <a:pt x="133" y="11"/>
                  </a:lnTo>
                  <a:lnTo>
                    <a:pt x="138" y="14"/>
                  </a:lnTo>
                  <a:lnTo>
                    <a:pt x="140" y="15"/>
                  </a:lnTo>
                  <a:lnTo>
                    <a:pt x="142" y="17"/>
                  </a:lnTo>
                  <a:lnTo>
                    <a:pt x="146" y="21"/>
                  </a:lnTo>
                  <a:lnTo>
                    <a:pt x="151" y="23"/>
                  </a:lnTo>
                  <a:lnTo>
                    <a:pt x="155" y="26"/>
                  </a:lnTo>
                  <a:lnTo>
                    <a:pt x="156" y="27"/>
                  </a:lnTo>
                  <a:lnTo>
                    <a:pt x="161" y="30"/>
                  </a:lnTo>
                  <a:lnTo>
                    <a:pt x="165" y="35"/>
                  </a:lnTo>
                  <a:lnTo>
                    <a:pt x="169" y="37"/>
                  </a:lnTo>
                  <a:lnTo>
                    <a:pt x="172" y="39"/>
                  </a:lnTo>
                  <a:lnTo>
                    <a:pt x="176" y="43"/>
                  </a:lnTo>
                  <a:lnTo>
                    <a:pt x="180" y="45"/>
                  </a:lnTo>
                  <a:lnTo>
                    <a:pt x="183" y="47"/>
                  </a:lnTo>
                  <a:lnTo>
                    <a:pt x="187" y="52"/>
                  </a:lnTo>
                  <a:lnTo>
                    <a:pt x="191" y="54"/>
                  </a:lnTo>
                  <a:lnTo>
                    <a:pt x="194" y="57"/>
                  </a:lnTo>
                  <a:lnTo>
                    <a:pt x="198" y="59"/>
                  </a:lnTo>
                  <a:lnTo>
                    <a:pt x="201" y="62"/>
                  </a:lnTo>
                  <a:lnTo>
                    <a:pt x="205" y="65"/>
                  </a:lnTo>
                  <a:lnTo>
                    <a:pt x="209" y="68"/>
                  </a:lnTo>
                  <a:lnTo>
                    <a:pt x="212" y="71"/>
                  </a:lnTo>
                  <a:lnTo>
                    <a:pt x="215" y="74"/>
                  </a:lnTo>
                  <a:lnTo>
                    <a:pt x="221" y="77"/>
                  </a:lnTo>
                  <a:lnTo>
                    <a:pt x="223" y="78"/>
                  </a:lnTo>
                  <a:lnTo>
                    <a:pt x="227" y="82"/>
                  </a:lnTo>
                  <a:lnTo>
                    <a:pt x="231" y="83"/>
                  </a:lnTo>
                  <a:lnTo>
                    <a:pt x="234" y="85"/>
                  </a:lnTo>
                  <a:lnTo>
                    <a:pt x="237" y="87"/>
                  </a:lnTo>
                  <a:lnTo>
                    <a:pt x="241" y="89"/>
                  </a:lnTo>
                  <a:lnTo>
                    <a:pt x="245" y="89"/>
                  </a:lnTo>
                  <a:lnTo>
                    <a:pt x="249" y="92"/>
                  </a:lnTo>
                  <a:lnTo>
                    <a:pt x="253" y="92"/>
                  </a:lnTo>
                  <a:lnTo>
                    <a:pt x="257" y="93"/>
                  </a:lnTo>
                  <a:lnTo>
                    <a:pt x="259" y="95"/>
                  </a:lnTo>
                  <a:lnTo>
                    <a:pt x="263" y="96"/>
                  </a:lnTo>
                  <a:lnTo>
                    <a:pt x="267" y="96"/>
                  </a:lnTo>
                  <a:lnTo>
                    <a:pt x="272" y="96"/>
                  </a:lnTo>
                  <a:lnTo>
                    <a:pt x="275" y="96"/>
                  </a:lnTo>
                  <a:lnTo>
                    <a:pt x="278" y="96"/>
                  </a:lnTo>
                  <a:lnTo>
                    <a:pt x="283" y="96"/>
                  </a:lnTo>
                  <a:lnTo>
                    <a:pt x="286" y="96"/>
                  </a:lnTo>
                  <a:lnTo>
                    <a:pt x="290" y="95"/>
                  </a:lnTo>
                  <a:lnTo>
                    <a:pt x="293" y="93"/>
                  </a:lnTo>
                  <a:lnTo>
                    <a:pt x="297" y="92"/>
                  </a:lnTo>
                  <a:lnTo>
                    <a:pt x="301" y="92"/>
                  </a:lnTo>
                  <a:lnTo>
                    <a:pt x="304" y="89"/>
                  </a:lnTo>
                  <a:lnTo>
                    <a:pt x="307" y="89"/>
                  </a:lnTo>
                  <a:lnTo>
                    <a:pt x="313" y="87"/>
                  </a:lnTo>
                  <a:lnTo>
                    <a:pt x="315" y="85"/>
                  </a:lnTo>
                  <a:lnTo>
                    <a:pt x="319" y="83"/>
                  </a:lnTo>
                  <a:lnTo>
                    <a:pt x="323" y="82"/>
                  </a:lnTo>
                  <a:lnTo>
                    <a:pt x="327" y="78"/>
                  </a:lnTo>
                  <a:lnTo>
                    <a:pt x="329" y="77"/>
                  </a:lnTo>
                  <a:lnTo>
                    <a:pt x="334" y="74"/>
                  </a:lnTo>
                  <a:lnTo>
                    <a:pt x="338" y="71"/>
                  </a:lnTo>
                  <a:lnTo>
                    <a:pt x="341" y="69"/>
                  </a:lnTo>
                  <a:lnTo>
                    <a:pt x="344" y="67"/>
                  </a:lnTo>
                  <a:lnTo>
                    <a:pt x="348" y="62"/>
                  </a:lnTo>
                  <a:lnTo>
                    <a:pt x="352" y="59"/>
                  </a:lnTo>
                  <a:lnTo>
                    <a:pt x="356" y="57"/>
                  </a:lnTo>
                  <a:lnTo>
                    <a:pt x="359" y="54"/>
                  </a:lnTo>
                  <a:lnTo>
                    <a:pt x="363" y="52"/>
                  </a:lnTo>
                  <a:lnTo>
                    <a:pt x="367" y="47"/>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2088" name="Line 14"/>
            <p:cNvSpPr>
              <a:spLocks noChangeShapeType="1"/>
            </p:cNvSpPr>
            <p:nvPr/>
          </p:nvSpPr>
          <p:spPr bwMode="auto">
            <a:xfrm flipH="1">
              <a:off x="2382" y="2018"/>
              <a:ext cx="35" cy="129"/>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grpSp>
      <p:grpSp>
        <p:nvGrpSpPr>
          <p:cNvPr id="2055" name="Group 15"/>
          <p:cNvGrpSpPr>
            <a:grpSpLocks/>
          </p:cNvGrpSpPr>
          <p:nvPr/>
        </p:nvGrpSpPr>
        <p:grpSpPr bwMode="auto">
          <a:xfrm>
            <a:off x="2176463" y="3276600"/>
            <a:ext cx="704850" cy="685800"/>
            <a:chOff x="1239" y="2421"/>
            <a:chExt cx="488" cy="489"/>
          </a:xfrm>
        </p:grpSpPr>
        <p:sp>
          <p:nvSpPr>
            <p:cNvPr id="2081" name="Oval 16"/>
            <p:cNvSpPr>
              <a:spLocks noChangeArrowheads="1"/>
            </p:cNvSpPr>
            <p:nvPr/>
          </p:nvSpPr>
          <p:spPr bwMode="auto">
            <a:xfrm>
              <a:off x="1239" y="2421"/>
              <a:ext cx="488" cy="489"/>
            </a:xfrm>
            <a:prstGeom prst="ellips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2082" name="Freeform 17"/>
            <p:cNvSpPr>
              <a:spLocks/>
            </p:cNvSpPr>
            <p:nvPr/>
          </p:nvSpPr>
          <p:spPr bwMode="auto">
            <a:xfrm>
              <a:off x="1326" y="2539"/>
              <a:ext cx="295" cy="215"/>
            </a:xfrm>
            <a:custGeom>
              <a:avLst/>
              <a:gdLst>
                <a:gd name="T0" fmla="*/ 3 w 295"/>
                <a:gd name="T1" fmla="*/ 100 h 215"/>
                <a:gd name="T2" fmla="*/ 10 w 295"/>
                <a:gd name="T3" fmla="*/ 87 h 215"/>
                <a:gd name="T4" fmla="*/ 15 w 295"/>
                <a:gd name="T5" fmla="*/ 74 h 215"/>
                <a:gd name="T6" fmla="*/ 21 w 295"/>
                <a:gd name="T7" fmla="*/ 62 h 215"/>
                <a:gd name="T8" fmla="*/ 27 w 295"/>
                <a:gd name="T9" fmla="*/ 49 h 215"/>
                <a:gd name="T10" fmla="*/ 32 w 295"/>
                <a:gd name="T11" fmla="*/ 40 h 215"/>
                <a:gd name="T12" fmla="*/ 38 w 295"/>
                <a:gd name="T13" fmla="*/ 31 h 215"/>
                <a:gd name="T14" fmla="*/ 44 w 295"/>
                <a:gd name="T15" fmla="*/ 20 h 215"/>
                <a:gd name="T16" fmla="*/ 51 w 295"/>
                <a:gd name="T17" fmla="*/ 14 h 215"/>
                <a:gd name="T18" fmla="*/ 57 w 295"/>
                <a:gd name="T19" fmla="*/ 9 h 215"/>
                <a:gd name="T20" fmla="*/ 62 w 295"/>
                <a:gd name="T21" fmla="*/ 3 h 215"/>
                <a:gd name="T22" fmla="*/ 68 w 295"/>
                <a:gd name="T23" fmla="*/ 1 h 215"/>
                <a:gd name="T24" fmla="*/ 74 w 295"/>
                <a:gd name="T25" fmla="*/ 0 h 215"/>
                <a:gd name="T26" fmla="*/ 79 w 295"/>
                <a:gd name="T27" fmla="*/ 1 h 215"/>
                <a:gd name="T28" fmla="*/ 86 w 295"/>
                <a:gd name="T29" fmla="*/ 3 h 215"/>
                <a:gd name="T30" fmla="*/ 92 w 295"/>
                <a:gd name="T31" fmla="*/ 7 h 215"/>
                <a:gd name="T32" fmla="*/ 98 w 295"/>
                <a:gd name="T33" fmla="*/ 12 h 215"/>
                <a:gd name="T34" fmla="*/ 103 w 295"/>
                <a:gd name="T35" fmla="*/ 20 h 215"/>
                <a:gd name="T36" fmla="*/ 110 w 295"/>
                <a:gd name="T37" fmla="*/ 31 h 215"/>
                <a:gd name="T38" fmla="*/ 115 w 295"/>
                <a:gd name="T39" fmla="*/ 40 h 215"/>
                <a:gd name="T40" fmla="*/ 121 w 295"/>
                <a:gd name="T41" fmla="*/ 49 h 215"/>
                <a:gd name="T42" fmla="*/ 126 w 295"/>
                <a:gd name="T43" fmla="*/ 62 h 215"/>
                <a:gd name="T44" fmla="*/ 132 w 295"/>
                <a:gd name="T45" fmla="*/ 74 h 215"/>
                <a:gd name="T46" fmla="*/ 138 w 295"/>
                <a:gd name="T47" fmla="*/ 87 h 215"/>
                <a:gd name="T48" fmla="*/ 145 w 295"/>
                <a:gd name="T49" fmla="*/ 100 h 215"/>
                <a:gd name="T50" fmla="*/ 146 w 295"/>
                <a:gd name="T51" fmla="*/ 107 h 215"/>
                <a:gd name="T52" fmla="*/ 153 w 295"/>
                <a:gd name="T53" fmla="*/ 119 h 215"/>
                <a:gd name="T54" fmla="*/ 158 w 295"/>
                <a:gd name="T55" fmla="*/ 133 h 215"/>
                <a:gd name="T56" fmla="*/ 165 w 295"/>
                <a:gd name="T57" fmla="*/ 145 h 215"/>
                <a:gd name="T58" fmla="*/ 171 w 295"/>
                <a:gd name="T59" fmla="*/ 157 h 215"/>
                <a:gd name="T60" fmla="*/ 177 w 295"/>
                <a:gd name="T61" fmla="*/ 169 h 215"/>
                <a:gd name="T62" fmla="*/ 183 w 295"/>
                <a:gd name="T63" fmla="*/ 179 h 215"/>
                <a:gd name="T64" fmla="*/ 188 w 295"/>
                <a:gd name="T65" fmla="*/ 188 h 215"/>
                <a:gd name="T66" fmla="*/ 195 w 295"/>
                <a:gd name="T67" fmla="*/ 195 h 215"/>
                <a:gd name="T68" fmla="*/ 199 w 295"/>
                <a:gd name="T69" fmla="*/ 201 h 215"/>
                <a:gd name="T70" fmla="*/ 205 w 295"/>
                <a:gd name="T71" fmla="*/ 206 h 215"/>
                <a:gd name="T72" fmla="*/ 212 w 295"/>
                <a:gd name="T73" fmla="*/ 210 h 215"/>
                <a:gd name="T74" fmla="*/ 219 w 295"/>
                <a:gd name="T75" fmla="*/ 212 h 215"/>
                <a:gd name="T76" fmla="*/ 223 w 295"/>
                <a:gd name="T77" fmla="*/ 212 h 215"/>
                <a:gd name="T78" fmla="*/ 230 w 295"/>
                <a:gd name="T79" fmla="*/ 210 h 215"/>
                <a:gd name="T80" fmla="*/ 235 w 295"/>
                <a:gd name="T81" fmla="*/ 206 h 215"/>
                <a:gd name="T82" fmla="*/ 240 w 295"/>
                <a:gd name="T83" fmla="*/ 201 h 215"/>
                <a:gd name="T84" fmla="*/ 247 w 295"/>
                <a:gd name="T85" fmla="*/ 195 h 215"/>
                <a:gd name="T86" fmla="*/ 252 w 295"/>
                <a:gd name="T87" fmla="*/ 188 h 215"/>
                <a:gd name="T88" fmla="*/ 259 w 295"/>
                <a:gd name="T89" fmla="*/ 179 h 215"/>
                <a:gd name="T90" fmla="*/ 264 w 295"/>
                <a:gd name="T91" fmla="*/ 169 h 215"/>
                <a:gd name="T92" fmla="*/ 271 w 295"/>
                <a:gd name="T93" fmla="*/ 157 h 215"/>
                <a:gd name="T94" fmla="*/ 277 w 295"/>
                <a:gd name="T95" fmla="*/ 146 h 215"/>
                <a:gd name="T96" fmla="*/ 283 w 295"/>
                <a:gd name="T97" fmla="*/ 133 h 215"/>
                <a:gd name="T98" fmla="*/ 288 w 295"/>
                <a:gd name="T99" fmla="*/ 120 h 215"/>
                <a:gd name="T100" fmla="*/ 294 w 295"/>
                <a:gd name="T101" fmla="*/ 107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5"/>
                <a:gd name="T155" fmla="*/ 295 w 295"/>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5">
                  <a:moveTo>
                    <a:pt x="0" y="107"/>
                  </a:moveTo>
                  <a:lnTo>
                    <a:pt x="3" y="100"/>
                  </a:lnTo>
                  <a:lnTo>
                    <a:pt x="7" y="93"/>
                  </a:lnTo>
                  <a:lnTo>
                    <a:pt x="10" y="87"/>
                  </a:lnTo>
                  <a:lnTo>
                    <a:pt x="12" y="79"/>
                  </a:lnTo>
                  <a:lnTo>
                    <a:pt x="15" y="74"/>
                  </a:lnTo>
                  <a:lnTo>
                    <a:pt x="18" y="67"/>
                  </a:lnTo>
                  <a:lnTo>
                    <a:pt x="21" y="62"/>
                  </a:lnTo>
                  <a:lnTo>
                    <a:pt x="24" y="55"/>
                  </a:lnTo>
                  <a:lnTo>
                    <a:pt x="27" y="49"/>
                  </a:lnTo>
                  <a:lnTo>
                    <a:pt x="30" y="44"/>
                  </a:lnTo>
                  <a:lnTo>
                    <a:pt x="32" y="40"/>
                  </a:lnTo>
                  <a:lnTo>
                    <a:pt x="36" y="34"/>
                  </a:lnTo>
                  <a:lnTo>
                    <a:pt x="38" y="31"/>
                  </a:lnTo>
                  <a:lnTo>
                    <a:pt x="42" y="25"/>
                  </a:lnTo>
                  <a:lnTo>
                    <a:pt x="44" y="20"/>
                  </a:lnTo>
                  <a:lnTo>
                    <a:pt x="48" y="16"/>
                  </a:lnTo>
                  <a:lnTo>
                    <a:pt x="51" y="14"/>
                  </a:lnTo>
                  <a:lnTo>
                    <a:pt x="53" y="11"/>
                  </a:lnTo>
                  <a:lnTo>
                    <a:pt x="57" y="9"/>
                  </a:lnTo>
                  <a:lnTo>
                    <a:pt x="59" y="5"/>
                  </a:lnTo>
                  <a:lnTo>
                    <a:pt x="62" y="3"/>
                  </a:lnTo>
                  <a:lnTo>
                    <a:pt x="66" y="3"/>
                  </a:lnTo>
                  <a:lnTo>
                    <a:pt x="68" y="1"/>
                  </a:lnTo>
                  <a:lnTo>
                    <a:pt x="71" y="0"/>
                  </a:lnTo>
                  <a:lnTo>
                    <a:pt x="74" y="0"/>
                  </a:lnTo>
                  <a:lnTo>
                    <a:pt x="77" y="0"/>
                  </a:lnTo>
                  <a:lnTo>
                    <a:pt x="79" y="1"/>
                  </a:lnTo>
                  <a:lnTo>
                    <a:pt x="83" y="3"/>
                  </a:lnTo>
                  <a:lnTo>
                    <a:pt x="86" y="3"/>
                  </a:lnTo>
                  <a:lnTo>
                    <a:pt x="89" y="5"/>
                  </a:lnTo>
                  <a:lnTo>
                    <a:pt x="92" y="7"/>
                  </a:lnTo>
                  <a:lnTo>
                    <a:pt x="96" y="11"/>
                  </a:lnTo>
                  <a:lnTo>
                    <a:pt x="98" y="12"/>
                  </a:lnTo>
                  <a:lnTo>
                    <a:pt x="100" y="16"/>
                  </a:lnTo>
                  <a:lnTo>
                    <a:pt x="103" y="20"/>
                  </a:lnTo>
                  <a:lnTo>
                    <a:pt x="107" y="25"/>
                  </a:lnTo>
                  <a:lnTo>
                    <a:pt x="110" y="31"/>
                  </a:lnTo>
                  <a:lnTo>
                    <a:pt x="113" y="34"/>
                  </a:lnTo>
                  <a:lnTo>
                    <a:pt x="115" y="40"/>
                  </a:lnTo>
                  <a:lnTo>
                    <a:pt x="117" y="44"/>
                  </a:lnTo>
                  <a:lnTo>
                    <a:pt x="121" y="49"/>
                  </a:lnTo>
                  <a:lnTo>
                    <a:pt x="124" y="55"/>
                  </a:lnTo>
                  <a:lnTo>
                    <a:pt x="126" y="62"/>
                  </a:lnTo>
                  <a:lnTo>
                    <a:pt x="129" y="67"/>
                  </a:lnTo>
                  <a:lnTo>
                    <a:pt x="132" y="74"/>
                  </a:lnTo>
                  <a:lnTo>
                    <a:pt x="135" y="79"/>
                  </a:lnTo>
                  <a:lnTo>
                    <a:pt x="138" y="87"/>
                  </a:lnTo>
                  <a:lnTo>
                    <a:pt x="141" y="93"/>
                  </a:lnTo>
                  <a:lnTo>
                    <a:pt x="145" y="100"/>
                  </a:lnTo>
                  <a:lnTo>
                    <a:pt x="146" y="106"/>
                  </a:lnTo>
                  <a:lnTo>
                    <a:pt x="146" y="107"/>
                  </a:lnTo>
                  <a:lnTo>
                    <a:pt x="150" y="113"/>
                  </a:lnTo>
                  <a:lnTo>
                    <a:pt x="153" y="119"/>
                  </a:lnTo>
                  <a:lnTo>
                    <a:pt x="156" y="126"/>
                  </a:lnTo>
                  <a:lnTo>
                    <a:pt x="158" y="133"/>
                  </a:lnTo>
                  <a:lnTo>
                    <a:pt x="162" y="138"/>
                  </a:lnTo>
                  <a:lnTo>
                    <a:pt x="165" y="145"/>
                  </a:lnTo>
                  <a:lnTo>
                    <a:pt x="167" y="151"/>
                  </a:lnTo>
                  <a:lnTo>
                    <a:pt x="171" y="157"/>
                  </a:lnTo>
                  <a:lnTo>
                    <a:pt x="173" y="162"/>
                  </a:lnTo>
                  <a:lnTo>
                    <a:pt x="177" y="169"/>
                  </a:lnTo>
                  <a:lnTo>
                    <a:pt x="180" y="173"/>
                  </a:lnTo>
                  <a:lnTo>
                    <a:pt x="183" y="179"/>
                  </a:lnTo>
                  <a:lnTo>
                    <a:pt x="185" y="184"/>
                  </a:lnTo>
                  <a:lnTo>
                    <a:pt x="188" y="188"/>
                  </a:lnTo>
                  <a:lnTo>
                    <a:pt x="191" y="192"/>
                  </a:lnTo>
                  <a:lnTo>
                    <a:pt x="195" y="195"/>
                  </a:lnTo>
                  <a:lnTo>
                    <a:pt x="197" y="199"/>
                  </a:lnTo>
                  <a:lnTo>
                    <a:pt x="199" y="201"/>
                  </a:lnTo>
                  <a:lnTo>
                    <a:pt x="203" y="204"/>
                  </a:lnTo>
                  <a:lnTo>
                    <a:pt x="205" y="206"/>
                  </a:lnTo>
                  <a:lnTo>
                    <a:pt x="208" y="208"/>
                  </a:lnTo>
                  <a:lnTo>
                    <a:pt x="212" y="210"/>
                  </a:lnTo>
                  <a:lnTo>
                    <a:pt x="214" y="212"/>
                  </a:lnTo>
                  <a:lnTo>
                    <a:pt x="219" y="212"/>
                  </a:lnTo>
                  <a:lnTo>
                    <a:pt x="221" y="214"/>
                  </a:lnTo>
                  <a:lnTo>
                    <a:pt x="223" y="212"/>
                  </a:lnTo>
                  <a:lnTo>
                    <a:pt x="226" y="212"/>
                  </a:lnTo>
                  <a:lnTo>
                    <a:pt x="230" y="210"/>
                  </a:lnTo>
                  <a:lnTo>
                    <a:pt x="232" y="208"/>
                  </a:lnTo>
                  <a:lnTo>
                    <a:pt x="235" y="206"/>
                  </a:lnTo>
                  <a:lnTo>
                    <a:pt x="238" y="205"/>
                  </a:lnTo>
                  <a:lnTo>
                    <a:pt x="240" y="201"/>
                  </a:lnTo>
                  <a:lnTo>
                    <a:pt x="244" y="199"/>
                  </a:lnTo>
                  <a:lnTo>
                    <a:pt x="247" y="195"/>
                  </a:lnTo>
                  <a:lnTo>
                    <a:pt x="251" y="192"/>
                  </a:lnTo>
                  <a:lnTo>
                    <a:pt x="252" y="188"/>
                  </a:lnTo>
                  <a:lnTo>
                    <a:pt x="255" y="184"/>
                  </a:lnTo>
                  <a:lnTo>
                    <a:pt x="259" y="179"/>
                  </a:lnTo>
                  <a:lnTo>
                    <a:pt x="262" y="173"/>
                  </a:lnTo>
                  <a:lnTo>
                    <a:pt x="264" y="169"/>
                  </a:lnTo>
                  <a:lnTo>
                    <a:pt x="267" y="164"/>
                  </a:lnTo>
                  <a:lnTo>
                    <a:pt x="271" y="157"/>
                  </a:lnTo>
                  <a:lnTo>
                    <a:pt x="273" y="151"/>
                  </a:lnTo>
                  <a:lnTo>
                    <a:pt x="277" y="146"/>
                  </a:lnTo>
                  <a:lnTo>
                    <a:pt x="280" y="138"/>
                  </a:lnTo>
                  <a:lnTo>
                    <a:pt x="283" y="133"/>
                  </a:lnTo>
                  <a:lnTo>
                    <a:pt x="285" y="126"/>
                  </a:lnTo>
                  <a:lnTo>
                    <a:pt x="288" y="120"/>
                  </a:lnTo>
                  <a:lnTo>
                    <a:pt x="291" y="113"/>
                  </a:lnTo>
                  <a:lnTo>
                    <a:pt x="294" y="107"/>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grpSp>
      <p:sp>
        <p:nvSpPr>
          <p:cNvPr id="2056" name="Line 18"/>
          <p:cNvSpPr>
            <a:spLocks noChangeShapeType="1"/>
          </p:cNvSpPr>
          <p:nvPr/>
        </p:nvSpPr>
        <p:spPr bwMode="auto">
          <a:xfrm>
            <a:off x="4287838" y="2309813"/>
            <a:ext cx="527050"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2057" name="Line 19"/>
          <p:cNvSpPr>
            <a:spLocks noChangeShapeType="1"/>
          </p:cNvSpPr>
          <p:nvPr/>
        </p:nvSpPr>
        <p:spPr bwMode="auto">
          <a:xfrm flipV="1">
            <a:off x="2522538" y="2652713"/>
            <a:ext cx="0" cy="623887"/>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2058" name="Line 20"/>
          <p:cNvSpPr>
            <a:spLocks noChangeShapeType="1"/>
          </p:cNvSpPr>
          <p:nvPr/>
        </p:nvSpPr>
        <p:spPr bwMode="auto">
          <a:xfrm>
            <a:off x="2874963" y="2309813"/>
            <a:ext cx="530225"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2059" name="Line 21"/>
          <p:cNvSpPr>
            <a:spLocks noChangeShapeType="1"/>
          </p:cNvSpPr>
          <p:nvPr/>
        </p:nvSpPr>
        <p:spPr bwMode="auto">
          <a:xfrm>
            <a:off x="1641475" y="2309813"/>
            <a:ext cx="530225" cy="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2060" name="Line 22"/>
          <p:cNvSpPr>
            <a:spLocks noChangeShapeType="1"/>
          </p:cNvSpPr>
          <p:nvPr/>
        </p:nvSpPr>
        <p:spPr bwMode="auto">
          <a:xfrm>
            <a:off x="5521325" y="2309813"/>
            <a:ext cx="528638" cy="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2061" name="Text Box 23"/>
          <p:cNvSpPr txBox="1">
            <a:spLocks noChangeArrowheads="1"/>
          </p:cNvSpPr>
          <p:nvPr/>
        </p:nvSpPr>
        <p:spPr bwMode="auto">
          <a:xfrm>
            <a:off x="685800" y="2139950"/>
            <a:ext cx="1004888" cy="257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IF signal</a:t>
            </a:r>
            <a:endParaRPr lang="en-US" sz="2200" dirty="0">
              <a:latin typeface="Agilent TT Cond" pitchFamily="34" charset="0"/>
            </a:endParaRPr>
          </a:p>
        </p:txBody>
      </p:sp>
      <p:sp>
        <p:nvSpPr>
          <p:cNvPr id="2062" name="Text Box 24"/>
          <p:cNvSpPr txBox="1">
            <a:spLocks noChangeArrowheads="1"/>
          </p:cNvSpPr>
          <p:nvPr/>
        </p:nvSpPr>
        <p:spPr bwMode="auto">
          <a:xfrm>
            <a:off x="6226175" y="2139950"/>
            <a:ext cx="2155825"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transmitter output</a:t>
            </a:r>
            <a:endParaRPr lang="en-US" sz="2200" dirty="0">
              <a:latin typeface="Agilent TT Cond" pitchFamily="34" charset="0"/>
            </a:endParaRPr>
          </a:p>
        </p:txBody>
      </p:sp>
      <p:sp>
        <p:nvSpPr>
          <p:cNvPr id="2063" name="Freeform 25"/>
          <p:cNvSpPr>
            <a:spLocks/>
          </p:cNvSpPr>
          <p:nvPr/>
        </p:nvSpPr>
        <p:spPr bwMode="auto">
          <a:xfrm>
            <a:off x="3124200" y="3276600"/>
            <a:ext cx="4232275" cy="2608263"/>
          </a:xfrm>
          <a:custGeom>
            <a:avLst/>
            <a:gdLst>
              <a:gd name="T0" fmla="*/ 0 w 2933"/>
              <a:gd name="T1" fmla="*/ 0 h 1955"/>
              <a:gd name="T2" fmla="*/ 0 w 2933"/>
              <a:gd name="T3" fmla="*/ 2147483647 h 1955"/>
              <a:gd name="T4" fmla="*/ 2147483647 w 2933"/>
              <a:gd name="T5" fmla="*/ 2147483647 h 1955"/>
              <a:gd name="T6" fmla="*/ 0 60000 65536"/>
              <a:gd name="T7" fmla="*/ 0 60000 65536"/>
              <a:gd name="T8" fmla="*/ 0 60000 65536"/>
              <a:gd name="T9" fmla="*/ 0 w 2933"/>
              <a:gd name="T10" fmla="*/ 0 h 1955"/>
              <a:gd name="T11" fmla="*/ 2933 w 2933"/>
              <a:gd name="T12" fmla="*/ 1955 h 1955"/>
            </a:gdLst>
            <a:ahLst/>
            <a:cxnLst>
              <a:cxn ang="T6">
                <a:pos x="T0" y="T1"/>
              </a:cxn>
              <a:cxn ang="T7">
                <a:pos x="T2" y="T3"/>
              </a:cxn>
              <a:cxn ang="T8">
                <a:pos x="T4" y="T5"/>
              </a:cxn>
            </a:cxnLst>
            <a:rect l="T9" t="T10" r="T11" b="T12"/>
            <a:pathLst>
              <a:path w="2933" h="1955">
                <a:moveTo>
                  <a:pt x="0" y="0"/>
                </a:moveTo>
                <a:lnTo>
                  <a:pt x="0" y="1954"/>
                </a:lnTo>
                <a:lnTo>
                  <a:pt x="2932" y="1954"/>
                </a:lnTo>
              </a:path>
            </a:pathLst>
          </a:custGeom>
          <a:noFill/>
          <a:ln w="31234">
            <a:solidFill>
              <a:srgbClr val="000000"/>
            </a:solidFill>
            <a:round/>
            <a:headEnd type="triangle" w="med" len="med"/>
            <a:tailEnd type="triangle" w="med" len="med"/>
          </a:ln>
        </p:spPr>
        <p:txBody>
          <a:bodyPr/>
          <a:lstStyle/>
          <a:p>
            <a:endParaRPr lang="en-US" dirty="0">
              <a:latin typeface="Agilent TT Cond" pitchFamily="34" charset="0"/>
            </a:endParaRPr>
          </a:p>
        </p:txBody>
      </p:sp>
      <p:sp>
        <p:nvSpPr>
          <p:cNvPr id="2064" name="Line 26"/>
          <p:cNvSpPr>
            <a:spLocks noChangeShapeType="1"/>
          </p:cNvSpPr>
          <p:nvPr/>
        </p:nvSpPr>
        <p:spPr bwMode="auto">
          <a:xfrm>
            <a:off x="4168775" y="3487738"/>
            <a:ext cx="0" cy="2395537"/>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2065" name="Line 27"/>
          <p:cNvSpPr>
            <a:spLocks noChangeShapeType="1"/>
          </p:cNvSpPr>
          <p:nvPr/>
        </p:nvSpPr>
        <p:spPr bwMode="auto">
          <a:xfrm>
            <a:off x="5580063" y="3487738"/>
            <a:ext cx="0" cy="2395537"/>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2066" name="Line 28"/>
          <p:cNvSpPr>
            <a:spLocks noChangeShapeType="1"/>
          </p:cNvSpPr>
          <p:nvPr/>
        </p:nvSpPr>
        <p:spPr bwMode="auto">
          <a:xfrm flipV="1">
            <a:off x="4875213" y="3317875"/>
            <a:ext cx="0" cy="256540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2067" name="Freeform 29"/>
          <p:cNvSpPr>
            <a:spLocks/>
          </p:cNvSpPr>
          <p:nvPr/>
        </p:nvSpPr>
        <p:spPr bwMode="auto">
          <a:xfrm>
            <a:off x="4897438" y="3486150"/>
            <a:ext cx="1058862" cy="2393950"/>
          </a:xfrm>
          <a:custGeom>
            <a:avLst/>
            <a:gdLst>
              <a:gd name="T0" fmla="*/ 0 w 734"/>
              <a:gd name="T1" fmla="*/ 0 h 1710"/>
              <a:gd name="T2" fmla="*/ 0 w 734"/>
              <a:gd name="T3" fmla="*/ 2147483647 h 1710"/>
              <a:gd name="T4" fmla="*/ 2147483647 w 734"/>
              <a:gd name="T5" fmla="*/ 2147483647 h 1710"/>
              <a:gd name="T6" fmla="*/ 2147483647 w 734"/>
              <a:gd name="T7" fmla="*/ 2147483647 h 1710"/>
              <a:gd name="T8" fmla="*/ 2147483647 w 734"/>
              <a:gd name="T9" fmla="*/ 2147483647 h 1710"/>
              <a:gd name="T10" fmla="*/ 2147483647 w 734"/>
              <a:gd name="T11" fmla="*/ 2147483647 h 1710"/>
              <a:gd name="T12" fmla="*/ 2147483647 w 734"/>
              <a:gd name="T13" fmla="*/ 2147483647 h 1710"/>
              <a:gd name="T14" fmla="*/ 2147483647 w 734"/>
              <a:gd name="T15" fmla="*/ 2147483647 h 1710"/>
              <a:gd name="T16" fmla="*/ 2147483647 w 734"/>
              <a:gd name="T17" fmla="*/ 2147483647 h 1710"/>
              <a:gd name="T18" fmla="*/ 2147483647 w 734"/>
              <a:gd name="T19" fmla="*/ 2147483647 h 1710"/>
              <a:gd name="T20" fmla="*/ 2147483647 w 734"/>
              <a:gd name="T21" fmla="*/ 2147483647 h 1710"/>
              <a:gd name="T22" fmla="*/ 2147483647 w 734"/>
              <a:gd name="T23" fmla="*/ 2147483647 h 1710"/>
              <a:gd name="T24" fmla="*/ 2147483647 w 734"/>
              <a:gd name="T25" fmla="*/ 2147483647 h 1710"/>
              <a:gd name="T26" fmla="*/ 2147483647 w 734"/>
              <a:gd name="T27" fmla="*/ 2147483647 h 1710"/>
              <a:gd name="T28" fmla="*/ 2147483647 w 734"/>
              <a:gd name="T29" fmla="*/ 2147483647 h 1710"/>
              <a:gd name="T30" fmla="*/ 2147483647 w 734"/>
              <a:gd name="T31" fmla="*/ 2147483647 h 1710"/>
              <a:gd name="T32" fmla="*/ 2147483647 w 734"/>
              <a:gd name="T33" fmla="*/ 2147483647 h 1710"/>
              <a:gd name="T34" fmla="*/ 2147483647 w 734"/>
              <a:gd name="T35" fmla="*/ 2147483647 h 1710"/>
              <a:gd name="T36" fmla="*/ 2147483647 w 734"/>
              <a:gd name="T37" fmla="*/ 2147483647 h 1710"/>
              <a:gd name="T38" fmla="*/ 2147483647 w 734"/>
              <a:gd name="T39" fmla="*/ 2147483647 h 1710"/>
              <a:gd name="T40" fmla="*/ 2147483647 w 734"/>
              <a:gd name="T41" fmla="*/ 2147483647 h 1710"/>
              <a:gd name="T42" fmla="*/ 2147483647 w 734"/>
              <a:gd name="T43" fmla="*/ 2147483647 h 1710"/>
              <a:gd name="T44" fmla="*/ 2147483647 w 734"/>
              <a:gd name="T45" fmla="*/ 2147483647 h 1710"/>
              <a:gd name="T46" fmla="*/ 2147483647 w 734"/>
              <a:gd name="T47" fmla="*/ 2147483647 h 1710"/>
              <a:gd name="T48" fmla="*/ 2147483647 w 734"/>
              <a:gd name="T49" fmla="*/ 2147483647 h 1710"/>
              <a:gd name="T50" fmla="*/ 2147483647 w 734"/>
              <a:gd name="T51" fmla="*/ 2147483647 h 1710"/>
              <a:gd name="T52" fmla="*/ 2147483647 w 734"/>
              <a:gd name="T53" fmla="*/ 2147483647 h 1710"/>
              <a:gd name="T54" fmla="*/ 2147483647 w 734"/>
              <a:gd name="T55" fmla="*/ 2147483647 h 1710"/>
              <a:gd name="T56" fmla="*/ 2147483647 w 734"/>
              <a:gd name="T57" fmla="*/ 2147483647 h 1710"/>
              <a:gd name="T58" fmla="*/ 2147483647 w 734"/>
              <a:gd name="T59" fmla="*/ 2147483647 h 1710"/>
              <a:gd name="T60" fmla="*/ 2147483647 w 734"/>
              <a:gd name="T61" fmla="*/ 2147483647 h 1710"/>
              <a:gd name="T62" fmla="*/ 2147483647 w 734"/>
              <a:gd name="T63" fmla="*/ 2147483647 h 1710"/>
              <a:gd name="T64" fmla="*/ 2147483647 w 734"/>
              <a:gd name="T65" fmla="*/ 2147483647 h 1710"/>
              <a:gd name="T66" fmla="*/ 2147483647 w 734"/>
              <a:gd name="T67" fmla="*/ 2147483647 h 1710"/>
              <a:gd name="T68" fmla="*/ 2147483647 w 734"/>
              <a:gd name="T69" fmla="*/ 2147483647 h 1710"/>
              <a:gd name="T70" fmla="*/ 2147483647 w 734"/>
              <a:gd name="T71" fmla="*/ 2147483647 h 1710"/>
              <a:gd name="T72" fmla="*/ 2147483647 w 734"/>
              <a:gd name="T73" fmla="*/ 2147483647 h 1710"/>
              <a:gd name="T74" fmla="*/ 2147483647 w 734"/>
              <a:gd name="T75" fmla="*/ 2147483647 h 1710"/>
              <a:gd name="T76" fmla="*/ 2147483647 w 734"/>
              <a:gd name="T77" fmla="*/ 2147483647 h 1710"/>
              <a:gd name="T78" fmla="*/ 2147483647 w 734"/>
              <a:gd name="T79" fmla="*/ 2147483647 h 1710"/>
              <a:gd name="T80" fmla="*/ 2147483647 w 734"/>
              <a:gd name="T81" fmla="*/ 2147483647 h 1710"/>
              <a:gd name="T82" fmla="*/ 2147483647 w 734"/>
              <a:gd name="T83" fmla="*/ 2147483647 h 1710"/>
              <a:gd name="T84" fmla="*/ 2147483647 w 734"/>
              <a:gd name="T85" fmla="*/ 2147483647 h 1710"/>
              <a:gd name="T86" fmla="*/ 2147483647 w 734"/>
              <a:gd name="T87" fmla="*/ 2147483647 h 1710"/>
              <a:gd name="T88" fmla="*/ 2147483647 w 734"/>
              <a:gd name="T89" fmla="*/ 2147483647 h 1710"/>
              <a:gd name="T90" fmla="*/ 2147483647 w 734"/>
              <a:gd name="T91" fmla="*/ 2147483647 h 1710"/>
              <a:gd name="T92" fmla="*/ 2147483647 w 734"/>
              <a:gd name="T93" fmla="*/ 2147483647 h 1710"/>
              <a:gd name="T94" fmla="*/ 2147483647 w 734"/>
              <a:gd name="T95" fmla="*/ 2147483647 h 1710"/>
              <a:gd name="T96" fmla="*/ 2147483647 w 734"/>
              <a:gd name="T97" fmla="*/ 2147483647 h 17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4"/>
              <a:gd name="T148" fmla="*/ 0 h 1710"/>
              <a:gd name="T149" fmla="*/ 734 w 734"/>
              <a:gd name="T150" fmla="*/ 1710 h 17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4" h="1710">
                <a:moveTo>
                  <a:pt x="0" y="0"/>
                </a:moveTo>
                <a:lnTo>
                  <a:pt x="0" y="11"/>
                </a:lnTo>
                <a:lnTo>
                  <a:pt x="2" y="40"/>
                </a:lnTo>
                <a:lnTo>
                  <a:pt x="4" y="88"/>
                </a:lnTo>
                <a:lnTo>
                  <a:pt x="7" y="149"/>
                </a:lnTo>
                <a:lnTo>
                  <a:pt x="11" y="225"/>
                </a:lnTo>
                <a:lnTo>
                  <a:pt x="17" y="309"/>
                </a:lnTo>
                <a:lnTo>
                  <a:pt x="22" y="402"/>
                </a:lnTo>
                <a:lnTo>
                  <a:pt x="30" y="500"/>
                </a:lnTo>
                <a:lnTo>
                  <a:pt x="37" y="603"/>
                </a:lnTo>
                <a:lnTo>
                  <a:pt x="46" y="706"/>
                </a:lnTo>
                <a:lnTo>
                  <a:pt x="56" y="808"/>
                </a:lnTo>
                <a:lnTo>
                  <a:pt x="67" y="906"/>
                </a:lnTo>
                <a:lnTo>
                  <a:pt x="79" y="1000"/>
                </a:lnTo>
                <a:lnTo>
                  <a:pt x="93" y="1084"/>
                </a:lnTo>
                <a:lnTo>
                  <a:pt x="107" y="1159"/>
                </a:lnTo>
                <a:lnTo>
                  <a:pt x="123" y="1221"/>
                </a:lnTo>
                <a:lnTo>
                  <a:pt x="126" y="1235"/>
                </a:lnTo>
                <a:lnTo>
                  <a:pt x="130" y="1249"/>
                </a:lnTo>
                <a:lnTo>
                  <a:pt x="135" y="1265"/>
                </a:lnTo>
                <a:lnTo>
                  <a:pt x="142" y="1280"/>
                </a:lnTo>
                <a:lnTo>
                  <a:pt x="148" y="1298"/>
                </a:lnTo>
                <a:lnTo>
                  <a:pt x="155" y="1315"/>
                </a:lnTo>
                <a:lnTo>
                  <a:pt x="163" y="1333"/>
                </a:lnTo>
                <a:lnTo>
                  <a:pt x="172" y="1350"/>
                </a:lnTo>
                <a:lnTo>
                  <a:pt x="180" y="1368"/>
                </a:lnTo>
                <a:lnTo>
                  <a:pt x="189" y="1385"/>
                </a:lnTo>
                <a:lnTo>
                  <a:pt x="198" y="1401"/>
                </a:lnTo>
                <a:lnTo>
                  <a:pt x="207" y="1417"/>
                </a:lnTo>
                <a:lnTo>
                  <a:pt x="216" y="1431"/>
                </a:lnTo>
                <a:lnTo>
                  <a:pt x="226" y="1444"/>
                </a:lnTo>
                <a:lnTo>
                  <a:pt x="235" y="1456"/>
                </a:lnTo>
                <a:lnTo>
                  <a:pt x="245" y="1465"/>
                </a:lnTo>
                <a:lnTo>
                  <a:pt x="265" y="1485"/>
                </a:lnTo>
                <a:lnTo>
                  <a:pt x="293" y="1504"/>
                </a:lnTo>
                <a:lnTo>
                  <a:pt x="324" y="1524"/>
                </a:lnTo>
                <a:lnTo>
                  <a:pt x="361" y="1544"/>
                </a:lnTo>
                <a:lnTo>
                  <a:pt x="399" y="1565"/>
                </a:lnTo>
                <a:lnTo>
                  <a:pt x="441" y="1586"/>
                </a:lnTo>
                <a:lnTo>
                  <a:pt x="482" y="1605"/>
                </a:lnTo>
                <a:lnTo>
                  <a:pt x="525" y="1623"/>
                </a:lnTo>
                <a:lnTo>
                  <a:pt x="565" y="1642"/>
                </a:lnTo>
                <a:lnTo>
                  <a:pt x="603" y="1658"/>
                </a:lnTo>
                <a:lnTo>
                  <a:pt x="638" y="1673"/>
                </a:lnTo>
                <a:lnTo>
                  <a:pt x="670" y="1685"/>
                </a:lnTo>
                <a:lnTo>
                  <a:pt x="696" y="1696"/>
                </a:lnTo>
                <a:lnTo>
                  <a:pt x="716" y="1703"/>
                </a:lnTo>
                <a:lnTo>
                  <a:pt x="728" y="1709"/>
                </a:lnTo>
                <a:lnTo>
                  <a:pt x="733" y="1709"/>
                </a:lnTo>
              </a:path>
            </a:pathLst>
          </a:custGeom>
          <a:noFill/>
          <a:ln w="31234">
            <a:solidFill>
              <a:srgbClr val="0000FF"/>
            </a:solidFill>
            <a:round/>
            <a:headEnd/>
            <a:tailEnd/>
          </a:ln>
        </p:spPr>
        <p:txBody>
          <a:bodyPr/>
          <a:lstStyle/>
          <a:p>
            <a:endParaRPr lang="en-US" dirty="0">
              <a:latin typeface="Agilent TT Cond" pitchFamily="34" charset="0"/>
            </a:endParaRPr>
          </a:p>
        </p:txBody>
      </p:sp>
      <p:sp>
        <p:nvSpPr>
          <p:cNvPr id="2068" name="Freeform 30"/>
          <p:cNvSpPr>
            <a:spLocks/>
          </p:cNvSpPr>
          <p:nvPr/>
        </p:nvSpPr>
        <p:spPr bwMode="auto">
          <a:xfrm>
            <a:off x="3800475" y="3487738"/>
            <a:ext cx="1057275" cy="2397125"/>
          </a:xfrm>
          <a:custGeom>
            <a:avLst/>
            <a:gdLst>
              <a:gd name="T0" fmla="*/ 2147483647 w 733"/>
              <a:gd name="T1" fmla="*/ 0 h 1711"/>
              <a:gd name="T2" fmla="*/ 2147483647 w 733"/>
              <a:gd name="T3" fmla="*/ 2147483647 h 1711"/>
              <a:gd name="T4" fmla="*/ 2147483647 w 733"/>
              <a:gd name="T5" fmla="*/ 2147483647 h 1711"/>
              <a:gd name="T6" fmla="*/ 2147483647 w 733"/>
              <a:gd name="T7" fmla="*/ 2147483647 h 1711"/>
              <a:gd name="T8" fmla="*/ 2147483647 w 733"/>
              <a:gd name="T9" fmla="*/ 2147483647 h 1711"/>
              <a:gd name="T10" fmla="*/ 2147483647 w 733"/>
              <a:gd name="T11" fmla="*/ 2147483647 h 1711"/>
              <a:gd name="T12" fmla="*/ 2147483647 w 733"/>
              <a:gd name="T13" fmla="*/ 2147483647 h 1711"/>
              <a:gd name="T14" fmla="*/ 2147483647 w 733"/>
              <a:gd name="T15" fmla="*/ 2147483647 h 1711"/>
              <a:gd name="T16" fmla="*/ 2147483647 w 733"/>
              <a:gd name="T17" fmla="*/ 2147483647 h 1711"/>
              <a:gd name="T18" fmla="*/ 2147483647 w 733"/>
              <a:gd name="T19" fmla="*/ 2147483647 h 1711"/>
              <a:gd name="T20" fmla="*/ 2147483647 w 733"/>
              <a:gd name="T21" fmla="*/ 2147483647 h 1711"/>
              <a:gd name="T22" fmla="*/ 2147483647 w 733"/>
              <a:gd name="T23" fmla="*/ 2147483647 h 1711"/>
              <a:gd name="T24" fmla="*/ 2147483647 w 733"/>
              <a:gd name="T25" fmla="*/ 2147483647 h 1711"/>
              <a:gd name="T26" fmla="*/ 2147483647 w 733"/>
              <a:gd name="T27" fmla="*/ 2147483647 h 1711"/>
              <a:gd name="T28" fmla="*/ 2147483647 w 733"/>
              <a:gd name="T29" fmla="*/ 2147483647 h 1711"/>
              <a:gd name="T30" fmla="*/ 2147483647 w 733"/>
              <a:gd name="T31" fmla="*/ 2147483647 h 1711"/>
              <a:gd name="T32" fmla="*/ 2147483647 w 733"/>
              <a:gd name="T33" fmla="*/ 2147483647 h 1711"/>
              <a:gd name="T34" fmla="*/ 2147483647 w 733"/>
              <a:gd name="T35" fmla="*/ 2147483647 h 1711"/>
              <a:gd name="T36" fmla="*/ 2147483647 w 733"/>
              <a:gd name="T37" fmla="*/ 2147483647 h 1711"/>
              <a:gd name="T38" fmla="*/ 2147483647 w 733"/>
              <a:gd name="T39" fmla="*/ 2147483647 h 1711"/>
              <a:gd name="T40" fmla="*/ 2147483647 w 733"/>
              <a:gd name="T41" fmla="*/ 2147483647 h 1711"/>
              <a:gd name="T42" fmla="*/ 2147483647 w 733"/>
              <a:gd name="T43" fmla="*/ 2147483647 h 1711"/>
              <a:gd name="T44" fmla="*/ 2147483647 w 733"/>
              <a:gd name="T45" fmla="*/ 2147483647 h 1711"/>
              <a:gd name="T46" fmla="*/ 2147483647 w 733"/>
              <a:gd name="T47" fmla="*/ 2147483647 h 1711"/>
              <a:gd name="T48" fmla="*/ 2147483647 w 733"/>
              <a:gd name="T49" fmla="*/ 2147483647 h 1711"/>
              <a:gd name="T50" fmla="*/ 2147483647 w 733"/>
              <a:gd name="T51" fmla="*/ 2147483647 h 1711"/>
              <a:gd name="T52" fmla="*/ 2147483647 w 733"/>
              <a:gd name="T53" fmla="*/ 2147483647 h 1711"/>
              <a:gd name="T54" fmla="*/ 2147483647 w 733"/>
              <a:gd name="T55" fmla="*/ 2147483647 h 1711"/>
              <a:gd name="T56" fmla="*/ 2147483647 w 733"/>
              <a:gd name="T57" fmla="*/ 2147483647 h 1711"/>
              <a:gd name="T58" fmla="*/ 2147483647 w 733"/>
              <a:gd name="T59" fmla="*/ 2147483647 h 1711"/>
              <a:gd name="T60" fmla="*/ 2147483647 w 733"/>
              <a:gd name="T61" fmla="*/ 2147483647 h 1711"/>
              <a:gd name="T62" fmla="*/ 2147483647 w 733"/>
              <a:gd name="T63" fmla="*/ 2147483647 h 1711"/>
              <a:gd name="T64" fmla="*/ 2147483647 w 733"/>
              <a:gd name="T65" fmla="*/ 2147483647 h 1711"/>
              <a:gd name="T66" fmla="*/ 2147483647 w 733"/>
              <a:gd name="T67" fmla="*/ 2147483647 h 1711"/>
              <a:gd name="T68" fmla="*/ 2147483647 w 733"/>
              <a:gd name="T69" fmla="*/ 2147483647 h 1711"/>
              <a:gd name="T70" fmla="*/ 2147483647 w 733"/>
              <a:gd name="T71" fmla="*/ 2147483647 h 1711"/>
              <a:gd name="T72" fmla="*/ 2147483647 w 733"/>
              <a:gd name="T73" fmla="*/ 2147483647 h 1711"/>
              <a:gd name="T74" fmla="*/ 2147483647 w 733"/>
              <a:gd name="T75" fmla="*/ 2147483647 h 1711"/>
              <a:gd name="T76" fmla="*/ 2147483647 w 733"/>
              <a:gd name="T77" fmla="*/ 2147483647 h 1711"/>
              <a:gd name="T78" fmla="*/ 2147483647 w 733"/>
              <a:gd name="T79" fmla="*/ 2147483647 h 1711"/>
              <a:gd name="T80" fmla="*/ 2147483647 w 733"/>
              <a:gd name="T81" fmla="*/ 2147483647 h 1711"/>
              <a:gd name="T82" fmla="*/ 2147483647 w 733"/>
              <a:gd name="T83" fmla="*/ 2147483647 h 1711"/>
              <a:gd name="T84" fmla="*/ 2147483647 w 733"/>
              <a:gd name="T85" fmla="*/ 2147483647 h 1711"/>
              <a:gd name="T86" fmla="*/ 2147483647 w 733"/>
              <a:gd name="T87" fmla="*/ 2147483647 h 1711"/>
              <a:gd name="T88" fmla="*/ 2147483647 w 733"/>
              <a:gd name="T89" fmla="*/ 2147483647 h 1711"/>
              <a:gd name="T90" fmla="*/ 2147483647 w 733"/>
              <a:gd name="T91" fmla="*/ 2147483647 h 1711"/>
              <a:gd name="T92" fmla="*/ 2147483647 w 733"/>
              <a:gd name="T93" fmla="*/ 2147483647 h 1711"/>
              <a:gd name="T94" fmla="*/ 2147483647 w 733"/>
              <a:gd name="T95" fmla="*/ 2147483647 h 1711"/>
              <a:gd name="T96" fmla="*/ 0 w 733"/>
              <a:gd name="T97" fmla="*/ 2147483647 h 17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3"/>
              <a:gd name="T148" fmla="*/ 0 h 1711"/>
              <a:gd name="T149" fmla="*/ 733 w 733"/>
              <a:gd name="T150" fmla="*/ 1711 h 17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3" h="1711">
                <a:moveTo>
                  <a:pt x="732" y="0"/>
                </a:moveTo>
                <a:lnTo>
                  <a:pt x="731" y="11"/>
                </a:lnTo>
                <a:lnTo>
                  <a:pt x="730" y="41"/>
                </a:lnTo>
                <a:lnTo>
                  <a:pt x="727" y="88"/>
                </a:lnTo>
                <a:lnTo>
                  <a:pt x="724" y="150"/>
                </a:lnTo>
                <a:lnTo>
                  <a:pt x="720" y="225"/>
                </a:lnTo>
                <a:lnTo>
                  <a:pt x="715" y="309"/>
                </a:lnTo>
                <a:lnTo>
                  <a:pt x="709" y="402"/>
                </a:lnTo>
                <a:lnTo>
                  <a:pt x="702" y="501"/>
                </a:lnTo>
                <a:lnTo>
                  <a:pt x="694" y="603"/>
                </a:lnTo>
                <a:lnTo>
                  <a:pt x="685" y="706"/>
                </a:lnTo>
                <a:lnTo>
                  <a:pt x="674" y="809"/>
                </a:lnTo>
                <a:lnTo>
                  <a:pt x="664" y="907"/>
                </a:lnTo>
                <a:lnTo>
                  <a:pt x="651" y="1000"/>
                </a:lnTo>
                <a:lnTo>
                  <a:pt x="638" y="1084"/>
                </a:lnTo>
                <a:lnTo>
                  <a:pt x="624" y="1159"/>
                </a:lnTo>
                <a:lnTo>
                  <a:pt x="610" y="1221"/>
                </a:lnTo>
                <a:lnTo>
                  <a:pt x="605" y="1235"/>
                </a:lnTo>
                <a:lnTo>
                  <a:pt x="601" y="1249"/>
                </a:lnTo>
                <a:lnTo>
                  <a:pt x="596" y="1266"/>
                </a:lnTo>
                <a:lnTo>
                  <a:pt x="590" y="1281"/>
                </a:lnTo>
                <a:lnTo>
                  <a:pt x="583" y="1299"/>
                </a:lnTo>
                <a:lnTo>
                  <a:pt x="575" y="1315"/>
                </a:lnTo>
                <a:lnTo>
                  <a:pt x="567" y="1334"/>
                </a:lnTo>
                <a:lnTo>
                  <a:pt x="560" y="1350"/>
                </a:lnTo>
                <a:lnTo>
                  <a:pt x="551" y="1369"/>
                </a:lnTo>
                <a:lnTo>
                  <a:pt x="542" y="1385"/>
                </a:lnTo>
                <a:lnTo>
                  <a:pt x="533" y="1402"/>
                </a:lnTo>
                <a:lnTo>
                  <a:pt x="524" y="1417"/>
                </a:lnTo>
                <a:lnTo>
                  <a:pt x="515" y="1432"/>
                </a:lnTo>
                <a:lnTo>
                  <a:pt x="506" y="1445"/>
                </a:lnTo>
                <a:lnTo>
                  <a:pt x="496" y="1456"/>
                </a:lnTo>
                <a:lnTo>
                  <a:pt x="488" y="1465"/>
                </a:lnTo>
                <a:lnTo>
                  <a:pt x="466" y="1485"/>
                </a:lnTo>
                <a:lnTo>
                  <a:pt x="439" y="1504"/>
                </a:lnTo>
                <a:lnTo>
                  <a:pt x="406" y="1525"/>
                </a:lnTo>
                <a:lnTo>
                  <a:pt x="371" y="1545"/>
                </a:lnTo>
                <a:lnTo>
                  <a:pt x="332" y="1565"/>
                </a:lnTo>
                <a:lnTo>
                  <a:pt x="291" y="1586"/>
                </a:lnTo>
                <a:lnTo>
                  <a:pt x="249" y="1606"/>
                </a:lnTo>
                <a:lnTo>
                  <a:pt x="208" y="1624"/>
                </a:lnTo>
                <a:lnTo>
                  <a:pt x="166" y="1642"/>
                </a:lnTo>
                <a:lnTo>
                  <a:pt x="128" y="1658"/>
                </a:lnTo>
                <a:lnTo>
                  <a:pt x="93" y="1674"/>
                </a:lnTo>
                <a:lnTo>
                  <a:pt x="62" y="1685"/>
                </a:lnTo>
                <a:lnTo>
                  <a:pt x="36" y="1696"/>
                </a:lnTo>
                <a:lnTo>
                  <a:pt x="16" y="1704"/>
                </a:lnTo>
                <a:lnTo>
                  <a:pt x="3" y="1709"/>
                </a:lnTo>
                <a:lnTo>
                  <a:pt x="0" y="1710"/>
                </a:lnTo>
              </a:path>
            </a:pathLst>
          </a:custGeom>
          <a:noFill/>
          <a:ln w="31234">
            <a:solidFill>
              <a:srgbClr val="0000FF"/>
            </a:solidFill>
            <a:round/>
            <a:headEnd/>
            <a:tailEnd/>
          </a:ln>
        </p:spPr>
        <p:txBody>
          <a:bodyPr/>
          <a:lstStyle/>
          <a:p>
            <a:endParaRPr lang="en-US" dirty="0">
              <a:latin typeface="Agilent TT Cond" pitchFamily="34" charset="0"/>
            </a:endParaRPr>
          </a:p>
        </p:txBody>
      </p:sp>
      <p:sp>
        <p:nvSpPr>
          <p:cNvPr id="2069" name="Freeform 31"/>
          <p:cNvSpPr>
            <a:spLocks/>
          </p:cNvSpPr>
          <p:nvPr/>
        </p:nvSpPr>
        <p:spPr bwMode="auto">
          <a:xfrm>
            <a:off x="3113088" y="3487738"/>
            <a:ext cx="1763712" cy="2397125"/>
          </a:xfrm>
          <a:custGeom>
            <a:avLst/>
            <a:gdLst>
              <a:gd name="T0" fmla="*/ 2147483647 w 1222"/>
              <a:gd name="T1" fmla="*/ 0 h 1711"/>
              <a:gd name="T2" fmla="*/ 2147483647 w 1222"/>
              <a:gd name="T3" fmla="*/ 2147483647 h 1711"/>
              <a:gd name="T4" fmla="*/ 2147483647 w 1222"/>
              <a:gd name="T5" fmla="*/ 2147483647 h 1711"/>
              <a:gd name="T6" fmla="*/ 2147483647 w 1222"/>
              <a:gd name="T7" fmla="*/ 2147483647 h 1711"/>
              <a:gd name="T8" fmla="*/ 2147483647 w 1222"/>
              <a:gd name="T9" fmla="*/ 2147483647 h 1711"/>
              <a:gd name="T10" fmla="*/ 2147483647 w 1222"/>
              <a:gd name="T11" fmla="*/ 2147483647 h 1711"/>
              <a:gd name="T12" fmla="*/ 2147483647 w 1222"/>
              <a:gd name="T13" fmla="*/ 2147483647 h 1711"/>
              <a:gd name="T14" fmla="*/ 2147483647 w 1222"/>
              <a:gd name="T15" fmla="*/ 2147483647 h 1711"/>
              <a:gd name="T16" fmla="*/ 2147483647 w 1222"/>
              <a:gd name="T17" fmla="*/ 2147483647 h 1711"/>
              <a:gd name="T18" fmla="*/ 2147483647 w 1222"/>
              <a:gd name="T19" fmla="*/ 2147483647 h 1711"/>
              <a:gd name="T20" fmla="*/ 2147483647 w 1222"/>
              <a:gd name="T21" fmla="*/ 2147483647 h 1711"/>
              <a:gd name="T22" fmla="*/ 2147483647 w 1222"/>
              <a:gd name="T23" fmla="*/ 2147483647 h 1711"/>
              <a:gd name="T24" fmla="*/ 2147483647 w 1222"/>
              <a:gd name="T25" fmla="*/ 2147483647 h 1711"/>
              <a:gd name="T26" fmla="*/ 2147483647 w 1222"/>
              <a:gd name="T27" fmla="*/ 2147483647 h 1711"/>
              <a:gd name="T28" fmla="*/ 2147483647 w 1222"/>
              <a:gd name="T29" fmla="*/ 2147483647 h 1711"/>
              <a:gd name="T30" fmla="*/ 2147483647 w 1222"/>
              <a:gd name="T31" fmla="*/ 2147483647 h 1711"/>
              <a:gd name="T32" fmla="*/ 2147483647 w 1222"/>
              <a:gd name="T33" fmla="*/ 2147483647 h 1711"/>
              <a:gd name="T34" fmla="*/ 2147483647 w 1222"/>
              <a:gd name="T35" fmla="*/ 2147483647 h 1711"/>
              <a:gd name="T36" fmla="*/ 2147483647 w 1222"/>
              <a:gd name="T37" fmla="*/ 2147483647 h 1711"/>
              <a:gd name="T38" fmla="*/ 2147483647 w 1222"/>
              <a:gd name="T39" fmla="*/ 2147483647 h 1711"/>
              <a:gd name="T40" fmla="*/ 2147483647 w 1222"/>
              <a:gd name="T41" fmla="*/ 2147483647 h 1711"/>
              <a:gd name="T42" fmla="*/ 2147483647 w 1222"/>
              <a:gd name="T43" fmla="*/ 2147483647 h 1711"/>
              <a:gd name="T44" fmla="*/ 2147483647 w 1222"/>
              <a:gd name="T45" fmla="*/ 2147483647 h 1711"/>
              <a:gd name="T46" fmla="*/ 2147483647 w 1222"/>
              <a:gd name="T47" fmla="*/ 2147483647 h 1711"/>
              <a:gd name="T48" fmla="*/ 2147483647 w 1222"/>
              <a:gd name="T49" fmla="*/ 2147483647 h 1711"/>
              <a:gd name="T50" fmla="*/ 2147483647 w 1222"/>
              <a:gd name="T51" fmla="*/ 2147483647 h 1711"/>
              <a:gd name="T52" fmla="*/ 2147483647 w 1222"/>
              <a:gd name="T53" fmla="*/ 2147483647 h 1711"/>
              <a:gd name="T54" fmla="*/ 2147483647 w 1222"/>
              <a:gd name="T55" fmla="*/ 2147483647 h 1711"/>
              <a:gd name="T56" fmla="*/ 2147483647 w 1222"/>
              <a:gd name="T57" fmla="*/ 2147483647 h 1711"/>
              <a:gd name="T58" fmla="*/ 2147483647 w 1222"/>
              <a:gd name="T59" fmla="*/ 2147483647 h 1711"/>
              <a:gd name="T60" fmla="*/ 2147483647 w 1222"/>
              <a:gd name="T61" fmla="*/ 2147483647 h 1711"/>
              <a:gd name="T62" fmla="*/ 2147483647 w 1222"/>
              <a:gd name="T63" fmla="*/ 2147483647 h 1711"/>
              <a:gd name="T64" fmla="*/ 2147483647 w 1222"/>
              <a:gd name="T65" fmla="*/ 2147483647 h 1711"/>
              <a:gd name="T66" fmla="*/ 2147483647 w 1222"/>
              <a:gd name="T67" fmla="*/ 2147483647 h 1711"/>
              <a:gd name="T68" fmla="*/ 2147483647 w 1222"/>
              <a:gd name="T69" fmla="*/ 2147483647 h 1711"/>
              <a:gd name="T70" fmla="*/ 2147483647 w 1222"/>
              <a:gd name="T71" fmla="*/ 2147483647 h 1711"/>
              <a:gd name="T72" fmla="*/ 2147483647 w 1222"/>
              <a:gd name="T73" fmla="*/ 2147483647 h 1711"/>
              <a:gd name="T74" fmla="*/ 2147483647 w 1222"/>
              <a:gd name="T75" fmla="*/ 2147483647 h 1711"/>
              <a:gd name="T76" fmla="*/ 2147483647 w 1222"/>
              <a:gd name="T77" fmla="*/ 2147483647 h 1711"/>
              <a:gd name="T78" fmla="*/ 2147483647 w 1222"/>
              <a:gd name="T79" fmla="*/ 2147483647 h 1711"/>
              <a:gd name="T80" fmla="*/ 2147483647 w 1222"/>
              <a:gd name="T81" fmla="*/ 2147483647 h 1711"/>
              <a:gd name="T82" fmla="*/ 2147483647 w 1222"/>
              <a:gd name="T83" fmla="*/ 2147483647 h 1711"/>
              <a:gd name="T84" fmla="*/ 2147483647 w 1222"/>
              <a:gd name="T85" fmla="*/ 2147483647 h 1711"/>
              <a:gd name="T86" fmla="*/ 2147483647 w 1222"/>
              <a:gd name="T87" fmla="*/ 2147483647 h 1711"/>
              <a:gd name="T88" fmla="*/ 2147483647 w 1222"/>
              <a:gd name="T89" fmla="*/ 2147483647 h 1711"/>
              <a:gd name="T90" fmla="*/ 2147483647 w 1222"/>
              <a:gd name="T91" fmla="*/ 2147483647 h 1711"/>
              <a:gd name="T92" fmla="*/ 2147483647 w 1222"/>
              <a:gd name="T93" fmla="*/ 2147483647 h 1711"/>
              <a:gd name="T94" fmla="*/ 2147483647 w 1222"/>
              <a:gd name="T95" fmla="*/ 2147483647 h 1711"/>
              <a:gd name="T96" fmla="*/ 0 w 1222"/>
              <a:gd name="T97" fmla="*/ 2147483647 h 17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2"/>
              <a:gd name="T148" fmla="*/ 0 h 1711"/>
              <a:gd name="T149" fmla="*/ 1222 w 1222"/>
              <a:gd name="T150" fmla="*/ 1711 h 17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2" h="1711">
                <a:moveTo>
                  <a:pt x="1221" y="0"/>
                </a:moveTo>
                <a:lnTo>
                  <a:pt x="1220" y="10"/>
                </a:lnTo>
                <a:lnTo>
                  <a:pt x="1216" y="37"/>
                </a:lnTo>
                <a:lnTo>
                  <a:pt x="1210" y="81"/>
                </a:lnTo>
                <a:lnTo>
                  <a:pt x="1201" y="137"/>
                </a:lnTo>
                <a:lnTo>
                  <a:pt x="1190" y="207"/>
                </a:lnTo>
                <a:lnTo>
                  <a:pt x="1179" y="284"/>
                </a:lnTo>
                <a:lnTo>
                  <a:pt x="1165" y="369"/>
                </a:lnTo>
                <a:lnTo>
                  <a:pt x="1149" y="458"/>
                </a:lnTo>
                <a:lnTo>
                  <a:pt x="1131" y="551"/>
                </a:lnTo>
                <a:lnTo>
                  <a:pt x="1113" y="644"/>
                </a:lnTo>
                <a:lnTo>
                  <a:pt x="1092" y="736"/>
                </a:lnTo>
                <a:lnTo>
                  <a:pt x="1072" y="824"/>
                </a:lnTo>
                <a:lnTo>
                  <a:pt x="1048" y="907"/>
                </a:lnTo>
                <a:lnTo>
                  <a:pt x="1026" y="982"/>
                </a:lnTo>
                <a:lnTo>
                  <a:pt x="1001" y="1047"/>
                </a:lnTo>
                <a:lnTo>
                  <a:pt x="977" y="1099"/>
                </a:lnTo>
                <a:lnTo>
                  <a:pt x="963" y="1122"/>
                </a:lnTo>
                <a:lnTo>
                  <a:pt x="947" y="1145"/>
                </a:lnTo>
                <a:lnTo>
                  <a:pt x="928" y="1170"/>
                </a:lnTo>
                <a:lnTo>
                  <a:pt x="908" y="1195"/>
                </a:lnTo>
                <a:lnTo>
                  <a:pt x="885" y="1221"/>
                </a:lnTo>
                <a:lnTo>
                  <a:pt x="861" y="1247"/>
                </a:lnTo>
                <a:lnTo>
                  <a:pt x="836" y="1273"/>
                </a:lnTo>
                <a:lnTo>
                  <a:pt x="811" y="1299"/>
                </a:lnTo>
                <a:lnTo>
                  <a:pt x="783" y="1324"/>
                </a:lnTo>
                <a:lnTo>
                  <a:pt x="757" y="1349"/>
                </a:lnTo>
                <a:lnTo>
                  <a:pt x="730" y="1373"/>
                </a:lnTo>
                <a:lnTo>
                  <a:pt x="705" y="1395"/>
                </a:lnTo>
                <a:lnTo>
                  <a:pt x="679" y="1416"/>
                </a:lnTo>
                <a:lnTo>
                  <a:pt x="654" y="1435"/>
                </a:lnTo>
                <a:lnTo>
                  <a:pt x="631" y="1452"/>
                </a:lnTo>
                <a:lnTo>
                  <a:pt x="610" y="1465"/>
                </a:lnTo>
                <a:lnTo>
                  <a:pt x="581" y="1484"/>
                </a:lnTo>
                <a:lnTo>
                  <a:pt x="544" y="1502"/>
                </a:lnTo>
                <a:lnTo>
                  <a:pt x="502" y="1523"/>
                </a:lnTo>
                <a:lnTo>
                  <a:pt x="457" y="1542"/>
                </a:lnTo>
                <a:lnTo>
                  <a:pt x="407" y="1563"/>
                </a:lnTo>
                <a:lnTo>
                  <a:pt x="356" y="1584"/>
                </a:lnTo>
                <a:lnTo>
                  <a:pt x="305" y="1603"/>
                </a:lnTo>
                <a:lnTo>
                  <a:pt x="254" y="1621"/>
                </a:lnTo>
                <a:lnTo>
                  <a:pt x="203" y="1641"/>
                </a:lnTo>
                <a:lnTo>
                  <a:pt x="156" y="1657"/>
                </a:lnTo>
                <a:lnTo>
                  <a:pt x="113" y="1672"/>
                </a:lnTo>
                <a:lnTo>
                  <a:pt x="75" y="1685"/>
                </a:lnTo>
                <a:lnTo>
                  <a:pt x="44" y="1696"/>
                </a:lnTo>
                <a:lnTo>
                  <a:pt x="20" y="1704"/>
                </a:lnTo>
                <a:lnTo>
                  <a:pt x="5" y="1709"/>
                </a:lnTo>
                <a:lnTo>
                  <a:pt x="0" y="1710"/>
                </a:lnTo>
              </a:path>
            </a:pathLst>
          </a:custGeom>
          <a:noFill/>
          <a:ln w="31234">
            <a:solidFill>
              <a:srgbClr val="FF0000"/>
            </a:solidFill>
            <a:round/>
            <a:headEnd/>
            <a:tailEnd/>
          </a:ln>
        </p:spPr>
        <p:txBody>
          <a:bodyPr/>
          <a:lstStyle/>
          <a:p>
            <a:endParaRPr lang="en-US" dirty="0">
              <a:latin typeface="Agilent TT Cond" pitchFamily="34" charset="0"/>
            </a:endParaRPr>
          </a:p>
        </p:txBody>
      </p:sp>
      <p:sp>
        <p:nvSpPr>
          <p:cNvPr id="2070" name="Freeform 32"/>
          <p:cNvSpPr>
            <a:spLocks/>
          </p:cNvSpPr>
          <p:nvPr/>
        </p:nvSpPr>
        <p:spPr bwMode="auto">
          <a:xfrm>
            <a:off x="4897438" y="3486150"/>
            <a:ext cx="1763712" cy="2393950"/>
          </a:xfrm>
          <a:custGeom>
            <a:avLst/>
            <a:gdLst>
              <a:gd name="T0" fmla="*/ 0 w 1223"/>
              <a:gd name="T1" fmla="*/ 0 h 1710"/>
              <a:gd name="T2" fmla="*/ 2147483647 w 1223"/>
              <a:gd name="T3" fmla="*/ 2147483647 h 1710"/>
              <a:gd name="T4" fmla="*/ 2147483647 w 1223"/>
              <a:gd name="T5" fmla="*/ 2147483647 h 1710"/>
              <a:gd name="T6" fmla="*/ 2147483647 w 1223"/>
              <a:gd name="T7" fmla="*/ 2147483647 h 1710"/>
              <a:gd name="T8" fmla="*/ 2147483647 w 1223"/>
              <a:gd name="T9" fmla="*/ 2147483647 h 1710"/>
              <a:gd name="T10" fmla="*/ 2147483647 w 1223"/>
              <a:gd name="T11" fmla="*/ 2147483647 h 1710"/>
              <a:gd name="T12" fmla="*/ 2147483647 w 1223"/>
              <a:gd name="T13" fmla="*/ 2147483647 h 1710"/>
              <a:gd name="T14" fmla="*/ 2147483647 w 1223"/>
              <a:gd name="T15" fmla="*/ 2147483647 h 1710"/>
              <a:gd name="T16" fmla="*/ 2147483647 w 1223"/>
              <a:gd name="T17" fmla="*/ 2147483647 h 1710"/>
              <a:gd name="T18" fmla="*/ 2147483647 w 1223"/>
              <a:gd name="T19" fmla="*/ 2147483647 h 1710"/>
              <a:gd name="T20" fmla="*/ 2147483647 w 1223"/>
              <a:gd name="T21" fmla="*/ 2147483647 h 1710"/>
              <a:gd name="T22" fmla="*/ 2147483647 w 1223"/>
              <a:gd name="T23" fmla="*/ 2147483647 h 1710"/>
              <a:gd name="T24" fmla="*/ 2147483647 w 1223"/>
              <a:gd name="T25" fmla="*/ 2147483647 h 1710"/>
              <a:gd name="T26" fmla="*/ 2147483647 w 1223"/>
              <a:gd name="T27" fmla="*/ 2147483647 h 1710"/>
              <a:gd name="T28" fmla="*/ 2147483647 w 1223"/>
              <a:gd name="T29" fmla="*/ 2147483647 h 1710"/>
              <a:gd name="T30" fmla="*/ 2147483647 w 1223"/>
              <a:gd name="T31" fmla="*/ 2147483647 h 1710"/>
              <a:gd name="T32" fmla="*/ 2147483647 w 1223"/>
              <a:gd name="T33" fmla="*/ 2147483647 h 1710"/>
              <a:gd name="T34" fmla="*/ 2147483647 w 1223"/>
              <a:gd name="T35" fmla="*/ 2147483647 h 1710"/>
              <a:gd name="T36" fmla="*/ 2147483647 w 1223"/>
              <a:gd name="T37" fmla="*/ 2147483647 h 1710"/>
              <a:gd name="T38" fmla="*/ 2147483647 w 1223"/>
              <a:gd name="T39" fmla="*/ 2147483647 h 1710"/>
              <a:gd name="T40" fmla="*/ 2147483647 w 1223"/>
              <a:gd name="T41" fmla="*/ 2147483647 h 1710"/>
              <a:gd name="T42" fmla="*/ 2147483647 w 1223"/>
              <a:gd name="T43" fmla="*/ 2147483647 h 1710"/>
              <a:gd name="T44" fmla="*/ 2147483647 w 1223"/>
              <a:gd name="T45" fmla="*/ 2147483647 h 1710"/>
              <a:gd name="T46" fmla="*/ 2147483647 w 1223"/>
              <a:gd name="T47" fmla="*/ 2147483647 h 1710"/>
              <a:gd name="T48" fmla="*/ 2147483647 w 1223"/>
              <a:gd name="T49" fmla="*/ 2147483647 h 1710"/>
              <a:gd name="T50" fmla="*/ 2147483647 w 1223"/>
              <a:gd name="T51" fmla="*/ 2147483647 h 1710"/>
              <a:gd name="T52" fmla="*/ 2147483647 w 1223"/>
              <a:gd name="T53" fmla="*/ 2147483647 h 1710"/>
              <a:gd name="T54" fmla="*/ 2147483647 w 1223"/>
              <a:gd name="T55" fmla="*/ 2147483647 h 1710"/>
              <a:gd name="T56" fmla="*/ 2147483647 w 1223"/>
              <a:gd name="T57" fmla="*/ 2147483647 h 1710"/>
              <a:gd name="T58" fmla="*/ 2147483647 w 1223"/>
              <a:gd name="T59" fmla="*/ 2147483647 h 1710"/>
              <a:gd name="T60" fmla="*/ 2147483647 w 1223"/>
              <a:gd name="T61" fmla="*/ 2147483647 h 1710"/>
              <a:gd name="T62" fmla="*/ 2147483647 w 1223"/>
              <a:gd name="T63" fmla="*/ 2147483647 h 1710"/>
              <a:gd name="T64" fmla="*/ 2147483647 w 1223"/>
              <a:gd name="T65" fmla="*/ 2147483647 h 1710"/>
              <a:gd name="T66" fmla="*/ 2147483647 w 1223"/>
              <a:gd name="T67" fmla="*/ 2147483647 h 1710"/>
              <a:gd name="T68" fmla="*/ 2147483647 w 1223"/>
              <a:gd name="T69" fmla="*/ 2147483647 h 1710"/>
              <a:gd name="T70" fmla="*/ 2147483647 w 1223"/>
              <a:gd name="T71" fmla="*/ 2147483647 h 1710"/>
              <a:gd name="T72" fmla="*/ 2147483647 w 1223"/>
              <a:gd name="T73" fmla="*/ 2147483647 h 1710"/>
              <a:gd name="T74" fmla="*/ 2147483647 w 1223"/>
              <a:gd name="T75" fmla="*/ 2147483647 h 1710"/>
              <a:gd name="T76" fmla="*/ 2147483647 w 1223"/>
              <a:gd name="T77" fmla="*/ 2147483647 h 1710"/>
              <a:gd name="T78" fmla="*/ 2147483647 w 1223"/>
              <a:gd name="T79" fmla="*/ 2147483647 h 1710"/>
              <a:gd name="T80" fmla="*/ 2147483647 w 1223"/>
              <a:gd name="T81" fmla="*/ 2147483647 h 1710"/>
              <a:gd name="T82" fmla="*/ 2147483647 w 1223"/>
              <a:gd name="T83" fmla="*/ 2147483647 h 1710"/>
              <a:gd name="T84" fmla="*/ 2147483647 w 1223"/>
              <a:gd name="T85" fmla="*/ 2147483647 h 1710"/>
              <a:gd name="T86" fmla="*/ 2147483647 w 1223"/>
              <a:gd name="T87" fmla="*/ 2147483647 h 1710"/>
              <a:gd name="T88" fmla="*/ 2147483647 w 1223"/>
              <a:gd name="T89" fmla="*/ 2147483647 h 1710"/>
              <a:gd name="T90" fmla="*/ 2147483647 w 1223"/>
              <a:gd name="T91" fmla="*/ 2147483647 h 1710"/>
              <a:gd name="T92" fmla="*/ 2147483647 w 1223"/>
              <a:gd name="T93" fmla="*/ 2147483647 h 1710"/>
              <a:gd name="T94" fmla="*/ 2147483647 w 1223"/>
              <a:gd name="T95" fmla="*/ 2147483647 h 1710"/>
              <a:gd name="T96" fmla="*/ 2147483647 w 1223"/>
              <a:gd name="T97" fmla="*/ 2147483647 h 17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3"/>
              <a:gd name="T148" fmla="*/ 0 h 1710"/>
              <a:gd name="T149" fmla="*/ 1223 w 1223"/>
              <a:gd name="T150" fmla="*/ 1710 h 17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3" h="1710">
                <a:moveTo>
                  <a:pt x="0" y="0"/>
                </a:moveTo>
                <a:lnTo>
                  <a:pt x="1" y="10"/>
                </a:lnTo>
                <a:lnTo>
                  <a:pt x="5" y="37"/>
                </a:lnTo>
                <a:lnTo>
                  <a:pt x="11" y="81"/>
                </a:lnTo>
                <a:lnTo>
                  <a:pt x="20" y="137"/>
                </a:lnTo>
                <a:lnTo>
                  <a:pt x="30" y="206"/>
                </a:lnTo>
                <a:lnTo>
                  <a:pt x="42" y="284"/>
                </a:lnTo>
                <a:lnTo>
                  <a:pt x="55" y="368"/>
                </a:lnTo>
                <a:lnTo>
                  <a:pt x="72" y="457"/>
                </a:lnTo>
                <a:lnTo>
                  <a:pt x="88" y="551"/>
                </a:lnTo>
                <a:lnTo>
                  <a:pt x="107" y="644"/>
                </a:lnTo>
                <a:lnTo>
                  <a:pt x="127" y="736"/>
                </a:lnTo>
                <a:lnTo>
                  <a:pt x="149" y="824"/>
                </a:lnTo>
                <a:lnTo>
                  <a:pt x="171" y="906"/>
                </a:lnTo>
                <a:lnTo>
                  <a:pt x="195" y="982"/>
                </a:lnTo>
                <a:lnTo>
                  <a:pt x="219" y="1047"/>
                </a:lnTo>
                <a:lnTo>
                  <a:pt x="245" y="1099"/>
                </a:lnTo>
                <a:lnTo>
                  <a:pt x="257" y="1121"/>
                </a:lnTo>
                <a:lnTo>
                  <a:pt x="273" y="1145"/>
                </a:lnTo>
                <a:lnTo>
                  <a:pt x="291" y="1170"/>
                </a:lnTo>
                <a:lnTo>
                  <a:pt x="312" y="1194"/>
                </a:lnTo>
                <a:lnTo>
                  <a:pt x="334" y="1221"/>
                </a:lnTo>
                <a:lnTo>
                  <a:pt x="358" y="1247"/>
                </a:lnTo>
                <a:lnTo>
                  <a:pt x="384" y="1272"/>
                </a:lnTo>
                <a:lnTo>
                  <a:pt x="410" y="1298"/>
                </a:lnTo>
                <a:lnTo>
                  <a:pt x="436" y="1324"/>
                </a:lnTo>
                <a:lnTo>
                  <a:pt x="463" y="1349"/>
                </a:lnTo>
                <a:lnTo>
                  <a:pt x="489" y="1373"/>
                </a:lnTo>
                <a:lnTo>
                  <a:pt x="516" y="1395"/>
                </a:lnTo>
                <a:lnTo>
                  <a:pt x="541" y="1416"/>
                </a:lnTo>
                <a:lnTo>
                  <a:pt x="567" y="1434"/>
                </a:lnTo>
                <a:lnTo>
                  <a:pt x="589" y="1452"/>
                </a:lnTo>
                <a:lnTo>
                  <a:pt x="611" y="1465"/>
                </a:lnTo>
                <a:lnTo>
                  <a:pt x="639" y="1484"/>
                </a:lnTo>
                <a:lnTo>
                  <a:pt x="676" y="1502"/>
                </a:lnTo>
                <a:lnTo>
                  <a:pt x="717" y="1522"/>
                </a:lnTo>
                <a:lnTo>
                  <a:pt x="763" y="1542"/>
                </a:lnTo>
                <a:lnTo>
                  <a:pt x="812" y="1563"/>
                </a:lnTo>
                <a:lnTo>
                  <a:pt x="864" y="1583"/>
                </a:lnTo>
                <a:lnTo>
                  <a:pt x="915" y="1602"/>
                </a:lnTo>
                <a:lnTo>
                  <a:pt x="967" y="1621"/>
                </a:lnTo>
                <a:lnTo>
                  <a:pt x="1016" y="1640"/>
                </a:lnTo>
                <a:lnTo>
                  <a:pt x="1064" y="1657"/>
                </a:lnTo>
                <a:lnTo>
                  <a:pt x="1106" y="1672"/>
                </a:lnTo>
                <a:lnTo>
                  <a:pt x="1145" y="1684"/>
                </a:lnTo>
                <a:lnTo>
                  <a:pt x="1176" y="1696"/>
                </a:lnTo>
                <a:lnTo>
                  <a:pt x="1200" y="1703"/>
                </a:lnTo>
                <a:lnTo>
                  <a:pt x="1216" y="1709"/>
                </a:lnTo>
                <a:lnTo>
                  <a:pt x="1222" y="1709"/>
                </a:lnTo>
              </a:path>
            </a:pathLst>
          </a:custGeom>
          <a:noFill/>
          <a:ln w="31234">
            <a:solidFill>
              <a:srgbClr val="FF0000"/>
            </a:solidFill>
            <a:round/>
            <a:headEnd/>
            <a:tailEnd/>
          </a:ln>
        </p:spPr>
        <p:txBody>
          <a:bodyPr/>
          <a:lstStyle/>
          <a:p>
            <a:endParaRPr lang="en-US" dirty="0">
              <a:latin typeface="Agilent TT Cond" pitchFamily="34" charset="0"/>
            </a:endParaRPr>
          </a:p>
        </p:txBody>
      </p:sp>
      <p:sp>
        <p:nvSpPr>
          <p:cNvPr id="2071" name="Line 33"/>
          <p:cNvSpPr>
            <a:spLocks noChangeShapeType="1"/>
          </p:cNvSpPr>
          <p:nvPr/>
        </p:nvSpPr>
        <p:spPr bwMode="auto">
          <a:xfrm flipH="1">
            <a:off x="6019800" y="4365625"/>
            <a:ext cx="706438" cy="1196975"/>
          </a:xfrm>
          <a:prstGeom prst="line">
            <a:avLst/>
          </a:prstGeom>
          <a:noFill/>
          <a:ln w="31234">
            <a:solidFill>
              <a:srgbClr val="808080"/>
            </a:solidFill>
            <a:round/>
            <a:headEnd/>
            <a:tailEnd type="triangle" w="med" len="med"/>
          </a:ln>
        </p:spPr>
        <p:txBody>
          <a:bodyPr wrap="none" anchor="ctr"/>
          <a:lstStyle/>
          <a:p>
            <a:endParaRPr lang="en-US" dirty="0">
              <a:latin typeface="Agilent TT Cond" pitchFamily="34" charset="0"/>
            </a:endParaRPr>
          </a:p>
        </p:txBody>
      </p:sp>
      <p:sp>
        <p:nvSpPr>
          <p:cNvPr id="2072" name="Text Box 34"/>
          <p:cNvSpPr txBox="1">
            <a:spLocks noChangeArrowheads="1"/>
          </p:cNvSpPr>
          <p:nvPr/>
        </p:nvSpPr>
        <p:spPr bwMode="auto">
          <a:xfrm>
            <a:off x="5764213" y="3722688"/>
            <a:ext cx="2998787" cy="6207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808080"/>
                </a:solidFill>
                <a:latin typeface="Agilent TT Cond" pitchFamily="34" charset="0"/>
              </a:rPr>
              <a:t>poor phase noise spreads energy into adjacent channels</a:t>
            </a:r>
            <a:endParaRPr lang="en-US" sz="2200" dirty="0">
              <a:latin typeface="Agilent TT Cond" pitchFamily="34" charset="0"/>
            </a:endParaRPr>
          </a:p>
        </p:txBody>
      </p:sp>
      <p:sp>
        <p:nvSpPr>
          <p:cNvPr id="2073" name="Text Box 35"/>
          <p:cNvSpPr txBox="1">
            <a:spLocks noChangeArrowheads="1"/>
          </p:cNvSpPr>
          <p:nvPr/>
        </p:nvSpPr>
        <p:spPr bwMode="auto">
          <a:xfrm>
            <a:off x="5867400" y="2514600"/>
            <a:ext cx="2589213" cy="90011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a:solidFill>
                  <a:srgbClr val="808080"/>
                </a:solidFill>
                <a:latin typeface="Agilent TT Cond" pitchFamily="34" charset="0"/>
              </a:rPr>
              <a:t>Poor frequency accuracy and/or resolution will cause the transmitter output to be at the wrong frequency</a:t>
            </a:r>
            <a:endParaRPr lang="en-US" sz="1400" dirty="0">
              <a:latin typeface="Agilent TT Cond" pitchFamily="34" charset="0"/>
            </a:endParaRPr>
          </a:p>
        </p:txBody>
      </p:sp>
      <p:sp>
        <p:nvSpPr>
          <p:cNvPr id="2074" name="Text Box 36"/>
          <p:cNvSpPr txBox="1">
            <a:spLocks noChangeArrowheads="1"/>
          </p:cNvSpPr>
          <p:nvPr/>
        </p:nvSpPr>
        <p:spPr bwMode="auto">
          <a:xfrm>
            <a:off x="2746375" y="1720850"/>
            <a:ext cx="652463" cy="3381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DUT</a:t>
            </a:r>
            <a:endParaRPr lang="en-US" sz="2200" dirty="0">
              <a:latin typeface="Agilent TT Cond" pitchFamily="34" charset="0"/>
            </a:endParaRPr>
          </a:p>
        </p:txBody>
      </p:sp>
      <p:graphicFrame>
        <p:nvGraphicFramePr>
          <p:cNvPr id="2050" name="Object 37"/>
          <p:cNvGraphicFramePr>
            <a:graphicFrameLocks noChangeAspect="1"/>
          </p:cNvGraphicFramePr>
          <p:nvPr/>
        </p:nvGraphicFramePr>
        <p:xfrm>
          <a:off x="0" y="2819400"/>
          <a:ext cx="1371600" cy="519113"/>
        </p:xfrm>
        <a:graphic>
          <a:graphicData uri="http://schemas.openxmlformats.org/presentationml/2006/ole">
            <p:oleObj spid="_x0000_s2137" name="Bitmap Image" r:id="rId4" imgW="3038095" imgH="1009791" progId="PBrush">
              <p:embed/>
            </p:oleObj>
          </a:graphicData>
        </a:graphic>
      </p:graphicFrame>
      <p:sp>
        <p:nvSpPr>
          <p:cNvPr id="2075" name="Line 38"/>
          <p:cNvSpPr>
            <a:spLocks noChangeShapeType="1"/>
          </p:cNvSpPr>
          <p:nvPr/>
        </p:nvSpPr>
        <p:spPr bwMode="auto">
          <a:xfrm flipV="1">
            <a:off x="1447800" y="3048000"/>
            <a:ext cx="998538" cy="76200"/>
          </a:xfrm>
          <a:prstGeom prst="line">
            <a:avLst/>
          </a:prstGeom>
          <a:noFill/>
          <a:ln w="9525">
            <a:solidFill>
              <a:schemeClr val="tx1"/>
            </a:solidFill>
            <a:round/>
            <a:headEnd/>
            <a:tailEnd type="triangle" w="med" len="med"/>
          </a:ln>
        </p:spPr>
        <p:txBody>
          <a:bodyPr lIns="0" tIns="0" rIns="0" bIns="0">
            <a:spAutoFit/>
          </a:bodyPr>
          <a:lstStyle/>
          <a:p>
            <a:endParaRPr lang="en-US" dirty="0">
              <a:latin typeface="Agilent TT Cond" pitchFamily="34" charset="0"/>
            </a:endParaRPr>
          </a:p>
        </p:txBody>
      </p:sp>
      <p:sp>
        <p:nvSpPr>
          <p:cNvPr id="2076" name="Text Box 39"/>
          <p:cNvSpPr txBox="1">
            <a:spLocks noChangeArrowheads="1"/>
          </p:cNvSpPr>
          <p:nvPr/>
        </p:nvSpPr>
        <p:spPr bwMode="auto">
          <a:xfrm>
            <a:off x="228600" y="3962400"/>
            <a:ext cx="1752600" cy="990600"/>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1400" b="1" i="1" dirty="0">
                <a:solidFill>
                  <a:schemeClr val="accent1"/>
                </a:solidFill>
                <a:latin typeface="Agilent TT Cond" pitchFamily="34" charset="0"/>
              </a:rPr>
              <a:t>Frequency Range </a:t>
            </a:r>
          </a:p>
          <a:p>
            <a:pPr marL="184150" indent="-184150" defTabSz="403225">
              <a:buClr>
                <a:srgbClr val="000000"/>
              </a:buClr>
              <a:buFontTx/>
              <a:buChar char="•"/>
            </a:pPr>
            <a:r>
              <a:rPr lang="en-US" sz="1400" b="1" i="1" dirty="0">
                <a:solidFill>
                  <a:schemeClr val="accent1"/>
                </a:solidFill>
                <a:latin typeface="Agilent TT Cond" pitchFamily="34" charset="0"/>
              </a:rPr>
              <a:t>Accuracy</a:t>
            </a:r>
          </a:p>
          <a:p>
            <a:pPr marL="184150" indent="-184150" defTabSz="403225">
              <a:buClr>
                <a:srgbClr val="000000"/>
              </a:buClr>
              <a:buFontTx/>
              <a:buChar char="•"/>
            </a:pPr>
            <a:r>
              <a:rPr lang="en-US" sz="1400" b="1" i="1" dirty="0">
                <a:solidFill>
                  <a:schemeClr val="accent1"/>
                </a:solidFill>
                <a:latin typeface="Agilent TT Cond" pitchFamily="34" charset="0"/>
              </a:rPr>
              <a:t>Resolution</a:t>
            </a:r>
          </a:p>
          <a:p>
            <a:pPr marL="184150" indent="-184150" defTabSz="403225">
              <a:buClr>
                <a:srgbClr val="000000"/>
              </a:buClr>
              <a:buFontTx/>
              <a:buChar char="•"/>
            </a:pPr>
            <a:r>
              <a:rPr lang="en-US" sz="1400" b="1" i="1" dirty="0">
                <a:solidFill>
                  <a:schemeClr val="accent1"/>
                </a:solidFill>
                <a:latin typeface="Agilent TT Cond" pitchFamily="34" charset="0"/>
              </a:rPr>
              <a:t>Output Power</a:t>
            </a:r>
          </a:p>
          <a:p>
            <a:pPr marL="184150" indent="-184150" defTabSz="403225">
              <a:buClr>
                <a:srgbClr val="000000"/>
              </a:buClr>
              <a:buFontTx/>
              <a:buChar char="•"/>
            </a:pPr>
            <a:r>
              <a:rPr lang="en-US" sz="1400" b="1" i="1" dirty="0">
                <a:solidFill>
                  <a:schemeClr val="accent1"/>
                </a:solidFill>
                <a:latin typeface="Agilent TT Cond" pitchFamily="34" charset="0"/>
              </a:rPr>
              <a:t>Phase Noise</a:t>
            </a:r>
          </a:p>
        </p:txBody>
      </p:sp>
      <p:sp>
        <p:nvSpPr>
          <p:cNvPr id="2077" name="Text Box 40"/>
          <p:cNvSpPr txBox="1">
            <a:spLocks noChangeArrowheads="1"/>
          </p:cNvSpPr>
          <p:nvPr/>
        </p:nvSpPr>
        <p:spPr bwMode="auto">
          <a:xfrm>
            <a:off x="2584450" y="2971800"/>
            <a:ext cx="1004888" cy="257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LO signal</a:t>
            </a:r>
            <a:endParaRPr lang="en-US" sz="2200" dirty="0">
              <a:latin typeface="Agilent TT Cond" pitchFamily="34" charset="0"/>
            </a:endParaRPr>
          </a:p>
        </p:txBody>
      </p:sp>
      <p:sp>
        <p:nvSpPr>
          <p:cNvPr id="2078" name="Text Box 41"/>
          <p:cNvSpPr txBox="1">
            <a:spLocks noChangeArrowheads="1"/>
          </p:cNvSpPr>
          <p:nvPr/>
        </p:nvSpPr>
        <p:spPr bwMode="auto">
          <a:xfrm>
            <a:off x="391662" y="3667125"/>
            <a:ext cx="1242327"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Key Specs:</a:t>
            </a:r>
          </a:p>
        </p:txBody>
      </p:sp>
      <p:sp>
        <p:nvSpPr>
          <p:cNvPr id="2079" name="Rectangle 42"/>
          <p:cNvSpPr>
            <a:spLocks noChangeArrowheads="1"/>
          </p:cNvSpPr>
          <p:nvPr/>
        </p:nvSpPr>
        <p:spPr bwMode="auto">
          <a:xfrm>
            <a:off x="1981200" y="914400"/>
            <a:ext cx="5410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As a Local Oscillator</a:t>
            </a:r>
            <a:endParaRPr lang="en-US" sz="3200" b="1" dirty="0">
              <a:latin typeface="Agilent TT Cond" pitchFamily="34" charset="0"/>
            </a:endParaRPr>
          </a:p>
        </p:txBody>
      </p:sp>
      <p:sp>
        <p:nvSpPr>
          <p:cNvPr id="2080" name="Rectangle 43"/>
          <p:cNvSpPr>
            <a:spLocks noChangeArrowheads="1"/>
          </p:cNvSpPr>
          <p:nvPr/>
        </p:nvSpPr>
        <p:spPr bwMode="auto">
          <a:xfrm>
            <a:off x="309563" y="176213"/>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Basic CW Signals – Applications	</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634176" y="6386623"/>
            <a:ext cx="1281223" cy="275622"/>
          </a:xfrm>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33</a:t>
            </a:fld>
            <a:endParaRPr lang="en-US"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6934200" y="5780088"/>
            <a:ext cx="1004888" cy="2238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400080"/>
                </a:solidFill>
                <a:latin typeface="Agilent TT Cond" pitchFamily="34" charset="0"/>
              </a:rPr>
              <a:t>Frequency</a:t>
            </a:r>
            <a:endParaRPr lang="en-US" sz="2200" dirty="0">
              <a:latin typeface="Agilent TT Cond" pitchFamily="34" charset="0"/>
            </a:endParaRPr>
          </a:p>
        </p:txBody>
      </p:sp>
      <p:sp>
        <p:nvSpPr>
          <p:cNvPr id="3076" name="Text Box 3"/>
          <p:cNvSpPr txBox="1">
            <a:spLocks noChangeArrowheads="1"/>
          </p:cNvSpPr>
          <p:nvPr/>
        </p:nvSpPr>
        <p:spPr bwMode="auto">
          <a:xfrm rot="-5400000">
            <a:off x="4070350" y="4768850"/>
            <a:ext cx="1489075" cy="1809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400080"/>
                </a:solidFill>
                <a:latin typeface="Agilent TT Cond" pitchFamily="34" charset="0"/>
              </a:rPr>
              <a:t>Level (dBm)</a:t>
            </a:r>
            <a:endParaRPr lang="en-US" sz="2200" dirty="0">
              <a:latin typeface="Agilent TT Cond" pitchFamily="34" charset="0"/>
            </a:endParaRPr>
          </a:p>
        </p:txBody>
      </p:sp>
      <p:sp>
        <p:nvSpPr>
          <p:cNvPr id="1769476" name="AutoShape 4"/>
          <p:cNvSpPr>
            <a:spLocks noChangeArrowheads="1"/>
          </p:cNvSpPr>
          <p:nvPr/>
        </p:nvSpPr>
        <p:spPr bwMode="auto">
          <a:xfrm flipV="1">
            <a:off x="4625975" y="2232025"/>
            <a:ext cx="2995613" cy="1368425"/>
          </a:xfrm>
          <a:prstGeom prst="roundRect">
            <a:avLst>
              <a:gd name="adj" fmla="val 12241"/>
            </a:avLst>
          </a:prstGeom>
          <a:solidFill>
            <a:srgbClr val="C0E1FF"/>
          </a:solidFill>
          <a:ln w="18732">
            <a:solidFill>
              <a:srgbClr val="C0E1FF"/>
            </a:solidFill>
            <a:round/>
            <a:headEnd/>
            <a:tailEnd/>
          </a:ln>
          <a:effectLst>
            <a:outerShdw dist="105997" dir="8100000" algn="ctr" rotWithShape="0">
              <a:srgbClr val="404040"/>
            </a:outerShdw>
          </a:effectLst>
        </p:spPr>
        <p:txBody>
          <a:bodyPr lIns="0" tIns="0" rIns="0" bIns="0"/>
          <a:lstStyle/>
          <a:p>
            <a:pPr>
              <a:defRPr/>
            </a:pPr>
            <a:endParaRPr lang="en-US" dirty="0">
              <a:latin typeface="Agilent TT Cond" pitchFamily="34" charset="0"/>
            </a:endParaRPr>
          </a:p>
        </p:txBody>
      </p:sp>
      <p:sp>
        <p:nvSpPr>
          <p:cNvPr id="3078" name="Text Box 5"/>
          <p:cNvSpPr txBox="1">
            <a:spLocks noChangeArrowheads="1"/>
          </p:cNvSpPr>
          <p:nvPr/>
        </p:nvSpPr>
        <p:spPr bwMode="auto">
          <a:xfrm>
            <a:off x="8083550" y="2398713"/>
            <a:ext cx="630238" cy="393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C20000"/>
                </a:solidFill>
                <a:latin typeface="Agilent TT Cond" pitchFamily="34" charset="0"/>
              </a:rPr>
              <a:t>IF signal</a:t>
            </a:r>
            <a:endParaRPr lang="en-US" sz="2200" dirty="0">
              <a:latin typeface="Agilent TT Cond" pitchFamily="34" charset="0"/>
            </a:endParaRPr>
          </a:p>
        </p:txBody>
      </p:sp>
      <p:sp>
        <p:nvSpPr>
          <p:cNvPr id="3079" name="Text Box 6"/>
          <p:cNvSpPr txBox="1">
            <a:spLocks noChangeArrowheads="1"/>
          </p:cNvSpPr>
          <p:nvPr/>
        </p:nvSpPr>
        <p:spPr bwMode="auto">
          <a:xfrm>
            <a:off x="4660900" y="3675063"/>
            <a:ext cx="1816100" cy="5921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C20000"/>
                </a:solidFill>
                <a:latin typeface="Agilent TT Cond" pitchFamily="34" charset="0"/>
              </a:rPr>
              <a:t>in-channel signal</a:t>
            </a:r>
          </a:p>
          <a:p>
            <a:pPr defTabSz="403225">
              <a:buClr>
                <a:srgbClr val="000000"/>
              </a:buClr>
              <a:buSzPct val="90000"/>
              <a:buFont typeface="Monotype Sorts" pitchFamily="2" charset="2"/>
              <a:buNone/>
            </a:pPr>
            <a:r>
              <a:rPr lang="en-US" sz="1300" b="1" dirty="0">
                <a:solidFill>
                  <a:srgbClr val="C20000"/>
                </a:solidFill>
                <a:latin typeface="Agilent TT Cond" pitchFamily="34" charset="0"/>
              </a:rPr>
              <a:t>(</a:t>
            </a:r>
            <a:r>
              <a:rPr lang="en-US" sz="1300" b="1" dirty="0" err="1">
                <a:solidFill>
                  <a:srgbClr val="C20000"/>
                </a:solidFill>
                <a:latin typeface="Agilent TT Cond" pitchFamily="34" charset="0"/>
              </a:rPr>
              <a:t>cw</a:t>
            </a:r>
            <a:r>
              <a:rPr lang="en-US" sz="1300" b="1" dirty="0">
                <a:solidFill>
                  <a:srgbClr val="C20000"/>
                </a:solidFill>
                <a:latin typeface="Agilent TT Cond" pitchFamily="34" charset="0"/>
              </a:rPr>
              <a:t> signal)</a:t>
            </a:r>
            <a:endParaRPr lang="en-US" sz="2200" dirty="0">
              <a:latin typeface="Agilent TT Cond" pitchFamily="34" charset="0"/>
            </a:endParaRPr>
          </a:p>
        </p:txBody>
      </p:sp>
      <p:grpSp>
        <p:nvGrpSpPr>
          <p:cNvPr id="3080" name="Group 7"/>
          <p:cNvGrpSpPr>
            <a:grpSpLocks/>
          </p:cNvGrpSpPr>
          <p:nvPr/>
        </p:nvGrpSpPr>
        <p:grpSpPr bwMode="auto">
          <a:xfrm>
            <a:off x="6167438" y="2428875"/>
            <a:ext cx="376237" cy="363538"/>
            <a:chOff x="4412" y="2009"/>
            <a:chExt cx="261" cy="260"/>
          </a:xfrm>
        </p:grpSpPr>
        <p:sp>
          <p:nvSpPr>
            <p:cNvPr id="3415" name="Oval 8"/>
            <p:cNvSpPr>
              <a:spLocks noChangeArrowheads="1"/>
            </p:cNvSpPr>
            <p:nvPr/>
          </p:nvSpPr>
          <p:spPr bwMode="auto">
            <a:xfrm>
              <a:off x="4412" y="2009"/>
              <a:ext cx="261" cy="260"/>
            </a:xfrm>
            <a:prstGeom prst="ellipse">
              <a:avLst/>
            </a:prstGeom>
            <a:noFill/>
            <a:ln w="18732">
              <a:solidFill>
                <a:srgbClr val="C20000"/>
              </a:solidFill>
              <a:round/>
              <a:headEnd/>
              <a:tailEnd/>
            </a:ln>
          </p:spPr>
          <p:txBody>
            <a:bodyPr lIns="0" tIns="0" rIns="0" bIns="0"/>
            <a:lstStyle/>
            <a:p>
              <a:endParaRPr lang="en-US" dirty="0">
                <a:latin typeface="Agilent TT Cond" pitchFamily="34" charset="0"/>
              </a:endParaRPr>
            </a:p>
          </p:txBody>
        </p:sp>
        <p:sp>
          <p:nvSpPr>
            <p:cNvPr id="3416" name="Line 9"/>
            <p:cNvSpPr>
              <a:spLocks noChangeShapeType="1"/>
            </p:cNvSpPr>
            <p:nvPr/>
          </p:nvSpPr>
          <p:spPr bwMode="auto">
            <a:xfrm flipH="1">
              <a:off x="4453" y="2047"/>
              <a:ext cx="183" cy="184"/>
            </a:xfrm>
            <a:prstGeom prst="line">
              <a:avLst/>
            </a:prstGeom>
            <a:noFill/>
            <a:ln w="18732">
              <a:solidFill>
                <a:srgbClr val="C20000"/>
              </a:solidFill>
              <a:round/>
              <a:headEnd/>
              <a:tailEnd/>
            </a:ln>
          </p:spPr>
          <p:txBody>
            <a:bodyPr lIns="0" tIns="0" rIns="0" bIns="0"/>
            <a:lstStyle/>
            <a:p>
              <a:endParaRPr lang="en-US" dirty="0">
                <a:latin typeface="Agilent TT Cond" pitchFamily="34" charset="0"/>
              </a:endParaRPr>
            </a:p>
          </p:txBody>
        </p:sp>
        <p:sp>
          <p:nvSpPr>
            <p:cNvPr id="3417" name="Line 10"/>
            <p:cNvSpPr>
              <a:spLocks noChangeShapeType="1"/>
            </p:cNvSpPr>
            <p:nvPr/>
          </p:nvSpPr>
          <p:spPr bwMode="auto">
            <a:xfrm>
              <a:off x="4450" y="2047"/>
              <a:ext cx="183" cy="184"/>
            </a:xfrm>
            <a:prstGeom prst="line">
              <a:avLst/>
            </a:prstGeom>
            <a:noFill/>
            <a:ln w="18732">
              <a:solidFill>
                <a:srgbClr val="C20000"/>
              </a:solidFill>
              <a:round/>
              <a:headEnd/>
              <a:tailEnd/>
            </a:ln>
          </p:spPr>
          <p:txBody>
            <a:bodyPr lIns="0" tIns="0" rIns="0" bIns="0"/>
            <a:lstStyle/>
            <a:p>
              <a:endParaRPr lang="en-US" dirty="0">
                <a:latin typeface="Agilent TT Cond" pitchFamily="34" charset="0"/>
              </a:endParaRPr>
            </a:p>
          </p:txBody>
        </p:sp>
      </p:grpSp>
      <p:sp>
        <p:nvSpPr>
          <p:cNvPr id="3081" name="Freeform 11"/>
          <p:cNvSpPr>
            <a:spLocks/>
          </p:cNvSpPr>
          <p:nvPr/>
        </p:nvSpPr>
        <p:spPr bwMode="auto">
          <a:xfrm>
            <a:off x="5514975" y="2430463"/>
            <a:ext cx="377825" cy="366712"/>
          </a:xfrm>
          <a:custGeom>
            <a:avLst/>
            <a:gdLst>
              <a:gd name="T0" fmla="*/ 0 w 262"/>
              <a:gd name="T1" fmla="*/ 0 h 261"/>
              <a:gd name="T2" fmla="*/ 0 w 262"/>
              <a:gd name="T3" fmla="*/ 2147483647 h 261"/>
              <a:gd name="T4" fmla="*/ 2147483647 w 262"/>
              <a:gd name="T5" fmla="*/ 2147483647 h 261"/>
              <a:gd name="T6" fmla="*/ 0 w 262"/>
              <a:gd name="T7" fmla="*/ 0 h 261"/>
              <a:gd name="T8" fmla="*/ 0 w 262"/>
              <a:gd name="T9" fmla="*/ 0 h 261"/>
              <a:gd name="T10" fmla="*/ 0 60000 65536"/>
              <a:gd name="T11" fmla="*/ 0 60000 65536"/>
              <a:gd name="T12" fmla="*/ 0 60000 65536"/>
              <a:gd name="T13" fmla="*/ 0 60000 65536"/>
              <a:gd name="T14" fmla="*/ 0 60000 65536"/>
              <a:gd name="T15" fmla="*/ 0 w 262"/>
              <a:gd name="T16" fmla="*/ 0 h 261"/>
              <a:gd name="T17" fmla="*/ 262 w 262"/>
              <a:gd name="T18" fmla="*/ 261 h 261"/>
            </a:gdLst>
            <a:ahLst/>
            <a:cxnLst>
              <a:cxn ang="T10">
                <a:pos x="T0" y="T1"/>
              </a:cxn>
              <a:cxn ang="T11">
                <a:pos x="T2" y="T3"/>
              </a:cxn>
              <a:cxn ang="T12">
                <a:pos x="T4" y="T5"/>
              </a:cxn>
              <a:cxn ang="T13">
                <a:pos x="T6" y="T7"/>
              </a:cxn>
              <a:cxn ang="T14">
                <a:pos x="T8" y="T9"/>
              </a:cxn>
            </a:cxnLst>
            <a:rect l="T15" t="T16" r="T17" b="T18"/>
            <a:pathLst>
              <a:path w="262" h="261">
                <a:moveTo>
                  <a:pt x="0" y="0"/>
                </a:moveTo>
                <a:lnTo>
                  <a:pt x="0" y="260"/>
                </a:lnTo>
                <a:lnTo>
                  <a:pt x="261" y="130"/>
                </a:lnTo>
                <a:lnTo>
                  <a:pt x="0" y="0"/>
                </a:lnTo>
              </a:path>
            </a:pathLst>
          </a:custGeom>
          <a:noFill/>
          <a:ln w="18732">
            <a:solidFill>
              <a:srgbClr val="808080"/>
            </a:solidFill>
            <a:round/>
            <a:headEnd/>
            <a:tailEnd/>
          </a:ln>
        </p:spPr>
        <p:txBody>
          <a:bodyPr lIns="0" tIns="0" rIns="0" bIns="0"/>
          <a:lstStyle/>
          <a:p>
            <a:endParaRPr lang="en-US" dirty="0">
              <a:latin typeface="Agilent TT Cond" pitchFamily="34" charset="0"/>
            </a:endParaRPr>
          </a:p>
        </p:txBody>
      </p:sp>
      <p:grpSp>
        <p:nvGrpSpPr>
          <p:cNvPr id="3082" name="Group 12"/>
          <p:cNvGrpSpPr>
            <a:grpSpLocks/>
          </p:cNvGrpSpPr>
          <p:nvPr/>
        </p:nvGrpSpPr>
        <p:grpSpPr bwMode="auto">
          <a:xfrm>
            <a:off x="4752975" y="2417763"/>
            <a:ext cx="463550" cy="361950"/>
            <a:chOff x="3432" y="2001"/>
            <a:chExt cx="322" cy="259"/>
          </a:xfrm>
        </p:grpSpPr>
        <p:sp>
          <p:nvSpPr>
            <p:cNvPr id="3409" name="Freeform 13"/>
            <p:cNvSpPr>
              <a:spLocks/>
            </p:cNvSpPr>
            <p:nvPr/>
          </p:nvSpPr>
          <p:spPr bwMode="auto">
            <a:xfrm>
              <a:off x="3432" y="2001"/>
              <a:ext cx="322" cy="259"/>
            </a:xfrm>
            <a:custGeom>
              <a:avLst/>
              <a:gdLst>
                <a:gd name="T0" fmla="*/ 321 w 322"/>
                <a:gd name="T1" fmla="*/ 0 h 259"/>
                <a:gd name="T2" fmla="*/ 321 w 322"/>
                <a:gd name="T3" fmla="*/ 258 h 259"/>
                <a:gd name="T4" fmla="*/ 0 w 322"/>
                <a:gd name="T5" fmla="*/ 258 h 259"/>
                <a:gd name="T6" fmla="*/ 0 w 322"/>
                <a:gd name="T7" fmla="*/ 0 h 259"/>
                <a:gd name="T8" fmla="*/ 321 w 322"/>
                <a:gd name="T9" fmla="*/ 0 h 259"/>
                <a:gd name="T10" fmla="*/ 0 60000 65536"/>
                <a:gd name="T11" fmla="*/ 0 60000 65536"/>
                <a:gd name="T12" fmla="*/ 0 60000 65536"/>
                <a:gd name="T13" fmla="*/ 0 60000 65536"/>
                <a:gd name="T14" fmla="*/ 0 60000 65536"/>
                <a:gd name="T15" fmla="*/ 0 w 322"/>
                <a:gd name="T16" fmla="*/ 0 h 259"/>
                <a:gd name="T17" fmla="*/ 322 w 322"/>
                <a:gd name="T18" fmla="*/ 259 h 259"/>
              </a:gdLst>
              <a:ahLst/>
              <a:cxnLst>
                <a:cxn ang="T10">
                  <a:pos x="T0" y="T1"/>
                </a:cxn>
                <a:cxn ang="T11">
                  <a:pos x="T2" y="T3"/>
                </a:cxn>
                <a:cxn ang="T12">
                  <a:pos x="T4" y="T5"/>
                </a:cxn>
                <a:cxn ang="T13">
                  <a:pos x="T6" y="T7"/>
                </a:cxn>
                <a:cxn ang="T14">
                  <a:pos x="T8" y="T9"/>
                </a:cxn>
              </a:cxnLst>
              <a:rect l="T15" t="T16" r="T17" b="T18"/>
              <a:pathLst>
                <a:path w="322" h="259">
                  <a:moveTo>
                    <a:pt x="321" y="0"/>
                  </a:moveTo>
                  <a:lnTo>
                    <a:pt x="321" y="258"/>
                  </a:lnTo>
                  <a:lnTo>
                    <a:pt x="0" y="258"/>
                  </a:lnTo>
                  <a:lnTo>
                    <a:pt x="0" y="0"/>
                  </a:lnTo>
                  <a:lnTo>
                    <a:pt x="321"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410" name="Freeform 14"/>
            <p:cNvSpPr>
              <a:spLocks/>
            </p:cNvSpPr>
            <p:nvPr/>
          </p:nvSpPr>
          <p:spPr bwMode="auto">
            <a:xfrm>
              <a:off x="3492" y="2035"/>
              <a:ext cx="198" cy="52"/>
            </a:xfrm>
            <a:custGeom>
              <a:avLst/>
              <a:gdLst>
                <a:gd name="T0" fmla="*/ 3 w 198"/>
                <a:gd name="T1" fmla="*/ 24 h 52"/>
                <a:gd name="T2" fmla="*/ 6 w 198"/>
                <a:gd name="T3" fmla="*/ 21 h 52"/>
                <a:gd name="T4" fmla="*/ 10 w 198"/>
                <a:gd name="T5" fmla="*/ 18 h 52"/>
                <a:gd name="T6" fmla="*/ 14 w 198"/>
                <a:gd name="T7" fmla="*/ 14 h 52"/>
                <a:gd name="T8" fmla="*/ 18 w 198"/>
                <a:gd name="T9" fmla="*/ 12 h 52"/>
                <a:gd name="T10" fmla="*/ 22 w 198"/>
                <a:gd name="T11" fmla="*/ 9 h 52"/>
                <a:gd name="T12" fmla="*/ 25 w 198"/>
                <a:gd name="T13" fmla="*/ 7 h 52"/>
                <a:gd name="T14" fmla="*/ 30 w 198"/>
                <a:gd name="T15" fmla="*/ 5 h 52"/>
                <a:gd name="T16" fmla="*/ 34 w 198"/>
                <a:gd name="T17" fmla="*/ 3 h 52"/>
                <a:gd name="T18" fmla="*/ 38 w 198"/>
                <a:gd name="T19" fmla="*/ 2 h 52"/>
                <a:gd name="T20" fmla="*/ 42 w 198"/>
                <a:gd name="T21" fmla="*/ 0 h 52"/>
                <a:gd name="T22" fmla="*/ 45 w 198"/>
                <a:gd name="T23" fmla="*/ 0 h 52"/>
                <a:gd name="T24" fmla="*/ 49 w 198"/>
                <a:gd name="T25" fmla="*/ 0 h 52"/>
                <a:gd name="T26" fmla="*/ 54 w 198"/>
                <a:gd name="T27" fmla="*/ 0 h 52"/>
                <a:gd name="T28" fmla="*/ 57 w 198"/>
                <a:gd name="T29" fmla="*/ 0 h 52"/>
                <a:gd name="T30" fmla="*/ 61 w 198"/>
                <a:gd name="T31" fmla="*/ 2 h 52"/>
                <a:gd name="T32" fmla="*/ 66 w 198"/>
                <a:gd name="T33" fmla="*/ 3 h 52"/>
                <a:gd name="T34" fmla="*/ 69 w 198"/>
                <a:gd name="T35" fmla="*/ 5 h 52"/>
                <a:gd name="T36" fmla="*/ 74 w 198"/>
                <a:gd name="T37" fmla="*/ 8 h 52"/>
                <a:gd name="T38" fmla="*/ 77 w 198"/>
                <a:gd name="T39" fmla="*/ 9 h 52"/>
                <a:gd name="T40" fmla="*/ 81 w 198"/>
                <a:gd name="T41" fmla="*/ 12 h 52"/>
                <a:gd name="T42" fmla="*/ 84 w 198"/>
                <a:gd name="T43" fmla="*/ 14 h 52"/>
                <a:gd name="T44" fmla="*/ 89 w 198"/>
                <a:gd name="T45" fmla="*/ 18 h 52"/>
                <a:gd name="T46" fmla="*/ 93 w 198"/>
                <a:gd name="T47" fmla="*/ 21 h 52"/>
                <a:gd name="T48" fmla="*/ 96 w 198"/>
                <a:gd name="T49" fmla="*/ 24 h 52"/>
                <a:gd name="T50" fmla="*/ 99 w 198"/>
                <a:gd name="T51" fmla="*/ 25 h 52"/>
                <a:gd name="T52" fmla="*/ 102 w 198"/>
                <a:gd name="T53" fmla="*/ 29 h 52"/>
                <a:gd name="T54" fmla="*/ 106 w 198"/>
                <a:gd name="T55" fmla="*/ 32 h 52"/>
                <a:gd name="T56" fmla="*/ 110 w 198"/>
                <a:gd name="T57" fmla="*/ 34 h 52"/>
                <a:gd name="T58" fmla="*/ 114 w 198"/>
                <a:gd name="T59" fmla="*/ 38 h 52"/>
                <a:gd name="T60" fmla="*/ 118 w 198"/>
                <a:gd name="T61" fmla="*/ 41 h 52"/>
                <a:gd name="T62" fmla="*/ 122 w 198"/>
                <a:gd name="T63" fmla="*/ 43 h 52"/>
                <a:gd name="T64" fmla="*/ 126 w 198"/>
                <a:gd name="T65" fmla="*/ 45 h 52"/>
                <a:gd name="T66" fmla="*/ 130 w 198"/>
                <a:gd name="T67" fmla="*/ 47 h 52"/>
                <a:gd name="T68" fmla="*/ 133 w 198"/>
                <a:gd name="T69" fmla="*/ 48 h 52"/>
                <a:gd name="T70" fmla="*/ 137 w 198"/>
                <a:gd name="T71" fmla="*/ 50 h 52"/>
                <a:gd name="T72" fmla="*/ 141 w 198"/>
                <a:gd name="T73" fmla="*/ 51 h 52"/>
                <a:gd name="T74" fmla="*/ 146 w 198"/>
                <a:gd name="T75" fmla="*/ 51 h 52"/>
                <a:gd name="T76" fmla="*/ 149 w 198"/>
                <a:gd name="T77" fmla="*/ 51 h 52"/>
                <a:gd name="T78" fmla="*/ 153 w 198"/>
                <a:gd name="T79" fmla="*/ 51 h 52"/>
                <a:gd name="T80" fmla="*/ 157 w 198"/>
                <a:gd name="T81" fmla="*/ 50 h 52"/>
                <a:gd name="T82" fmla="*/ 161 w 198"/>
                <a:gd name="T83" fmla="*/ 48 h 52"/>
                <a:gd name="T84" fmla="*/ 165 w 198"/>
                <a:gd name="T85" fmla="*/ 47 h 52"/>
                <a:gd name="T86" fmla="*/ 169 w 198"/>
                <a:gd name="T87" fmla="*/ 45 h 52"/>
                <a:gd name="T88" fmla="*/ 172 w 198"/>
                <a:gd name="T89" fmla="*/ 43 h 52"/>
                <a:gd name="T90" fmla="*/ 176 w 198"/>
                <a:gd name="T91" fmla="*/ 41 h 52"/>
                <a:gd name="T92" fmla="*/ 180 w 198"/>
                <a:gd name="T93" fmla="*/ 38 h 52"/>
                <a:gd name="T94" fmla="*/ 184 w 198"/>
                <a:gd name="T95" fmla="*/ 34 h 52"/>
                <a:gd name="T96" fmla="*/ 188 w 198"/>
                <a:gd name="T97" fmla="*/ 32 h 52"/>
                <a:gd name="T98" fmla="*/ 192 w 198"/>
                <a:gd name="T99" fmla="*/ 29 h 52"/>
                <a:gd name="T100" fmla="*/ 197 w 198"/>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8"/>
                <a:gd name="T154" fmla="*/ 0 h 52"/>
                <a:gd name="T155" fmla="*/ 198 w 19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8" h="52">
                  <a:moveTo>
                    <a:pt x="0" y="25"/>
                  </a:moveTo>
                  <a:lnTo>
                    <a:pt x="3" y="24"/>
                  </a:lnTo>
                  <a:lnTo>
                    <a:pt x="5" y="23"/>
                  </a:lnTo>
                  <a:lnTo>
                    <a:pt x="6" y="21"/>
                  </a:lnTo>
                  <a:lnTo>
                    <a:pt x="9" y="20"/>
                  </a:lnTo>
                  <a:lnTo>
                    <a:pt x="10" y="18"/>
                  </a:lnTo>
                  <a:lnTo>
                    <a:pt x="13" y="16"/>
                  </a:lnTo>
                  <a:lnTo>
                    <a:pt x="14" y="14"/>
                  </a:lnTo>
                  <a:lnTo>
                    <a:pt x="16" y="13"/>
                  </a:lnTo>
                  <a:lnTo>
                    <a:pt x="18" y="12"/>
                  </a:lnTo>
                  <a:lnTo>
                    <a:pt x="21" y="10"/>
                  </a:lnTo>
                  <a:lnTo>
                    <a:pt x="22" y="9"/>
                  </a:lnTo>
                  <a:lnTo>
                    <a:pt x="24" y="9"/>
                  </a:lnTo>
                  <a:lnTo>
                    <a:pt x="25" y="7"/>
                  </a:lnTo>
                  <a:lnTo>
                    <a:pt x="28" y="6"/>
                  </a:lnTo>
                  <a:lnTo>
                    <a:pt x="30" y="5"/>
                  </a:lnTo>
                  <a:lnTo>
                    <a:pt x="32" y="5"/>
                  </a:lnTo>
                  <a:lnTo>
                    <a:pt x="34" y="3"/>
                  </a:lnTo>
                  <a:lnTo>
                    <a:pt x="35" y="2"/>
                  </a:lnTo>
                  <a:lnTo>
                    <a:pt x="38" y="2"/>
                  </a:lnTo>
                  <a:lnTo>
                    <a:pt x="40" y="1"/>
                  </a:lnTo>
                  <a:lnTo>
                    <a:pt x="42" y="0"/>
                  </a:lnTo>
                  <a:lnTo>
                    <a:pt x="44" y="0"/>
                  </a:lnTo>
                  <a:lnTo>
                    <a:pt x="45" y="0"/>
                  </a:lnTo>
                  <a:lnTo>
                    <a:pt x="47" y="0"/>
                  </a:lnTo>
                  <a:lnTo>
                    <a:pt x="49" y="0"/>
                  </a:lnTo>
                  <a:lnTo>
                    <a:pt x="51" y="0"/>
                  </a:lnTo>
                  <a:lnTo>
                    <a:pt x="54" y="0"/>
                  </a:lnTo>
                  <a:lnTo>
                    <a:pt x="56" y="0"/>
                  </a:lnTo>
                  <a:lnTo>
                    <a:pt x="57" y="0"/>
                  </a:lnTo>
                  <a:lnTo>
                    <a:pt x="59" y="1"/>
                  </a:lnTo>
                  <a:lnTo>
                    <a:pt x="61" y="2"/>
                  </a:lnTo>
                  <a:lnTo>
                    <a:pt x="64" y="2"/>
                  </a:lnTo>
                  <a:lnTo>
                    <a:pt x="66" y="3"/>
                  </a:lnTo>
                  <a:lnTo>
                    <a:pt x="67" y="5"/>
                  </a:lnTo>
                  <a:lnTo>
                    <a:pt x="69" y="5"/>
                  </a:lnTo>
                  <a:lnTo>
                    <a:pt x="71" y="6"/>
                  </a:lnTo>
                  <a:lnTo>
                    <a:pt x="74" y="8"/>
                  </a:lnTo>
                  <a:lnTo>
                    <a:pt x="75" y="9"/>
                  </a:lnTo>
                  <a:lnTo>
                    <a:pt x="77" y="9"/>
                  </a:lnTo>
                  <a:lnTo>
                    <a:pt x="79" y="10"/>
                  </a:lnTo>
                  <a:lnTo>
                    <a:pt x="81" y="12"/>
                  </a:lnTo>
                  <a:lnTo>
                    <a:pt x="82" y="13"/>
                  </a:lnTo>
                  <a:lnTo>
                    <a:pt x="84" y="14"/>
                  </a:lnTo>
                  <a:lnTo>
                    <a:pt x="87" y="16"/>
                  </a:lnTo>
                  <a:lnTo>
                    <a:pt x="89" y="18"/>
                  </a:lnTo>
                  <a:lnTo>
                    <a:pt x="91" y="20"/>
                  </a:lnTo>
                  <a:lnTo>
                    <a:pt x="93" y="21"/>
                  </a:lnTo>
                  <a:lnTo>
                    <a:pt x="94" y="23"/>
                  </a:lnTo>
                  <a:lnTo>
                    <a:pt x="96" y="24"/>
                  </a:lnTo>
                  <a:lnTo>
                    <a:pt x="99" y="25"/>
                  </a:lnTo>
                  <a:lnTo>
                    <a:pt x="100" y="27"/>
                  </a:lnTo>
                  <a:lnTo>
                    <a:pt x="102" y="29"/>
                  </a:lnTo>
                  <a:lnTo>
                    <a:pt x="104" y="31"/>
                  </a:lnTo>
                  <a:lnTo>
                    <a:pt x="106" y="32"/>
                  </a:lnTo>
                  <a:lnTo>
                    <a:pt x="108" y="34"/>
                  </a:lnTo>
                  <a:lnTo>
                    <a:pt x="110" y="34"/>
                  </a:lnTo>
                  <a:lnTo>
                    <a:pt x="112" y="36"/>
                  </a:lnTo>
                  <a:lnTo>
                    <a:pt x="114" y="38"/>
                  </a:lnTo>
                  <a:lnTo>
                    <a:pt x="116" y="39"/>
                  </a:lnTo>
                  <a:lnTo>
                    <a:pt x="118" y="41"/>
                  </a:lnTo>
                  <a:lnTo>
                    <a:pt x="119" y="42"/>
                  </a:lnTo>
                  <a:lnTo>
                    <a:pt x="122" y="43"/>
                  </a:lnTo>
                  <a:lnTo>
                    <a:pt x="124" y="45"/>
                  </a:lnTo>
                  <a:lnTo>
                    <a:pt x="126" y="45"/>
                  </a:lnTo>
                  <a:lnTo>
                    <a:pt x="127" y="46"/>
                  </a:lnTo>
                  <a:lnTo>
                    <a:pt x="130" y="47"/>
                  </a:lnTo>
                  <a:lnTo>
                    <a:pt x="131" y="48"/>
                  </a:lnTo>
                  <a:lnTo>
                    <a:pt x="133" y="48"/>
                  </a:lnTo>
                  <a:lnTo>
                    <a:pt x="136" y="49"/>
                  </a:lnTo>
                  <a:lnTo>
                    <a:pt x="137" y="50"/>
                  </a:lnTo>
                  <a:lnTo>
                    <a:pt x="139" y="50"/>
                  </a:lnTo>
                  <a:lnTo>
                    <a:pt x="141" y="51"/>
                  </a:lnTo>
                  <a:lnTo>
                    <a:pt x="143" y="51"/>
                  </a:lnTo>
                  <a:lnTo>
                    <a:pt x="146" y="51"/>
                  </a:lnTo>
                  <a:lnTo>
                    <a:pt x="148" y="51"/>
                  </a:lnTo>
                  <a:lnTo>
                    <a:pt x="149" y="51"/>
                  </a:lnTo>
                  <a:lnTo>
                    <a:pt x="151" y="51"/>
                  </a:lnTo>
                  <a:lnTo>
                    <a:pt x="153" y="51"/>
                  </a:lnTo>
                  <a:lnTo>
                    <a:pt x="155" y="50"/>
                  </a:lnTo>
                  <a:lnTo>
                    <a:pt x="157" y="50"/>
                  </a:lnTo>
                  <a:lnTo>
                    <a:pt x="159" y="50"/>
                  </a:lnTo>
                  <a:lnTo>
                    <a:pt x="161" y="48"/>
                  </a:lnTo>
                  <a:lnTo>
                    <a:pt x="163" y="48"/>
                  </a:lnTo>
                  <a:lnTo>
                    <a:pt x="165" y="47"/>
                  </a:lnTo>
                  <a:lnTo>
                    <a:pt x="167" y="46"/>
                  </a:lnTo>
                  <a:lnTo>
                    <a:pt x="169" y="45"/>
                  </a:lnTo>
                  <a:lnTo>
                    <a:pt x="170" y="45"/>
                  </a:lnTo>
                  <a:lnTo>
                    <a:pt x="172" y="43"/>
                  </a:lnTo>
                  <a:lnTo>
                    <a:pt x="175" y="42"/>
                  </a:lnTo>
                  <a:lnTo>
                    <a:pt x="176" y="41"/>
                  </a:lnTo>
                  <a:lnTo>
                    <a:pt x="178" y="39"/>
                  </a:lnTo>
                  <a:lnTo>
                    <a:pt x="180" y="38"/>
                  </a:lnTo>
                  <a:lnTo>
                    <a:pt x="182" y="36"/>
                  </a:lnTo>
                  <a:lnTo>
                    <a:pt x="184" y="34"/>
                  </a:lnTo>
                  <a:lnTo>
                    <a:pt x="186" y="34"/>
                  </a:lnTo>
                  <a:lnTo>
                    <a:pt x="188" y="32"/>
                  </a:lnTo>
                  <a:lnTo>
                    <a:pt x="190" y="31"/>
                  </a:lnTo>
                  <a:lnTo>
                    <a:pt x="192" y="29"/>
                  </a:lnTo>
                  <a:lnTo>
                    <a:pt x="194" y="27"/>
                  </a:lnTo>
                  <a:lnTo>
                    <a:pt x="197"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11" name="Freeform 15"/>
            <p:cNvSpPr>
              <a:spLocks/>
            </p:cNvSpPr>
            <p:nvPr/>
          </p:nvSpPr>
          <p:spPr bwMode="auto">
            <a:xfrm>
              <a:off x="3495" y="2106"/>
              <a:ext cx="196" cy="53"/>
            </a:xfrm>
            <a:custGeom>
              <a:avLst/>
              <a:gdLst>
                <a:gd name="T0" fmla="*/ 2 w 196"/>
                <a:gd name="T1" fmla="*/ 24 h 53"/>
                <a:gd name="T2" fmla="*/ 6 w 196"/>
                <a:gd name="T3" fmla="*/ 22 h 53"/>
                <a:gd name="T4" fmla="*/ 10 w 196"/>
                <a:gd name="T5" fmla="*/ 19 h 53"/>
                <a:gd name="T6" fmla="*/ 13 w 196"/>
                <a:gd name="T7" fmla="*/ 16 h 53"/>
                <a:gd name="T8" fmla="*/ 18 w 196"/>
                <a:gd name="T9" fmla="*/ 12 h 53"/>
                <a:gd name="T10" fmla="*/ 21 w 196"/>
                <a:gd name="T11" fmla="*/ 10 h 53"/>
                <a:gd name="T12" fmla="*/ 24 w 196"/>
                <a:gd name="T13" fmla="*/ 8 h 53"/>
                <a:gd name="T14" fmla="*/ 29 w 196"/>
                <a:gd name="T15" fmla="*/ 6 h 53"/>
                <a:gd name="T16" fmla="*/ 33 w 196"/>
                <a:gd name="T17" fmla="*/ 4 h 53"/>
                <a:gd name="T18" fmla="*/ 37 w 196"/>
                <a:gd name="T19" fmla="*/ 2 h 53"/>
                <a:gd name="T20" fmla="*/ 41 w 196"/>
                <a:gd name="T21" fmla="*/ 2 h 53"/>
                <a:gd name="T22" fmla="*/ 44 w 196"/>
                <a:gd name="T23" fmla="*/ 0 h 53"/>
                <a:gd name="T24" fmla="*/ 49 w 196"/>
                <a:gd name="T25" fmla="*/ 0 h 53"/>
                <a:gd name="T26" fmla="*/ 53 w 196"/>
                <a:gd name="T27" fmla="*/ 0 h 53"/>
                <a:gd name="T28" fmla="*/ 56 w 196"/>
                <a:gd name="T29" fmla="*/ 2 h 53"/>
                <a:gd name="T30" fmla="*/ 61 w 196"/>
                <a:gd name="T31" fmla="*/ 2 h 53"/>
                <a:gd name="T32" fmla="*/ 64 w 196"/>
                <a:gd name="T33" fmla="*/ 4 h 53"/>
                <a:gd name="T34" fmla="*/ 68 w 196"/>
                <a:gd name="T35" fmla="*/ 6 h 53"/>
                <a:gd name="T36" fmla="*/ 74 w 196"/>
                <a:gd name="T37" fmla="*/ 8 h 53"/>
                <a:gd name="T38" fmla="*/ 76 w 196"/>
                <a:gd name="T39" fmla="*/ 10 h 53"/>
                <a:gd name="T40" fmla="*/ 81 w 196"/>
                <a:gd name="T41" fmla="*/ 12 h 53"/>
                <a:gd name="T42" fmla="*/ 84 w 196"/>
                <a:gd name="T43" fmla="*/ 16 h 53"/>
                <a:gd name="T44" fmla="*/ 88 w 196"/>
                <a:gd name="T45" fmla="*/ 19 h 53"/>
                <a:gd name="T46" fmla="*/ 92 w 196"/>
                <a:gd name="T47" fmla="*/ 22 h 53"/>
                <a:gd name="T48" fmla="*/ 96 w 196"/>
                <a:gd name="T49" fmla="*/ 24 h 53"/>
                <a:gd name="T50" fmla="*/ 98 w 196"/>
                <a:gd name="T51" fmla="*/ 26 h 53"/>
                <a:gd name="T52" fmla="*/ 102 w 196"/>
                <a:gd name="T53" fmla="*/ 30 h 53"/>
                <a:gd name="T54" fmla="*/ 105 w 196"/>
                <a:gd name="T55" fmla="*/ 33 h 53"/>
                <a:gd name="T56" fmla="*/ 109 w 196"/>
                <a:gd name="T57" fmla="*/ 36 h 53"/>
                <a:gd name="T58" fmla="*/ 113 w 196"/>
                <a:gd name="T59" fmla="*/ 39 h 53"/>
                <a:gd name="T60" fmla="*/ 118 w 196"/>
                <a:gd name="T61" fmla="*/ 42 h 53"/>
                <a:gd name="T62" fmla="*/ 121 w 196"/>
                <a:gd name="T63" fmla="*/ 44 h 53"/>
                <a:gd name="T64" fmla="*/ 124 w 196"/>
                <a:gd name="T65" fmla="*/ 46 h 53"/>
                <a:gd name="T66" fmla="*/ 129 w 196"/>
                <a:gd name="T67" fmla="*/ 48 h 53"/>
                <a:gd name="T68" fmla="*/ 133 w 196"/>
                <a:gd name="T69" fmla="*/ 50 h 53"/>
                <a:gd name="T70" fmla="*/ 136 w 196"/>
                <a:gd name="T71" fmla="*/ 50 h 53"/>
                <a:gd name="T72" fmla="*/ 140 w 196"/>
                <a:gd name="T73" fmla="*/ 52 h 53"/>
                <a:gd name="T74" fmla="*/ 145 w 196"/>
                <a:gd name="T75" fmla="*/ 52 h 53"/>
                <a:gd name="T76" fmla="*/ 148 w 196"/>
                <a:gd name="T77" fmla="*/ 52 h 53"/>
                <a:gd name="T78" fmla="*/ 153 w 196"/>
                <a:gd name="T79" fmla="*/ 52 h 53"/>
                <a:gd name="T80" fmla="*/ 156 w 196"/>
                <a:gd name="T81" fmla="*/ 50 h 53"/>
                <a:gd name="T82" fmla="*/ 160 w 196"/>
                <a:gd name="T83" fmla="*/ 50 h 53"/>
                <a:gd name="T84" fmla="*/ 164 w 196"/>
                <a:gd name="T85" fmla="*/ 48 h 53"/>
                <a:gd name="T86" fmla="*/ 167 w 196"/>
                <a:gd name="T87" fmla="*/ 46 h 53"/>
                <a:gd name="T88" fmla="*/ 172 w 196"/>
                <a:gd name="T89" fmla="*/ 44 h 53"/>
                <a:gd name="T90" fmla="*/ 175 w 196"/>
                <a:gd name="T91" fmla="*/ 42 h 53"/>
                <a:gd name="T92" fmla="*/ 179 w 196"/>
                <a:gd name="T93" fmla="*/ 39 h 53"/>
                <a:gd name="T94" fmla="*/ 184 w 196"/>
                <a:gd name="T95" fmla="*/ 36 h 53"/>
                <a:gd name="T96" fmla="*/ 188 w 196"/>
                <a:gd name="T97" fmla="*/ 33 h 53"/>
                <a:gd name="T98" fmla="*/ 191 w 196"/>
                <a:gd name="T99" fmla="*/ 30 h 53"/>
                <a:gd name="T100" fmla="*/ 195 w 196"/>
                <a:gd name="T101" fmla="*/ 26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53"/>
                <a:gd name="T155" fmla="*/ 196 w 196"/>
                <a:gd name="T156" fmla="*/ 53 h 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53">
                  <a:moveTo>
                    <a:pt x="0" y="26"/>
                  </a:moveTo>
                  <a:lnTo>
                    <a:pt x="2" y="24"/>
                  </a:lnTo>
                  <a:lnTo>
                    <a:pt x="3" y="23"/>
                  </a:lnTo>
                  <a:lnTo>
                    <a:pt x="6" y="22"/>
                  </a:lnTo>
                  <a:lnTo>
                    <a:pt x="8" y="20"/>
                  </a:lnTo>
                  <a:lnTo>
                    <a:pt x="10" y="19"/>
                  </a:lnTo>
                  <a:lnTo>
                    <a:pt x="11" y="17"/>
                  </a:lnTo>
                  <a:lnTo>
                    <a:pt x="13" y="16"/>
                  </a:lnTo>
                  <a:lnTo>
                    <a:pt x="16" y="14"/>
                  </a:lnTo>
                  <a:lnTo>
                    <a:pt x="18" y="12"/>
                  </a:lnTo>
                  <a:lnTo>
                    <a:pt x="19" y="11"/>
                  </a:lnTo>
                  <a:lnTo>
                    <a:pt x="21" y="10"/>
                  </a:lnTo>
                  <a:lnTo>
                    <a:pt x="23" y="9"/>
                  </a:lnTo>
                  <a:lnTo>
                    <a:pt x="24" y="8"/>
                  </a:lnTo>
                  <a:lnTo>
                    <a:pt x="27" y="7"/>
                  </a:lnTo>
                  <a:lnTo>
                    <a:pt x="29" y="6"/>
                  </a:lnTo>
                  <a:lnTo>
                    <a:pt x="31" y="4"/>
                  </a:lnTo>
                  <a:lnTo>
                    <a:pt x="33" y="4"/>
                  </a:lnTo>
                  <a:lnTo>
                    <a:pt x="35" y="3"/>
                  </a:lnTo>
                  <a:lnTo>
                    <a:pt x="37" y="2"/>
                  </a:lnTo>
                  <a:lnTo>
                    <a:pt x="39" y="2"/>
                  </a:lnTo>
                  <a:lnTo>
                    <a:pt x="41" y="2"/>
                  </a:lnTo>
                  <a:lnTo>
                    <a:pt x="43" y="2"/>
                  </a:lnTo>
                  <a:lnTo>
                    <a:pt x="44" y="0"/>
                  </a:lnTo>
                  <a:lnTo>
                    <a:pt x="46" y="0"/>
                  </a:lnTo>
                  <a:lnTo>
                    <a:pt x="49" y="0"/>
                  </a:lnTo>
                  <a:lnTo>
                    <a:pt x="51" y="0"/>
                  </a:lnTo>
                  <a:lnTo>
                    <a:pt x="53" y="0"/>
                  </a:lnTo>
                  <a:lnTo>
                    <a:pt x="54" y="2"/>
                  </a:lnTo>
                  <a:lnTo>
                    <a:pt x="56" y="2"/>
                  </a:lnTo>
                  <a:lnTo>
                    <a:pt x="58" y="2"/>
                  </a:lnTo>
                  <a:lnTo>
                    <a:pt x="61" y="2"/>
                  </a:lnTo>
                  <a:lnTo>
                    <a:pt x="63" y="3"/>
                  </a:lnTo>
                  <a:lnTo>
                    <a:pt x="64" y="4"/>
                  </a:lnTo>
                  <a:lnTo>
                    <a:pt x="66" y="4"/>
                  </a:lnTo>
                  <a:lnTo>
                    <a:pt x="68" y="6"/>
                  </a:lnTo>
                  <a:lnTo>
                    <a:pt x="70" y="7"/>
                  </a:lnTo>
                  <a:lnTo>
                    <a:pt x="74" y="8"/>
                  </a:lnTo>
                  <a:lnTo>
                    <a:pt x="74" y="9"/>
                  </a:lnTo>
                  <a:lnTo>
                    <a:pt x="76" y="10"/>
                  </a:lnTo>
                  <a:lnTo>
                    <a:pt x="77" y="11"/>
                  </a:lnTo>
                  <a:lnTo>
                    <a:pt x="81" y="12"/>
                  </a:lnTo>
                  <a:lnTo>
                    <a:pt x="81" y="14"/>
                  </a:lnTo>
                  <a:lnTo>
                    <a:pt x="84" y="16"/>
                  </a:lnTo>
                  <a:lnTo>
                    <a:pt x="86" y="17"/>
                  </a:lnTo>
                  <a:lnTo>
                    <a:pt x="88" y="19"/>
                  </a:lnTo>
                  <a:lnTo>
                    <a:pt x="90" y="20"/>
                  </a:lnTo>
                  <a:lnTo>
                    <a:pt x="92" y="22"/>
                  </a:lnTo>
                  <a:lnTo>
                    <a:pt x="93" y="23"/>
                  </a:lnTo>
                  <a:lnTo>
                    <a:pt x="96" y="24"/>
                  </a:lnTo>
                  <a:lnTo>
                    <a:pt x="98" y="26"/>
                  </a:lnTo>
                  <a:lnTo>
                    <a:pt x="99" y="28"/>
                  </a:lnTo>
                  <a:lnTo>
                    <a:pt x="102" y="30"/>
                  </a:lnTo>
                  <a:lnTo>
                    <a:pt x="103" y="31"/>
                  </a:lnTo>
                  <a:lnTo>
                    <a:pt x="105" y="33"/>
                  </a:lnTo>
                  <a:lnTo>
                    <a:pt x="107" y="34"/>
                  </a:lnTo>
                  <a:lnTo>
                    <a:pt x="109" y="36"/>
                  </a:lnTo>
                  <a:lnTo>
                    <a:pt x="111" y="37"/>
                  </a:lnTo>
                  <a:lnTo>
                    <a:pt x="113" y="39"/>
                  </a:lnTo>
                  <a:lnTo>
                    <a:pt x="115" y="40"/>
                  </a:lnTo>
                  <a:lnTo>
                    <a:pt x="118" y="42"/>
                  </a:lnTo>
                  <a:lnTo>
                    <a:pt x="119" y="43"/>
                  </a:lnTo>
                  <a:lnTo>
                    <a:pt x="121" y="44"/>
                  </a:lnTo>
                  <a:lnTo>
                    <a:pt x="123" y="45"/>
                  </a:lnTo>
                  <a:lnTo>
                    <a:pt x="124" y="46"/>
                  </a:lnTo>
                  <a:lnTo>
                    <a:pt x="127" y="47"/>
                  </a:lnTo>
                  <a:lnTo>
                    <a:pt x="129" y="48"/>
                  </a:lnTo>
                  <a:lnTo>
                    <a:pt x="131" y="49"/>
                  </a:lnTo>
                  <a:lnTo>
                    <a:pt x="133" y="50"/>
                  </a:lnTo>
                  <a:lnTo>
                    <a:pt x="134" y="50"/>
                  </a:lnTo>
                  <a:lnTo>
                    <a:pt x="136" y="50"/>
                  </a:lnTo>
                  <a:lnTo>
                    <a:pt x="138" y="51"/>
                  </a:lnTo>
                  <a:lnTo>
                    <a:pt x="140" y="52"/>
                  </a:lnTo>
                  <a:lnTo>
                    <a:pt x="142" y="52"/>
                  </a:lnTo>
                  <a:lnTo>
                    <a:pt x="145" y="52"/>
                  </a:lnTo>
                  <a:lnTo>
                    <a:pt x="146" y="52"/>
                  </a:lnTo>
                  <a:lnTo>
                    <a:pt x="148" y="52"/>
                  </a:lnTo>
                  <a:lnTo>
                    <a:pt x="150" y="52"/>
                  </a:lnTo>
                  <a:lnTo>
                    <a:pt x="153" y="52"/>
                  </a:lnTo>
                  <a:lnTo>
                    <a:pt x="154" y="51"/>
                  </a:lnTo>
                  <a:lnTo>
                    <a:pt x="156" y="50"/>
                  </a:lnTo>
                  <a:lnTo>
                    <a:pt x="158" y="50"/>
                  </a:lnTo>
                  <a:lnTo>
                    <a:pt x="160" y="50"/>
                  </a:lnTo>
                  <a:lnTo>
                    <a:pt x="162" y="49"/>
                  </a:lnTo>
                  <a:lnTo>
                    <a:pt x="164" y="48"/>
                  </a:lnTo>
                  <a:lnTo>
                    <a:pt x="167" y="47"/>
                  </a:lnTo>
                  <a:lnTo>
                    <a:pt x="167" y="46"/>
                  </a:lnTo>
                  <a:lnTo>
                    <a:pt x="170" y="45"/>
                  </a:lnTo>
                  <a:lnTo>
                    <a:pt x="172" y="44"/>
                  </a:lnTo>
                  <a:lnTo>
                    <a:pt x="174" y="43"/>
                  </a:lnTo>
                  <a:lnTo>
                    <a:pt x="175" y="42"/>
                  </a:lnTo>
                  <a:lnTo>
                    <a:pt x="177" y="40"/>
                  </a:lnTo>
                  <a:lnTo>
                    <a:pt x="179" y="39"/>
                  </a:lnTo>
                  <a:lnTo>
                    <a:pt x="181" y="37"/>
                  </a:lnTo>
                  <a:lnTo>
                    <a:pt x="184" y="36"/>
                  </a:lnTo>
                  <a:lnTo>
                    <a:pt x="185" y="34"/>
                  </a:lnTo>
                  <a:lnTo>
                    <a:pt x="188" y="33"/>
                  </a:lnTo>
                  <a:lnTo>
                    <a:pt x="189" y="31"/>
                  </a:lnTo>
                  <a:lnTo>
                    <a:pt x="191" y="30"/>
                  </a:lnTo>
                  <a:lnTo>
                    <a:pt x="194" y="28"/>
                  </a:lnTo>
                  <a:lnTo>
                    <a:pt x="195" y="26"/>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12" name="Line 16"/>
            <p:cNvSpPr>
              <a:spLocks noChangeShapeType="1"/>
            </p:cNvSpPr>
            <p:nvPr/>
          </p:nvSpPr>
          <p:spPr bwMode="auto">
            <a:xfrm flipH="1">
              <a:off x="3586" y="2026"/>
              <a:ext cx="19" cy="68"/>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13" name="Freeform 17"/>
            <p:cNvSpPr>
              <a:spLocks/>
            </p:cNvSpPr>
            <p:nvPr/>
          </p:nvSpPr>
          <p:spPr bwMode="auto">
            <a:xfrm>
              <a:off x="3493" y="2183"/>
              <a:ext cx="197" cy="52"/>
            </a:xfrm>
            <a:custGeom>
              <a:avLst/>
              <a:gdLst>
                <a:gd name="T0" fmla="*/ 3 w 197"/>
                <a:gd name="T1" fmla="*/ 24 h 52"/>
                <a:gd name="T2" fmla="*/ 7 w 197"/>
                <a:gd name="T3" fmla="*/ 21 h 52"/>
                <a:gd name="T4" fmla="*/ 10 w 197"/>
                <a:gd name="T5" fmla="*/ 18 h 52"/>
                <a:gd name="T6" fmla="*/ 15 w 197"/>
                <a:gd name="T7" fmla="*/ 14 h 52"/>
                <a:gd name="T8" fmla="*/ 18 w 197"/>
                <a:gd name="T9" fmla="*/ 12 h 52"/>
                <a:gd name="T10" fmla="*/ 22 w 197"/>
                <a:gd name="T11" fmla="*/ 9 h 52"/>
                <a:gd name="T12" fmla="*/ 25 w 197"/>
                <a:gd name="T13" fmla="*/ 7 h 52"/>
                <a:gd name="T14" fmla="*/ 30 w 197"/>
                <a:gd name="T15" fmla="*/ 4 h 52"/>
                <a:gd name="T16" fmla="*/ 33 w 197"/>
                <a:gd name="T17" fmla="*/ 3 h 52"/>
                <a:gd name="T18" fmla="*/ 38 w 197"/>
                <a:gd name="T19" fmla="*/ 2 h 52"/>
                <a:gd name="T20" fmla="*/ 42 w 197"/>
                <a:gd name="T21" fmla="*/ 0 h 52"/>
                <a:gd name="T22" fmla="*/ 45 w 197"/>
                <a:gd name="T23" fmla="*/ 0 h 52"/>
                <a:gd name="T24" fmla="*/ 50 w 197"/>
                <a:gd name="T25" fmla="*/ 0 h 52"/>
                <a:gd name="T26" fmla="*/ 53 w 197"/>
                <a:gd name="T27" fmla="*/ 0 h 52"/>
                <a:gd name="T28" fmla="*/ 57 w 197"/>
                <a:gd name="T29" fmla="*/ 0 h 52"/>
                <a:gd name="T30" fmla="*/ 61 w 197"/>
                <a:gd name="T31" fmla="*/ 2 h 52"/>
                <a:gd name="T32" fmla="*/ 65 w 197"/>
                <a:gd name="T33" fmla="*/ 3 h 52"/>
                <a:gd name="T34" fmla="*/ 69 w 197"/>
                <a:gd name="T35" fmla="*/ 4 h 52"/>
                <a:gd name="T36" fmla="*/ 74 w 197"/>
                <a:gd name="T37" fmla="*/ 7 h 52"/>
                <a:gd name="T38" fmla="*/ 77 w 197"/>
                <a:gd name="T39" fmla="*/ 9 h 52"/>
                <a:gd name="T40" fmla="*/ 81 w 197"/>
                <a:gd name="T41" fmla="*/ 12 h 52"/>
                <a:gd name="T42" fmla="*/ 84 w 197"/>
                <a:gd name="T43" fmla="*/ 14 h 52"/>
                <a:gd name="T44" fmla="*/ 89 w 197"/>
                <a:gd name="T45" fmla="*/ 18 h 52"/>
                <a:gd name="T46" fmla="*/ 92 w 197"/>
                <a:gd name="T47" fmla="*/ 21 h 52"/>
                <a:gd name="T48" fmla="*/ 97 w 197"/>
                <a:gd name="T49" fmla="*/ 24 h 52"/>
                <a:gd name="T50" fmla="*/ 98 w 197"/>
                <a:gd name="T51" fmla="*/ 25 h 52"/>
                <a:gd name="T52" fmla="*/ 102 w 197"/>
                <a:gd name="T53" fmla="*/ 29 h 52"/>
                <a:gd name="T54" fmla="*/ 106 w 197"/>
                <a:gd name="T55" fmla="*/ 32 h 52"/>
                <a:gd name="T56" fmla="*/ 110 w 197"/>
                <a:gd name="T57" fmla="*/ 34 h 52"/>
                <a:gd name="T58" fmla="*/ 114 w 197"/>
                <a:gd name="T59" fmla="*/ 38 h 52"/>
                <a:gd name="T60" fmla="*/ 118 w 197"/>
                <a:gd name="T61" fmla="*/ 41 h 52"/>
                <a:gd name="T62" fmla="*/ 122 w 197"/>
                <a:gd name="T63" fmla="*/ 43 h 52"/>
                <a:gd name="T64" fmla="*/ 125 w 197"/>
                <a:gd name="T65" fmla="*/ 45 h 52"/>
                <a:gd name="T66" fmla="*/ 129 w 197"/>
                <a:gd name="T67" fmla="*/ 47 h 52"/>
                <a:gd name="T68" fmla="*/ 133 w 197"/>
                <a:gd name="T69" fmla="*/ 48 h 52"/>
                <a:gd name="T70" fmla="*/ 137 w 197"/>
                <a:gd name="T71" fmla="*/ 49 h 52"/>
                <a:gd name="T72" fmla="*/ 141 w 197"/>
                <a:gd name="T73" fmla="*/ 51 h 52"/>
                <a:gd name="T74" fmla="*/ 146 w 197"/>
                <a:gd name="T75" fmla="*/ 51 h 52"/>
                <a:gd name="T76" fmla="*/ 148 w 197"/>
                <a:gd name="T77" fmla="*/ 51 h 52"/>
                <a:gd name="T78" fmla="*/ 153 w 197"/>
                <a:gd name="T79" fmla="*/ 51 h 52"/>
                <a:gd name="T80" fmla="*/ 157 w 197"/>
                <a:gd name="T81" fmla="*/ 49 h 52"/>
                <a:gd name="T82" fmla="*/ 161 w 197"/>
                <a:gd name="T83" fmla="*/ 48 h 52"/>
                <a:gd name="T84" fmla="*/ 164 w 197"/>
                <a:gd name="T85" fmla="*/ 47 h 52"/>
                <a:gd name="T86" fmla="*/ 169 w 197"/>
                <a:gd name="T87" fmla="*/ 45 h 52"/>
                <a:gd name="T88" fmla="*/ 172 w 197"/>
                <a:gd name="T89" fmla="*/ 43 h 52"/>
                <a:gd name="T90" fmla="*/ 176 w 197"/>
                <a:gd name="T91" fmla="*/ 41 h 52"/>
                <a:gd name="T92" fmla="*/ 181 w 197"/>
                <a:gd name="T93" fmla="*/ 38 h 52"/>
                <a:gd name="T94" fmla="*/ 184 w 197"/>
                <a:gd name="T95" fmla="*/ 35 h 52"/>
                <a:gd name="T96" fmla="*/ 188 w 197"/>
                <a:gd name="T97" fmla="*/ 32 h 52"/>
                <a:gd name="T98" fmla="*/ 192 w 197"/>
                <a:gd name="T99" fmla="*/ 29 h 52"/>
                <a:gd name="T100" fmla="*/ 196 w 197"/>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52"/>
                <a:gd name="T155" fmla="*/ 197 w 197"/>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52">
                  <a:moveTo>
                    <a:pt x="0" y="25"/>
                  </a:moveTo>
                  <a:lnTo>
                    <a:pt x="3" y="24"/>
                  </a:lnTo>
                  <a:lnTo>
                    <a:pt x="4" y="23"/>
                  </a:lnTo>
                  <a:lnTo>
                    <a:pt x="7" y="21"/>
                  </a:lnTo>
                  <a:lnTo>
                    <a:pt x="9" y="19"/>
                  </a:lnTo>
                  <a:lnTo>
                    <a:pt x="10" y="18"/>
                  </a:lnTo>
                  <a:lnTo>
                    <a:pt x="12" y="16"/>
                  </a:lnTo>
                  <a:lnTo>
                    <a:pt x="15" y="14"/>
                  </a:lnTo>
                  <a:lnTo>
                    <a:pt x="16" y="13"/>
                  </a:lnTo>
                  <a:lnTo>
                    <a:pt x="18" y="12"/>
                  </a:lnTo>
                  <a:lnTo>
                    <a:pt x="20" y="11"/>
                  </a:lnTo>
                  <a:lnTo>
                    <a:pt x="22" y="9"/>
                  </a:lnTo>
                  <a:lnTo>
                    <a:pt x="24" y="8"/>
                  </a:lnTo>
                  <a:lnTo>
                    <a:pt x="25" y="7"/>
                  </a:lnTo>
                  <a:lnTo>
                    <a:pt x="28" y="6"/>
                  </a:lnTo>
                  <a:lnTo>
                    <a:pt x="30" y="4"/>
                  </a:lnTo>
                  <a:lnTo>
                    <a:pt x="32" y="4"/>
                  </a:lnTo>
                  <a:lnTo>
                    <a:pt x="33" y="3"/>
                  </a:lnTo>
                  <a:lnTo>
                    <a:pt x="35" y="2"/>
                  </a:lnTo>
                  <a:lnTo>
                    <a:pt x="38" y="2"/>
                  </a:lnTo>
                  <a:lnTo>
                    <a:pt x="39" y="2"/>
                  </a:lnTo>
                  <a:lnTo>
                    <a:pt x="42" y="0"/>
                  </a:lnTo>
                  <a:lnTo>
                    <a:pt x="44" y="0"/>
                  </a:lnTo>
                  <a:lnTo>
                    <a:pt x="45" y="0"/>
                  </a:lnTo>
                  <a:lnTo>
                    <a:pt x="48" y="0"/>
                  </a:lnTo>
                  <a:lnTo>
                    <a:pt x="50" y="0"/>
                  </a:lnTo>
                  <a:lnTo>
                    <a:pt x="51" y="0"/>
                  </a:lnTo>
                  <a:lnTo>
                    <a:pt x="53" y="0"/>
                  </a:lnTo>
                  <a:lnTo>
                    <a:pt x="55" y="0"/>
                  </a:lnTo>
                  <a:lnTo>
                    <a:pt x="57" y="0"/>
                  </a:lnTo>
                  <a:lnTo>
                    <a:pt x="59" y="2"/>
                  </a:lnTo>
                  <a:lnTo>
                    <a:pt x="61" y="2"/>
                  </a:lnTo>
                  <a:lnTo>
                    <a:pt x="64" y="2"/>
                  </a:lnTo>
                  <a:lnTo>
                    <a:pt x="65" y="3"/>
                  </a:lnTo>
                  <a:lnTo>
                    <a:pt x="67" y="4"/>
                  </a:lnTo>
                  <a:lnTo>
                    <a:pt x="69" y="4"/>
                  </a:lnTo>
                  <a:lnTo>
                    <a:pt x="71" y="6"/>
                  </a:lnTo>
                  <a:lnTo>
                    <a:pt x="74" y="7"/>
                  </a:lnTo>
                  <a:lnTo>
                    <a:pt x="76" y="8"/>
                  </a:lnTo>
                  <a:lnTo>
                    <a:pt x="77" y="9"/>
                  </a:lnTo>
                  <a:lnTo>
                    <a:pt x="79" y="11"/>
                  </a:lnTo>
                  <a:lnTo>
                    <a:pt x="81" y="12"/>
                  </a:lnTo>
                  <a:lnTo>
                    <a:pt x="83" y="13"/>
                  </a:lnTo>
                  <a:lnTo>
                    <a:pt x="84" y="14"/>
                  </a:lnTo>
                  <a:lnTo>
                    <a:pt x="87" y="16"/>
                  </a:lnTo>
                  <a:lnTo>
                    <a:pt x="89" y="18"/>
                  </a:lnTo>
                  <a:lnTo>
                    <a:pt x="91" y="19"/>
                  </a:lnTo>
                  <a:lnTo>
                    <a:pt x="92" y="21"/>
                  </a:lnTo>
                  <a:lnTo>
                    <a:pt x="94" y="23"/>
                  </a:lnTo>
                  <a:lnTo>
                    <a:pt x="97" y="24"/>
                  </a:lnTo>
                  <a:lnTo>
                    <a:pt x="98" y="25"/>
                  </a:lnTo>
                  <a:lnTo>
                    <a:pt x="100" y="27"/>
                  </a:lnTo>
                  <a:lnTo>
                    <a:pt x="102" y="29"/>
                  </a:lnTo>
                  <a:lnTo>
                    <a:pt x="104" y="30"/>
                  </a:lnTo>
                  <a:lnTo>
                    <a:pt x="106" y="32"/>
                  </a:lnTo>
                  <a:lnTo>
                    <a:pt x="108" y="33"/>
                  </a:lnTo>
                  <a:lnTo>
                    <a:pt x="110" y="34"/>
                  </a:lnTo>
                  <a:lnTo>
                    <a:pt x="112" y="36"/>
                  </a:lnTo>
                  <a:lnTo>
                    <a:pt x="114" y="38"/>
                  </a:lnTo>
                  <a:lnTo>
                    <a:pt x="115" y="39"/>
                  </a:lnTo>
                  <a:lnTo>
                    <a:pt x="118" y="41"/>
                  </a:lnTo>
                  <a:lnTo>
                    <a:pt x="120" y="42"/>
                  </a:lnTo>
                  <a:lnTo>
                    <a:pt x="122" y="43"/>
                  </a:lnTo>
                  <a:lnTo>
                    <a:pt x="123" y="44"/>
                  </a:lnTo>
                  <a:lnTo>
                    <a:pt x="125" y="45"/>
                  </a:lnTo>
                  <a:lnTo>
                    <a:pt x="127" y="46"/>
                  </a:lnTo>
                  <a:lnTo>
                    <a:pt x="129" y="47"/>
                  </a:lnTo>
                  <a:lnTo>
                    <a:pt x="131" y="47"/>
                  </a:lnTo>
                  <a:lnTo>
                    <a:pt x="133" y="48"/>
                  </a:lnTo>
                  <a:lnTo>
                    <a:pt x="136" y="49"/>
                  </a:lnTo>
                  <a:lnTo>
                    <a:pt x="137" y="49"/>
                  </a:lnTo>
                  <a:lnTo>
                    <a:pt x="138" y="50"/>
                  </a:lnTo>
                  <a:lnTo>
                    <a:pt x="141" y="51"/>
                  </a:lnTo>
                  <a:lnTo>
                    <a:pt x="143" y="51"/>
                  </a:lnTo>
                  <a:lnTo>
                    <a:pt x="146" y="51"/>
                  </a:lnTo>
                  <a:lnTo>
                    <a:pt x="147" y="51"/>
                  </a:lnTo>
                  <a:lnTo>
                    <a:pt x="148" y="51"/>
                  </a:lnTo>
                  <a:lnTo>
                    <a:pt x="151" y="51"/>
                  </a:lnTo>
                  <a:lnTo>
                    <a:pt x="153" y="51"/>
                  </a:lnTo>
                  <a:lnTo>
                    <a:pt x="155" y="50"/>
                  </a:lnTo>
                  <a:lnTo>
                    <a:pt x="157" y="49"/>
                  </a:lnTo>
                  <a:lnTo>
                    <a:pt x="159" y="49"/>
                  </a:lnTo>
                  <a:lnTo>
                    <a:pt x="161" y="48"/>
                  </a:lnTo>
                  <a:lnTo>
                    <a:pt x="162" y="47"/>
                  </a:lnTo>
                  <a:lnTo>
                    <a:pt x="164" y="47"/>
                  </a:lnTo>
                  <a:lnTo>
                    <a:pt x="168" y="46"/>
                  </a:lnTo>
                  <a:lnTo>
                    <a:pt x="169" y="45"/>
                  </a:lnTo>
                  <a:lnTo>
                    <a:pt x="171" y="44"/>
                  </a:lnTo>
                  <a:lnTo>
                    <a:pt x="172" y="43"/>
                  </a:lnTo>
                  <a:lnTo>
                    <a:pt x="174" y="42"/>
                  </a:lnTo>
                  <a:lnTo>
                    <a:pt x="176" y="41"/>
                  </a:lnTo>
                  <a:lnTo>
                    <a:pt x="179" y="39"/>
                  </a:lnTo>
                  <a:lnTo>
                    <a:pt x="181" y="38"/>
                  </a:lnTo>
                  <a:lnTo>
                    <a:pt x="182" y="36"/>
                  </a:lnTo>
                  <a:lnTo>
                    <a:pt x="184" y="35"/>
                  </a:lnTo>
                  <a:lnTo>
                    <a:pt x="186" y="33"/>
                  </a:lnTo>
                  <a:lnTo>
                    <a:pt x="188" y="32"/>
                  </a:lnTo>
                  <a:lnTo>
                    <a:pt x="191" y="30"/>
                  </a:lnTo>
                  <a:lnTo>
                    <a:pt x="192" y="29"/>
                  </a:lnTo>
                  <a:lnTo>
                    <a:pt x="194" y="27"/>
                  </a:lnTo>
                  <a:lnTo>
                    <a:pt x="196"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14" name="Line 18"/>
            <p:cNvSpPr>
              <a:spLocks noChangeShapeType="1"/>
            </p:cNvSpPr>
            <p:nvPr/>
          </p:nvSpPr>
          <p:spPr bwMode="auto">
            <a:xfrm flipH="1">
              <a:off x="3587" y="2174"/>
              <a:ext cx="19" cy="69"/>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grpSp>
      <p:grpSp>
        <p:nvGrpSpPr>
          <p:cNvPr id="3083" name="Group 19"/>
          <p:cNvGrpSpPr>
            <a:grpSpLocks/>
          </p:cNvGrpSpPr>
          <p:nvPr/>
        </p:nvGrpSpPr>
        <p:grpSpPr bwMode="auto">
          <a:xfrm>
            <a:off x="6173788" y="2979738"/>
            <a:ext cx="374650" cy="365125"/>
            <a:chOff x="4417" y="2403"/>
            <a:chExt cx="260" cy="260"/>
          </a:xfrm>
        </p:grpSpPr>
        <p:sp>
          <p:nvSpPr>
            <p:cNvPr id="3407" name="Oval 20"/>
            <p:cNvSpPr>
              <a:spLocks noChangeArrowheads="1"/>
            </p:cNvSpPr>
            <p:nvPr/>
          </p:nvSpPr>
          <p:spPr bwMode="auto">
            <a:xfrm>
              <a:off x="4417" y="2403"/>
              <a:ext cx="260" cy="260"/>
            </a:xfrm>
            <a:prstGeom prst="ellips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08" name="Freeform 21"/>
            <p:cNvSpPr>
              <a:spLocks/>
            </p:cNvSpPr>
            <p:nvPr/>
          </p:nvSpPr>
          <p:spPr bwMode="auto">
            <a:xfrm>
              <a:off x="4463" y="2466"/>
              <a:ext cx="158" cy="115"/>
            </a:xfrm>
            <a:custGeom>
              <a:avLst/>
              <a:gdLst>
                <a:gd name="T0" fmla="*/ 1 w 158"/>
                <a:gd name="T1" fmla="*/ 54 h 115"/>
                <a:gd name="T2" fmla="*/ 5 w 158"/>
                <a:gd name="T3" fmla="*/ 47 h 115"/>
                <a:gd name="T4" fmla="*/ 8 w 158"/>
                <a:gd name="T5" fmla="*/ 39 h 115"/>
                <a:gd name="T6" fmla="*/ 11 w 158"/>
                <a:gd name="T7" fmla="*/ 33 h 115"/>
                <a:gd name="T8" fmla="*/ 14 w 158"/>
                <a:gd name="T9" fmla="*/ 26 h 115"/>
                <a:gd name="T10" fmla="*/ 18 w 158"/>
                <a:gd name="T11" fmla="*/ 21 h 115"/>
                <a:gd name="T12" fmla="*/ 20 w 158"/>
                <a:gd name="T13" fmla="*/ 16 h 115"/>
                <a:gd name="T14" fmla="*/ 24 w 158"/>
                <a:gd name="T15" fmla="*/ 11 h 115"/>
                <a:gd name="T16" fmla="*/ 27 w 158"/>
                <a:gd name="T17" fmla="*/ 8 h 115"/>
                <a:gd name="T18" fmla="*/ 31 w 158"/>
                <a:gd name="T19" fmla="*/ 5 h 115"/>
                <a:gd name="T20" fmla="*/ 33 w 158"/>
                <a:gd name="T21" fmla="*/ 2 h 115"/>
                <a:gd name="T22" fmla="*/ 36 w 158"/>
                <a:gd name="T23" fmla="*/ 0 h 115"/>
                <a:gd name="T24" fmla="*/ 40 w 158"/>
                <a:gd name="T25" fmla="*/ 0 h 115"/>
                <a:gd name="T26" fmla="*/ 42 w 158"/>
                <a:gd name="T27" fmla="*/ 0 h 115"/>
                <a:gd name="T28" fmla="*/ 46 w 158"/>
                <a:gd name="T29" fmla="*/ 2 h 115"/>
                <a:gd name="T30" fmla="*/ 49 w 158"/>
                <a:gd name="T31" fmla="*/ 4 h 115"/>
                <a:gd name="T32" fmla="*/ 53 w 158"/>
                <a:gd name="T33" fmla="*/ 6 h 115"/>
                <a:gd name="T34" fmla="*/ 55 w 158"/>
                <a:gd name="T35" fmla="*/ 11 h 115"/>
                <a:gd name="T36" fmla="*/ 58 w 158"/>
                <a:gd name="T37" fmla="*/ 17 h 115"/>
                <a:gd name="T38" fmla="*/ 62 w 158"/>
                <a:gd name="T39" fmla="*/ 21 h 115"/>
                <a:gd name="T40" fmla="*/ 64 w 158"/>
                <a:gd name="T41" fmla="*/ 26 h 115"/>
                <a:gd name="T42" fmla="*/ 67 w 158"/>
                <a:gd name="T43" fmla="*/ 33 h 115"/>
                <a:gd name="T44" fmla="*/ 70 w 158"/>
                <a:gd name="T45" fmla="*/ 39 h 115"/>
                <a:gd name="T46" fmla="*/ 74 w 158"/>
                <a:gd name="T47" fmla="*/ 47 h 115"/>
                <a:gd name="T48" fmla="*/ 77 w 158"/>
                <a:gd name="T49" fmla="*/ 54 h 115"/>
                <a:gd name="T50" fmla="*/ 78 w 158"/>
                <a:gd name="T51" fmla="*/ 58 h 115"/>
                <a:gd name="T52" fmla="*/ 81 w 158"/>
                <a:gd name="T53" fmla="*/ 63 h 115"/>
                <a:gd name="T54" fmla="*/ 84 w 158"/>
                <a:gd name="T55" fmla="*/ 71 h 115"/>
                <a:gd name="T56" fmla="*/ 88 w 158"/>
                <a:gd name="T57" fmla="*/ 77 h 115"/>
                <a:gd name="T58" fmla="*/ 91 w 158"/>
                <a:gd name="T59" fmla="*/ 84 h 115"/>
                <a:gd name="T60" fmla="*/ 94 w 158"/>
                <a:gd name="T61" fmla="*/ 90 h 115"/>
                <a:gd name="T62" fmla="*/ 98 w 158"/>
                <a:gd name="T63" fmla="*/ 95 h 115"/>
                <a:gd name="T64" fmla="*/ 101 w 158"/>
                <a:gd name="T65" fmla="*/ 100 h 115"/>
                <a:gd name="T66" fmla="*/ 104 w 158"/>
                <a:gd name="T67" fmla="*/ 104 h 115"/>
                <a:gd name="T68" fmla="*/ 106 w 158"/>
                <a:gd name="T69" fmla="*/ 107 h 115"/>
                <a:gd name="T70" fmla="*/ 110 w 158"/>
                <a:gd name="T71" fmla="*/ 110 h 115"/>
                <a:gd name="T72" fmla="*/ 113 w 158"/>
                <a:gd name="T73" fmla="*/ 112 h 115"/>
                <a:gd name="T74" fmla="*/ 117 w 158"/>
                <a:gd name="T75" fmla="*/ 113 h 115"/>
                <a:gd name="T76" fmla="*/ 119 w 158"/>
                <a:gd name="T77" fmla="*/ 113 h 115"/>
                <a:gd name="T78" fmla="*/ 123 w 158"/>
                <a:gd name="T79" fmla="*/ 112 h 115"/>
                <a:gd name="T80" fmla="*/ 125 w 158"/>
                <a:gd name="T81" fmla="*/ 110 h 115"/>
                <a:gd name="T82" fmla="*/ 128 w 158"/>
                <a:gd name="T83" fmla="*/ 107 h 115"/>
                <a:gd name="T84" fmla="*/ 132 w 158"/>
                <a:gd name="T85" fmla="*/ 104 h 115"/>
                <a:gd name="T86" fmla="*/ 135 w 158"/>
                <a:gd name="T87" fmla="*/ 100 h 115"/>
                <a:gd name="T88" fmla="*/ 138 w 158"/>
                <a:gd name="T89" fmla="*/ 95 h 115"/>
                <a:gd name="T90" fmla="*/ 141 w 158"/>
                <a:gd name="T91" fmla="*/ 90 h 115"/>
                <a:gd name="T92" fmla="*/ 145 w 158"/>
                <a:gd name="T93" fmla="*/ 84 h 115"/>
                <a:gd name="T94" fmla="*/ 148 w 158"/>
                <a:gd name="T95" fmla="*/ 78 h 115"/>
                <a:gd name="T96" fmla="*/ 151 w 158"/>
                <a:gd name="T97" fmla="*/ 71 h 115"/>
                <a:gd name="T98" fmla="*/ 154 w 158"/>
                <a:gd name="T99" fmla="*/ 64 h 115"/>
                <a:gd name="T100" fmla="*/ 157 w 158"/>
                <a:gd name="T101" fmla="*/ 58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8"/>
                <a:gd name="T154" fmla="*/ 0 h 115"/>
                <a:gd name="T155" fmla="*/ 158 w 158"/>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8" h="115">
                  <a:moveTo>
                    <a:pt x="0" y="58"/>
                  </a:moveTo>
                  <a:lnTo>
                    <a:pt x="1" y="54"/>
                  </a:lnTo>
                  <a:lnTo>
                    <a:pt x="3" y="49"/>
                  </a:lnTo>
                  <a:lnTo>
                    <a:pt x="5" y="47"/>
                  </a:lnTo>
                  <a:lnTo>
                    <a:pt x="7" y="43"/>
                  </a:lnTo>
                  <a:lnTo>
                    <a:pt x="8" y="39"/>
                  </a:lnTo>
                  <a:lnTo>
                    <a:pt x="10" y="36"/>
                  </a:lnTo>
                  <a:lnTo>
                    <a:pt x="11" y="33"/>
                  </a:lnTo>
                  <a:lnTo>
                    <a:pt x="13" y="29"/>
                  </a:lnTo>
                  <a:lnTo>
                    <a:pt x="14" y="26"/>
                  </a:lnTo>
                  <a:lnTo>
                    <a:pt x="16" y="24"/>
                  </a:lnTo>
                  <a:lnTo>
                    <a:pt x="18" y="21"/>
                  </a:lnTo>
                  <a:lnTo>
                    <a:pt x="19" y="19"/>
                  </a:lnTo>
                  <a:lnTo>
                    <a:pt x="20" y="16"/>
                  </a:lnTo>
                  <a:lnTo>
                    <a:pt x="22" y="14"/>
                  </a:lnTo>
                  <a:lnTo>
                    <a:pt x="24" y="11"/>
                  </a:lnTo>
                  <a:lnTo>
                    <a:pt x="25" y="9"/>
                  </a:lnTo>
                  <a:lnTo>
                    <a:pt x="27" y="8"/>
                  </a:lnTo>
                  <a:lnTo>
                    <a:pt x="28" y="6"/>
                  </a:lnTo>
                  <a:lnTo>
                    <a:pt x="31" y="5"/>
                  </a:lnTo>
                  <a:lnTo>
                    <a:pt x="32" y="3"/>
                  </a:lnTo>
                  <a:lnTo>
                    <a:pt x="33" y="2"/>
                  </a:lnTo>
                  <a:lnTo>
                    <a:pt x="35" y="2"/>
                  </a:lnTo>
                  <a:lnTo>
                    <a:pt x="36" y="0"/>
                  </a:lnTo>
                  <a:lnTo>
                    <a:pt x="38" y="0"/>
                  </a:lnTo>
                  <a:lnTo>
                    <a:pt x="40" y="0"/>
                  </a:lnTo>
                  <a:lnTo>
                    <a:pt x="41" y="0"/>
                  </a:lnTo>
                  <a:lnTo>
                    <a:pt x="42" y="0"/>
                  </a:lnTo>
                  <a:lnTo>
                    <a:pt x="44" y="2"/>
                  </a:lnTo>
                  <a:lnTo>
                    <a:pt x="46" y="2"/>
                  </a:lnTo>
                  <a:lnTo>
                    <a:pt x="47" y="3"/>
                  </a:lnTo>
                  <a:lnTo>
                    <a:pt x="49" y="4"/>
                  </a:lnTo>
                  <a:lnTo>
                    <a:pt x="51" y="6"/>
                  </a:lnTo>
                  <a:lnTo>
                    <a:pt x="53" y="6"/>
                  </a:lnTo>
                  <a:lnTo>
                    <a:pt x="53" y="9"/>
                  </a:lnTo>
                  <a:lnTo>
                    <a:pt x="55" y="11"/>
                  </a:lnTo>
                  <a:lnTo>
                    <a:pt x="57" y="14"/>
                  </a:lnTo>
                  <a:lnTo>
                    <a:pt x="58" y="17"/>
                  </a:lnTo>
                  <a:lnTo>
                    <a:pt x="60" y="19"/>
                  </a:lnTo>
                  <a:lnTo>
                    <a:pt x="62" y="21"/>
                  </a:lnTo>
                  <a:lnTo>
                    <a:pt x="62" y="24"/>
                  </a:lnTo>
                  <a:lnTo>
                    <a:pt x="64" y="26"/>
                  </a:lnTo>
                  <a:lnTo>
                    <a:pt x="66" y="29"/>
                  </a:lnTo>
                  <a:lnTo>
                    <a:pt x="67" y="33"/>
                  </a:lnTo>
                  <a:lnTo>
                    <a:pt x="69" y="36"/>
                  </a:lnTo>
                  <a:lnTo>
                    <a:pt x="70" y="39"/>
                  </a:lnTo>
                  <a:lnTo>
                    <a:pt x="72" y="43"/>
                  </a:lnTo>
                  <a:lnTo>
                    <a:pt x="74" y="47"/>
                  </a:lnTo>
                  <a:lnTo>
                    <a:pt x="75" y="49"/>
                  </a:lnTo>
                  <a:lnTo>
                    <a:pt x="77" y="54"/>
                  </a:lnTo>
                  <a:lnTo>
                    <a:pt x="78" y="57"/>
                  </a:lnTo>
                  <a:lnTo>
                    <a:pt x="78" y="58"/>
                  </a:lnTo>
                  <a:lnTo>
                    <a:pt x="80" y="60"/>
                  </a:lnTo>
                  <a:lnTo>
                    <a:pt x="81" y="63"/>
                  </a:lnTo>
                  <a:lnTo>
                    <a:pt x="83" y="67"/>
                  </a:lnTo>
                  <a:lnTo>
                    <a:pt x="84" y="71"/>
                  </a:lnTo>
                  <a:lnTo>
                    <a:pt x="86" y="74"/>
                  </a:lnTo>
                  <a:lnTo>
                    <a:pt x="88" y="77"/>
                  </a:lnTo>
                  <a:lnTo>
                    <a:pt x="89" y="81"/>
                  </a:lnTo>
                  <a:lnTo>
                    <a:pt x="91" y="84"/>
                  </a:lnTo>
                  <a:lnTo>
                    <a:pt x="92" y="87"/>
                  </a:lnTo>
                  <a:lnTo>
                    <a:pt x="94" y="90"/>
                  </a:lnTo>
                  <a:lnTo>
                    <a:pt x="96" y="93"/>
                  </a:lnTo>
                  <a:lnTo>
                    <a:pt x="98" y="95"/>
                  </a:lnTo>
                  <a:lnTo>
                    <a:pt x="99" y="98"/>
                  </a:lnTo>
                  <a:lnTo>
                    <a:pt x="101" y="100"/>
                  </a:lnTo>
                  <a:lnTo>
                    <a:pt x="102" y="102"/>
                  </a:lnTo>
                  <a:lnTo>
                    <a:pt x="104" y="104"/>
                  </a:lnTo>
                  <a:lnTo>
                    <a:pt x="104" y="106"/>
                  </a:lnTo>
                  <a:lnTo>
                    <a:pt x="106" y="107"/>
                  </a:lnTo>
                  <a:lnTo>
                    <a:pt x="108" y="109"/>
                  </a:lnTo>
                  <a:lnTo>
                    <a:pt x="110" y="110"/>
                  </a:lnTo>
                  <a:lnTo>
                    <a:pt x="111" y="111"/>
                  </a:lnTo>
                  <a:lnTo>
                    <a:pt x="113" y="112"/>
                  </a:lnTo>
                  <a:lnTo>
                    <a:pt x="114" y="113"/>
                  </a:lnTo>
                  <a:lnTo>
                    <a:pt x="117" y="113"/>
                  </a:lnTo>
                  <a:lnTo>
                    <a:pt x="117" y="114"/>
                  </a:lnTo>
                  <a:lnTo>
                    <a:pt x="119" y="113"/>
                  </a:lnTo>
                  <a:lnTo>
                    <a:pt x="121" y="113"/>
                  </a:lnTo>
                  <a:lnTo>
                    <a:pt x="123" y="112"/>
                  </a:lnTo>
                  <a:lnTo>
                    <a:pt x="124" y="111"/>
                  </a:lnTo>
                  <a:lnTo>
                    <a:pt x="125" y="110"/>
                  </a:lnTo>
                  <a:lnTo>
                    <a:pt x="127" y="109"/>
                  </a:lnTo>
                  <a:lnTo>
                    <a:pt x="128" y="107"/>
                  </a:lnTo>
                  <a:lnTo>
                    <a:pt x="130" y="106"/>
                  </a:lnTo>
                  <a:lnTo>
                    <a:pt x="132" y="104"/>
                  </a:lnTo>
                  <a:lnTo>
                    <a:pt x="134" y="102"/>
                  </a:lnTo>
                  <a:lnTo>
                    <a:pt x="135" y="100"/>
                  </a:lnTo>
                  <a:lnTo>
                    <a:pt x="136" y="98"/>
                  </a:lnTo>
                  <a:lnTo>
                    <a:pt x="138" y="95"/>
                  </a:lnTo>
                  <a:lnTo>
                    <a:pt x="139" y="93"/>
                  </a:lnTo>
                  <a:lnTo>
                    <a:pt x="141" y="90"/>
                  </a:lnTo>
                  <a:lnTo>
                    <a:pt x="143" y="87"/>
                  </a:lnTo>
                  <a:lnTo>
                    <a:pt x="145" y="84"/>
                  </a:lnTo>
                  <a:lnTo>
                    <a:pt x="146" y="81"/>
                  </a:lnTo>
                  <a:lnTo>
                    <a:pt x="148" y="78"/>
                  </a:lnTo>
                  <a:lnTo>
                    <a:pt x="149" y="74"/>
                  </a:lnTo>
                  <a:lnTo>
                    <a:pt x="151" y="71"/>
                  </a:lnTo>
                  <a:lnTo>
                    <a:pt x="152" y="67"/>
                  </a:lnTo>
                  <a:lnTo>
                    <a:pt x="154" y="64"/>
                  </a:lnTo>
                  <a:lnTo>
                    <a:pt x="155" y="60"/>
                  </a:lnTo>
                  <a:lnTo>
                    <a:pt x="157" y="58"/>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grpSp>
      <p:grpSp>
        <p:nvGrpSpPr>
          <p:cNvPr id="3084" name="Group 22"/>
          <p:cNvGrpSpPr>
            <a:grpSpLocks/>
          </p:cNvGrpSpPr>
          <p:nvPr/>
        </p:nvGrpSpPr>
        <p:grpSpPr bwMode="auto">
          <a:xfrm>
            <a:off x="6840538" y="2439988"/>
            <a:ext cx="463550" cy="361950"/>
            <a:chOff x="4879" y="2017"/>
            <a:chExt cx="321" cy="259"/>
          </a:xfrm>
        </p:grpSpPr>
        <p:sp>
          <p:nvSpPr>
            <p:cNvPr id="3401" name="Freeform 23"/>
            <p:cNvSpPr>
              <a:spLocks/>
            </p:cNvSpPr>
            <p:nvPr/>
          </p:nvSpPr>
          <p:spPr bwMode="auto">
            <a:xfrm>
              <a:off x="4879" y="2017"/>
              <a:ext cx="321" cy="259"/>
            </a:xfrm>
            <a:custGeom>
              <a:avLst/>
              <a:gdLst>
                <a:gd name="T0" fmla="*/ 320 w 321"/>
                <a:gd name="T1" fmla="*/ 0 h 259"/>
                <a:gd name="T2" fmla="*/ 320 w 321"/>
                <a:gd name="T3" fmla="*/ 258 h 259"/>
                <a:gd name="T4" fmla="*/ 0 w 321"/>
                <a:gd name="T5" fmla="*/ 258 h 259"/>
                <a:gd name="T6" fmla="*/ 0 w 321"/>
                <a:gd name="T7" fmla="*/ 0 h 259"/>
                <a:gd name="T8" fmla="*/ 320 w 321"/>
                <a:gd name="T9" fmla="*/ 0 h 259"/>
                <a:gd name="T10" fmla="*/ 0 60000 65536"/>
                <a:gd name="T11" fmla="*/ 0 60000 65536"/>
                <a:gd name="T12" fmla="*/ 0 60000 65536"/>
                <a:gd name="T13" fmla="*/ 0 60000 65536"/>
                <a:gd name="T14" fmla="*/ 0 60000 65536"/>
                <a:gd name="T15" fmla="*/ 0 w 321"/>
                <a:gd name="T16" fmla="*/ 0 h 259"/>
                <a:gd name="T17" fmla="*/ 321 w 321"/>
                <a:gd name="T18" fmla="*/ 259 h 259"/>
              </a:gdLst>
              <a:ahLst/>
              <a:cxnLst>
                <a:cxn ang="T10">
                  <a:pos x="T0" y="T1"/>
                </a:cxn>
                <a:cxn ang="T11">
                  <a:pos x="T2" y="T3"/>
                </a:cxn>
                <a:cxn ang="T12">
                  <a:pos x="T4" y="T5"/>
                </a:cxn>
                <a:cxn ang="T13">
                  <a:pos x="T6" y="T7"/>
                </a:cxn>
                <a:cxn ang="T14">
                  <a:pos x="T8" y="T9"/>
                </a:cxn>
              </a:cxnLst>
              <a:rect l="T15" t="T16" r="T17" b="T18"/>
              <a:pathLst>
                <a:path w="321" h="259">
                  <a:moveTo>
                    <a:pt x="320" y="0"/>
                  </a:moveTo>
                  <a:lnTo>
                    <a:pt x="320" y="258"/>
                  </a:lnTo>
                  <a:lnTo>
                    <a:pt x="0" y="258"/>
                  </a:lnTo>
                  <a:lnTo>
                    <a:pt x="0" y="0"/>
                  </a:lnTo>
                  <a:lnTo>
                    <a:pt x="320"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402" name="Freeform 24"/>
            <p:cNvSpPr>
              <a:spLocks/>
            </p:cNvSpPr>
            <p:nvPr/>
          </p:nvSpPr>
          <p:spPr bwMode="auto">
            <a:xfrm>
              <a:off x="4938" y="2051"/>
              <a:ext cx="198" cy="52"/>
            </a:xfrm>
            <a:custGeom>
              <a:avLst/>
              <a:gdLst>
                <a:gd name="T0" fmla="*/ 3 w 198"/>
                <a:gd name="T1" fmla="*/ 24 h 52"/>
                <a:gd name="T2" fmla="*/ 7 w 198"/>
                <a:gd name="T3" fmla="*/ 20 h 52"/>
                <a:gd name="T4" fmla="*/ 11 w 198"/>
                <a:gd name="T5" fmla="*/ 18 h 52"/>
                <a:gd name="T6" fmla="*/ 15 w 198"/>
                <a:gd name="T7" fmla="*/ 15 h 52"/>
                <a:gd name="T8" fmla="*/ 19 w 198"/>
                <a:gd name="T9" fmla="*/ 11 h 52"/>
                <a:gd name="T10" fmla="*/ 22 w 198"/>
                <a:gd name="T11" fmla="*/ 9 h 52"/>
                <a:gd name="T12" fmla="*/ 26 w 198"/>
                <a:gd name="T13" fmla="*/ 7 h 52"/>
                <a:gd name="T14" fmla="*/ 30 w 198"/>
                <a:gd name="T15" fmla="*/ 5 h 52"/>
                <a:gd name="T16" fmla="*/ 34 w 198"/>
                <a:gd name="T17" fmla="*/ 4 h 52"/>
                <a:gd name="T18" fmla="*/ 38 w 198"/>
                <a:gd name="T19" fmla="*/ 2 h 52"/>
                <a:gd name="T20" fmla="*/ 42 w 198"/>
                <a:gd name="T21" fmla="*/ 1 h 52"/>
                <a:gd name="T22" fmla="*/ 46 w 198"/>
                <a:gd name="T23" fmla="*/ 0 h 52"/>
                <a:gd name="T24" fmla="*/ 50 w 198"/>
                <a:gd name="T25" fmla="*/ 0 h 52"/>
                <a:gd name="T26" fmla="*/ 54 w 198"/>
                <a:gd name="T27" fmla="*/ 0 h 52"/>
                <a:gd name="T28" fmla="*/ 58 w 198"/>
                <a:gd name="T29" fmla="*/ 1 h 52"/>
                <a:gd name="T30" fmla="*/ 61 w 198"/>
                <a:gd name="T31" fmla="*/ 2 h 52"/>
                <a:gd name="T32" fmla="*/ 65 w 198"/>
                <a:gd name="T33" fmla="*/ 4 h 52"/>
                <a:gd name="T34" fmla="*/ 69 w 198"/>
                <a:gd name="T35" fmla="*/ 5 h 52"/>
                <a:gd name="T36" fmla="*/ 74 w 198"/>
                <a:gd name="T37" fmla="*/ 8 h 52"/>
                <a:gd name="T38" fmla="*/ 77 w 198"/>
                <a:gd name="T39" fmla="*/ 9 h 52"/>
                <a:gd name="T40" fmla="*/ 82 w 198"/>
                <a:gd name="T41" fmla="*/ 11 h 52"/>
                <a:gd name="T42" fmla="*/ 84 w 198"/>
                <a:gd name="T43" fmla="*/ 15 h 52"/>
                <a:gd name="T44" fmla="*/ 89 w 198"/>
                <a:gd name="T45" fmla="*/ 18 h 52"/>
                <a:gd name="T46" fmla="*/ 93 w 198"/>
                <a:gd name="T47" fmla="*/ 20 h 52"/>
                <a:gd name="T48" fmla="*/ 96 w 198"/>
                <a:gd name="T49" fmla="*/ 24 h 52"/>
                <a:gd name="T50" fmla="*/ 98 w 198"/>
                <a:gd name="T51" fmla="*/ 25 h 52"/>
                <a:gd name="T52" fmla="*/ 103 w 198"/>
                <a:gd name="T53" fmla="*/ 29 h 52"/>
                <a:gd name="T54" fmla="*/ 107 w 198"/>
                <a:gd name="T55" fmla="*/ 32 h 52"/>
                <a:gd name="T56" fmla="*/ 110 w 198"/>
                <a:gd name="T57" fmla="*/ 33 h 52"/>
                <a:gd name="T58" fmla="*/ 115 w 198"/>
                <a:gd name="T59" fmla="*/ 38 h 52"/>
                <a:gd name="T60" fmla="*/ 118 w 198"/>
                <a:gd name="T61" fmla="*/ 41 h 52"/>
                <a:gd name="T62" fmla="*/ 122 w 198"/>
                <a:gd name="T63" fmla="*/ 43 h 52"/>
                <a:gd name="T64" fmla="*/ 126 w 198"/>
                <a:gd name="T65" fmla="*/ 45 h 52"/>
                <a:gd name="T66" fmla="*/ 130 w 198"/>
                <a:gd name="T67" fmla="*/ 48 h 52"/>
                <a:gd name="T68" fmla="*/ 133 w 198"/>
                <a:gd name="T69" fmla="*/ 48 h 52"/>
                <a:gd name="T70" fmla="*/ 138 w 198"/>
                <a:gd name="T71" fmla="*/ 50 h 52"/>
                <a:gd name="T72" fmla="*/ 142 w 198"/>
                <a:gd name="T73" fmla="*/ 51 h 52"/>
                <a:gd name="T74" fmla="*/ 146 w 198"/>
                <a:gd name="T75" fmla="*/ 51 h 52"/>
                <a:gd name="T76" fmla="*/ 150 w 198"/>
                <a:gd name="T77" fmla="*/ 51 h 52"/>
                <a:gd name="T78" fmla="*/ 153 w 198"/>
                <a:gd name="T79" fmla="*/ 51 h 52"/>
                <a:gd name="T80" fmla="*/ 157 w 198"/>
                <a:gd name="T81" fmla="*/ 50 h 52"/>
                <a:gd name="T82" fmla="*/ 161 w 198"/>
                <a:gd name="T83" fmla="*/ 48 h 52"/>
                <a:gd name="T84" fmla="*/ 165 w 198"/>
                <a:gd name="T85" fmla="*/ 48 h 52"/>
                <a:gd name="T86" fmla="*/ 169 w 198"/>
                <a:gd name="T87" fmla="*/ 45 h 52"/>
                <a:gd name="T88" fmla="*/ 173 w 198"/>
                <a:gd name="T89" fmla="*/ 43 h 52"/>
                <a:gd name="T90" fmla="*/ 176 w 198"/>
                <a:gd name="T91" fmla="*/ 41 h 52"/>
                <a:gd name="T92" fmla="*/ 180 w 198"/>
                <a:gd name="T93" fmla="*/ 38 h 52"/>
                <a:gd name="T94" fmla="*/ 185 w 198"/>
                <a:gd name="T95" fmla="*/ 34 h 52"/>
                <a:gd name="T96" fmla="*/ 188 w 198"/>
                <a:gd name="T97" fmla="*/ 32 h 52"/>
                <a:gd name="T98" fmla="*/ 192 w 198"/>
                <a:gd name="T99" fmla="*/ 29 h 52"/>
                <a:gd name="T100" fmla="*/ 197 w 198"/>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8"/>
                <a:gd name="T154" fmla="*/ 0 h 52"/>
                <a:gd name="T155" fmla="*/ 198 w 19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8" h="52">
                  <a:moveTo>
                    <a:pt x="0" y="25"/>
                  </a:moveTo>
                  <a:lnTo>
                    <a:pt x="3" y="24"/>
                  </a:lnTo>
                  <a:lnTo>
                    <a:pt x="5" y="22"/>
                  </a:lnTo>
                  <a:lnTo>
                    <a:pt x="7" y="20"/>
                  </a:lnTo>
                  <a:lnTo>
                    <a:pt x="9" y="19"/>
                  </a:lnTo>
                  <a:lnTo>
                    <a:pt x="11" y="18"/>
                  </a:lnTo>
                  <a:lnTo>
                    <a:pt x="13" y="17"/>
                  </a:lnTo>
                  <a:lnTo>
                    <a:pt x="15" y="15"/>
                  </a:lnTo>
                  <a:lnTo>
                    <a:pt x="16" y="13"/>
                  </a:lnTo>
                  <a:lnTo>
                    <a:pt x="19" y="11"/>
                  </a:lnTo>
                  <a:lnTo>
                    <a:pt x="21" y="10"/>
                  </a:lnTo>
                  <a:lnTo>
                    <a:pt x="22" y="9"/>
                  </a:lnTo>
                  <a:lnTo>
                    <a:pt x="24" y="8"/>
                  </a:lnTo>
                  <a:lnTo>
                    <a:pt x="26" y="7"/>
                  </a:lnTo>
                  <a:lnTo>
                    <a:pt x="28" y="6"/>
                  </a:lnTo>
                  <a:lnTo>
                    <a:pt x="30" y="5"/>
                  </a:lnTo>
                  <a:lnTo>
                    <a:pt x="32" y="5"/>
                  </a:lnTo>
                  <a:lnTo>
                    <a:pt x="34" y="4"/>
                  </a:lnTo>
                  <a:lnTo>
                    <a:pt x="36" y="3"/>
                  </a:lnTo>
                  <a:lnTo>
                    <a:pt x="38" y="2"/>
                  </a:lnTo>
                  <a:lnTo>
                    <a:pt x="40" y="1"/>
                  </a:lnTo>
                  <a:lnTo>
                    <a:pt x="42" y="1"/>
                  </a:lnTo>
                  <a:lnTo>
                    <a:pt x="44" y="1"/>
                  </a:lnTo>
                  <a:lnTo>
                    <a:pt x="46" y="0"/>
                  </a:lnTo>
                  <a:lnTo>
                    <a:pt x="48" y="0"/>
                  </a:lnTo>
                  <a:lnTo>
                    <a:pt x="50" y="0"/>
                  </a:lnTo>
                  <a:lnTo>
                    <a:pt x="51" y="0"/>
                  </a:lnTo>
                  <a:lnTo>
                    <a:pt x="54" y="0"/>
                  </a:lnTo>
                  <a:lnTo>
                    <a:pt x="56" y="1"/>
                  </a:lnTo>
                  <a:lnTo>
                    <a:pt x="58" y="1"/>
                  </a:lnTo>
                  <a:lnTo>
                    <a:pt x="59" y="1"/>
                  </a:lnTo>
                  <a:lnTo>
                    <a:pt x="61" y="2"/>
                  </a:lnTo>
                  <a:lnTo>
                    <a:pt x="63" y="3"/>
                  </a:lnTo>
                  <a:lnTo>
                    <a:pt x="65" y="4"/>
                  </a:lnTo>
                  <a:lnTo>
                    <a:pt x="68" y="5"/>
                  </a:lnTo>
                  <a:lnTo>
                    <a:pt x="69" y="5"/>
                  </a:lnTo>
                  <a:lnTo>
                    <a:pt x="72" y="6"/>
                  </a:lnTo>
                  <a:lnTo>
                    <a:pt x="74" y="8"/>
                  </a:lnTo>
                  <a:lnTo>
                    <a:pt x="76" y="8"/>
                  </a:lnTo>
                  <a:lnTo>
                    <a:pt x="77" y="9"/>
                  </a:lnTo>
                  <a:lnTo>
                    <a:pt x="79" y="10"/>
                  </a:lnTo>
                  <a:lnTo>
                    <a:pt x="82" y="11"/>
                  </a:lnTo>
                  <a:lnTo>
                    <a:pt x="83" y="13"/>
                  </a:lnTo>
                  <a:lnTo>
                    <a:pt x="84" y="15"/>
                  </a:lnTo>
                  <a:lnTo>
                    <a:pt x="87" y="17"/>
                  </a:lnTo>
                  <a:lnTo>
                    <a:pt x="89" y="18"/>
                  </a:lnTo>
                  <a:lnTo>
                    <a:pt x="91" y="19"/>
                  </a:lnTo>
                  <a:lnTo>
                    <a:pt x="93" y="20"/>
                  </a:lnTo>
                  <a:lnTo>
                    <a:pt x="95" y="22"/>
                  </a:lnTo>
                  <a:lnTo>
                    <a:pt x="96" y="24"/>
                  </a:lnTo>
                  <a:lnTo>
                    <a:pt x="98" y="25"/>
                  </a:lnTo>
                  <a:lnTo>
                    <a:pt x="100" y="27"/>
                  </a:lnTo>
                  <a:lnTo>
                    <a:pt x="103" y="29"/>
                  </a:lnTo>
                  <a:lnTo>
                    <a:pt x="104" y="30"/>
                  </a:lnTo>
                  <a:lnTo>
                    <a:pt x="107" y="32"/>
                  </a:lnTo>
                  <a:lnTo>
                    <a:pt x="108" y="33"/>
                  </a:lnTo>
                  <a:lnTo>
                    <a:pt x="110" y="33"/>
                  </a:lnTo>
                  <a:lnTo>
                    <a:pt x="112" y="37"/>
                  </a:lnTo>
                  <a:lnTo>
                    <a:pt x="115" y="38"/>
                  </a:lnTo>
                  <a:lnTo>
                    <a:pt x="117" y="39"/>
                  </a:lnTo>
                  <a:lnTo>
                    <a:pt x="118" y="41"/>
                  </a:lnTo>
                  <a:lnTo>
                    <a:pt x="119" y="42"/>
                  </a:lnTo>
                  <a:lnTo>
                    <a:pt x="122" y="43"/>
                  </a:lnTo>
                  <a:lnTo>
                    <a:pt x="124" y="44"/>
                  </a:lnTo>
                  <a:lnTo>
                    <a:pt x="126" y="45"/>
                  </a:lnTo>
                  <a:lnTo>
                    <a:pt x="128" y="46"/>
                  </a:lnTo>
                  <a:lnTo>
                    <a:pt x="130" y="48"/>
                  </a:lnTo>
                  <a:lnTo>
                    <a:pt x="131" y="48"/>
                  </a:lnTo>
                  <a:lnTo>
                    <a:pt x="133" y="48"/>
                  </a:lnTo>
                  <a:lnTo>
                    <a:pt x="136" y="50"/>
                  </a:lnTo>
                  <a:lnTo>
                    <a:pt x="138" y="50"/>
                  </a:lnTo>
                  <a:lnTo>
                    <a:pt x="139" y="51"/>
                  </a:lnTo>
                  <a:lnTo>
                    <a:pt x="142" y="51"/>
                  </a:lnTo>
                  <a:lnTo>
                    <a:pt x="143" y="51"/>
                  </a:lnTo>
                  <a:lnTo>
                    <a:pt x="146" y="51"/>
                  </a:lnTo>
                  <a:lnTo>
                    <a:pt x="148" y="51"/>
                  </a:lnTo>
                  <a:lnTo>
                    <a:pt x="150" y="51"/>
                  </a:lnTo>
                  <a:lnTo>
                    <a:pt x="151" y="51"/>
                  </a:lnTo>
                  <a:lnTo>
                    <a:pt x="153" y="51"/>
                  </a:lnTo>
                  <a:lnTo>
                    <a:pt x="155" y="51"/>
                  </a:lnTo>
                  <a:lnTo>
                    <a:pt x="157" y="50"/>
                  </a:lnTo>
                  <a:lnTo>
                    <a:pt x="159" y="50"/>
                  </a:lnTo>
                  <a:lnTo>
                    <a:pt x="161" y="48"/>
                  </a:lnTo>
                  <a:lnTo>
                    <a:pt x="163" y="48"/>
                  </a:lnTo>
                  <a:lnTo>
                    <a:pt x="165" y="48"/>
                  </a:lnTo>
                  <a:lnTo>
                    <a:pt x="167" y="46"/>
                  </a:lnTo>
                  <a:lnTo>
                    <a:pt x="169" y="45"/>
                  </a:lnTo>
                  <a:lnTo>
                    <a:pt x="170" y="44"/>
                  </a:lnTo>
                  <a:lnTo>
                    <a:pt x="173" y="43"/>
                  </a:lnTo>
                  <a:lnTo>
                    <a:pt x="175" y="42"/>
                  </a:lnTo>
                  <a:lnTo>
                    <a:pt x="176" y="41"/>
                  </a:lnTo>
                  <a:lnTo>
                    <a:pt x="178" y="39"/>
                  </a:lnTo>
                  <a:lnTo>
                    <a:pt x="180" y="38"/>
                  </a:lnTo>
                  <a:lnTo>
                    <a:pt x="182" y="37"/>
                  </a:lnTo>
                  <a:lnTo>
                    <a:pt x="185" y="34"/>
                  </a:lnTo>
                  <a:lnTo>
                    <a:pt x="186" y="33"/>
                  </a:lnTo>
                  <a:lnTo>
                    <a:pt x="188" y="32"/>
                  </a:lnTo>
                  <a:lnTo>
                    <a:pt x="190" y="30"/>
                  </a:lnTo>
                  <a:lnTo>
                    <a:pt x="192" y="29"/>
                  </a:lnTo>
                  <a:lnTo>
                    <a:pt x="194" y="27"/>
                  </a:lnTo>
                  <a:lnTo>
                    <a:pt x="197"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03" name="Freeform 25"/>
            <p:cNvSpPr>
              <a:spLocks/>
            </p:cNvSpPr>
            <p:nvPr/>
          </p:nvSpPr>
          <p:spPr bwMode="auto">
            <a:xfrm>
              <a:off x="4941" y="2123"/>
              <a:ext cx="197" cy="52"/>
            </a:xfrm>
            <a:custGeom>
              <a:avLst/>
              <a:gdLst>
                <a:gd name="T0" fmla="*/ 2 w 197"/>
                <a:gd name="T1" fmla="*/ 24 h 52"/>
                <a:gd name="T2" fmla="*/ 6 w 197"/>
                <a:gd name="T3" fmla="*/ 22 h 52"/>
                <a:gd name="T4" fmla="*/ 10 w 197"/>
                <a:gd name="T5" fmla="*/ 17 h 52"/>
                <a:gd name="T6" fmla="*/ 13 w 197"/>
                <a:gd name="T7" fmla="*/ 15 h 52"/>
                <a:gd name="T8" fmla="*/ 18 w 197"/>
                <a:gd name="T9" fmla="*/ 12 h 52"/>
                <a:gd name="T10" fmla="*/ 21 w 197"/>
                <a:gd name="T11" fmla="*/ 9 h 52"/>
                <a:gd name="T12" fmla="*/ 24 w 197"/>
                <a:gd name="T13" fmla="*/ 7 h 52"/>
                <a:gd name="T14" fmla="*/ 29 w 197"/>
                <a:gd name="T15" fmla="*/ 4 h 52"/>
                <a:gd name="T16" fmla="*/ 33 w 197"/>
                <a:gd name="T17" fmla="*/ 3 h 52"/>
                <a:gd name="T18" fmla="*/ 37 w 197"/>
                <a:gd name="T19" fmla="*/ 2 h 52"/>
                <a:gd name="T20" fmla="*/ 42 w 197"/>
                <a:gd name="T21" fmla="*/ 2 h 52"/>
                <a:gd name="T22" fmla="*/ 45 w 197"/>
                <a:gd name="T23" fmla="*/ 0 h 52"/>
                <a:gd name="T24" fmla="*/ 49 w 197"/>
                <a:gd name="T25" fmla="*/ 0 h 52"/>
                <a:gd name="T26" fmla="*/ 53 w 197"/>
                <a:gd name="T27" fmla="*/ 0 h 52"/>
                <a:gd name="T28" fmla="*/ 57 w 197"/>
                <a:gd name="T29" fmla="*/ 2 h 52"/>
                <a:gd name="T30" fmla="*/ 60 w 197"/>
                <a:gd name="T31" fmla="*/ 2 h 52"/>
                <a:gd name="T32" fmla="*/ 65 w 197"/>
                <a:gd name="T33" fmla="*/ 3 h 52"/>
                <a:gd name="T34" fmla="*/ 69 w 197"/>
                <a:gd name="T35" fmla="*/ 4 h 52"/>
                <a:gd name="T36" fmla="*/ 73 w 197"/>
                <a:gd name="T37" fmla="*/ 7 h 52"/>
                <a:gd name="T38" fmla="*/ 77 w 197"/>
                <a:gd name="T39" fmla="*/ 9 h 52"/>
                <a:gd name="T40" fmla="*/ 81 w 197"/>
                <a:gd name="T41" fmla="*/ 11 h 52"/>
                <a:gd name="T42" fmla="*/ 84 w 197"/>
                <a:gd name="T43" fmla="*/ 15 h 52"/>
                <a:gd name="T44" fmla="*/ 88 w 197"/>
                <a:gd name="T45" fmla="*/ 17 h 52"/>
                <a:gd name="T46" fmla="*/ 92 w 197"/>
                <a:gd name="T47" fmla="*/ 22 h 52"/>
                <a:gd name="T48" fmla="*/ 95 w 197"/>
                <a:gd name="T49" fmla="*/ 24 h 52"/>
                <a:gd name="T50" fmla="*/ 98 w 197"/>
                <a:gd name="T51" fmla="*/ 25 h 52"/>
                <a:gd name="T52" fmla="*/ 102 w 197"/>
                <a:gd name="T53" fmla="*/ 29 h 52"/>
                <a:gd name="T54" fmla="*/ 105 w 197"/>
                <a:gd name="T55" fmla="*/ 32 h 52"/>
                <a:gd name="T56" fmla="*/ 109 w 197"/>
                <a:gd name="T57" fmla="*/ 35 h 52"/>
                <a:gd name="T58" fmla="*/ 114 w 197"/>
                <a:gd name="T59" fmla="*/ 38 h 52"/>
                <a:gd name="T60" fmla="*/ 117 w 197"/>
                <a:gd name="T61" fmla="*/ 41 h 52"/>
                <a:gd name="T62" fmla="*/ 121 w 197"/>
                <a:gd name="T63" fmla="*/ 43 h 52"/>
                <a:gd name="T64" fmla="*/ 125 w 197"/>
                <a:gd name="T65" fmla="*/ 45 h 52"/>
                <a:gd name="T66" fmla="*/ 129 w 197"/>
                <a:gd name="T67" fmla="*/ 48 h 52"/>
                <a:gd name="T68" fmla="*/ 132 w 197"/>
                <a:gd name="T69" fmla="*/ 49 h 52"/>
                <a:gd name="T70" fmla="*/ 136 w 197"/>
                <a:gd name="T71" fmla="*/ 49 h 52"/>
                <a:gd name="T72" fmla="*/ 140 w 197"/>
                <a:gd name="T73" fmla="*/ 50 h 52"/>
                <a:gd name="T74" fmla="*/ 145 w 197"/>
                <a:gd name="T75" fmla="*/ 50 h 52"/>
                <a:gd name="T76" fmla="*/ 148 w 197"/>
                <a:gd name="T77" fmla="*/ 50 h 52"/>
                <a:gd name="T78" fmla="*/ 153 w 197"/>
                <a:gd name="T79" fmla="*/ 50 h 52"/>
                <a:gd name="T80" fmla="*/ 156 w 197"/>
                <a:gd name="T81" fmla="*/ 49 h 52"/>
                <a:gd name="T82" fmla="*/ 161 w 197"/>
                <a:gd name="T83" fmla="*/ 49 h 52"/>
                <a:gd name="T84" fmla="*/ 164 w 197"/>
                <a:gd name="T85" fmla="*/ 48 h 52"/>
                <a:gd name="T86" fmla="*/ 167 w 197"/>
                <a:gd name="T87" fmla="*/ 45 h 52"/>
                <a:gd name="T88" fmla="*/ 172 w 197"/>
                <a:gd name="T89" fmla="*/ 43 h 52"/>
                <a:gd name="T90" fmla="*/ 175 w 197"/>
                <a:gd name="T91" fmla="*/ 41 h 52"/>
                <a:gd name="T92" fmla="*/ 179 w 197"/>
                <a:gd name="T93" fmla="*/ 38 h 52"/>
                <a:gd name="T94" fmla="*/ 184 w 197"/>
                <a:gd name="T95" fmla="*/ 35 h 52"/>
                <a:gd name="T96" fmla="*/ 188 w 197"/>
                <a:gd name="T97" fmla="*/ 32 h 52"/>
                <a:gd name="T98" fmla="*/ 191 w 197"/>
                <a:gd name="T99" fmla="*/ 29 h 52"/>
                <a:gd name="T100" fmla="*/ 196 w 197"/>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52"/>
                <a:gd name="T155" fmla="*/ 197 w 197"/>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52">
                  <a:moveTo>
                    <a:pt x="0" y="25"/>
                  </a:moveTo>
                  <a:lnTo>
                    <a:pt x="2" y="24"/>
                  </a:lnTo>
                  <a:lnTo>
                    <a:pt x="4" y="22"/>
                  </a:lnTo>
                  <a:lnTo>
                    <a:pt x="6" y="22"/>
                  </a:lnTo>
                  <a:lnTo>
                    <a:pt x="8" y="19"/>
                  </a:lnTo>
                  <a:lnTo>
                    <a:pt x="10" y="17"/>
                  </a:lnTo>
                  <a:lnTo>
                    <a:pt x="12" y="16"/>
                  </a:lnTo>
                  <a:lnTo>
                    <a:pt x="13" y="15"/>
                  </a:lnTo>
                  <a:lnTo>
                    <a:pt x="16" y="13"/>
                  </a:lnTo>
                  <a:lnTo>
                    <a:pt x="18" y="12"/>
                  </a:lnTo>
                  <a:lnTo>
                    <a:pt x="19" y="11"/>
                  </a:lnTo>
                  <a:lnTo>
                    <a:pt x="21" y="9"/>
                  </a:lnTo>
                  <a:lnTo>
                    <a:pt x="23" y="7"/>
                  </a:lnTo>
                  <a:lnTo>
                    <a:pt x="24" y="7"/>
                  </a:lnTo>
                  <a:lnTo>
                    <a:pt x="27" y="6"/>
                  </a:lnTo>
                  <a:lnTo>
                    <a:pt x="29" y="4"/>
                  </a:lnTo>
                  <a:lnTo>
                    <a:pt x="31" y="3"/>
                  </a:lnTo>
                  <a:lnTo>
                    <a:pt x="33" y="3"/>
                  </a:lnTo>
                  <a:lnTo>
                    <a:pt x="35" y="2"/>
                  </a:lnTo>
                  <a:lnTo>
                    <a:pt x="37" y="2"/>
                  </a:lnTo>
                  <a:lnTo>
                    <a:pt x="39" y="2"/>
                  </a:lnTo>
                  <a:lnTo>
                    <a:pt x="42" y="2"/>
                  </a:lnTo>
                  <a:lnTo>
                    <a:pt x="43" y="1"/>
                  </a:lnTo>
                  <a:lnTo>
                    <a:pt x="45" y="0"/>
                  </a:lnTo>
                  <a:lnTo>
                    <a:pt x="47" y="0"/>
                  </a:lnTo>
                  <a:lnTo>
                    <a:pt x="49" y="0"/>
                  </a:lnTo>
                  <a:lnTo>
                    <a:pt x="51" y="0"/>
                  </a:lnTo>
                  <a:lnTo>
                    <a:pt x="53" y="0"/>
                  </a:lnTo>
                  <a:lnTo>
                    <a:pt x="55" y="1"/>
                  </a:lnTo>
                  <a:lnTo>
                    <a:pt x="57" y="2"/>
                  </a:lnTo>
                  <a:lnTo>
                    <a:pt x="58" y="2"/>
                  </a:lnTo>
                  <a:lnTo>
                    <a:pt x="60" y="2"/>
                  </a:lnTo>
                  <a:lnTo>
                    <a:pt x="63" y="2"/>
                  </a:lnTo>
                  <a:lnTo>
                    <a:pt x="65" y="3"/>
                  </a:lnTo>
                  <a:lnTo>
                    <a:pt x="66" y="3"/>
                  </a:lnTo>
                  <a:lnTo>
                    <a:pt x="69" y="4"/>
                  </a:lnTo>
                  <a:lnTo>
                    <a:pt x="70" y="6"/>
                  </a:lnTo>
                  <a:lnTo>
                    <a:pt x="73" y="7"/>
                  </a:lnTo>
                  <a:lnTo>
                    <a:pt x="74" y="7"/>
                  </a:lnTo>
                  <a:lnTo>
                    <a:pt x="77" y="9"/>
                  </a:lnTo>
                  <a:lnTo>
                    <a:pt x="78" y="11"/>
                  </a:lnTo>
                  <a:lnTo>
                    <a:pt x="81" y="11"/>
                  </a:lnTo>
                  <a:lnTo>
                    <a:pt x="81" y="13"/>
                  </a:lnTo>
                  <a:lnTo>
                    <a:pt x="84" y="15"/>
                  </a:lnTo>
                  <a:lnTo>
                    <a:pt x="86" y="16"/>
                  </a:lnTo>
                  <a:lnTo>
                    <a:pt x="88" y="17"/>
                  </a:lnTo>
                  <a:lnTo>
                    <a:pt x="90" y="19"/>
                  </a:lnTo>
                  <a:lnTo>
                    <a:pt x="92" y="22"/>
                  </a:lnTo>
                  <a:lnTo>
                    <a:pt x="93" y="22"/>
                  </a:lnTo>
                  <a:lnTo>
                    <a:pt x="95" y="24"/>
                  </a:lnTo>
                  <a:lnTo>
                    <a:pt x="98" y="25"/>
                  </a:lnTo>
                  <a:lnTo>
                    <a:pt x="100" y="27"/>
                  </a:lnTo>
                  <a:lnTo>
                    <a:pt x="102" y="29"/>
                  </a:lnTo>
                  <a:lnTo>
                    <a:pt x="104" y="30"/>
                  </a:lnTo>
                  <a:lnTo>
                    <a:pt x="105" y="32"/>
                  </a:lnTo>
                  <a:lnTo>
                    <a:pt x="107" y="33"/>
                  </a:lnTo>
                  <a:lnTo>
                    <a:pt x="109" y="35"/>
                  </a:lnTo>
                  <a:lnTo>
                    <a:pt x="111" y="36"/>
                  </a:lnTo>
                  <a:lnTo>
                    <a:pt x="114" y="38"/>
                  </a:lnTo>
                  <a:lnTo>
                    <a:pt x="115" y="39"/>
                  </a:lnTo>
                  <a:lnTo>
                    <a:pt x="117" y="41"/>
                  </a:lnTo>
                  <a:lnTo>
                    <a:pt x="119" y="42"/>
                  </a:lnTo>
                  <a:lnTo>
                    <a:pt x="121" y="43"/>
                  </a:lnTo>
                  <a:lnTo>
                    <a:pt x="123" y="44"/>
                  </a:lnTo>
                  <a:lnTo>
                    <a:pt x="125" y="45"/>
                  </a:lnTo>
                  <a:lnTo>
                    <a:pt x="127" y="46"/>
                  </a:lnTo>
                  <a:lnTo>
                    <a:pt x="129" y="48"/>
                  </a:lnTo>
                  <a:lnTo>
                    <a:pt x="131" y="48"/>
                  </a:lnTo>
                  <a:lnTo>
                    <a:pt x="132" y="49"/>
                  </a:lnTo>
                  <a:lnTo>
                    <a:pt x="135" y="49"/>
                  </a:lnTo>
                  <a:lnTo>
                    <a:pt x="136" y="49"/>
                  </a:lnTo>
                  <a:lnTo>
                    <a:pt x="139" y="50"/>
                  </a:lnTo>
                  <a:lnTo>
                    <a:pt x="140" y="50"/>
                  </a:lnTo>
                  <a:lnTo>
                    <a:pt x="143" y="50"/>
                  </a:lnTo>
                  <a:lnTo>
                    <a:pt x="145" y="50"/>
                  </a:lnTo>
                  <a:lnTo>
                    <a:pt x="147" y="51"/>
                  </a:lnTo>
                  <a:lnTo>
                    <a:pt x="148" y="50"/>
                  </a:lnTo>
                  <a:lnTo>
                    <a:pt x="150" y="50"/>
                  </a:lnTo>
                  <a:lnTo>
                    <a:pt x="153" y="50"/>
                  </a:lnTo>
                  <a:lnTo>
                    <a:pt x="154" y="50"/>
                  </a:lnTo>
                  <a:lnTo>
                    <a:pt x="156" y="49"/>
                  </a:lnTo>
                  <a:lnTo>
                    <a:pt x="158" y="49"/>
                  </a:lnTo>
                  <a:lnTo>
                    <a:pt x="161" y="49"/>
                  </a:lnTo>
                  <a:lnTo>
                    <a:pt x="162" y="48"/>
                  </a:lnTo>
                  <a:lnTo>
                    <a:pt x="164" y="48"/>
                  </a:lnTo>
                  <a:lnTo>
                    <a:pt x="167" y="46"/>
                  </a:lnTo>
                  <a:lnTo>
                    <a:pt x="167" y="45"/>
                  </a:lnTo>
                  <a:lnTo>
                    <a:pt x="170" y="44"/>
                  </a:lnTo>
                  <a:lnTo>
                    <a:pt x="172" y="43"/>
                  </a:lnTo>
                  <a:lnTo>
                    <a:pt x="174" y="42"/>
                  </a:lnTo>
                  <a:lnTo>
                    <a:pt x="175" y="41"/>
                  </a:lnTo>
                  <a:lnTo>
                    <a:pt x="178" y="39"/>
                  </a:lnTo>
                  <a:lnTo>
                    <a:pt x="179" y="38"/>
                  </a:lnTo>
                  <a:lnTo>
                    <a:pt x="182" y="37"/>
                  </a:lnTo>
                  <a:lnTo>
                    <a:pt x="184" y="35"/>
                  </a:lnTo>
                  <a:lnTo>
                    <a:pt x="185" y="33"/>
                  </a:lnTo>
                  <a:lnTo>
                    <a:pt x="188" y="32"/>
                  </a:lnTo>
                  <a:lnTo>
                    <a:pt x="189" y="30"/>
                  </a:lnTo>
                  <a:lnTo>
                    <a:pt x="191" y="29"/>
                  </a:lnTo>
                  <a:lnTo>
                    <a:pt x="194" y="27"/>
                  </a:lnTo>
                  <a:lnTo>
                    <a:pt x="196"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04" name="Line 26"/>
            <p:cNvSpPr>
              <a:spLocks noChangeShapeType="1"/>
            </p:cNvSpPr>
            <p:nvPr/>
          </p:nvSpPr>
          <p:spPr bwMode="auto">
            <a:xfrm flipH="1">
              <a:off x="5033" y="2042"/>
              <a:ext cx="18" cy="68"/>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05" name="Freeform 27"/>
            <p:cNvSpPr>
              <a:spLocks/>
            </p:cNvSpPr>
            <p:nvPr/>
          </p:nvSpPr>
          <p:spPr bwMode="auto">
            <a:xfrm>
              <a:off x="4940" y="2199"/>
              <a:ext cx="196" cy="52"/>
            </a:xfrm>
            <a:custGeom>
              <a:avLst/>
              <a:gdLst>
                <a:gd name="T0" fmla="*/ 2 w 196"/>
                <a:gd name="T1" fmla="*/ 24 h 52"/>
                <a:gd name="T2" fmla="*/ 6 w 196"/>
                <a:gd name="T3" fmla="*/ 20 h 52"/>
                <a:gd name="T4" fmla="*/ 10 w 196"/>
                <a:gd name="T5" fmla="*/ 18 h 52"/>
                <a:gd name="T6" fmla="*/ 14 w 196"/>
                <a:gd name="T7" fmla="*/ 15 h 52"/>
                <a:gd name="T8" fmla="*/ 17 w 196"/>
                <a:gd name="T9" fmla="*/ 12 h 52"/>
                <a:gd name="T10" fmla="*/ 21 w 196"/>
                <a:gd name="T11" fmla="*/ 9 h 52"/>
                <a:gd name="T12" fmla="*/ 24 w 196"/>
                <a:gd name="T13" fmla="*/ 7 h 52"/>
                <a:gd name="T14" fmla="*/ 29 w 196"/>
                <a:gd name="T15" fmla="*/ 5 h 52"/>
                <a:gd name="T16" fmla="*/ 32 w 196"/>
                <a:gd name="T17" fmla="*/ 3 h 52"/>
                <a:gd name="T18" fmla="*/ 37 w 196"/>
                <a:gd name="T19" fmla="*/ 2 h 52"/>
                <a:gd name="T20" fmla="*/ 41 w 196"/>
                <a:gd name="T21" fmla="*/ 0 h 52"/>
                <a:gd name="T22" fmla="*/ 45 w 196"/>
                <a:gd name="T23" fmla="*/ 0 h 52"/>
                <a:gd name="T24" fmla="*/ 49 w 196"/>
                <a:gd name="T25" fmla="*/ 0 h 52"/>
                <a:gd name="T26" fmla="*/ 53 w 196"/>
                <a:gd name="T27" fmla="*/ 0 h 52"/>
                <a:gd name="T28" fmla="*/ 56 w 196"/>
                <a:gd name="T29" fmla="*/ 0 h 52"/>
                <a:gd name="T30" fmla="*/ 60 w 196"/>
                <a:gd name="T31" fmla="*/ 2 h 52"/>
                <a:gd name="T32" fmla="*/ 65 w 196"/>
                <a:gd name="T33" fmla="*/ 3 h 52"/>
                <a:gd name="T34" fmla="*/ 69 w 196"/>
                <a:gd name="T35" fmla="*/ 5 h 52"/>
                <a:gd name="T36" fmla="*/ 73 w 196"/>
                <a:gd name="T37" fmla="*/ 8 h 52"/>
                <a:gd name="T38" fmla="*/ 76 w 196"/>
                <a:gd name="T39" fmla="*/ 9 h 52"/>
                <a:gd name="T40" fmla="*/ 80 w 196"/>
                <a:gd name="T41" fmla="*/ 12 h 52"/>
                <a:gd name="T42" fmla="*/ 83 w 196"/>
                <a:gd name="T43" fmla="*/ 15 h 52"/>
                <a:gd name="T44" fmla="*/ 88 w 196"/>
                <a:gd name="T45" fmla="*/ 18 h 52"/>
                <a:gd name="T46" fmla="*/ 92 w 196"/>
                <a:gd name="T47" fmla="*/ 20 h 52"/>
                <a:gd name="T48" fmla="*/ 96 w 196"/>
                <a:gd name="T49" fmla="*/ 24 h 52"/>
                <a:gd name="T50" fmla="*/ 97 w 196"/>
                <a:gd name="T51" fmla="*/ 25 h 52"/>
                <a:gd name="T52" fmla="*/ 102 w 196"/>
                <a:gd name="T53" fmla="*/ 29 h 52"/>
                <a:gd name="T54" fmla="*/ 105 w 196"/>
                <a:gd name="T55" fmla="*/ 31 h 52"/>
                <a:gd name="T56" fmla="*/ 109 w 196"/>
                <a:gd name="T57" fmla="*/ 35 h 52"/>
                <a:gd name="T58" fmla="*/ 113 w 196"/>
                <a:gd name="T59" fmla="*/ 38 h 52"/>
                <a:gd name="T60" fmla="*/ 117 w 196"/>
                <a:gd name="T61" fmla="*/ 41 h 52"/>
                <a:gd name="T62" fmla="*/ 121 w 196"/>
                <a:gd name="T63" fmla="*/ 43 h 52"/>
                <a:gd name="T64" fmla="*/ 124 w 196"/>
                <a:gd name="T65" fmla="*/ 45 h 52"/>
                <a:gd name="T66" fmla="*/ 128 w 196"/>
                <a:gd name="T67" fmla="*/ 47 h 52"/>
                <a:gd name="T68" fmla="*/ 132 w 196"/>
                <a:gd name="T69" fmla="*/ 49 h 52"/>
                <a:gd name="T70" fmla="*/ 137 w 196"/>
                <a:gd name="T71" fmla="*/ 50 h 52"/>
                <a:gd name="T72" fmla="*/ 140 w 196"/>
                <a:gd name="T73" fmla="*/ 51 h 52"/>
                <a:gd name="T74" fmla="*/ 145 w 196"/>
                <a:gd name="T75" fmla="*/ 51 h 52"/>
                <a:gd name="T76" fmla="*/ 148 w 196"/>
                <a:gd name="T77" fmla="*/ 51 h 52"/>
                <a:gd name="T78" fmla="*/ 152 w 196"/>
                <a:gd name="T79" fmla="*/ 51 h 52"/>
                <a:gd name="T80" fmla="*/ 156 w 196"/>
                <a:gd name="T81" fmla="*/ 50 h 52"/>
                <a:gd name="T82" fmla="*/ 161 w 196"/>
                <a:gd name="T83" fmla="*/ 49 h 52"/>
                <a:gd name="T84" fmla="*/ 163 w 196"/>
                <a:gd name="T85" fmla="*/ 47 h 52"/>
                <a:gd name="T86" fmla="*/ 168 w 196"/>
                <a:gd name="T87" fmla="*/ 45 h 52"/>
                <a:gd name="T88" fmla="*/ 172 w 196"/>
                <a:gd name="T89" fmla="*/ 43 h 52"/>
                <a:gd name="T90" fmla="*/ 175 w 196"/>
                <a:gd name="T91" fmla="*/ 41 h 52"/>
                <a:gd name="T92" fmla="*/ 179 w 196"/>
                <a:gd name="T93" fmla="*/ 38 h 52"/>
                <a:gd name="T94" fmla="*/ 183 w 196"/>
                <a:gd name="T95" fmla="*/ 35 h 52"/>
                <a:gd name="T96" fmla="*/ 187 w 196"/>
                <a:gd name="T97" fmla="*/ 31 h 52"/>
                <a:gd name="T98" fmla="*/ 191 w 196"/>
                <a:gd name="T99" fmla="*/ 29 h 52"/>
                <a:gd name="T100" fmla="*/ 195 w 196"/>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52"/>
                <a:gd name="T155" fmla="*/ 196 w 196"/>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52">
                  <a:moveTo>
                    <a:pt x="0" y="25"/>
                  </a:moveTo>
                  <a:lnTo>
                    <a:pt x="2" y="24"/>
                  </a:lnTo>
                  <a:lnTo>
                    <a:pt x="3" y="22"/>
                  </a:lnTo>
                  <a:lnTo>
                    <a:pt x="6" y="20"/>
                  </a:lnTo>
                  <a:lnTo>
                    <a:pt x="8" y="19"/>
                  </a:lnTo>
                  <a:lnTo>
                    <a:pt x="10" y="18"/>
                  </a:lnTo>
                  <a:lnTo>
                    <a:pt x="11" y="16"/>
                  </a:lnTo>
                  <a:lnTo>
                    <a:pt x="14" y="15"/>
                  </a:lnTo>
                  <a:lnTo>
                    <a:pt x="15" y="14"/>
                  </a:lnTo>
                  <a:lnTo>
                    <a:pt x="17" y="12"/>
                  </a:lnTo>
                  <a:lnTo>
                    <a:pt x="19" y="11"/>
                  </a:lnTo>
                  <a:lnTo>
                    <a:pt x="21" y="9"/>
                  </a:lnTo>
                  <a:lnTo>
                    <a:pt x="23" y="8"/>
                  </a:lnTo>
                  <a:lnTo>
                    <a:pt x="24" y="7"/>
                  </a:lnTo>
                  <a:lnTo>
                    <a:pt x="26" y="5"/>
                  </a:lnTo>
                  <a:lnTo>
                    <a:pt x="29" y="5"/>
                  </a:lnTo>
                  <a:lnTo>
                    <a:pt x="31" y="4"/>
                  </a:lnTo>
                  <a:lnTo>
                    <a:pt x="32" y="3"/>
                  </a:lnTo>
                  <a:lnTo>
                    <a:pt x="35" y="2"/>
                  </a:lnTo>
                  <a:lnTo>
                    <a:pt x="37" y="2"/>
                  </a:lnTo>
                  <a:lnTo>
                    <a:pt x="38" y="2"/>
                  </a:lnTo>
                  <a:lnTo>
                    <a:pt x="41" y="0"/>
                  </a:lnTo>
                  <a:lnTo>
                    <a:pt x="43" y="0"/>
                  </a:lnTo>
                  <a:lnTo>
                    <a:pt x="45" y="0"/>
                  </a:lnTo>
                  <a:lnTo>
                    <a:pt x="47" y="0"/>
                  </a:lnTo>
                  <a:lnTo>
                    <a:pt x="49" y="0"/>
                  </a:lnTo>
                  <a:lnTo>
                    <a:pt x="50" y="0"/>
                  </a:lnTo>
                  <a:lnTo>
                    <a:pt x="53" y="0"/>
                  </a:lnTo>
                  <a:lnTo>
                    <a:pt x="54" y="0"/>
                  </a:lnTo>
                  <a:lnTo>
                    <a:pt x="56" y="0"/>
                  </a:lnTo>
                  <a:lnTo>
                    <a:pt x="58" y="2"/>
                  </a:lnTo>
                  <a:lnTo>
                    <a:pt x="60" y="2"/>
                  </a:lnTo>
                  <a:lnTo>
                    <a:pt x="62" y="2"/>
                  </a:lnTo>
                  <a:lnTo>
                    <a:pt x="65" y="3"/>
                  </a:lnTo>
                  <a:lnTo>
                    <a:pt x="66" y="4"/>
                  </a:lnTo>
                  <a:lnTo>
                    <a:pt x="69" y="5"/>
                  </a:lnTo>
                  <a:lnTo>
                    <a:pt x="70" y="5"/>
                  </a:lnTo>
                  <a:lnTo>
                    <a:pt x="73" y="8"/>
                  </a:lnTo>
                  <a:lnTo>
                    <a:pt x="74" y="8"/>
                  </a:lnTo>
                  <a:lnTo>
                    <a:pt x="76" y="9"/>
                  </a:lnTo>
                  <a:lnTo>
                    <a:pt x="78" y="11"/>
                  </a:lnTo>
                  <a:lnTo>
                    <a:pt x="80" y="12"/>
                  </a:lnTo>
                  <a:lnTo>
                    <a:pt x="82" y="14"/>
                  </a:lnTo>
                  <a:lnTo>
                    <a:pt x="83" y="15"/>
                  </a:lnTo>
                  <a:lnTo>
                    <a:pt x="85" y="16"/>
                  </a:lnTo>
                  <a:lnTo>
                    <a:pt x="88" y="18"/>
                  </a:lnTo>
                  <a:lnTo>
                    <a:pt x="90" y="19"/>
                  </a:lnTo>
                  <a:lnTo>
                    <a:pt x="92" y="20"/>
                  </a:lnTo>
                  <a:lnTo>
                    <a:pt x="94" y="22"/>
                  </a:lnTo>
                  <a:lnTo>
                    <a:pt x="96" y="24"/>
                  </a:lnTo>
                  <a:lnTo>
                    <a:pt x="97" y="25"/>
                  </a:lnTo>
                  <a:lnTo>
                    <a:pt x="100" y="27"/>
                  </a:lnTo>
                  <a:lnTo>
                    <a:pt x="102" y="29"/>
                  </a:lnTo>
                  <a:lnTo>
                    <a:pt x="103" y="30"/>
                  </a:lnTo>
                  <a:lnTo>
                    <a:pt x="105" y="31"/>
                  </a:lnTo>
                  <a:lnTo>
                    <a:pt x="107" y="33"/>
                  </a:lnTo>
                  <a:lnTo>
                    <a:pt x="109" y="35"/>
                  </a:lnTo>
                  <a:lnTo>
                    <a:pt x="111" y="37"/>
                  </a:lnTo>
                  <a:lnTo>
                    <a:pt x="113" y="38"/>
                  </a:lnTo>
                  <a:lnTo>
                    <a:pt x="115" y="39"/>
                  </a:lnTo>
                  <a:lnTo>
                    <a:pt x="117" y="41"/>
                  </a:lnTo>
                  <a:lnTo>
                    <a:pt x="118" y="41"/>
                  </a:lnTo>
                  <a:lnTo>
                    <a:pt x="121" y="43"/>
                  </a:lnTo>
                  <a:lnTo>
                    <a:pt x="123" y="44"/>
                  </a:lnTo>
                  <a:lnTo>
                    <a:pt x="124" y="45"/>
                  </a:lnTo>
                  <a:lnTo>
                    <a:pt x="126" y="46"/>
                  </a:lnTo>
                  <a:lnTo>
                    <a:pt x="128" y="47"/>
                  </a:lnTo>
                  <a:lnTo>
                    <a:pt x="130" y="48"/>
                  </a:lnTo>
                  <a:lnTo>
                    <a:pt x="132" y="49"/>
                  </a:lnTo>
                  <a:lnTo>
                    <a:pt x="135" y="49"/>
                  </a:lnTo>
                  <a:lnTo>
                    <a:pt x="137" y="50"/>
                  </a:lnTo>
                  <a:lnTo>
                    <a:pt x="138" y="51"/>
                  </a:lnTo>
                  <a:lnTo>
                    <a:pt x="140" y="51"/>
                  </a:lnTo>
                  <a:lnTo>
                    <a:pt x="142" y="51"/>
                  </a:lnTo>
                  <a:lnTo>
                    <a:pt x="145" y="51"/>
                  </a:lnTo>
                  <a:lnTo>
                    <a:pt x="146" y="51"/>
                  </a:lnTo>
                  <a:lnTo>
                    <a:pt x="148" y="51"/>
                  </a:lnTo>
                  <a:lnTo>
                    <a:pt x="151" y="51"/>
                  </a:lnTo>
                  <a:lnTo>
                    <a:pt x="152" y="51"/>
                  </a:lnTo>
                  <a:lnTo>
                    <a:pt x="154" y="51"/>
                  </a:lnTo>
                  <a:lnTo>
                    <a:pt x="156" y="50"/>
                  </a:lnTo>
                  <a:lnTo>
                    <a:pt x="158" y="49"/>
                  </a:lnTo>
                  <a:lnTo>
                    <a:pt x="161" y="49"/>
                  </a:lnTo>
                  <a:lnTo>
                    <a:pt x="162" y="48"/>
                  </a:lnTo>
                  <a:lnTo>
                    <a:pt x="163" y="47"/>
                  </a:lnTo>
                  <a:lnTo>
                    <a:pt x="166" y="46"/>
                  </a:lnTo>
                  <a:lnTo>
                    <a:pt x="168" y="45"/>
                  </a:lnTo>
                  <a:lnTo>
                    <a:pt x="170" y="44"/>
                  </a:lnTo>
                  <a:lnTo>
                    <a:pt x="172" y="43"/>
                  </a:lnTo>
                  <a:lnTo>
                    <a:pt x="173" y="41"/>
                  </a:lnTo>
                  <a:lnTo>
                    <a:pt x="175" y="41"/>
                  </a:lnTo>
                  <a:lnTo>
                    <a:pt x="178" y="39"/>
                  </a:lnTo>
                  <a:lnTo>
                    <a:pt x="179" y="38"/>
                  </a:lnTo>
                  <a:lnTo>
                    <a:pt x="181" y="37"/>
                  </a:lnTo>
                  <a:lnTo>
                    <a:pt x="183" y="35"/>
                  </a:lnTo>
                  <a:lnTo>
                    <a:pt x="185" y="33"/>
                  </a:lnTo>
                  <a:lnTo>
                    <a:pt x="187" y="31"/>
                  </a:lnTo>
                  <a:lnTo>
                    <a:pt x="190" y="30"/>
                  </a:lnTo>
                  <a:lnTo>
                    <a:pt x="191" y="29"/>
                  </a:lnTo>
                  <a:lnTo>
                    <a:pt x="193" y="27"/>
                  </a:lnTo>
                  <a:lnTo>
                    <a:pt x="195"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3406" name="Line 28"/>
            <p:cNvSpPr>
              <a:spLocks noChangeShapeType="1"/>
            </p:cNvSpPr>
            <p:nvPr/>
          </p:nvSpPr>
          <p:spPr bwMode="auto">
            <a:xfrm flipH="1">
              <a:off x="5034" y="2190"/>
              <a:ext cx="19" cy="69"/>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grpSp>
      <p:sp>
        <p:nvSpPr>
          <p:cNvPr id="3085" name="Line 29"/>
          <p:cNvSpPr>
            <a:spLocks noChangeShapeType="1"/>
          </p:cNvSpPr>
          <p:nvPr/>
        </p:nvSpPr>
        <p:spPr bwMode="auto">
          <a:xfrm>
            <a:off x="5230813" y="2613025"/>
            <a:ext cx="282575"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086" name="Line 30"/>
          <p:cNvSpPr>
            <a:spLocks noChangeShapeType="1"/>
          </p:cNvSpPr>
          <p:nvPr/>
        </p:nvSpPr>
        <p:spPr bwMode="auto">
          <a:xfrm flipH="1">
            <a:off x="5889625" y="2613025"/>
            <a:ext cx="279400"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087" name="Line 31"/>
          <p:cNvSpPr>
            <a:spLocks noChangeShapeType="1"/>
          </p:cNvSpPr>
          <p:nvPr/>
        </p:nvSpPr>
        <p:spPr bwMode="auto">
          <a:xfrm flipH="1">
            <a:off x="6546850" y="2613025"/>
            <a:ext cx="280988"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088" name="Line 32"/>
          <p:cNvSpPr>
            <a:spLocks noChangeShapeType="1"/>
          </p:cNvSpPr>
          <p:nvPr/>
        </p:nvSpPr>
        <p:spPr bwMode="auto">
          <a:xfrm>
            <a:off x="6357938" y="2795588"/>
            <a:ext cx="0" cy="180975"/>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089" name="Line 33"/>
          <p:cNvSpPr>
            <a:spLocks noChangeShapeType="1"/>
          </p:cNvSpPr>
          <p:nvPr/>
        </p:nvSpPr>
        <p:spPr bwMode="auto">
          <a:xfrm>
            <a:off x="7300913" y="2613025"/>
            <a:ext cx="604837" cy="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3090" name="Line 34"/>
          <p:cNvSpPr>
            <a:spLocks noChangeShapeType="1"/>
          </p:cNvSpPr>
          <p:nvPr/>
        </p:nvSpPr>
        <p:spPr bwMode="auto">
          <a:xfrm>
            <a:off x="4479925" y="2613025"/>
            <a:ext cx="280988"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091" name="Text Box 35"/>
          <p:cNvSpPr txBox="1">
            <a:spLocks noChangeArrowheads="1"/>
          </p:cNvSpPr>
          <p:nvPr/>
        </p:nvSpPr>
        <p:spPr bwMode="auto">
          <a:xfrm>
            <a:off x="5059363" y="3087688"/>
            <a:ext cx="652462" cy="3365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DUT</a:t>
            </a:r>
            <a:endParaRPr lang="en-US" sz="2200" dirty="0">
              <a:latin typeface="Agilent TT Cond" pitchFamily="34" charset="0"/>
            </a:endParaRPr>
          </a:p>
        </p:txBody>
      </p:sp>
      <p:sp>
        <p:nvSpPr>
          <p:cNvPr id="3092" name="Text Box 36"/>
          <p:cNvSpPr txBox="1">
            <a:spLocks noChangeArrowheads="1"/>
          </p:cNvSpPr>
          <p:nvPr/>
        </p:nvSpPr>
        <p:spPr bwMode="auto">
          <a:xfrm>
            <a:off x="4648200" y="1676400"/>
            <a:ext cx="2719388" cy="3365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latin typeface="Agilent TT Cond" pitchFamily="34" charset="0"/>
              </a:rPr>
              <a:t>Receiver Sensitivity</a:t>
            </a:r>
          </a:p>
          <a:p>
            <a:pPr defTabSz="403225">
              <a:buClr>
                <a:srgbClr val="000000"/>
              </a:buClr>
              <a:buSzPct val="90000"/>
              <a:buFont typeface="Monotype Sorts" pitchFamily="2" charset="2"/>
              <a:buNone/>
            </a:pPr>
            <a:endParaRPr lang="en-US" sz="2200" b="1" dirty="0">
              <a:latin typeface="Agilent TT Cond" pitchFamily="34" charset="0"/>
            </a:endParaRPr>
          </a:p>
        </p:txBody>
      </p:sp>
      <p:sp>
        <p:nvSpPr>
          <p:cNvPr id="3093" name="Text Box 37"/>
          <p:cNvSpPr txBox="1">
            <a:spLocks noChangeArrowheads="1"/>
          </p:cNvSpPr>
          <p:nvPr/>
        </p:nvSpPr>
        <p:spPr bwMode="auto">
          <a:xfrm>
            <a:off x="321127" y="3140191"/>
            <a:ext cx="3429000" cy="409343"/>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400" b="1" i="1" dirty="0">
                <a:latin typeface="Agilent TT Cond" pitchFamily="34" charset="0"/>
              </a:rPr>
              <a:t>The smallest RF signal that will produce a desired baseband output from the receiver</a:t>
            </a:r>
          </a:p>
        </p:txBody>
      </p:sp>
      <p:grpSp>
        <p:nvGrpSpPr>
          <p:cNvPr id="3094" name="Group 38"/>
          <p:cNvGrpSpPr>
            <a:grpSpLocks/>
          </p:cNvGrpSpPr>
          <p:nvPr/>
        </p:nvGrpSpPr>
        <p:grpSpPr bwMode="auto">
          <a:xfrm>
            <a:off x="5029200" y="4305300"/>
            <a:ext cx="1074738" cy="1311275"/>
            <a:chOff x="1573" y="3320"/>
            <a:chExt cx="944" cy="1186"/>
          </a:xfrm>
        </p:grpSpPr>
        <p:sp>
          <p:nvSpPr>
            <p:cNvPr id="3399" name="Freeform 39"/>
            <p:cNvSpPr>
              <a:spLocks/>
            </p:cNvSpPr>
            <p:nvPr/>
          </p:nvSpPr>
          <p:spPr bwMode="auto">
            <a:xfrm>
              <a:off x="1573" y="3320"/>
              <a:ext cx="944" cy="715"/>
            </a:xfrm>
            <a:custGeom>
              <a:avLst/>
              <a:gdLst>
                <a:gd name="T0" fmla="*/ 2 w 944"/>
                <a:gd name="T1" fmla="*/ 6 h 715"/>
                <a:gd name="T2" fmla="*/ 26 w 944"/>
                <a:gd name="T3" fmla="*/ 6 h 715"/>
                <a:gd name="T4" fmla="*/ 70 w 944"/>
                <a:gd name="T5" fmla="*/ 4 h 715"/>
                <a:gd name="T6" fmla="*/ 128 w 944"/>
                <a:gd name="T7" fmla="*/ 3 h 715"/>
                <a:gd name="T8" fmla="*/ 192 w 944"/>
                <a:gd name="T9" fmla="*/ 1 h 715"/>
                <a:gd name="T10" fmla="*/ 258 w 944"/>
                <a:gd name="T11" fmla="*/ 1 h 715"/>
                <a:gd name="T12" fmla="*/ 321 w 944"/>
                <a:gd name="T13" fmla="*/ 2 h 715"/>
                <a:gd name="T14" fmla="*/ 372 w 944"/>
                <a:gd name="T15" fmla="*/ 4 h 715"/>
                <a:gd name="T16" fmla="*/ 404 w 944"/>
                <a:gd name="T17" fmla="*/ 9 h 715"/>
                <a:gd name="T18" fmla="*/ 432 w 944"/>
                <a:gd name="T19" fmla="*/ 16 h 715"/>
                <a:gd name="T20" fmla="*/ 463 w 944"/>
                <a:gd name="T21" fmla="*/ 24 h 715"/>
                <a:gd name="T22" fmla="*/ 496 w 944"/>
                <a:gd name="T23" fmla="*/ 34 h 715"/>
                <a:gd name="T24" fmla="*/ 530 w 944"/>
                <a:gd name="T25" fmla="*/ 45 h 715"/>
                <a:gd name="T26" fmla="*/ 562 w 944"/>
                <a:gd name="T27" fmla="*/ 56 h 715"/>
                <a:gd name="T28" fmla="*/ 591 w 944"/>
                <a:gd name="T29" fmla="*/ 69 h 715"/>
                <a:gd name="T30" fmla="*/ 618 w 944"/>
                <a:gd name="T31" fmla="*/ 80 h 715"/>
                <a:gd name="T32" fmla="*/ 642 w 944"/>
                <a:gd name="T33" fmla="*/ 95 h 715"/>
                <a:gd name="T34" fmla="*/ 673 w 944"/>
                <a:gd name="T35" fmla="*/ 118 h 715"/>
                <a:gd name="T36" fmla="*/ 706 w 944"/>
                <a:gd name="T37" fmla="*/ 146 h 715"/>
                <a:gd name="T38" fmla="*/ 740 w 944"/>
                <a:gd name="T39" fmla="*/ 177 h 715"/>
                <a:gd name="T40" fmla="*/ 775 w 944"/>
                <a:gd name="T41" fmla="*/ 211 h 715"/>
                <a:gd name="T42" fmla="*/ 806 w 944"/>
                <a:gd name="T43" fmla="*/ 244 h 715"/>
                <a:gd name="T44" fmla="*/ 834 w 944"/>
                <a:gd name="T45" fmla="*/ 277 h 715"/>
                <a:gd name="T46" fmla="*/ 856 w 944"/>
                <a:gd name="T47" fmla="*/ 308 h 715"/>
                <a:gd name="T48" fmla="*/ 872 w 944"/>
                <a:gd name="T49" fmla="*/ 341 h 715"/>
                <a:gd name="T50" fmla="*/ 888 w 944"/>
                <a:gd name="T51" fmla="*/ 392 h 715"/>
                <a:gd name="T52" fmla="*/ 902 w 944"/>
                <a:gd name="T53" fmla="*/ 452 h 715"/>
                <a:gd name="T54" fmla="*/ 915 w 944"/>
                <a:gd name="T55" fmla="*/ 519 h 715"/>
                <a:gd name="T56" fmla="*/ 925 w 944"/>
                <a:gd name="T57" fmla="*/ 585 h 715"/>
                <a:gd name="T58" fmla="*/ 934 w 944"/>
                <a:gd name="T59" fmla="*/ 642 h 715"/>
                <a:gd name="T60" fmla="*/ 939 w 944"/>
                <a:gd name="T61" fmla="*/ 686 h 715"/>
                <a:gd name="T62" fmla="*/ 942 w 944"/>
                <a:gd name="T63" fmla="*/ 712 h 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4"/>
                <a:gd name="T97" fmla="*/ 0 h 715"/>
                <a:gd name="T98" fmla="*/ 944 w 944"/>
                <a:gd name="T99" fmla="*/ 715 h 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4" h="715">
                  <a:moveTo>
                    <a:pt x="0" y="6"/>
                  </a:moveTo>
                  <a:lnTo>
                    <a:pt x="2" y="6"/>
                  </a:lnTo>
                  <a:lnTo>
                    <a:pt x="12" y="6"/>
                  </a:lnTo>
                  <a:lnTo>
                    <a:pt x="26" y="6"/>
                  </a:lnTo>
                  <a:lnTo>
                    <a:pt x="47" y="4"/>
                  </a:lnTo>
                  <a:lnTo>
                    <a:pt x="70" y="4"/>
                  </a:lnTo>
                  <a:lnTo>
                    <a:pt x="98" y="3"/>
                  </a:lnTo>
                  <a:lnTo>
                    <a:pt x="128" y="3"/>
                  </a:lnTo>
                  <a:lnTo>
                    <a:pt x="160" y="1"/>
                  </a:lnTo>
                  <a:lnTo>
                    <a:pt x="192" y="1"/>
                  </a:lnTo>
                  <a:lnTo>
                    <a:pt x="225" y="1"/>
                  </a:lnTo>
                  <a:lnTo>
                    <a:pt x="258" y="1"/>
                  </a:lnTo>
                  <a:lnTo>
                    <a:pt x="290" y="0"/>
                  </a:lnTo>
                  <a:lnTo>
                    <a:pt x="321" y="2"/>
                  </a:lnTo>
                  <a:lnTo>
                    <a:pt x="348" y="3"/>
                  </a:lnTo>
                  <a:lnTo>
                    <a:pt x="372" y="4"/>
                  </a:lnTo>
                  <a:lnTo>
                    <a:pt x="393" y="6"/>
                  </a:lnTo>
                  <a:lnTo>
                    <a:pt x="404" y="9"/>
                  </a:lnTo>
                  <a:lnTo>
                    <a:pt x="418" y="12"/>
                  </a:lnTo>
                  <a:lnTo>
                    <a:pt x="432" y="16"/>
                  </a:lnTo>
                  <a:lnTo>
                    <a:pt x="447" y="18"/>
                  </a:lnTo>
                  <a:lnTo>
                    <a:pt x="463" y="24"/>
                  </a:lnTo>
                  <a:lnTo>
                    <a:pt x="480" y="28"/>
                  </a:lnTo>
                  <a:lnTo>
                    <a:pt x="496" y="34"/>
                  </a:lnTo>
                  <a:lnTo>
                    <a:pt x="514" y="38"/>
                  </a:lnTo>
                  <a:lnTo>
                    <a:pt x="530" y="45"/>
                  </a:lnTo>
                  <a:lnTo>
                    <a:pt x="546" y="50"/>
                  </a:lnTo>
                  <a:lnTo>
                    <a:pt x="562" y="56"/>
                  </a:lnTo>
                  <a:lnTo>
                    <a:pt x="578" y="62"/>
                  </a:lnTo>
                  <a:lnTo>
                    <a:pt x="591" y="69"/>
                  </a:lnTo>
                  <a:lnTo>
                    <a:pt x="605" y="74"/>
                  </a:lnTo>
                  <a:lnTo>
                    <a:pt x="618" y="80"/>
                  </a:lnTo>
                  <a:lnTo>
                    <a:pt x="629" y="85"/>
                  </a:lnTo>
                  <a:lnTo>
                    <a:pt x="642" y="95"/>
                  </a:lnTo>
                  <a:lnTo>
                    <a:pt x="657" y="106"/>
                  </a:lnTo>
                  <a:lnTo>
                    <a:pt x="673" y="118"/>
                  </a:lnTo>
                  <a:lnTo>
                    <a:pt x="689" y="131"/>
                  </a:lnTo>
                  <a:lnTo>
                    <a:pt x="706" y="146"/>
                  </a:lnTo>
                  <a:lnTo>
                    <a:pt x="724" y="161"/>
                  </a:lnTo>
                  <a:lnTo>
                    <a:pt x="740" y="177"/>
                  </a:lnTo>
                  <a:lnTo>
                    <a:pt x="759" y="193"/>
                  </a:lnTo>
                  <a:lnTo>
                    <a:pt x="775" y="211"/>
                  </a:lnTo>
                  <a:lnTo>
                    <a:pt x="791" y="227"/>
                  </a:lnTo>
                  <a:lnTo>
                    <a:pt x="806" y="244"/>
                  </a:lnTo>
                  <a:lnTo>
                    <a:pt x="821" y="260"/>
                  </a:lnTo>
                  <a:lnTo>
                    <a:pt x="834" y="277"/>
                  </a:lnTo>
                  <a:lnTo>
                    <a:pt x="846" y="293"/>
                  </a:lnTo>
                  <a:lnTo>
                    <a:pt x="856" y="308"/>
                  </a:lnTo>
                  <a:lnTo>
                    <a:pt x="865" y="322"/>
                  </a:lnTo>
                  <a:lnTo>
                    <a:pt x="872" y="341"/>
                  </a:lnTo>
                  <a:lnTo>
                    <a:pt x="881" y="365"/>
                  </a:lnTo>
                  <a:lnTo>
                    <a:pt x="888" y="392"/>
                  </a:lnTo>
                  <a:lnTo>
                    <a:pt x="896" y="420"/>
                  </a:lnTo>
                  <a:lnTo>
                    <a:pt x="902" y="452"/>
                  </a:lnTo>
                  <a:lnTo>
                    <a:pt x="910" y="485"/>
                  </a:lnTo>
                  <a:lnTo>
                    <a:pt x="915" y="519"/>
                  </a:lnTo>
                  <a:lnTo>
                    <a:pt x="921" y="551"/>
                  </a:lnTo>
                  <a:lnTo>
                    <a:pt x="925" y="585"/>
                  </a:lnTo>
                  <a:lnTo>
                    <a:pt x="930" y="614"/>
                  </a:lnTo>
                  <a:lnTo>
                    <a:pt x="934" y="642"/>
                  </a:lnTo>
                  <a:lnTo>
                    <a:pt x="937" y="666"/>
                  </a:lnTo>
                  <a:lnTo>
                    <a:pt x="939" y="686"/>
                  </a:lnTo>
                  <a:lnTo>
                    <a:pt x="941" y="702"/>
                  </a:lnTo>
                  <a:lnTo>
                    <a:pt x="942" y="712"/>
                  </a:lnTo>
                  <a:lnTo>
                    <a:pt x="943" y="71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400" name="Line 40"/>
            <p:cNvSpPr>
              <a:spLocks noChangeShapeType="1"/>
            </p:cNvSpPr>
            <p:nvPr/>
          </p:nvSpPr>
          <p:spPr bwMode="auto">
            <a:xfrm>
              <a:off x="2516" y="4034"/>
              <a:ext cx="0" cy="472"/>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grpSp>
      <p:sp>
        <p:nvSpPr>
          <p:cNvPr id="3095" name="Freeform 41"/>
          <p:cNvSpPr>
            <a:spLocks/>
          </p:cNvSpPr>
          <p:nvPr/>
        </p:nvSpPr>
        <p:spPr bwMode="auto">
          <a:xfrm>
            <a:off x="5029200" y="4140200"/>
            <a:ext cx="2957513" cy="1477963"/>
          </a:xfrm>
          <a:custGeom>
            <a:avLst/>
            <a:gdLst>
              <a:gd name="T0" fmla="*/ 0 w 2597"/>
              <a:gd name="T1" fmla="*/ 0 h 1337"/>
              <a:gd name="T2" fmla="*/ 0 w 2597"/>
              <a:gd name="T3" fmla="*/ 2147483647 h 1337"/>
              <a:gd name="T4" fmla="*/ 2147483647 w 2597"/>
              <a:gd name="T5" fmla="*/ 2147483647 h 1337"/>
              <a:gd name="T6" fmla="*/ 0 60000 65536"/>
              <a:gd name="T7" fmla="*/ 0 60000 65536"/>
              <a:gd name="T8" fmla="*/ 0 60000 65536"/>
              <a:gd name="T9" fmla="*/ 0 w 2597"/>
              <a:gd name="T10" fmla="*/ 0 h 1337"/>
              <a:gd name="T11" fmla="*/ 2597 w 2597"/>
              <a:gd name="T12" fmla="*/ 1337 h 1337"/>
            </a:gdLst>
            <a:ahLst/>
            <a:cxnLst>
              <a:cxn ang="T6">
                <a:pos x="T0" y="T1"/>
              </a:cxn>
              <a:cxn ang="T7">
                <a:pos x="T2" y="T3"/>
              </a:cxn>
              <a:cxn ang="T8">
                <a:pos x="T4" y="T5"/>
              </a:cxn>
            </a:cxnLst>
            <a:rect l="T9" t="T10" r="T11" b="T12"/>
            <a:pathLst>
              <a:path w="2597" h="1337">
                <a:moveTo>
                  <a:pt x="0" y="0"/>
                </a:moveTo>
                <a:lnTo>
                  <a:pt x="0" y="1336"/>
                </a:lnTo>
                <a:lnTo>
                  <a:pt x="2596" y="1336"/>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grpSp>
        <p:nvGrpSpPr>
          <p:cNvPr id="3096" name="Group 42"/>
          <p:cNvGrpSpPr>
            <a:grpSpLocks/>
          </p:cNvGrpSpPr>
          <p:nvPr/>
        </p:nvGrpSpPr>
        <p:grpSpPr bwMode="auto">
          <a:xfrm>
            <a:off x="6626225" y="4292600"/>
            <a:ext cx="1074738" cy="1311275"/>
            <a:chOff x="2976" y="3308"/>
            <a:chExt cx="944" cy="1186"/>
          </a:xfrm>
        </p:grpSpPr>
        <p:sp>
          <p:nvSpPr>
            <p:cNvPr id="3397" name="Freeform 43"/>
            <p:cNvSpPr>
              <a:spLocks/>
            </p:cNvSpPr>
            <p:nvPr/>
          </p:nvSpPr>
          <p:spPr bwMode="auto">
            <a:xfrm>
              <a:off x="2976" y="3308"/>
              <a:ext cx="944" cy="715"/>
            </a:xfrm>
            <a:custGeom>
              <a:avLst/>
              <a:gdLst>
                <a:gd name="T0" fmla="*/ 940 w 944"/>
                <a:gd name="T1" fmla="*/ 6 h 715"/>
                <a:gd name="T2" fmla="*/ 914 w 944"/>
                <a:gd name="T3" fmla="*/ 6 h 715"/>
                <a:gd name="T4" fmla="*/ 870 w 944"/>
                <a:gd name="T5" fmla="*/ 5 h 715"/>
                <a:gd name="T6" fmla="*/ 813 w 944"/>
                <a:gd name="T7" fmla="*/ 3 h 715"/>
                <a:gd name="T8" fmla="*/ 749 w 944"/>
                <a:gd name="T9" fmla="*/ 1 h 715"/>
                <a:gd name="T10" fmla="*/ 683 w 944"/>
                <a:gd name="T11" fmla="*/ 0 h 715"/>
                <a:gd name="T12" fmla="*/ 621 w 944"/>
                <a:gd name="T13" fmla="*/ 2 h 715"/>
                <a:gd name="T14" fmla="*/ 570 w 944"/>
                <a:gd name="T15" fmla="*/ 5 h 715"/>
                <a:gd name="T16" fmla="*/ 537 w 944"/>
                <a:gd name="T17" fmla="*/ 10 h 715"/>
                <a:gd name="T18" fmla="*/ 509 w 944"/>
                <a:gd name="T19" fmla="*/ 16 h 715"/>
                <a:gd name="T20" fmla="*/ 478 w 944"/>
                <a:gd name="T21" fmla="*/ 24 h 715"/>
                <a:gd name="T22" fmla="*/ 445 w 944"/>
                <a:gd name="T23" fmla="*/ 34 h 715"/>
                <a:gd name="T24" fmla="*/ 412 w 944"/>
                <a:gd name="T25" fmla="*/ 45 h 715"/>
                <a:gd name="T26" fmla="*/ 378 w 944"/>
                <a:gd name="T27" fmla="*/ 56 h 715"/>
                <a:gd name="T28" fmla="*/ 349 w 944"/>
                <a:gd name="T29" fmla="*/ 69 h 715"/>
                <a:gd name="T30" fmla="*/ 324 w 944"/>
                <a:gd name="T31" fmla="*/ 80 h 715"/>
                <a:gd name="T32" fmla="*/ 299 w 944"/>
                <a:gd name="T33" fmla="*/ 95 h 715"/>
                <a:gd name="T34" fmla="*/ 268 w 944"/>
                <a:gd name="T35" fmla="*/ 118 h 715"/>
                <a:gd name="T36" fmla="*/ 234 w 944"/>
                <a:gd name="T37" fmla="*/ 146 h 715"/>
                <a:gd name="T38" fmla="*/ 200 w 944"/>
                <a:gd name="T39" fmla="*/ 177 h 715"/>
                <a:gd name="T40" fmla="*/ 166 w 944"/>
                <a:gd name="T41" fmla="*/ 210 h 715"/>
                <a:gd name="T42" fmla="*/ 135 w 944"/>
                <a:gd name="T43" fmla="*/ 244 h 715"/>
                <a:gd name="T44" fmla="*/ 107 w 944"/>
                <a:gd name="T45" fmla="*/ 277 h 715"/>
                <a:gd name="T46" fmla="*/ 85 w 944"/>
                <a:gd name="T47" fmla="*/ 307 h 715"/>
                <a:gd name="T48" fmla="*/ 69 w 944"/>
                <a:gd name="T49" fmla="*/ 340 h 715"/>
                <a:gd name="T50" fmla="*/ 52 w 944"/>
                <a:gd name="T51" fmla="*/ 391 h 715"/>
                <a:gd name="T52" fmla="*/ 38 w 944"/>
                <a:gd name="T53" fmla="*/ 452 h 715"/>
                <a:gd name="T54" fmla="*/ 25 w 944"/>
                <a:gd name="T55" fmla="*/ 518 h 715"/>
                <a:gd name="T56" fmla="*/ 15 w 944"/>
                <a:gd name="T57" fmla="*/ 584 h 715"/>
                <a:gd name="T58" fmla="*/ 7 w 944"/>
                <a:gd name="T59" fmla="*/ 641 h 715"/>
                <a:gd name="T60" fmla="*/ 2 w 944"/>
                <a:gd name="T61" fmla="*/ 685 h 715"/>
                <a:gd name="T62" fmla="*/ 0 w 944"/>
                <a:gd name="T63" fmla="*/ 711 h 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4"/>
                <a:gd name="T97" fmla="*/ 0 h 715"/>
                <a:gd name="T98" fmla="*/ 944 w 944"/>
                <a:gd name="T99" fmla="*/ 715 h 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4" h="715">
                  <a:moveTo>
                    <a:pt x="943" y="6"/>
                  </a:moveTo>
                  <a:lnTo>
                    <a:pt x="940" y="6"/>
                  </a:lnTo>
                  <a:lnTo>
                    <a:pt x="930" y="6"/>
                  </a:lnTo>
                  <a:lnTo>
                    <a:pt x="914" y="6"/>
                  </a:lnTo>
                  <a:lnTo>
                    <a:pt x="895" y="5"/>
                  </a:lnTo>
                  <a:lnTo>
                    <a:pt x="870" y="5"/>
                  </a:lnTo>
                  <a:lnTo>
                    <a:pt x="844" y="3"/>
                  </a:lnTo>
                  <a:lnTo>
                    <a:pt x="813" y="3"/>
                  </a:lnTo>
                  <a:lnTo>
                    <a:pt x="783" y="1"/>
                  </a:lnTo>
                  <a:lnTo>
                    <a:pt x="749" y="1"/>
                  </a:lnTo>
                  <a:lnTo>
                    <a:pt x="716" y="0"/>
                  </a:lnTo>
                  <a:lnTo>
                    <a:pt x="683" y="0"/>
                  </a:lnTo>
                  <a:lnTo>
                    <a:pt x="652" y="0"/>
                  </a:lnTo>
                  <a:lnTo>
                    <a:pt x="621" y="2"/>
                  </a:lnTo>
                  <a:lnTo>
                    <a:pt x="594" y="3"/>
                  </a:lnTo>
                  <a:lnTo>
                    <a:pt x="570" y="5"/>
                  </a:lnTo>
                  <a:lnTo>
                    <a:pt x="550" y="6"/>
                  </a:lnTo>
                  <a:lnTo>
                    <a:pt x="537" y="10"/>
                  </a:lnTo>
                  <a:lnTo>
                    <a:pt x="524" y="12"/>
                  </a:lnTo>
                  <a:lnTo>
                    <a:pt x="509" y="16"/>
                  </a:lnTo>
                  <a:lnTo>
                    <a:pt x="494" y="19"/>
                  </a:lnTo>
                  <a:lnTo>
                    <a:pt x="478" y="24"/>
                  </a:lnTo>
                  <a:lnTo>
                    <a:pt x="462" y="28"/>
                  </a:lnTo>
                  <a:lnTo>
                    <a:pt x="445" y="34"/>
                  </a:lnTo>
                  <a:lnTo>
                    <a:pt x="428" y="38"/>
                  </a:lnTo>
                  <a:lnTo>
                    <a:pt x="412" y="45"/>
                  </a:lnTo>
                  <a:lnTo>
                    <a:pt x="395" y="50"/>
                  </a:lnTo>
                  <a:lnTo>
                    <a:pt x="378" y="56"/>
                  </a:lnTo>
                  <a:lnTo>
                    <a:pt x="364" y="61"/>
                  </a:lnTo>
                  <a:lnTo>
                    <a:pt x="349" y="69"/>
                  </a:lnTo>
                  <a:lnTo>
                    <a:pt x="336" y="74"/>
                  </a:lnTo>
                  <a:lnTo>
                    <a:pt x="324" y="80"/>
                  </a:lnTo>
                  <a:lnTo>
                    <a:pt x="314" y="85"/>
                  </a:lnTo>
                  <a:lnTo>
                    <a:pt x="299" y="95"/>
                  </a:lnTo>
                  <a:lnTo>
                    <a:pt x="284" y="106"/>
                  </a:lnTo>
                  <a:lnTo>
                    <a:pt x="268" y="118"/>
                  </a:lnTo>
                  <a:lnTo>
                    <a:pt x="252" y="131"/>
                  </a:lnTo>
                  <a:lnTo>
                    <a:pt x="234" y="146"/>
                  </a:lnTo>
                  <a:lnTo>
                    <a:pt x="218" y="161"/>
                  </a:lnTo>
                  <a:lnTo>
                    <a:pt x="200" y="177"/>
                  </a:lnTo>
                  <a:lnTo>
                    <a:pt x="184" y="192"/>
                  </a:lnTo>
                  <a:lnTo>
                    <a:pt x="166" y="210"/>
                  </a:lnTo>
                  <a:lnTo>
                    <a:pt x="150" y="227"/>
                  </a:lnTo>
                  <a:lnTo>
                    <a:pt x="135" y="244"/>
                  </a:lnTo>
                  <a:lnTo>
                    <a:pt x="120" y="260"/>
                  </a:lnTo>
                  <a:lnTo>
                    <a:pt x="107" y="277"/>
                  </a:lnTo>
                  <a:lnTo>
                    <a:pt x="95" y="292"/>
                  </a:lnTo>
                  <a:lnTo>
                    <a:pt x="85" y="307"/>
                  </a:lnTo>
                  <a:lnTo>
                    <a:pt x="78" y="321"/>
                  </a:lnTo>
                  <a:lnTo>
                    <a:pt x="69" y="340"/>
                  </a:lnTo>
                  <a:lnTo>
                    <a:pt x="60" y="364"/>
                  </a:lnTo>
                  <a:lnTo>
                    <a:pt x="52" y="391"/>
                  </a:lnTo>
                  <a:lnTo>
                    <a:pt x="45" y="419"/>
                  </a:lnTo>
                  <a:lnTo>
                    <a:pt x="38" y="452"/>
                  </a:lnTo>
                  <a:lnTo>
                    <a:pt x="31" y="485"/>
                  </a:lnTo>
                  <a:lnTo>
                    <a:pt x="25" y="518"/>
                  </a:lnTo>
                  <a:lnTo>
                    <a:pt x="20" y="550"/>
                  </a:lnTo>
                  <a:lnTo>
                    <a:pt x="15" y="584"/>
                  </a:lnTo>
                  <a:lnTo>
                    <a:pt x="11" y="613"/>
                  </a:lnTo>
                  <a:lnTo>
                    <a:pt x="7" y="641"/>
                  </a:lnTo>
                  <a:lnTo>
                    <a:pt x="4" y="665"/>
                  </a:lnTo>
                  <a:lnTo>
                    <a:pt x="2" y="685"/>
                  </a:lnTo>
                  <a:lnTo>
                    <a:pt x="0" y="701"/>
                  </a:lnTo>
                  <a:lnTo>
                    <a:pt x="0" y="711"/>
                  </a:lnTo>
                  <a:lnTo>
                    <a:pt x="0" y="71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3398" name="Line 44"/>
            <p:cNvSpPr>
              <a:spLocks noChangeShapeType="1"/>
            </p:cNvSpPr>
            <p:nvPr/>
          </p:nvSpPr>
          <p:spPr bwMode="auto">
            <a:xfrm>
              <a:off x="2976" y="4022"/>
              <a:ext cx="0" cy="472"/>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grpSp>
      <p:sp>
        <p:nvSpPr>
          <p:cNvPr id="3097" name="Line 45"/>
          <p:cNvSpPr>
            <a:spLocks noChangeShapeType="1"/>
          </p:cNvSpPr>
          <p:nvPr/>
        </p:nvSpPr>
        <p:spPr bwMode="auto">
          <a:xfrm flipV="1">
            <a:off x="6372226" y="5355771"/>
            <a:ext cx="4824" cy="260804"/>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3098" name="Text Box 46"/>
          <p:cNvSpPr txBox="1">
            <a:spLocks noChangeArrowheads="1"/>
          </p:cNvSpPr>
          <p:nvPr/>
        </p:nvSpPr>
        <p:spPr bwMode="auto">
          <a:xfrm>
            <a:off x="6997700" y="4130675"/>
            <a:ext cx="1371600" cy="1778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400080"/>
                </a:solidFill>
                <a:latin typeface="Agilent TT Cond" pitchFamily="34" charset="0"/>
              </a:rPr>
              <a:t>IF Rejection Curve</a:t>
            </a:r>
            <a:endParaRPr lang="en-US" sz="2200" dirty="0">
              <a:latin typeface="Agilent TT Cond" pitchFamily="34" charset="0"/>
            </a:endParaRPr>
          </a:p>
        </p:txBody>
      </p:sp>
      <p:sp>
        <p:nvSpPr>
          <p:cNvPr id="3099" name="Line 47"/>
          <p:cNvSpPr>
            <a:spLocks noChangeShapeType="1"/>
          </p:cNvSpPr>
          <p:nvPr/>
        </p:nvSpPr>
        <p:spPr bwMode="auto">
          <a:xfrm>
            <a:off x="6172200" y="4343400"/>
            <a:ext cx="228600" cy="914400"/>
          </a:xfrm>
          <a:prstGeom prst="line">
            <a:avLst/>
          </a:prstGeom>
          <a:noFill/>
          <a:ln w="31242">
            <a:solidFill>
              <a:schemeClr val="tx2"/>
            </a:solidFill>
            <a:round/>
            <a:headEnd/>
            <a:tailEnd type="triangle" w="med" len="med"/>
          </a:ln>
        </p:spPr>
        <p:txBody>
          <a:bodyPr lIns="0" tIns="0" rIns="0" bIns="0"/>
          <a:lstStyle/>
          <a:p>
            <a:endParaRPr lang="en-US" dirty="0">
              <a:latin typeface="Agilent TT Cond" pitchFamily="34" charset="0"/>
            </a:endParaRPr>
          </a:p>
        </p:txBody>
      </p:sp>
      <p:sp>
        <p:nvSpPr>
          <p:cNvPr id="3100" name="Text Box 48"/>
          <p:cNvSpPr txBox="1">
            <a:spLocks noChangeArrowheads="1"/>
          </p:cNvSpPr>
          <p:nvPr/>
        </p:nvSpPr>
        <p:spPr bwMode="auto">
          <a:xfrm>
            <a:off x="5838825" y="3962400"/>
            <a:ext cx="809625" cy="1301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C20000"/>
                </a:solidFill>
                <a:latin typeface="Agilent TT Cond" pitchFamily="34" charset="0"/>
              </a:rPr>
              <a:t>source output</a:t>
            </a:r>
            <a:endParaRPr lang="en-US" sz="2200" dirty="0">
              <a:latin typeface="Agilent TT Cond" pitchFamily="34" charset="0"/>
            </a:endParaRPr>
          </a:p>
        </p:txBody>
      </p:sp>
      <p:grpSp>
        <p:nvGrpSpPr>
          <p:cNvPr id="3101" name="Group 49"/>
          <p:cNvGrpSpPr>
            <a:grpSpLocks/>
          </p:cNvGrpSpPr>
          <p:nvPr/>
        </p:nvGrpSpPr>
        <p:grpSpPr bwMode="auto">
          <a:xfrm>
            <a:off x="6100763" y="5510213"/>
            <a:ext cx="541337" cy="180975"/>
            <a:chOff x="644" y="3711"/>
            <a:chExt cx="795" cy="120"/>
          </a:xfrm>
        </p:grpSpPr>
        <p:sp>
          <p:nvSpPr>
            <p:cNvPr id="3110" name="Line 50"/>
            <p:cNvSpPr>
              <a:spLocks noChangeShapeType="1"/>
            </p:cNvSpPr>
            <p:nvPr/>
          </p:nvSpPr>
          <p:spPr bwMode="auto">
            <a:xfrm flipV="1">
              <a:off x="644" y="3783"/>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1" name="Line 51"/>
            <p:cNvSpPr>
              <a:spLocks noChangeShapeType="1"/>
            </p:cNvSpPr>
            <p:nvPr/>
          </p:nvSpPr>
          <p:spPr bwMode="auto">
            <a:xfrm flipV="1">
              <a:off x="644" y="3749"/>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2" name="Line 52"/>
            <p:cNvSpPr>
              <a:spLocks noChangeShapeType="1"/>
            </p:cNvSpPr>
            <p:nvPr/>
          </p:nvSpPr>
          <p:spPr bwMode="auto">
            <a:xfrm>
              <a:off x="650"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3" name="Line 53"/>
            <p:cNvSpPr>
              <a:spLocks noChangeShapeType="1"/>
            </p:cNvSpPr>
            <p:nvPr/>
          </p:nvSpPr>
          <p:spPr bwMode="auto">
            <a:xfrm flipV="1">
              <a:off x="650"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4" name="Line 54"/>
            <p:cNvSpPr>
              <a:spLocks noChangeShapeType="1"/>
            </p:cNvSpPr>
            <p:nvPr/>
          </p:nvSpPr>
          <p:spPr bwMode="auto">
            <a:xfrm flipV="1">
              <a:off x="655" y="374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5" name="Line 55"/>
            <p:cNvSpPr>
              <a:spLocks noChangeShapeType="1"/>
            </p:cNvSpPr>
            <p:nvPr/>
          </p:nvSpPr>
          <p:spPr bwMode="auto">
            <a:xfrm flipV="1">
              <a:off x="655" y="3734"/>
              <a:ext cx="5"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6" name="Line 56"/>
            <p:cNvSpPr>
              <a:spLocks noChangeShapeType="1"/>
            </p:cNvSpPr>
            <p:nvPr/>
          </p:nvSpPr>
          <p:spPr bwMode="auto">
            <a:xfrm>
              <a:off x="660" y="373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7" name="Line 57"/>
            <p:cNvSpPr>
              <a:spLocks noChangeShapeType="1"/>
            </p:cNvSpPr>
            <p:nvPr/>
          </p:nvSpPr>
          <p:spPr bwMode="auto">
            <a:xfrm>
              <a:off x="660" y="3773"/>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8" name="Line 58"/>
            <p:cNvSpPr>
              <a:spLocks noChangeShapeType="1"/>
            </p:cNvSpPr>
            <p:nvPr/>
          </p:nvSpPr>
          <p:spPr bwMode="auto">
            <a:xfrm>
              <a:off x="665" y="3773"/>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19" name="Line 59"/>
            <p:cNvSpPr>
              <a:spLocks noChangeShapeType="1"/>
            </p:cNvSpPr>
            <p:nvPr/>
          </p:nvSpPr>
          <p:spPr bwMode="auto">
            <a:xfrm flipV="1">
              <a:off x="665" y="3773"/>
              <a:ext cx="7"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0" name="Line 60"/>
            <p:cNvSpPr>
              <a:spLocks noChangeShapeType="1"/>
            </p:cNvSpPr>
            <p:nvPr/>
          </p:nvSpPr>
          <p:spPr bwMode="auto">
            <a:xfrm flipV="1">
              <a:off x="672"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1" name="Line 61"/>
            <p:cNvSpPr>
              <a:spLocks noChangeShapeType="1"/>
            </p:cNvSpPr>
            <p:nvPr/>
          </p:nvSpPr>
          <p:spPr bwMode="auto">
            <a:xfrm>
              <a:off x="672" y="3744"/>
              <a:ext cx="4"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2" name="Line 62"/>
            <p:cNvSpPr>
              <a:spLocks noChangeShapeType="1"/>
            </p:cNvSpPr>
            <p:nvPr/>
          </p:nvSpPr>
          <p:spPr bwMode="auto">
            <a:xfrm>
              <a:off x="676"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3" name="Line 63"/>
            <p:cNvSpPr>
              <a:spLocks noChangeShapeType="1"/>
            </p:cNvSpPr>
            <p:nvPr/>
          </p:nvSpPr>
          <p:spPr bwMode="auto">
            <a:xfrm>
              <a:off x="676" y="3793"/>
              <a:ext cx="7"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4" name="Line 64"/>
            <p:cNvSpPr>
              <a:spLocks noChangeShapeType="1"/>
            </p:cNvSpPr>
            <p:nvPr/>
          </p:nvSpPr>
          <p:spPr bwMode="auto">
            <a:xfrm flipV="1">
              <a:off x="683" y="375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5" name="Line 65"/>
            <p:cNvSpPr>
              <a:spLocks noChangeShapeType="1"/>
            </p:cNvSpPr>
            <p:nvPr/>
          </p:nvSpPr>
          <p:spPr bwMode="auto">
            <a:xfrm flipV="1">
              <a:off x="683" y="374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6" name="Line 66"/>
            <p:cNvSpPr>
              <a:spLocks noChangeShapeType="1"/>
            </p:cNvSpPr>
            <p:nvPr/>
          </p:nvSpPr>
          <p:spPr bwMode="auto">
            <a:xfrm>
              <a:off x="688" y="3744"/>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7" name="Line 67"/>
            <p:cNvSpPr>
              <a:spLocks noChangeShapeType="1"/>
            </p:cNvSpPr>
            <p:nvPr/>
          </p:nvSpPr>
          <p:spPr bwMode="auto">
            <a:xfrm>
              <a:off x="688" y="3807"/>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8" name="Line 68"/>
            <p:cNvSpPr>
              <a:spLocks noChangeShapeType="1"/>
            </p:cNvSpPr>
            <p:nvPr/>
          </p:nvSpPr>
          <p:spPr bwMode="auto">
            <a:xfrm flipV="1">
              <a:off x="693" y="374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29" name="Line 69"/>
            <p:cNvSpPr>
              <a:spLocks noChangeShapeType="1"/>
            </p:cNvSpPr>
            <p:nvPr/>
          </p:nvSpPr>
          <p:spPr bwMode="auto">
            <a:xfrm>
              <a:off x="693" y="374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0" name="Line 70"/>
            <p:cNvSpPr>
              <a:spLocks noChangeShapeType="1"/>
            </p:cNvSpPr>
            <p:nvPr/>
          </p:nvSpPr>
          <p:spPr bwMode="auto">
            <a:xfrm>
              <a:off x="698" y="3759"/>
              <a:ext cx="0"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1" name="Line 71"/>
            <p:cNvSpPr>
              <a:spLocks noChangeShapeType="1"/>
            </p:cNvSpPr>
            <p:nvPr/>
          </p:nvSpPr>
          <p:spPr bwMode="auto">
            <a:xfrm flipV="1">
              <a:off x="698" y="3773"/>
              <a:ext cx="6" cy="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2" name="Line 72"/>
            <p:cNvSpPr>
              <a:spLocks noChangeShapeType="1"/>
            </p:cNvSpPr>
            <p:nvPr/>
          </p:nvSpPr>
          <p:spPr bwMode="auto">
            <a:xfrm flipV="1">
              <a:off x="704" y="373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3" name="Line 73"/>
            <p:cNvSpPr>
              <a:spLocks noChangeShapeType="1"/>
            </p:cNvSpPr>
            <p:nvPr/>
          </p:nvSpPr>
          <p:spPr bwMode="auto">
            <a:xfrm>
              <a:off x="704" y="3739"/>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4" name="Line 74"/>
            <p:cNvSpPr>
              <a:spLocks noChangeShapeType="1"/>
            </p:cNvSpPr>
            <p:nvPr/>
          </p:nvSpPr>
          <p:spPr bwMode="auto">
            <a:xfrm>
              <a:off x="709" y="3744"/>
              <a:ext cx="0"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5" name="Line 75"/>
            <p:cNvSpPr>
              <a:spLocks noChangeShapeType="1"/>
            </p:cNvSpPr>
            <p:nvPr/>
          </p:nvSpPr>
          <p:spPr bwMode="auto">
            <a:xfrm flipV="1">
              <a:off x="709" y="3739"/>
              <a:ext cx="6"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6" name="Line 76"/>
            <p:cNvSpPr>
              <a:spLocks noChangeShapeType="1"/>
            </p:cNvSpPr>
            <p:nvPr/>
          </p:nvSpPr>
          <p:spPr bwMode="auto">
            <a:xfrm>
              <a:off x="715" y="3739"/>
              <a:ext cx="0" cy="8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7" name="Line 77"/>
            <p:cNvSpPr>
              <a:spLocks noChangeShapeType="1"/>
            </p:cNvSpPr>
            <p:nvPr/>
          </p:nvSpPr>
          <p:spPr bwMode="auto">
            <a:xfrm flipV="1">
              <a:off x="715" y="3802"/>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8" name="Line 78"/>
            <p:cNvSpPr>
              <a:spLocks noChangeShapeType="1"/>
            </p:cNvSpPr>
            <p:nvPr/>
          </p:nvSpPr>
          <p:spPr bwMode="auto">
            <a:xfrm flipV="1">
              <a:off x="720"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39" name="Line 79"/>
            <p:cNvSpPr>
              <a:spLocks noChangeShapeType="1"/>
            </p:cNvSpPr>
            <p:nvPr/>
          </p:nvSpPr>
          <p:spPr bwMode="auto">
            <a:xfrm>
              <a:off x="720"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0" name="Line 80"/>
            <p:cNvSpPr>
              <a:spLocks noChangeShapeType="1"/>
            </p:cNvSpPr>
            <p:nvPr/>
          </p:nvSpPr>
          <p:spPr bwMode="auto">
            <a:xfrm>
              <a:off x="725"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1" name="Line 81"/>
            <p:cNvSpPr>
              <a:spLocks noChangeShapeType="1"/>
            </p:cNvSpPr>
            <p:nvPr/>
          </p:nvSpPr>
          <p:spPr bwMode="auto">
            <a:xfrm flipV="1">
              <a:off x="725" y="375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2" name="Line 82"/>
            <p:cNvSpPr>
              <a:spLocks noChangeShapeType="1"/>
            </p:cNvSpPr>
            <p:nvPr/>
          </p:nvSpPr>
          <p:spPr bwMode="auto">
            <a:xfrm flipV="1">
              <a:off x="731" y="3711"/>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3" name="Line 83"/>
            <p:cNvSpPr>
              <a:spLocks noChangeShapeType="1"/>
            </p:cNvSpPr>
            <p:nvPr/>
          </p:nvSpPr>
          <p:spPr bwMode="auto">
            <a:xfrm>
              <a:off x="731" y="3711"/>
              <a:ext cx="5"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4" name="Line 84"/>
            <p:cNvSpPr>
              <a:spLocks noChangeShapeType="1"/>
            </p:cNvSpPr>
            <p:nvPr/>
          </p:nvSpPr>
          <p:spPr bwMode="auto">
            <a:xfrm>
              <a:off x="736" y="375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5" name="Line 85"/>
            <p:cNvSpPr>
              <a:spLocks noChangeShapeType="1"/>
            </p:cNvSpPr>
            <p:nvPr/>
          </p:nvSpPr>
          <p:spPr bwMode="auto">
            <a:xfrm flipV="1">
              <a:off x="736" y="3779"/>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6" name="Line 86"/>
            <p:cNvSpPr>
              <a:spLocks noChangeShapeType="1"/>
            </p:cNvSpPr>
            <p:nvPr/>
          </p:nvSpPr>
          <p:spPr bwMode="auto">
            <a:xfrm flipV="1">
              <a:off x="742" y="3734"/>
              <a:ext cx="0" cy="4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7" name="Line 87"/>
            <p:cNvSpPr>
              <a:spLocks noChangeShapeType="1"/>
            </p:cNvSpPr>
            <p:nvPr/>
          </p:nvSpPr>
          <p:spPr bwMode="auto">
            <a:xfrm>
              <a:off x="742" y="3734"/>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8" name="Line 88"/>
            <p:cNvSpPr>
              <a:spLocks noChangeShapeType="1"/>
            </p:cNvSpPr>
            <p:nvPr/>
          </p:nvSpPr>
          <p:spPr bwMode="auto">
            <a:xfrm>
              <a:off x="747" y="373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49" name="Line 89"/>
            <p:cNvSpPr>
              <a:spLocks noChangeShapeType="1"/>
            </p:cNvSpPr>
            <p:nvPr/>
          </p:nvSpPr>
          <p:spPr bwMode="auto">
            <a:xfrm flipV="1">
              <a:off x="747" y="3788"/>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0" name="Line 90"/>
            <p:cNvSpPr>
              <a:spLocks noChangeShapeType="1"/>
            </p:cNvSpPr>
            <p:nvPr/>
          </p:nvSpPr>
          <p:spPr bwMode="auto">
            <a:xfrm flipV="1">
              <a:off x="753" y="3754"/>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1" name="Line 91"/>
            <p:cNvSpPr>
              <a:spLocks noChangeShapeType="1"/>
            </p:cNvSpPr>
            <p:nvPr/>
          </p:nvSpPr>
          <p:spPr bwMode="auto">
            <a:xfrm>
              <a:off x="753" y="375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2" name="Line 92"/>
            <p:cNvSpPr>
              <a:spLocks noChangeShapeType="1"/>
            </p:cNvSpPr>
            <p:nvPr/>
          </p:nvSpPr>
          <p:spPr bwMode="auto">
            <a:xfrm>
              <a:off x="758" y="3754"/>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3" name="Line 93"/>
            <p:cNvSpPr>
              <a:spLocks noChangeShapeType="1"/>
            </p:cNvSpPr>
            <p:nvPr/>
          </p:nvSpPr>
          <p:spPr bwMode="auto">
            <a:xfrm flipV="1">
              <a:off x="758" y="378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4" name="Line 94"/>
            <p:cNvSpPr>
              <a:spLocks noChangeShapeType="1"/>
            </p:cNvSpPr>
            <p:nvPr/>
          </p:nvSpPr>
          <p:spPr bwMode="auto">
            <a:xfrm flipV="1">
              <a:off x="764" y="374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5" name="Line 95"/>
            <p:cNvSpPr>
              <a:spLocks noChangeShapeType="1"/>
            </p:cNvSpPr>
            <p:nvPr/>
          </p:nvSpPr>
          <p:spPr bwMode="auto">
            <a:xfrm>
              <a:off x="764" y="3749"/>
              <a:ext cx="5"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6" name="Line 96"/>
            <p:cNvSpPr>
              <a:spLocks noChangeShapeType="1"/>
            </p:cNvSpPr>
            <p:nvPr/>
          </p:nvSpPr>
          <p:spPr bwMode="auto">
            <a:xfrm>
              <a:off x="769" y="3764"/>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7" name="Line 97"/>
            <p:cNvSpPr>
              <a:spLocks noChangeShapeType="1"/>
            </p:cNvSpPr>
            <p:nvPr/>
          </p:nvSpPr>
          <p:spPr bwMode="auto">
            <a:xfrm flipV="1">
              <a:off x="769" y="3798"/>
              <a:ext cx="6" cy="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8" name="Line 98"/>
            <p:cNvSpPr>
              <a:spLocks noChangeShapeType="1"/>
            </p:cNvSpPr>
            <p:nvPr/>
          </p:nvSpPr>
          <p:spPr bwMode="auto">
            <a:xfrm flipV="1">
              <a:off x="775" y="3759"/>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59" name="Line 99"/>
            <p:cNvSpPr>
              <a:spLocks noChangeShapeType="1"/>
            </p:cNvSpPr>
            <p:nvPr/>
          </p:nvSpPr>
          <p:spPr bwMode="auto">
            <a:xfrm flipV="1">
              <a:off x="775" y="3744"/>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0" name="Line 100"/>
            <p:cNvSpPr>
              <a:spLocks noChangeShapeType="1"/>
            </p:cNvSpPr>
            <p:nvPr/>
          </p:nvSpPr>
          <p:spPr bwMode="auto">
            <a:xfrm>
              <a:off x="781"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1" name="Line 101"/>
            <p:cNvSpPr>
              <a:spLocks noChangeShapeType="1"/>
            </p:cNvSpPr>
            <p:nvPr/>
          </p:nvSpPr>
          <p:spPr bwMode="auto">
            <a:xfrm flipV="1">
              <a:off x="781" y="3779"/>
              <a:ext cx="4"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2" name="Line 102"/>
            <p:cNvSpPr>
              <a:spLocks noChangeShapeType="1"/>
            </p:cNvSpPr>
            <p:nvPr/>
          </p:nvSpPr>
          <p:spPr bwMode="auto">
            <a:xfrm>
              <a:off x="785" y="3779"/>
              <a:ext cx="0"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3" name="Line 103"/>
            <p:cNvSpPr>
              <a:spLocks noChangeShapeType="1"/>
            </p:cNvSpPr>
            <p:nvPr/>
          </p:nvSpPr>
          <p:spPr bwMode="auto">
            <a:xfrm flipV="1">
              <a:off x="785" y="379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4" name="Line 104"/>
            <p:cNvSpPr>
              <a:spLocks noChangeShapeType="1"/>
            </p:cNvSpPr>
            <p:nvPr/>
          </p:nvSpPr>
          <p:spPr bwMode="auto">
            <a:xfrm flipV="1">
              <a:off x="791" y="3734"/>
              <a:ext cx="0" cy="5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5" name="Line 105"/>
            <p:cNvSpPr>
              <a:spLocks noChangeShapeType="1"/>
            </p:cNvSpPr>
            <p:nvPr/>
          </p:nvSpPr>
          <p:spPr bwMode="auto">
            <a:xfrm>
              <a:off x="791" y="373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6" name="Line 106"/>
            <p:cNvSpPr>
              <a:spLocks noChangeShapeType="1"/>
            </p:cNvSpPr>
            <p:nvPr/>
          </p:nvSpPr>
          <p:spPr bwMode="auto">
            <a:xfrm>
              <a:off x="796" y="3744"/>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7" name="Line 107"/>
            <p:cNvSpPr>
              <a:spLocks noChangeShapeType="1"/>
            </p:cNvSpPr>
            <p:nvPr/>
          </p:nvSpPr>
          <p:spPr bwMode="auto">
            <a:xfrm flipV="1">
              <a:off x="796" y="3779"/>
              <a:ext cx="6" cy="2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8" name="Line 108"/>
            <p:cNvSpPr>
              <a:spLocks noChangeShapeType="1"/>
            </p:cNvSpPr>
            <p:nvPr/>
          </p:nvSpPr>
          <p:spPr bwMode="auto">
            <a:xfrm flipV="1">
              <a:off x="802" y="374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69" name="Line 109"/>
            <p:cNvSpPr>
              <a:spLocks noChangeShapeType="1"/>
            </p:cNvSpPr>
            <p:nvPr/>
          </p:nvSpPr>
          <p:spPr bwMode="auto">
            <a:xfrm>
              <a:off x="802"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0" name="Line 110"/>
            <p:cNvSpPr>
              <a:spLocks noChangeShapeType="1"/>
            </p:cNvSpPr>
            <p:nvPr/>
          </p:nvSpPr>
          <p:spPr bwMode="auto">
            <a:xfrm>
              <a:off x="807"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1" name="Line 111"/>
            <p:cNvSpPr>
              <a:spLocks noChangeShapeType="1"/>
            </p:cNvSpPr>
            <p:nvPr/>
          </p:nvSpPr>
          <p:spPr bwMode="auto">
            <a:xfrm flipV="1">
              <a:off x="807" y="3749"/>
              <a:ext cx="6"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2" name="Line 112"/>
            <p:cNvSpPr>
              <a:spLocks noChangeShapeType="1"/>
            </p:cNvSpPr>
            <p:nvPr/>
          </p:nvSpPr>
          <p:spPr bwMode="auto">
            <a:xfrm>
              <a:off x="813" y="374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3" name="Line 113"/>
            <p:cNvSpPr>
              <a:spLocks noChangeShapeType="1"/>
            </p:cNvSpPr>
            <p:nvPr/>
          </p:nvSpPr>
          <p:spPr bwMode="auto">
            <a:xfrm flipV="1">
              <a:off x="813" y="3764"/>
              <a:ext cx="5"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4" name="Line 114"/>
            <p:cNvSpPr>
              <a:spLocks noChangeShapeType="1"/>
            </p:cNvSpPr>
            <p:nvPr/>
          </p:nvSpPr>
          <p:spPr bwMode="auto">
            <a:xfrm flipV="1">
              <a:off x="818" y="3725"/>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5" name="Line 115"/>
            <p:cNvSpPr>
              <a:spLocks noChangeShapeType="1"/>
            </p:cNvSpPr>
            <p:nvPr/>
          </p:nvSpPr>
          <p:spPr bwMode="auto">
            <a:xfrm>
              <a:off x="818" y="372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6" name="Line 116"/>
            <p:cNvSpPr>
              <a:spLocks noChangeShapeType="1"/>
            </p:cNvSpPr>
            <p:nvPr/>
          </p:nvSpPr>
          <p:spPr bwMode="auto">
            <a:xfrm>
              <a:off x="824"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7" name="Line 117"/>
            <p:cNvSpPr>
              <a:spLocks noChangeShapeType="1"/>
            </p:cNvSpPr>
            <p:nvPr/>
          </p:nvSpPr>
          <p:spPr bwMode="auto">
            <a:xfrm>
              <a:off x="824" y="3783"/>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8" name="Line 118"/>
            <p:cNvSpPr>
              <a:spLocks noChangeShapeType="1"/>
            </p:cNvSpPr>
            <p:nvPr/>
          </p:nvSpPr>
          <p:spPr bwMode="auto">
            <a:xfrm flipV="1">
              <a:off x="829"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79" name="Line 119"/>
            <p:cNvSpPr>
              <a:spLocks noChangeShapeType="1"/>
            </p:cNvSpPr>
            <p:nvPr/>
          </p:nvSpPr>
          <p:spPr bwMode="auto">
            <a:xfrm>
              <a:off x="829" y="3744"/>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0" name="Line 120"/>
            <p:cNvSpPr>
              <a:spLocks noChangeShapeType="1"/>
            </p:cNvSpPr>
            <p:nvPr/>
          </p:nvSpPr>
          <p:spPr bwMode="auto">
            <a:xfrm>
              <a:off x="835"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1" name="Line 121"/>
            <p:cNvSpPr>
              <a:spLocks noChangeShapeType="1"/>
            </p:cNvSpPr>
            <p:nvPr/>
          </p:nvSpPr>
          <p:spPr bwMode="auto">
            <a:xfrm flipV="1">
              <a:off x="835" y="3720"/>
              <a:ext cx="5"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2" name="Line 122"/>
            <p:cNvSpPr>
              <a:spLocks noChangeShapeType="1"/>
            </p:cNvSpPr>
            <p:nvPr/>
          </p:nvSpPr>
          <p:spPr bwMode="auto">
            <a:xfrm>
              <a:off x="840" y="3720"/>
              <a:ext cx="0" cy="7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3" name="Line 123"/>
            <p:cNvSpPr>
              <a:spLocks noChangeShapeType="1"/>
            </p:cNvSpPr>
            <p:nvPr/>
          </p:nvSpPr>
          <p:spPr bwMode="auto">
            <a:xfrm>
              <a:off x="840" y="379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4" name="Line 124"/>
            <p:cNvSpPr>
              <a:spLocks noChangeShapeType="1"/>
            </p:cNvSpPr>
            <p:nvPr/>
          </p:nvSpPr>
          <p:spPr bwMode="auto">
            <a:xfrm flipV="1">
              <a:off x="845" y="3769"/>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5" name="Line 125"/>
            <p:cNvSpPr>
              <a:spLocks noChangeShapeType="1"/>
            </p:cNvSpPr>
            <p:nvPr/>
          </p:nvSpPr>
          <p:spPr bwMode="auto">
            <a:xfrm flipV="1">
              <a:off x="845" y="3739"/>
              <a:ext cx="6"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6" name="Line 126"/>
            <p:cNvSpPr>
              <a:spLocks noChangeShapeType="1"/>
            </p:cNvSpPr>
            <p:nvPr/>
          </p:nvSpPr>
          <p:spPr bwMode="auto">
            <a:xfrm>
              <a:off x="851" y="3739"/>
              <a:ext cx="0"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7" name="Line 127"/>
            <p:cNvSpPr>
              <a:spLocks noChangeShapeType="1"/>
            </p:cNvSpPr>
            <p:nvPr/>
          </p:nvSpPr>
          <p:spPr bwMode="auto">
            <a:xfrm flipV="1">
              <a:off x="851" y="3773"/>
              <a:ext cx="5"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8" name="Line 128"/>
            <p:cNvSpPr>
              <a:spLocks noChangeShapeType="1"/>
            </p:cNvSpPr>
            <p:nvPr/>
          </p:nvSpPr>
          <p:spPr bwMode="auto">
            <a:xfrm flipV="1">
              <a:off x="856"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89" name="Line 129"/>
            <p:cNvSpPr>
              <a:spLocks noChangeShapeType="1"/>
            </p:cNvSpPr>
            <p:nvPr/>
          </p:nvSpPr>
          <p:spPr bwMode="auto">
            <a:xfrm flipV="1">
              <a:off x="856" y="3711"/>
              <a:ext cx="6"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0" name="Line 130"/>
            <p:cNvSpPr>
              <a:spLocks noChangeShapeType="1"/>
            </p:cNvSpPr>
            <p:nvPr/>
          </p:nvSpPr>
          <p:spPr bwMode="auto">
            <a:xfrm>
              <a:off x="862" y="3711"/>
              <a:ext cx="0" cy="7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1" name="Line 131"/>
            <p:cNvSpPr>
              <a:spLocks noChangeShapeType="1"/>
            </p:cNvSpPr>
            <p:nvPr/>
          </p:nvSpPr>
          <p:spPr bwMode="auto">
            <a:xfrm flipV="1">
              <a:off x="862" y="3739"/>
              <a:ext cx="5"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2" name="Line 132"/>
            <p:cNvSpPr>
              <a:spLocks noChangeShapeType="1"/>
            </p:cNvSpPr>
            <p:nvPr/>
          </p:nvSpPr>
          <p:spPr bwMode="auto">
            <a:xfrm>
              <a:off x="867" y="373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3" name="Line 133"/>
            <p:cNvSpPr>
              <a:spLocks noChangeShapeType="1"/>
            </p:cNvSpPr>
            <p:nvPr/>
          </p:nvSpPr>
          <p:spPr bwMode="auto">
            <a:xfrm flipV="1">
              <a:off x="867" y="3788"/>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4" name="Line 134"/>
            <p:cNvSpPr>
              <a:spLocks noChangeShapeType="1"/>
            </p:cNvSpPr>
            <p:nvPr/>
          </p:nvSpPr>
          <p:spPr bwMode="auto">
            <a:xfrm flipV="1">
              <a:off x="873" y="3730"/>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5" name="Line 135"/>
            <p:cNvSpPr>
              <a:spLocks noChangeShapeType="1"/>
            </p:cNvSpPr>
            <p:nvPr/>
          </p:nvSpPr>
          <p:spPr bwMode="auto">
            <a:xfrm>
              <a:off x="873" y="3730"/>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6" name="Line 136"/>
            <p:cNvSpPr>
              <a:spLocks noChangeShapeType="1"/>
            </p:cNvSpPr>
            <p:nvPr/>
          </p:nvSpPr>
          <p:spPr bwMode="auto">
            <a:xfrm>
              <a:off x="878" y="3734"/>
              <a:ext cx="0"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7" name="Line 137"/>
            <p:cNvSpPr>
              <a:spLocks noChangeShapeType="1"/>
            </p:cNvSpPr>
            <p:nvPr/>
          </p:nvSpPr>
          <p:spPr bwMode="auto">
            <a:xfrm flipV="1">
              <a:off x="878" y="373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8" name="Line 138"/>
            <p:cNvSpPr>
              <a:spLocks noChangeShapeType="1"/>
            </p:cNvSpPr>
            <p:nvPr/>
          </p:nvSpPr>
          <p:spPr bwMode="auto">
            <a:xfrm>
              <a:off x="883"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199" name="Line 139"/>
            <p:cNvSpPr>
              <a:spLocks noChangeShapeType="1"/>
            </p:cNvSpPr>
            <p:nvPr/>
          </p:nvSpPr>
          <p:spPr bwMode="auto">
            <a:xfrm flipV="1">
              <a:off x="883" y="3769"/>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0" name="Line 140"/>
            <p:cNvSpPr>
              <a:spLocks noChangeShapeType="1"/>
            </p:cNvSpPr>
            <p:nvPr/>
          </p:nvSpPr>
          <p:spPr bwMode="auto">
            <a:xfrm>
              <a:off x="889"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1" name="Line 141"/>
            <p:cNvSpPr>
              <a:spLocks noChangeShapeType="1"/>
            </p:cNvSpPr>
            <p:nvPr/>
          </p:nvSpPr>
          <p:spPr bwMode="auto">
            <a:xfrm flipV="1">
              <a:off x="889"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2" name="Line 142"/>
            <p:cNvSpPr>
              <a:spLocks noChangeShapeType="1"/>
            </p:cNvSpPr>
            <p:nvPr/>
          </p:nvSpPr>
          <p:spPr bwMode="auto">
            <a:xfrm flipV="1">
              <a:off x="894" y="3759"/>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3" name="Line 143"/>
            <p:cNvSpPr>
              <a:spLocks noChangeShapeType="1"/>
            </p:cNvSpPr>
            <p:nvPr/>
          </p:nvSpPr>
          <p:spPr bwMode="auto">
            <a:xfrm flipV="1">
              <a:off x="894" y="3734"/>
              <a:ext cx="6"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4" name="Line 144"/>
            <p:cNvSpPr>
              <a:spLocks noChangeShapeType="1"/>
            </p:cNvSpPr>
            <p:nvPr/>
          </p:nvSpPr>
          <p:spPr bwMode="auto">
            <a:xfrm>
              <a:off x="900" y="3734"/>
              <a:ext cx="0" cy="6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5" name="Line 145"/>
            <p:cNvSpPr>
              <a:spLocks noChangeShapeType="1"/>
            </p:cNvSpPr>
            <p:nvPr/>
          </p:nvSpPr>
          <p:spPr bwMode="auto">
            <a:xfrm flipV="1">
              <a:off x="900" y="3744"/>
              <a:ext cx="5"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6" name="Line 146"/>
            <p:cNvSpPr>
              <a:spLocks noChangeShapeType="1"/>
            </p:cNvSpPr>
            <p:nvPr/>
          </p:nvSpPr>
          <p:spPr bwMode="auto">
            <a:xfrm flipV="1">
              <a:off x="905" y="3715"/>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7" name="Line 147"/>
            <p:cNvSpPr>
              <a:spLocks noChangeShapeType="1"/>
            </p:cNvSpPr>
            <p:nvPr/>
          </p:nvSpPr>
          <p:spPr bwMode="auto">
            <a:xfrm>
              <a:off x="905" y="371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8" name="Line 148"/>
            <p:cNvSpPr>
              <a:spLocks noChangeShapeType="1"/>
            </p:cNvSpPr>
            <p:nvPr/>
          </p:nvSpPr>
          <p:spPr bwMode="auto">
            <a:xfrm>
              <a:off x="911"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09" name="Line 149"/>
            <p:cNvSpPr>
              <a:spLocks noChangeShapeType="1"/>
            </p:cNvSpPr>
            <p:nvPr/>
          </p:nvSpPr>
          <p:spPr bwMode="auto">
            <a:xfrm flipV="1">
              <a:off x="911" y="3744"/>
              <a:ext cx="5"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0" name="Line 150"/>
            <p:cNvSpPr>
              <a:spLocks noChangeShapeType="1"/>
            </p:cNvSpPr>
            <p:nvPr/>
          </p:nvSpPr>
          <p:spPr bwMode="auto">
            <a:xfrm>
              <a:off x="916" y="374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1" name="Line 151"/>
            <p:cNvSpPr>
              <a:spLocks noChangeShapeType="1"/>
            </p:cNvSpPr>
            <p:nvPr/>
          </p:nvSpPr>
          <p:spPr bwMode="auto">
            <a:xfrm flipV="1">
              <a:off x="916" y="3769"/>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2" name="Line 152"/>
            <p:cNvSpPr>
              <a:spLocks noChangeShapeType="1"/>
            </p:cNvSpPr>
            <p:nvPr/>
          </p:nvSpPr>
          <p:spPr bwMode="auto">
            <a:xfrm flipV="1">
              <a:off x="922"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3" name="Line 153"/>
            <p:cNvSpPr>
              <a:spLocks noChangeShapeType="1"/>
            </p:cNvSpPr>
            <p:nvPr/>
          </p:nvSpPr>
          <p:spPr bwMode="auto">
            <a:xfrm>
              <a:off x="922" y="3725"/>
              <a:ext cx="4"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4" name="Line 154"/>
            <p:cNvSpPr>
              <a:spLocks noChangeShapeType="1"/>
            </p:cNvSpPr>
            <p:nvPr/>
          </p:nvSpPr>
          <p:spPr bwMode="auto">
            <a:xfrm>
              <a:off x="926"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5" name="Line 155"/>
            <p:cNvSpPr>
              <a:spLocks noChangeShapeType="1"/>
            </p:cNvSpPr>
            <p:nvPr/>
          </p:nvSpPr>
          <p:spPr bwMode="auto">
            <a:xfrm flipV="1">
              <a:off x="926" y="3754"/>
              <a:ext cx="7"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6" name="Line 156"/>
            <p:cNvSpPr>
              <a:spLocks noChangeShapeType="1"/>
            </p:cNvSpPr>
            <p:nvPr/>
          </p:nvSpPr>
          <p:spPr bwMode="auto">
            <a:xfrm>
              <a:off x="933" y="375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7" name="Line 157"/>
            <p:cNvSpPr>
              <a:spLocks noChangeShapeType="1"/>
            </p:cNvSpPr>
            <p:nvPr/>
          </p:nvSpPr>
          <p:spPr bwMode="auto">
            <a:xfrm flipV="1">
              <a:off x="933" y="3773"/>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8" name="Line 158"/>
            <p:cNvSpPr>
              <a:spLocks noChangeShapeType="1"/>
            </p:cNvSpPr>
            <p:nvPr/>
          </p:nvSpPr>
          <p:spPr bwMode="auto">
            <a:xfrm flipV="1">
              <a:off x="938"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19" name="Line 159"/>
            <p:cNvSpPr>
              <a:spLocks noChangeShapeType="1"/>
            </p:cNvSpPr>
            <p:nvPr/>
          </p:nvSpPr>
          <p:spPr bwMode="auto">
            <a:xfrm>
              <a:off x="938" y="3744"/>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0" name="Line 160"/>
            <p:cNvSpPr>
              <a:spLocks noChangeShapeType="1"/>
            </p:cNvSpPr>
            <p:nvPr/>
          </p:nvSpPr>
          <p:spPr bwMode="auto">
            <a:xfrm>
              <a:off x="944"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1" name="Line 161"/>
            <p:cNvSpPr>
              <a:spLocks noChangeShapeType="1"/>
            </p:cNvSpPr>
            <p:nvPr/>
          </p:nvSpPr>
          <p:spPr bwMode="auto">
            <a:xfrm flipV="1">
              <a:off x="944" y="3769"/>
              <a:ext cx="4"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2" name="Line 162"/>
            <p:cNvSpPr>
              <a:spLocks noChangeShapeType="1"/>
            </p:cNvSpPr>
            <p:nvPr/>
          </p:nvSpPr>
          <p:spPr bwMode="auto">
            <a:xfrm flipV="1">
              <a:off x="948"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3" name="Line 163"/>
            <p:cNvSpPr>
              <a:spLocks noChangeShapeType="1"/>
            </p:cNvSpPr>
            <p:nvPr/>
          </p:nvSpPr>
          <p:spPr bwMode="auto">
            <a:xfrm>
              <a:off x="948" y="3734"/>
              <a:ext cx="7"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4" name="Line 164"/>
            <p:cNvSpPr>
              <a:spLocks noChangeShapeType="1"/>
            </p:cNvSpPr>
            <p:nvPr/>
          </p:nvSpPr>
          <p:spPr bwMode="auto">
            <a:xfrm>
              <a:off x="955"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5" name="Line 165"/>
            <p:cNvSpPr>
              <a:spLocks noChangeShapeType="1"/>
            </p:cNvSpPr>
            <p:nvPr/>
          </p:nvSpPr>
          <p:spPr bwMode="auto">
            <a:xfrm flipV="1">
              <a:off x="955" y="3769"/>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6" name="Line 166"/>
            <p:cNvSpPr>
              <a:spLocks noChangeShapeType="1"/>
            </p:cNvSpPr>
            <p:nvPr/>
          </p:nvSpPr>
          <p:spPr bwMode="auto">
            <a:xfrm flipV="1">
              <a:off x="960"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7" name="Line 167"/>
            <p:cNvSpPr>
              <a:spLocks noChangeShapeType="1"/>
            </p:cNvSpPr>
            <p:nvPr/>
          </p:nvSpPr>
          <p:spPr bwMode="auto">
            <a:xfrm>
              <a:off x="960" y="3734"/>
              <a:ext cx="5"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8" name="Line 168"/>
            <p:cNvSpPr>
              <a:spLocks noChangeShapeType="1"/>
            </p:cNvSpPr>
            <p:nvPr/>
          </p:nvSpPr>
          <p:spPr bwMode="auto">
            <a:xfrm>
              <a:off x="965" y="3759"/>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29" name="Line 169"/>
            <p:cNvSpPr>
              <a:spLocks noChangeShapeType="1"/>
            </p:cNvSpPr>
            <p:nvPr/>
          </p:nvSpPr>
          <p:spPr bwMode="auto">
            <a:xfrm>
              <a:off x="965" y="3802"/>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0" name="Line 170"/>
            <p:cNvSpPr>
              <a:spLocks noChangeShapeType="1"/>
            </p:cNvSpPr>
            <p:nvPr/>
          </p:nvSpPr>
          <p:spPr bwMode="auto">
            <a:xfrm flipV="1">
              <a:off x="971" y="3715"/>
              <a:ext cx="0"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1" name="Line 171"/>
            <p:cNvSpPr>
              <a:spLocks noChangeShapeType="1"/>
            </p:cNvSpPr>
            <p:nvPr/>
          </p:nvSpPr>
          <p:spPr bwMode="auto">
            <a:xfrm>
              <a:off x="971" y="3715"/>
              <a:ext cx="4"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2" name="Line 172"/>
            <p:cNvSpPr>
              <a:spLocks noChangeShapeType="1"/>
            </p:cNvSpPr>
            <p:nvPr/>
          </p:nvSpPr>
          <p:spPr bwMode="auto">
            <a:xfrm>
              <a:off x="975"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3" name="Line 173"/>
            <p:cNvSpPr>
              <a:spLocks noChangeShapeType="1"/>
            </p:cNvSpPr>
            <p:nvPr/>
          </p:nvSpPr>
          <p:spPr bwMode="auto">
            <a:xfrm>
              <a:off x="975" y="3788"/>
              <a:ext cx="7"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4" name="Line 174"/>
            <p:cNvSpPr>
              <a:spLocks noChangeShapeType="1"/>
            </p:cNvSpPr>
            <p:nvPr/>
          </p:nvSpPr>
          <p:spPr bwMode="auto">
            <a:xfrm flipV="1">
              <a:off x="982" y="373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5" name="Line 175"/>
            <p:cNvSpPr>
              <a:spLocks noChangeShapeType="1"/>
            </p:cNvSpPr>
            <p:nvPr/>
          </p:nvSpPr>
          <p:spPr bwMode="auto">
            <a:xfrm>
              <a:off x="982" y="373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6" name="Line 176"/>
            <p:cNvSpPr>
              <a:spLocks noChangeShapeType="1"/>
            </p:cNvSpPr>
            <p:nvPr/>
          </p:nvSpPr>
          <p:spPr bwMode="auto">
            <a:xfrm>
              <a:off x="987"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7" name="Line 177"/>
            <p:cNvSpPr>
              <a:spLocks noChangeShapeType="1"/>
            </p:cNvSpPr>
            <p:nvPr/>
          </p:nvSpPr>
          <p:spPr bwMode="auto">
            <a:xfrm>
              <a:off x="987" y="3783"/>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8" name="Line 178"/>
            <p:cNvSpPr>
              <a:spLocks noChangeShapeType="1"/>
            </p:cNvSpPr>
            <p:nvPr/>
          </p:nvSpPr>
          <p:spPr bwMode="auto">
            <a:xfrm flipV="1">
              <a:off x="993"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39" name="Line 179"/>
            <p:cNvSpPr>
              <a:spLocks noChangeShapeType="1"/>
            </p:cNvSpPr>
            <p:nvPr/>
          </p:nvSpPr>
          <p:spPr bwMode="auto">
            <a:xfrm flipV="1">
              <a:off x="993" y="3725"/>
              <a:ext cx="4"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0" name="Line 180"/>
            <p:cNvSpPr>
              <a:spLocks noChangeShapeType="1"/>
            </p:cNvSpPr>
            <p:nvPr/>
          </p:nvSpPr>
          <p:spPr bwMode="auto">
            <a:xfrm>
              <a:off x="997" y="3725"/>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1" name="Line 181"/>
            <p:cNvSpPr>
              <a:spLocks noChangeShapeType="1"/>
            </p:cNvSpPr>
            <p:nvPr/>
          </p:nvSpPr>
          <p:spPr bwMode="auto">
            <a:xfrm flipV="1">
              <a:off x="997" y="3730"/>
              <a:ext cx="7"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2" name="Line 182"/>
            <p:cNvSpPr>
              <a:spLocks noChangeShapeType="1"/>
            </p:cNvSpPr>
            <p:nvPr/>
          </p:nvSpPr>
          <p:spPr bwMode="auto">
            <a:xfrm>
              <a:off x="1004" y="3730"/>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3" name="Line 183"/>
            <p:cNvSpPr>
              <a:spLocks noChangeShapeType="1"/>
            </p:cNvSpPr>
            <p:nvPr/>
          </p:nvSpPr>
          <p:spPr bwMode="auto">
            <a:xfrm flipV="1">
              <a:off x="1004" y="3759"/>
              <a:ext cx="4"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4" name="Line 184"/>
            <p:cNvSpPr>
              <a:spLocks noChangeShapeType="1"/>
            </p:cNvSpPr>
            <p:nvPr/>
          </p:nvSpPr>
          <p:spPr bwMode="auto">
            <a:xfrm>
              <a:off x="1008" y="375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5" name="Line 185"/>
            <p:cNvSpPr>
              <a:spLocks noChangeShapeType="1"/>
            </p:cNvSpPr>
            <p:nvPr/>
          </p:nvSpPr>
          <p:spPr bwMode="auto">
            <a:xfrm flipV="1">
              <a:off x="1008" y="379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6" name="Line 186"/>
            <p:cNvSpPr>
              <a:spLocks noChangeShapeType="1"/>
            </p:cNvSpPr>
            <p:nvPr/>
          </p:nvSpPr>
          <p:spPr bwMode="auto">
            <a:xfrm flipV="1">
              <a:off x="1014" y="376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7" name="Line 187"/>
            <p:cNvSpPr>
              <a:spLocks noChangeShapeType="1"/>
            </p:cNvSpPr>
            <p:nvPr/>
          </p:nvSpPr>
          <p:spPr bwMode="auto">
            <a:xfrm flipV="1">
              <a:off x="1014" y="3759"/>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8" name="Line 188"/>
            <p:cNvSpPr>
              <a:spLocks noChangeShapeType="1"/>
            </p:cNvSpPr>
            <p:nvPr/>
          </p:nvSpPr>
          <p:spPr bwMode="auto">
            <a:xfrm>
              <a:off x="1019" y="375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49" name="Line 189"/>
            <p:cNvSpPr>
              <a:spLocks noChangeShapeType="1"/>
            </p:cNvSpPr>
            <p:nvPr/>
          </p:nvSpPr>
          <p:spPr bwMode="auto">
            <a:xfrm flipV="1">
              <a:off x="1019" y="3749"/>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0" name="Line 190"/>
            <p:cNvSpPr>
              <a:spLocks noChangeShapeType="1"/>
            </p:cNvSpPr>
            <p:nvPr/>
          </p:nvSpPr>
          <p:spPr bwMode="auto">
            <a:xfrm>
              <a:off x="1025" y="374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1" name="Line 191"/>
            <p:cNvSpPr>
              <a:spLocks noChangeShapeType="1"/>
            </p:cNvSpPr>
            <p:nvPr/>
          </p:nvSpPr>
          <p:spPr bwMode="auto">
            <a:xfrm flipV="1">
              <a:off x="1025" y="3793"/>
              <a:ext cx="6"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2" name="Line 192"/>
            <p:cNvSpPr>
              <a:spLocks noChangeShapeType="1"/>
            </p:cNvSpPr>
            <p:nvPr/>
          </p:nvSpPr>
          <p:spPr bwMode="auto">
            <a:xfrm flipV="1">
              <a:off x="1031" y="376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3" name="Line 193"/>
            <p:cNvSpPr>
              <a:spLocks noChangeShapeType="1"/>
            </p:cNvSpPr>
            <p:nvPr/>
          </p:nvSpPr>
          <p:spPr bwMode="auto">
            <a:xfrm flipV="1">
              <a:off x="1031" y="374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4" name="Line 194"/>
            <p:cNvSpPr>
              <a:spLocks noChangeShapeType="1"/>
            </p:cNvSpPr>
            <p:nvPr/>
          </p:nvSpPr>
          <p:spPr bwMode="auto">
            <a:xfrm>
              <a:off x="1036" y="374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5" name="Line 195"/>
            <p:cNvSpPr>
              <a:spLocks noChangeShapeType="1"/>
            </p:cNvSpPr>
            <p:nvPr/>
          </p:nvSpPr>
          <p:spPr bwMode="auto">
            <a:xfrm flipV="1">
              <a:off x="1036" y="3759"/>
              <a:ext cx="5"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6" name="Line 196"/>
            <p:cNvSpPr>
              <a:spLocks noChangeShapeType="1"/>
            </p:cNvSpPr>
            <p:nvPr/>
          </p:nvSpPr>
          <p:spPr bwMode="auto">
            <a:xfrm>
              <a:off x="1041" y="3759"/>
              <a:ext cx="0" cy="7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7" name="Line 197"/>
            <p:cNvSpPr>
              <a:spLocks noChangeShapeType="1"/>
            </p:cNvSpPr>
            <p:nvPr/>
          </p:nvSpPr>
          <p:spPr bwMode="auto">
            <a:xfrm flipV="1">
              <a:off x="1041" y="3802"/>
              <a:ext cx="6"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8" name="Line 198"/>
            <p:cNvSpPr>
              <a:spLocks noChangeShapeType="1"/>
            </p:cNvSpPr>
            <p:nvPr/>
          </p:nvSpPr>
          <p:spPr bwMode="auto">
            <a:xfrm flipV="1">
              <a:off x="1047"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59" name="Line 199"/>
            <p:cNvSpPr>
              <a:spLocks noChangeShapeType="1"/>
            </p:cNvSpPr>
            <p:nvPr/>
          </p:nvSpPr>
          <p:spPr bwMode="auto">
            <a:xfrm flipV="1">
              <a:off x="1047" y="3734"/>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0" name="Line 200"/>
            <p:cNvSpPr>
              <a:spLocks noChangeShapeType="1"/>
            </p:cNvSpPr>
            <p:nvPr/>
          </p:nvSpPr>
          <p:spPr bwMode="auto">
            <a:xfrm>
              <a:off x="1053"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1" name="Line 201"/>
            <p:cNvSpPr>
              <a:spLocks noChangeShapeType="1"/>
            </p:cNvSpPr>
            <p:nvPr/>
          </p:nvSpPr>
          <p:spPr bwMode="auto">
            <a:xfrm flipV="1">
              <a:off x="1053" y="374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2" name="Line 202"/>
            <p:cNvSpPr>
              <a:spLocks noChangeShapeType="1"/>
            </p:cNvSpPr>
            <p:nvPr/>
          </p:nvSpPr>
          <p:spPr bwMode="auto">
            <a:xfrm>
              <a:off x="1058"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3" name="Line 203"/>
            <p:cNvSpPr>
              <a:spLocks noChangeShapeType="1"/>
            </p:cNvSpPr>
            <p:nvPr/>
          </p:nvSpPr>
          <p:spPr bwMode="auto">
            <a:xfrm flipV="1">
              <a:off x="1058" y="3773"/>
              <a:ext cx="6" cy="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4" name="Line 204"/>
            <p:cNvSpPr>
              <a:spLocks noChangeShapeType="1"/>
            </p:cNvSpPr>
            <p:nvPr/>
          </p:nvSpPr>
          <p:spPr bwMode="auto">
            <a:xfrm flipV="1">
              <a:off x="1064"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5" name="Line 205"/>
            <p:cNvSpPr>
              <a:spLocks noChangeShapeType="1"/>
            </p:cNvSpPr>
            <p:nvPr/>
          </p:nvSpPr>
          <p:spPr bwMode="auto">
            <a:xfrm flipV="1">
              <a:off x="1064" y="3734"/>
              <a:ext cx="4"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6" name="Line 206"/>
            <p:cNvSpPr>
              <a:spLocks noChangeShapeType="1"/>
            </p:cNvSpPr>
            <p:nvPr/>
          </p:nvSpPr>
          <p:spPr bwMode="auto">
            <a:xfrm>
              <a:off x="1068"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7" name="Line 207"/>
            <p:cNvSpPr>
              <a:spLocks noChangeShapeType="1"/>
            </p:cNvSpPr>
            <p:nvPr/>
          </p:nvSpPr>
          <p:spPr bwMode="auto">
            <a:xfrm flipV="1">
              <a:off x="1068" y="3759"/>
              <a:ext cx="7"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8" name="Line 208"/>
            <p:cNvSpPr>
              <a:spLocks noChangeShapeType="1"/>
            </p:cNvSpPr>
            <p:nvPr/>
          </p:nvSpPr>
          <p:spPr bwMode="auto">
            <a:xfrm flipV="1">
              <a:off x="1075" y="3725"/>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69" name="Line 209"/>
            <p:cNvSpPr>
              <a:spLocks noChangeShapeType="1"/>
            </p:cNvSpPr>
            <p:nvPr/>
          </p:nvSpPr>
          <p:spPr bwMode="auto">
            <a:xfrm>
              <a:off x="1080" y="375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0" name="Line 210"/>
            <p:cNvSpPr>
              <a:spLocks noChangeShapeType="1"/>
            </p:cNvSpPr>
            <p:nvPr/>
          </p:nvSpPr>
          <p:spPr bwMode="auto">
            <a:xfrm>
              <a:off x="1085"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1" name="Line 211"/>
            <p:cNvSpPr>
              <a:spLocks noChangeShapeType="1"/>
            </p:cNvSpPr>
            <p:nvPr/>
          </p:nvSpPr>
          <p:spPr bwMode="auto">
            <a:xfrm flipV="1">
              <a:off x="1085" y="3715"/>
              <a:ext cx="6"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2" name="Line 212"/>
            <p:cNvSpPr>
              <a:spLocks noChangeShapeType="1"/>
            </p:cNvSpPr>
            <p:nvPr/>
          </p:nvSpPr>
          <p:spPr bwMode="auto">
            <a:xfrm>
              <a:off x="1091" y="3715"/>
              <a:ext cx="0" cy="11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3" name="Line 213"/>
            <p:cNvSpPr>
              <a:spLocks noChangeShapeType="1"/>
            </p:cNvSpPr>
            <p:nvPr/>
          </p:nvSpPr>
          <p:spPr bwMode="auto">
            <a:xfrm flipV="1">
              <a:off x="1091" y="3779"/>
              <a:ext cx="5" cy="5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4" name="Line 214"/>
            <p:cNvSpPr>
              <a:spLocks noChangeShapeType="1"/>
            </p:cNvSpPr>
            <p:nvPr/>
          </p:nvSpPr>
          <p:spPr bwMode="auto">
            <a:xfrm flipV="1">
              <a:off x="1096"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5" name="Line 215"/>
            <p:cNvSpPr>
              <a:spLocks noChangeShapeType="1"/>
            </p:cNvSpPr>
            <p:nvPr/>
          </p:nvSpPr>
          <p:spPr bwMode="auto">
            <a:xfrm>
              <a:off x="1096" y="3725"/>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6" name="Line 216"/>
            <p:cNvSpPr>
              <a:spLocks noChangeShapeType="1"/>
            </p:cNvSpPr>
            <p:nvPr/>
          </p:nvSpPr>
          <p:spPr bwMode="auto">
            <a:xfrm>
              <a:off x="1101" y="373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7" name="Line 217"/>
            <p:cNvSpPr>
              <a:spLocks noChangeShapeType="1"/>
            </p:cNvSpPr>
            <p:nvPr/>
          </p:nvSpPr>
          <p:spPr bwMode="auto">
            <a:xfrm flipV="1">
              <a:off x="1101" y="3773"/>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8" name="Line 218"/>
            <p:cNvSpPr>
              <a:spLocks noChangeShapeType="1"/>
            </p:cNvSpPr>
            <p:nvPr/>
          </p:nvSpPr>
          <p:spPr bwMode="auto">
            <a:xfrm flipV="1">
              <a:off x="1106" y="3725"/>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79" name="Line 219"/>
            <p:cNvSpPr>
              <a:spLocks noChangeShapeType="1"/>
            </p:cNvSpPr>
            <p:nvPr/>
          </p:nvSpPr>
          <p:spPr bwMode="auto">
            <a:xfrm>
              <a:off x="1106" y="3725"/>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0" name="Line 220"/>
            <p:cNvSpPr>
              <a:spLocks noChangeShapeType="1"/>
            </p:cNvSpPr>
            <p:nvPr/>
          </p:nvSpPr>
          <p:spPr bwMode="auto">
            <a:xfrm>
              <a:off x="1112" y="3739"/>
              <a:ext cx="0" cy="4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1" name="Line 221"/>
            <p:cNvSpPr>
              <a:spLocks noChangeShapeType="1"/>
            </p:cNvSpPr>
            <p:nvPr/>
          </p:nvSpPr>
          <p:spPr bwMode="auto">
            <a:xfrm flipV="1">
              <a:off x="1112" y="3744"/>
              <a:ext cx="6"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2" name="Line 222"/>
            <p:cNvSpPr>
              <a:spLocks noChangeShapeType="1"/>
            </p:cNvSpPr>
            <p:nvPr/>
          </p:nvSpPr>
          <p:spPr bwMode="auto">
            <a:xfrm>
              <a:off x="1118"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3" name="Line 223"/>
            <p:cNvSpPr>
              <a:spLocks noChangeShapeType="1"/>
            </p:cNvSpPr>
            <p:nvPr/>
          </p:nvSpPr>
          <p:spPr bwMode="auto">
            <a:xfrm flipV="1">
              <a:off x="1118" y="3744"/>
              <a:ext cx="5"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4" name="Line 224"/>
            <p:cNvSpPr>
              <a:spLocks noChangeShapeType="1"/>
            </p:cNvSpPr>
            <p:nvPr/>
          </p:nvSpPr>
          <p:spPr bwMode="auto">
            <a:xfrm>
              <a:off x="1123"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5" name="Line 225"/>
            <p:cNvSpPr>
              <a:spLocks noChangeShapeType="1"/>
            </p:cNvSpPr>
            <p:nvPr/>
          </p:nvSpPr>
          <p:spPr bwMode="auto">
            <a:xfrm flipV="1">
              <a:off x="1123" y="376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6" name="Line 226"/>
            <p:cNvSpPr>
              <a:spLocks noChangeShapeType="1"/>
            </p:cNvSpPr>
            <p:nvPr/>
          </p:nvSpPr>
          <p:spPr bwMode="auto">
            <a:xfrm flipV="1">
              <a:off x="1129" y="3734"/>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7" name="Line 227"/>
            <p:cNvSpPr>
              <a:spLocks noChangeShapeType="1"/>
            </p:cNvSpPr>
            <p:nvPr/>
          </p:nvSpPr>
          <p:spPr bwMode="auto">
            <a:xfrm>
              <a:off x="1129" y="373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8" name="Line 228"/>
            <p:cNvSpPr>
              <a:spLocks noChangeShapeType="1"/>
            </p:cNvSpPr>
            <p:nvPr/>
          </p:nvSpPr>
          <p:spPr bwMode="auto">
            <a:xfrm>
              <a:off x="1134"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89" name="Line 229"/>
            <p:cNvSpPr>
              <a:spLocks noChangeShapeType="1"/>
            </p:cNvSpPr>
            <p:nvPr/>
          </p:nvSpPr>
          <p:spPr bwMode="auto">
            <a:xfrm>
              <a:off x="1134" y="376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0" name="Line 230"/>
            <p:cNvSpPr>
              <a:spLocks noChangeShapeType="1"/>
            </p:cNvSpPr>
            <p:nvPr/>
          </p:nvSpPr>
          <p:spPr bwMode="auto">
            <a:xfrm flipV="1">
              <a:off x="1139" y="3749"/>
              <a:ext cx="0"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1" name="Line 231"/>
            <p:cNvSpPr>
              <a:spLocks noChangeShapeType="1"/>
            </p:cNvSpPr>
            <p:nvPr/>
          </p:nvSpPr>
          <p:spPr bwMode="auto">
            <a:xfrm flipV="1">
              <a:off x="1139" y="3739"/>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2" name="Line 232"/>
            <p:cNvSpPr>
              <a:spLocks noChangeShapeType="1"/>
            </p:cNvSpPr>
            <p:nvPr/>
          </p:nvSpPr>
          <p:spPr bwMode="auto">
            <a:xfrm>
              <a:off x="1145" y="3739"/>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3" name="Line 233"/>
            <p:cNvSpPr>
              <a:spLocks noChangeShapeType="1"/>
            </p:cNvSpPr>
            <p:nvPr/>
          </p:nvSpPr>
          <p:spPr bwMode="auto">
            <a:xfrm>
              <a:off x="1145" y="3802"/>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4" name="Line 234"/>
            <p:cNvSpPr>
              <a:spLocks noChangeShapeType="1"/>
            </p:cNvSpPr>
            <p:nvPr/>
          </p:nvSpPr>
          <p:spPr bwMode="auto">
            <a:xfrm flipV="1">
              <a:off x="1151" y="3759"/>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5" name="Line 235"/>
            <p:cNvSpPr>
              <a:spLocks noChangeShapeType="1"/>
            </p:cNvSpPr>
            <p:nvPr/>
          </p:nvSpPr>
          <p:spPr bwMode="auto">
            <a:xfrm flipV="1">
              <a:off x="1151" y="374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6" name="Line 236"/>
            <p:cNvSpPr>
              <a:spLocks noChangeShapeType="1"/>
            </p:cNvSpPr>
            <p:nvPr/>
          </p:nvSpPr>
          <p:spPr bwMode="auto">
            <a:xfrm>
              <a:off x="1156"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7" name="Line 237"/>
            <p:cNvSpPr>
              <a:spLocks noChangeShapeType="1"/>
            </p:cNvSpPr>
            <p:nvPr/>
          </p:nvSpPr>
          <p:spPr bwMode="auto">
            <a:xfrm flipV="1">
              <a:off x="1156" y="3764"/>
              <a:ext cx="5" cy="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8" name="Line 238"/>
            <p:cNvSpPr>
              <a:spLocks noChangeShapeType="1"/>
            </p:cNvSpPr>
            <p:nvPr/>
          </p:nvSpPr>
          <p:spPr bwMode="auto">
            <a:xfrm>
              <a:off x="1161" y="3764"/>
              <a:ext cx="0"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299" name="Line 239"/>
            <p:cNvSpPr>
              <a:spLocks noChangeShapeType="1"/>
            </p:cNvSpPr>
            <p:nvPr/>
          </p:nvSpPr>
          <p:spPr bwMode="auto">
            <a:xfrm flipV="1">
              <a:off x="1161" y="3783"/>
              <a:ext cx="5"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0" name="Line 240"/>
            <p:cNvSpPr>
              <a:spLocks noChangeShapeType="1"/>
            </p:cNvSpPr>
            <p:nvPr/>
          </p:nvSpPr>
          <p:spPr bwMode="auto">
            <a:xfrm flipV="1">
              <a:off x="1166" y="3769"/>
              <a:ext cx="0"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1" name="Line 241"/>
            <p:cNvSpPr>
              <a:spLocks noChangeShapeType="1"/>
            </p:cNvSpPr>
            <p:nvPr/>
          </p:nvSpPr>
          <p:spPr bwMode="auto">
            <a:xfrm>
              <a:off x="1166" y="3769"/>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2" name="Line 242"/>
            <p:cNvSpPr>
              <a:spLocks noChangeShapeType="1"/>
            </p:cNvSpPr>
            <p:nvPr/>
          </p:nvSpPr>
          <p:spPr bwMode="auto">
            <a:xfrm flipV="1">
              <a:off x="1172"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3" name="Line 243"/>
            <p:cNvSpPr>
              <a:spLocks noChangeShapeType="1"/>
            </p:cNvSpPr>
            <p:nvPr/>
          </p:nvSpPr>
          <p:spPr bwMode="auto">
            <a:xfrm>
              <a:off x="1172" y="3725"/>
              <a:ext cx="5"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4" name="Line 244"/>
            <p:cNvSpPr>
              <a:spLocks noChangeShapeType="1"/>
            </p:cNvSpPr>
            <p:nvPr/>
          </p:nvSpPr>
          <p:spPr bwMode="auto">
            <a:xfrm>
              <a:off x="1177" y="3739"/>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5" name="Line 245"/>
            <p:cNvSpPr>
              <a:spLocks noChangeShapeType="1"/>
            </p:cNvSpPr>
            <p:nvPr/>
          </p:nvSpPr>
          <p:spPr bwMode="auto">
            <a:xfrm flipV="1">
              <a:off x="1177" y="3773"/>
              <a:ext cx="6"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6" name="Line 246"/>
            <p:cNvSpPr>
              <a:spLocks noChangeShapeType="1"/>
            </p:cNvSpPr>
            <p:nvPr/>
          </p:nvSpPr>
          <p:spPr bwMode="auto">
            <a:xfrm flipV="1">
              <a:off x="1183"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7" name="Line 247"/>
            <p:cNvSpPr>
              <a:spLocks noChangeShapeType="1"/>
            </p:cNvSpPr>
            <p:nvPr/>
          </p:nvSpPr>
          <p:spPr bwMode="auto">
            <a:xfrm flipV="1">
              <a:off x="1183" y="3711"/>
              <a:ext cx="5"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8" name="Line 248"/>
            <p:cNvSpPr>
              <a:spLocks noChangeShapeType="1"/>
            </p:cNvSpPr>
            <p:nvPr/>
          </p:nvSpPr>
          <p:spPr bwMode="auto">
            <a:xfrm>
              <a:off x="1188" y="3711"/>
              <a:ext cx="0" cy="7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09" name="Line 249"/>
            <p:cNvSpPr>
              <a:spLocks noChangeShapeType="1"/>
            </p:cNvSpPr>
            <p:nvPr/>
          </p:nvSpPr>
          <p:spPr bwMode="auto">
            <a:xfrm flipV="1">
              <a:off x="1188" y="3744"/>
              <a:ext cx="6"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0" name="Line 250"/>
            <p:cNvSpPr>
              <a:spLocks noChangeShapeType="1"/>
            </p:cNvSpPr>
            <p:nvPr/>
          </p:nvSpPr>
          <p:spPr bwMode="auto">
            <a:xfrm>
              <a:off x="1194"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1" name="Line 251"/>
            <p:cNvSpPr>
              <a:spLocks noChangeShapeType="1"/>
            </p:cNvSpPr>
            <p:nvPr/>
          </p:nvSpPr>
          <p:spPr bwMode="auto">
            <a:xfrm flipV="1">
              <a:off x="1194" y="3779"/>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2" name="Line 252"/>
            <p:cNvSpPr>
              <a:spLocks noChangeShapeType="1"/>
            </p:cNvSpPr>
            <p:nvPr/>
          </p:nvSpPr>
          <p:spPr bwMode="auto">
            <a:xfrm flipV="1">
              <a:off x="1200"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3" name="Line 253"/>
            <p:cNvSpPr>
              <a:spLocks noChangeShapeType="1"/>
            </p:cNvSpPr>
            <p:nvPr/>
          </p:nvSpPr>
          <p:spPr bwMode="auto">
            <a:xfrm>
              <a:off x="1200" y="3725"/>
              <a:ext cx="5"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4" name="Line 254"/>
            <p:cNvSpPr>
              <a:spLocks noChangeShapeType="1"/>
            </p:cNvSpPr>
            <p:nvPr/>
          </p:nvSpPr>
          <p:spPr bwMode="auto">
            <a:xfrm>
              <a:off x="1205" y="3754"/>
              <a:ext cx="0"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5" name="Line 255"/>
            <p:cNvSpPr>
              <a:spLocks noChangeShapeType="1"/>
            </p:cNvSpPr>
            <p:nvPr/>
          </p:nvSpPr>
          <p:spPr bwMode="auto">
            <a:xfrm flipV="1">
              <a:off x="1205" y="374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6" name="Line 256"/>
            <p:cNvSpPr>
              <a:spLocks noChangeShapeType="1"/>
            </p:cNvSpPr>
            <p:nvPr/>
          </p:nvSpPr>
          <p:spPr bwMode="auto">
            <a:xfrm>
              <a:off x="1210"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7" name="Line 257"/>
            <p:cNvSpPr>
              <a:spLocks noChangeShapeType="1"/>
            </p:cNvSpPr>
            <p:nvPr/>
          </p:nvSpPr>
          <p:spPr bwMode="auto">
            <a:xfrm flipV="1">
              <a:off x="1210"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8" name="Line 258"/>
            <p:cNvSpPr>
              <a:spLocks noChangeShapeType="1"/>
            </p:cNvSpPr>
            <p:nvPr/>
          </p:nvSpPr>
          <p:spPr bwMode="auto">
            <a:xfrm flipV="1">
              <a:off x="1215" y="3730"/>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19" name="Line 259"/>
            <p:cNvSpPr>
              <a:spLocks noChangeShapeType="1"/>
            </p:cNvSpPr>
            <p:nvPr/>
          </p:nvSpPr>
          <p:spPr bwMode="auto">
            <a:xfrm>
              <a:off x="1215" y="3730"/>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0" name="Line 260"/>
            <p:cNvSpPr>
              <a:spLocks noChangeShapeType="1"/>
            </p:cNvSpPr>
            <p:nvPr/>
          </p:nvSpPr>
          <p:spPr bwMode="auto">
            <a:xfrm>
              <a:off x="1221" y="3730"/>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1" name="Line 261"/>
            <p:cNvSpPr>
              <a:spLocks noChangeShapeType="1"/>
            </p:cNvSpPr>
            <p:nvPr/>
          </p:nvSpPr>
          <p:spPr bwMode="auto">
            <a:xfrm>
              <a:off x="1221" y="375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2" name="Line 262"/>
            <p:cNvSpPr>
              <a:spLocks noChangeShapeType="1"/>
            </p:cNvSpPr>
            <p:nvPr/>
          </p:nvSpPr>
          <p:spPr bwMode="auto">
            <a:xfrm>
              <a:off x="1226" y="3759"/>
              <a:ext cx="0" cy="6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3" name="Line 263"/>
            <p:cNvSpPr>
              <a:spLocks noChangeShapeType="1"/>
            </p:cNvSpPr>
            <p:nvPr/>
          </p:nvSpPr>
          <p:spPr bwMode="auto">
            <a:xfrm flipV="1">
              <a:off x="1226" y="3802"/>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4" name="Line 264"/>
            <p:cNvSpPr>
              <a:spLocks noChangeShapeType="1"/>
            </p:cNvSpPr>
            <p:nvPr/>
          </p:nvSpPr>
          <p:spPr bwMode="auto">
            <a:xfrm flipV="1">
              <a:off x="1232" y="3734"/>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5" name="Line 265"/>
            <p:cNvSpPr>
              <a:spLocks noChangeShapeType="1"/>
            </p:cNvSpPr>
            <p:nvPr/>
          </p:nvSpPr>
          <p:spPr bwMode="auto">
            <a:xfrm>
              <a:off x="1232" y="373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6" name="Line 266"/>
            <p:cNvSpPr>
              <a:spLocks noChangeShapeType="1"/>
            </p:cNvSpPr>
            <p:nvPr/>
          </p:nvSpPr>
          <p:spPr bwMode="auto">
            <a:xfrm>
              <a:off x="1237"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7" name="Line 267"/>
            <p:cNvSpPr>
              <a:spLocks noChangeShapeType="1"/>
            </p:cNvSpPr>
            <p:nvPr/>
          </p:nvSpPr>
          <p:spPr bwMode="auto">
            <a:xfrm flipV="1">
              <a:off x="1237" y="3788"/>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8" name="Line 268"/>
            <p:cNvSpPr>
              <a:spLocks noChangeShapeType="1"/>
            </p:cNvSpPr>
            <p:nvPr/>
          </p:nvSpPr>
          <p:spPr bwMode="auto">
            <a:xfrm flipV="1">
              <a:off x="1243"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29" name="Line 269"/>
            <p:cNvSpPr>
              <a:spLocks noChangeShapeType="1"/>
            </p:cNvSpPr>
            <p:nvPr/>
          </p:nvSpPr>
          <p:spPr bwMode="auto">
            <a:xfrm>
              <a:off x="1243"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0" name="Line 270"/>
            <p:cNvSpPr>
              <a:spLocks noChangeShapeType="1"/>
            </p:cNvSpPr>
            <p:nvPr/>
          </p:nvSpPr>
          <p:spPr bwMode="auto">
            <a:xfrm>
              <a:off x="1248"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1" name="Line 271"/>
            <p:cNvSpPr>
              <a:spLocks noChangeShapeType="1"/>
            </p:cNvSpPr>
            <p:nvPr/>
          </p:nvSpPr>
          <p:spPr bwMode="auto">
            <a:xfrm flipV="1">
              <a:off x="1248" y="3734"/>
              <a:ext cx="6"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2" name="Line 272"/>
            <p:cNvSpPr>
              <a:spLocks noChangeShapeType="1"/>
            </p:cNvSpPr>
            <p:nvPr/>
          </p:nvSpPr>
          <p:spPr bwMode="auto">
            <a:xfrm>
              <a:off x="1254"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3" name="Line 273"/>
            <p:cNvSpPr>
              <a:spLocks noChangeShapeType="1"/>
            </p:cNvSpPr>
            <p:nvPr/>
          </p:nvSpPr>
          <p:spPr bwMode="auto">
            <a:xfrm>
              <a:off x="1254" y="378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4" name="Line 274"/>
            <p:cNvSpPr>
              <a:spLocks noChangeShapeType="1"/>
            </p:cNvSpPr>
            <p:nvPr/>
          </p:nvSpPr>
          <p:spPr bwMode="auto">
            <a:xfrm flipV="1">
              <a:off x="1259" y="3754"/>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5" name="Line 275"/>
            <p:cNvSpPr>
              <a:spLocks noChangeShapeType="1"/>
            </p:cNvSpPr>
            <p:nvPr/>
          </p:nvSpPr>
          <p:spPr bwMode="auto">
            <a:xfrm flipV="1">
              <a:off x="1259" y="3739"/>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6" name="Line 276"/>
            <p:cNvSpPr>
              <a:spLocks noChangeShapeType="1"/>
            </p:cNvSpPr>
            <p:nvPr/>
          </p:nvSpPr>
          <p:spPr bwMode="auto">
            <a:xfrm>
              <a:off x="1265"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7" name="Line 277"/>
            <p:cNvSpPr>
              <a:spLocks noChangeShapeType="1"/>
            </p:cNvSpPr>
            <p:nvPr/>
          </p:nvSpPr>
          <p:spPr bwMode="auto">
            <a:xfrm flipV="1">
              <a:off x="1265" y="3730"/>
              <a:ext cx="5"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8" name="Line 278"/>
            <p:cNvSpPr>
              <a:spLocks noChangeShapeType="1"/>
            </p:cNvSpPr>
            <p:nvPr/>
          </p:nvSpPr>
          <p:spPr bwMode="auto">
            <a:xfrm>
              <a:off x="1270" y="373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39" name="Line 279"/>
            <p:cNvSpPr>
              <a:spLocks noChangeShapeType="1"/>
            </p:cNvSpPr>
            <p:nvPr/>
          </p:nvSpPr>
          <p:spPr bwMode="auto">
            <a:xfrm flipV="1">
              <a:off x="1270" y="3773"/>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0" name="Line 280"/>
            <p:cNvSpPr>
              <a:spLocks noChangeShapeType="1"/>
            </p:cNvSpPr>
            <p:nvPr/>
          </p:nvSpPr>
          <p:spPr bwMode="auto">
            <a:xfrm flipV="1">
              <a:off x="1275"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1" name="Line 281"/>
            <p:cNvSpPr>
              <a:spLocks noChangeShapeType="1"/>
            </p:cNvSpPr>
            <p:nvPr/>
          </p:nvSpPr>
          <p:spPr bwMode="auto">
            <a:xfrm>
              <a:off x="1275" y="3749"/>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2" name="Line 282"/>
            <p:cNvSpPr>
              <a:spLocks noChangeShapeType="1"/>
            </p:cNvSpPr>
            <p:nvPr/>
          </p:nvSpPr>
          <p:spPr bwMode="auto">
            <a:xfrm>
              <a:off x="1281" y="3749"/>
              <a:ext cx="0" cy="7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3" name="Line 283"/>
            <p:cNvSpPr>
              <a:spLocks noChangeShapeType="1"/>
            </p:cNvSpPr>
            <p:nvPr/>
          </p:nvSpPr>
          <p:spPr bwMode="auto">
            <a:xfrm flipV="1">
              <a:off x="1281" y="3779"/>
              <a:ext cx="5" cy="4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4" name="Line 284"/>
            <p:cNvSpPr>
              <a:spLocks noChangeShapeType="1"/>
            </p:cNvSpPr>
            <p:nvPr/>
          </p:nvSpPr>
          <p:spPr bwMode="auto">
            <a:xfrm flipV="1">
              <a:off x="1286"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5" name="Line 285"/>
            <p:cNvSpPr>
              <a:spLocks noChangeShapeType="1"/>
            </p:cNvSpPr>
            <p:nvPr/>
          </p:nvSpPr>
          <p:spPr bwMode="auto">
            <a:xfrm>
              <a:off x="1286" y="3749"/>
              <a:ext cx="6"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6" name="Line 286"/>
            <p:cNvSpPr>
              <a:spLocks noChangeShapeType="1"/>
            </p:cNvSpPr>
            <p:nvPr/>
          </p:nvSpPr>
          <p:spPr bwMode="auto">
            <a:xfrm>
              <a:off x="1292" y="3769"/>
              <a:ext cx="0"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7" name="Line 287"/>
            <p:cNvSpPr>
              <a:spLocks noChangeShapeType="1"/>
            </p:cNvSpPr>
            <p:nvPr/>
          </p:nvSpPr>
          <p:spPr bwMode="auto">
            <a:xfrm>
              <a:off x="1292" y="378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8" name="Line 288"/>
            <p:cNvSpPr>
              <a:spLocks noChangeShapeType="1"/>
            </p:cNvSpPr>
            <p:nvPr/>
          </p:nvSpPr>
          <p:spPr bwMode="auto">
            <a:xfrm>
              <a:off x="1303" y="3725"/>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49" name="Line 289"/>
            <p:cNvSpPr>
              <a:spLocks noChangeShapeType="1"/>
            </p:cNvSpPr>
            <p:nvPr/>
          </p:nvSpPr>
          <p:spPr bwMode="auto">
            <a:xfrm flipV="1">
              <a:off x="1303" y="376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0" name="Line 290"/>
            <p:cNvSpPr>
              <a:spLocks noChangeShapeType="1"/>
            </p:cNvSpPr>
            <p:nvPr/>
          </p:nvSpPr>
          <p:spPr bwMode="auto">
            <a:xfrm flipV="1">
              <a:off x="1308" y="3720"/>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1" name="Line 291"/>
            <p:cNvSpPr>
              <a:spLocks noChangeShapeType="1"/>
            </p:cNvSpPr>
            <p:nvPr/>
          </p:nvSpPr>
          <p:spPr bwMode="auto">
            <a:xfrm>
              <a:off x="1308" y="3720"/>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2" name="Line 292"/>
            <p:cNvSpPr>
              <a:spLocks noChangeShapeType="1"/>
            </p:cNvSpPr>
            <p:nvPr/>
          </p:nvSpPr>
          <p:spPr bwMode="auto">
            <a:xfrm>
              <a:off x="1314"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3" name="Line 293"/>
            <p:cNvSpPr>
              <a:spLocks noChangeShapeType="1"/>
            </p:cNvSpPr>
            <p:nvPr/>
          </p:nvSpPr>
          <p:spPr bwMode="auto">
            <a:xfrm flipV="1">
              <a:off x="1314" y="3739"/>
              <a:ext cx="5"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4" name="Line 294"/>
            <p:cNvSpPr>
              <a:spLocks noChangeShapeType="1"/>
            </p:cNvSpPr>
            <p:nvPr/>
          </p:nvSpPr>
          <p:spPr bwMode="auto">
            <a:xfrm>
              <a:off x="1319"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5" name="Line 295"/>
            <p:cNvSpPr>
              <a:spLocks noChangeShapeType="1"/>
            </p:cNvSpPr>
            <p:nvPr/>
          </p:nvSpPr>
          <p:spPr bwMode="auto">
            <a:xfrm flipV="1">
              <a:off x="1319" y="3773"/>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6" name="Line 296"/>
            <p:cNvSpPr>
              <a:spLocks noChangeShapeType="1"/>
            </p:cNvSpPr>
            <p:nvPr/>
          </p:nvSpPr>
          <p:spPr bwMode="auto">
            <a:xfrm flipV="1">
              <a:off x="1325" y="372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7" name="Line 297"/>
            <p:cNvSpPr>
              <a:spLocks noChangeShapeType="1"/>
            </p:cNvSpPr>
            <p:nvPr/>
          </p:nvSpPr>
          <p:spPr bwMode="auto">
            <a:xfrm>
              <a:off x="1325" y="3720"/>
              <a:ext cx="4"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8" name="Line 298"/>
            <p:cNvSpPr>
              <a:spLocks noChangeShapeType="1"/>
            </p:cNvSpPr>
            <p:nvPr/>
          </p:nvSpPr>
          <p:spPr bwMode="auto">
            <a:xfrm>
              <a:off x="1329"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59" name="Line 299"/>
            <p:cNvSpPr>
              <a:spLocks noChangeShapeType="1"/>
            </p:cNvSpPr>
            <p:nvPr/>
          </p:nvSpPr>
          <p:spPr bwMode="auto">
            <a:xfrm flipV="1">
              <a:off x="1329" y="3779"/>
              <a:ext cx="6" cy="2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0" name="Line 300"/>
            <p:cNvSpPr>
              <a:spLocks noChangeShapeType="1"/>
            </p:cNvSpPr>
            <p:nvPr/>
          </p:nvSpPr>
          <p:spPr bwMode="auto">
            <a:xfrm flipV="1">
              <a:off x="1335"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1" name="Line 301"/>
            <p:cNvSpPr>
              <a:spLocks noChangeShapeType="1"/>
            </p:cNvSpPr>
            <p:nvPr/>
          </p:nvSpPr>
          <p:spPr bwMode="auto">
            <a:xfrm>
              <a:off x="1335" y="3725"/>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2" name="Line 302"/>
            <p:cNvSpPr>
              <a:spLocks noChangeShapeType="1"/>
            </p:cNvSpPr>
            <p:nvPr/>
          </p:nvSpPr>
          <p:spPr bwMode="auto">
            <a:xfrm>
              <a:off x="1341" y="3725"/>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3" name="Line 303"/>
            <p:cNvSpPr>
              <a:spLocks noChangeShapeType="1"/>
            </p:cNvSpPr>
            <p:nvPr/>
          </p:nvSpPr>
          <p:spPr bwMode="auto">
            <a:xfrm flipV="1">
              <a:off x="1341" y="3744"/>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4" name="Line 304"/>
            <p:cNvSpPr>
              <a:spLocks noChangeShapeType="1"/>
            </p:cNvSpPr>
            <p:nvPr/>
          </p:nvSpPr>
          <p:spPr bwMode="auto">
            <a:xfrm>
              <a:off x="1346"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5" name="Line 305"/>
            <p:cNvSpPr>
              <a:spLocks noChangeShapeType="1"/>
            </p:cNvSpPr>
            <p:nvPr/>
          </p:nvSpPr>
          <p:spPr bwMode="auto">
            <a:xfrm flipV="1">
              <a:off x="1346" y="3739"/>
              <a:ext cx="5"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6" name="Line 306"/>
            <p:cNvSpPr>
              <a:spLocks noChangeShapeType="1"/>
            </p:cNvSpPr>
            <p:nvPr/>
          </p:nvSpPr>
          <p:spPr bwMode="auto">
            <a:xfrm>
              <a:off x="1351" y="3739"/>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7" name="Line 307"/>
            <p:cNvSpPr>
              <a:spLocks noChangeShapeType="1"/>
            </p:cNvSpPr>
            <p:nvPr/>
          </p:nvSpPr>
          <p:spPr bwMode="auto">
            <a:xfrm flipV="1">
              <a:off x="1351" y="3798"/>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8" name="Line 308"/>
            <p:cNvSpPr>
              <a:spLocks noChangeShapeType="1"/>
            </p:cNvSpPr>
            <p:nvPr/>
          </p:nvSpPr>
          <p:spPr bwMode="auto">
            <a:xfrm flipV="1">
              <a:off x="1357" y="3725"/>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69" name="Line 309"/>
            <p:cNvSpPr>
              <a:spLocks noChangeShapeType="1"/>
            </p:cNvSpPr>
            <p:nvPr/>
          </p:nvSpPr>
          <p:spPr bwMode="auto">
            <a:xfrm>
              <a:off x="1357" y="372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0" name="Line 310"/>
            <p:cNvSpPr>
              <a:spLocks noChangeShapeType="1"/>
            </p:cNvSpPr>
            <p:nvPr/>
          </p:nvSpPr>
          <p:spPr bwMode="auto">
            <a:xfrm>
              <a:off x="1363"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1" name="Line 311"/>
            <p:cNvSpPr>
              <a:spLocks noChangeShapeType="1"/>
            </p:cNvSpPr>
            <p:nvPr/>
          </p:nvSpPr>
          <p:spPr bwMode="auto">
            <a:xfrm flipV="1">
              <a:off x="1363" y="3769"/>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2" name="Line 312"/>
            <p:cNvSpPr>
              <a:spLocks noChangeShapeType="1"/>
            </p:cNvSpPr>
            <p:nvPr/>
          </p:nvSpPr>
          <p:spPr bwMode="auto">
            <a:xfrm flipV="1">
              <a:off x="1368"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3" name="Line 313"/>
            <p:cNvSpPr>
              <a:spLocks noChangeShapeType="1"/>
            </p:cNvSpPr>
            <p:nvPr/>
          </p:nvSpPr>
          <p:spPr bwMode="auto">
            <a:xfrm>
              <a:off x="1368" y="3725"/>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4" name="Line 314"/>
            <p:cNvSpPr>
              <a:spLocks noChangeShapeType="1"/>
            </p:cNvSpPr>
            <p:nvPr/>
          </p:nvSpPr>
          <p:spPr bwMode="auto">
            <a:xfrm>
              <a:off x="1374" y="3725"/>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5" name="Line 315"/>
            <p:cNvSpPr>
              <a:spLocks noChangeShapeType="1"/>
            </p:cNvSpPr>
            <p:nvPr/>
          </p:nvSpPr>
          <p:spPr bwMode="auto">
            <a:xfrm flipV="1">
              <a:off x="1374" y="3730"/>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6" name="Line 316"/>
            <p:cNvSpPr>
              <a:spLocks noChangeShapeType="1"/>
            </p:cNvSpPr>
            <p:nvPr/>
          </p:nvSpPr>
          <p:spPr bwMode="auto">
            <a:xfrm>
              <a:off x="1379" y="3730"/>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7" name="Line 317"/>
            <p:cNvSpPr>
              <a:spLocks noChangeShapeType="1"/>
            </p:cNvSpPr>
            <p:nvPr/>
          </p:nvSpPr>
          <p:spPr bwMode="auto">
            <a:xfrm flipV="1">
              <a:off x="1379" y="3720"/>
              <a:ext cx="6"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8" name="Line 318"/>
            <p:cNvSpPr>
              <a:spLocks noChangeShapeType="1"/>
            </p:cNvSpPr>
            <p:nvPr/>
          </p:nvSpPr>
          <p:spPr bwMode="auto">
            <a:xfrm>
              <a:off x="1385" y="372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79" name="Line 319"/>
            <p:cNvSpPr>
              <a:spLocks noChangeShapeType="1"/>
            </p:cNvSpPr>
            <p:nvPr/>
          </p:nvSpPr>
          <p:spPr bwMode="auto">
            <a:xfrm flipV="1">
              <a:off x="1385" y="374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0" name="Line 320"/>
            <p:cNvSpPr>
              <a:spLocks noChangeShapeType="1"/>
            </p:cNvSpPr>
            <p:nvPr/>
          </p:nvSpPr>
          <p:spPr bwMode="auto">
            <a:xfrm>
              <a:off x="1390"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1" name="Line 321"/>
            <p:cNvSpPr>
              <a:spLocks noChangeShapeType="1"/>
            </p:cNvSpPr>
            <p:nvPr/>
          </p:nvSpPr>
          <p:spPr bwMode="auto">
            <a:xfrm flipV="1">
              <a:off x="1390" y="3744"/>
              <a:ext cx="5"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2" name="Line 322"/>
            <p:cNvSpPr>
              <a:spLocks noChangeShapeType="1"/>
            </p:cNvSpPr>
            <p:nvPr/>
          </p:nvSpPr>
          <p:spPr bwMode="auto">
            <a:xfrm>
              <a:off x="1395" y="3744"/>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3" name="Line 323"/>
            <p:cNvSpPr>
              <a:spLocks noChangeShapeType="1"/>
            </p:cNvSpPr>
            <p:nvPr/>
          </p:nvSpPr>
          <p:spPr bwMode="auto">
            <a:xfrm flipV="1">
              <a:off x="1395" y="3779"/>
              <a:ext cx="6"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4" name="Line 324"/>
            <p:cNvSpPr>
              <a:spLocks noChangeShapeType="1"/>
            </p:cNvSpPr>
            <p:nvPr/>
          </p:nvSpPr>
          <p:spPr bwMode="auto">
            <a:xfrm flipV="1">
              <a:off x="1401" y="3739"/>
              <a:ext cx="0" cy="4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5" name="Line 325"/>
            <p:cNvSpPr>
              <a:spLocks noChangeShapeType="1"/>
            </p:cNvSpPr>
            <p:nvPr/>
          </p:nvSpPr>
          <p:spPr bwMode="auto">
            <a:xfrm flipV="1">
              <a:off x="1406" y="375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6" name="Line 326"/>
            <p:cNvSpPr>
              <a:spLocks noChangeShapeType="1"/>
            </p:cNvSpPr>
            <p:nvPr/>
          </p:nvSpPr>
          <p:spPr bwMode="auto">
            <a:xfrm>
              <a:off x="1412" y="3754"/>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7" name="Line 327"/>
            <p:cNvSpPr>
              <a:spLocks noChangeShapeType="1"/>
            </p:cNvSpPr>
            <p:nvPr/>
          </p:nvSpPr>
          <p:spPr bwMode="auto">
            <a:xfrm flipV="1">
              <a:off x="1412" y="3788"/>
              <a:ext cx="4"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8" name="Line 328"/>
            <p:cNvSpPr>
              <a:spLocks noChangeShapeType="1"/>
            </p:cNvSpPr>
            <p:nvPr/>
          </p:nvSpPr>
          <p:spPr bwMode="auto">
            <a:xfrm flipV="1">
              <a:off x="1416"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89" name="Line 329"/>
            <p:cNvSpPr>
              <a:spLocks noChangeShapeType="1"/>
            </p:cNvSpPr>
            <p:nvPr/>
          </p:nvSpPr>
          <p:spPr bwMode="auto">
            <a:xfrm flipV="1">
              <a:off x="1416" y="3720"/>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90" name="Line 330"/>
            <p:cNvSpPr>
              <a:spLocks noChangeShapeType="1"/>
            </p:cNvSpPr>
            <p:nvPr/>
          </p:nvSpPr>
          <p:spPr bwMode="auto">
            <a:xfrm>
              <a:off x="1422" y="3720"/>
              <a:ext cx="0" cy="7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91" name="Line 331"/>
            <p:cNvSpPr>
              <a:spLocks noChangeShapeType="1"/>
            </p:cNvSpPr>
            <p:nvPr/>
          </p:nvSpPr>
          <p:spPr bwMode="auto">
            <a:xfrm flipV="1">
              <a:off x="1422" y="3788"/>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92" name="Line 332"/>
            <p:cNvSpPr>
              <a:spLocks noChangeShapeType="1"/>
            </p:cNvSpPr>
            <p:nvPr/>
          </p:nvSpPr>
          <p:spPr bwMode="auto">
            <a:xfrm flipV="1">
              <a:off x="1428"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93" name="Line 333"/>
            <p:cNvSpPr>
              <a:spLocks noChangeShapeType="1"/>
            </p:cNvSpPr>
            <p:nvPr/>
          </p:nvSpPr>
          <p:spPr bwMode="auto">
            <a:xfrm>
              <a:off x="1428" y="3734"/>
              <a:ext cx="6"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94" name="Line 334"/>
            <p:cNvSpPr>
              <a:spLocks noChangeShapeType="1"/>
            </p:cNvSpPr>
            <p:nvPr/>
          </p:nvSpPr>
          <p:spPr bwMode="auto">
            <a:xfrm>
              <a:off x="1434"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95" name="Line 335"/>
            <p:cNvSpPr>
              <a:spLocks noChangeShapeType="1"/>
            </p:cNvSpPr>
            <p:nvPr/>
          </p:nvSpPr>
          <p:spPr bwMode="auto">
            <a:xfrm>
              <a:off x="1434" y="376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3396" name="Line 336"/>
            <p:cNvSpPr>
              <a:spLocks noChangeShapeType="1"/>
            </p:cNvSpPr>
            <p:nvPr/>
          </p:nvSpPr>
          <p:spPr bwMode="auto">
            <a:xfrm flipV="1">
              <a:off x="1439"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grpSp>
      <p:sp>
        <p:nvSpPr>
          <p:cNvPr id="3102" name="Text Box 337"/>
          <p:cNvSpPr txBox="1">
            <a:spLocks noChangeArrowheads="1"/>
          </p:cNvSpPr>
          <p:nvPr/>
        </p:nvSpPr>
        <p:spPr bwMode="auto">
          <a:xfrm>
            <a:off x="7183438" y="5089525"/>
            <a:ext cx="1141412" cy="1809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C20000"/>
                </a:solidFill>
                <a:latin typeface="Agilent TT Cond" pitchFamily="34" charset="0"/>
              </a:rPr>
              <a:t>-116 dBm to –126 dBm</a:t>
            </a:r>
            <a:endParaRPr lang="en-US" sz="2200" dirty="0">
              <a:latin typeface="Agilent TT Cond" pitchFamily="34" charset="0"/>
            </a:endParaRPr>
          </a:p>
        </p:txBody>
      </p:sp>
      <p:sp>
        <p:nvSpPr>
          <p:cNvPr id="3103" name="Line 338"/>
          <p:cNvSpPr>
            <a:spLocks noChangeShapeType="1"/>
          </p:cNvSpPr>
          <p:nvPr/>
        </p:nvSpPr>
        <p:spPr bwMode="auto">
          <a:xfrm flipH="1">
            <a:off x="6521450" y="5210175"/>
            <a:ext cx="601663" cy="300038"/>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3105" name="Text Box 341"/>
          <p:cNvSpPr txBox="1">
            <a:spLocks noChangeArrowheads="1"/>
          </p:cNvSpPr>
          <p:nvPr/>
        </p:nvSpPr>
        <p:spPr bwMode="auto">
          <a:xfrm>
            <a:off x="6096000" y="5715000"/>
            <a:ext cx="762000" cy="1524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400080"/>
                </a:solidFill>
                <a:latin typeface="Agilent TT Cond" pitchFamily="34" charset="0"/>
              </a:rPr>
              <a:t>IF Channel</a:t>
            </a:r>
            <a:endParaRPr lang="en-US" sz="2200" dirty="0">
              <a:latin typeface="Agilent TT Cond" pitchFamily="34" charset="0"/>
            </a:endParaRPr>
          </a:p>
        </p:txBody>
      </p:sp>
      <p:sp>
        <p:nvSpPr>
          <p:cNvPr id="3106" name="Text Box 342"/>
          <p:cNvSpPr txBox="1">
            <a:spLocks noChangeArrowheads="1"/>
          </p:cNvSpPr>
          <p:nvPr/>
        </p:nvSpPr>
        <p:spPr bwMode="auto">
          <a:xfrm>
            <a:off x="609600" y="4648200"/>
            <a:ext cx="2971800" cy="609600"/>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1400" b="1" i="1" dirty="0">
                <a:latin typeface="Agilent TT Cond" pitchFamily="34" charset="0"/>
              </a:rPr>
              <a:t>Range (-</a:t>
            </a:r>
            <a:r>
              <a:rPr lang="en-US" sz="1400" b="1" i="1" dirty="0" smtClean="0">
                <a:latin typeface="Agilent TT Cond" pitchFamily="34" charset="0"/>
              </a:rPr>
              <a:t>127 </a:t>
            </a:r>
            <a:r>
              <a:rPr lang="en-US" sz="1400" b="1" i="1" dirty="0" err="1" smtClean="0">
                <a:latin typeface="Agilent TT Cond" pitchFamily="34" charset="0"/>
              </a:rPr>
              <a:t>dBm</a:t>
            </a:r>
            <a:r>
              <a:rPr lang="en-US" sz="1400" b="1" i="1" dirty="0" smtClean="0">
                <a:latin typeface="Agilent TT Cond" pitchFamily="34" charset="0"/>
              </a:rPr>
              <a:t> </a:t>
            </a:r>
            <a:r>
              <a:rPr lang="en-US" sz="1400" b="1" i="1" dirty="0">
                <a:latin typeface="Agilent TT Cond" pitchFamily="34" charset="0"/>
              </a:rPr>
              <a:t>to </a:t>
            </a:r>
            <a:r>
              <a:rPr lang="en-US" sz="1400" b="1" i="1" dirty="0" smtClean="0">
                <a:latin typeface="Agilent TT Cond" pitchFamily="34" charset="0"/>
              </a:rPr>
              <a:t>+23 </a:t>
            </a:r>
            <a:r>
              <a:rPr lang="en-US" sz="1400" b="1" i="1" dirty="0" err="1" smtClean="0">
                <a:latin typeface="Agilent TT Cond" pitchFamily="34" charset="0"/>
              </a:rPr>
              <a:t>dBm</a:t>
            </a:r>
            <a:r>
              <a:rPr lang="en-US" sz="1400" b="1" i="1" dirty="0">
                <a:latin typeface="Agilent TT Cond" pitchFamily="34" charset="0"/>
              </a:rPr>
              <a:t>)</a:t>
            </a:r>
          </a:p>
          <a:p>
            <a:pPr marL="184150" indent="-184150" defTabSz="403225">
              <a:buClr>
                <a:srgbClr val="000000"/>
              </a:buClr>
              <a:buFontTx/>
              <a:buChar char="•"/>
            </a:pPr>
            <a:r>
              <a:rPr lang="en-US" sz="1400" b="1" i="1" dirty="0">
                <a:latin typeface="Agilent TT Cond" pitchFamily="34" charset="0"/>
              </a:rPr>
              <a:t>Accuracy (+/- </a:t>
            </a:r>
            <a:r>
              <a:rPr lang="en-US" sz="1400" b="1" i="1" dirty="0" smtClean="0">
                <a:latin typeface="Agilent TT Cond" pitchFamily="34" charset="0"/>
              </a:rPr>
              <a:t>0.7 dB</a:t>
            </a:r>
            <a:r>
              <a:rPr lang="en-US" sz="1400" b="1" i="1" dirty="0">
                <a:latin typeface="Agilent TT Cond" pitchFamily="34" charset="0"/>
              </a:rPr>
              <a:t>)</a:t>
            </a:r>
          </a:p>
          <a:p>
            <a:pPr marL="184150" indent="-184150" defTabSz="403225">
              <a:buClr>
                <a:srgbClr val="000000"/>
              </a:buClr>
              <a:buFontTx/>
              <a:buChar char="•"/>
            </a:pPr>
            <a:r>
              <a:rPr lang="en-US" sz="1400" b="1" i="1" dirty="0">
                <a:latin typeface="Agilent TT Cond" pitchFamily="34" charset="0"/>
              </a:rPr>
              <a:t>Resolution (</a:t>
            </a:r>
            <a:r>
              <a:rPr lang="en-US" sz="1400" b="1" i="1" dirty="0" smtClean="0">
                <a:latin typeface="Agilent TT Cond" pitchFamily="34" charset="0"/>
              </a:rPr>
              <a:t>0.01 dB</a:t>
            </a:r>
            <a:r>
              <a:rPr lang="en-US" sz="1400" b="1" i="1" dirty="0">
                <a:latin typeface="Agilent TT Cond" pitchFamily="34" charset="0"/>
              </a:rPr>
              <a:t>)</a:t>
            </a:r>
          </a:p>
        </p:txBody>
      </p:sp>
      <p:sp>
        <p:nvSpPr>
          <p:cNvPr id="3107" name="Text Box 343"/>
          <p:cNvSpPr txBox="1">
            <a:spLocks noChangeArrowheads="1"/>
          </p:cNvSpPr>
          <p:nvPr/>
        </p:nvSpPr>
        <p:spPr bwMode="auto">
          <a:xfrm>
            <a:off x="1110798" y="4182586"/>
            <a:ext cx="1242327"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Key Specs:</a:t>
            </a:r>
          </a:p>
        </p:txBody>
      </p:sp>
      <p:sp>
        <p:nvSpPr>
          <p:cNvPr id="3108" name="Rectangle 344"/>
          <p:cNvSpPr>
            <a:spLocks noChangeArrowheads="1"/>
          </p:cNvSpPr>
          <p:nvPr/>
        </p:nvSpPr>
        <p:spPr bwMode="auto">
          <a:xfrm>
            <a:off x="204788" y="176213"/>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Basic CW Signals – Applications </a:t>
            </a:r>
            <a:br>
              <a:rPr lang="en-US" sz="2800" b="1" dirty="0">
                <a:solidFill>
                  <a:schemeClr val="accent1"/>
                </a:solidFill>
                <a:latin typeface="+mj-lt"/>
              </a:rPr>
            </a:br>
            <a:r>
              <a:rPr lang="en-US" sz="3200" dirty="0">
                <a:solidFill>
                  <a:schemeClr val="bg1"/>
                </a:solidFill>
                <a:latin typeface="Agilent TT Cond" pitchFamily="34" charset="0"/>
              </a:rPr>
              <a:t>	</a:t>
            </a:r>
          </a:p>
        </p:txBody>
      </p:sp>
      <p:sp>
        <p:nvSpPr>
          <p:cNvPr id="3109" name="Rectangle 345"/>
          <p:cNvSpPr>
            <a:spLocks noChangeArrowheads="1"/>
          </p:cNvSpPr>
          <p:nvPr/>
        </p:nvSpPr>
        <p:spPr bwMode="auto">
          <a:xfrm>
            <a:off x="1905000" y="914400"/>
            <a:ext cx="5410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In-Channel Receiver Testing</a:t>
            </a:r>
            <a:endParaRPr lang="en-US" sz="3200" b="1" dirty="0">
              <a:latin typeface="Agilent TT Cond" pitchFamily="34" charset="0"/>
            </a:endParaRPr>
          </a:p>
        </p:txBody>
      </p:sp>
      <p:pic>
        <p:nvPicPr>
          <p:cNvPr id="346" name="Picture 345" descr="N5182A.jpg"/>
          <p:cNvPicPr>
            <a:picLocks noChangeAspect="1"/>
          </p:cNvPicPr>
          <p:nvPr/>
        </p:nvPicPr>
        <p:blipFill>
          <a:blip r:embed="rId3" cstate="print"/>
          <a:stretch>
            <a:fillRect/>
          </a:stretch>
        </p:blipFill>
        <p:spPr>
          <a:xfrm>
            <a:off x="321127" y="2078626"/>
            <a:ext cx="2976712" cy="748147"/>
          </a:xfrm>
          <a:prstGeom prst="rect">
            <a:avLst/>
          </a:prstGeom>
        </p:spPr>
      </p:pic>
      <p:sp>
        <p:nvSpPr>
          <p:cNvPr id="3104" name="Line 340"/>
          <p:cNvSpPr>
            <a:spLocks noChangeShapeType="1"/>
          </p:cNvSpPr>
          <p:nvPr/>
        </p:nvSpPr>
        <p:spPr bwMode="auto">
          <a:xfrm flipV="1">
            <a:off x="3140149" y="2619691"/>
            <a:ext cx="1355650" cy="4765"/>
          </a:xfrm>
          <a:prstGeom prst="line">
            <a:avLst/>
          </a:prstGeom>
          <a:noFill/>
          <a:ln w="25400">
            <a:solidFill>
              <a:schemeClr val="tx2"/>
            </a:solidFill>
            <a:round/>
            <a:headEnd/>
            <a:tailEnd type="triangle" w="med" len="med"/>
          </a:ln>
        </p:spPr>
        <p:txBody>
          <a:bodyPr wrap="square" lIns="0" tIns="0" rIns="0" bIns="0">
            <a:spAutoFit/>
          </a:bodyPr>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754144" y="6322828"/>
            <a:ext cx="1161256" cy="339417"/>
          </a:xfrm>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34</a:t>
            </a:fld>
            <a:endParaRPr lang="en-US"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AutoShape 2"/>
          <p:cNvSpPr>
            <a:spLocks noChangeArrowheads="1"/>
          </p:cNvSpPr>
          <p:nvPr/>
        </p:nvSpPr>
        <p:spPr bwMode="auto">
          <a:xfrm flipV="1">
            <a:off x="4625975" y="2216259"/>
            <a:ext cx="2995613" cy="1368425"/>
          </a:xfrm>
          <a:prstGeom prst="roundRect">
            <a:avLst>
              <a:gd name="adj" fmla="val 12241"/>
            </a:avLst>
          </a:prstGeom>
          <a:solidFill>
            <a:srgbClr val="C0E1FF"/>
          </a:solidFill>
          <a:ln w="18732">
            <a:solidFill>
              <a:srgbClr val="C0E1FF"/>
            </a:solidFill>
            <a:round/>
            <a:headEnd/>
            <a:tailEnd/>
          </a:ln>
          <a:effectLst>
            <a:outerShdw dist="105997" dir="8100000" algn="ctr" rotWithShape="0">
              <a:srgbClr val="404040"/>
            </a:outerShdw>
          </a:effectLst>
        </p:spPr>
        <p:txBody>
          <a:bodyPr lIns="0" tIns="0" rIns="0" bIns="0"/>
          <a:lstStyle/>
          <a:p>
            <a:pPr>
              <a:defRPr/>
            </a:pPr>
            <a:endParaRPr lang="en-US" dirty="0">
              <a:latin typeface="Agilent TT Cond" pitchFamily="34" charset="0"/>
            </a:endParaRPr>
          </a:p>
        </p:txBody>
      </p:sp>
      <p:sp>
        <p:nvSpPr>
          <p:cNvPr id="4100" name="Text Box 3"/>
          <p:cNvSpPr txBox="1">
            <a:spLocks noChangeArrowheads="1"/>
          </p:cNvSpPr>
          <p:nvPr/>
        </p:nvSpPr>
        <p:spPr bwMode="auto">
          <a:xfrm>
            <a:off x="8083550" y="2398713"/>
            <a:ext cx="630238" cy="393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C20000"/>
                </a:solidFill>
                <a:latin typeface="Agilent TT Cond" pitchFamily="34" charset="0"/>
              </a:rPr>
              <a:t>IF signal</a:t>
            </a:r>
            <a:endParaRPr lang="en-US" sz="2200" dirty="0">
              <a:latin typeface="Agilent TT Cond" pitchFamily="34" charset="0"/>
            </a:endParaRPr>
          </a:p>
        </p:txBody>
      </p:sp>
      <p:sp>
        <p:nvSpPr>
          <p:cNvPr id="4101" name="Text Box 4"/>
          <p:cNvSpPr txBox="1">
            <a:spLocks noChangeArrowheads="1"/>
          </p:cNvSpPr>
          <p:nvPr/>
        </p:nvSpPr>
        <p:spPr bwMode="auto">
          <a:xfrm>
            <a:off x="1585063" y="3508326"/>
            <a:ext cx="1781913" cy="2658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C20000"/>
                </a:solidFill>
                <a:latin typeface="Agilent TT Cond" pitchFamily="34" charset="0"/>
              </a:rPr>
              <a:t>out-of-channel </a:t>
            </a:r>
            <a:r>
              <a:rPr lang="en-US" sz="1300" b="1" dirty="0" smtClean="0">
                <a:solidFill>
                  <a:srgbClr val="C20000"/>
                </a:solidFill>
                <a:latin typeface="Agilent TT Cond" pitchFamily="34" charset="0"/>
              </a:rPr>
              <a:t>interferer</a:t>
            </a:r>
            <a:endParaRPr lang="en-US" sz="1300" b="1" dirty="0">
              <a:solidFill>
                <a:srgbClr val="C20000"/>
              </a:solidFill>
              <a:latin typeface="Agilent TT Cond" pitchFamily="34" charset="0"/>
            </a:endParaRPr>
          </a:p>
        </p:txBody>
      </p:sp>
      <p:grpSp>
        <p:nvGrpSpPr>
          <p:cNvPr id="4102" name="Group 5"/>
          <p:cNvGrpSpPr>
            <a:grpSpLocks/>
          </p:cNvGrpSpPr>
          <p:nvPr/>
        </p:nvGrpSpPr>
        <p:grpSpPr bwMode="auto">
          <a:xfrm>
            <a:off x="6167438" y="2428875"/>
            <a:ext cx="376237" cy="363538"/>
            <a:chOff x="4412" y="2009"/>
            <a:chExt cx="261" cy="260"/>
          </a:xfrm>
        </p:grpSpPr>
        <p:sp>
          <p:nvSpPr>
            <p:cNvPr id="4445" name="Oval 6"/>
            <p:cNvSpPr>
              <a:spLocks noChangeArrowheads="1"/>
            </p:cNvSpPr>
            <p:nvPr/>
          </p:nvSpPr>
          <p:spPr bwMode="auto">
            <a:xfrm>
              <a:off x="4412" y="2009"/>
              <a:ext cx="261" cy="260"/>
            </a:xfrm>
            <a:prstGeom prst="ellipse">
              <a:avLst/>
            </a:prstGeom>
            <a:noFill/>
            <a:ln w="18732">
              <a:solidFill>
                <a:srgbClr val="C20000"/>
              </a:solidFill>
              <a:round/>
              <a:headEnd/>
              <a:tailEnd/>
            </a:ln>
          </p:spPr>
          <p:txBody>
            <a:bodyPr lIns="0" tIns="0" rIns="0" bIns="0"/>
            <a:lstStyle/>
            <a:p>
              <a:endParaRPr lang="en-US" dirty="0">
                <a:latin typeface="Agilent TT Cond" pitchFamily="34" charset="0"/>
              </a:endParaRPr>
            </a:p>
          </p:txBody>
        </p:sp>
        <p:sp>
          <p:nvSpPr>
            <p:cNvPr id="4446" name="Line 7"/>
            <p:cNvSpPr>
              <a:spLocks noChangeShapeType="1"/>
            </p:cNvSpPr>
            <p:nvPr/>
          </p:nvSpPr>
          <p:spPr bwMode="auto">
            <a:xfrm flipH="1">
              <a:off x="4453" y="2047"/>
              <a:ext cx="183" cy="184"/>
            </a:xfrm>
            <a:prstGeom prst="line">
              <a:avLst/>
            </a:prstGeom>
            <a:noFill/>
            <a:ln w="18732">
              <a:solidFill>
                <a:srgbClr val="C20000"/>
              </a:solidFill>
              <a:round/>
              <a:headEnd/>
              <a:tailEnd/>
            </a:ln>
          </p:spPr>
          <p:txBody>
            <a:bodyPr lIns="0" tIns="0" rIns="0" bIns="0"/>
            <a:lstStyle/>
            <a:p>
              <a:endParaRPr lang="en-US" dirty="0">
                <a:latin typeface="Agilent TT Cond" pitchFamily="34" charset="0"/>
              </a:endParaRPr>
            </a:p>
          </p:txBody>
        </p:sp>
        <p:sp>
          <p:nvSpPr>
            <p:cNvPr id="4447" name="Line 8"/>
            <p:cNvSpPr>
              <a:spLocks noChangeShapeType="1"/>
            </p:cNvSpPr>
            <p:nvPr/>
          </p:nvSpPr>
          <p:spPr bwMode="auto">
            <a:xfrm>
              <a:off x="4450" y="2047"/>
              <a:ext cx="183" cy="184"/>
            </a:xfrm>
            <a:prstGeom prst="line">
              <a:avLst/>
            </a:prstGeom>
            <a:noFill/>
            <a:ln w="18732">
              <a:solidFill>
                <a:srgbClr val="C20000"/>
              </a:solidFill>
              <a:round/>
              <a:headEnd/>
              <a:tailEnd/>
            </a:ln>
          </p:spPr>
          <p:txBody>
            <a:bodyPr lIns="0" tIns="0" rIns="0" bIns="0"/>
            <a:lstStyle/>
            <a:p>
              <a:endParaRPr lang="en-US" dirty="0">
                <a:latin typeface="Agilent TT Cond" pitchFamily="34" charset="0"/>
              </a:endParaRPr>
            </a:p>
          </p:txBody>
        </p:sp>
      </p:grpSp>
      <p:sp>
        <p:nvSpPr>
          <p:cNvPr id="4103" name="Freeform 9"/>
          <p:cNvSpPr>
            <a:spLocks/>
          </p:cNvSpPr>
          <p:nvPr/>
        </p:nvSpPr>
        <p:spPr bwMode="auto">
          <a:xfrm>
            <a:off x="5514975" y="2430463"/>
            <a:ext cx="377825" cy="366712"/>
          </a:xfrm>
          <a:custGeom>
            <a:avLst/>
            <a:gdLst>
              <a:gd name="T0" fmla="*/ 0 w 262"/>
              <a:gd name="T1" fmla="*/ 0 h 261"/>
              <a:gd name="T2" fmla="*/ 0 w 262"/>
              <a:gd name="T3" fmla="*/ 2147483647 h 261"/>
              <a:gd name="T4" fmla="*/ 2147483647 w 262"/>
              <a:gd name="T5" fmla="*/ 2147483647 h 261"/>
              <a:gd name="T6" fmla="*/ 0 w 262"/>
              <a:gd name="T7" fmla="*/ 0 h 261"/>
              <a:gd name="T8" fmla="*/ 0 w 262"/>
              <a:gd name="T9" fmla="*/ 0 h 261"/>
              <a:gd name="T10" fmla="*/ 0 60000 65536"/>
              <a:gd name="T11" fmla="*/ 0 60000 65536"/>
              <a:gd name="T12" fmla="*/ 0 60000 65536"/>
              <a:gd name="T13" fmla="*/ 0 60000 65536"/>
              <a:gd name="T14" fmla="*/ 0 60000 65536"/>
              <a:gd name="T15" fmla="*/ 0 w 262"/>
              <a:gd name="T16" fmla="*/ 0 h 261"/>
              <a:gd name="T17" fmla="*/ 262 w 262"/>
              <a:gd name="T18" fmla="*/ 261 h 261"/>
            </a:gdLst>
            <a:ahLst/>
            <a:cxnLst>
              <a:cxn ang="T10">
                <a:pos x="T0" y="T1"/>
              </a:cxn>
              <a:cxn ang="T11">
                <a:pos x="T2" y="T3"/>
              </a:cxn>
              <a:cxn ang="T12">
                <a:pos x="T4" y="T5"/>
              </a:cxn>
              <a:cxn ang="T13">
                <a:pos x="T6" y="T7"/>
              </a:cxn>
              <a:cxn ang="T14">
                <a:pos x="T8" y="T9"/>
              </a:cxn>
            </a:cxnLst>
            <a:rect l="T15" t="T16" r="T17" b="T18"/>
            <a:pathLst>
              <a:path w="262" h="261">
                <a:moveTo>
                  <a:pt x="0" y="0"/>
                </a:moveTo>
                <a:lnTo>
                  <a:pt x="0" y="260"/>
                </a:lnTo>
                <a:lnTo>
                  <a:pt x="261" y="130"/>
                </a:lnTo>
                <a:lnTo>
                  <a:pt x="0" y="0"/>
                </a:lnTo>
              </a:path>
            </a:pathLst>
          </a:custGeom>
          <a:noFill/>
          <a:ln w="18732">
            <a:solidFill>
              <a:srgbClr val="808080"/>
            </a:solidFill>
            <a:round/>
            <a:headEnd/>
            <a:tailEnd/>
          </a:ln>
        </p:spPr>
        <p:txBody>
          <a:bodyPr lIns="0" tIns="0" rIns="0" bIns="0"/>
          <a:lstStyle/>
          <a:p>
            <a:endParaRPr lang="en-US" dirty="0">
              <a:latin typeface="Agilent TT Cond" pitchFamily="34" charset="0"/>
            </a:endParaRPr>
          </a:p>
        </p:txBody>
      </p:sp>
      <p:grpSp>
        <p:nvGrpSpPr>
          <p:cNvPr id="4104" name="Group 10"/>
          <p:cNvGrpSpPr>
            <a:grpSpLocks/>
          </p:cNvGrpSpPr>
          <p:nvPr/>
        </p:nvGrpSpPr>
        <p:grpSpPr bwMode="auto">
          <a:xfrm>
            <a:off x="4752975" y="2417763"/>
            <a:ext cx="463550" cy="361950"/>
            <a:chOff x="3432" y="2001"/>
            <a:chExt cx="322" cy="259"/>
          </a:xfrm>
        </p:grpSpPr>
        <p:sp>
          <p:nvSpPr>
            <p:cNvPr id="4439" name="Freeform 11"/>
            <p:cNvSpPr>
              <a:spLocks/>
            </p:cNvSpPr>
            <p:nvPr/>
          </p:nvSpPr>
          <p:spPr bwMode="auto">
            <a:xfrm>
              <a:off x="3432" y="2001"/>
              <a:ext cx="322" cy="259"/>
            </a:xfrm>
            <a:custGeom>
              <a:avLst/>
              <a:gdLst>
                <a:gd name="T0" fmla="*/ 321 w 322"/>
                <a:gd name="T1" fmla="*/ 0 h 259"/>
                <a:gd name="T2" fmla="*/ 321 w 322"/>
                <a:gd name="T3" fmla="*/ 258 h 259"/>
                <a:gd name="T4" fmla="*/ 0 w 322"/>
                <a:gd name="T5" fmla="*/ 258 h 259"/>
                <a:gd name="T6" fmla="*/ 0 w 322"/>
                <a:gd name="T7" fmla="*/ 0 h 259"/>
                <a:gd name="T8" fmla="*/ 321 w 322"/>
                <a:gd name="T9" fmla="*/ 0 h 259"/>
                <a:gd name="T10" fmla="*/ 0 60000 65536"/>
                <a:gd name="T11" fmla="*/ 0 60000 65536"/>
                <a:gd name="T12" fmla="*/ 0 60000 65536"/>
                <a:gd name="T13" fmla="*/ 0 60000 65536"/>
                <a:gd name="T14" fmla="*/ 0 60000 65536"/>
                <a:gd name="T15" fmla="*/ 0 w 322"/>
                <a:gd name="T16" fmla="*/ 0 h 259"/>
                <a:gd name="T17" fmla="*/ 322 w 322"/>
                <a:gd name="T18" fmla="*/ 259 h 259"/>
              </a:gdLst>
              <a:ahLst/>
              <a:cxnLst>
                <a:cxn ang="T10">
                  <a:pos x="T0" y="T1"/>
                </a:cxn>
                <a:cxn ang="T11">
                  <a:pos x="T2" y="T3"/>
                </a:cxn>
                <a:cxn ang="T12">
                  <a:pos x="T4" y="T5"/>
                </a:cxn>
                <a:cxn ang="T13">
                  <a:pos x="T6" y="T7"/>
                </a:cxn>
                <a:cxn ang="T14">
                  <a:pos x="T8" y="T9"/>
                </a:cxn>
              </a:cxnLst>
              <a:rect l="T15" t="T16" r="T17" b="T18"/>
              <a:pathLst>
                <a:path w="322" h="259">
                  <a:moveTo>
                    <a:pt x="321" y="0"/>
                  </a:moveTo>
                  <a:lnTo>
                    <a:pt x="321" y="258"/>
                  </a:lnTo>
                  <a:lnTo>
                    <a:pt x="0" y="258"/>
                  </a:lnTo>
                  <a:lnTo>
                    <a:pt x="0" y="0"/>
                  </a:lnTo>
                  <a:lnTo>
                    <a:pt x="321"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440" name="Freeform 12"/>
            <p:cNvSpPr>
              <a:spLocks/>
            </p:cNvSpPr>
            <p:nvPr/>
          </p:nvSpPr>
          <p:spPr bwMode="auto">
            <a:xfrm>
              <a:off x="3492" y="2035"/>
              <a:ext cx="198" cy="52"/>
            </a:xfrm>
            <a:custGeom>
              <a:avLst/>
              <a:gdLst>
                <a:gd name="T0" fmla="*/ 3 w 198"/>
                <a:gd name="T1" fmla="*/ 24 h 52"/>
                <a:gd name="T2" fmla="*/ 6 w 198"/>
                <a:gd name="T3" fmla="*/ 21 h 52"/>
                <a:gd name="T4" fmla="*/ 10 w 198"/>
                <a:gd name="T5" fmla="*/ 18 h 52"/>
                <a:gd name="T6" fmla="*/ 14 w 198"/>
                <a:gd name="T7" fmla="*/ 14 h 52"/>
                <a:gd name="T8" fmla="*/ 18 w 198"/>
                <a:gd name="T9" fmla="*/ 12 h 52"/>
                <a:gd name="T10" fmla="*/ 22 w 198"/>
                <a:gd name="T11" fmla="*/ 9 h 52"/>
                <a:gd name="T12" fmla="*/ 25 w 198"/>
                <a:gd name="T13" fmla="*/ 7 h 52"/>
                <a:gd name="T14" fmla="*/ 30 w 198"/>
                <a:gd name="T15" fmla="*/ 5 h 52"/>
                <a:gd name="T16" fmla="*/ 34 w 198"/>
                <a:gd name="T17" fmla="*/ 3 h 52"/>
                <a:gd name="T18" fmla="*/ 38 w 198"/>
                <a:gd name="T19" fmla="*/ 2 h 52"/>
                <a:gd name="T20" fmla="*/ 42 w 198"/>
                <a:gd name="T21" fmla="*/ 0 h 52"/>
                <a:gd name="T22" fmla="*/ 45 w 198"/>
                <a:gd name="T23" fmla="*/ 0 h 52"/>
                <a:gd name="T24" fmla="*/ 49 w 198"/>
                <a:gd name="T25" fmla="*/ 0 h 52"/>
                <a:gd name="T26" fmla="*/ 54 w 198"/>
                <a:gd name="T27" fmla="*/ 0 h 52"/>
                <a:gd name="T28" fmla="*/ 57 w 198"/>
                <a:gd name="T29" fmla="*/ 0 h 52"/>
                <a:gd name="T30" fmla="*/ 61 w 198"/>
                <a:gd name="T31" fmla="*/ 2 h 52"/>
                <a:gd name="T32" fmla="*/ 66 w 198"/>
                <a:gd name="T33" fmla="*/ 3 h 52"/>
                <a:gd name="T34" fmla="*/ 69 w 198"/>
                <a:gd name="T35" fmla="*/ 5 h 52"/>
                <a:gd name="T36" fmla="*/ 74 w 198"/>
                <a:gd name="T37" fmla="*/ 8 h 52"/>
                <a:gd name="T38" fmla="*/ 77 w 198"/>
                <a:gd name="T39" fmla="*/ 9 h 52"/>
                <a:gd name="T40" fmla="*/ 81 w 198"/>
                <a:gd name="T41" fmla="*/ 12 h 52"/>
                <a:gd name="T42" fmla="*/ 84 w 198"/>
                <a:gd name="T43" fmla="*/ 14 h 52"/>
                <a:gd name="T44" fmla="*/ 89 w 198"/>
                <a:gd name="T45" fmla="*/ 18 h 52"/>
                <a:gd name="T46" fmla="*/ 93 w 198"/>
                <a:gd name="T47" fmla="*/ 21 h 52"/>
                <a:gd name="T48" fmla="*/ 96 w 198"/>
                <a:gd name="T49" fmla="*/ 24 h 52"/>
                <a:gd name="T50" fmla="*/ 99 w 198"/>
                <a:gd name="T51" fmla="*/ 25 h 52"/>
                <a:gd name="T52" fmla="*/ 102 w 198"/>
                <a:gd name="T53" fmla="*/ 29 h 52"/>
                <a:gd name="T54" fmla="*/ 106 w 198"/>
                <a:gd name="T55" fmla="*/ 32 h 52"/>
                <a:gd name="T56" fmla="*/ 110 w 198"/>
                <a:gd name="T57" fmla="*/ 34 h 52"/>
                <a:gd name="T58" fmla="*/ 114 w 198"/>
                <a:gd name="T59" fmla="*/ 38 h 52"/>
                <a:gd name="T60" fmla="*/ 118 w 198"/>
                <a:gd name="T61" fmla="*/ 41 h 52"/>
                <a:gd name="T62" fmla="*/ 122 w 198"/>
                <a:gd name="T63" fmla="*/ 43 h 52"/>
                <a:gd name="T64" fmla="*/ 126 w 198"/>
                <a:gd name="T65" fmla="*/ 45 h 52"/>
                <a:gd name="T66" fmla="*/ 130 w 198"/>
                <a:gd name="T67" fmla="*/ 47 h 52"/>
                <a:gd name="T68" fmla="*/ 133 w 198"/>
                <a:gd name="T69" fmla="*/ 48 h 52"/>
                <a:gd name="T70" fmla="*/ 137 w 198"/>
                <a:gd name="T71" fmla="*/ 50 h 52"/>
                <a:gd name="T72" fmla="*/ 141 w 198"/>
                <a:gd name="T73" fmla="*/ 51 h 52"/>
                <a:gd name="T74" fmla="*/ 146 w 198"/>
                <a:gd name="T75" fmla="*/ 51 h 52"/>
                <a:gd name="T76" fmla="*/ 149 w 198"/>
                <a:gd name="T77" fmla="*/ 51 h 52"/>
                <a:gd name="T78" fmla="*/ 153 w 198"/>
                <a:gd name="T79" fmla="*/ 51 h 52"/>
                <a:gd name="T80" fmla="*/ 157 w 198"/>
                <a:gd name="T81" fmla="*/ 50 h 52"/>
                <a:gd name="T82" fmla="*/ 161 w 198"/>
                <a:gd name="T83" fmla="*/ 48 h 52"/>
                <a:gd name="T84" fmla="*/ 165 w 198"/>
                <a:gd name="T85" fmla="*/ 47 h 52"/>
                <a:gd name="T86" fmla="*/ 169 w 198"/>
                <a:gd name="T87" fmla="*/ 45 h 52"/>
                <a:gd name="T88" fmla="*/ 172 w 198"/>
                <a:gd name="T89" fmla="*/ 43 h 52"/>
                <a:gd name="T90" fmla="*/ 176 w 198"/>
                <a:gd name="T91" fmla="*/ 41 h 52"/>
                <a:gd name="T92" fmla="*/ 180 w 198"/>
                <a:gd name="T93" fmla="*/ 38 h 52"/>
                <a:gd name="T94" fmla="*/ 184 w 198"/>
                <a:gd name="T95" fmla="*/ 34 h 52"/>
                <a:gd name="T96" fmla="*/ 188 w 198"/>
                <a:gd name="T97" fmla="*/ 32 h 52"/>
                <a:gd name="T98" fmla="*/ 192 w 198"/>
                <a:gd name="T99" fmla="*/ 29 h 52"/>
                <a:gd name="T100" fmla="*/ 197 w 198"/>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8"/>
                <a:gd name="T154" fmla="*/ 0 h 52"/>
                <a:gd name="T155" fmla="*/ 198 w 19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8" h="52">
                  <a:moveTo>
                    <a:pt x="0" y="25"/>
                  </a:moveTo>
                  <a:lnTo>
                    <a:pt x="3" y="24"/>
                  </a:lnTo>
                  <a:lnTo>
                    <a:pt x="5" y="23"/>
                  </a:lnTo>
                  <a:lnTo>
                    <a:pt x="6" y="21"/>
                  </a:lnTo>
                  <a:lnTo>
                    <a:pt x="9" y="20"/>
                  </a:lnTo>
                  <a:lnTo>
                    <a:pt x="10" y="18"/>
                  </a:lnTo>
                  <a:lnTo>
                    <a:pt x="13" y="16"/>
                  </a:lnTo>
                  <a:lnTo>
                    <a:pt x="14" y="14"/>
                  </a:lnTo>
                  <a:lnTo>
                    <a:pt x="16" y="13"/>
                  </a:lnTo>
                  <a:lnTo>
                    <a:pt x="18" y="12"/>
                  </a:lnTo>
                  <a:lnTo>
                    <a:pt x="21" y="10"/>
                  </a:lnTo>
                  <a:lnTo>
                    <a:pt x="22" y="9"/>
                  </a:lnTo>
                  <a:lnTo>
                    <a:pt x="24" y="9"/>
                  </a:lnTo>
                  <a:lnTo>
                    <a:pt x="25" y="7"/>
                  </a:lnTo>
                  <a:lnTo>
                    <a:pt x="28" y="6"/>
                  </a:lnTo>
                  <a:lnTo>
                    <a:pt x="30" y="5"/>
                  </a:lnTo>
                  <a:lnTo>
                    <a:pt x="32" y="5"/>
                  </a:lnTo>
                  <a:lnTo>
                    <a:pt x="34" y="3"/>
                  </a:lnTo>
                  <a:lnTo>
                    <a:pt x="35" y="2"/>
                  </a:lnTo>
                  <a:lnTo>
                    <a:pt x="38" y="2"/>
                  </a:lnTo>
                  <a:lnTo>
                    <a:pt x="40" y="1"/>
                  </a:lnTo>
                  <a:lnTo>
                    <a:pt x="42" y="0"/>
                  </a:lnTo>
                  <a:lnTo>
                    <a:pt x="44" y="0"/>
                  </a:lnTo>
                  <a:lnTo>
                    <a:pt x="45" y="0"/>
                  </a:lnTo>
                  <a:lnTo>
                    <a:pt x="47" y="0"/>
                  </a:lnTo>
                  <a:lnTo>
                    <a:pt x="49" y="0"/>
                  </a:lnTo>
                  <a:lnTo>
                    <a:pt x="51" y="0"/>
                  </a:lnTo>
                  <a:lnTo>
                    <a:pt x="54" y="0"/>
                  </a:lnTo>
                  <a:lnTo>
                    <a:pt x="56" y="0"/>
                  </a:lnTo>
                  <a:lnTo>
                    <a:pt x="57" y="0"/>
                  </a:lnTo>
                  <a:lnTo>
                    <a:pt x="59" y="1"/>
                  </a:lnTo>
                  <a:lnTo>
                    <a:pt x="61" y="2"/>
                  </a:lnTo>
                  <a:lnTo>
                    <a:pt x="64" y="2"/>
                  </a:lnTo>
                  <a:lnTo>
                    <a:pt x="66" y="3"/>
                  </a:lnTo>
                  <a:lnTo>
                    <a:pt x="67" y="5"/>
                  </a:lnTo>
                  <a:lnTo>
                    <a:pt x="69" y="5"/>
                  </a:lnTo>
                  <a:lnTo>
                    <a:pt x="71" y="6"/>
                  </a:lnTo>
                  <a:lnTo>
                    <a:pt x="74" y="8"/>
                  </a:lnTo>
                  <a:lnTo>
                    <a:pt x="75" y="9"/>
                  </a:lnTo>
                  <a:lnTo>
                    <a:pt x="77" y="9"/>
                  </a:lnTo>
                  <a:lnTo>
                    <a:pt x="79" y="10"/>
                  </a:lnTo>
                  <a:lnTo>
                    <a:pt x="81" y="12"/>
                  </a:lnTo>
                  <a:lnTo>
                    <a:pt x="82" y="13"/>
                  </a:lnTo>
                  <a:lnTo>
                    <a:pt x="84" y="14"/>
                  </a:lnTo>
                  <a:lnTo>
                    <a:pt x="87" y="16"/>
                  </a:lnTo>
                  <a:lnTo>
                    <a:pt x="89" y="18"/>
                  </a:lnTo>
                  <a:lnTo>
                    <a:pt x="91" y="20"/>
                  </a:lnTo>
                  <a:lnTo>
                    <a:pt x="93" y="21"/>
                  </a:lnTo>
                  <a:lnTo>
                    <a:pt x="94" y="23"/>
                  </a:lnTo>
                  <a:lnTo>
                    <a:pt x="96" y="24"/>
                  </a:lnTo>
                  <a:lnTo>
                    <a:pt x="99" y="25"/>
                  </a:lnTo>
                  <a:lnTo>
                    <a:pt x="100" y="27"/>
                  </a:lnTo>
                  <a:lnTo>
                    <a:pt x="102" y="29"/>
                  </a:lnTo>
                  <a:lnTo>
                    <a:pt x="104" y="31"/>
                  </a:lnTo>
                  <a:lnTo>
                    <a:pt x="106" y="32"/>
                  </a:lnTo>
                  <a:lnTo>
                    <a:pt x="108" y="34"/>
                  </a:lnTo>
                  <a:lnTo>
                    <a:pt x="110" y="34"/>
                  </a:lnTo>
                  <a:lnTo>
                    <a:pt x="112" y="36"/>
                  </a:lnTo>
                  <a:lnTo>
                    <a:pt x="114" y="38"/>
                  </a:lnTo>
                  <a:lnTo>
                    <a:pt x="116" y="39"/>
                  </a:lnTo>
                  <a:lnTo>
                    <a:pt x="118" y="41"/>
                  </a:lnTo>
                  <a:lnTo>
                    <a:pt x="119" y="42"/>
                  </a:lnTo>
                  <a:lnTo>
                    <a:pt x="122" y="43"/>
                  </a:lnTo>
                  <a:lnTo>
                    <a:pt x="124" y="45"/>
                  </a:lnTo>
                  <a:lnTo>
                    <a:pt x="126" y="45"/>
                  </a:lnTo>
                  <a:lnTo>
                    <a:pt x="127" y="46"/>
                  </a:lnTo>
                  <a:lnTo>
                    <a:pt x="130" y="47"/>
                  </a:lnTo>
                  <a:lnTo>
                    <a:pt x="131" y="48"/>
                  </a:lnTo>
                  <a:lnTo>
                    <a:pt x="133" y="48"/>
                  </a:lnTo>
                  <a:lnTo>
                    <a:pt x="136" y="49"/>
                  </a:lnTo>
                  <a:lnTo>
                    <a:pt x="137" y="50"/>
                  </a:lnTo>
                  <a:lnTo>
                    <a:pt x="139" y="50"/>
                  </a:lnTo>
                  <a:lnTo>
                    <a:pt x="141" y="51"/>
                  </a:lnTo>
                  <a:lnTo>
                    <a:pt x="143" y="51"/>
                  </a:lnTo>
                  <a:lnTo>
                    <a:pt x="146" y="51"/>
                  </a:lnTo>
                  <a:lnTo>
                    <a:pt x="148" y="51"/>
                  </a:lnTo>
                  <a:lnTo>
                    <a:pt x="149" y="51"/>
                  </a:lnTo>
                  <a:lnTo>
                    <a:pt x="151" y="51"/>
                  </a:lnTo>
                  <a:lnTo>
                    <a:pt x="153" y="51"/>
                  </a:lnTo>
                  <a:lnTo>
                    <a:pt x="155" y="50"/>
                  </a:lnTo>
                  <a:lnTo>
                    <a:pt x="157" y="50"/>
                  </a:lnTo>
                  <a:lnTo>
                    <a:pt x="159" y="50"/>
                  </a:lnTo>
                  <a:lnTo>
                    <a:pt x="161" y="48"/>
                  </a:lnTo>
                  <a:lnTo>
                    <a:pt x="163" y="48"/>
                  </a:lnTo>
                  <a:lnTo>
                    <a:pt x="165" y="47"/>
                  </a:lnTo>
                  <a:lnTo>
                    <a:pt x="167" y="46"/>
                  </a:lnTo>
                  <a:lnTo>
                    <a:pt x="169" y="45"/>
                  </a:lnTo>
                  <a:lnTo>
                    <a:pt x="170" y="45"/>
                  </a:lnTo>
                  <a:lnTo>
                    <a:pt x="172" y="43"/>
                  </a:lnTo>
                  <a:lnTo>
                    <a:pt x="175" y="42"/>
                  </a:lnTo>
                  <a:lnTo>
                    <a:pt x="176" y="41"/>
                  </a:lnTo>
                  <a:lnTo>
                    <a:pt x="178" y="39"/>
                  </a:lnTo>
                  <a:lnTo>
                    <a:pt x="180" y="38"/>
                  </a:lnTo>
                  <a:lnTo>
                    <a:pt x="182" y="36"/>
                  </a:lnTo>
                  <a:lnTo>
                    <a:pt x="184" y="34"/>
                  </a:lnTo>
                  <a:lnTo>
                    <a:pt x="186" y="34"/>
                  </a:lnTo>
                  <a:lnTo>
                    <a:pt x="188" y="32"/>
                  </a:lnTo>
                  <a:lnTo>
                    <a:pt x="190" y="31"/>
                  </a:lnTo>
                  <a:lnTo>
                    <a:pt x="192" y="29"/>
                  </a:lnTo>
                  <a:lnTo>
                    <a:pt x="194" y="27"/>
                  </a:lnTo>
                  <a:lnTo>
                    <a:pt x="197"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41" name="Freeform 13"/>
            <p:cNvSpPr>
              <a:spLocks/>
            </p:cNvSpPr>
            <p:nvPr/>
          </p:nvSpPr>
          <p:spPr bwMode="auto">
            <a:xfrm>
              <a:off x="3495" y="2106"/>
              <a:ext cx="196" cy="53"/>
            </a:xfrm>
            <a:custGeom>
              <a:avLst/>
              <a:gdLst>
                <a:gd name="T0" fmla="*/ 2 w 196"/>
                <a:gd name="T1" fmla="*/ 24 h 53"/>
                <a:gd name="T2" fmla="*/ 6 w 196"/>
                <a:gd name="T3" fmla="*/ 22 h 53"/>
                <a:gd name="T4" fmla="*/ 10 w 196"/>
                <a:gd name="T5" fmla="*/ 19 h 53"/>
                <a:gd name="T6" fmla="*/ 13 w 196"/>
                <a:gd name="T7" fmla="*/ 16 h 53"/>
                <a:gd name="T8" fmla="*/ 18 w 196"/>
                <a:gd name="T9" fmla="*/ 12 h 53"/>
                <a:gd name="T10" fmla="*/ 21 w 196"/>
                <a:gd name="T11" fmla="*/ 10 h 53"/>
                <a:gd name="T12" fmla="*/ 24 w 196"/>
                <a:gd name="T13" fmla="*/ 8 h 53"/>
                <a:gd name="T14" fmla="*/ 29 w 196"/>
                <a:gd name="T15" fmla="*/ 6 h 53"/>
                <a:gd name="T16" fmla="*/ 33 w 196"/>
                <a:gd name="T17" fmla="*/ 4 h 53"/>
                <a:gd name="T18" fmla="*/ 37 w 196"/>
                <a:gd name="T19" fmla="*/ 2 h 53"/>
                <a:gd name="T20" fmla="*/ 41 w 196"/>
                <a:gd name="T21" fmla="*/ 2 h 53"/>
                <a:gd name="T22" fmla="*/ 44 w 196"/>
                <a:gd name="T23" fmla="*/ 0 h 53"/>
                <a:gd name="T24" fmla="*/ 49 w 196"/>
                <a:gd name="T25" fmla="*/ 0 h 53"/>
                <a:gd name="T26" fmla="*/ 53 w 196"/>
                <a:gd name="T27" fmla="*/ 0 h 53"/>
                <a:gd name="T28" fmla="*/ 56 w 196"/>
                <a:gd name="T29" fmla="*/ 2 h 53"/>
                <a:gd name="T30" fmla="*/ 61 w 196"/>
                <a:gd name="T31" fmla="*/ 2 h 53"/>
                <a:gd name="T32" fmla="*/ 64 w 196"/>
                <a:gd name="T33" fmla="*/ 4 h 53"/>
                <a:gd name="T34" fmla="*/ 68 w 196"/>
                <a:gd name="T35" fmla="*/ 6 h 53"/>
                <a:gd name="T36" fmla="*/ 74 w 196"/>
                <a:gd name="T37" fmla="*/ 8 h 53"/>
                <a:gd name="T38" fmla="*/ 76 w 196"/>
                <a:gd name="T39" fmla="*/ 10 h 53"/>
                <a:gd name="T40" fmla="*/ 81 w 196"/>
                <a:gd name="T41" fmla="*/ 12 h 53"/>
                <a:gd name="T42" fmla="*/ 84 w 196"/>
                <a:gd name="T43" fmla="*/ 16 h 53"/>
                <a:gd name="T44" fmla="*/ 88 w 196"/>
                <a:gd name="T45" fmla="*/ 19 h 53"/>
                <a:gd name="T46" fmla="*/ 92 w 196"/>
                <a:gd name="T47" fmla="*/ 22 h 53"/>
                <a:gd name="T48" fmla="*/ 96 w 196"/>
                <a:gd name="T49" fmla="*/ 24 h 53"/>
                <a:gd name="T50" fmla="*/ 98 w 196"/>
                <a:gd name="T51" fmla="*/ 26 h 53"/>
                <a:gd name="T52" fmla="*/ 102 w 196"/>
                <a:gd name="T53" fmla="*/ 30 h 53"/>
                <a:gd name="T54" fmla="*/ 105 w 196"/>
                <a:gd name="T55" fmla="*/ 33 h 53"/>
                <a:gd name="T56" fmla="*/ 109 w 196"/>
                <a:gd name="T57" fmla="*/ 36 h 53"/>
                <a:gd name="T58" fmla="*/ 113 w 196"/>
                <a:gd name="T59" fmla="*/ 39 h 53"/>
                <a:gd name="T60" fmla="*/ 118 w 196"/>
                <a:gd name="T61" fmla="*/ 42 h 53"/>
                <a:gd name="T62" fmla="*/ 121 w 196"/>
                <a:gd name="T63" fmla="*/ 44 h 53"/>
                <a:gd name="T64" fmla="*/ 124 w 196"/>
                <a:gd name="T65" fmla="*/ 46 h 53"/>
                <a:gd name="T66" fmla="*/ 129 w 196"/>
                <a:gd name="T67" fmla="*/ 48 h 53"/>
                <a:gd name="T68" fmla="*/ 133 w 196"/>
                <a:gd name="T69" fmla="*/ 50 h 53"/>
                <a:gd name="T70" fmla="*/ 136 w 196"/>
                <a:gd name="T71" fmla="*/ 50 h 53"/>
                <a:gd name="T72" fmla="*/ 140 w 196"/>
                <a:gd name="T73" fmla="*/ 52 h 53"/>
                <a:gd name="T74" fmla="*/ 145 w 196"/>
                <a:gd name="T75" fmla="*/ 52 h 53"/>
                <a:gd name="T76" fmla="*/ 148 w 196"/>
                <a:gd name="T77" fmla="*/ 52 h 53"/>
                <a:gd name="T78" fmla="*/ 153 w 196"/>
                <a:gd name="T79" fmla="*/ 52 h 53"/>
                <a:gd name="T80" fmla="*/ 156 w 196"/>
                <a:gd name="T81" fmla="*/ 50 h 53"/>
                <a:gd name="T82" fmla="*/ 160 w 196"/>
                <a:gd name="T83" fmla="*/ 50 h 53"/>
                <a:gd name="T84" fmla="*/ 164 w 196"/>
                <a:gd name="T85" fmla="*/ 48 h 53"/>
                <a:gd name="T86" fmla="*/ 167 w 196"/>
                <a:gd name="T87" fmla="*/ 46 h 53"/>
                <a:gd name="T88" fmla="*/ 172 w 196"/>
                <a:gd name="T89" fmla="*/ 44 h 53"/>
                <a:gd name="T90" fmla="*/ 175 w 196"/>
                <a:gd name="T91" fmla="*/ 42 h 53"/>
                <a:gd name="T92" fmla="*/ 179 w 196"/>
                <a:gd name="T93" fmla="*/ 39 h 53"/>
                <a:gd name="T94" fmla="*/ 184 w 196"/>
                <a:gd name="T95" fmla="*/ 36 h 53"/>
                <a:gd name="T96" fmla="*/ 188 w 196"/>
                <a:gd name="T97" fmla="*/ 33 h 53"/>
                <a:gd name="T98" fmla="*/ 191 w 196"/>
                <a:gd name="T99" fmla="*/ 30 h 53"/>
                <a:gd name="T100" fmla="*/ 195 w 196"/>
                <a:gd name="T101" fmla="*/ 26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53"/>
                <a:gd name="T155" fmla="*/ 196 w 196"/>
                <a:gd name="T156" fmla="*/ 53 h 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53">
                  <a:moveTo>
                    <a:pt x="0" y="26"/>
                  </a:moveTo>
                  <a:lnTo>
                    <a:pt x="2" y="24"/>
                  </a:lnTo>
                  <a:lnTo>
                    <a:pt x="3" y="23"/>
                  </a:lnTo>
                  <a:lnTo>
                    <a:pt x="6" y="22"/>
                  </a:lnTo>
                  <a:lnTo>
                    <a:pt x="8" y="20"/>
                  </a:lnTo>
                  <a:lnTo>
                    <a:pt x="10" y="19"/>
                  </a:lnTo>
                  <a:lnTo>
                    <a:pt x="11" y="17"/>
                  </a:lnTo>
                  <a:lnTo>
                    <a:pt x="13" y="16"/>
                  </a:lnTo>
                  <a:lnTo>
                    <a:pt x="16" y="14"/>
                  </a:lnTo>
                  <a:lnTo>
                    <a:pt x="18" y="12"/>
                  </a:lnTo>
                  <a:lnTo>
                    <a:pt x="19" y="11"/>
                  </a:lnTo>
                  <a:lnTo>
                    <a:pt x="21" y="10"/>
                  </a:lnTo>
                  <a:lnTo>
                    <a:pt x="23" y="9"/>
                  </a:lnTo>
                  <a:lnTo>
                    <a:pt x="24" y="8"/>
                  </a:lnTo>
                  <a:lnTo>
                    <a:pt x="27" y="7"/>
                  </a:lnTo>
                  <a:lnTo>
                    <a:pt x="29" y="6"/>
                  </a:lnTo>
                  <a:lnTo>
                    <a:pt x="31" y="4"/>
                  </a:lnTo>
                  <a:lnTo>
                    <a:pt x="33" y="4"/>
                  </a:lnTo>
                  <a:lnTo>
                    <a:pt x="35" y="3"/>
                  </a:lnTo>
                  <a:lnTo>
                    <a:pt x="37" y="2"/>
                  </a:lnTo>
                  <a:lnTo>
                    <a:pt x="39" y="2"/>
                  </a:lnTo>
                  <a:lnTo>
                    <a:pt x="41" y="2"/>
                  </a:lnTo>
                  <a:lnTo>
                    <a:pt x="43" y="2"/>
                  </a:lnTo>
                  <a:lnTo>
                    <a:pt x="44" y="0"/>
                  </a:lnTo>
                  <a:lnTo>
                    <a:pt x="46" y="0"/>
                  </a:lnTo>
                  <a:lnTo>
                    <a:pt x="49" y="0"/>
                  </a:lnTo>
                  <a:lnTo>
                    <a:pt x="51" y="0"/>
                  </a:lnTo>
                  <a:lnTo>
                    <a:pt x="53" y="0"/>
                  </a:lnTo>
                  <a:lnTo>
                    <a:pt x="54" y="2"/>
                  </a:lnTo>
                  <a:lnTo>
                    <a:pt x="56" y="2"/>
                  </a:lnTo>
                  <a:lnTo>
                    <a:pt x="58" y="2"/>
                  </a:lnTo>
                  <a:lnTo>
                    <a:pt x="61" y="2"/>
                  </a:lnTo>
                  <a:lnTo>
                    <a:pt x="63" y="3"/>
                  </a:lnTo>
                  <a:lnTo>
                    <a:pt x="64" y="4"/>
                  </a:lnTo>
                  <a:lnTo>
                    <a:pt x="66" y="4"/>
                  </a:lnTo>
                  <a:lnTo>
                    <a:pt x="68" y="6"/>
                  </a:lnTo>
                  <a:lnTo>
                    <a:pt x="70" y="7"/>
                  </a:lnTo>
                  <a:lnTo>
                    <a:pt x="74" y="8"/>
                  </a:lnTo>
                  <a:lnTo>
                    <a:pt x="74" y="9"/>
                  </a:lnTo>
                  <a:lnTo>
                    <a:pt x="76" y="10"/>
                  </a:lnTo>
                  <a:lnTo>
                    <a:pt x="77" y="11"/>
                  </a:lnTo>
                  <a:lnTo>
                    <a:pt x="81" y="12"/>
                  </a:lnTo>
                  <a:lnTo>
                    <a:pt x="81" y="14"/>
                  </a:lnTo>
                  <a:lnTo>
                    <a:pt x="84" y="16"/>
                  </a:lnTo>
                  <a:lnTo>
                    <a:pt x="86" y="17"/>
                  </a:lnTo>
                  <a:lnTo>
                    <a:pt x="88" y="19"/>
                  </a:lnTo>
                  <a:lnTo>
                    <a:pt x="90" y="20"/>
                  </a:lnTo>
                  <a:lnTo>
                    <a:pt x="92" y="22"/>
                  </a:lnTo>
                  <a:lnTo>
                    <a:pt x="93" y="23"/>
                  </a:lnTo>
                  <a:lnTo>
                    <a:pt x="96" y="24"/>
                  </a:lnTo>
                  <a:lnTo>
                    <a:pt x="98" y="26"/>
                  </a:lnTo>
                  <a:lnTo>
                    <a:pt x="99" y="28"/>
                  </a:lnTo>
                  <a:lnTo>
                    <a:pt x="102" y="30"/>
                  </a:lnTo>
                  <a:lnTo>
                    <a:pt x="103" y="31"/>
                  </a:lnTo>
                  <a:lnTo>
                    <a:pt x="105" y="33"/>
                  </a:lnTo>
                  <a:lnTo>
                    <a:pt x="107" y="34"/>
                  </a:lnTo>
                  <a:lnTo>
                    <a:pt x="109" y="36"/>
                  </a:lnTo>
                  <a:lnTo>
                    <a:pt x="111" y="37"/>
                  </a:lnTo>
                  <a:lnTo>
                    <a:pt x="113" y="39"/>
                  </a:lnTo>
                  <a:lnTo>
                    <a:pt x="115" y="40"/>
                  </a:lnTo>
                  <a:lnTo>
                    <a:pt x="118" y="42"/>
                  </a:lnTo>
                  <a:lnTo>
                    <a:pt x="119" y="43"/>
                  </a:lnTo>
                  <a:lnTo>
                    <a:pt x="121" y="44"/>
                  </a:lnTo>
                  <a:lnTo>
                    <a:pt x="123" y="45"/>
                  </a:lnTo>
                  <a:lnTo>
                    <a:pt x="124" y="46"/>
                  </a:lnTo>
                  <a:lnTo>
                    <a:pt x="127" y="47"/>
                  </a:lnTo>
                  <a:lnTo>
                    <a:pt x="129" y="48"/>
                  </a:lnTo>
                  <a:lnTo>
                    <a:pt x="131" y="49"/>
                  </a:lnTo>
                  <a:lnTo>
                    <a:pt x="133" y="50"/>
                  </a:lnTo>
                  <a:lnTo>
                    <a:pt x="134" y="50"/>
                  </a:lnTo>
                  <a:lnTo>
                    <a:pt x="136" y="50"/>
                  </a:lnTo>
                  <a:lnTo>
                    <a:pt x="138" y="51"/>
                  </a:lnTo>
                  <a:lnTo>
                    <a:pt x="140" y="52"/>
                  </a:lnTo>
                  <a:lnTo>
                    <a:pt x="142" y="52"/>
                  </a:lnTo>
                  <a:lnTo>
                    <a:pt x="145" y="52"/>
                  </a:lnTo>
                  <a:lnTo>
                    <a:pt x="146" y="52"/>
                  </a:lnTo>
                  <a:lnTo>
                    <a:pt x="148" y="52"/>
                  </a:lnTo>
                  <a:lnTo>
                    <a:pt x="150" y="52"/>
                  </a:lnTo>
                  <a:lnTo>
                    <a:pt x="153" y="52"/>
                  </a:lnTo>
                  <a:lnTo>
                    <a:pt x="154" y="51"/>
                  </a:lnTo>
                  <a:lnTo>
                    <a:pt x="156" y="50"/>
                  </a:lnTo>
                  <a:lnTo>
                    <a:pt x="158" y="50"/>
                  </a:lnTo>
                  <a:lnTo>
                    <a:pt x="160" y="50"/>
                  </a:lnTo>
                  <a:lnTo>
                    <a:pt x="162" y="49"/>
                  </a:lnTo>
                  <a:lnTo>
                    <a:pt x="164" y="48"/>
                  </a:lnTo>
                  <a:lnTo>
                    <a:pt x="167" y="47"/>
                  </a:lnTo>
                  <a:lnTo>
                    <a:pt x="167" y="46"/>
                  </a:lnTo>
                  <a:lnTo>
                    <a:pt x="170" y="45"/>
                  </a:lnTo>
                  <a:lnTo>
                    <a:pt x="172" y="44"/>
                  </a:lnTo>
                  <a:lnTo>
                    <a:pt x="174" y="43"/>
                  </a:lnTo>
                  <a:lnTo>
                    <a:pt x="175" y="42"/>
                  </a:lnTo>
                  <a:lnTo>
                    <a:pt x="177" y="40"/>
                  </a:lnTo>
                  <a:lnTo>
                    <a:pt x="179" y="39"/>
                  </a:lnTo>
                  <a:lnTo>
                    <a:pt x="181" y="37"/>
                  </a:lnTo>
                  <a:lnTo>
                    <a:pt x="184" y="36"/>
                  </a:lnTo>
                  <a:lnTo>
                    <a:pt x="185" y="34"/>
                  </a:lnTo>
                  <a:lnTo>
                    <a:pt x="188" y="33"/>
                  </a:lnTo>
                  <a:lnTo>
                    <a:pt x="189" y="31"/>
                  </a:lnTo>
                  <a:lnTo>
                    <a:pt x="191" y="30"/>
                  </a:lnTo>
                  <a:lnTo>
                    <a:pt x="194" y="28"/>
                  </a:lnTo>
                  <a:lnTo>
                    <a:pt x="195" y="26"/>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42" name="Line 14"/>
            <p:cNvSpPr>
              <a:spLocks noChangeShapeType="1"/>
            </p:cNvSpPr>
            <p:nvPr/>
          </p:nvSpPr>
          <p:spPr bwMode="auto">
            <a:xfrm flipH="1">
              <a:off x="3586" y="2026"/>
              <a:ext cx="19" cy="68"/>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43" name="Freeform 15"/>
            <p:cNvSpPr>
              <a:spLocks/>
            </p:cNvSpPr>
            <p:nvPr/>
          </p:nvSpPr>
          <p:spPr bwMode="auto">
            <a:xfrm>
              <a:off x="3493" y="2183"/>
              <a:ext cx="197" cy="52"/>
            </a:xfrm>
            <a:custGeom>
              <a:avLst/>
              <a:gdLst>
                <a:gd name="T0" fmla="*/ 3 w 197"/>
                <a:gd name="T1" fmla="*/ 24 h 52"/>
                <a:gd name="T2" fmla="*/ 7 w 197"/>
                <a:gd name="T3" fmla="*/ 21 h 52"/>
                <a:gd name="T4" fmla="*/ 10 w 197"/>
                <a:gd name="T5" fmla="*/ 18 h 52"/>
                <a:gd name="T6" fmla="*/ 15 w 197"/>
                <a:gd name="T7" fmla="*/ 14 h 52"/>
                <a:gd name="T8" fmla="*/ 18 w 197"/>
                <a:gd name="T9" fmla="*/ 12 h 52"/>
                <a:gd name="T10" fmla="*/ 22 w 197"/>
                <a:gd name="T11" fmla="*/ 9 h 52"/>
                <a:gd name="T12" fmla="*/ 25 w 197"/>
                <a:gd name="T13" fmla="*/ 7 h 52"/>
                <a:gd name="T14" fmla="*/ 30 w 197"/>
                <a:gd name="T15" fmla="*/ 4 h 52"/>
                <a:gd name="T16" fmla="*/ 33 w 197"/>
                <a:gd name="T17" fmla="*/ 3 h 52"/>
                <a:gd name="T18" fmla="*/ 38 w 197"/>
                <a:gd name="T19" fmla="*/ 2 h 52"/>
                <a:gd name="T20" fmla="*/ 42 w 197"/>
                <a:gd name="T21" fmla="*/ 0 h 52"/>
                <a:gd name="T22" fmla="*/ 45 w 197"/>
                <a:gd name="T23" fmla="*/ 0 h 52"/>
                <a:gd name="T24" fmla="*/ 50 w 197"/>
                <a:gd name="T25" fmla="*/ 0 h 52"/>
                <a:gd name="T26" fmla="*/ 53 w 197"/>
                <a:gd name="T27" fmla="*/ 0 h 52"/>
                <a:gd name="T28" fmla="*/ 57 w 197"/>
                <a:gd name="T29" fmla="*/ 0 h 52"/>
                <a:gd name="T30" fmla="*/ 61 w 197"/>
                <a:gd name="T31" fmla="*/ 2 h 52"/>
                <a:gd name="T32" fmla="*/ 65 w 197"/>
                <a:gd name="T33" fmla="*/ 3 h 52"/>
                <a:gd name="T34" fmla="*/ 69 w 197"/>
                <a:gd name="T35" fmla="*/ 4 h 52"/>
                <a:gd name="T36" fmla="*/ 74 w 197"/>
                <a:gd name="T37" fmla="*/ 7 h 52"/>
                <a:gd name="T38" fmla="*/ 77 w 197"/>
                <a:gd name="T39" fmla="*/ 9 h 52"/>
                <a:gd name="T40" fmla="*/ 81 w 197"/>
                <a:gd name="T41" fmla="*/ 12 h 52"/>
                <a:gd name="T42" fmla="*/ 84 w 197"/>
                <a:gd name="T43" fmla="*/ 14 h 52"/>
                <a:gd name="T44" fmla="*/ 89 w 197"/>
                <a:gd name="T45" fmla="*/ 18 h 52"/>
                <a:gd name="T46" fmla="*/ 92 w 197"/>
                <a:gd name="T47" fmla="*/ 21 h 52"/>
                <a:gd name="T48" fmla="*/ 97 w 197"/>
                <a:gd name="T49" fmla="*/ 24 h 52"/>
                <a:gd name="T50" fmla="*/ 98 w 197"/>
                <a:gd name="T51" fmla="*/ 25 h 52"/>
                <a:gd name="T52" fmla="*/ 102 w 197"/>
                <a:gd name="T53" fmla="*/ 29 h 52"/>
                <a:gd name="T54" fmla="*/ 106 w 197"/>
                <a:gd name="T55" fmla="*/ 32 h 52"/>
                <a:gd name="T56" fmla="*/ 110 w 197"/>
                <a:gd name="T57" fmla="*/ 34 h 52"/>
                <a:gd name="T58" fmla="*/ 114 w 197"/>
                <a:gd name="T59" fmla="*/ 38 h 52"/>
                <a:gd name="T60" fmla="*/ 118 w 197"/>
                <a:gd name="T61" fmla="*/ 41 h 52"/>
                <a:gd name="T62" fmla="*/ 122 w 197"/>
                <a:gd name="T63" fmla="*/ 43 h 52"/>
                <a:gd name="T64" fmla="*/ 125 w 197"/>
                <a:gd name="T65" fmla="*/ 45 h 52"/>
                <a:gd name="T66" fmla="*/ 129 w 197"/>
                <a:gd name="T67" fmla="*/ 47 h 52"/>
                <a:gd name="T68" fmla="*/ 133 w 197"/>
                <a:gd name="T69" fmla="*/ 48 h 52"/>
                <a:gd name="T70" fmla="*/ 137 w 197"/>
                <a:gd name="T71" fmla="*/ 49 h 52"/>
                <a:gd name="T72" fmla="*/ 141 w 197"/>
                <a:gd name="T73" fmla="*/ 51 h 52"/>
                <a:gd name="T74" fmla="*/ 146 w 197"/>
                <a:gd name="T75" fmla="*/ 51 h 52"/>
                <a:gd name="T76" fmla="*/ 148 w 197"/>
                <a:gd name="T77" fmla="*/ 51 h 52"/>
                <a:gd name="T78" fmla="*/ 153 w 197"/>
                <a:gd name="T79" fmla="*/ 51 h 52"/>
                <a:gd name="T80" fmla="*/ 157 w 197"/>
                <a:gd name="T81" fmla="*/ 49 h 52"/>
                <a:gd name="T82" fmla="*/ 161 w 197"/>
                <a:gd name="T83" fmla="*/ 48 h 52"/>
                <a:gd name="T84" fmla="*/ 164 w 197"/>
                <a:gd name="T85" fmla="*/ 47 h 52"/>
                <a:gd name="T86" fmla="*/ 169 w 197"/>
                <a:gd name="T87" fmla="*/ 45 h 52"/>
                <a:gd name="T88" fmla="*/ 172 w 197"/>
                <a:gd name="T89" fmla="*/ 43 h 52"/>
                <a:gd name="T90" fmla="*/ 176 w 197"/>
                <a:gd name="T91" fmla="*/ 41 h 52"/>
                <a:gd name="T92" fmla="*/ 181 w 197"/>
                <a:gd name="T93" fmla="*/ 38 h 52"/>
                <a:gd name="T94" fmla="*/ 184 w 197"/>
                <a:gd name="T95" fmla="*/ 35 h 52"/>
                <a:gd name="T96" fmla="*/ 188 w 197"/>
                <a:gd name="T97" fmla="*/ 32 h 52"/>
                <a:gd name="T98" fmla="*/ 192 w 197"/>
                <a:gd name="T99" fmla="*/ 29 h 52"/>
                <a:gd name="T100" fmla="*/ 196 w 197"/>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52"/>
                <a:gd name="T155" fmla="*/ 197 w 197"/>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52">
                  <a:moveTo>
                    <a:pt x="0" y="25"/>
                  </a:moveTo>
                  <a:lnTo>
                    <a:pt x="3" y="24"/>
                  </a:lnTo>
                  <a:lnTo>
                    <a:pt x="4" y="23"/>
                  </a:lnTo>
                  <a:lnTo>
                    <a:pt x="7" y="21"/>
                  </a:lnTo>
                  <a:lnTo>
                    <a:pt x="9" y="19"/>
                  </a:lnTo>
                  <a:lnTo>
                    <a:pt x="10" y="18"/>
                  </a:lnTo>
                  <a:lnTo>
                    <a:pt x="12" y="16"/>
                  </a:lnTo>
                  <a:lnTo>
                    <a:pt x="15" y="14"/>
                  </a:lnTo>
                  <a:lnTo>
                    <a:pt x="16" y="13"/>
                  </a:lnTo>
                  <a:lnTo>
                    <a:pt x="18" y="12"/>
                  </a:lnTo>
                  <a:lnTo>
                    <a:pt x="20" y="11"/>
                  </a:lnTo>
                  <a:lnTo>
                    <a:pt x="22" y="9"/>
                  </a:lnTo>
                  <a:lnTo>
                    <a:pt x="24" y="8"/>
                  </a:lnTo>
                  <a:lnTo>
                    <a:pt x="25" y="7"/>
                  </a:lnTo>
                  <a:lnTo>
                    <a:pt x="28" y="6"/>
                  </a:lnTo>
                  <a:lnTo>
                    <a:pt x="30" y="4"/>
                  </a:lnTo>
                  <a:lnTo>
                    <a:pt x="32" y="4"/>
                  </a:lnTo>
                  <a:lnTo>
                    <a:pt x="33" y="3"/>
                  </a:lnTo>
                  <a:lnTo>
                    <a:pt x="35" y="2"/>
                  </a:lnTo>
                  <a:lnTo>
                    <a:pt x="38" y="2"/>
                  </a:lnTo>
                  <a:lnTo>
                    <a:pt x="39" y="2"/>
                  </a:lnTo>
                  <a:lnTo>
                    <a:pt x="42" y="0"/>
                  </a:lnTo>
                  <a:lnTo>
                    <a:pt x="44" y="0"/>
                  </a:lnTo>
                  <a:lnTo>
                    <a:pt x="45" y="0"/>
                  </a:lnTo>
                  <a:lnTo>
                    <a:pt x="48" y="0"/>
                  </a:lnTo>
                  <a:lnTo>
                    <a:pt x="50" y="0"/>
                  </a:lnTo>
                  <a:lnTo>
                    <a:pt x="51" y="0"/>
                  </a:lnTo>
                  <a:lnTo>
                    <a:pt x="53" y="0"/>
                  </a:lnTo>
                  <a:lnTo>
                    <a:pt x="55" y="0"/>
                  </a:lnTo>
                  <a:lnTo>
                    <a:pt x="57" y="0"/>
                  </a:lnTo>
                  <a:lnTo>
                    <a:pt x="59" y="2"/>
                  </a:lnTo>
                  <a:lnTo>
                    <a:pt x="61" y="2"/>
                  </a:lnTo>
                  <a:lnTo>
                    <a:pt x="64" y="2"/>
                  </a:lnTo>
                  <a:lnTo>
                    <a:pt x="65" y="3"/>
                  </a:lnTo>
                  <a:lnTo>
                    <a:pt x="67" y="4"/>
                  </a:lnTo>
                  <a:lnTo>
                    <a:pt x="69" y="4"/>
                  </a:lnTo>
                  <a:lnTo>
                    <a:pt x="71" y="6"/>
                  </a:lnTo>
                  <a:lnTo>
                    <a:pt x="74" y="7"/>
                  </a:lnTo>
                  <a:lnTo>
                    <a:pt x="76" y="8"/>
                  </a:lnTo>
                  <a:lnTo>
                    <a:pt x="77" y="9"/>
                  </a:lnTo>
                  <a:lnTo>
                    <a:pt x="79" y="11"/>
                  </a:lnTo>
                  <a:lnTo>
                    <a:pt x="81" y="12"/>
                  </a:lnTo>
                  <a:lnTo>
                    <a:pt x="83" y="13"/>
                  </a:lnTo>
                  <a:lnTo>
                    <a:pt x="84" y="14"/>
                  </a:lnTo>
                  <a:lnTo>
                    <a:pt x="87" y="16"/>
                  </a:lnTo>
                  <a:lnTo>
                    <a:pt x="89" y="18"/>
                  </a:lnTo>
                  <a:lnTo>
                    <a:pt x="91" y="19"/>
                  </a:lnTo>
                  <a:lnTo>
                    <a:pt x="92" y="21"/>
                  </a:lnTo>
                  <a:lnTo>
                    <a:pt x="94" y="23"/>
                  </a:lnTo>
                  <a:lnTo>
                    <a:pt x="97" y="24"/>
                  </a:lnTo>
                  <a:lnTo>
                    <a:pt x="98" y="25"/>
                  </a:lnTo>
                  <a:lnTo>
                    <a:pt x="100" y="27"/>
                  </a:lnTo>
                  <a:lnTo>
                    <a:pt x="102" y="29"/>
                  </a:lnTo>
                  <a:lnTo>
                    <a:pt x="104" y="30"/>
                  </a:lnTo>
                  <a:lnTo>
                    <a:pt x="106" y="32"/>
                  </a:lnTo>
                  <a:lnTo>
                    <a:pt x="108" y="33"/>
                  </a:lnTo>
                  <a:lnTo>
                    <a:pt x="110" y="34"/>
                  </a:lnTo>
                  <a:lnTo>
                    <a:pt x="112" y="36"/>
                  </a:lnTo>
                  <a:lnTo>
                    <a:pt x="114" y="38"/>
                  </a:lnTo>
                  <a:lnTo>
                    <a:pt x="115" y="39"/>
                  </a:lnTo>
                  <a:lnTo>
                    <a:pt x="118" y="41"/>
                  </a:lnTo>
                  <a:lnTo>
                    <a:pt x="120" y="42"/>
                  </a:lnTo>
                  <a:lnTo>
                    <a:pt x="122" y="43"/>
                  </a:lnTo>
                  <a:lnTo>
                    <a:pt x="123" y="44"/>
                  </a:lnTo>
                  <a:lnTo>
                    <a:pt x="125" y="45"/>
                  </a:lnTo>
                  <a:lnTo>
                    <a:pt x="127" y="46"/>
                  </a:lnTo>
                  <a:lnTo>
                    <a:pt x="129" y="47"/>
                  </a:lnTo>
                  <a:lnTo>
                    <a:pt x="131" y="47"/>
                  </a:lnTo>
                  <a:lnTo>
                    <a:pt x="133" y="48"/>
                  </a:lnTo>
                  <a:lnTo>
                    <a:pt x="136" y="49"/>
                  </a:lnTo>
                  <a:lnTo>
                    <a:pt x="137" y="49"/>
                  </a:lnTo>
                  <a:lnTo>
                    <a:pt x="138" y="50"/>
                  </a:lnTo>
                  <a:lnTo>
                    <a:pt x="141" y="51"/>
                  </a:lnTo>
                  <a:lnTo>
                    <a:pt x="143" y="51"/>
                  </a:lnTo>
                  <a:lnTo>
                    <a:pt x="146" y="51"/>
                  </a:lnTo>
                  <a:lnTo>
                    <a:pt x="147" y="51"/>
                  </a:lnTo>
                  <a:lnTo>
                    <a:pt x="148" y="51"/>
                  </a:lnTo>
                  <a:lnTo>
                    <a:pt x="151" y="51"/>
                  </a:lnTo>
                  <a:lnTo>
                    <a:pt x="153" y="51"/>
                  </a:lnTo>
                  <a:lnTo>
                    <a:pt x="155" y="50"/>
                  </a:lnTo>
                  <a:lnTo>
                    <a:pt x="157" y="49"/>
                  </a:lnTo>
                  <a:lnTo>
                    <a:pt x="159" y="49"/>
                  </a:lnTo>
                  <a:lnTo>
                    <a:pt x="161" y="48"/>
                  </a:lnTo>
                  <a:lnTo>
                    <a:pt x="162" y="47"/>
                  </a:lnTo>
                  <a:lnTo>
                    <a:pt x="164" y="47"/>
                  </a:lnTo>
                  <a:lnTo>
                    <a:pt x="168" y="46"/>
                  </a:lnTo>
                  <a:lnTo>
                    <a:pt x="169" y="45"/>
                  </a:lnTo>
                  <a:lnTo>
                    <a:pt x="171" y="44"/>
                  </a:lnTo>
                  <a:lnTo>
                    <a:pt x="172" y="43"/>
                  </a:lnTo>
                  <a:lnTo>
                    <a:pt x="174" y="42"/>
                  </a:lnTo>
                  <a:lnTo>
                    <a:pt x="176" y="41"/>
                  </a:lnTo>
                  <a:lnTo>
                    <a:pt x="179" y="39"/>
                  </a:lnTo>
                  <a:lnTo>
                    <a:pt x="181" y="38"/>
                  </a:lnTo>
                  <a:lnTo>
                    <a:pt x="182" y="36"/>
                  </a:lnTo>
                  <a:lnTo>
                    <a:pt x="184" y="35"/>
                  </a:lnTo>
                  <a:lnTo>
                    <a:pt x="186" y="33"/>
                  </a:lnTo>
                  <a:lnTo>
                    <a:pt x="188" y="32"/>
                  </a:lnTo>
                  <a:lnTo>
                    <a:pt x="191" y="30"/>
                  </a:lnTo>
                  <a:lnTo>
                    <a:pt x="192" y="29"/>
                  </a:lnTo>
                  <a:lnTo>
                    <a:pt x="194" y="27"/>
                  </a:lnTo>
                  <a:lnTo>
                    <a:pt x="196"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44" name="Line 16"/>
            <p:cNvSpPr>
              <a:spLocks noChangeShapeType="1"/>
            </p:cNvSpPr>
            <p:nvPr/>
          </p:nvSpPr>
          <p:spPr bwMode="auto">
            <a:xfrm flipH="1">
              <a:off x="3587" y="2174"/>
              <a:ext cx="19" cy="69"/>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grpSp>
      <p:grpSp>
        <p:nvGrpSpPr>
          <p:cNvPr id="4105" name="Group 17"/>
          <p:cNvGrpSpPr>
            <a:grpSpLocks/>
          </p:cNvGrpSpPr>
          <p:nvPr/>
        </p:nvGrpSpPr>
        <p:grpSpPr bwMode="auto">
          <a:xfrm>
            <a:off x="6173788" y="2979738"/>
            <a:ext cx="374650" cy="365125"/>
            <a:chOff x="4417" y="2403"/>
            <a:chExt cx="260" cy="260"/>
          </a:xfrm>
        </p:grpSpPr>
        <p:sp>
          <p:nvSpPr>
            <p:cNvPr id="4437" name="Oval 18"/>
            <p:cNvSpPr>
              <a:spLocks noChangeArrowheads="1"/>
            </p:cNvSpPr>
            <p:nvPr/>
          </p:nvSpPr>
          <p:spPr bwMode="auto">
            <a:xfrm>
              <a:off x="4417" y="2403"/>
              <a:ext cx="260" cy="260"/>
            </a:xfrm>
            <a:prstGeom prst="ellips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38" name="Freeform 19"/>
            <p:cNvSpPr>
              <a:spLocks/>
            </p:cNvSpPr>
            <p:nvPr/>
          </p:nvSpPr>
          <p:spPr bwMode="auto">
            <a:xfrm>
              <a:off x="4463" y="2466"/>
              <a:ext cx="158" cy="115"/>
            </a:xfrm>
            <a:custGeom>
              <a:avLst/>
              <a:gdLst>
                <a:gd name="T0" fmla="*/ 1 w 158"/>
                <a:gd name="T1" fmla="*/ 54 h 115"/>
                <a:gd name="T2" fmla="*/ 5 w 158"/>
                <a:gd name="T3" fmla="*/ 47 h 115"/>
                <a:gd name="T4" fmla="*/ 8 w 158"/>
                <a:gd name="T5" fmla="*/ 39 h 115"/>
                <a:gd name="T6" fmla="*/ 11 w 158"/>
                <a:gd name="T7" fmla="*/ 33 h 115"/>
                <a:gd name="T8" fmla="*/ 14 w 158"/>
                <a:gd name="T9" fmla="*/ 26 h 115"/>
                <a:gd name="T10" fmla="*/ 18 w 158"/>
                <a:gd name="T11" fmla="*/ 21 h 115"/>
                <a:gd name="T12" fmla="*/ 20 w 158"/>
                <a:gd name="T13" fmla="*/ 16 h 115"/>
                <a:gd name="T14" fmla="*/ 24 w 158"/>
                <a:gd name="T15" fmla="*/ 11 h 115"/>
                <a:gd name="T16" fmla="*/ 27 w 158"/>
                <a:gd name="T17" fmla="*/ 8 h 115"/>
                <a:gd name="T18" fmla="*/ 31 w 158"/>
                <a:gd name="T19" fmla="*/ 5 h 115"/>
                <a:gd name="T20" fmla="*/ 33 w 158"/>
                <a:gd name="T21" fmla="*/ 2 h 115"/>
                <a:gd name="T22" fmla="*/ 36 w 158"/>
                <a:gd name="T23" fmla="*/ 0 h 115"/>
                <a:gd name="T24" fmla="*/ 40 w 158"/>
                <a:gd name="T25" fmla="*/ 0 h 115"/>
                <a:gd name="T26" fmla="*/ 42 w 158"/>
                <a:gd name="T27" fmla="*/ 0 h 115"/>
                <a:gd name="T28" fmla="*/ 46 w 158"/>
                <a:gd name="T29" fmla="*/ 2 h 115"/>
                <a:gd name="T30" fmla="*/ 49 w 158"/>
                <a:gd name="T31" fmla="*/ 4 h 115"/>
                <a:gd name="T32" fmla="*/ 53 w 158"/>
                <a:gd name="T33" fmla="*/ 6 h 115"/>
                <a:gd name="T34" fmla="*/ 55 w 158"/>
                <a:gd name="T35" fmla="*/ 11 h 115"/>
                <a:gd name="T36" fmla="*/ 58 w 158"/>
                <a:gd name="T37" fmla="*/ 17 h 115"/>
                <a:gd name="T38" fmla="*/ 62 w 158"/>
                <a:gd name="T39" fmla="*/ 21 h 115"/>
                <a:gd name="T40" fmla="*/ 64 w 158"/>
                <a:gd name="T41" fmla="*/ 26 h 115"/>
                <a:gd name="T42" fmla="*/ 67 w 158"/>
                <a:gd name="T43" fmla="*/ 33 h 115"/>
                <a:gd name="T44" fmla="*/ 70 w 158"/>
                <a:gd name="T45" fmla="*/ 39 h 115"/>
                <a:gd name="T46" fmla="*/ 74 w 158"/>
                <a:gd name="T47" fmla="*/ 47 h 115"/>
                <a:gd name="T48" fmla="*/ 77 w 158"/>
                <a:gd name="T49" fmla="*/ 54 h 115"/>
                <a:gd name="T50" fmla="*/ 78 w 158"/>
                <a:gd name="T51" fmla="*/ 58 h 115"/>
                <a:gd name="T52" fmla="*/ 81 w 158"/>
                <a:gd name="T53" fmla="*/ 63 h 115"/>
                <a:gd name="T54" fmla="*/ 84 w 158"/>
                <a:gd name="T55" fmla="*/ 71 h 115"/>
                <a:gd name="T56" fmla="*/ 88 w 158"/>
                <a:gd name="T57" fmla="*/ 77 h 115"/>
                <a:gd name="T58" fmla="*/ 91 w 158"/>
                <a:gd name="T59" fmla="*/ 84 h 115"/>
                <a:gd name="T60" fmla="*/ 94 w 158"/>
                <a:gd name="T61" fmla="*/ 90 h 115"/>
                <a:gd name="T62" fmla="*/ 98 w 158"/>
                <a:gd name="T63" fmla="*/ 95 h 115"/>
                <a:gd name="T64" fmla="*/ 101 w 158"/>
                <a:gd name="T65" fmla="*/ 100 h 115"/>
                <a:gd name="T66" fmla="*/ 104 w 158"/>
                <a:gd name="T67" fmla="*/ 104 h 115"/>
                <a:gd name="T68" fmla="*/ 106 w 158"/>
                <a:gd name="T69" fmla="*/ 107 h 115"/>
                <a:gd name="T70" fmla="*/ 110 w 158"/>
                <a:gd name="T71" fmla="*/ 110 h 115"/>
                <a:gd name="T72" fmla="*/ 113 w 158"/>
                <a:gd name="T73" fmla="*/ 112 h 115"/>
                <a:gd name="T74" fmla="*/ 117 w 158"/>
                <a:gd name="T75" fmla="*/ 113 h 115"/>
                <a:gd name="T76" fmla="*/ 119 w 158"/>
                <a:gd name="T77" fmla="*/ 113 h 115"/>
                <a:gd name="T78" fmla="*/ 123 w 158"/>
                <a:gd name="T79" fmla="*/ 112 h 115"/>
                <a:gd name="T80" fmla="*/ 125 w 158"/>
                <a:gd name="T81" fmla="*/ 110 h 115"/>
                <a:gd name="T82" fmla="*/ 128 w 158"/>
                <a:gd name="T83" fmla="*/ 107 h 115"/>
                <a:gd name="T84" fmla="*/ 132 w 158"/>
                <a:gd name="T85" fmla="*/ 104 h 115"/>
                <a:gd name="T86" fmla="*/ 135 w 158"/>
                <a:gd name="T87" fmla="*/ 100 h 115"/>
                <a:gd name="T88" fmla="*/ 138 w 158"/>
                <a:gd name="T89" fmla="*/ 95 h 115"/>
                <a:gd name="T90" fmla="*/ 141 w 158"/>
                <a:gd name="T91" fmla="*/ 90 h 115"/>
                <a:gd name="T92" fmla="*/ 145 w 158"/>
                <a:gd name="T93" fmla="*/ 84 h 115"/>
                <a:gd name="T94" fmla="*/ 148 w 158"/>
                <a:gd name="T95" fmla="*/ 78 h 115"/>
                <a:gd name="T96" fmla="*/ 151 w 158"/>
                <a:gd name="T97" fmla="*/ 71 h 115"/>
                <a:gd name="T98" fmla="*/ 154 w 158"/>
                <a:gd name="T99" fmla="*/ 64 h 115"/>
                <a:gd name="T100" fmla="*/ 157 w 158"/>
                <a:gd name="T101" fmla="*/ 58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8"/>
                <a:gd name="T154" fmla="*/ 0 h 115"/>
                <a:gd name="T155" fmla="*/ 158 w 158"/>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8" h="115">
                  <a:moveTo>
                    <a:pt x="0" y="58"/>
                  </a:moveTo>
                  <a:lnTo>
                    <a:pt x="1" y="54"/>
                  </a:lnTo>
                  <a:lnTo>
                    <a:pt x="3" y="49"/>
                  </a:lnTo>
                  <a:lnTo>
                    <a:pt x="5" y="47"/>
                  </a:lnTo>
                  <a:lnTo>
                    <a:pt x="7" y="43"/>
                  </a:lnTo>
                  <a:lnTo>
                    <a:pt x="8" y="39"/>
                  </a:lnTo>
                  <a:lnTo>
                    <a:pt x="10" y="36"/>
                  </a:lnTo>
                  <a:lnTo>
                    <a:pt x="11" y="33"/>
                  </a:lnTo>
                  <a:lnTo>
                    <a:pt x="13" y="29"/>
                  </a:lnTo>
                  <a:lnTo>
                    <a:pt x="14" y="26"/>
                  </a:lnTo>
                  <a:lnTo>
                    <a:pt x="16" y="24"/>
                  </a:lnTo>
                  <a:lnTo>
                    <a:pt x="18" y="21"/>
                  </a:lnTo>
                  <a:lnTo>
                    <a:pt x="19" y="19"/>
                  </a:lnTo>
                  <a:lnTo>
                    <a:pt x="20" y="16"/>
                  </a:lnTo>
                  <a:lnTo>
                    <a:pt x="22" y="14"/>
                  </a:lnTo>
                  <a:lnTo>
                    <a:pt x="24" y="11"/>
                  </a:lnTo>
                  <a:lnTo>
                    <a:pt x="25" y="9"/>
                  </a:lnTo>
                  <a:lnTo>
                    <a:pt x="27" y="8"/>
                  </a:lnTo>
                  <a:lnTo>
                    <a:pt x="28" y="6"/>
                  </a:lnTo>
                  <a:lnTo>
                    <a:pt x="31" y="5"/>
                  </a:lnTo>
                  <a:lnTo>
                    <a:pt x="32" y="3"/>
                  </a:lnTo>
                  <a:lnTo>
                    <a:pt x="33" y="2"/>
                  </a:lnTo>
                  <a:lnTo>
                    <a:pt x="35" y="2"/>
                  </a:lnTo>
                  <a:lnTo>
                    <a:pt x="36" y="0"/>
                  </a:lnTo>
                  <a:lnTo>
                    <a:pt x="38" y="0"/>
                  </a:lnTo>
                  <a:lnTo>
                    <a:pt x="40" y="0"/>
                  </a:lnTo>
                  <a:lnTo>
                    <a:pt x="41" y="0"/>
                  </a:lnTo>
                  <a:lnTo>
                    <a:pt x="42" y="0"/>
                  </a:lnTo>
                  <a:lnTo>
                    <a:pt x="44" y="2"/>
                  </a:lnTo>
                  <a:lnTo>
                    <a:pt x="46" y="2"/>
                  </a:lnTo>
                  <a:lnTo>
                    <a:pt x="47" y="3"/>
                  </a:lnTo>
                  <a:lnTo>
                    <a:pt x="49" y="4"/>
                  </a:lnTo>
                  <a:lnTo>
                    <a:pt x="51" y="6"/>
                  </a:lnTo>
                  <a:lnTo>
                    <a:pt x="53" y="6"/>
                  </a:lnTo>
                  <a:lnTo>
                    <a:pt x="53" y="9"/>
                  </a:lnTo>
                  <a:lnTo>
                    <a:pt x="55" y="11"/>
                  </a:lnTo>
                  <a:lnTo>
                    <a:pt x="57" y="14"/>
                  </a:lnTo>
                  <a:lnTo>
                    <a:pt x="58" y="17"/>
                  </a:lnTo>
                  <a:lnTo>
                    <a:pt x="60" y="19"/>
                  </a:lnTo>
                  <a:lnTo>
                    <a:pt x="62" y="21"/>
                  </a:lnTo>
                  <a:lnTo>
                    <a:pt x="62" y="24"/>
                  </a:lnTo>
                  <a:lnTo>
                    <a:pt x="64" y="26"/>
                  </a:lnTo>
                  <a:lnTo>
                    <a:pt x="66" y="29"/>
                  </a:lnTo>
                  <a:lnTo>
                    <a:pt x="67" y="33"/>
                  </a:lnTo>
                  <a:lnTo>
                    <a:pt x="69" y="36"/>
                  </a:lnTo>
                  <a:lnTo>
                    <a:pt x="70" y="39"/>
                  </a:lnTo>
                  <a:lnTo>
                    <a:pt x="72" y="43"/>
                  </a:lnTo>
                  <a:lnTo>
                    <a:pt x="74" y="47"/>
                  </a:lnTo>
                  <a:lnTo>
                    <a:pt x="75" y="49"/>
                  </a:lnTo>
                  <a:lnTo>
                    <a:pt x="77" y="54"/>
                  </a:lnTo>
                  <a:lnTo>
                    <a:pt x="78" y="57"/>
                  </a:lnTo>
                  <a:lnTo>
                    <a:pt x="78" y="58"/>
                  </a:lnTo>
                  <a:lnTo>
                    <a:pt x="80" y="60"/>
                  </a:lnTo>
                  <a:lnTo>
                    <a:pt x="81" y="63"/>
                  </a:lnTo>
                  <a:lnTo>
                    <a:pt x="83" y="67"/>
                  </a:lnTo>
                  <a:lnTo>
                    <a:pt x="84" y="71"/>
                  </a:lnTo>
                  <a:lnTo>
                    <a:pt x="86" y="74"/>
                  </a:lnTo>
                  <a:lnTo>
                    <a:pt x="88" y="77"/>
                  </a:lnTo>
                  <a:lnTo>
                    <a:pt x="89" y="81"/>
                  </a:lnTo>
                  <a:lnTo>
                    <a:pt x="91" y="84"/>
                  </a:lnTo>
                  <a:lnTo>
                    <a:pt x="92" y="87"/>
                  </a:lnTo>
                  <a:lnTo>
                    <a:pt x="94" y="90"/>
                  </a:lnTo>
                  <a:lnTo>
                    <a:pt x="96" y="93"/>
                  </a:lnTo>
                  <a:lnTo>
                    <a:pt x="98" y="95"/>
                  </a:lnTo>
                  <a:lnTo>
                    <a:pt x="99" y="98"/>
                  </a:lnTo>
                  <a:lnTo>
                    <a:pt x="101" y="100"/>
                  </a:lnTo>
                  <a:lnTo>
                    <a:pt x="102" y="102"/>
                  </a:lnTo>
                  <a:lnTo>
                    <a:pt x="104" y="104"/>
                  </a:lnTo>
                  <a:lnTo>
                    <a:pt x="104" y="106"/>
                  </a:lnTo>
                  <a:lnTo>
                    <a:pt x="106" y="107"/>
                  </a:lnTo>
                  <a:lnTo>
                    <a:pt x="108" y="109"/>
                  </a:lnTo>
                  <a:lnTo>
                    <a:pt x="110" y="110"/>
                  </a:lnTo>
                  <a:lnTo>
                    <a:pt x="111" y="111"/>
                  </a:lnTo>
                  <a:lnTo>
                    <a:pt x="113" y="112"/>
                  </a:lnTo>
                  <a:lnTo>
                    <a:pt x="114" y="113"/>
                  </a:lnTo>
                  <a:lnTo>
                    <a:pt x="117" y="113"/>
                  </a:lnTo>
                  <a:lnTo>
                    <a:pt x="117" y="114"/>
                  </a:lnTo>
                  <a:lnTo>
                    <a:pt x="119" y="113"/>
                  </a:lnTo>
                  <a:lnTo>
                    <a:pt x="121" y="113"/>
                  </a:lnTo>
                  <a:lnTo>
                    <a:pt x="123" y="112"/>
                  </a:lnTo>
                  <a:lnTo>
                    <a:pt x="124" y="111"/>
                  </a:lnTo>
                  <a:lnTo>
                    <a:pt x="125" y="110"/>
                  </a:lnTo>
                  <a:lnTo>
                    <a:pt x="127" y="109"/>
                  </a:lnTo>
                  <a:lnTo>
                    <a:pt x="128" y="107"/>
                  </a:lnTo>
                  <a:lnTo>
                    <a:pt x="130" y="106"/>
                  </a:lnTo>
                  <a:lnTo>
                    <a:pt x="132" y="104"/>
                  </a:lnTo>
                  <a:lnTo>
                    <a:pt x="134" y="102"/>
                  </a:lnTo>
                  <a:lnTo>
                    <a:pt x="135" y="100"/>
                  </a:lnTo>
                  <a:lnTo>
                    <a:pt x="136" y="98"/>
                  </a:lnTo>
                  <a:lnTo>
                    <a:pt x="138" y="95"/>
                  </a:lnTo>
                  <a:lnTo>
                    <a:pt x="139" y="93"/>
                  </a:lnTo>
                  <a:lnTo>
                    <a:pt x="141" y="90"/>
                  </a:lnTo>
                  <a:lnTo>
                    <a:pt x="143" y="87"/>
                  </a:lnTo>
                  <a:lnTo>
                    <a:pt x="145" y="84"/>
                  </a:lnTo>
                  <a:lnTo>
                    <a:pt x="146" y="81"/>
                  </a:lnTo>
                  <a:lnTo>
                    <a:pt x="148" y="78"/>
                  </a:lnTo>
                  <a:lnTo>
                    <a:pt x="149" y="74"/>
                  </a:lnTo>
                  <a:lnTo>
                    <a:pt x="151" y="71"/>
                  </a:lnTo>
                  <a:lnTo>
                    <a:pt x="152" y="67"/>
                  </a:lnTo>
                  <a:lnTo>
                    <a:pt x="154" y="64"/>
                  </a:lnTo>
                  <a:lnTo>
                    <a:pt x="155" y="60"/>
                  </a:lnTo>
                  <a:lnTo>
                    <a:pt x="157" y="58"/>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grpSp>
      <p:grpSp>
        <p:nvGrpSpPr>
          <p:cNvPr id="4106" name="Group 20"/>
          <p:cNvGrpSpPr>
            <a:grpSpLocks/>
          </p:cNvGrpSpPr>
          <p:nvPr/>
        </p:nvGrpSpPr>
        <p:grpSpPr bwMode="auto">
          <a:xfrm>
            <a:off x="6840538" y="2439988"/>
            <a:ext cx="463550" cy="361950"/>
            <a:chOff x="4879" y="2017"/>
            <a:chExt cx="321" cy="259"/>
          </a:xfrm>
        </p:grpSpPr>
        <p:sp>
          <p:nvSpPr>
            <p:cNvPr id="4431" name="Freeform 21"/>
            <p:cNvSpPr>
              <a:spLocks/>
            </p:cNvSpPr>
            <p:nvPr/>
          </p:nvSpPr>
          <p:spPr bwMode="auto">
            <a:xfrm>
              <a:off x="4879" y="2017"/>
              <a:ext cx="321" cy="259"/>
            </a:xfrm>
            <a:custGeom>
              <a:avLst/>
              <a:gdLst>
                <a:gd name="T0" fmla="*/ 320 w 321"/>
                <a:gd name="T1" fmla="*/ 0 h 259"/>
                <a:gd name="T2" fmla="*/ 320 w 321"/>
                <a:gd name="T3" fmla="*/ 258 h 259"/>
                <a:gd name="T4" fmla="*/ 0 w 321"/>
                <a:gd name="T5" fmla="*/ 258 h 259"/>
                <a:gd name="T6" fmla="*/ 0 w 321"/>
                <a:gd name="T7" fmla="*/ 0 h 259"/>
                <a:gd name="T8" fmla="*/ 320 w 321"/>
                <a:gd name="T9" fmla="*/ 0 h 259"/>
                <a:gd name="T10" fmla="*/ 0 60000 65536"/>
                <a:gd name="T11" fmla="*/ 0 60000 65536"/>
                <a:gd name="T12" fmla="*/ 0 60000 65536"/>
                <a:gd name="T13" fmla="*/ 0 60000 65536"/>
                <a:gd name="T14" fmla="*/ 0 60000 65536"/>
                <a:gd name="T15" fmla="*/ 0 w 321"/>
                <a:gd name="T16" fmla="*/ 0 h 259"/>
                <a:gd name="T17" fmla="*/ 321 w 321"/>
                <a:gd name="T18" fmla="*/ 259 h 259"/>
              </a:gdLst>
              <a:ahLst/>
              <a:cxnLst>
                <a:cxn ang="T10">
                  <a:pos x="T0" y="T1"/>
                </a:cxn>
                <a:cxn ang="T11">
                  <a:pos x="T2" y="T3"/>
                </a:cxn>
                <a:cxn ang="T12">
                  <a:pos x="T4" y="T5"/>
                </a:cxn>
                <a:cxn ang="T13">
                  <a:pos x="T6" y="T7"/>
                </a:cxn>
                <a:cxn ang="T14">
                  <a:pos x="T8" y="T9"/>
                </a:cxn>
              </a:cxnLst>
              <a:rect l="T15" t="T16" r="T17" b="T18"/>
              <a:pathLst>
                <a:path w="321" h="259">
                  <a:moveTo>
                    <a:pt x="320" y="0"/>
                  </a:moveTo>
                  <a:lnTo>
                    <a:pt x="320" y="258"/>
                  </a:lnTo>
                  <a:lnTo>
                    <a:pt x="0" y="258"/>
                  </a:lnTo>
                  <a:lnTo>
                    <a:pt x="0" y="0"/>
                  </a:lnTo>
                  <a:lnTo>
                    <a:pt x="320"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432" name="Freeform 22"/>
            <p:cNvSpPr>
              <a:spLocks/>
            </p:cNvSpPr>
            <p:nvPr/>
          </p:nvSpPr>
          <p:spPr bwMode="auto">
            <a:xfrm>
              <a:off x="4938" y="2051"/>
              <a:ext cx="198" cy="52"/>
            </a:xfrm>
            <a:custGeom>
              <a:avLst/>
              <a:gdLst>
                <a:gd name="T0" fmla="*/ 3 w 198"/>
                <a:gd name="T1" fmla="*/ 24 h 52"/>
                <a:gd name="T2" fmla="*/ 7 w 198"/>
                <a:gd name="T3" fmla="*/ 20 h 52"/>
                <a:gd name="T4" fmla="*/ 11 w 198"/>
                <a:gd name="T5" fmla="*/ 18 h 52"/>
                <a:gd name="T6" fmla="*/ 15 w 198"/>
                <a:gd name="T7" fmla="*/ 15 h 52"/>
                <a:gd name="T8" fmla="*/ 19 w 198"/>
                <a:gd name="T9" fmla="*/ 11 h 52"/>
                <a:gd name="T10" fmla="*/ 22 w 198"/>
                <a:gd name="T11" fmla="*/ 9 h 52"/>
                <a:gd name="T12" fmla="*/ 26 w 198"/>
                <a:gd name="T13" fmla="*/ 7 h 52"/>
                <a:gd name="T14" fmla="*/ 30 w 198"/>
                <a:gd name="T15" fmla="*/ 5 h 52"/>
                <a:gd name="T16" fmla="*/ 34 w 198"/>
                <a:gd name="T17" fmla="*/ 4 h 52"/>
                <a:gd name="T18" fmla="*/ 38 w 198"/>
                <a:gd name="T19" fmla="*/ 2 h 52"/>
                <a:gd name="T20" fmla="*/ 42 w 198"/>
                <a:gd name="T21" fmla="*/ 1 h 52"/>
                <a:gd name="T22" fmla="*/ 46 w 198"/>
                <a:gd name="T23" fmla="*/ 0 h 52"/>
                <a:gd name="T24" fmla="*/ 50 w 198"/>
                <a:gd name="T25" fmla="*/ 0 h 52"/>
                <a:gd name="T26" fmla="*/ 54 w 198"/>
                <a:gd name="T27" fmla="*/ 0 h 52"/>
                <a:gd name="T28" fmla="*/ 58 w 198"/>
                <a:gd name="T29" fmla="*/ 1 h 52"/>
                <a:gd name="T30" fmla="*/ 61 w 198"/>
                <a:gd name="T31" fmla="*/ 2 h 52"/>
                <a:gd name="T32" fmla="*/ 65 w 198"/>
                <a:gd name="T33" fmla="*/ 4 h 52"/>
                <a:gd name="T34" fmla="*/ 69 w 198"/>
                <a:gd name="T35" fmla="*/ 5 h 52"/>
                <a:gd name="T36" fmla="*/ 74 w 198"/>
                <a:gd name="T37" fmla="*/ 8 h 52"/>
                <a:gd name="T38" fmla="*/ 77 w 198"/>
                <a:gd name="T39" fmla="*/ 9 h 52"/>
                <a:gd name="T40" fmla="*/ 82 w 198"/>
                <a:gd name="T41" fmla="*/ 11 h 52"/>
                <a:gd name="T42" fmla="*/ 84 w 198"/>
                <a:gd name="T43" fmla="*/ 15 h 52"/>
                <a:gd name="T44" fmla="*/ 89 w 198"/>
                <a:gd name="T45" fmla="*/ 18 h 52"/>
                <a:gd name="T46" fmla="*/ 93 w 198"/>
                <a:gd name="T47" fmla="*/ 20 h 52"/>
                <a:gd name="T48" fmla="*/ 96 w 198"/>
                <a:gd name="T49" fmla="*/ 24 h 52"/>
                <a:gd name="T50" fmla="*/ 98 w 198"/>
                <a:gd name="T51" fmla="*/ 25 h 52"/>
                <a:gd name="T52" fmla="*/ 103 w 198"/>
                <a:gd name="T53" fmla="*/ 29 h 52"/>
                <a:gd name="T54" fmla="*/ 107 w 198"/>
                <a:gd name="T55" fmla="*/ 32 h 52"/>
                <a:gd name="T56" fmla="*/ 110 w 198"/>
                <a:gd name="T57" fmla="*/ 33 h 52"/>
                <a:gd name="T58" fmla="*/ 115 w 198"/>
                <a:gd name="T59" fmla="*/ 38 h 52"/>
                <a:gd name="T60" fmla="*/ 118 w 198"/>
                <a:gd name="T61" fmla="*/ 41 h 52"/>
                <a:gd name="T62" fmla="*/ 122 w 198"/>
                <a:gd name="T63" fmla="*/ 43 h 52"/>
                <a:gd name="T64" fmla="*/ 126 w 198"/>
                <a:gd name="T65" fmla="*/ 45 h 52"/>
                <a:gd name="T66" fmla="*/ 130 w 198"/>
                <a:gd name="T67" fmla="*/ 48 h 52"/>
                <a:gd name="T68" fmla="*/ 133 w 198"/>
                <a:gd name="T69" fmla="*/ 48 h 52"/>
                <a:gd name="T70" fmla="*/ 138 w 198"/>
                <a:gd name="T71" fmla="*/ 50 h 52"/>
                <a:gd name="T72" fmla="*/ 142 w 198"/>
                <a:gd name="T73" fmla="*/ 51 h 52"/>
                <a:gd name="T74" fmla="*/ 146 w 198"/>
                <a:gd name="T75" fmla="*/ 51 h 52"/>
                <a:gd name="T76" fmla="*/ 150 w 198"/>
                <a:gd name="T77" fmla="*/ 51 h 52"/>
                <a:gd name="T78" fmla="*/ 153 w 198"/>
                <a:gd name="T79" fmla="*/ 51 h 52"/>
                <a:gd name="T80" fmla="*/ 157 w 198"/>
                <a:gd name="T81" fmla="*/ 50 h 52"/>
                <a:gd name="T82" fmla="*/ 161 w 198"/>
                <a:gd name="T83" fmla="*/ 48 h 52"/>
                <a:gd name="T84" fmla="*/ 165 w 198"/>
                <a:gd name="T85" fmla="*/ 48 h 52"/>
                <a:gd name="T86" fmla="*/ 169 w 198"/>
                <a:gd name="T87" fmla="*/ 45 h 52"/>
                <a:gd name="T88" fmla="*/ 173 w 198"/>
                <a:gd name="T89" fmla="*/ 43 h 52"/>
                <a:gd name="T90" fmla="*/ 176 w 198"/>
                <a:gd name="T91" fmla="*/ 41 h 52"/>
                <a:gd name="T92" fmla="*/ 180 w 198"/>
                <a:gd name="T93" fmla="*/ 38 h 52"/>
                <a:gd name="T94" fmla="*/ 185 w 198"/>
                <a:gd name="T95" fmla="*/ 34 h 52"/>
                <a:gd name="T96" fmla="*/ 188 w 198"/>
                <a:gd name="T97" fmla="*/ 32 h 52"/>
                <a:gd name="T98" fmla="*/ 192 w 198"/>
                <a:gd name="T99" fmla="*/ 29 h 52"/>
                <a:gd name="T100" fmla="*/ 197 w 198"/>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8"/>
                <a:gd name="T154" fmla="*/ 0 h 52"/>
                <a:gd name="T155" fmla="*/ 198 w 19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8" h="52">
                  <a:moveTo>
                    <a:pt x="0" y="25"/>
                  </a:moveTo>
                  <a:lnTo>
                    <a:pt x="3" y="24"/>
                  </a:lnTo>
                  <a:lnTo>
                    <a:pt x="5" y="22"/>
                  </a:lnTo>
                  <a:lnTo>
                    <a:pt x="7" y="20"/>
                  </a:lnTo>
                  <a:lnTo>
                    <a:pt x="9" y="19"/>
                  </a:lnTo>
                  <a:lnTo>
                    <a:pt x="11" y="18"/>
                  </a:lnTo>
                  <a:lnTo>
                    <a:pt x="13" y="17"/>
                  </a:lnTo>
                  <a:lnTo>
                    <a:pt x="15" y="15"/>
                  </a:lnTo>
                  <a:lnTo>
                    <a:pt x="16" y="13"/>
                  </a:lnTo>
                  <a:lnTo>
                    <a:pt x="19" y="11"/>
                  </a:lnTo>
                  <a:lnTo>
                    <a:pt x="21" y="10"/>
                  </a:lnTo>
                  <a:lnTo>
                    <a:pt x="22" y="9"/>
                  </a:lnTo>
                  <a:lnTo>
                    <a:pt x="24" y="8"/>
                  </a:lnTo>
                  <a:lnTo>
                    <a:pt x="26" y="7"/>
                  </a:lnTo>
                  <a:lnTo>
                    <a:pt x="28" y="6"/>
                  </a:lnTo>
                  <a:lnTo>
                    <a:pt x="30" y="5"/>
                  </a:lnTo>
                  <a:lnTo>
                    <a:pt x="32" y="5"/>
                  </a:lnTo>
                  <a:lnTo>
                    <a:pt x="34" y="4"/>
                  </a:lnTo>
                  <a:lnTo>
                    <a:pt x="36" y="3"/>
                  </a:lnTo>
                  <a:lnTo>
                    <a:pt x="38" y="2"/>
                  </a:lnTo>
                  <a:lnTo>
                    <a:pt x="40" y="1"/>
                  </a:lnTo>
                  <a:lnTo>
                    <a:pt x="42" y="1"/>
                  </a:lnTo>
                  <a:lnTo>
                    <a:pt x="44" y="1"/>
                  </a:lnTo>
                  <a:lnTo>
                    <a:pt x="46" y="0"/>
                  </a:lnTo>
                  <a:lnTo>
                    <a:pt x="48" y="0"/>
                  </a:lnTo>
                  <a:lnTo>
                    <a:pt x="50" y="0"/>
                  </a:lnTo>
                  <a:lnTo>
                    <a:pt x="51" y="0"/>
                  </a:lnTo>
                  <a:lnTo>
                    <a:pt x="54" y="0"/>
                  </a:lnTo>
                  <a:lnTo>
                    <a:pt x="56" y="1"/>
                  </a:lnTo>
                  <a:lnTo>
                    <a:pt x="58" y="1"/>
                  </a:lnTo>
                  <a:lnTo>
                    <a:pt x="59" y="1"/>
                  </a:lnTo>
                  <a:lnTo>
                    <a:pt x="61" y="2"/>
                  </a:lnTo>
                  <a:lnTo>
                    <a:pt x="63" y="3"/>
                  </a:lnTo>
                  <a:lnTo>
                    <a:pt x="65" y="4"/>
                  </a:lnTo>
                  <a:lnTo>
                    <a:pt x="68" y="5"/>
                  </a:lnTo>
                  <a:lnTo>
                    <a:pt x="69" y="5"/>
                  </a:lnTo>
                  <a:lnTo>
                    <a:pt x="72" y="6"/>
                  </a:lnTo>
                  <a:lnTo>
                    <a:pt x="74" y="8"/>
                  </a:lnTo>
                  <a:lnTo>
                    <a:pt x="76" y="8"/>
                  </a:lnTo>
                  <a:lnTo>
                    <a:pt x="77" y="9"/>
                  </a:lnTo>
                  <a:lnTo>
                    <a:pt x="79" y="10"/>
                  </a:lnTo>
                  <a:lnTo>
                    <a:pt x="82" y="11"/>
                  </a:lnTo>
                  <a:lnTo>
                    <a:pt x="83" y="13"/>
                  </a:lnTo>
                  <a:lnTo>
                    <a:pt x="84" y="15"/>
                  </a:lnTo>
                  <a:lnTo>
                    <a:pt x="87" y="17"/>
                  </a:lnTo>
                  <a:lnTo>
                    <a:pt x="89" y="18"/>
                  </a:lnTo>
                  <a:lnTo>
                    <a:pt x="91" y="19"/>
                  </a:lnTo>
                  <a:lnTo>
                    <a:pt x="93" y="20"/>
                  </a:lnTo>
                  <a:lnTo>
                    <a:pt x="95" y="22"/>
                  </a:lnTo>
                  <a:lnTo>
                    <a:pt x="96" y="24"/>
                  </a:lnTo>
                  <a:lnTo>
                    <a:pt x="98" y="25"/>
                  </a:lnTo>
                  <a:lnTo>
                    <a:pt x="100" y="27"/>
                  </a:lnTo>
                  <a:lnTo>
                    <a:pt x="103" y="29"/>
                  </a:lnTo>
                  <a:lnTo>
                    <a:pt x="104" y="30"/>
                  </a:lnTo>
                  <a:lnTo>
                    <a:pt x="107" y="32"/>
                  </a:lnTo>
                  <a:lnTo>
                    <a:pt x="108" y="33"/>
                  </a:lnTo>
                  <a:lnTo>
                    <a:pt x="110" y="33"/>
                  </a:lnTo>
                  <a:lnTo>
                    <a:pt x="112" y="37"/>
                  </a:lnTo>
                  <a:lnTo>
                    <a:pt x="115" y="38"/>
                  </a:lnTo>
                  <a:lnTo>
                    <a:pt x="117" y="39"/>
                  </a:lnTo>
                  <a:lnTo>
                    <a:pt x="118" y="41"/>
                  </a:lnTo>
                  <a:lnTo>
                    <a:pt x="119" y="42"/>
                  </a:lnTo>
                  <a:lnTo>
                    <a:pt x="122" y="43"/>
                  </a:lnTo>
                  <a:lnTo>
                    <a:pt x="124" y="44"/>
                  </a:lnTo>
                  <a:lnTo>
                    <a:pt x="126" y="45"/>
                  </a:lnTo>
                  <a:lnTo>
                    <a:pt x="128" y="46"/>
                  </a:lnTo>
                  <a:lnTo>
                    <a:pt x="130" y="48"/>
                  </a:lnTo>
                  <a:lnTo>
                    <a:pt x="131" y="48"/>
                  </a:lnTo>
                  <a:lnTo>
                    <a:pt x="133" y="48"/>
                  </a:lnTo>
                  <a:lnTo>
                    <a:pt x="136" y="50"/>
                  </a:lnTo>
                  <a:lnTo>
                    <a:pt x="138" y="50"/>
                  </a:lnTo>
                  <a:lnTo>
                    <a:pt x="139" y="51"/>
                  </a:lnTo>
                  <a:lnTo>
                    <a:pt x="142" y="51"/>
                  </a:lnTo>
                  <a:lnTo>
                    <a:pt x="143" y="51"/>
                  </a:lnTo>
                  <a:lnTo>
                    <a:pt x="146" y="51"/>
                  </a:lnTo>
                  <a:lnTo>
                    <a:pt x="148" y="51"/>
                  </a:lnTo>
                  <a:lnTo>
                    <a:pt x="150" y="51"/>
                  </a:lnTo>
                  <a:lnTo>
                    <a:pt x="151" y="51"/>
                  </a:lnTo>
                  <a:lnTo>
                    <a:pt x="153" y="51"/>
                  </a:lnTo>
                  <a:lnTo>
                    <a:pt x="155" y="51"/>
                  </a:lnTo>
                  <a:lnTo>
                    <a:pt x="157" y="50"/>
                  </a:lnTo>
                  <a:lnTo>
                    <a:pt x="159" y="50"/>
                  </a:lnTo>
                  <a:lnTo>
                    <a:pt x="161" y="48"/>
                  </a:lnTo>
                  <a:lnTo>
                    <a:pt x="163" y="48"/>
                  </a:lnTo>
                  <a:lnTo>
                    <a:pt x="165" y="48"/>
                  </a:lnTo>
                  <a:lnTo>
                    <a:pt x="167" y="46"/>
                  </a:lnTo>
                  <a:lnTo>
                    <a:pt x="169" y="45"/>
                  </a:lnTo>
                  <a:lnTo>
                    <a:pt x="170" y="44"/>
                  </a:lnTo>
                  <a:lnTo>
                    <a:pt x="173" y="43"/>
                  </a:lnTo>
                  <a:lnTo>
                    <a:pt x="175" y="42"/>
                  </a:lnTo>
                  <a:lnTo>
                    <a:pt x="176" y="41"/>
                  </a:lnTo>
                  <a:lnTo>
                    <a:pt x="178" y="39"/>
                  </a:lnTo>
                  <a:lnTo>
                    <a:pt x="180" y="38"/>
                  </a:lnTo>
                  <a:lnTo>
                    <a:pt x="182" y="37"/>
                  </a:lnTo>
                  <a:lnTo>
                    <a:pt x="185" y="34"/>
                  </a:lnTo>
                  <a:lnTo>
                    <a:pt x="186" y="33"/>
                  </a:lnTo>
                  <a:lnTo>
                    <a:pt x="188" y="32"/>
                  </a:lnTo>
                  <a:lnTo>
                    <a:pt x="190" y="30"/>
                  </a:lnTo>
                  <a:lnTo>
                    <a:pt x="192" y="29"/>
                  </a:lnTo>
                  <a:lnTo>
                    <a:pt x="194" y="27"/>
                  </a:lnTo>
                  <a:lnTo>
                    <a:pt x="197"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33" name="Freeform 23"/>
            <p:cNvSpPr>
              <a:spLocks/>
            </p:cNvSpPr>
            <p:nvPr/>
          </p:nvSpPr>
          <p:spPr bwMode="auto">
            <a:xfrm>
              <a:off x="4941" y="2123"/>
              <a:ext cx="197" cy="52"/>
            </a:xfrm>
            <a:custGeom>
              <a:avLst/>
              <a:gdLst>
                <a:gd name="T0" fmla="*/ 2 w 197"/>
                <a:gd name="T1" fmla="*/ 24 h 52"/>
                <a:gd name="T2" fmla="*/ 6 w 197"/>
                <a:gd name="T3" fmla="*/ 22 h 52"/>
                <a:gd name="T4" fmla="*/ 10 w 197"/>
                <a:gd name="T5" fmla="*/ 17 h 52"/>
                <a:gd name="T6" fmla="*/ 13 w 197"/>
                <a:gd name="T7" fmla="*/ 15 h 52"/>
                <a:gd name="T8" fmla="*/ 18 w 197"/>
                <a:gd name="T9" fmla="*/ 12 h 52"/>
                <a:gd name="T10" fmla="*/ 21 w 197"/>
                <a:gd name="T11" fmla="*/ 9 h 52"/>
                <a:gd name="T12" fmla="*/ 24 w 197"/>
                <a:gd name="T13" fmla="*/ 7 h 52"/>
                <a:gd name="T14" fmla="*/ 29 w 197"/>
                <a:gd name="T15" fmla="*/ 4 h 52"/>
                <a:gd name="T16" fmla="*/ 33 w 197"/>
                <a:gd name="T17" fmla="*/ 3 h 52"/>
                <a:gd name="T18" fmla="*/ 37 w 197"/>
                <a:gd name="T19" fmla="*/ 2 h 52"/>
                <a:gd name="T20" fmla="*/ 42 w 197"/>
                <a:gd name="T21" fmla="*/ 2 h 52"/>
                <a:gd name="T22" fmla="*/ 45 w 197"/>
                <a:gd name="T23" fmla="*/ 0 h 52"/>
                <a:gd name="T24" fmla="*/ 49 w 197"/>
                <a:gd name="T25" fmla="*/ 0 h 52"/>
                <a:gd name="T26" fmla="*/ 53 w 197"/>
                <a:gd name="T27" fmla="*/ 0 h 52"/>
                <a:gd name="T28" fmla="*/ 57 w 197"/>
                <a:gd name="T29" fmla="*/ 2 h 52"/>
                <a:gd name="T30" fmla="*/ 60 w 197"/>
                <a:gd name="T31" fmla="*/ 2 h 52"/>
                <a:gd name="T32" fmla="*/ 65 w 197"/>
                <a:gd name="T33" fmla="*/ 3 h 52"/>
                <a:gd name="T34" fmla="*/ 69 w 197"/>
                <a:gd name="T35" fmla="*/ 4 h 52"/>
                <a:gd name="T36" fmla="*/ 73 w 197"/>
                <a:gd name="T37" fmla="*/ 7 h 52"/>
                <a:gd name="T38" fmla="*/ 77 w 197"/>
                <a:gd name="T39" fmla="*/ 9 h 52"/>
                <a:gd name="T40" fmla="*/ 81 w 197"/>
                <a:gd name="T41" fmla="*/ 11 h 52"/>
                <a:gd name="T42" fmla="*/ 84 w 197"/>
                <a:gd name="T43" fmla="*/ 15 h 52"/>
                <a:gd name="T44" fmla="*/ 88 w 197"/>
                <a:gd name="T45" fmla="*/ 17 h 52"/>
                <a:gd name="T46" fmla="*/ 92 w 197"/>
                <a:gd name="T47" fmla="*/ 22 h 52"/>
                <a:gd name="T48" fmla="*/ 95 w 197"/>
                <a:gd name="T49" fmla="*/ 24 h 52"/>
                <a:gd name="T50" fmla="*/ 98 w 197"/>
                <a:gd name="T51" fmla="*/ 25 h 52"/>
                <a:gd name="T52" fmla="*/ 102 w 197"/>
                <a:gd name="T53" fmla="*/ 29 h 52"/>
                <a:gd name="T54" fmla="*/ 105 w 197"/>
                <a:gd name="T55" fmla="*/ 32 h 52"/>
                <a:gd name="T56" fmla="*/ 109 w 197"/>
                <a:gd name="T57" fmla="*/ 35 h 52"/>
                <a:gd name="T58" fmla="*/ 114 w 197"/>
                <a:gd name="T59" fmla="*/ 38 h 52"/>
                <a:gd name="T60" fmla="*/ 117 w 197"/>
                <a:gd name="T61" fmla="*/ 41 h 52"/>
                <a:gd name="T62" fmla="*/ 121 w 197"/>
                <a:gd name="T63" fmla="*/ 43 h 52"/>
                <a:gd name="T64" fmla="*/ 125 w 197"/>
                <a:gd name="T65" fmla="*/ 45 h 52"/>
                <a:gd name="T66" fmla="*/ 129 w 197"/>
                <a:gd name="T67" fmla="*/ 48 h 52"/>
                <a:gd name="T68" fmla="*/ 132 w 197"/>
                <a:gd name="T69" fmla="*/ 49 h 52"/>
                <a:gd name="T70" fmla="*/ 136 w 197"/>
                <a:gd name="T71" fmla="*/ 49 h 52"/>
                <a:gd name="T72" fmla="*/ 140 w 197"/>
                <a:gd name="T73" fmla="*/ 50 h 52"/>
                <a:gd name="T74" fmla="*/ 145 w 197"/>
                <a:gd name="T75" fmla="*/ 50 h 52"/>
                <a:gd name="T76" fmla="*/ 148 w 197"/>
                <a:gd name="T77" fmla="*/ 50 h 52"/>
                <a:gd name="T78" fmla="*/ 153 w 197"/>
                <a:gd name="T79" fmla="*/ 50 h 52"/>
                <a:gd name="T80" fmla="*/ 156 w 197"/>
                <a:gd name="T81" fmla="*/ 49 h 52"/>
                <a:gd name="T82" fmla="*/ 161 w 197"/>
                <a:gd name="T83" fmla="*/ 49 h 52"/>
                <a:gd name="T84" fmla="*/ 164 w 197"/>
                <a:gd name="T85" fmla="*/ 48 h 52"/>
                <a:gd name="T86" fmla="*/ 167 w 197"/>
                <a:gd name="T87" fmla="*/ 45 h 52"/>
                <a:gd name="T88" fmla="*/ 172 w 197"/>
                <a:gd name="T89" fmla="*/ 43 h 52"/>
                <a:gd name="T90" fmla="*/ 175 w 197"/>
                <a:gd name="T91" fmla="*/ 41 h 52"/>
                <a:gd name="T92" fmla="*/ 179 w 197"/>
                <a:gd name="T93" fmla="*/ 38 h 52"/>
                <a:gd name="T94" fmla="*/ 184 w 197"/>
                <a:gd name="T95" fmla="*/ 35 h 52"/>
                <a:gd name="T96" fmla="*/ 188 w 197"/>
                <a:gd name="T97" fmla="*/ 32 h 52"/>
                <a:gd name="T98" fmla="*/ 191 w 197"/>
                <a:gd name="T99" fmla="*/ 29 h 52"/>
                <a:gd name="T100" fmla="*/ 196 w 197"/>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52"/>
                <a:gd name="T155" fmla="*/ 197 w 197"/>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52">
                  <a:moveTo>
                    <a:pt x="0" y="25"/>
                  </a:moveTo>
                  <a:lnTo>
                    <a:pt x="2" y="24"/>
                  </a:lnTo>
                  <a:lnTo>
                    <a:pt x="4" y="22"/>
                  </a:lnTo>
                  <a:lnTo>
                    <a:pt x="6" y="22"/>
                  </a:lnTo>
                  <a:lnTo>
                    <a:pt x="8" y="19"/>
                  </a:lnTo>
                  <a:lnTo>
                    <a:pt x="10" y="17"/>
                  </a:lnTo>
                  <a:lnTo>
                    <a:pt x="12" y="16"/>
                  </a:lnTo>
                  <a:lnTo>
                    <a:pt x="13" y="15"/>
                  </a:lnTo>
                  <a:lnTo>
                    <a:pt x="16" y="13"/>
                  </a:lnTo>
                  <a:lnTo>
                    <a:pt x="18" y="12"/>
                  </a:lnTo>
                  <a:lnTo>
                    <a:pt x="19" y="11"/>
                  </a:lnTo>
                  <a:lnTo>
                    <a:pt x="21" y="9"/>
                  </a:lnTo>
                  <a:lnTo>
                    <a:pt x="23" y="7"/>
                  </a:lnTo>
                  <a:lnTo>
                    <a:pt x="24" y="7"/>
                  </a:lnTo>
                  <a:lnTo>
                    <a:pt x="27" y="6"/>
                  </a:lnTo>
                  <a:lnTo>
                    <a:pt x="29" y="4"/>
                  </a:lnTo>
                  <a:lnTo>
                    <a:pt x="31" y="3"/>
                  </a:lnTo>
                  <a:lnTo>
                    <a:pt x="33" y="3"/>
                  </a:lnTo>
                  <a:lnTo>
                    <a:pt x="35" y="2"/>
                  </a:lnTo>
                  <a:lnTo>
                    <a:pt x="37" y="2"/>
                  </a:lnTo>
                  <a:lnTo>
                    <a:pt x="39" y="2"/>
                  </a:lnTo>
                  <a:lnTo>
                    <a:pt x="42" y="2"/>
                  </a:lnTo>
                  <a:lnTo>
                    <a:pt x="43" y="1"/>
                  </a:lnTo>
                  <a:lnTo>
                    <a:pt x="45" y="0"/>
                  </a:lnTo>
                  <a:lnTo>
                    <a:pt x="47" y="0"/>
                  </a:lnTo>
                  <a:lnTo>
                    <a:pt x="49" y="0"/>
                  </a:lnTo>
                  <a:lnTo>
                    <a:pt x="51" y="0"/>
                  </a:lnTo>
                  <a:lnTo>
                    <a:pt x="53" y="0"/>
                  </a:lnTo>
                  <a:lnTo>
                    <a:pt x="55" y="1"/>
                  </a:lnTo>
                  <a:lnTo>
                    <a:pt x="57" y="2"/>
                  </a:lnTo>
                  <a:lnTo>
                    <a:pt x="58" y="2"/>
                  </a:lnTo>
                  <a:lnTo>
                    <a:pt x="60" y="2"/>
                  </a:lnTo>
                  <a:lnTo>
                    <a:pt x="63" y="2"/>
                  </a:lnTo>
                  <a:lnTo>
                    <a:pt x="65" y="3"/>
                  </a:lnTo>
                  <a:lnTo>
                    <a:pt x="66" y="3"/>
                  </a:lnTo>
                  <a:lnTo>
                    <a:pt x="69" y="4"/>
                  </a:lnTo>
                  <a:lnTo>
                    <a:pt x="70" y="6"/>
                  </a:lnTo>
                  <a:lnTo>
                    <a:pt x="73" y="7"/>
                  </a:lnTo>
                  <a:lnTo>
                    <a:pt x="74" y="7"/>
                  </a:lnTo>
                  <a:lnTo>
                    <a:pt x="77" y="9"/>
                  </a:lnTo>
                  <a:lnTo>
                    <a:pt x="78" y="11"/>
                  </a:lnTo>
                  <a:lnTo>
                    <a:pt x="81" y="11"/>
                  </a:lnTo>
                  <a:lnTo>
                    <a:pt x="81" y="13"/>
                  </a:lnTo>
                  <a:lnTo>
                    <a:pt x="84" y="15"/>
                  </a:lnTo>
                  <a:lnTo>
                    <a:pt x="86" y="16"/>
                  </a:lnTo>
                  <a:lnTo>
                    <a:pt x="88" y="17"/>
                  </a:lnTo>
                  <a:lnTo>
                    <a:pt x="90" y="19"/>
                  </a:lnTo>
                  <a:lnTo>
                    <a:pt x="92" y="22"/>
                  </a:lnTo>
                  <a:lnTo>
                    <a:pt x="93" y="22"/>
                  </a:lnTo>
                  <a:lnTo>
                    <a:pt x="95" y="24"/>
                  </a:lnTo>
                  <a:lnTo>
                    <a:pt x="98" y="25"/>
                  </a:lnTo>
                  <a:lnTo>
                    <a:pt x="100" y="27"/>
                  </a:lnTo>
                  <a:lnTo>
                    <a:pt x="102" y="29"/>
                  </a:lnTo>
                  <a:lnTo>
                    <a:pt x="104" y="30"/>
                  </a:lnTo>
                  <a:lnTo>
                    <a:pt x="105" y="32"/>
                  </a:lnTo>
                  <a:lnTo>
                    <a:pt x="107" y="33"/>
                  </a:lnTo>
                  <a:lnTo>
                    <a:pt x="109" y="35"/>
                  </a:lnTo>
                  <a:lnTo>
                    <a:pt x="111" y="36"/>
                  </a:lnTo>
                  <a:lnTo>
                    <a:pt x="114" y="38"/>
                  </a:lnTo>
                  <a:lnTo>
                    <a:pt x="115" y="39"/>
                  </a:lnTo>
                  <a:lnTo>
                    <a:pt x="117" y="41"/>
                  </a:lnTo>
                  <a:lnTo>
                    <a:pt x="119" y="42"/>
                  </a:lnTo>
                  <a:lnTo>
                    <a:pt x="121" y="43"/>
                  </a:lnTo>
                  <a:lnTo>
                    <a:pt x="123" y="44"/>
                  </a:lnTo>
                  <a:lnTo>
                    <a:pt x="125" y="45"/>
                  </a:lnTo>
                  <a:lnTo>
                    <a:pt x="127" y="46"/>
                  </a:lnTo>
                  <a:lnTo>
                    <a:pt x="129" y="48"/>
                  </a:lnTo>
                  <a:lnTo>
                    <a:pt x="131" y="48"/>
                  </a:lnTo>
                  <a:lnTo>
                    <a:pt x="132" y="49"/>
                  </a:lnTo>
                  <a:lnTo>
                    <a:pt x="135" y="49"/>
                  </a:lnTo>
                  <a:lnTo>
                    <a:pt x="136" y="49"/>
                  </a:lnTo>
                  <a:lnTo>
                    <a:pt x="139" y="50"/>
                  </a:lnTo>
                  <a:lnTo>
                    <a:pt x="140" y="50"/>
                  </a:lnTo>
                  <a:lnTo>
                    <a:pt x="143" y="50"/>
                  </a:lnTo>
                  <a:lnTo>
                    <a:pt x="145" y="50"/>
                  </a:lnTo>
                  <a:lnTo>
                    <a:pt x="147" y="51"/>
                  </a:lnTo>
                  <a:lnTo>
                    <a:pt x="148" y="50"/>
                  </a:lnTo>
                  <a:lnTo>
                    <a:pt x="150" y="50"/>
                  </a:lnTo>
                  <a:lnTo>
                    <a:pt x="153" y="50"/>
                  </a:lnTo>
                  <a:lnTo>
                    <a:pt x="154" y="50"/>
                  </a:lnTo>
                  <a:lnTo>
                    <a:pt x="156" y="49"/>
                  </a:lnTo>
                  <a:lnTo>
                    <a:pt x="158" y="49"/>
                  </a:lnTo>
                  <a:lnTo>
                    <a:pt x="161" y="49"/>
                  </a:lnTo>
                  <a:lnTo>
                    <a:pt x="162" y="48"/>
                  </a:lnTo>
                  <a:lnTo>
                    <a:pt x="164" y="48"/>
                  </a:lnTo>
                  <a:lnTo>
                    <a:pt x="167" y="46"/>
                  </a:lnTo>
                  <a:lnTo>
                    <a:pt x="167" y="45"/>
                  </a:lnTo>
                  <a:lnTo>
                    <a:pt x="170" y="44"/>
                  </a:lnTo>
                  <a:lnTo>
                    <a:pt x="172" y="43"/>
                  </a:lnTo>
                  <a:lnTo>
                    <a:pt x="174" y="42"/>
                  </a:lnTo>
                  <a:lnTo>
                    <a:pt x="175" y="41"/>
                  </a:lnTo>
                  <a:lnTo>
                    <a:pt x="178" y="39"/>
                  </a:lnTo>
                  <a:lnTo>
                    <a:pt x="179" y="38"/>
                  </a:lnTo>
                  <a:lnTo>
                    <a:pt x="182" y="37"/>
                  </a:lnTo>
                  <a:lnTo>
                    <a:pt x="184" y="35"/>
                  </a:lnTo>
                  <a:lnTo>
                    <a:pt x="185" y="33"/>
                  </a:lnTo>
                  <a:lnTo>
                    <a:pt x="188" y="32"/>
                  </a:lnTo>
                  <a:lnTo>
                    <a:pt x="189" y="30"/>
                  </a:lnTo>
                  <a:lnTo>
                    <a:pt x="191" y="29"/>
                  </a:lnTo>
                  <a:lnTo>
                    <a:pt x="194" y="27"/>
                  </a:lnTo>
                  <a:lnTo>
                    <a:pt x="196"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34" name="Line 24"/>
            <p:cNvSpPr>
              <a:spLocks noChangeShapeType="1"/>
            </p:cNvSpPr>
            <p:nvPr/>
          </p:nvSpPr>
          <p:spPr bwMode="auto">
            <a:xfrm flipH="1">
              <a:off x="5033" y="2042"/>
              <a:ext cx="18" cy="68"/>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35" name="Freeform 25"/>
            <p:cNvSpPr>
              <a:spLocks/>
            </p:cNvSpPr>
            <p:nvPr/>
          </p:nvSpPr>
          <p:spPr bwMode="auto">
            <a:xfrm>
              <a:off x="4940" y="2199"/>
              <a:ext cx="196" cy="52"/>
            </a:xfrm>
            <a:custGeom>
              <a:avLst/>
              <a:gdLst>
                <a:gd name="T0" fmla="*/ 2 w 196"/>
                <a:gd name="T1" fmla="*/ 24 h 52"/>
                <a:gd name="T2" fmla="*/ 6 w 196"/>
                <a:gd name="T3" fmla="*/ 20 h 52"/>
                <a:gd name="T4" fmla="*/ 10 w 196"/>
                <a:gd name="T5" fmla="*/ 18 h 52"/>
                <a:gd name="T6" fmla="*/ 14 w 196"/>
                <a:gd name="T7" fmla="*/ 15 h 52"/>
                <a:gd name="T8" fmla="*/ 17 w 196"/>
                <a:gd name="T9" fmla="*/ 12 h 52"/>
                <a:gd name="T10" fmla="*/ 21 w 196"/>
                <a:gd name="T11" fmla="*/ 9 h 52"/>
                <a:gd name="T12" fmla="*/ 24 w 196"/>
                <a:gd name="T13" fmla="*/ 7 h 52"/>
                <a:gd name="T14" fmla="*/ 29 w 196"/>
                <a:gd name="T15" fmla="*/ 5 h 52"/>
                <a:gd name="T16" fmla="*/ 32 w 196"/>
                <a:gd name="T17" fmla="*/ 3 h 52"/>
                <a:gd name="T18" fmla="*/ 37 w 196"/>
                <a:gd name="T19" fmla="*/ 2 h 52"/>
                <a:gd name="T20" fmla="*/ 41 w 196"/>
                <a:gd name="T21" fmla="*/ 0 h 52"/>
                <a:gd name="T22" fmla="*/ 45 w 196"/>
                <a:gd name="T23" fmla="*/ 0 h 52"/>
                <a:gd name="T24" fmla="*/ 49 w 196"/>
                <a:gd name="T25" fmla="*/ 0 h 52"/>
                <a:gd name="T26" fmla="*/ 53 w 196"/>
                <a:gd name="T27" fmla="*/ 0 h 52"/>
                <a:gd name="T28" fmla="*/ 56 w 196"/>
                <a:gd name="T29" fmla="*/ 0 h 52"/>
                <a:gd name="T30" fmla="*/ 60 w 196"/>
                <a:gd name="T31" fmla="*/ 2 h 52"/>
                <a:gd name="T32" fmla="*/ 65 w 196"/>
                <a:gd name="T33" fmla="*/ 3 h 52"/>
                <a:gd name="T34" fmla="*/ 69 w 196"/>
                <a:gd name="T35" fmla="*/ 5 h 52"/>
                <a:gd name="T36" fmla="*/ 73 w 196"/>
                <a:gd name="T37" fmla="*/ 8 h 52"/>
                <a:gd name="T38" fmla="*/ 76 w 196"/>
                <a:gd name="T39" fmla="*/ 9 h 52"/>
                <a:gd name="T40" fmla="*/ 80 w 196"/>
                <a:gd name="T41" fmla="*/ 12 h 52"/>
                <a:gd name="T42" fmla="*/ 83 w 196"/>
                <a:gd name="T43" fmla="*/ 15 h 52"/>
                <a:gd name="T44" fmla="*/ 88 w 196"/>
                <a:gd name="T45" fmla="*/ 18 h 52"/>
                <a:gd name="T46" fmla="*/ 92 w 196"/>
                <a:gd name="T47" fmla="*/ 20 h 52"/>
                <a:gd name="T48" fmla="*/ 96 w 196"/>
                <a:gd name="T49" fmla="*/ 24 h 52"/>
                <a:gd name="T50" fmla="*/ 97 w 196"/>
                <a:gd name="T51" fmla="*/ 25 h 52"/>
                <a:gd name="T52" fmla="*/ 102 w 196"/>
                <a:gd name="T53" fmla="*/ 29 h 52"/>
                <a:gd name="T54" fmla="*/ 105 w 196"/>
                <a:gd name="T55" fmla="*/ 31 h 52"/>
                <a:gd name="T56" fmla="*/ 109 w 196"/>
                <a:gd name="T57" fmla="*/ 35 h 52"/>
                <a:gd name="T58" fmla="*/ 113 w 196"/>
                <a:gd name="T59" fmla="*/ 38 h 52"/>
                <a:gd name="T60" fmla="*/ 117 w 196"/>
                <a:gd name="T61" fmla="*/ 41 h 52"/>
                <a:gd name="T62" fmla="*/ 121 w 196"/>
                <a:gd name="T63" fmla="*/ 43 h 52"/>
                <a:gd name="T64" fmla="*/ 124 w 196"/>
                <a:gd name="T65" fmla="*/ 45 h 52"/>
                <a:gd name="T66" fmla="*/ 128 w 196"/>
                <a:gd name="T67" fmla="*/ 47 h 52"/>
                <a:gd name="T68" fmla="*/ 132 w 196"/>
                <a:gd name="T69" fmla="*/ 49 h 52"/>
                <a:gd name="T70" fmla="*/ 137 w 196"/>
                <a:gd name="T71" fmla="*/ 50 h 52"/>
                <a:gd name="T72" fmla="*/ 140 w 196"/>
                <a:gd name="T73" fmla="*/ 51 h 52"/>
                <a:gd name="T74" fmla="*/ 145 w 196"/>
                <a:gd name="T75" fmla="*/ 51 h 52"/>
                <a:gd name="T76" fmla="*/ 148 w 196"/>
                <a:gd name="T77" fmla="*/ 51 h 52"/>
                <a:gd name="T78" fmla="*/ 152 w 196"/>
                <a:gd name="T79" fmla="*/ 51 h 52"/>
                <a:gd name="T80" fmla="*/ 156 w 196"/>
                <a:gd name="T81" fmla="*/ 50 h 52"/>
                <a:gd name="T82" fmla="*/ 161 w 196"/>
                <a:gd name="T83" fmla="*/ 49 h 52"/>
                <a:gd name="T84" fmla="*/ 163 w 196"/>
                <a:gd name="T85" fmla="*/ 47 h 52"/>
                <a:gd name="T86" fmla="*/ 168 w 196"/>
                <a:gd name="T87" fmla="*/ 45 h 52"/>
                <a:gd name="T88" fmla="*/ 172 w 196"/>
                <a:gd name="T89" fmla="*/ 43 h 52"/>
                <a:gd name="T90" fmla="*/ 175 w 196"/>
                <a:gd name="T91" fmla="*/ 41 h 52"/>
                <a:gd name="T92" fmla="*/ 179 w 196"/>
                <a:gd name="T93" fmla="*/ 38 h 52"/>
                <a:gd name="T94" fmla="*/ 183 w 196"/>
                <a:gd name="T95" fmla="*/ 35 h 52"/>
                <a:gd name="T96" fmla="*/ 187 w 196"/>
                <a:gd name="T97" fmla="*/ 31 h 52"/>
                <a:gd name="T98" fmla="*/ 191 w 196"/>
                <a:gd name="T99" fmla="*/ 29 h 52"/>
                <a:gd name="T100" fmla="*/ 195 w 196"/>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52"/>
                <a:gd name="T155" fmla="*/ 196 w 196"/>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52">
                  <a:moveTo>
                    <a:pt x="0" y="25"/>
                  </a:moveTo>
                  <a:lnTo>
                    <a:pt x="2" y="24"/>
                  </a:lnTo>
                  <a:lnTo>
                    <a:pt x="3" y="22"/>
                  </a:lnTo>
                  <a:lnTo>
                    <a:pt x="6" y="20"/>
                  </a:lnTo>
                  <a:lnTo>
                    <a:pt x="8" y="19"/>
                  </a:lnTo>
                  <a:lnTo>
                    <a:pt x="10" y="18"/>
                  </a:lnTo>
                  <a:lnTo>
                    <a:pt x="11" y="16"/>
                  </a:lnTo>
                  <a:lnTo>
                    <a:pt x="14" y="15"/>
                  </a:lnTo>
                  <a:lnTo>
                    <a:pt x="15" y="14"/>
                  </a:lnTo>
                  <a:lnTo>
                    <a:pt x="17" y="12"/>
                  </a:lnTo>
                  <a:lnTo>
                    <a:pt x="19" y="11"/>
                  </a:lnTo>
                  <a:lnTo>
                    <a:pt x="21" y="9"/>
                  </a:lnTo>
                  <a:lnTo>
                    <a:pt x="23" y="8"/>
                  </a:lnTo>
                  <a:lnTo>
                    <a:pt x="24" y="7"/>
                  </a:lnTo>
                  <a:lnTo>
                    <a:pt x="26" y="5"/>
                  </a:lnTo>
                  <a:lnTo>
                    <a:pt x="29" y="5"/>
                  </a:lnTo>
                  <a:lnTo>
                    <a:pt x="31" y="4"/>
                  </a:lnTo>
                  <a:lnTo>
                    <a:pt x="32" y="3"/>
                  </a:lnTo>
                  <a:lnTo>
                    <a:pt x="35" y="2"/>
                  </a:lnTo>
                  <a:lnTo>
                    <a:pt x="37" y="2"/>
                  </a:lnTo>
                  <a:lnTo>
                    <a:pt x="38" y="2"/>
                  </a:lnTo>
                  <a:lnTo>
                    <a:pt x="41" y="0"/>
                  </a:lnTo>
                  <a:lnTo>
                    <a:pt x="43" y="0"/>
                  </a:lnTo>
                  <a:lnTo>
                    <a:pt x="45" y="0"/>
                  </a:lnTo>
                  <a:lnTo>
                    <a:pt x="47" y="0"/>
                  </a:lnTo>
                  <a:lnTo>
                    <a:pt x="49" y="0"/>
                  </a:lnTo>
                  <a:lnTo>
                    <a:pt x="50" y="0"/>
                  </a:lnTo>
                  <a:lnTo>
                    <a:pt x="53" y="0"/>
                  </a:lnTo>
                  <a:lnTo>
                    <a:pt x="54" y="0"/>
                  </a:lnTo>
                  <a:lnTo>
                    <a:pt x="56" y="0"/>
                  </a:lnTo>
                  <a:lnTo>
                    <a:pt x="58" y="2"/>
                  </a:lnTo>
                  <a:lnTo>
                    <a:pt x="60" y="2"/>
                  </a:lnTo>
                  <a:lnTo>
                    <a:pt x="62" y="2"/>
                  </a:lnTo>
                  <a:lnTo>
                    <a:pt x="65" y="3"/>
                  </a:lnTo>
                  <a:lnTo>
                    <a:pt x="66" y="4"/>
                  </a:lnTo>
                  <a:lnTo>
                    <a:pt x="69" y="5"/>
                  </a:lnTo>
                  <a:lnTo>
                    <a:pt x="70" y="5"/>
                  </a:lnTo>
                  <a:lnTo>
                    <a:pt x="73" y="8"/>
                  </a:lnTo>
                  <a:lnTo>
                    <a:pt x="74" y="8"/>
                  </a:lnTo>
                  <a:lnTo>
                    <a:pt x="76" y="9"/>
                  </a:lnTo>
                  <a:lnTo>
                    <a:pt x="78" y="11"/>
                  </a:lnTo>
                  <a:lnTo>
                    <a:pt x="80" y="12"/>
                  </a:lnTo>
                  <a:lnTo>
                    <a:pt x="82" y="14"/>
                  </a:lnTo>
                  <a:lnTo>
                    <a:pt x="83" y="15"/>
                  </a:lnTo>
                  <a:lnTo>
                    <a:pt x="85" y="16"/>
                  </a:lnTo>
                  <a:lnTo>
                    <a:pt x="88" y="18"/>
                  </a:lnTo>
                  <a:lnTo>
                    <a:pt x="90" y="19"/>
                  </a:lnTo>
                  <a:lnTo>
                    <a:pt x="92" y="20"/>
                  </a:lnTo>
                  <a:lnTo>
                    <a:pt x="94" y="22"/>
                  </a:lnTo>
                  <a:lnTo>
                    <a:pt x="96" y="24"/>
                  </a:lnTo>
                  <a:lnTo>
                    <a:pt x="97" y="25"/>
                  </a:lnTo>
                  <a:lnTo>
                    <a:pt x="100" y="27"/>
                  </a:lnTo>
                  <a:lnTo>
                    <a:pt x="102" y="29"/>
                  </a:lnTo>
                  <a:lnTo>
                    <a:pt x="103" y="30"/>
                  </a:lnTo>
                  <a:lnTo>
                    <a:pt x="105" y="31"/>
                  </a:lnTo>
                  <a:lnTo>
                    <a:pt x="107" y="33"/>
                  </a:lnTo>
                  <a:lnTo>
                    <a:pt x="109" y="35"/>
                  </a:lnTo>
                  <a:lnTo>
                    <a:pt x="111" y="37"/>
                  </a:lnTo>
                  <a:lnTo>
                    <a:pt x="113" y="38"/>
                  </a:lnTo>
                  <a:lnTo>
                    <a:pt x="115" y="39"/>
                  </a:lnTo>
                  <a:lnTo>
                    <a:pt x="117" y="41"/>
                  </a:lnTo>
                  <a:lnTo>
                    <a:pt x="118" y="41"/>
                  </a:lnTo>
                  <a:lnTo>
                    <a:pt x="121" y="43"/>
                  </a:lnTo>
                  <a:lnTo>
                    <a:pt x="123" y="44"/>
                  </a:lnTo>
                  <a:lnTo>
                    <a:pt x="124" y="45"/>
                  </a:lnTo>
                  <a:lnTo>
                    <a:pt x="126" y="46"/>
                  </a:lnTo>
                  <a:lnTo>
                    <a:pt x="128" y="47"/>
                  </a:lnTo>
                  <a:lnTo>
                    <a:pt x="130" y="48"/>
                  </a:lnTo>
                  <a:lnTo>
                    <a:pt x="132" y="49"/>
                  </a:lnTo>
                  <a:lnTo>
                    <a:pt x="135" y="49"/>
                  </a:lnTo>
                  <a:lnTo>
                    <a:pt x="137" y="50"/>
                  </a:lnTo>
                  <a:lnTo>
                    <a:pt x="138" y="51"/>
                  </a:lnTo>
                  <a:lnTo>
                    <a:pt x="140" y="51"/>
                  </a:lnTo>
                  <a:lnTo>
                    <a:pt x="142" y="51"/>
                  </a:lnTo>
                  <a:lnTo>
                    <a:pt x="145" y="51"/>
                  </a:lnTo>
                  <a:lnTo>
                    <a:pt x="146" y="51"/>
                  </a:lnTo>
                  <a:lnTo>
                    <a:pt x="148" y="51"/>
                  </a:lnTo>
                  <a:lnTo>
                    <a:pt x="151" y="51"/>
                  </a:lnTo>
                  <a:lnTo>
                    <a:pt x="152" y="51"/>
                  </a:lnTo>
                  <a:lnTo>
                    <a:pt x="154" y="51"/>
                  </a:lnTo>
                  <a:lnTo>
                    <a:pt x="156" y="50"/>
                  </a:lnTo>
                  <a:lnTo>
                    <a:pt x="158" y="49"/>
                  </a:lnTo>
                  <a:lnTo>
                    <a:pt x="161" y="49"/>
                  </a:lnTo>
                  <a:lnTo>
                    <a:pt x="162" y="48"/>
                  </a:lnTo>
                  <a:lnTo>
                    <a:pt x="163" y="47"/>
                  </a:lnTo>
                  <a:lnTo>
                    <a:pt x="166" y="46"/>
                  </a:lnTo>
                  <a:lnTo>
                    <a:pt x="168" y="45"/>
                  </a:lnTo>
                  <a:lnTo>
                    <a:pt x="170" y="44"/>
                  </a:lnTo>
                  <a:lnTo>
                    <a:pt x="172" y="43"/>
                  </a:lnTo>
                  <a:lnTo>
                    <a:pt x="173" y="41"/>
                  </a:lnTo>
                  <a:lnTo>
                    <a:pt x="175" y="41"/>
                  </a:lnTo>
                  <a:lnTo>
                    <a:pt x="178" y="39"/>
                  </a:lnTo>
                  <a:lnTo>
                    <a:pt x="179" y="38"/>
                  </a:lnTo>
                  <a:lnTo>
                    <a:pt x="181" y="37"/>
                  </a:lnTo>
                  <a:lnTo>
                    <a:pt x="183" y="35"/>
                  </a:lnTo>
                  <a:lnTo>
                    <a:pt x="185" y="33"/>
                  </a:lnTo>
                  <a:lnTo>
                    <a:pt x="187" y="31"/>
                  </a:lnTo>
                  <a:lnTo>
                    <a:pt x="190" y="30"/>
                  </a:lnTo>
                  <a:lnTo>
                    <a:pt x="191" y="29"/>
                  </a:lnTo>
                  <a:lnTo>
                    <a:pt x="193" y="27"/>
                  </a:lnTo>
                  <a:lnTo>
                    <a:pt x="195"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4436" name="Line 26"/>
            <p:cNvSpPr>
              <a:spLocks noChangeShapeType="1"/>
            </p:cNvSpPr>
            <p:nvPr/>
          </p:nvSpPr>
          <p:spPr bwMode="auto">
            <a:xfrm flipH="1">
              <a:off x="5034" y="2190"/>
              <a:ext cx="19" cy="69"/>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grpSp>
      <p:sp>
        <p:nvSpPr>
          <p:cNvPr id="4107" name="Line 27"/>
          <p:cNvSpPr>
            <a:spLocks noChangeShapeType="1"/>
          </p:cNvSpPr>
          <p:nvPr/>
        </p:nvSpPr>
        <p:spPr bwMode="auto">
          <a:xfrm>
            <a:off x="5230813" y="2613025"/>
            <a:ext cx="282575"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108" name="Line 28"/>
          <p:cNvSpPr>
            <a:spLocks noChangeShapeType="1"/>
          </p:cNvSpPr>
          <p:nvPr/>
        </p:nvSpPr>
        <p:spPr bwMode="auto">
          <a:xfrm flipH="1">
            <a:off x="5889625" y="2613025"/>
            <a:ext cx="279400"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109" name="Line 29"/>
          <p:cNvSpPr>
            <a:spLocks noChangeShapeType="1"/>
          </p:cNvSpPr>
          <p:nvPr/>
        </p:nvSpPr>
        <p:spPr bwMode="auto">
          <a:xfrm flipH="1">
            <a:off x="6546850" y="2613025"/>
            <a:ext cx="280988"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110" name="Line 30"/>
          <p:cNvSpPr>
            <a:spLocks noChangeShapeType="1"/>
          </p:cNvSpPr>
          <p:nvPr/>
        </p:nvSpPr>
        <p:spPr bwMode="auto">
          <a:xfrm>
            <a:off x="6357938" y="2795588"/>
            <a:ext cx="0" cy="180975"/>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111" name="Line 31"/>
          <p:cNvSpPr>
            <a:spLocks noChangeShapeType="1"/>
          </p:cNvSpPr>
          <p:nvPr/>
        </p:nvSpPr>
        <p:spPr bwMode="auto">
          <a:xfrm>
            <a:off x="7300913" y="2613025"/>
            <a:ext cx="604837" cy="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4112" name="Line 32"/>
          <p:cNvSpPr>
            <a:spLocks noChangeShapeType="1"/>
          </p:cNvSpPr>
          <p:nvPr/>
        </p:nvSpPr>
        <p:spPr bwMode="auto">
          <a:xfrm>
            <a:off x="4479925" y="2613025"/>
            <a:ext cx="280988"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113" name="Text Box 33"/>
          <p:cNvSpPr txBox="1">
            <a:spLocks noChangeArrowheads="1"/>
          </p:cNvSpPr>
          <p:nvPr/>
        </p:nvSpPr>
        <p:spPr bwMode="auto">
          <a:xfrm>
            <a:off x="5059363" y="3087688"/>
            <a:ext cx="652462" cy="3365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DUT</a:t>
            </a:r>
            <a:endParaRPr lang="en-US" sz="2200" dirty="0">
              <a:latin typeface="Agilent TT Cond" pitchFamily="34" charset="0"/>
            </a:endParaRPr>
          </a:p>
        </p:txBody>
      </p:sp>
      <p:sp>
        <p:nvSpPr>
          <p:cNvPr id="4114" name="Text Box 34"/>
          <p:cNvSpPr txBox="1">
            <a:spLocks noChangeArrowheads="1"/>
          </p:cNvSpPr>
          <p:nvPr/>
        </p:nvSpPr>
        <p:spPr bwMode="auto">
          <a:xfrm>
            <a:off x="774700" y="1236663"/>
            <a:ext cx="3505200" cy="3365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Receiver Selectivity</a:t>
            </a:r>
          </a:p>
          <a:p>
            <a:pPr defTabSz="403225">
              <a:buClr>
                <a:srgbClr val="000000"/>
              </a:buClr>
              <a:buSzPct val="90000"/>
              <a:buFont typeface="Monotype Sorts" pitchFamily="2" charset="2"/>
              <a:buNone/>
            </a:pPr>
            <a:r>
              <a:rPr lang="en-US" sz="2200" dirty="0">
                <a:solidFill>
                  <a:srgbClr val="0000FF"/>
                </a:solidFill>
                <a:latin typeface="Agilent TT Cond" pitchFamily="34" charset="0"/>
              </a:rPr>
              <a:t>Spurious Response Immunity</a:t>
            </a:r>
            <a:endParaRPr lang="en-US" sz="2200" dirty="0">
              <a:latin typeface="Agilent TT Cond" pitchFamily="34" charset="0"/>
            </a:endParaRPr>
          </a:p>
        </p:txBody>
      </p:sp>
      <p:grpSp>
        <p:nvGrpSpPr>
          <p:cNvPr id="4115" name="Group 35"/>
          <p:cNvGrpSpPr>
            <a:grpSpLocks/>
          </p:cNvGrpSpPr>
          <p:nvPr/>
        </p:nvGrpSpPr>
        <p:grpSpPr bwMode="auto">
          <a:xfrm>
            <a:off x="3463925" y="3686501"/>
            <a:ext cx="5527675" cy="2387600"/>
            <a:chOff x="1037" y="2412"/>
            <a:chExt cx="3482" cy="1504"/>
          </a:xfrm>
        </p:grpSpPr>
        <p:grpSp>
          <p:nvGrpSpPr>
            <p:cNvPr id="4121" name="Group 36"/>
            <p:cNvGrpSpPr>
              <a:grpSpLocks/>
            </p:cNvGrpSpPr>
            <p:nvPr/>
          </p:nvGrpSpPr>
          <p:grpSpPr bwMode="auto">
            <a:xfrm>
              <a:off x="1304" y="2686"/>
              <a:ext cx="858" cy="1047"/>
              <a:chOff x="1573" y="3320"/>
              <a:chExt cx="944" cy="1186"/>
            </a:xfrm>
          </p:grpSpPr>
          <p:sp>
            <p:nvSpPr>
              <p:cNvPr id="4429" name="Freeform 37"/>
              <p:cNvSpPr>
                <a:spLocks/>
              </p:cNvSpPr>
              <p:nvPr/>
            </p:nvSpPr>
            <p:spPr bwMode="auto">
              <a:xfrm>
                <a:off x="1573" y="3320"/>
                <a:ext cx="944" cy="715"/>
              </a:xfrm>
              <a:custGeom>
                <a:avLst/>
                <a:gdLst>
                  <a:gd name="T0" fmla="*/ 2 w 944"/>
                  <a:gd name="T1" fmla="*/ 6 h 715"/>
                  <a:gd name="T2" fmla="*/ 26 w 944"/>
                  <a:gd name="T3" fmla="*/ 6 h 715"/>
                  <a:gd name="T4" fmla="*/ 70 w 944"/>
                  <a:gd name="T5" fmla="*/ 4 h 715"/>
                  <a:gd name="T6" fmla="*/ 128 w 944"/>
                  <a:gd name="T7" fmla="*/ 3 h 715"/>
                  <a:gd name="T8" fmla="*/ 192 w 944"/>
                  <a:gd name="T9" fmla="*/ 1 h 715"/>
                  <a:gd name="T10" fmla="*/ 258 w 944"/>
                  <a:gd name="T11" fmla="*/ 1 h 715"/>
                  <a:gd name="T12" fmla="*/ 321 w 944"/>
                  <a:gd name="T13" fmla="*/ 2 h 715"/>
                  <a:gd name="T14" fmla="*/ 372 w 944"/>
                  <a:gd name="T15" fmla="*/ 4 h 715"/>
                  <a:gd name="T16" fmla="*/ 404 w 944"/>
                  <a:gd name="T17" fmla="*/ 9 h 715"/>
                  <a:gd name="T18" fmla="*/ 432 w 944"/>
                  <a:gd name="T19" fmla="*/ 16 h 715"/>
                  <a:gd name="T20" fmla="*/ 463 w 944"/>
                  <a:gd name="T21" fmla="*/ 24 h 715"/>
                  <a:gd name="T22" fmla="*/ 496 w 944"/>
                  <a:gd name="T23" fmla="*/ 34 h 715"/>
                  <a:gd name="T24" fmla="*/ 530 w 944"/>
                  <a:gd name="T25" fmla="*/ 45 h 715"/>
                  <a:gd name="T26" fmla="*/ 562 w 944"/>
                  <a:gd name="T27" fmla="*/ 56 h 715"/>
                  <a:gd name="T28" fmla="*/ 591 w 944"/>
                  <a:gd name="T29" fmla="*/ 69 h 715"/>
                  <a:gd name="T30" fmla="*/ 618 w 944"/>
                  <a:gd name="T31" fmla="*/ 80 h 715"/>
                  <a:gd name="T32" fmla="*/ 642 w 944"/>
                  <a:gd name="T33" fmla="*/ 95 h 715"/>
                  <a:gd name="T34" fmla="*/ 673 w 944"/>
                  <a:gd name="T35" fmla="*/ 118 h 715"/>
                  <a:gd name="T36" fmla="*/ 706 w 944"/>
                  <a:gd name="T37" fmla="*/ 146 h 715"/>
                  <a:gd name="T38" fmla="*/ 740 w 944"/>
                  <a:gd name="T39" fmla="*/ 177 h 715"/>
                  <a:gd name="T40" fmla="*/ 775 w 944"/>
                  <a:gd name="T41" fmla="*/ 211 h 715"/>
                  <a:gd name="T42" fmla="*/ 806 w 944"/>
                  <a:gd name="T43" fmla="*/ 244 h 715"/>
                  <a:gd name="T44" fmla="*/ 834 w 944"/>
                  <a:gd name="T45" fmla="*/ 277 h 715"/>
                  <a:gd name="T46" fmla="*/ 856 w 944"/>
                  <a:gd name="T47" fmla="*/ 308 h 715"/>
                  <a:gd name="T48" fmla="*/ 872 w 944"/>
                  <a:gd name="T49" fmla="*/ 341 h 715"/>
                  <a:gd name="T50" fmla="*/ 888 w 944"/>
                  <a:gd name="T51" fmla="*/ 392 h 715"/>
                  <a:gd name="T52" fmla="*/ 902 w 944"/>
                  <a:gd name="T53" fmla="*/ 452 h 715"/>
                  <a:gd name="T54" fmla="*/ 915 w 944"/>
                  <a:gd name="T55" fmla="*/ 519 h 715"/>
                  <a:gd name="T56" fmla="*/ 925 w 944"/>
                  <a:gd name="T57" fmla="*/ 585 h 715"/>
                  <a:gd name="T58" fmla="*/ 934 w 944"/>
                  <a:gd name="T59" fmla="*/ 642 h 715"/>
                  <a:gd name="T60" fmla="*/ 939 w 944"/>
                  <a:gd name="T61" fmla="*/ 686 h 715"/>
                  <a:gd name="T62" fmla="*/ 942 w 944"/>
                  <a:gd name="T63" fmla="*/ 712 h 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4"/>
                  <a:gd name="T97" fmla="*/ 0 h 715"/>
                  <a:gd name="T98" fmla="*/ 944 w 944"/>
                  <a:gd name="T99" fmla="*/ 715 h 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4" h="715">
                    <a:moveTo>
                      <a:pt x="0" y="6"/>
                    </a:moveTo>
                    <a:lnTo>
                      <a:pt x="2" y="6"/>
                    </a:lnTo>
                    <a:lnTo>
                      <a:pt x="12" y="6"/>
                    </a:lnTo>
                    <a:lnTo>
                      <a:pt x="26" y="6"/>
                    </a:lnTo>
                    <a:lnTo>
                      <a:pt x="47" y="4"/>
                    </a:lnTo>
                    <a:lnTo>
                      <a:pt x="70" y="4"/>
                    </a:lnTo>
                    <a:lnTo>
                      <a:pt x="98" y="3"/>
                    </a:lnTo>
                    <a:lnTo>
                      <a:pt x="128" y="3"/>
                    </a:lnTo>
                    <a:lnTo>
                      <a:pt x="160" y="1"/>
                    </a:lnTo>
                    <a:lnTo>
                      <a:pt x="192" y="1"/>
                    </a:lnTo>
                    <a:lnTo>
                      <a:pt x="225" y="1"/>
                    </a:lnTo>
                    <a:lnTo>
                      <a:pt x="258" y="1"/>
                    </a:lnTo>
                    <a:lnTo>
                      <a:pt x="290" y="0"/>
                    </a:lnTo>
                    <a:lnTo>
                      <a:pt x="321" y="2"/>
                    </a:lnTo>
                    <a:lnTo>
                      <a:pt x="348" y="3"/>
                    </a:lnTo>
                    <a:lnTo>
                      <a:pt x="372" y="4"/>
                    </a:lnTo>
                    <a:lnTo>
                      <a:pt x="393" y="6"/>
                    </a:lnTo>
                    <a:lnTo>
                      <a:pt x="404" y="9"/>
                    </a:lnTo>
                    <a:lnTo>
                      <a:pt x="418" y="12"/>
                    </a:lnTo>
                    <a:lnTo>
                      <a:pt x="432" y="16"/>
                    </a:lnTo>
                    <a:lnTo>
                      <a:pt x="447" y="18"/>
                    </a:lnTo>
                    <a:lnTo>
                      <a:pt x="463" y="24"/>
                    </a:lnTo>
                    <a:lnTo>
                      <a:pt x="480" y="28"/>
                    </a:lnTo>
                    <a:lnTo>
                      <a:pt x="496" y="34"/>
                    </a:lnTo>
                    <a:lnTo>
                      <a:pt x="514" y="38"/>
                    </a:lnTo>
                    <a:lnTo>
                      <a:pt x="530" y="45"/>
                    </a:lnTo>
                    <a:lnTo>
                      <a:pt x="546" y="50"/>
                    </a:lnTo>
                    <a:lnTo>
                      <a:pt x="562" y="56"/>
                    </a:lnTo>
                    <a:lnTo>
                      <a:pt x="578" y="62"/>
                    </a:lnTo>
                    <a:lnTo>
                      <a:pt x="591" y="69"/>
                    </a:lnTo>
                    <a:lnTo>
                      <a:pt x="605" y="74"/>
                    </a:lnTo>
                    <a:lnTo>
                      <a:pt x="618" y="80"/>
                    </a:lnTo>
                    <a:lnTo>
                      <a:pt x="629" y="85"/>
                    </a:lnTo>
                    <a:lnTo>
                      <a:pt x="642" y="95"/>
                    </a:lnTo>
                    <a:lnTo>
                      <a:pt x="657" y="106"/>
                    </a:lnTo>
                    <a:lnTo>
                      <a:pt x="673" y="118"/>
                    </a:lnTo>
                    <a:lnTo>
                      <a:pt x="689" y="131"/>
                    </a:lnTo>
                    <a:lnTo>
                      <a:pt x="706" y="146"/>
                    </a:lnTo>
                    <a:lnTo>
                      <a:pt x="724" y="161"/>
                    </a:lnTo>
                    <a:lnTo>
                      <a:pt x="740" y="177"/>
                    </a:lnTo>
                    <a:lnTo>
                      <a:pt x="759" y="193"/>
                    </a:lnTo>
                    <a:lnTo>
                      <a:pt x="775" y="211"/>
                    </a:lnTo>
                    <a:lnTo>
                      <a:pt x="791" y="227"/>
                    </a:lnTo>
                    <a:lnTo>
                      <a:pt x="806" y="244"/>
                    </a:lnTo>
                    <a:lnTo>
                      <a:pt x="821" y="260"/>
                    </a:lnTo>
                    <a:lnTo>
                      <a:pt x="834" y="277"/>
                    </a:lnTo>
                    <a:lnTo>
                      <a:pt x="846" y="293"/>
                    </a:lnTo>
                    <a:lnTo>
                      <a:pt x="856" y="308"/>
                    </a:lnTo>
                    <a:lnTo>
                      <a:pt x="865" y="322"/>
                    </a:lnTo>
                    <a:lnTo>
                      <a:pt x="872" y="341"/>
                    </a:lnTo>
                    <a:lnTo>
                      <a:pt x="881" y="365"/>
                    </a:lnTo>
                    <a:lnTo>
                      <a:pt x="888" y="392"/>
                    </a:lnTo>
                    <a:lnTo>
                      <a:pt x="896" y="420"/>
                    </a:lnTo>
                    <a:lnTo>
                      <a:pt x="902" y="452"/>
                    </a:lnTo>
                    <a:lnTo>
                      <a:pt x="910" y="485"/>
                    </a:lnTo>
                    <a:lnTo>
                      <a:pt x="915" y="519"/>
                    </a:lnTo>
                    <a:lnTo>
                      <a:pt x="921" y="551"/>
                    </a:lnTo>
                    <a:lnTo>
                      <a:pt x="925" y="585"/>
                    </a:lnTo>
                    <a:lnTo>
                      <a:pt x="930" y="614"/>
                    </a:lnTo>
                    <a:lnTo>
                      <a:pt x="934" y="642"/>
                    </a:lnTo>
                    <a:lnTo>
                      <a:pt x="937" y="666"/>
                    </a:lnTo>
                    <a:lnTo>
                      <a:pt x="939" y="686"/>
                    </a:lnTo>
                    <a:lnTo>
                      <a:pt x="941" y="702"/>
                    </a:lnTo>
                    <a:lnTo>
                      <a:pt x="942" y="712"/>
                    </a:lnTo>
                    <a:lnTo>
                      <a:pt x="943" y="71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430" name="Line 38"/>
              <p:cNvSpPr>
                <a:spLocks noChangeShapeType="1"/>
              </p:cNvSpPr>
              <p:nvPr/>
            </p:nvSpPr>
            <p:spPr bwMode="auto">
              <a:xfrm>
                <a:off x="2516" y="4034"/>
                <a:ext cx="0" cy="472"/>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grpSp>
        <p:sp>
          <p:nvSpPr>
            <p:cNvPr id="4122" name="Freeform 39"/>
            <p:cNvSpPr>
              <a:spLocks/>
            </p:cNvSpPr>
            <p:nvPr/>
          </p:nvSpPr>
          <p:spPr bwMode="auto">
            <a:xfrm>
              <a:off x="1304" y="2554"/>
              <a:ext cx="2361" cy="1180"/>
            </a:xfrm>
            <a:custGeom>
              <a:avLst/>
              <a:gdLst>
                <a:gd name="T0" fmla="*/ 0 w 2597"/>
                <a:gd name="T1" fmla="*/ 0 h 1337"/>
                <a:gd name="T2" fmla="*/ 0 w 2597"/>
                <a:gd name="T3" fmla="*/ 811 h 1337"/>
                <a:gd name="T4" fmla="*/ 1774 w 2597"/>
                <a:gd name="T5" fmla="*/ 811 h 1337"/>
                <a:gd name="T6" fmla="*/ 0 60000 65536"/>
                <a:gd name="T7" fmla="*/ 0 60000 65536"/>
                <a:gd name="T8" fmla="*/ 0 60000 65536"/>
                <a:gd name="T9" fmla="*/ 0 w 2597"/>
                <a:gd name="T10" fmla="*/ 0 h 1337"/>
                <a:gd name="T11" fmla="*/ 2597 w 2597"/>
                <a:gd name="T12" fmla="*/ 1337 h 1337"/>
              </a:gdLst>
              <a:ahLst/>
              <a:cxnLst>
                <a:cxn ang="T6">
                  <a:pos x="T0" y="T1"/>
                </a:cxn>
                <a:cxn ang="T7">
                  <a:pos x="T2" y="T3"/>
                </a:cxn>
                <a:cxn ang="T8">
                  <a:pos x="T4" y="T5"/>
                </a:cxn>
              </a:cxnLst>
              <a:rect l="T9" t="T10" r="T11" b="T12"/>
              <a:pathLst>
                <a:path w="2597" h="1337">
                  <a:moveTo>
                    <a:pt x="0" y="0"/>
                  </a:moveTo>
                  <a:lnTo>
                    <a:pt x="0" y="1336"/>
                  </a:lnTo>
                  <a:lnTo>
                    <a:pt x="2596" y="1336"/>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grpSp>
          <p:nvGrpSpPr>
            <p:cNvPr id="4123" name="Group 40"/>
            <p:cNvGrpSpPr>
              <a:grpSpLocks/>
            </p:cNvGrpSpPr>
            <p:nvPr/>
          </p:nvGrpSpPr>
          <p:grpSpPr bwMode="auto">
            <a:xfrm>
              <a:off x="2579" y="2676"/>
              <a:ext cx="858" cy="1046"/>
              <a:chOff x="2976" y="3308"/>
              <a:chExt cx="944" cy="1186"/>
            </a:xfrm>
          </p:grpSpPr>
          <p:sp>
            <p:nvSpPr>
              <p:cNvPr id="4427" name="Freeform 41"/>
              <p:cNvSpPr>
                <a:spLocks/>
              </p:cNvSpPr>
              <p:nvPr/>
            </p:nvSpPr>
            <p:spPr bwMode="auto">
              <a:xfrm>
                <a:off x="2976" y="3308"/>
                <a:ext cx="944" cy="715"/>
              </a:xfrm>
              <a:custGeom>
                <a:avLst/>
                <a:gdLst>
                  <a:gd name="T0" fmla="*/ 940 w 944"/>
                  <a:gd name="T1" fmla="*/ 6 h 715"/>
                  <a:gd name="T2" fmla="*/ 914 w 944"/>
                  <a:gd name="T3" fmla="*/ 6 h 715"/>
                  <a:gd name="T4" fmla="*/ 870 w 944"/>
                  <a:gd name="T5" fmla="*/ 5 h 715"/>
                  <a:gd name="T6" fmla="*/ 813 w 944"/>
                  <a:gd name="T7" fmla="*/ 3 h 715"/>
                  <a:gd name="T8" fmla="*/ 749 w 944"/>
                  <a:gd name="T9" fmla="*/ 1 h 715"/>
                  <a:gd name="T10" fmla="*/ 683 w 944"/>
                  <a:gd name="T11" fmla="*/ 0 h 715"/>
                  <a:gd name="T12" fmla="*/ 621 w 944"/>
                  <a:gd name="T13" fmla="*/ 2 h 715"/>
                  <a:gd name="T14" fmla="*/ 570 w 944"/>
                  <a:gd name="T15" fmla="*/ 5 h 715"/>
                  <a:gd name="T16" fmla="*/ 537 w 944"/>
                  <a:gd name="T17" fmla="*/ 10 h 715"/>
                  <a:gd name="T18" fmla="*/ 509 w 944"/>
                  <a:gd name="T19" fmla="*/ 16 h 715"/>
                  <a:gd name="T20" fmla="*/ 478 w 944"/>
                  <a:gd name="T21" fmla="*/ 24 h 715"/>
                  <a:gd name="T22" fmla="*/ 445 w 944"/>
                  <a:gd name="T23" fmla="*/ 34 h 715"/>
                  <a:gd name="T24" fmla="*/ 412 w 944"/>
                  <a:gd name="T25" fmla="*/ 45 h 715"/>
                  <a:gd name="T26" fmla="*/ 378 w 944"/>
                  <a:gd name="T27" fmla="*/ 56 h 715"/>
                  <a:gd name="T28" fmla="*/ 349 w 944"/>
                  <a:gd name="T29" fmla="*/ 69 h 715"/>
                  <a:gd name="T30" fmla="*/ 324 w 944"/>
                  <a:gd name="T31" fmla="*/ 80 h 715"/>
                  <a:gd name="T32" fmla="*/ 299 w 944"/>
                  <a:gd name="T33" fmla="*/ 95 h 715"/>
                  <a:gd name="T34" fmla="*/ 268 w 944"/>
                  <a:gd name="T35" fmla="*/ 118 h 715"/>
                  <a:gd name="T36" fmla="*/ 234 w 944"/>
                  <a:gd name="T37" fmla="*/ 146 h 715"/>
                  <a:gd name="T38" fmla="*/ 200 w 944"/>
                  <a:gd name="T39" fmla="*/ 177 h 715"/>
                  <a:gd name="T40" fmla="*/ 166 w 944"/>
                  <a:gd name="T41" fmla="*/ 210 h 715"/>
                  <a:gd name="T42" fmla="*/ 135 w 944"/>
                  <a:gd name="T43" fmla="*/ 244 h 715"/>
                  <a:gd name="T44" fmla="*/ 107 w 944"/>
                  <a:gd name="T45" fmla="*/ 277 h 715"/>
                  <a:gd name="T46" fmla="*/ 85 w 944"/>
                  <a:gd name="T47" fmla="*/ 307 h 715"/>
                  <a:gd name="T48" fmla="*/ 69 w 944"/>
                  <a:gd name="T49" fmla="*/ 340 h 715"/>
                  <a:gd name="T50" fmla="*/ 52 w 944"/>
                  <a:gd name="T51" fmla="*/ 391 h 715"/>
                  <a:gd name="T52" fmla="*/ 38 w 944"/>
                  <a:gd name="T53" fmla="*/ 452 h 715"/>
                  <a:gd name="T54" fmla="*/ 25 w 944"/>
                  <a:gd name="T55" fmla="*/ 518 h 715"/>
                  <a:gd name="T56" fmla="*/ 15 w 944"/>
                  <a:gd name="T57" fmla="*/ 584 h 715"/>
                  <a:gd name="T58" fmla="*/ 7 w 944"/>
                  <a:gd name="T59" fmla="*/ 641 h 715"/>
                  <a:gd name="T60" fmla="*/ 2 w 944"/>
                  <a:gd name="T61" fmla="*/ 685 h 715"/>
                  <a:gd name="T62" fmla="*/ 0 w 944"/>
                  <a:gd name="T63" fmla="*/ 711 h 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4"/>
                  <a:gd name="T97" fmla="*/ 0 h 715"/>
                  <a:gd name="T98" fmla="*/ 944 w 944"/>
                  <a:gd name="T99" fmla="*/ 715 h 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4" h="715">
                    <a:moveTo>
                      <a:pt x="943" y="6"/>
                    </a:moveTo>
                    <a:lnTo>
                      <a:pt x="940" y="6"/>
                    </a:lnTo>
                    <a:lnTo>
                      <a:pt x="930" y="6"/>
                    </a:lnTo>
                    <a:lnTo>
                      <a:pt x="914" y="6"/>
                    </a:lnTo>
                    <a:lnTo>
                      <a:pt x="895" y="5"/>
                    </a:lnTo>
                    <a:lnTo>
                      <a:pt x="870" y="5"/>
                    </a:lnTo>
                    <a:lnTo>
                      <a:pt x="844" y="3"/>
                    </a:lnTo>
                    <a:lnTo>
                      <a:pt x="813" y="3"/>
                    </a:lnTo>
                    <a:lnTo>
                      <a:pt x="783" y="1"/>
                    </a:lnTo>
                    <a:lnTo>
                      <a:pt x="749" y="1"/>
                    </a:lnTo>
                    <a:lnTo>
                      <a:pt x="716" y="0"/>
                    </a:lnTo>
                    <a:lnTo>
                      <a:pt x="683" y="0"/>
                    </a:lnTo>
                    <a:lnTo>
                      <a:pt x="652" y="0"/>
                    </a:lnTo>
                    <a:lnTo>
                      <a:pt x="621" y="2"/>
                    </a:lnTo>
                    <a:lnTo>
                      <a:pt x="594" y="3"/>
                    </a:lnTo>
                    <a:lnTo>
                      <a:pt x="570" y="5"/>
                    </a:lnTo>
                    <a:lnTo>
                      <a:pt x="550" y="6"/>
                    </a:lnTo>
                    <a:lnTo>
                      <a:pt x="537" y="10"/>
                    </a:lnTo>
                    <a:lnTo>
                      <a:pt x="524" y="12"/>
                    </a:lnTo>
                    <a:lnTo>
                      <a:pt x="509" y="16"/>
                    </a:lnTo>
                    <a:lnTo>
                      <a:pt x="494" y="19"/>
                    </a:lnTo>
                    <a:lnTo>
                      <a:pt x="478" y="24"/>
                    </a:lnTo>
                    <a:lnTo>
                      <a:pt x="462" y="28"/>
                    </a:lnTo>
                    <a:lnTo>
                      <a:pt x="445" y="34"/>
                    </a:lnTo>
                    <a:lnTo>
                      <a:pt x="428" y="38"/>
                    </a:lnTo>
                    <a:lnTo>
                      <a:pt x="412" y="45"/>
                    </a:lnTo>
                    <a:lnTo>
                      <a:pt x="395" y="50"/>
                    </a:lnTo>
                    <a:lnTo>
                      <a:pt x="378" y="56"/>
                    </a:lnTo>
                    <a:lnTo>
                      <a:pt x="364" y="61"/>
                    </a:lnTo>
                    <a:lnTo>
                      <a:pt x="349" y="69"/>
                    </a:lnTo>
                    <a:lnTo>
                      <a:pt x="336" y="74"/>
                    </a:lnTo>
                    <a:lnTo>
                      <a:pt x="324" y="80"/>
                    </a:lnTo>
                    <a:lnTo>
                      <a:pt x="314" y="85"/>
                    </a:lnTo>
                    <a:lnTo>
                      <a:pt x="299" y="95"/>
                    </a:lnTo>
                    <a:lnTo>
                      <a:pt x="284" y="106"/>
                    </a:lnTo>
                    <a:lnTo>
                      <a:pt x="268" y="118"/>
                    </a:lnTo>
                    <a:lnTo>
                      <a:pt x="252" y="131"/>
                    </a:lnTo>
                    <a:lnTo>
                      <a:pt x="234" y="146"/>
                    </a:lnTo>
                    <a:lnTo>
                      <a:pt x="218" y="161"/>
                    </a:lnTo>
                    <a:lnTo>
                      <a:pt x="200" y="177"/>
                    </a:lnTo>
                    <a:lnTo>
                      <a:pt x="184" y="192"/>
                    </a:lnTo>
                    <a:lnTo>
                      <a:pt x="166" y="210"/>
                    </a:lnTo>
                    <a:lnTo>
                      <a:pt x="150" y="227"/>
                    </a:lnTo>
                    <a:lnTo>
                      <a:pt x="135" y="244"/>
                    </a:lnTo>
                    <a:lnTo>
                      <a:pt x="120" y="260"/>
                    </a:lnTo>
                    <a:lnTo>
                      <a:pt x="107" y="277"/>
                    </a:lnTo>
                    <a:lnTo>
                      <a:pt x="95" y="292"/>
                    </a:lnTo>
                    <a:lnTo>
                      <a:pt x="85" y="307"/>
                    </a:lnTo>
                    <a:lnTo>
                      <a:pt x="78" y="321"/>
                    </a:lnTo>
                    <a:lnTo>
                      <a:pt x="69" y="340"/>
                    </a:lnTo>
                    <a:lnTo>
                      <a:pt x="60" y="364"/>
                    </a:lnTo>
                    <a:lnTo>
                      <a:pt x="52" y="391"/>
                    </a:lnTo>
                    <a:lnTo>
                      <a:pt x="45" y="419"/>
                    </a:lnTo>
                    <a:lnTo>
                      <a:pt x="38" y="452"/>
                    </a:lnTo>
                    <a:lnTo>
                      <a:pt x="31" y="485"/>
                    </a:lnTo>
                    <a:lnTo>
                      <a:pt x="25" y="518"/>
                    </a:lnTo>
                    <a:lnTo>
                      <a:pt x="20" y="550"/>
                    </a:lnTo>
                    <a:lnTo>
                      <a:pt x="15" y="584"/>
                    </a:lnTo>
                    <a:lnTo>
                      <a:pt x="11" y="613"/>
                    </a:lnTo>
                    <a:lnTo>
                      <a:pt x="7" y="641"/>
                    </a:lnTo>
                    <a:lnTo>
                      <a:pt x="4" y="665"/>
                    </a:lnTo>
                    <a:lnTo>
                      <a:pt x="2" y="685"/>
                    </a:lnTo>
                    <a:lnTo>
                      <a:pt x="0" y="701"/>
                    </a:lnTo>
                    <a:lnTo>
                      <a:pt x="0" y="711"/>
                    </a:lnTo>
                    <a:lnTo>
                      <a:pt x="0" y="71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4428" name="Line 42"/>
              <p:cNvSpPr>
                <a:spLocks noChangeShapeType="1"/>
              </p:cNvSpPr>
              <p:nvPr/>
            </p:nvSpPr>
            <p:spPr bwMode="auto">
              <a:xfrm>
                <a:off x="2976" y="4022"/>
                <a:ext cx="0" cy="472"/>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grpSp>
        <p:sp>
          <p:nvSpPr>
            <p:cNvPr id="4124" name="Line 43"/>
            <p:cNvSpPr>
              <a:spLocks noChangeShapeType="1"/>
            </p:cNvSpPr>
            <p:nvPr/>
          </p:nvSpPr>
          <p:spPr bwMode="auto">
            <a:xfrm flipV="1">
              <a:off x="2377" y="3386"/>
              <a:ext cx="0" cy="347"/>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4125" name="Line 44"/>
            <p:cNvSpPr>
              <a:spLocks noChangeShapeType="1"/>
            </p:cNvSpPr>
            <p:nvPr/>
          </p:nvSpPr>
          <p:spPr bwMode="auto">
            <a:xfrm flipV="1">
              <a:off x="1824" y="2692"/>
              <a:ext cx="0" cy="1041"/>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4126" name="Text Box 45"/>
            <p:cNvSpPr txBox="1">
              <a:spLocks noChangeArrowheads="1"/>
            </p:cNvSpPr>
            <p:nvPr/>
          </p:nvSpPr>
          <p:spPr bwMode="auto">
            <a:xfrm>
              <a:off x="2876" y="2546"/>
              <a:ext cx="1095" cy="14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400080"/>
                  </a:solidFill>
                  <a:latin typeface="Agilent TT Cond" pitchFamily="34" charset="0"/>
                </a:rPr>
                <a:t>IF Rejection Curve</a:t>
              </a:r>
              <a:endParaRPr lang="en-US" sz="2200" dirty="0">
                <a:latin typeface="Agilent TT Cond" pitchFamily="34" charset="0"/>
              </a:endParaRPr>
            </a:p>
          </p:txBody>
        </p:sp>
        <p:sp>
          <p:nvSpPr>
            <p:cNvPr id="4127" name="Text Box 46"/>
            <p:cNvSpPr txBox="1">
              <a:spLocks noChangeArrowheads="1"/>
            </p:cNvSpPr>
            <p:nvPr/>
          </p:nvSpPr>
          <p:spPr bwMode="auto">
            <a:xfrm>
              <a:off x="2165" y="3775"/>
              <a:ext cx="633" cy="14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latin typeface="Agilent TT Cond" pitchFamily="34" charset="0"/>
                </a:rPr>
                <a:t>Frequency</a:t>
              </a:r>
              <a:endParaRPr lang="en-US" sz="2200" dirty="0">
                <a:latin typeface="Agilent TT Cond" pitchFamily="34" charset="0"/>
              </a:endParaRPr>
            </a:p>
          </p:txBody>
        </p:sp>
        <p:sp>
          <p:nvSpPr>
            <p:cNvPr id="4128" name="Text Box 47"/>
            <p:cNvSpPr txBox="1">
              <a:spLocks noChangeArrowheads="1"/>
            </p:cNvSpPr>
            <p:nvPr/>
          </p:nvSpPr>
          <p:spPr bwMode="auto">
            <a:xfrm rot="-5400000">
              <a:off x="626" y="3036"/>
              <a:ext cx="938" cy="11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400080"/>
                  </a:solidFill>
                  <a:latin typeface="Agilent TT Cond" pitchFamily="34" charset="0"/>
                </a:rPr>
                <a:t>Level (dBm)</a:t>
              </a:r>
              <a:endParaRPr lang="en-US" sz="2200" dirty="0">
                <a:latin typeface="Agilent TT Cond" pitchFamily="34" charset="0"/>
              </a:endParaRPr>
            </a:p>
          </p:txBody>
        </p:sp>
        <p:sp>
          <p:nvSpPr>
            <p:cNvPr id="4129" name="Freeform 48"/>
            <p:cNvSpPr>
              <a:spLocks/>
            </p:cNvSpPr>
            <p:nvPr/>
          </p:nvSpPr>
          <p:spPr bwMode="auto">
            <a:xfrm>
              <a:off x="1251" y="2756"/>
              <a:ext cx="573" cy="971"/>
            </a:xfrm>
            <a:custGeom>
              <a:avLst/>
              <a:gdLst>
                <a:gd name="T0" fmla="*/ 430 w 630"/>
                <a:gd name="T1" fmla="*/ 0 h 1101"/>
                <a:gd name="T2" fmla="*/ 429 w 630"/>
                <a:gd name="T3" fmla="*/ 4 h 1101"/>
                <a:gd name="T4" fmla="*/ 429 w 630"/>
                <a:gd name="T5" fmla="*/ 17 h 1101"/>
                <a:gd name="T6" fmla="*/ 428 w 630"/>
                <a:gd name="T7" fmla="*/ 36 h 1101"/>
                <a:gd name="T8" fmla="*/ 428 w 630"/>
                <a:gd name="T9" fmla="*/ 59 h 1101"/>
                <a:gd name="T10" fmla="*/ 428 w 630"/>
                <a:gd name="T11" fmla="*/ 89 h 1101"/>
                <a:gd name="T12" fmla="*/ 427 w 630"/>
                <a:gd name="T13" fmla="*/ 122 h 1101"/>
                <a:gd name="T14" fmla="*/ 427 w 630"/>
                <a:gd name="T15" fmla="*/ 160 h 1101"/>
                <a:gd name="T16" fmla="*/ 425 w 630"/>
                <a:gd name="T17" fmla="*/ 198 h 1101"/>
                <a:gd name="T18" fmla="*/ 421 w 630"/>
                <a:gd name="T19" fmla="*/ 238 h 1101"/>
                <a:gd name="T20" fmla="*/ 418 w 630"/>
                <a:gd name="T21" fmla="*/ 278 h 1101"/>
                <a:gd name="T22" fmla="*/ 413 w 630"/>
                <a:gd name="T23" fmla="*/ 318 h 1101"/>
                <a:gd name="T24" fmla="*/ 409 w 630"/>
                <a:gd name="T25" fmla="*/ 356 h 1101"/>
                <a:gd name="T26" fmla="*/ 403 w 630"/>
                <a:gd name="T27" fmla="*/ 392 h 1101"/>
                <a:gd name="T28" fmla="*/ 396 w 630"/>
                <a:gd name="T29" fmla="*/ 424 h 1101"/>
                <a:gd name="T30" fmla="*/ 387 w 630"/>
                <a:gd name="T31" fmla="*/ 452 h 1101"/>
                <a:gd name="T32" fmla="*/ 377 w 630"/>
                <a:gd name="T33" fmla="*/ 474 h 1101"/>
                <a:gd name="T34" fmla="*/ 373 w 630"/>
                <a:gd name="T35" fmla="*/ 482 h 1101"/>
                <a:gd name="T36" fmla="*/ 369 w 630"/>
                <a:gd name="T37" fmla="*/ 488 h 1101"/>
                <a:gd name="T38" fmla="*/ 362 w 630"/>
                <a:gd name="T39" fmla="*/ 495 h 1101"/>
                <a:gd name="T40" fmla="*/ 357 w 630"/>
                <a:gd name="T41" fmla="*/ 500 h 1101"/>
                <a:gd name="T42" fmla="*/ 351 w 630"/>
                <a:gd name="T43" fmla="*/ 508 h 1101"/>
                <a:gd name="T44" fmla="*/ 344 w 630"/>
                <a:gd name="T45" fmla="*/ 514 h 1101"/>
                <a:gd name="T46" fmla="*/ 337 w 630"/>
                <a:gd name="T47" fmla="*/ 520 h 1101"/>
                <a:gd name="T48" fmla="*/ 328 w 630"/>
                <a:gd name="T49" fmla="*/ 527 h 1101"/>
                <a:gd name="T50" fmla="*/ 320 w 630"/>
                <a:gd name="T51" fmla="*/ 534 h 1101"/>
                <a:gd name="T52" fmla="*/ 312 w 630"/>
                <a:gd name="T53" fmla="*/ 541 h 1101"/>
                <a:gd name="T54" fmla="*/ 304 w 630"/>
                <a:gd name="T55" fmla="*/ 547 h 1101"/>
                <a:gd name="T56" fmla="*/ 297 w 630"/>
                <a:gd name="T57" fmla="*/ 552 h 1101"/>
                <a:gd name="T58" fmla="*/ 288 w 630"/>
                <a:gd name="T59" fmla="*/ 557 h 1101"/>
                <a:gd name="T60" fmla="*/ 281 w 630"/>
                <a:gd name="T61" fmla="*/ 563 h 1101"/>
                <a:gd name="T62" fmla="*/ 276 w 630"/>
                <a:gd name="T63" fmla="*/ 566 h 1101"/>
                <a:gd name="T64" fmla="*/ 269 w 630"/>
                <a:gd name="T65" fmla="*/ 570 h 1101"/>
                <a:gd name="T66" fmla="*/ 256 w 630"/>
                <a:gd name="T67" fmla="*/ 578 h 1101"/>
                <a:gd name="T68" fmla="*/ 239 w 630"/>
                <a:gd name="T69" fmla="*/ 584 h 1101"/>
                <a:gd name="T70" fmla="*/ 221 w 630"/>
                <a:gd name="T71" fmla="*/ 592 h 1101"/>
                <a:gd name="T72" fmla="*/ 201 w 630"/>
                <a:gd name="T73" fmla="*/ 601 h 1101"/>
                <a:gd name="T74" fmla="*/ 178 w 630"/>
                <a:gd name="T75" fmla="*/ 609 h 1101"/>
                <a:gd name="T76" fmla="*/ 156 w 630"/>
                <a:gd name="T77" fmla="*/ 616 h 1101"/>
                <a:gd name="T78" fmla="*/ 134 w 630"/>
                <a:gd name="T79" fmla="*/ 624 h 1101"/>
                <a:gd name="T80" fmla="*/ 113 w 630"/>
                <a:gd name="T81" fmla="*/ 631 h 1101"/>
                <a:gd name="T82" fmla="*/ 89 w 630"/>
                <a:gd name="T83" fmla="*/ 638 h 1101"/>
                <a:gd name="T84" fmla="*/ 68 w 630"/>
                <a:gd name="T85" fmla="*/ 645 h 1101"/>
                <a:gd name="T86" fmla="*/ 50 w 630"/>
                <a:gd name="T87" fmla="*/ 651 h 1101"/>
                <a:gd name="T88" fmla="*/ 34 w 630"/>
                <a:gd name="T89" fmla="*/ 655 h 1101"/>
                <a:gd name="T90" fmla="*/ 20 w 630"/>
                <a:gd name="T91" fmla="*/ 660 h 1101"/>
                <a:gd name="T92" fmla="*/ 9 w 630"/>
                <a:gd name="T93" fmla="*/ 663 h 1101"/>
                <a:gd name="T94" fmla="*/ 3 w 630"/>
                <a:gd name="T95" fmla="*/ 665 h 1101"/>
                <a:gd name="T96" fmla="*/ 0 w 630"/>
                <a:gd name="T97" fmla="*/ 665 h 1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0"/>
                <a:gd name="T148" fmla="*/ 0 h 1101"/>
                <a:gd name="T149" fmla="*/ 630 w 630"/>
                <a:gd name="T150" fmla="*/ 1101 h 1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0" h="1101">
                  <a:moveTo>
                    <a:pt x="629" y="0"/>
                  </a:moveTo>
                  <a:lnTo>
                    <a:pt x="628" y="7"/>
                  </a:lnTo>
                  <a:lnTo>
                    <a:pt x="628" y="27"/>
                  </a:lnTo>
                  <a:lnTo>
                    <a:pt x="627" y="59"/>
                  </a:lnTo>
                  <a:lnTo>
                    <a:pt x="627" y="98"/>
                  </a:lnTo>
                  <a:lnTo>
                    <a:pt x="626" y="147"/>
                  </a:lnTo>
                  <a:lnTo>
                    <a:pt x="625" y="202"/>
                  </a:lnTo>
                  <a:lnTo>
                    <a:pt x="623" y="263"/>
                  </a:lnTo>
                  <a:lnTo>
                    <a:pt x="621" y="326"/>
                  </a:lnTo>
                  <a:lnTo>
                    <a:pt x="616" y="393"/>
                  </a:lnTo>
                  <a:lnTo>
                    <a:pt x="611" y="459"/>
                  </a:lnTo>
                  <a:lnTo>
                    <a:pt x="604" y="526"/>
                  </a:lnTo>
                  <a:lnTo>
                    <a:pt x="598" y="588"/>
                  </a:lnTo>
                  <a:lnTo>
                    <a:pt x="588" y="648"/>
                  </a:lnTo>
                  <a:lnTo>
                    <a:pt x="577" y="701"/>
                  </a:lnTo>
                  <a:lnTo>
                    <a:pt x="565" y="748"/>
                  </a:lnTo>
                  <a:lnTo>
                    <a:pt x="551" y="785"/>
                  </a:lnTo>
                  <a:lnTo>
                    <a:pt x="545" y="796"/>
                  </a:lnTo>
                  <a:lnTo>
                    <a:pt x="539" y="806"/>
                  </a:lnTo>
                  <a:lnTo>
                    <a:pt x="530" y="817"/>
                  </a:lnTo>
                  <a:lnTo>
                    <a:pt x="522" y="827"/>
                  </a:lnTo>
                  <a:lnTo>
                    <a:pt x="512" y="839"/>
                  </a:lnTo>
                  <a:lnTo>
                    <a:pt x="502" y="850"/>
                  </a:lnTo>
                  <a:lnTo>
                    <a:pt x="491" y="861"/>
                  </a:lnTo>
                  <a:lnTo>
                    <a:pt x="480" y="872"/>
                  </a:lnTo>
                  <a:lnTo>
                    <a:pt x="467" y="883"/>
                  </a:lnTo>
                  <a:lnTo>
                    <a:pt x="456" y="894"/>
                  </a:lnTo>
                  <a:lnTo>
                    <a:pt x="444" y="904"/>
                  </a:lnTo>
                  <a:lnTo>
                    <a:pt x="433" y="913"/>
                  </a:lnTo>
                  <a:lnTo>
                    <a:pt x="422" y="922"/>
                  </a:lnTo>
                  <a:lnTo>
                    <a:pt x="411" y="930"/>
                  </a:lnTo>
                  <a:lnTo>
                    <a:pt x="402" y="937"/>
                  </a:lnTo>
                  <a:lnTo>
                    <a:pt x="393" y="942"/>
                  </a:lnTo>
                  <a:lnTo>
                    <a:pt x="374" y="955"/>
                  </a:lnTo>
                  <a:lnTo>
                    <a:pt x="350" y="966"/>
                  </a:lnTo>
                  <a:lnTo>
                    <a:pt x="323" y="979"/>
                  </a:lnTo>
                  <a:lnTo>
                    <a:pt x="294" y="992"/>
                  </a:lnTo>
                  <a:lnTo>
                    <a:pt x="262" y="1006"/>
                  </a:lnTo>
                  <a:lnTo>
                    <a:pt x="229" y="1019"/>
                  </a:lnTo>
                  <a:lnTo>
                    <a:pt x="196" y="1032"/>
                  </a:lnTo>
                  <a:lnTo>
                    <a:pt x="164" y="1043"/>
                  </a:lnTo>
                  <a:lnTo>
                    <a:pt x="131" y="1055"/>
                  </a:lnTo>
                  <a:lnTo>
                    <a:pt x="100" y="1066"/>
                  </a:lnTo>
                  <a:lnTo>
                    <a:pt x="73" y="1076"/>
                  </a:lnTo>
                  <a:lnTo>
                    <a:pt x="49" y="1083"/>
                  </a:lnTo>
                  <a:lnTo>
                    <a:pt x="29" y="1091"/>
                  </a:lnTo>
                  <a:lnTo>
                    <a:pt x="13" y="1096"/>
                  </a:lnTo>
                  <a:lnTo>
                    <a:pt x="3" y="1099"/>
                  </a:lnTo>
                  <a:lnTo>
                    <a:pt x="0" y="1100"/>
                  </a:lnTo>
                </a:path>
              </a:pathLst>
            </a:custGeom>
            <a:noFill/>
            <a:ln w="31234">
              <a:solidFill>
                <a:srgbClr val="0000FF"/>
              </a:solidFill>
              <a:round/>
              <a:headEnd/>
              <a:tailEnd/>
            </a:ln>
          </p:spPr>
          <p:txBody>
            <a:bodyPr lIns="0" tIns="0" rIns="0" bIns="0"/>
            <a:lstStyle/>
            <a:p>
              <a:endParaRPr lang="en-US" dirty="0">
                <a:latin typeface="Agilent TT Cond" pitchFamily="34" charset="0"/>
              </a:endParaRPr>
            </a:p>
          </p:txBody>
        </p:sp>
        <p:sp>
          <p:nvSpPr>
            <p:cNvPr id="4130" name="Freeform 49"/>
            <p:cNvSpPr>
              <a:spLocks/>
            </p:cNvSpPr>
            <p:nvPr/>
          </p:nvSpPr>
          <p:spPr bwMode="auto">
            <a:xfrm>
              <a:off x="1827" y="2758"/>
              <a:ext cx="573" cy="970"/>
            </a:xfrm>
            <a:custGeom>
              <a:avLst/>
              <a:gdLst>
                <a:gd name="T0" fmla="*/ 1 w 630"/>
                <a:gd name="T1" fmla="*/ 0 h 1100"/>
                <a:gd name="T2" fmla="*/ 0 w 630"/>
                <a:gd name="T3" fmla="*/ 4 h 1100"/>
                <a:gd name="T4" fmla="*/ 0 w 630"/>
                <a:gd name="T5" fmla="*/ 17 h 1100"/>
                <a:gd name="T6" fmla="*/ 0 w 630"/>
                <a:gd name="T7" fmla="*/ 35 h 1100"/>
                <a:gd name="T8" fmla="*/ 1 w 630"/>
                <a:gd name="T9" fmla="*/ 59 h 1100"/>
                <a:gd name="T10" fmla="*/ 1 w 630"/>
                <a:gd name="T11" fmla="*/ 89 h 1100"/>
                <a:gd name="T12" fmla="*/ 3 w 630"/>
                <a:gd name="T13" fmla="*/ 122 h 1100"/>
                <a:gd name="T14" fmla="*/ 5 w 630"/>
                <a:gd name="T15" fmla="*/ 159 h 1100"/>
                <a:gd name="T16" fmla="*/ 5 w 630"/>
                <a:gd name="T17" fmla="*/ 197 h 1100"/>
                <a:gd name="T18" fmla="*/ 8 w 630"/>
                <a:gd name="T19" fmla="*/ 237 h 1100"/>
                <a:gd name="T20" fmla="*/ 12 w 630"/>
                <a:gd name="T21" fmla="*/ 278 h 1100"/>
                <a:gd name="T22" fmla="*/ 15 w 630"/>
                <a:gd name="T23" fmla="*/ 317 h 1100"/>
                <a:gd name="T24" fmla="*/ 21 w 630"/>
                <a:gd name="T25" fmla="*/ 355 h 1100"/>
                <a:gd name="T26" fmla="*/ 27 w 630"/>
                <a:gd name="T27" fmla="*/ 392 h 1100"/>
                <a:gd name="T28" fmla="*/ 35 w 630"/>
                <a:gd name="T29" fmla="*/ 423 h 1100"/>
                <a:gd name="T30" fmla="*/ 44 w 630"/>
                <a:gd name="T31" fmla="*/ 451 h 1100"/>
                <a:gd name="T32" fmla="*/ 54 w 630"/>
                <a:gd name="T33" fmla="*/ 474 h 1100"/>
                <a:gd name="T34" fmla="*/ 57 w 630"/>
                <a:gd name="T35" fmla="*/ 481 h 1100"/>
                <a:gd name="T36" fmla="*/ 62 w 630"/>
                <a:gd name="T37" fmla="*/ 487 h 1100"/>
                <a:gd name="T38" fmla="*/ 66 w 630"/>
                <a:gd name="T39" fmla="*/ 494 h 1100"/>
                <a:gd name="T40" fmla="*/ 72 w 630"/>
                <a:gd name="T41" fmla="*/ 499 h 1100"/>
                <a:gd name="T42" fmla="*/ 78 w 630"/>
                <a:gd name="T43" fmla="*/ 506 h 1100"/>
                <a:gd name="T44" fmla="*/ 86 w 630"/>
                <a:gd name="T45" fmla="*/ 513 h 1100"/>
                <a:gd name="T46" fmla="*/ 95 w 630"/>
                <a:gd name="T47" fmla="*/ 519 h 1100"/>
                <a:gd name="T48" fmla="*/ 102 w 630"/>
                <a:gd name="T49" fmla="*/ 526 h 1100"/>
                <a:gd name="T50" fmla="*/ 109 w 630"/>
                <a:gd name="T51" fmla="*/ 533 h 1100"/>
                <a:gd name="T52" fmla="*/ 117 w 630"/>
                <a:gd name="T53" fmla="*/ 540 h 1100"/>
                <a:gd name="T54" fmla="*/ 125 w 630"/>
                <a:gd name="T55" fmla="*/ 545 h 1100"/>
                <a:gd name="T56" fmla="*/ 133 w 630"/>
                <a:gd name="T57" fmla="*/ 551 h 1100"/>
                <a:gd name="T58" fmla="*/ 140 w 630"/>
                <a:gd name="T59" fmla="*/ 556 h 1100"/>
                <a:gd name="T60" fmla="*/ 147 w 630"/>
                <a:gd name="T61" fmla="*/ 561 h 1100"/>
                <a:gd name="T62" fmla="*/ 154 w 630"/>
                <a:gd name="T63" fmla="*/ 565 h 1100"/>
                <a:gd name="T64" fmla="*/ 162 w 630"/>
                <a:gd name="T65" fmla="*/ 569 h 1100"/>
                <a:gd name="T66" fmla="*/ 174 w 630"/>
                <a:gd name="T67" fmla="*/ 576 h 1100"/>
                <a:gd name="T68" fmla="*/ 189 w 630"/>
                <a:gd name="T69" fmla="*/ 583 h 1100"/>
                <a:gd name="T70" fmla="*/ 207 w 630"/>
                <a:gd name="T71" fmla="*/ 591 h 1100"/>
                <a:gd name="T72" fmla="*/ 228 w 630"/>
                <a:gd name="T73" fmla="*/ 600 h 1100"/>
                <a:gd name="T74" fmla="*/ 250 w 630"/>
                <a:gd name="T75" fmla="*/ 608 h 1100"/>
                <a:gd name="T76" fmla="*/ 272 w 630"/>
                <a:gd name="T77" fmla="*/ 616 h 1100"/>
                <a:gd name="T78" fmla="*/ 296 w 630"/>
                <a:gd name="T79" fmla="*/ 623 h 1100"/>
                <a:gd name="T80" fmla="*/ 318 w 630"/>
                <a:gd name="T81" fmla="*/ 630 h 1100"/>
                <a:gd name="T82" fmla="*/ 340 w 630"/>
                <a:gd name="T83" fmla="*/ 638 h 1100"/>
                <a:gd name="T84" fmla="*/ 361 w 630"/>
                <a:gd name="T85" fmla="*/ 644 h 1100"/>
                <a:gd name="T86" fmla="*/ 379 w 630"/>
                <a:gd name="T87" fmla="*/ 650 h 1100"/>
                <a:gd name="T88" fmla="*/ 397 w 630"/>
                <a:gd name="T89" fmla="*/ 654 h 1100"/>
                <a:gd name="T90" fmla="*/ 411 w 630"/>
                <a:gd name="T91" fmla="*/ 659 h 1100"/>
                <a:gd name="T92" fmla="*/ 421 w 630"/>
                <a:gd name="T93" fmla="*/ 662 h 1100"/>
                <a:gd name="T94" fmla="*/ 428 w 630"/>
                <a:gd name="T95" fmla="*/ 664 h 1100"/>
                <a:gd name="T96" fmla="*/ 430 w 630"/>
                <a:gd name="T97" fmla="*/ 664 h 1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0"/>
                <a:gd name="T148" fmla="*/ 0 h 1100"/>
                <a:gd name="T149" fmla="*/ 630 w 630"/>
                <a:gd name="T150" fmla="*/ 1100 h 1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0" h="1100">
                  <a:moveTo>
                    <a:pt x="1" y="0"/>
                  </a:moveTo>
                  <a:lnTo>
                    <a:pt x="0" y="7"/>
                  </a:lnTo>
                  <a:lnTo>
                    <a:pt x="0" y="27"/>
                  </a:lnTo>
                  <a:lnTo>
                    <a:pt x="0" y="58"/>
                  </a:lnTo>
                  <a:lnTo>
                    <a:pt x="1" y="97"/>
                  </a:lnTo>
                  <a:lnTo>
                    <a:pt x="1" y="147"/>
                  </a:lnTo>
                  <a:lnTo>
                    <a:pt x="3" y="201"/>
                  </a:lnTo>
                  <a:lnTo>
                    <a:pt x="5" y="262"/>
                  </a:lnTo>
                  <a:lnTo>
                    <a:pt x="9" y="325"/>
                  </a:lnTo>
                  <a:lnTo>
                    <a:pt x="12" y="392"/>
                  </a:lnTo>
                  <a:lnTo>
                    <a:pt x="17" y="459"/>
                  </a:lnTo>
                  <a:lnTo>
                    <a:pt x="23" y="524"/>
                  </a:lnTo>
                  <a:lnTo>
                    <a:pt x="31" y="587"/>
                  </a:lnTo>
                  <a:lnTo>
                    <a:pt x="40" y="646"/>
                  </a:lnTo>
                  <a:lnTo>
                    <a:pt x="52" y="700"/>
                  </a:lnTo>
                  <a:lnTo>
                    <a:pt x="64" y="746"/>
                  </a:lnTo>
                  <a:lnTo>
                    <a:pt x="79" y="784"/>
                  </a:lnTo>
                  <a:lnTo>
                    <a:pt x="84" y="795"/>
                  </a:lnTo>
                  <a:lnTo>
                    <a:pt x="90" y="805"/>
                  </a:lnTo>
                  <a:lnTo>
                    <a:pt x="97" y="816"/>
                  </a:lnTo>
                  <a:lnTo>
                    <a:pt x="106" y="826"/>
                  </a:lnTo>
                  <a:lnTo>
                    <a:pt x="115" y="837"/>
                  </a:lnTo>
                  <a:lnTo>
                    <a:pt x="126" y="848"/>
                  </a:lnTo>
                  <a:lnTo>
                    <a:pt x="137" y="859"/>
                  </a:lnTo>
                  <a:lnTo>
                    <a:pt x="148" y="871"/>
                  </a:lnTo>
                  <a:lnTo>
                    <a:pt x="159" y="882"/>
                  </a:lnTo>
                  <a:lnTo>
                    <a:pt x="171" y="893"/>
                  </a:lnTo>
                  <a:lnTo>
                    <a:pt x="182" y="902"/>
                  </a:lnTo>
                  <a:lnTo>
                    <a:pt x="194" y="912"/>
                  </a:lnTo>
                  <a:lnTo>
                    <a:pt x="205" y="921"/>
                  </a:lnTo>
                  <a:lnTo>
                    <a:pt x="216" y="928"/>
                  </a:lnTo>
                  <a:lnTo>
                    <a:pt x="225" y="936"/>
                  </a:lnTo>
                  <a:lnTo>
                    <a:pt x="236" y="941"/>
                  </a:lnTo>
                  <a:lnTo>
                    <a:pt x="254" y="953"/>
                  </a:lnTo>
                  <a:lnTo>
                    <a:pt x="277" y="965"/>
                  </a:lnTo>
                  <a:lnTo>
                    <a:pt x="304" y="978"/>
                  </a:lnTo>
                  <a:lnTo>
                    <a:pt x="334" y="991"/>
                  </a:lnTo>
                  <a:lnTo>
                    <a:pt x="365" y="1005"/>
                  </a:lnTo>
                  <a:lnTo>
                    <a:pt x="398" y="1018"/>
                  </a:lnTo>
                  <a:lnTo>
                    <a:pt x="432" y="1031"/>
                  </a:lnTo>
                  <a:lnTo>
                    <a:pt x="465" y="1042"/>
                  </a:lnTo>
                  <a:lnTo>
                    <a:pt x="497" y="1055"/>
                  </a:lnTo>
                  <a:lnTo>
                    <a:pt x="527" y="1065"/>
                  </a:lnTo>
                  <a:lnTo>
                    <a:pt x="555" y="1075"/>
                  </a:lnTo>
                  <a:lnTo>
                    <a:pt x="580" y="1083"/>
                  </a:lnTo>
                  <a:lnTo>
                    <a:pt x="600" y="1090"/>
                  </a:lnTo>
                  <a:lnTo>
                    <a:pt x="616" y="1095"/>
                  </a:lnTo>
                  <a:lnTo>
                    <a:pt x="626" y="1098"/>
                  </a:lnTo>
                  <a:lnTo>
                    <a:pt x="629" y="1099"/>
                  </a:lnTo>
                </a:path>
              </a:pathLst>
            </a:custGeom>
            <a:noFill/>
            <a:ln w="31234">
              <a:solidFill>
                <a:srgbClr val="0000FF"/>
              </a:solidFill>
              <a:round/>
              <a:headEnd/>
              <a:tailEnd/>
            </a:ln>
          </p:spPr>
          <p:txBody>
            <a:bodyPr lIns="0" tIns="0" rIns="0" bIns="0"/>
            <a:lstStyle/>
            <a:p>
              <a:endParaRPr lang="en-US" dirty="0">
                <a:latin typeface="Agilent TT Cond" pitchFamily="34" charset="0"/>
              </a:endParaRPr>
            </a:p>
          </p:txBody>
        </p:sp>
        <p:sp>
          <p:nvSpPr>
            <p:cNvPr id="4131" name="Freeform 50"/>
            <p:cNvSpPr>
              <a:spLocks/>
            </p:cNvSpPr>
            <p:nvPr/>
          </p:nvSpPr>
          <p:spPr bwMode="auto">
            <a:xfrm>
              <a:off x="1824" y="2758"/>
              <a:ext cx="786" cy="970"/>
            </a:xfrm>
            <a:custGeom>
              <a:avLst/>
              <a:gdLst>
                <a:gd name="T0" fmla="*/ 0 w 865"/>
                <a:gd name="T1" fmla="*/ 0 h 1100"/>
                <a:gd name="T2" fmla="*/ 0 w 865"/>
                <a:gd name="T3" fmla="*/ 4 h 1100"/>
                <a:gd name="T4" fmla="*/ 2 w 865"/>
                <a:gd name="T5" fmla="*/ 13 h 1100"/>
                <a:gd name="T6" fmla="*/ 5 w 865"/>
                <a:gd name="T7" fmla="*/ 28 h 1100"/>
                <a:gd name="T8" fmla="*/ 8 w 865"/>
                <a:gd name="T9" fmla="*/ 48 h 1100"/>
                <a:gd name="T10" fmla="*/ 13 w 865"/>
                <a:gd name="T11" fmla="*/ 71 h 1100"/>
                <a:gd name="T12" fmla="*/ 19 w 865"/>
                <a:gd name="T13" fmla="*/ 98 h 1100"/>
                <a:gd name="T14" fmla="*/ 25 w 865"/>
                <a:gd name="T15" fmla="*/ 128 h 1100"/>
                <a:gd name="T16" fmla="*/ 33 w 865"/>
                <a:gd name="T17" fmla="*/ 158 h 1100"/>
                <a:gd name="T18" fmla="*/ 41 w 865"/>
                <a:gd name="T19" fmla="*/ 190 h 1100"/>
                <a:gd name="T20" fmla="*/ 49 w 865"/>
                <a:gd name="T21" fmla="*/ 223 h 1100"/>
                <a:gd name="T22" fmla="*/ 57 w 865"/>
                <a:gd name="T23" fmla="*/ 254 h 1100"/>
                <a:gd name="T24" fmla="*/ 67 w 865"/>
                <a:gd name="T25" fmla="*/ 285 h 1100"/>
                <a:gd name="T26" fmla="*/ 76 w 865"/>
                <a:gd name="T27" fmla="*/ 314 h 1100"/>
                <a:gd name="T28" fmla="*/ 86 w 865"/>
                <a:gd name="T29" fmla="*/ 339 h 1100"/>
                <a:gd name="T30" fmla="*/ 95 w 865"/>
                <a:gd name="T31" fmla="*/ 362 h 1100"/>
                <a:gd name="T32" fmla="*/ 106 w 865"/>
                <a:gd name="T33" fmla="*/ 379 h 1100"/>
                <a:gd name="T34" fmla="*/ 112 w 865"/>
                <a:gd name="T35" fmla="*/ 388 h 1100"/>
                <a:gd name="T36" fmla="*/ 119 w 865"/>
                <a:gd name="T37" fmla="*/ 398 h 1100"/>
                <a:gd name="T38" fmla="*/ 127 w 865"/>
                <a:gd name="T39" fmla="*/ 407 h 1100"/>
                <a:gd name="T40" fmla="*/ 137 w 865"/>
                <a:gd name="T41" fmla="*/ 416 h 1100"/>
                <a:gd name="T42" fmla="*/ 145 w 865"/>
                <a:gd name="T43" fmla="*/ 426 h 1100"/>
                <a:gd name="T44" fmla="*/ 157 w 865"/>
                <a:gd name="T45" fmla="*/ 436 h 1100"/>
                <a:gd name="T46" fmla="*/ 168 w 865"/>
                <a:gd name="T47" fmla="*/ 446 h 1100"/>
                <a:gd name="T48" fmla="*/ 180 w 865"/>
                <a:gd name="T49" fmla="*/ 457 h 1100"/>
                <a:gd name="T50" fmla="*/ 192 w 865"/>
                <a:gd name="T51" fmla="*/ 466 h 1100"/>
                <a:gd name="T52" fmla="*/ 204 w 865"/>
                <a:gd name="T53" fmla="*/ 476 h 1100"/>
                <a:gd name="T54" fmla="*/ 214 w 865"/>
                <a:gd name="T55" fmla="*/ 484 h 1100"/>
                <a:gd name="T56" fmla="*/ 226 w 865"/>
                <a:gd name="T57" fmla="*/ 494 h 1100"/>
                <a:gd name="T58" fmla="*/ 237 w 865"/>
                <a:gd name="T59" fmla="*/ 502 h 1100"/>
                <a:gd name="T60" fmla="*/ 249 w 865"/>
                <a:gd name="T61" fmla="*/ 509 h 1100"/>
                <a:gd name="T62" fmla="*/ 258 w 865"/>
                <a:gd name="T63" fmla="*/ 517 h 1100"/>
                <a:gd name="T64" fmla="*/ 267 w 865"/>
                <a:gd name="T65" fmla="*/ 521 h 1100"/>
                <a:gd name="T66" fmla="*/ 284 w 865"/>
                <a:gd name="T67" fmla="*/ 531 h 1100"/>
                <a:gd name="T68" fmla="*/ 303 w 865"/>
                <a:gd name="T69" fmla="*/ 541 h 1100"/>
                <a:gd name="T70" fmla="*/ 324 w 865"/>
                <a:gd name="T71" fmla="*/ 553 h 1100"/>
                <a:gd name="T72" fmla="*/ 348 w 865"/>
                <a:gd name="T73" fmla="*/ 563 h 1100"/>
                <a:gd name="T74" fmla="*/ 374 w 865"/>
                <a:gd name="T75" fmla="*/ 576 h 1100"/>
                <a:gd name="T76" fmla="*/ 401 w 865"/>
                <a:gd name="T77" fmla="*/ 588 h 1100"/>
                <a:gd name="T78" fmla="*/ 428 w 865"/>
                <a:gd name="T79" fmla="*/ 600 h 1100"/>
                <a:gd name="T80" fmla="*/ 456 w 865"/>
                <a:gd name="T81" fmla="*/ 611 h 1100"/>
                <a:gd name="T82" fmla="*/ 481 w 865"/>
                <a:gd name="T83" fmla="*/ 622 h 1100"/>
                <a:gd name="T84" fmla="*/ 505 w 865"/>
                <a:gd name="T85" fmla="*/ 632 h 1100"/>
                <a:gd name="T86" fmla="*/ 529 w 865"/>
                <a:gd name="T87" fmla="*/ 641 h 1100"/>
                <a:gd name="T88" fmla="*/ 548 w 865"/>
                <a:gd name="T89" fmla="*/ 648 h 1100"/>
                <a:gd name="T90" fmla="*/ 564 w 865"/>
                <a:gd name="T91" fmla="*/ 656 h 1100"/>
                <a:gd name="T92" fmla="*/ 578 w 865"/>
                <a:gd name="T93" fmla="*/ 660 h 1100"/>
                <a:gd name="T94" fmla="*/ 586 w 865"/>
                <a:gd name="T95" fmla="*/ 664 h 1100"/>
                <a:gd name="T96" fmla="*/ 589 w 865"/>
                <a:gd name="T97" fmla="*/ 664 h 11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5"/>
                <a:gd name="T148" fmla="*/ 0 h 1100"/>
                <a:gd name="T149" fmla="*/ 865 w 865"/>
                <a:gd name="T150" fmla="*/ 1100 h 11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5" h="1100">
                  <a:moveTo>
                    <a:pt x="0" y="0"/>
                  </a:moveTo>
                  <a:lnTo>
                    <a:pt x="0" y="5"/>
                  </a:lnTo>
                  <a:lnTo>
                    <a:pt x="2" y="22"/>
                  </a:lnTo>
                  <a:lnTo>
                    <a:pt x="6" y="47"/>
                  </a:lnTo>
                  <a:lnTo>
                    <a:pt x="12" y="79"/>
                  </a:lnTo>
                  <a:lnTo>
                    <a:pt x="19" y="118"/>
                  </a:lnTo>
                  <a:lnTo>
                    <a:pt x="27" y="162"/>
                  </a:lnTo>
                  <a:lnTo>
                    <a:pt x="36" y="211"/>
                  </a:lnTo>
                  <a:lnTo>
                    <a:pt x="48" y="261"/>
                  </a:lnTo>
                  <a:lnTo>
                    <a:pt x="59" y="314"/>
                  </a:lnTo>
                  <a:lnTo>
                    <a:pt x="71" y="368"/>
                  </a:lnTo>
                  <a:lnTo>
                    <a:pt x="84" y="421"/>
                  </a:lnTo>
                  <a:lnTo>
                    <a:pt x="98" y="471"/>
                  </a:lnTo>
                  <a:lnTo>
                    <a:pt x="111" y="519"/>
                  </a:lnTo>
                  <a:lnTo>
                    <a:pt x="126" y="561"/>
                  </a:lnTo>
                  <a:lnTo>
                    <a:pt x="141" y="598"/>
                  </a:lnTo>
                  <a:lnTo>
                    <a:pt x="156" y="627"/>
                  </a:lnTo>
                  <a:lnTo>
                    <a:pt x="164" y="642"/>
                  </a:lnTo>
                  <a:lnTo>
                    <a:pt x="175" y="657"/>
                  </a:lnTo>
                  <a:lnTo>
                    <a:pt x="186" y="673"/>
                  </a:lnTo>
                  <a:lnTo>
                    <a:pt x="201" y="688"/>
                  </a:lnTo>
                  <a:lnTo>
                    <a:pt x="214" y="705"/>
                  </a:lnTo>
                  <a:lnTo>
                    <a:pt x="230" y="721"/>
                  </a:lnTo>
                  <a:lnTo>
                    <a:pt x="247" y="738"/>
                  </a:lnTo>
                  <a:lnTo>
                    <a:pt x="264" y="755"/>
                  </a:lnTo>
                  <a:lnTo>
                    <a:pt x="281" y="771"/>
                  </a:lnTo>
                  <a:lnTo>
                    <a:pt x="298" y="787"/>
                  </a:lnTo>
                  <a:lnTo>
                    <a:pt x="315" y="802"/>
                  </a:lnTo>
                  <a:lnTo>
                    <a:pt x="332" y="816"/>
                  </a:lnTo>
                  <a:lnTo>
                    <a:pt x="348" y="830"/>
                  </a:lnTo>
                  <a:lnTo>
                    <a:pt x="364" y="842"/>
                  </a:lnTo>
                  <a:lnTo>
                    <a:pt x="378" y="854"/>
                  </a:lnTo>
                  <a:lnTo>
                    <a:pt x="393" y="862"/>
                  </a:lnTo>
                  <a:lnTo>
                    <a:pt x="415" y="878"/>
                  </a:lnTo>
                  <a:lnTo>
                    <a:pt x="443" y="895"/>
                  </a:lnTo>
                  <a:lnTo>
                    <a:pt x="475" y="914"/>
                  </a:lnTo>
                  <a:lnTo>
                    <a:pt x="511" y="932"/>
                  </a:lnTo>
                  <a:lnTo>
                    <a:pt x="548" y="953"/>
                  </a:lnTo>
                  <a:lnTo>
                    <a:pt x="588" y="972"/>
                  </a:lnTo>
                  <a:lnTo>
                    <a:pt x="627" y="991"/>
                  </a:lnTo>
                  <a:lnTo>
                    <a:pt x="668" y="1010"/>
                  </a:lnTo>
                  <a:lnTo>
                    <a:pt x="705" y="1028"/>
                  </a:lnTo>
                  <a:lnTo>
                    <a:pt x="742" y="1045"/>
                  </a:lnTo>
                  <a:lnTo>
                    <a:pt x="775" y="1061"/>
                  </a:lnTo>
                  <a:lnTo>
                    <a:pt x="804" y="1073"/>
                  </a:lnTo>
                  <a:lnTo>
                    <a:pt x="828" y="1085"/>
                  </a:lnTo>
                  <a:lnTo>
                    <a:pt x="847" y="1092"/>
                  </a:lnTo>
                  <a:lnTo>
                    <a:pt x="859" y="1098"/>
                  </a:lnTo>
                  <a:lnTo>
                    <a:pt x="864" y="1099"/>
                  </a:lnTo>
                </a:path>
              </a:pathLst>
            </a:custGeom>
            <a:noFill/>
            <a:ln w="31234">
              <a:solidFill>
                <a:srgbClr val="FF0000"/>
              </a:solidFill>
              <a:round/>
              <a:headEnd/>
              <a:tailEnd/>
            </a:ln>
          </p:spPr>
          <p:txBody>
            <a:bodyPr lIns="0" tIns="0" rIns="0" bIns="0"/>
            <a:lstStyle/>
            <a:p>
              <a:endParaRPr lang="en-US" dirty="0">
                <a:latin typeface="Agilent TT Cond" pitchFamily="34" charset="0"/>
              </a:endParaRPr>
            </a:p>
          </p:txBody>
        </p:sp>
        <p:sp>
          <p:nvSpPr>
            <p:cNvPr id="4132" name="Freeform 51"/>
            <p:cNvSpPr>
              <a:spLocks/>
            </p:cNvSpPr>
            <p:nvPr/>
          </p:nvSpPr>
          <p:spPr bwMode="auto">
            <a:xfrm>
              <a:off x="1037" y="2753"/>
              <a:ext cx="787" cy="972"/>
            </a:xfrm>
            <a:custGeom>
              <a:avLst/>
              <a:gdLst>
                <a:gd name="T0" fmla="*/ 592 w 865"/>
                <a:gd name="T1" fmla="*/ 0 h 1101"/>
                <a:gd name="T2" fmla="*/ 591 w 865"/>
                <a:gd name="T3" fmla="*/ 4 h 1101"/>
                <a:gd name="T4" fmla="*/ 589 w 865"/>
                <a:gd name="T5" fmla="*/ 13 h 1101"/>
                <a:gd name="T6" fmla="*/ 587 w 865"/>
                <a:gd name="T7" fmla="*/ 28 h 1101"/>
                <a:gd name="T8" fmla="*/ 582 w 865"/>
                <a:gd name="T9" fmla="*/ 49 h 1101"/>
                <a:gd name="T10" fmla="*/ 578 w 865"/>
                <a:gd name="T11" fmla="*/ 72 h 1101"/>
                <a:gd name="T12" fmla="*/ 572 w 865"/>
                <a:gd name="T13" fmla="*/ 99 h 1101"/>
                <a:gd name="T14" fmla="*/ 565 w 865"/>
                <a:gd name="T15" fmla="*/ 128 h 1101"/>
                <a:gd name="T16" fmla="*/ 559 w 865"/>
                <a:gd name="T17" fmla="*/ 159 h 1101"/>
                <a:gd name="T18" fmla="*/ 550 w 865"/>
                <a:gd name="T19" fmla="*/ 191 h 1101"/>
                <a:gd name="T20" fmla="*/ 542 w 865"/>
                <a:gd name="T21" fmla="*/ 223 h 1101"/>
                <a:gd name="T22" fmla="*/ 533 w 865"/>
                <a:gd name="T23" fmla="*/ 256 h 1101"/>
                <a:gd name="T24" fmla="*/ 524 w 865"/>
                <a:gd name="T25" fmla="*/ 287 h 1101"/>
                <a:gd name="T26" fmla="*/ 514 w 865"/>
                <a:gd name="T27" fmla="*/ 316 h 1101"/>
                <a:gd name="T28" fmla="*/ 505 w 865"/>
                <a:gd name="T29" fmla="*/ 342 h 1101"/>
                <a:gd name="T30" fmla="*/ 494 w 865"/>
                <a:gd name="T31" fmla="*/ 364 h 1101"/>
                <a:gd name="T32" fmla="*/ 484 w 865"/>
                <a:gd name="T33" fmla="*/ 382 h 1101"/>
                <a:gd name="T34" fmla="*/ 478 w 865"/>
                <a:gd name="T35" fmla="*/ 390 h 1101"/>
                <a:gd name="T36" fmla="*/ 471 w 865"/>
                <a:gd name="T37" fmla="*/ 400 h 1101"/>
                <a:gd name="T38" fmla="*/ 463 w 865"/>
                <a:gd name="T39" fmla="*/ 410 h 1101"/>
                <a:gd name="T40" fmla="*/ 454 w 865"/>
                <a:gd name="T41" fmla="*/ 419 h 1101"/>
                <a:gd name="T42" fmla="*/ 443 w 865"/>
                <a:gd name="T43" fmla="*/ 429 h 1101"/>
                <a:gd name="T44" fmla="*/ 432 w 865"/>
                <a:gd name="T45" fmla="*/ 439 h 1101"/>
                <a:gd name="T46" fmla="*/ 422 w 865"/>
                <a:gd name="T47" fmla="*/ 449 h 1101"/>
                <a:gd name="T48" fmla="*/ 410 w 865"/>
                <a:gd name="T49" fmla="*/ 459 h 1101"/>
                <a:gd name="T50" fmla="*/ 399 w 865"/>
                <a:gd name="T51" fmla="*/ 469 h 1101"/>
                <a:gd name="T52" fmla="*/ 387 w 865"/>
                <a:gd name="T53" fmla="*/ 479 h 1101"/>
                <a:gd name="T54" fmla="*/ 375 w 865"/>
                <a:gd name="T55" fmla="*/ 489 h 1101"/>
                <a:gd name="T56" fmla="*/ 363 w 865"/>
                <a:gd name="T57" fmla="*/ 496 h 1101"/>
                <a:gd name="T58" fmla="*/ 353 w 865"/>
                <a:gd name="T59" fmla="*/ 506 h 1101"/>
                <a:gd name="T60" fmla="*/ 341 w 865"/>
                <a:gd name="T61" fmla="*/ 513 h 1101"/>
                <a:gd name="T62" fmla="*/ 330 w 865"/>
                <a:gd name="T63" fmla="*/ 520 h 1101"/>
                <a:gd name="T64" fmla="*/ 323 w 865"/>
                <a:gd name="T65" fmla="*/ 525 h 1101"/>
                <a:gd name="T66" fmla="*/ 307 w 865"/>
                <a:gd name="T67" fmla="*/ 535 h 1101"/>
                <a:gd name="T68" fmla="*/ 288 w 865"/>
                <a:gd name="T69" fmla="*/ 546 h 1101"/>
                <a:gd name="T70" fmla="*/ 265 w 865"/>
                <a:gd name="T71" fmla="*/ 556 h 1101"/>
                <a:gd name="T72" fmla="*/ 241 w 865"/>
                <a:gd name="T73" fmla="*/ 568 h 1101"/>
                <a:gd name="T74" fmla="*/ 215 w 865"/>
                <a:gd name="T75" fmla="*/ 580 h 1101"/>
                <a:gd name="T76" fmla="*/ 188 w 865"/>
                <a:gd name="T77" fmla="*/ 591 h 1101"/>
                <a:gd name="T78" fmla="*/ 161 w 865"/>
                <a:gd name="T79" fmla="*/ 603 h 1101"/>
                <a:gd name="T80" fmla="*/ 133 w 865"/>
                <a:gd name="T81" fmla="*/ 614 h 1101"/>
                <a:gd name="T82" fmla="*/ 106 w 865"/>
                <a:gd name="T83" fmla="*/ 625 h 1101"/>
                <a:gd name="T84" fmla="*/ 82 w 865"/>
                <a:gd name="T85" fmla="*/ 636 h 1101"/>
                <a:gd name="T86" fmla="*/ 60 w 865"/>
                <a:gd name="T87" fmla="*/ 645 h 1101"/>
                <a:gd name="T88" fmla="*/ 40 w 865"/>
                <a:gd name="T89" fmla="*/ 652 h 1101"/>
                <a:gd name="T90" fmla="*/ 23 w 865"/>
                <a:gd name="T91" fmla="*/ 660 h 1101"/>
                <a:gd name="T92" fmla="*/ 11 w 865"/>
                <a:gd name="T93" fmla="*/ 664 h 1101"/>
                <a:gd name="T94" fmla="*/ 4 w 865"/>
                <a:gd name="T95" fmla="*/ 667 h 1101"/>
                <a:gd name="T96" fmla="*/ 0 w 865"/>
                <a:gd name="T97" fmla="*/ 668 h 1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5"/>
                <a:gd name="T148" fmla="*/ 0 h 1101"/>
                <a:gd name="T149" fmla="*/ 865 w 865"/>
                <a:gd name="T150" fmla="*/ 1101 h 1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5" h="1101">
                  <a:moveTo>
                    <a:pt x="864" y="0"/>
                  </a:moveTo>
                  <a:lnTo>
                    <a:pt x="863" y="6"/>
                  </a:lnTo>
                  <a:lnTo>
                    <a:pt x="860" y="22"/>
                  </a:lnTo>
                  <a:lnTo>
                    <a:pt x="856" y="47"/>
                  </a:lnTo>
                  <a:lnTo>
                    <a:pt x="850" y="79"/>
                  </a:lnTo>
                  <a:lnTo>
                    <a:pt x="843" y="119"/>
                  </a:lnTo>
                  <a:lnTo>
                    <a:pt x="835" y="163"/>
                  </a:lnTo>
                  <a:lnTo>
                    <a:pt x="825" y="211"/>
                  </a:lnTo>
                  <a:lnTo>
                    <a:pt x="815" y="262"/>
                  </a:lnTo>
                  <a:lnTo>
                    <a:pt x="803" y="315"/>
                  </a:lnTo>
                  <a:lnTo>
                    <a:pt x="791" y="368"/>
                  </a:lnTo>
                  <a:lnTo>
                    <a:pt x="778" y="422"/>
                  </a:lnTo>
                  <a:lnTo>
                    <a:pt x="765" y="472"/>
                  </a:lnTo>
                  <a:lnTo>
                    <a:pt x="750" y="520"/>
                  </a:lnTo>
                  <a:lnTo>
                    <a:pt x="736" y="562"/>
                  </a:lnTo>
                  <a:lnTo>
                    <a:pt x="721" y="599"/>
                  </a:lnTo>
                  <a:lnTo>
                    <a:pt x="707" y="629"/>
                  </a:lnTo>
                  <a:lnTo>
                    <a:pt x="697" y="643"/>
                  </a:lnTo>
                  <a:lnTo>
                    <a:pt x="687" y="658"/>
                  </a:lnTo>
                  <a:lnTo>
                    <a:pt x="675" y="675"/>
                  </a:lnTo>
                  <a:lnTo>
                    <a:pt x="662" y="690"/>
                  </a:lnTo>
                  <a:lnTo>
                    <a:pt x="646" y="706"/>
                  </a:lnTo>
                  <a:lnTo>
                    <a:pt x="631" y="723"/>
                  </a:lnTo>
                  <a:lnTo>
                    <a:pt x="615" y="739"/>
                  </a:lnTo>
                  <a:lnTo>
                    <a:pt x="599" y="756"/>
                  </a:lnTo>
                  <a:lnTo>
                    <a:pt x="581" y="772"/>
                  </a:lnTo>
                  <a:lnTo>
                    <a:pt x="564" y="789"/>
                  </a:lnTo>
                  <a:lnTo>
                    <a:pt x="547" y="804"/>
                  </a:lnTo>
                  <a:lnTo>
                    <a:pt x="530" y="818"/>
                  </a:lnTo>
                  <a:lnTo>
                    <a:pt x="514" y="832"/>
                  </a:lnTo>
                  <a:lnTo>
                    <a:pt x="498" y="844"/>
                  </a:lnTo>
                  <a:lnTo>
                    <a:pt x="483" y="856"/>
                  </a:lnTo>
                  <a:lnTo>
                    <a:pt x="471" y="864"/>
                  </a:lnTo>
                  <a:lnTo>
                    <a:pt x="447" y="880"/>
                  </a:lnTo>
                  <a:lnTo>
                    <a:pt x="420" y="898"/>
                  </a:lnTo>
                  <a:lnTo>
                    <a:pt x="387" y="916"/>
                  </a:lnTo>
                  <a:lnTo>
                    <a:pt x="352" y="934"/>
                  </a:lnTo>
                  <a:lnTo>
                    <a:pt x="313" y="955"/>
                  </a:lnTo>
                  <a:lnTo>
                    <a:pt x="274" y="974"/>
                  </a:lnTo>
                  <a:lnTo>
                    <a:pt x="234" y="993"/>
                  </a:lnTo>
                  <a:lnTo>
                    <a:pt x="195" y="1012"/>
                  </a:lnTo>
                  <a:lnTo>
                    <a:pt x="156" y="1030"/>
                  </a:lnTo>
                  <a:lnTo>
                    <a:pt x="120" y="1047"/>
                  </a:lnTo>
                  <a:lnTo>
                    <a:pt x="87" y="1062"/>
                  </a:lnTo>
                  <a:lnTo>
                    <a:pt x="58" y="1074"/>
                  </a:lnTo>
                  <a:lnTo>
                    <a:pt x="34" y="1086"/>
                  </a:lnTo>
                  <a:lnTo>
                    <a:pt x="15" y="1093"/>
                  </a:lnTo>
                  <a:lnTo>
                    <a:pt x="4" y="1099"/>
                  </a:lnTo>
                  <a:lnTo>
                    <a:pt x="0" y="1100"/>
                  </a:lnTo>
                </a:path>
              </a:pathLst>
            </a:custGeom>
            <a:noFill/>
            <a:ln w="31234">
              <a:solidFill>
                <a:srgbClr val="FF0000"/>
              </a:solidFill>
              <a:round/>
              <a:headEnd/>
              <a:tailEnd/>
            </a:ln>
          </p:spPr>
          <p:txBody>
            <a:bodyPr lIns="0" tIns="0" rIns="0" bIns="0"/>
            <a:lstStyle/>
            <a:p>
              <a:endParaRPr lang="en-US" dirty="0">
                <a:latin typeface="Agilent TT Cond" pitchFamily="34" charset="0"/>
              </a:endParaRPr>
            </a:p>
          </p:txBody>
        </p:sp>
        <p:sp>
          <p:nvSpPr>
            <p:cNvPr id="4133" name="Line 52"/>
            <p:cNvSpPr>
              <a:spLocks noChangeShapeType="1"/>
            </p:cNvSpPr>
            <p:nvPr/>
          </p:nvSpPr>
          <p:spPr bwMode="auto">
            <a:xfrm flipV="1">
              <a:off x="2447" y="3449"/>
              <a:ext cx="0" cy="278"/>
            </a:xfrm>
            <a:prstGeom prst="line">
              <a:avLst/>
            </a:prstGeom>
            <a:noFill/>
            <a:ln w="31234">
              <a:solidFill>
                <a:srgbClr val="FF0000"/>
              </a:solidFill>
              <a:round/>
              <a:headEnd/>
              <a:tailEnd type="triangle" w="med" len="med"/>
            </a:ln>
          </p:spPr>
          <p:txBody>
            <a:bodyPr lIns="0" tIns="0" rIns="0" bIns="0"/>
            <a:lstStyle/>
            <a:p>
              <a:endParaRPr lang="en-US" dirty="0">
                <a:latin typeface="Agilent TT Cond" pitchFamily="34" charset="0"/>
              </a:endParaRPr>
            </a:p>
          </p:txBody>
        </p:sp>
        <p:sp>
          <p:nvSpPr>
            <p:cNvPr id="4134" name="Line 53"/>
            <p:cNvSpPr>
              <a:spLocks noChangeShapeType="1"/>
            </p:cNvSpPr>
            <p:nvPr/>
          </p:nvSpPr>
          <p:spPr bwMode="auto">
            <a:xfrm flipH="1">
              <a:off x="2537" y="3101"/>
              <a:ext cx="500" cy="277"/>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4135" name="Line 54"/>
            <p:cNvSpPr>
              <a:spLocks noChangeShapeType="1"/>
            </p:cNvSpPr>
            <p:nvPr/>
          </p:nvSpPr>
          <p:spPr bwMode="auto">
            <a:xfrm flipH="1">
              <a:off x="2519" y="3104"/>
              <a:ext cx="500" cy="554"/>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4136" name="Text Box 55"/>
            <p:cNvSpPr txBox="1">
              <a:spLocks noChangeArrowheads="1"/>
            </p:cNvSpPr>
            <p:nvPr/>
          </p:nvSpPr>
          <p:spPr bwMode="auto">
            <a:xfrm>
              <a:off x="3020" y="2904"/>
              <a:ext cx="1499" cy="3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C20000"/>
                  </a:solidFill>
                  <a:latin typeface="Agilent TT Cond" pitchFamily="34" charset="0"/>
                </a:rPr>
                <a:t>spur from source and/or high levels of phase noise can cause a good receiver to fail</a:t>
              </a:r>
              <a:endParaRPr lang="en-US" sz="2200" dirty="0">
                <a:latin typeface="Agilent TT Cond" pitchFamily="34" charset="0"/>
              </a:endParaRPr>
            </a:p>
          </p:txBody>
        </p:sp>
        <p:sp>
          <p:nvSpPr>
            <p:cNvPr id="4137" name="Line 56"/>
            <p:cNvSpPr>
              <a:spLocks noChangeShapeType="1"/>
            </p:cNvSpPr>
            <p:nvPr/>
          </p:nvSpPr>
          <p:spPr bwMode="auto">
            <a:xfrm flipH="1">
              <a:off x="1849" y="2549"/>
              <a:ext cx="313" cy="127"/>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4138" name="Text Box 57"/>
            <p:cNvSpPr txBox="1">
              <a:spLocks noChangeArrowheads="1"/>
            </p:cNvSpPr>
            <p:nvPr/>
          </p:nvSpPr>
          <p:spPr bwMode="auto">
            <a:xfrm>
              <a:off x="1950" y="2412"/>
              <a:ext cx="647" cy="10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C20000"/>
                  </a:solidFill>
                  <a:latin typeface="Agilent TT Cond" pitchFamily="34" charset="0"/>
                </a:rPr>
                <a:t>source output</a:t>
              </a:r>
              <a:endParaRPr lang="en-US" sz="2200" dirty="0">
                <a:latin typeface="Agilent TT Cond" pitchFamily="34" charset="0"/>
              </a:endParaRPr>
            </a:p>
          </p:txBody>
        </p:sp>
        <p:grpSp>
          <p:nvGrpSpPr>
            <p:cNvPr id="4139" name="Group 58"/>
            <p:cNvGrpSpPr>
              <a:grpSpLocks/>
            </p:cNvGrpSpPr>
            <p:nvPr/>
          </p:nvGrpSpPr>
          <p:grpSpPr bwMode="auto">
            <a:xfrm>
              <a:off x="2160" y="3648"/>
              <a:ext cx="432" cy="144"/>
              <a:chOff x="644" y="3711"/>
              <a:chExt cx="795" cy="120"/>
            </a:xfrm>
          </p:grpSpPr>
          <p:sp>
            <p:nvSpPr>
              <p:cNvPr id="4140" name="Line 59"/>
              <p:cNvSpPr>
                <a:spLocks noChangeShapeType="1"/>
              </p:cNvSpPr>
              <p:nvPr/>
            </p:nvSpPr>
            <p:spPr bwMode="auto">
              <a:xfrm flipV="1">
                <a:off x="644" y="3783"/>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1" name="Line 60"/>
              <p:cNvSpPr>
                <a:spLocks noChangeShapeType="1"/>
              </p:cNvSpPr>
              <p:nvPr/>
            </p:nvSpPr>
            <p:spPr bwMode="auto">
              <a:xfrm flipV="1">
                <a:off x="644" y="3749"/>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2" name="Line 61"/>
              <p:cNvSpPr>
                <a:spLocks noChangeShapeType="1"/>
              </p:cNvSpPr>
              <p:nvPr/>
            </p:nvSpPr>
            <p:spPr bwMode="auto">
              <a:xfrm>
                <a:off x="650"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3" name="Line 62"/>
              <p:cNvSpPr>
                <a:spLocks noChangeShapeType="1"/>
              </p:cNvSpPr>
              <p:nvPr/>
            </p:nvSpPr>
            <p:spPr bwMode="auto">
              <a:xfrm flipV="1">
                <a:off x="650"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4" name="Line 63"/>
              <p:cNvSpPr>
                <a:spLocks noChangeShapeType="1"/>
              </p:cNvSpPr>
              <p:nvPr/>
            </p:nvSpPr>
            <p:spPr bwMode="auto">
              <a:xfrm flipV="1">
                <a:off x="655" y="374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5" name="Line 64"/>
              <p:cNvSpPr>
                <a:spLocks noChangeShapeType="1"/>
              </p:cNvSpPr>
              <p:nvPr/>
            </p:nvSpPr>
            <p:spPr bwMode="auto">
              <a:xfrm flipV="1">
                <a:off x="655" y="3734"/>
                <a:ext cx="5"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6" name="Line 65"/>
              <p:cNvSpPr>
                <a:spLocks noChangeShapeType="1"/>
              </p:cNvSpPr>
              <p:nvPr/>
            </p:nvSpPr>
            <p:spPr bwMode="auto">
              <a:xfrm>
                <a:off x="660" y="373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7" name="Line 66"/>
              <p:cNvSpPr>
                <a:spLocks noChangeShapeType="1"/>
              </p:cNvSpPr>
              <p:nvPr/>
            </p:nvSpPr>
            <p:spPr bwMode="auto">
              <a:xfrm>
                <a:off x="660" y="3773"/>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8" name="Line 67"/>
              <p:cNvSpPr>
                <a:spLocks noChangeShapeType="1"/>
              </p:cNvSpPr>
              <p:nvPr/>
            </p:nvSpPr>
            <p:spPr bwMode="auto">
              <a:xfrm>
                <a:off x="665" y="3773"/>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49" name="Line 68"/>
              <p:cNvSpPr>
                <a:spLocks noChangeShapeType="1"/>
              </p:cNvSpPr>
              <p:nvPr/>
            </p:nvSpPr>
            <p:spPr bwMode="auto">
              <a:xfrm flipV="1">
                <a:off x="665" y="3773"/>
                <a:ext cx="7"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0" name="Line 69"/>
              <p:cNvSpPr>
                <a:spLocks noChangeShapeType="1"/>
              </p:cNvSpPr>
              <p:nvPr/>
            </p:nvSpPr>
            <p:spPr bwMode="auto">
              <a:xfrm flipV="1">
                <a:off x="672"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1" name="Line 70"/>
              <p:cNvSpPr>
                <a:spLocks noChangeShapeType="1"/>
              </p:cNvSpPr>
              <p:nvPr/>
            </p:nvSpPr>
            <p:spPr bwMode="auto">
              <a:xfrm>
                <a:off x="672" y="3744"/>
                <a:ext cx="4"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2" name="Line 71"/>
              <p:cNvSpPr>
                <a:spLocks noChangeShapeType="1"/>
              </p:cNvSpPr>
              <p:nvPr/>
            </p:nvSpPr>
            <p:spPr bwMode="auto">
              <a:xfrm>
                <a:off x="676"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3" name="Line 72"/>
              <p:cNvSpPr>
                <a:spLocks noChangeShapeType="1"/>
              </p:cNvSpPr>
              <p:nvPr/>
            </p:nvSpPr>
            <p:spPr bwMode="auto">
              <a:xfrm>
                <a:off x="676" y="3793"/>
                <a:ext cx="7"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4" name="Line 73"/>
              <p:cNvSpPr>
                <a:spLocks noChangeShapeType="1"/>
              </p:cNvSpPr>
              <p:nvPr/>
            </p:nvSpPr>
            <p:spPr bwMode="auto">
              <a:xfrm flipV="1">
                <a:off x="683" y="375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5" name="Line 74"/>
              <p:cNvSpPr>
                <a:spLocks noChangeShapeType="1"/>
              </p:cNvSpPr>
              <p:nvPr/>
            </p:nvSpPr>
            <p:spPr bwMode="auto">
              <a:xfrm flipV="1">
                <a:off x="683" y="374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6" name="Line 75"/>
              <p:cNvSpPr>
                <a:spLocks noChangeShapeType="1"/>
              </p:cNvSpPr>
              <p:nvPr/>
            </p:nvSpPr>
            <p:spPr bwMode="auto">
              <a:xfrm>
                <a:off x="688" y="3744"/>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7" name="Line 76"/>
              <p:cNvSpPr>
                <a:spLocks noChangeShapeType="1"/>
              </p:cNvSpPr>
              <p:nvPr/>
            </p:nvSpPr>
            <p:spPr bwMode="auto">
              <a:xfrm>
                <a:off x="688" y="3807"/>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8" name="Line 77"/>
              <p:cNvSpPr>
                <a:spLocks noChangeShapeType="1"/>
              </p:cNvSpPr>
              <p:nvPr/>
            </p:nvSpPr>
            <p:spPr bwMode="auto">
              <a:xfrm flipV="1">
                <a:off x="693" y="374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59" name="Line 78"/>
              <p:cNvSpPr>
                <a:spLocks noChangeShapeType="1"/>
              </p:cNvSpPr>
              <p:nvPr/>
            </p:nvSpPr>
            <p:spPr bwMode="auto">
              <a:xfrm>
                <a:off x="693" y="374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0" name="Line 79"/>
              <p:cNvSpPr>
                <a:spLocks noChangeShapeType="1"/>
              </p:cNvSpPr>
              <p:nvPr/>
            </p:nvSpPr>
            <p:spPr bwMode="auto">
              <a:xfrm>
                <a:off x="698" y="3759"/>
                <a:ext cx="0"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1" name="Line 80"/>
              <p:cNvSpPr>
                <a:spLocks noChangeShapeType="1"/>
              </p:cNvSpPr>
              <p:nvPr/>
            </p:nvSpPr>
            <p:spPr bwMode="auto">
              <a:xfrm flipV="1">
                <a:off x="698" y="3773"/>
                <a:ext cx="6" cy="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2" name="Line 81"/>
              <p:cNvSpPr>
                <a:spLocks noChangeShapeType="1"/>
              </p:cNvSpPr>
              <p:nvPr/>
            </p:nvSpPr>
            <p:spPr bwMode="auto">
              <a:xfrm flipV="1">
                <a:off x="704" y="373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3" name="Line 82"/>
              <p:cNvSpPr>
                <a:spLocks noChangeShapeType="1"/>
              </p:cNvSpPr>
              <p:nvPr/>
            </p:nvSpPr>
            <p:spPr bwMode="auto">
              <a:xfrm>
                <a:off x="704" y="3739"/>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4" name="Line 83"/>
              <p:cNvSpPr>
                <a:spLocks noChangeShapeType="1"/>
              </p:cNvSpPr>
              <p:nvPr/>
            </p:nvSpPr>
            <p:spPr bwMode="auto">
              <a:xfrm>
                <a:off x="709" y="3744"/>
                <a:ext cx="0"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5" name="Line 84"/>
              <p:cNvSpPr>
                <a:spLocks noChangeShapeType="1"/>
              </p:cNvSpPr>
              <p:nvPr/>
            </p:nvSpPr>
            <p:spPr bwMode="auto">
              <a:xfrm flipV="1">
                <a:off x="709" y="3739"/>
                <a:ext cx="6"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6" name="Line 85"/>
              <p:cNvSpPr>
                <a:spLocks noChangeShapeType="1"/>
              </p:cNvSpPr>
              <p:nvPr/>
            </p:nvSpPr>
            <p:spPr bwMode="auto">
              <a:xfrm>
                <a:off x="715" y="3739"/>
                <a:ext cx="0" cy="8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7" name="Line 86"/>
              <p:cNvSpPr>
                <a:spLocks noChangeShapeType="1"/>
              </p:cNvSpPr>
              <p:nvPr/>
            </p:nvSpPr>
            <p:spPr bwMode="auto">
              <a:xfrm flipV="1">
                <a:off x="715" y="3802"/>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8" name="Line 87"/>
              <p:cNvSpPr>
                <a:spLocks noChangeShapeType="1"/>
              </p:cNvSpPr>
              <p:nvPr/>
            </p:nvSpPr>
            <p:spPr bwMode="auto">
              <a:xfrm flipV="1">
                <a:off x="720"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69" name="Line 88"/>
              <p:cNvSpPr>
                <a:spLocks noChangeShapeType="1"/>
              </p:cNvSpPr>
              <p:nvPr/>
            </p:nvSpPr>
            <p:spPr bwMode="auto">
              <a:xfrm>
                <a:off x="720"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0" name="Line 89"/>
              <p:cNvSpPr>
                <a:spLocks noChangeShapeType="1"/>
              </p:cNvSpPr>
              <p:nvPr/>
            </p:nvSpPr>
            <p:spPr bwMode="auto">
              <a:xfrm>
                <a:off x="725"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1" name="Line 90"/>
              <p:cNvSpPr>
                <a:spLocks noChangeShapeType="1"/>
              </p:cNvSpPr>
              <p:nvPr/>
            </p:nvSpPr>
            <p:spPr bwMode="auto">
              <a:xfrm flipV="1">
                <a:off x="725" y="375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2" name="Line 91"/>
              <p:cNvSpPr>
                <a:spLocks noChangeShapeType="1"/>
              </p:cNvSpPr>
              <p:nvPr/>
            </p:nvSpPr>
            <p:spPr bwMode="auto">
              <a:xfrm flipV="1">
                <a:off x="731" y="3711"/>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3" name="Line 92"/>
              <p:cNvSpPr>
                <a:spLocks noChangeShapeType="1"/>
              </p:cNvSpPr>
              <p:nvPr/>
            </p:nvSpPr>
            <p:spPr bwMode="auto">
              <a:xfrm>
                <a:off x="731" y="3711"/>
                <a:ext cx="5"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4" name="Line 93"/>
              <p:cNvSpPr>
                <a:spLocks noChangeShapeType="1"/>
              </p:cNvSpPr>
              <p:nvPr/>
            </p:nvSpPr>
            <p:spPr bwMode="auto">
              <a:xfrm>
                <a:off x="736" y="375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5" name="Line 94"/>
              <p:cNvSpPr>
                <a:spLocks noChangeShapeType="1"/>
              </p:cNvSpPr>
              <p:nvPr/>
            </p:nvSpPr>
            <p:spPr bwMode="auto">
              <a:xfrm flipV="1">
                <a:off x="736" y="3779"/>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6" name="Line 95"/>
              <p:cNvSpPr>
                <a:spLocks noChangeShapeType="1"/>
              </p:cNvSpPr>
              <p:nvPr/>
            </p:nvSpPr>
            <p:spPr bwMode="auto">
              <a:xfrm flipV="1">
                <a:off x="742" y="3734"/>
                <a:ext cx="0" cy="4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7" name="Line 96"/>
              <p:cNvSpPr>
                <a:spLocks noChangeShapeType="1"/>
              </p:cNvSpPr>
              <p:nvPr/>
            </p:nvSpPr>
            <p:spPr bwMode="auto">
              <a:xfrm>
                <a:off x="742" y="3734"/>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8" name="Line 97"/>
              <p:cNvSpPr>
                <a:spLocks noChangeShapeType="1"/>
              </p:cNvSpPr>
              <p:nvPr/>
            </p:nvSpPr>
            <p:spPr bwMode="auto">
              <a:xfrm>
                <a:off x="747" y="373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79" name="Line 98"/>
              <p:cNvSpPr>
                <a:spLocks noChangeShapeType="1"/>
              </p:cNvSpPr>
              <p:nvPr/>
            </p:nvSpPr>
            <p:spPr bwMode="auto">
              <a:xfrm flipV="1">
                <a:off x="747" y="3788"/>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0" name="Line 99"/>
              <p:cNvSpPr>
                <a:spLocks noChangeShapeType="1"/>
              </p:cNvSpPr>
              <p:nvPr/>
            </p:nvSpPr>
            <p:spPr bwMode="auto">
              <a:xfrm flipV="1">
                <a:off x="753" y="3754"/>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1" name="Line 100"/>
              <p:cNvSpPr>
                <a:spLocks noChangeShapeType="1"/>
              </p:cNvSpPr>
              <p:nvPr/>
            </p:nvSpPr>
            <p:spPr bwMode="auto">
              <a:xfrm>
                <a:off x="753" y="375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2" name="Line 101"/>
              <p:cNvSpPr>
                <a:spLocks noChangeShapeType="1"/>
              </p:cNvSpPr>
              <p:nvPr/>
            </p:nvSpPr>
            <p:spPr bwMode="auto">
              <a:xfrm>
                <a:off x="758" y="3754"/>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3" name="Line 102"/>
              <p:cNvSpPr>
                <a:spLocks noChangeShapeType="1"/>
              </p:cNvSpPr>
              <p:nvPr/>
            </p:nvSpPr>
            <p:spPr bwMode="auto">
              <a:xfrm flipV="1">
                <a:off x="758" y="378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4" name="Line 103"/>
              <p:cNvSpPr>
                <a:spLocks noChangeShapeType="1"/>
              </p:cNvSpPr>
              <p:nvPr/>
            </p:nvSpPr>
            <p:spPr bwMode="auto">
              <a:xfrm flipV="1">
                <a:off x="764" y="374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5" name="Line 104"/>
              <p:cNvSpPr>
                <a:spLocks noChangeShapeType="1"/>
              </p:cNvSpPr>
              <p:nvPr/>
            </p:nvSpPr>
            <p:spPr bwMode="auto">
              <a:xfrm>
                <a:off x="764" y="3749"/>
                <a:ext cx="5"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6" name="Line 105"/>
              <p:cNvSpPr>
                <a:spLocks noChangeShapeType="1"/>
              </p:cNvSpPr>
              <p:nvPr/>
            </p:nvSpPr>
            <p:spPr bwMode="auto">
              <a:xfrm>
                <a:off x="769" y="3764"/>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7" name="Line 106"/>
              <p:cNvSpPr>
                <a:spLocks noChangeShapeType="1"/>
              </p:cNvSpPr>
              <p:nvPr/>
            </p:nvSpPr>
            <p:spPr bwMode="auto">
              <a:xfrm flipV="1">
                <a:off x="769" y="3798"/>
                <a:ext cx="6" cy="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8" name="Line 107"/>
              <p:cNvSpPr>
                <a:spLocks noChangeShapeType="1"/>
              </p:cNvSpPr>
              <p:nvPr/>
            </p:nvSpPr>
            <p:spPr bwMode="auto">
              <a:xfrm flipV="1">
                <a:off x="775" y="3759"/>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89" name="Line 108"/>
              <p:cNvSpPr>
                <a:spLocks noChangeShapeType="1"/>
              </p:cNvSpPr>
              <p:nvPr/>
            </p:nvSpPr>
            <p:spPr bwMode="auto">
              <a:xfrm flipV="1">
                <a:off x="775" y="3744"/>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0" name="Line 109"/>
              <p:cNvSpPr>
                <a:spLocks noChangeShapeType="1"/>
              </p:cNvSpPr>
              <p:nvPr/>
            </p:nvSpPr>
            <p:spPr bwMode="auto">
              <a:xfrm>
                <a:off x="781"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1" name="Line 110"/>
              <p:cNvSpPr>
                <a:spLocks noChangeShapeType="1"/>
              </p:cNvSpPr>
              <p:nvPr/>
            </p:nvSpPr>
            <p:spPr bwMode="auto">
              <a:xfrm flipV="1">
                <a:off x="781" y="3779"/>
                <a:ext cx="4"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2" name="Line 111"/>
              <p:cNvSpPr>
                <a:spLocks noChangeShapeType="1"/>
              </p:cNvSpPr>
              <p:nvPr/>
            </p:nvSpPr>
            <p:spPr bwMode="auto">
              <a:xfrm>
                <a:off x="785" y="3779"/>
                <a:ext cx="0"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3" name="Line 112"/>
              <p:cNvSpPr>
                <a:spLocks noChangeShapeType="1"/>
              </p:cNvSpPr>
              <p:nvPr/>
            </p:nvSpPr>
            <p:spPr bwMode="auto">
              <a:xfrm flipV="1">
                <a:off x="785" y="379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4" name="Line 113"/>
              <p:cNvSpPr>
                <a:spLocks noChangeShapeType="1"/>
              </p:cNvSpPr>
              <p:nvPr/>
            </p:nvSpPr>
            <p:spPr bwMode="auto">
              <a:xfrm flipV="1">
                <a:off x="791" y="3734"/>
                <a:ext cx="0" cy="5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5" name="Line 114"/>
              <p:cNvSpPr>
                <a:spLocks noChangeShapeType="1"/>
              </p:cNvSpPr>
              <p:nvPr/>
            </p:nvSpPr>
            <p:spPr bwMode="auto">
              <a:xfrm>
                <a:off x="791" y="373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6" name="Line 115"/>
              <p:cNvSpPr>
                <a:spLocks noChangeShapeType="1"/>
              </p:cNvSpPr>
              <p:nvPr/>
            </p:nvSpPr>
            <p:spPr bwMode="auto">
              <a:xfrm>
                <a:off x="796" y="3744"/>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7" name="Line 116"/>
              <p:cNvSpPr>
                <a:spLocks noChangeShapeType="1"/>
              </p:cNvSpPr>
              <p:nvPr/>
            </p:nvSpPr>
            <p:spPr bwMode="auto">
              <a:xfrm flipV="1">
                <a:off x="796" y="3779"/>
                <a:ext cx="6" cy="2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8" name="Line 117"/>
              <p:cNvSpPr>
                <a:spLocks noChangeShapeType="1"/>
              </p:cNvSpPr>
              <p:nvPr/>
            </p:nvSpPr>
            <p:spPr bwMode="auto">
              <a:xfrm flipV="1">
                <a:off x="802" y="374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199" name="Line 118"/>
              <p:cNvSpPr>
                <a:spLocks noChangeShapeType="1"/>
              </p:cNvSpPr>
              <p:nvPr/>
            </p:nvSpPr>
            <p:spPr bwMode="auto">
              <a:xfrm>
                <a:off x="802"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0" name="Line 119"/>
              <p:cNvSpPr>
                <a:spLocks noChangeShapeType="1"/>
              </p:cNvSpPr>
              <p:nvPr/>
            </p:nvSpPr>
            <p:spPr bwMode="auto">
              <a:xfrm>
                <a:off x="807"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1" name="Line 120"/>
              <p:cNvSpPr>
                <a:spLocks noChangeShapeType="1"/>
              </p:cNvSpPr>
              <p:nvPr/>
            </p:nvSpPr>
            <p:spPr bwMode="auto">
              <a:xfrm flipV="1">
                <a:off x="807" y="3749"/>
                <a:ext cx="6"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2" name="Line 121"/>
              <p:cNvSpPr>
                <a:spLocks noChangeShapeType="1"/>
              </p:cNvSpPr>
              <p:nvPr/>
            </p:nvSpPr>
            <p:spPr bwMode="auto">
              <a:xfrm>
                <a:off x="813" y="374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3" name="Line 122"/>
              <p:cNvSpPr>
                <a:spLocks noChangeShapeType="1"/>
              </p:cNvSpPr>
              <p:nvPr/>
            </p:nvSpPr>
            <p:spPr bwMode="auto">
              <a:xfrm flipV="1">
                <a:off x="813" y="3764"/>
                <a:ext cx="5"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4" name="Line 123"/>
              <p:cNvSpPr>
                <a:spLocks noChangeShapeType="1"/>
              </p:cNvSpPr>
              <p:nvPr/>
            </p:nvSpPr>
            <p:spPr bwMode="auto">
              <a:xfrm flipV="1">
                <a:off x="818" y="3725"/>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5" name="Line 124"/>
              <p:cNvSpPr>
                <a:spLocks noChangeShapeType="1"/>
              </p:cNvSpPr>
              <p:nvPr/>
            </p:nvSpPr>
            <p:spPr bwMode="auto">
              <a:xfrm>
                <a:off x="818" y="372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6" name="Line 125"/>
              <p:cNvSpPr>
                <a:spLocks noChangeShapeType="1"/>
              </p:cNvSpPr>
              <p:nvPr/>
            </p:nvSpPr>
            <p:spPr bwMode="auto">
              <a:xfrm>
                <a:off x="824"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7" name="Line 126"/>
              <p:cNvSpPr>
                <a:spLocks noChangeShapeType="1"/>
              </p:cNvSpPr>
              <p:nvPr/>
            </p:nvSpPr>
            <p:spPr bwMode="auto">
              <a:xfrm>
                <a:off x="824" y="3783"/>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8" name="Line 127"/>
              <p:cNvSpPr>
                <a:spLocks noChangeShapeType="1"/>
              </p:cNvSpPr>
              <p:nvPr/>
            </p:nvSpPr>
            <p:spPr bwMode="auto">
              <a:xfrm flipV="1">
                <a:off x="829"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09" name="Line 128"/>
              <p:cNvSpPr>
                <a:spLocks noChangeShapeType="1"/>
              </p:cNvSpPr>
              <p:nvPr/>
            </p:nvSpPr>
            <p:spPr bwMode="auto">
              <a:xfrm>
                <a:off x="829" y="3744"/>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0" name="Line 129"/>
              <p:cNvSpPr>
                <a:spLocks noChangeShapeType="1"/>
              </p:cNvSpPr>
              <p:nvPr/>
            </p:nvSpPr>
            <p:spPr bwMode="auto">
              <a:xfrm>
                <a:off x="835"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1" name="Line 130"/>
              <p:cNvSpPr>
                <a:spLocks noChangeShapeType="1"/>
              </p:cNvSpPr>
              <p:nvPr/>
            </p:nvSpPr>
            <p:spPr bwMode="auto">
              <a:xfrm flipV="1">
                <a:off x="835" y="3720"/>
                <a:ext cx="5"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2" name="Line 131"/>
              <p:cNvSpPr>
                <a:spLocks noChangeShapeType="1"/>
              </p:cNvSpPr>
              <p:nvPr/>
            </p:nvSpPr>
            <p:spPr bwMode="auto">
              <a:xfrm>
                <a:off x="840" y="3720"/>
                <a:ext cx="0" cy="7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3" name="Line 132"/>
              <p:cNvSpPr>
                <a:spLocks noChangeShapeType="1"/>
              </p:cNvSpPr>
              <p:nvPr/>
            </p:nvSpPr>
            <p:spPr bwMode="auto">
              <a:xfrm>
                <a:off x="840" y="379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4" name="Line 133"/>
              <p:cNvSpPr>
                <a:spLocks noChangeShapeType="1"/>
              </p:cNvSpPr>
              <p:nvPr/>
            </p:nvSpPr>
            <p:spPr bwMode="auto">
              <a:xfrm flipV="1">
                <a:off x="845" y="3769"/>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5" name="Line 134"/>
              <p:cNvSpPr>
                <a:spLocks noChangeShapeType="1"/>
              </p:cNvSpPr>
              <p:nvPr/>
            </p:nvSpPr>
            <p:spPr bwMode="auto">
              <a:xfrm flipV="1">
                <a:off x="845" y="3739"/>
                <a:ext cx="6"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6" name="Line 135"/>
              <p:cNvSpPr>
                <a:spLocks noChangeShapeType="1"/>
              </p:cNvSpPr>
              <p:nvPr/>
            </p:nvSpPr>
            <p:spPr bwMode="auto">
              <a:xfrm>
                <a:off x="851" y="3739"/>
                <a:ext cx="0"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7" name="Line 136"/>
              <p:cNvSpPr>
                <a:spLocks noChangeShapeType="1"/>
              </p:cNvSpPr>
              <p:nvPr/>
            </p:nvSpPr>
            <p:spPr bwMode="auto">
              <a:xfrm flipV="1">
                <a:off x="851" y="3773"/>
                <a:ext cx="5"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8" name="Line 137"/>
              <p:cNvSpPr>
                <a:spLocks noChangeShapeType="1"/>
              </p:cNvSpPr>
              <p:nvPr/>
            </p:nvSpPr>
            <p:spPr bwMode="auto">
              <a:xfrm flipV="1">
                <a:off x="856"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19" name="Line 138"/>
              <p:cNvSpPr>
                <a:spLocks noChangeShapeType="1"/>
              </p:cNvSpPr>
              <p:nvPr/>
            </p:nvSpPr>
            <p:spPr bwMode="auto">
              <a:xfrm flipV="1">
                <a:off x="856" y="3711"/>
                <a:ext cx="6"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0" name="Line 139"/>
              <p:cNvSpPr>
                <a:spLocks noChangeShapeType="1"/>
              </p:cNvSpPr>
              <p:nvPr/>
            </p:nvSpPr>
            <p:spPr bwMode="auto">
              <a:xfrm>
                <a:off x="862" y="3711"/>
                <a:ext cx="0" cy="7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1" name="Line 140"/>
              <p:cNvSpPr>
                <a:spLocks noChangeShapeType="1"/>
              </p:cNvSpPr>
              <p:nvPr/>
            </p:nvSpPr>
            <p:spPr bwMode="auto">
              <a:xfrm flipV="1">
                <a:off x="862" y="3739"/>
                <a:ext cx="5"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2" name="Line 141"/>
              <p:cNvSpPr>
                <a:spLocks noChangeShapeType="1"/>
              </p:cNvSpPr>
              <p:nvPr/>
            </p:nvSpPr>
            <p:spPr bwMode="auto">
              <a:xfrm>
                <a:off x="867" y="373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3" name="Line 142"/>
              <p:cNvSpPr>
                <a:spLocks noChangeShapeType="1"/>
              </p:cNvSpPr>
              <p:nvPr/>
            </p:nvSpPr>
            <p:spPr bwMode="auto">
              <a:xfrm flipV="1">
                <a:off x="867" y="3788"/>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4" name="Line 143"/>
              <p:cNvSpPr>
                <a:spLocks noChangeShapeType="1"/>
              </p:cNvSpPr>
              <p:nvPr/>
            </p:nvSpPr>
            <p:spPr bwMode="auto">
              <a:xfrm flipV="1">
                <a:off x="873" y="3730"/>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5" name="Line 144"/>
              <p:cNvSpPr>
                <a:spLocks noChangeShapeType="1"/>
              </p:cNvSpPr>
              <p:nvPr/>
            </p:nvSpPr>
            <p:spPr bwMode="auto">
              <a:xfrm>
                <a:off x="873" y="3730"/>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6" name="Line 145"/>
              <p:cNvSpPr>
                <a:spLocks noChangeShapeType="1"/>
              </p:cNvSpPr>
              <p:nvPr/>
            </p:nvSpPr>
            <p:spPr bwMode="auto">
              <a:xfrm>
                <a:off x="878" y="3734"/>
                <a:ext cx="0"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7" name="Line 146"/>
              <p:cNvSpPr>
                <a:spLocks noChangeShapeType="1"/>
              </p:cNvSpPr>
              <p:nvPr/>
            </p:nvSpPr>
            <p:spPr bwMode="auto">
              <a:xfrm flipV="1">
                <a:off x="878" y="373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8" name="Line 147"/>
              <p:cNvSpPr>
                <a:spLocks noChangeShapeType="1"/>
              </p:cNvSpPr>
              <p:nvPr/>
            </p:nvSpPr>
            <p:spPr bwMode="auto">
              <a:xfrm>
                <a:off x="883"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29" name="Line 148"/>
              <p:cNvSpPr>
                <a:spLocks noChangeShapeType="1"/>
              </p:cNvSpPr>
              <p:nvPr/>
            </p:nvSpPr>
            <p:spPr bwMode="auto">
              <a:xfrm flipV="1">
                <a:off x="883" y="3769"/>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0" name="Line 149"/>
              <p:cNvSpPr>
                <a:spLocks noChangeShapeType="1"/>
              </p:cNvSpPr>
              <p:nvPr/>
            </p:nvSpPr>
            <p:spPr bwMode="auto">
              <a:xfrm>
                <a:off x="889"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1" name="Line 150"/>
              <p:cNvSpPr>
                <a:spLocks noChangeShapeType="1"/>
              </p:cNvSpPr>
              <p:nvPr/>
            </p:nvSpPr>
            <p:spPr bwMode="auto">
              <a:xfrm flipV="1">
                <a:off x="889"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2" name="Line 151"/>
              <p:cNvSpPr>
                <a:spLocks noChangeShapeType="1"/>
              </p:cNvSpPr>
              <p:nvPr/>
            </p:nvSpPr>
            <p:spPr bwMode="auto">
              <a:xfrm flipV="1">
                <a:off x="894" y="3759"/>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3" name="Line 152"/>
              <p:cNvSpPr>
                <a:spLocks noChangeShapeType="1"/>
              </p:cNvSpPr>
              <p:nvPr/>
            </p:nvSpPr>
            <p:spPr bwMode="auto">
              <a:xfrm flipV="1">
                <a:off x="894" y="3734"/>
                <a:ext cx="6"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4" name="Line 153"/>
              <p:cNvSpPr>
                <a:spLocks noChangeShapeType="1"/>
              </p:cNvSpPr>
              <p:nvPr/>
            </p:nvSpPr>
            <p:spPr bwMode="auto">
              <a:xfrm>
                <a:off x="900" y="3734"/>
                <a:ext cx="0" cy="6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5" name="Line 154"/>
              <p:cNvSpPr>
                <a:spLocks noChangeShapeType="1"/>
              </p:cNvSpPr>
              <p:nvPr/>
            </p:nvSpPr>
            <p:spPr bwMode="auto">
              <a:xfrm flipV="1">
                <a:off x="900" y="3744"/>
                <a:ext cx="5"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6" name="Line 155"/>
              <p:cNvSpPr>
                <a:spLocks noChangeShapeType="1"/>
              </p:cNvSpPr>
              <p:nvPr/>
            </p:nvSpPr>
            <p:spPr bwMode="auto">
              <a:xfrm flipV="1">
                <a:off x="905" y="3715"/>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7" name="Line 156"/>
              <p:cNvSpPr>
                <a:spLocks noChangeShapeType="1"/>
              </p:cNvSpPr>
              <p:nvPr/>
            </p:nvSpPr>
            <p:spPr bwMode="auto">
              <a:xfrm>
                <a:off x="905" y="371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8" name="Line 157"/>
              <p:cNvSpPr>
                <a:spLocks noChangeShapeType="1"/>
              </p:cNvSpPr>
              <p:nvPr/>
            </p:nvSpPr>
            <p:spPr bwMode="auto">
              <a:xfrm>
                <a:off x="911"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39" name="Line 158"/>
              <p:cNvSpPr>
                <a:spLocks noChangeShapeType="1"/>
              </p:cNvSpPr>
              <p:nvPr/>
            </p:nvSpPr>
            <p:spPr bwMode="auto">
              <a:xfrm flipV="1">
                <a:off x="911" y="3744"/>
                <a:ext cx="5"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0" name="Line 159"/>
              <p:cNvSpPr>
                <a:spLocks noChangeShapeType="1"/>
              </p:cNvSpPr>
              <p:nvPr/>
            </p:nvSpPr>
            <p:spPr bwMode="auto">
              <a:xfrm>
                <a:off x="916" y="374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1" name="Line 160"/>
              <p:cNvSpPr>
                <a:spLocks noChangeShapeType="1"/>
              </p:cNvSpPr>
              <p:nvPr/>
            </p:nvSpPr>
            <p:spPr bwMode="auto">
              <a:xfrm flipV="1">
                <a:off x="916" y="3769"/>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2" name="Line 161"/>
              <p:cNvSpPr>
                <a:spLocks noChangeShapeType="1"/>
              </p:cNvSpPr>
              <p:nvPr/>
            </p:nvSpPr>
            <p:spPr bwMode="auto">
              <a:xfrm flipV="1">
                <a:off x="922"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3" name="Line 162"/>
              <p:cNvSpPr>
                <a:spLocks noChangeShapeType="1"/>
              </p:cNvSpPr>
              <p:nvPr/>
            </p:nvSpPr>
            <p:spPr bwMode="auto">
              <a:xfrm>
                <a:off x="922" y="3725"/>
                <a:ext cx="4"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4" name="Line 163"/>
              <p:cNvSpPr>
                <a:spLocks noChangeShapeType="1"/>
              </p:cNvSpPr>
              <p:nvPr/>
            </p:nvSpPr>
            <p:spPr bwMode="auto">
              <a:xfrm>
                <a:off x="926"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5" name="Line 164"/>
              <p:cNvSpPr>
                <a:spLocks noChangeShapeType="1"/>
              </p:cNvSpPr>
              <p:nvPr/>
            </p:nvSpPr>
            <p:spPr bwMode="auto">
              <a:xfrm flipV="1">
                <a:off x="926" y="3754"/>
                <a:ext cx="7"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6" name="Line 165"/>
              <p:cNvSpPr>
                <a:spLocks noChangeShapeType="1"/>
              </p:cNvSpPr>
              <p:nvPr/>
            </p:nvSpPr>
            <p:spPr bwMode="auto">
              <a:xfrm>
                <a:off x="933" y="375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7" name="Line 166"/>
              <p:cNvSpPr>
                <a:spLocks noChangeShapeType="1"/>
              </p:cNvSpPr>
              <p:nvPr/>
            </p:nvSpPr>
            <p:spPr bwMode="auto">
              <a:xfrm flipV="1">
                <a:off x="933" y="3773"/>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8" name="Line 167"/>
              <p:cNvSpPr>
                <a:spLocks noChangeShapeType="1"/>
              </p:cNvSpPr>
              <p:nvPr/>
            </p:nvSpPr>
            <p:spPr bwMode="auto">
              <a:xfrm flipV="1">
                <a:off x="938"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49" name="Line 168"/>
              <p:cNvSpPr>
                <a:spLocks noChangeShapeType="1"/>
              </p:cNvSpPr>
              <p:nvPr/>
            </p:nvSpPr>
            <p:spPr bwMode="auto">
              <a:xfrm>
                <a:off x="938" y="3744"/>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0" name="Line 169"/>
              <p:cNvSpPr>
                <a:spLocks noChangeShapeType="1"/>
              </p:cNvSpPr>
              <p:nvPr/>
            </p:nvSpPr>
            <p:spPr bwMode="auto">
              <a:xfrm>
                <a:off x="944"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1" name="Line 170"/>
              <p:cNvSpPr>
                <a:spLocks noChangeShapeType="1"/>
              </p:cNvSpPr>
              <p:nvPr/>
            </p:nvSpPr>
            <p:spPr bwMode="auto">
              <a:xfrm flipV="1">
                <a:off x="944" y="3769"/>
                <a:ext cx="4"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2" name="Line 171"/>
              <p:cNvSpPr>
                <a:spLocks noChangeShapeType="1"/>
              </p:cNvSpPr>
              <p:nvPr/>
            </p:nvSpPr>
            <p:spPr bwMode="auto">
              <a:xfrm flipV="1">
                <a:off x="948"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3" name="Line 172"/>
              <p:cNvSpPr>
                <a:spLocks noChangeShapeType="1"/>
              </p:cNvSpPr>
              <p:nvPr/>
            </p:nvSpPr>
            <p:spPr bwMode="auto">
              <a:xfrm>
                <a:off x="948" y="3734"/>
                <a:ext cx="7"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4" name="Line 173"/>
              <p:cNvSpPr>
                <a:spLocks noChangeShapeType="1"/>
              </p:cNvSpPr>
              <p:nvPr/>
            </p:nvSpPr>
            <p:spPr bwMode="auto">
              <a:xfrm>
                <a:off x="955"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5" name="Line 174"/>
              <p:cNvSpPr>
                <a:spLocks noChangeShapeType="1"/>
              </p:cNvSpPr>
              <p:nvPr/>
            </p:nvSpPr>
            <p:spPr bwMode="auto">
              <a:xfrm flipV="1">
                <a:off x="955" y="3769"/>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6" name="Line 175"/>
              <p:cNvSpPr>
                <a:spLocks noChangeShapeType="1"/>
              </p:cNvSpPr>
              <p:nvPr/>
            </p:nvSpPr>
            <p:spPr bwMode="auto">
              <a:xfrm flipV="1">
                <a:off x="960"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7" name="Line 176"/>
              <p:cNvSpPr>
                <a:spLocks noChangeShapeType="1"/>
              </p:cNvSpPr>
              <p:nvPr/>
            </p:nvSpPr>
            <p:spPr bwMode="auto">
              <a:xfrm>
                <a:off x="960" y="3734"/>
                <a:ext cx="5"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8" name="Line 177"/>
              <p:cNvSpPr>
                <a:spLocks noChangeShapeType="1"/>
              </p:cNvSpPr>
              <p:nvPr/>
            </p:nvSpPr>
            <p:spPr bwMode="auto">
              <a:xfrm>
                <a:off x="965" y="3759"/>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59" name="Line 178"/>
              <p:cNvSpPr>
                <a:spLocks noChangeShapeType="1"/>
              </p:cNvSpPr>
              <p:nvPr/>
            </p:nvSpPr>
            <p:spPr bwMode="auto">
              <a:xfrm>
                <a:off x="965" y="3802"/>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0" name="Line 179"/>
              <p:cNvSpPr>
                <a:spLocks noChangeShapeType="1"/>
              </p:cNvSpPr>
              <p:nvPr/>
            </p:nvSpPr>
            <p:spPr bwMode="auto">
              <a:xfrm flipV="1">
                <a:off x="971" y="3715"/>
                <a:ext cx="0"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1" name="Line 180"/>
              <p:cNvSpPr>
                <a:spLocks noChangeShapeType="1"/>
              </p:cNvSpPr>
              <p:nvPr/>
            </p:nvSpPr>
            <p:spPr bwMode="auto">
              <a:xfrm>
                <a:off x="971" y="3715"/>
                <a:ext cx="4"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2" name="Line 181"/>
              <p:cNvSpPr>
                <a:spLocks noChangeShapeType="1"/>
              </p:cNvSpPr>
              <p:nvPr/>
            </p:nvSpPr>
            <p:spPr bwMode="auto">
              <a:xfrm>
                <a:off x="975"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3" name="Line 182"/>
              <p:cNvSpPr>
                <a:spLocks noChangeShapeType="1"/>
              </p:cNvSpPr>
              <p:nvPr/>
            </p:nvSpPr>
            <p:spPr bwMode="auto">
              <a:xfrm>
                <a:off x="975" y="3788"/>
                <a:ext cx="7"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4" name="Line 183"/>
              <p:cNvSpPr>
                <a:spLocks noChangeShapeType="1"/>
              </p:cNvSpPr>
              <p:nvPr/>
            </p:nvSpPr>
            <p:spPr bwMode="auto">
              <a:xfrm flipV="1">
                <a:off x="982" y="373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5" name="Line 184"/>
              <p:cNvSpPr>
                <a:spLocks noChangeShapeType="1"/>
              </p:cNvSpPr>
              <p:nvPr/>
            </p:nvSpPr>
            <p:spPr bwMode="auto">
              <a:xfrm>
                <a:off x="982" y="373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6" name="Line 185"/>
              <p:cNvSpPr>
                <a:spLocks noChangeShapeType="1"/>
              </p:cNvSpPr>
              <p:nvPr/>
            </p:nvSpPr>
            <p:spPr bwMode="auto">
              <a:xfrm>
                <a:off x="987"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7" name="Line 186"/>
              <p:cNvSpPr>
                <a:spLocks noChangeShapeType="1"/>
              </p:cNvSpPr>
              <p:nvPr/>
            </p:nvSpPr>
            <p:spPr bwMode="auto">
              <a:xfrm>
                <a:off x="987" y="3783"/>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8" name="Line 187"/>
              <p:cNvSpPr>
                <a:spLocks noChangeShapeType="1"/>
              </p:cNvSpPr>
              <p:nvPr/>
            </p:nvSpPr>
            <p:spPr bwMode="auto">
              <a:xfrm flipV="1">
                <a:off x="993"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69" name="Line 188"/>
              <p:cNvSpPr>
                <a:spLocks noChangeShapeType="1"/>
              </p:cNvSpPr>
              <p:nvPr/>
            </p:nvSpPr>
            <p:spPr bwMode="auto">
              <a:xfrm flipV="1">
                <a:off x="993" y="3725"/>
                <a:ext cx="4"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0" name="Line 189"/>
              <p:cNvSpPr>
                <a:spLocks noChangeShapeType="1"/>
              </p:cNvSpPr>
              <p:nvPr/>
            </p:nvSpPr>
            <p:spPr bwMode="auto">
              <a:xfrm>
                <a:off x="997" y="3725"/>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1" name="Line 190"/>
              <p:cNvSpPr>
                <a:spLocks noChangeShapeType="1"/>
              </p:cNvSpPr>
              <p:nvPr/>
            </p:nvSpPr>
            <p:spPr bwMode="auto">
              <a:xfrm flipV="1">
                <a:off x="997" y="3730"/>
                <a:ext cx="7"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2" name="Line 191"/>
              <p:cNvSpPr>
                <a:spLocks noChangeShapeType="1"/>
              </p:cNvSpPr>
              <p:nvPr/>
            </p:nvSpPr>
            <p:spPr bwMode="auto">
              <a:xfrm>
                <a:off x="1004" y="3730"/>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3" name="Line 192"/>
              <p:cNvSpPr>
                <a:spLocks noChangeShapeType="1"/>
              </p:cNvSpPr>
              <p:nvPr/>
            </p:nvSpPr>
            <p:spPr bwMode="auto">
              <a:xfrm flipV="1">
                <a:off x="1004" y="3759"/>
                <a:ext cx="4"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4" name="Line 193"/>
              <p:cNvSpPr>
                <a:spLocks noChangeShapeType="1"/>
              </p:cNvSpPr>
              <p:nvPr/>
            </p:nvSpPr>
            <p:spPr bwMode="auto">
              <a:xfrm>
                <a:off x="1008" y="375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5" name="Line 194"/>
              <p:cNvSpPr>
                <a:spLocks noChangeShapeType="1"/>
              </p:cNvSpPr>
              <p:nvPr/>
            </p:nvSpPr>
            <p:spPr bwMode="auto">
              <a:xfrm flipV="1">
                <a:off x="1008" y="379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6" name="Line 195"/>
              <p:cNvSpPr>
                <a:spLocks noChangeShapeType="1"/>
              </p:cNvSpPr>
              <p:nvPr/>
            </p:nvSpPr>
            <p:spPr bwMode="auto">
              <a:xfrm flipV="1">
                <a:off x="1014" y="376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7" name="Line 196"/>
              <p:cNvSpPr>
                <a:spLocks noChangeShapeType="1"/>
              </p:cNvSpPr>
              <p:nvPr/>
            </p:nvSpPr>
            <p:spPr bwMode="auto">
              <a:xfrm flipV="1">
                <a:off x="1014" y="3759"/>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8" name="Line 197"/>
              <p:cNvSpPr>
                <a:spLocks noChangeShapeType="1"/>
              </p:cNvSpPr>
              <p:nvPr/>
            </p:nvSpPr>
            <p:spPr bwMode="auto">
              <a:xfrm>
                <a:off x="1019" y="375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79" name="Line 198"/>
              <p:cNvSpPr>
                <a:spLocks noChangeShapeType="1"/>
              </p:cNvSpPr>
              <p:nvPr/>
            </p:nvSpPr>
            <p:spPr bwMode="auto">
              <a:xfrm flipV="1">
                <a:off x="1019" y="3749"/>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0" name="Line 199"/>
              <p:cNvSpPr>
                <a:spLocks noChangeShapeType="1"/>
              </p:cNvSpPr>
              <p:nvPr/>
            </p:nvSpPr>
            <p:spPr bwMode="auto">
              <a:xfrm>
                <a:off x="1025" y="374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1" name="Line 200"/>
              <p:cNvSpPr>
                <a:spLocks noChangeShapeType="1"/>
              </p:cNvSpPr>
              <p:nvPr/>
            </p:nvSpPr>
            <p:spPr bwMode="auto">
              <a:xfrm flipV="1">
                <a:off x="1025" y="3793"/>
                <a:ext cx="6"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2" name="Line 201"/>
              <p:cNvSpPr>
                <a:spLocks noChangeShapeType="1"/>
              </p:cNvSpPr>
              <p:nvPr/>
            </p:nvSpPr>
            <p:spPr bwMode="auto">
              <a:xfrm flipV="1">
                <a:off x="1031" y="376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3" name="Line 202"/>
              <p:cNvSpPr>
                <a:spLocks noChangeShapeType="1"/>
              </p:cNvSpPr>
              <p:nvPr/>
            </p:nvSpPr>
            <p:spPr bwMode="auto">
              <a:xfrm flipV="1">
                <a:off x="1031" y="374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4" name="Line 203"/>
              <p:cNvSpPr>
                <a:spLocks noChangeShapeType="1"/>
              </p:cNvSpPr>
              <p:nvPr/>
            </p:nvSpPr>
            <p:spPr bwMode="auto">
              <a:xfrm>
                <a:off x="1036" y="374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5" name="Line 204"/>
              <p:cNvSpPr>
                <a:spLocks noChangeShapeType="1"/>
              </p:cNvSpPr>
              <p:nvPr/>
            </p:nvSpPr>
            <p:spPr bwMode="auto">
              <a:xfrm flipV="1">
                <a:off x="1036" y="3759"/>
                <a:ext cx="5"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6" name="Line 205"/>
              <p:cNvSpPr>
                <a:spLocks noChangeShapeType="1"/>
              </p:cNvSpPr>
              <p:nvPr/>
            </p:nvSpPr>
            <p:spPr bwMode="auto">
              <a:xfrm>
                <a:off x="1041" y="3759"/>
                <a:ext cx="0" cy="7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7" name="Line 206"/>
              <p:cNvSpPr>
                <a:spLocks noChangeShapeType="1"/>
              </p:cNvSpPr>
              <p:nvPr/>
            </p:nvSpPr>
            <p:spPr bwMode="auto">
              <a:xfrm flipV="1">
                <a:off x="1041" y="3802"/>
                <a:ext cx="6"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8" name="Line 207"/>
              <p:cNvSpPr>
                <a:spLocks noChangeShapeType="1"/>
              </p:cNvSpPr>
              <p:nvPr/>
            </p:nvSpPr>
            <p:spPr bwMode="auto">
              <a:xfrm flipV="1">
                <a:off x="1047"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89" name="Line 208"/>
              <p:cNvSpPr>
                <a:spLocks noChangeShapeType="1"/>
              </p:cNvSpPr>
              <p:nvPr/>
            </p:nvSpPr>
            <p:spPr bwMode="auto">
              <a:xfrm flipV="1">
                <a:off x="1047" y="3734"/>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0" name="Line 209"/>
              <p:cNvSpPr>
                <a:spLocks noChangeShapeType="1"/>
              </p:cNvSpPr>
              <p:nvPr/>
            </p:nvSpPr>
            <p:spPr bwMode="auto">
              <a:xfrm>
                <a:off x="1053"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1" name="Line 210"/>
              <p:cNvSpPr>
                <a:spLocks noChangeShapeType="1"/>
              </p:cNvSpPr>
              <p:nvPr/>
            </p:nvSpPr>
            <p:spPr bwMode="auto">
              <a:xfrm flipV="1">
                <a:off x="1053" y="374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2" name="Line 211"/>
              <p:cNvSpPr>
                <a:spLocks noChangeShapeType="1"/>
              </p:cNvSpPr>
              <p:nvPr/>
            </p:nvSpPr>
            <p:spPr bwMode="auto">
              <a:xfrm>
                <a:off x="1058"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3" name="Line 212"/>
              <p:cNvSpPr>
                <a:spLocks noChangeShapeType="1"/>
              </p:cNvSpPr>
              <p:nvPr/>
            </p:nvSpPr>
            <p:spPr bwMode="auto">
              <a:xfrm flipV="1">
                <a:off x="1058" y="3773"/>
                <a:ext cx="6" cy="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4" name="Line 213"/>
              <p:cNvSpPr>
                <a:spLocks noChangeShapeType="1"/>
              </p:cNvSpPr>
              <p:nvPr/>
            </p:nvSpPr>
            <p:spPr bwMode="auto">
              <a:xfrm flipV="1">
                <a:off x="1064"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5" name="Line 214"/>
              <p:cNvSpPr>
                <a:spLocks noChangeShapeType="1"/>
              </p:cNvSpPr>
              <p:nvPr/>
            </p:nvSpPr>
            <p:spPr bwMode="auto">
              <a:xfrm flipV="1">
                <a:off x="1064" y="3734"/>
                <a:ext cx="4"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6" name="Line 215"/>
              <p:cNvSpPr>
                <a:spLocks noChangeShapeType="1"/>
              </p:cNvSpPr>
              <p:nvPr/>
            </p:nvSpPr>
            <p:spPr bwMode="auto">
              <a:xfrm>
                <a:off x="1068"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7" name="Line 216"/>
              <p:cNvSpPr>
                <a:spLocks noChangeShapeType="1"/>
              </p:cNvSpPr>
              <p:nvPr/>
            </p:nvSpPr>
            <p:spPr bwMode="auto">
              <a:xfrm flipV="1">
                <a:off x="1068" y="3759"/>
                <a:ext cx="7"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8" name="Line 217"/>
              <p:cNvSpPr>
                <a:spLocks noChangeShapeType="1"/>
              </p:cNvSpPr>
              <p:nvPr/>
            </p:nvSpPr>
            <p:spPr bwMode="auto">
              <a:xfrm flipV="1">
                <a:off x="1075" y="3725"/>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299" name="Line 218"/>
              <p:cNvSpPr>
                <a:spLocks noChangeShapeType="1"/>
              </p:cNvSpPr>
              <p:nvPr/>
            </p:nvSpPr>
            <p:spPr bwMode="auto">
              <a:xfrm>
                <a:off x="1080" y="375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0" name="Line 219"/>
              <p:cNvSpPr>
                <a:spLocks noChangeShapeType="1"/>
              </p:cNvSpPr>
              <p:nvPr/>
            </p:nvSpPr>
            <p:spPr bwMode="auto">
              <a:xfrm>
                <a:off x="1085"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1" name="Line 220"/>
              <p:cNvSpPr>
                <a:spLocks noChangeShapeType="1"/>
              </p:cNvSpPr>
              <p:nvPr/>
            </p:nvSpPr>
            <p:spPr bwMode="auto">
              <a:xfrm flipV="1">
                <a:off x="1085" y="3715"/>
                <a:ext cx="6"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2" name="Line 221"/>
              <p:cNvSpPr>
                <a:spLocks noChangeShapeType="1"/>
              </p:cNvSpPr>
              <p:nvPr/>
            </p:nvSpPr>
            <p:spPr bwMode="auto">
              <a:xfrm>
                <a:off x="1091" y="3715"/>
                <a:ext cx="0" cy="11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3" name="Line 222"/>
              <p:cNvSpPr>
                <a:spLocks noChangeShapeType="1"/>
              </p:cNvSpPr>
              <p:nvPr/>
            </p:nvSpPr>
            <p:spPr bwMode="auto">
              <a:xfrm flipV="1">
                <a:off x="1091" y="3779"/>
                <a:ext cx="5" cy="5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4" name="Line 223"/>
              <p:cNvSpPr>
                <a:spLocks noChangeShapeType="1"/>
              </p:cNvSpPr>
              <p:nvPr/>
            </p:nvSpPr>
            <p:spPr bwMode="auto">
              <a:xfrm flipV="1">
                <a:off x="1096"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5" name="Line 224"/>
              <p:cNvSpPr>
                <a:spLocks noChangeShapeType="1"/>
              </p:cNvSpPr>
              <p:nvPr/>
            </p:nvSpPr>
            <p:spPr bwMode="auto">
              <a:xfrm>
                <a:off x="1096" y="3725"/>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6" name="Line 225"/>
              <p:cNvSpPr>
                <a:spLocks noChangeShapeType="1"/>
              </p:cNvSpPr>
              <p:nvPr/>
            </p:nvSpPr>
            <p:spPr bwMode="auto">
              <a:xfrm>
                <a:off x="1101" y="373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7" name="Line 226"/>
              <p:cNvSpPr>
                <a:spLocks noChangeShapeType="1"/>
              </p:cNvSpPr>
              <p:nvPr/>
            </p:nvSpPr>
            <p:spPr bwMode="auto">
              <a:xfrm flipV="1">
                <a:off x="1101" y="3773"/>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8" name="Line 227"/>
              <p:cNvSpPr>
                <a:spLocks noChangeShapeType="1"/>
              </p:cNvSpPr>
              <p:nvPr/>
            </p:nvSpPr>
            <p:spPr bwMode="auto">
              <a:xfrm flipV="1">
                <a:off x="1106" y="3725"/>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09" name="Line 228"/>
              <p:cNvSpPr>
                <a:spLocks noChangeShapeType="1"/>
              </p:cNvSpPr>
              <p:nvPr/>
            </p:nvSpPr>
            <p:spPr bwMode="auto">
              <a:xfrm>
                <a:off x="1106" y="3725"/>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0" name="Line 229"/>
              <p:cNvSpPr>
                <a:spLocks noChangeShapeType="1"/>
              </p:cNvSpPr>
              <p:nvPr/>
            </p:nvSpPr>
            <p:spPr bwMode="auto">
              <a:xfrm>
                <a:off x="1112" y="3739"/>
                <a:ext cx="0" cy="4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1" name="Line 230"/>
              <p:cNvSpPr>
                <a:spLocks noChangeShapeType="1"/>
              </p:cNvSpPr>
              <p:nvPr/>
            </p:nvSpPr>
            <p:spPr bwMode="auto">
              <a:xfrm flipV="1">
                <a:off x="1112" y="3744"/>
                <a:ext cx="6"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2" name="Line 231"/>
              <p:cNvSpPr>
                <a:spLocks noChangeShapeType="1"/>
              </p:cNvSpPr>
              <p:nvPr/>
            </p:nvSpPr>
            <p:spPr bwMode="auto">
              <a:xfrm>
                <a:off x="1118"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3" name="Line 232"/>
              <p:cNvSpPr>
                <a:spLocks noChangeShapeType="1"/>
              </p:cNvSpPr>
              <p:nvPr/>
            </p:nvSpPr>
            <p:spPr bwMode="auto">
              <a:xfrm flipV="1">
                <a:off x="1118" y="3744"/>
                <a:ext cx="5"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4" name="Line 233"/>
              <p:cNvSpPr>
                <a:spLocks noChangeShapeType="1"/>
              </p:cNvSpPr>
              <p:nvPr/>
            </p:nvSpPr>
            <p:spPr bwMode="auto">
              <a:xfrm>
                <a:off x="1123"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5" name="Line 234"/>
              <p:cNvSpPr>
                <a:spLocks noChangeShapeType="1"/>
              </p:cNvSpPr>
              <p:nvPr/>
            </p:nvSpPr>
            <p:spPr bwMode="auto">
              <a:xfrm flipV="1">
                <a:off x="1123" y="376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6" name="Line 235"/>
              <p:cNvSpPr>
                <a:spLocks noChangeShapeType="1"/>
              </p:cNvSpPr>
              <p:nvPr/>
            </p:nvSpPr>
            <p:spPr bwMode="auto">
              <a:xfrm flipV="1">
                <a:off x="1129" y="3734"/>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7" name="Line 236"/>
              <p:cNvSpPr>
                <a:spLocks noChangeShapeType="1"/>
              </p:cNvSpPr>
              <p:nvPr/>
            </p:nvSpPr>
            <p:spPr bwMode="auto">
              <a:xfrm>
                <a:off x="1129" y="373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8" name="Line 237"/>
              <p:cNvSpPr>
                <a:spLocks noChangeShapeType="1"/>
              </p:cNvSpPr>
              <p:nvPr/>
            </p:nvSpPr>
            <p:spPr bwMode="auto">
              <a:xfrm>
                <a:off x="1134"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19" name="Line 238"/>
              <p:cNvSpPr>
                <a:spLocks noChangeShapeType="1"/>
              </p:cNvSpPr>
              <p:nvPr/>
            </p:nvSpPr>
            <p:spPr bwMode="auto">
              <a:xfrm>
                <a:off x="1134" y="376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0" name="Line 239"/>
              <p:cNvSpPr>
                <a:spLocks noChangeShapeType="1"/>
              </p:cNvSpPr>
              <p:nvPr/>
            </p:nvSpPr>
            <p:spPr bwMode="auto">
              <a:xfrm flipV="1">
                <a:off x="1139" y="3749"/>
                <a:ext cx="0"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1" name="Line 240"/>
              <p:cNvSpPr>
                <a:spLocks noChangeShapeType="1"/>
              </p:cNvSpPr>
              <p:nvPr/>
            </p:nvSpPr>
            <p:spPr bwMode="auto">
              <a:xfrm flipV="1">
                <a:off x="1139" y="3739"/>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2" name="Line 241"/>
              <p:cNvSpPr>
                <a:spLocks noChangeShapeType="1"/>
              </p:cNvSpPr>
              <p:nvPr/>
            </p:nvSpPr>
            <p:spPr bwMode="auto">
              <a:xfrm>
                <a:off x="1145" y="3739"/>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3" name="Line 242"/>
              <p:cNvSpPr>
                <a:spLocks noChangeShapeType="1"/>
              </p:cNvSpPr>
              <p:nvPr/>
            </p:nvSpPr>
            <p:spPr bwMode="auto">
              <a:xfrm>
                <a:off x="1145" y="3802"/>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4" name="Line 243"/>
              <p:cNvSpPr>
                <a:spLocks noChangeShapeType="1"/>
              </p:cNvSpPr>
              <p:nvPr/>
            </p:nvSpPr>
            <p:spPr bwMode="auto">
              <a:xfrm flipV="1">
                <a:off x="1151" y="3759"/>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5" name="Line 244"/>
              <p:cNvSpPr>
                <a:spLocks noChangeShapeType="1"/>
              </p:cNvSpPr>
              <p:nvPr/>
            </p:nvSpPr>
            <p:spPr bwMode="auto">
              <a:xfrm flipV="1">
                <a:off x="1151" y="374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6" name="Line 245"/>
              <p:cNvSpPr>
                <a:spLocks noChangeShapeType="1"/>
              </p:cNvSpPr>
              <p:nvPr/>
            </p:nvSpPr>
            <p:spPr bwMode="auto">
              <a:xfrm>
                <a:off x="1156"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7" name="Line 246"/>
              <p:cNvSpPr>
                <a:spLocks noChangeShapeType="1"/>
              </p:cNvSpPr>
              <p:nvPr/>
            </p:nvSpPr>
            <p:spPr bwMode="auto">
              <a:xfrm flipV="1">
                <a:off x="1156" y="3764"/>
                <a:ext cx="5" cy="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8" name="Line 247"/>
              <p:cNvSpPr>
                <a:spLocks noChangeShapeType="1"/>
              </p:cNvSpPr>
              <p:nvPr/>
            </p:nvSpPr>
            <p:spPr bwMode="auto">
              <a:xfrm>
                <a:off x="1161" y="3764"/>
                <a:ext cx="0"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29" name="Line 248"/>
              <p:cNvSpPr>
                <a:spLocks noChangeShapeType="1"/>
              </p:cNvSpPr>
              <p:nvPr/>
            </p:nvSpPr>
            <p:spPr bwMode="auto">
              <a:xfrm flipV="1">
                <a:off x="1161" y="3783"/>
                <a:ext cx="5"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0" name="Line 249"/>
              <p:cNvSpPr>
                <a:spLocks noChangeShapeType="1"/>
              </p:cNvSpPr>
              <p:nvPr/>
            </p:nvSpPr>
            <p:spPr bwMode="auto">
              <a:xfrm flipV="1">
                <a:off x="1166" y="3769"/>
                <a:ext cx="0"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1" name="Line 250"/>
              <p:cNvSpPr>
                <a:spLocks noChangeShapeType="1"/>
              </p:cNvSpPr>
              <p:nvPr/>
            </p:nvSpPr>
            <p:spPr bwMode="auto">
              <a:xfrm>
                <a:off x="1166" y="3769"/>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2" name="Line 251"/>
              <p:cNvSpPr>
                <a:spLocks noChangeShapeType="1"/>
              </p:cNvSpPr>
              <p:nvPr/>
            </p:nvSpPr>
            <p:spPr bwMode="auto">
              <a:xfrm flipV="1">
                <a:off x="1172"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3" name="Line 252"/>
              <p:cNvSpPr>
                <a:spLocks noChangeShapeType="1"/>
              </p:cNvSpPr>
              <p:nvPr/>
            </p:nvSpPr>
            <p:spPr bwMode="auto">
              <a:xfrm>
                <a:off x="1172" y="3725"/>
                <a:ext cx="5"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4" name="Line 253"/>
              <p:cNvSpPr>
                <a:spLocks noChangeShapeType="1"/>
              </p:cNvSpPr>
              <p:nvPr/>
            </p:nvSpPr>
            <p:spPr bwMode="auto">
              <a:xfrm>
                <a:off x="1177" y="3739"/>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5" name="Line 254"/>
              <p:cNvSpPr>
                <a:spLocks noChangeShapeType="1"/>
              </p:cNvSpPr>
              <p:nvPr/>
            </p:nvSpPr>
            <p:spPr bwMode="auto">
              <a:xfrm flipV="1">
                <a:off x="1177" y="3773"/>
                <a:ext cx="6"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6" name="Line 255"/>
              <p:cNvSpPr>
                <a:spLocks noChangeShapeType="1"/>
              </p:cNvSpPr>
              <p:nvPr/>
            </p:nvSpPr>
            <p:spPr bwMode="auto">
              <a:xfrm flipV="1">
                <a:off x="1183"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7" name="Line 256"/>
              <p:cNvSpPr>
                <a:spLocks noChangeShapeType="1"/>
              </p:cNvSpPr>
              <p:nvPr/>
            </p:nvSpPr>
            <p:spPr bwMode="auto">
              <a:xfrm flipV="1">
                <a:off x="1183" y="3711"/>
                <a:ext cx="5"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8" name="Line 257"/>
              <p:cNvSpPr>
                <a:spLocks noChangeShapeType="1"/>
              </p:cNvSpPr>
              <p:nvPr/>
            </p:nvSpPr>
            <p:spPr bwMode="auto">
              <a:xfrm>
                <a:off x="1188" y="3711"/>
                <a:ext cx="0" cy="7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39" name="Line 258"/>
              <p:cNvSpPr>
                <a:spLocks noChangeShapeType="1"/>
              </p:cNvSpPr>
              <p:nvPr/>
            </p:nvSpPr>
            <p:spPr bwMode="auto">
              <a:xfrm flipV="1">
                <a:off x="1188" y="3744"/>
                <a:ext cx="6"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0" name="Line 259"/>
              <p:cNvSpPr>
                <a:spLocks noChangeShapeType="1"/>
              </p:cNvSpPr>
              <p:nvPr/>
            </p:nvSpPr>
            <p:spPr bwMode="auto">
              <a:xfrm>
                <a:off x="1194"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1" name="Line 260"/>
              <p:cNvSpPr>
                <a:spLocks noChangeShapeType="1"/>
              </p:cNvSpPr>
              <p:nvPr/>
            </p:nvSpPr>
            <p:spPr bwMode="auto">
              <a:xfrm flipV="1">
                <a:off x="1194" y="3779"/>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2" name="Line 261"/>
              <p:cNvSpPr>
                <a:spLocks noChangeShapeType="1"/>
              </p:cNvSpPr>
              <p:nvPr/>
            </p:nvSpPr>
            <p:spPr bwMode="auto">
              <a:xfrm flipV="1">
                <a:off x="1200"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3" name="Line 262"/>
              <p:cNvSpPr>
                <a:spLocks noChangeShapeType="1"/>
              </p:cNvSpPr>
              <p:nvPr/>
            </p:nvSpPr>
            <p:spPr bwMode="auto">
              <a:xfrm>
                <a:off x="1200" y="3725"/>
                <a:ext cx="5"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4" name="Line 263"/>
              <p:cNvSpPr>
                <a:spLocks noChangeShapeType="1"/>
              </p:cNvSpPr>
              <p:nvPr/>
            </p:nvSpPr>
            <p:spPr bwMode="auto">
              <a:xfrm>
                <a:off x="1205" y="3754"/>
                <a:ext cx="0"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5" name="Line 264"/>
              <p:cNvSpPr>
                <a:spLocks noChangeShapeType="1"/>
              </p:cNvSpPr>
              <p:nvPr/>
            </p:nvSpPr>
            <p:spPr bwMode="auto">
              <a:xfrm flipV="1">
                <a:off x="1205" y="374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6" name="Line 265"/>
              <p:cNvSpPr>
                <a:spLocks noChangeShapeType="1"/>
              </p:cNvSpPr>
              <p:nvPr/>
            </p:nvSpPr>
            <p:spPr bwMode="auto">
              <a:xfrm>
                <a:off x="1210"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7" name="Line 266"/>
              <p:cNvSpPr>
                <a:spLocks noChangeShapeType="1"/>
              </p:cNvSpPr>
              <p:nvPr/>
            </p:nvSpPr>
            <p:spPr bwMode="auto">
              <a:xfrm flipV="1">
                <a:off x="1210"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8" name="Line 267"/>
              <p:cNvSpPr>
                <a:spLocks noChangeShapeType="1"/>
              </p:cNvSpPr>
              <p:nvPr/>
            </p:nvSpPr>
            <p:spPr bwMode="auto">
              <a:xfrm flipV="1">
                <a:off x="1215" y="3730"/>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49" name="Line 268"/>
              <p:cNvSpPr>
                <a:spLocks noChangeShapeType="1"/>
              </p:cNvSpPr>
              <p:nvPr/>
            </p:nvSpPr>
            <p:spPr bwMode="auto">
              <a:xfrm>
                <a:off x="1215" y="3730"/>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0" name="Line 269"/>
              <p:cNvSpPr>
                <a:spLocks noChangeShapeType="1"/>
              </p:cNvSpPr>
              <p:nvPr/>
            </p:nvSpPr>
            <p:spPr bwMode="auto">
              <a:xfrm>
                <a:off x="1221" y="3730"/>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1" name="Line 270"/>
              <p:cNvSpPr>
                <a:spLocks noChangeShapeType="1"/>
              </p:cNvSpPr>
              <p:nvPr/>
            </p:nvSpPr>
            <p:spPr bwMode="auto">
              <a:xfrm>
                <a:off x="1221" y="375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2" name="Line 271"/>
              <p:cNvSpPr>
                <a:spLocks noChangeShapeType="1"/>
              </p:cNvSpPr>
              <p:nvPr/>
            </p:nvSpPr>
            <p:spPr bwMode="auto">
              <a:xfrm>
                <a:off x="1226" y="3759"/>
                <a:ext cx="0" cy="6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3" name="Line 272"/>
              <p:cNvSpPr>
                <a:spLocks noChangeShapeType="1"/>
              </p:cNvSpPr>
              <p:nvPr/>
            </p:nvSpPr>
            <p:spPr bwMode="auto">
              <a:xfrm flipV="1">
                <a:off x="1226" y="3802"/>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4" name="Line 273"/>
              <p:cNvSpPr>
                <a:spLocks noChangeShapeType="1"/>
              </p:cNvSpPr>
              <p:nvPr/>
            </p:nvSpPr>
            <p:spPr bwMode="auto">
              <a:xfrm flipV="1">
                <a:off x="1232" y="3734"/>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5" name="Line 274"/>
              <p:cNvSpPr>
                <a:spLocks noChangeShapeType="1"/>
              </p:cNvSpPr>
              <p:nvPr/>
            </p:nvSpPr>
            <p:spPr bwMode="auto">
              <a:xfrm>
                <a:off x="1232" y="373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6" name="Line 275"/>
              <p:cNvSpPr>
                <a:spLocks noChangeShapeType="1"/>
              </p:cNvSpPr>
              <p:nvPr/>
            </p:nvSpPr>
            <p:spPr bwMode="auto">
              <a:xfrm>
                <a:off x="1237"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7" name="Line 276"/>
              <p:cNvSpPr>
                <a:spLocks noChangeShapeType="1"/>
              </p:cNvSpPr>
              <p:nvPr/>
            </p:nvSpPr>
            <p:spPr bwMode="auto">
              <a:xfrm flipV="1">
                <a:off x="1237" y="3788"/>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8" name="Line 277"/>
              <p:cNvSpPr>
                <a:spLocks noChangeShapeType="1"/>
              </p:cNvSpPr>
              <p:nvPr/>
            </p:nvSpPr>
            <p:spPr bwMode="auto">
              <a:xfrm flipV="1">
                <a:off x="1243"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59" name="Line 278"/>
              <p:cNvSpPr>
                <a:spLocks noChangeShapeType="1"/>
              </p:cNvSpPr>
              <p:nvPr/>
            </p:nvSpPr>
            <p:spPr bwMode="auto">
              <a:xfrm>
                <a:off x="1243"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0" name="Line 279"/>
              <p:cNvSpPr>
                <a:spLocks noChangeShapeType="1"/>
              </p:cNvSpPr>
              <p:nvPr/>
            </p:nvSpPr>
            <p:spPr bwMode="auto">
              <a:xfrm>
                <a:off x="1248"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1" name="Line 280"/>
              <p:cNvSpPr>
                <a:spLocks noChangeShapeType="1"/>
              </p:cNvSpPr>
              <p:nvPr/>
            </p:nvSpPr>
            <p:spPr bwMode="auto">
              <a:xfrm flipV="1">
                <a:off x="1248" y="3734"/>
                <a:ext cx="6"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2" name="Line 281"/>
              <p:cNvSpPr>
                <a:spLocks noChangeShapeType="1"/>
              </p:cNvSpPr>
              <p:nvPr/>
            </p:nvSpPr>
            <p:spPr bwMode="auto">
              <a:xfrm>
                <a:off x="1254"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3" name="Line 282"/>
              <p:cNvSpPr>
                <a:spLocks noChangeShapeType="1"/>
              </p:cNvSpPr>
              <p:nvPr/>
            </p:nvSpPr>
            <p:spPr bwMode="auto">
              <a:xfrm>
                <a:off x="1254" y="378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4" name="Line 283"/>
              <p:cNvSpPr>
                <a:spLocks noChangeShapeType="1"/>
              </p:cNvSpPr>
              <p:nvPr/>
            </p:nvSpPr>
            <p:spPr bwMode="auto">
              <a:xfrm flipV="1">
                <a:off x="1259" y="3754"/>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5" name="Line 284"/>
              <p:cNvSpPr>
                <a:spLocks noChangeShapeType="1"/>
              </p:cNvSpPr>
              <p:nvPr/>
            </p:nvSpPr>
            <p:spPr bwMode="auto">
              <a:xfrm flipV="1">
                <a:off x="1259" y="3739"/>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6" name="Line 285"/>
              <p:cNvSpPr>
                <a:spLocks noChangeShapeType="1"/>
              </p:cNvSpPr>
              <p:nvPr/>
            </p:nvSpPr>
            <p:spPr bwMode="auto">
              <a:xfrm>
                <a:off x="1265"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7" name="Line 286"/>
              <p:cNvSpPr>
                <a:spLocks noChangeShapeType="1"/>
              </p:cNvSpPr>
              <p:nvPr/>
            </p:nvSpPr>
            <p:spPr bwMode="auto">
              <a:xfrm flipV="1">
                <a:off x="1265" y="3730"/>
                <a:ext cx="5"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8" name="Line 287"/>
              <p:cNvSpPr>
                <a:spLocks noChangeShapeType="1"/>
              </p:cNvSpPr>
              <p:nvPr/>
            </p:nvSpPr>
            <p:spPr bwMode="auto">
              <a:xfrm>
                <a:off x="1270" y="373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69" name="Line 288"/>
              <p:cNvSpPr>
                <a:spLocks noChangeShapeType="1"/>
              </p:cNvSpPr>
              <p:nvPr/>
            </p:nvSpPr>
            <p:spPr bwMode="auto">
              <a:xfrm flipV="1">
                <a:off x="1270" y="3773"/>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0" name="Line 289"/>
              <p:cNvSpPr>
                <a:spLocks noChangeShapeType="1"/>
              </p:cNvSpPr>
              <p:nvPr/>
            </p:nvSpPr>
            <p:spPr bwMode="auto">
              <a:xfrm flipV="1">
                <a:off x="1275"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1" name="Line 290"/>
              <p:cNvSpPr>
                <a:spLocks noChangeShapeType="1"/>
              </p:cNvSpPr>
              <p:nvPr/>
            </p:nvSpPr>
            <p:spPr bwMode="auto">
              <a:xfrm>
                <a:off x="1275" y="3749"/>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2" name="Line 291"/>
              <p:cNvSpPr>
                <a:spLocks noChangeShapeType="1"/>
              </p:cNvSpPr>
              <p:nvPr/>
            </p:nvSpPr>
            <p:spPr bwMode="auto">
              <a:xfrm>
                <a:off x="1281" y="3749"/>
                <a:ext cx="0" cy="7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3" name="Line 292"/>
              <p:cNvSpPr>
                <a:spLocks noChangeShapeType="1"/>
              </p:cNvSpPr>
              <p:nvPr/>
            </p:nvSpPr>
            <p:spPr bwMode="auto">
              <a:xfrm flipV="1">
                <a:off x="1281" y="3779"/>
                <a:ext cx="5" cy="4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4" name="Line 293"/>
              <p:cNvSpPr>
                <a:spLocks noChangeShapeType="1"/>
              </p:cNvSpPr>
              <p:nvPr/>
            </p:nvSpPr>
            <p:spPr bwMode="auto">
              <a:xfrm flipV="1">
                <a:off x="1286"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5" name="Line 294"/>
              <p:cNvSpPr>
                <a:spLocks noChangeShapeType="1"/>
              </p:cNvSpPr>
              <p:nvPr/>
            </p:nvSpPr>
            <p:spPr bwMode="auto">
              <a:xfrm>
                <a:off x="1286" y="3749"/>
                <a:ext cx="6"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6" name="Line 295"/>
              <p:cNvSpPr>
                <a:spLocks noChangeShapeType="1"/>
              </p:cNvSpPr>
              <p:nvPr/>
            </p:nvSpPr>
            <p:spPr bwMode="auto">
              <a:xfrm>
                <a:off x="1292" y="3769"/>
                <a:ext cx="0"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7" name="Line 296"/>
              <p:cNvSpPr>
                <a:spLocks noChangeShapeType="1"/>
              </p:cNvSpPr>
              <p:nvPr/>
            </p:nvSpPr>
            <p:spPr bwMode="auto">
              <a:xfrm>
                <a:off x="1292" y="378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8" name="Line 297"/>
              <p:cNvSpPr>
                <a:spLocks noChangeShapeType="1"/>
              </p:cNvSpPr>
              <p:nvPr/>
            </p:nvSpPr>
            <p:spPr bwMode="auto">
              <a:xfrm>
                <a:off x="1303" y="3725"/>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79" name="Line 298"/>
              <p:cNvSpPr>
                <a:spLocks noChangeShapeType="1"/>
              </p:cNvSpPr>
              <p:nvPr/>
            </p:nvSpPr>
            <p:spPr bwMode="auto">
              <a:xfrm flipV="1">
                <a:off x="1303" y="376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0" name="Line 299"/>
              <p:cNvSpPr>
                <a:spLocks noChangeShapeType="1"/>
              </p:cNvSpPr>
              <p:nvPr/>
            </p:nvSpPr>
            <p:spPr bwMode="auto">
              <a:xfrm flipV="1">
                <a:off x="1308" y="3720"/>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1" name="Line 300"/>
              <p:cNvSpPr>
                <a:spLocks noChangeShapeType="1"/>
              </p:cNvSpPr>
              <p:nvPr/>
            </p:nvSpPr>
            <p:spPr bwMode="auto">
              <a:xfrm>
                <a:off x="1308" y="3720"/>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2" name="Line 301"/>
              <p:cNvSpPr>
                <a:spLocks noChangeShapeType="1"/>
              </p:cNvSpPr>
              <p:nvPr/>
            </p:nvSpPr>
            <p:spPr bwMode="auto">
              <a:xfrm>
                <a:off x="1314"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3" name="Line 302"/>
              <p:cNvSpPr>
                <a:spLocks noChangeShapeType="1"/>
              </p:cNvSpPr>
              <p:nvPr/>
            </p:nvSpPr>
            <p:spPr bwMode="auto">
              <a:xfrm flipV="1">
                <a:off x="1314" y="3739"/>
                <a:ext cx="5"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4" name="Line 303"/>
              <p:cNvSpPr>
                <a:spLocks noChangeShapeType="1"/>
              </p:cNvSpPr>
              <p:nvPr/>
            </p:nvSpPr>
            <p:spPr bwMode="auto">
              <a:xfrm>
                <a:off x="1319"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5" name="Line 304"/>
              <p:cNvSpPr>
                <a:spLocks noChangeShapeType="1"/>
              </p:cNvSpPr>
              <p:nvPr/>
            </p:nvSpPr>
            <p:spPr bwMode="auto">
              <a:xfrm flipV="1">
                <a:off x="1319" y="3773"/>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6" name="Line 305"/>
              <p:cNvSpPr>
                <a:spLocks noChangeShapeType="1"/>
              </p:cNvSpPr>
              <p:nvPr/>
            </p:nvSpPr>
            <p:spPr bwMode="auto">
              <a:xfrm flipV="1">
                <a:off x="1325" y="372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7" name="Line 306"/>
              <p:cNvSpPr>
                <a:spLocks noChangeShapeType="1"/>
              </p:cNvSpPr>
              <p:nvPr/>
            </p:nvSpPr>
            <p:spPr bwMode="auto">
              <a:xfrm>
                <a:off x="1325" y="3720"/>
                <a:ext cx="4"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8" name="Line 307"/>
              <p:cNvSpPr>
                <a:spLocks noChangeShapeType="1"/>
              </p:cNvSpPr>
              <p:nvPr/>
            </p:nvSpPr>
            <p:spPr bwMode="auto">
              <a:xfrm>
                <a:off x="1329"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89" name="Line 308"/>
              <p:cNvSpPr>
                <a:spLocks noChangeShapeType="1"/>
              </p:cNvSpPr>
              <p:nvPr/>
            </p:nvSpPr>
            <p:spPr bwMode="auto">
              <a:xfrm flipV="1">
                <a:off x="1329" y="3779"/>
                <a:ext cx="6" cy="2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0" name="Line 309"/>
              <p:cNvSpPr>
                <a:spLocks noChangeShapeType="1"/>
              </p:cNvSpPr>
              <p:nvPr/>
            </p:nvSpPr>
            <p:spPr bwMode="auto">
              <a:xfrm flipV="1">
                <a:off x="1335"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1" name="Line 310"/>
              <p:cNvSpPr>
                <a:spLocks noChangeShapeType="1"/>
              </p:cNvSpPr>
              <p:nvPr/>
            </p:nvSpPr>
            <p:spPr bwMode="auto">
              <a:xfrm>
                <a:off x="1335" y="3725"/>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2" name="Line 311"/>
              <p:cNvSpPr>
                <a:spLocks noChangeShapeType="1"/>
              </p:cNvSpPr>
              <p:nvPr/>
            </p:nvSpPr>
            <p:spPr bwMode="auto">
              <a:xfrm>
                <a:off x="1341" y="3725"/>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3" name="Line 312"/>
              <p:cNvSpPr>
                <a:spLocks noChangeShapeType="1"/>
              </p:cNvSpPr>
              <p:nvPr/>
            </p:nvSpPr>
            <p:spPr bwMode="auto">
              <a:xfrm flipV="1">
                <a:off x="1341" y="3744"/>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4" name="Line 313"/>
              <p:cNvSpPr>
                <a:spLocks noChangeShapeType="1"/>
              </p:cNvSpPr>
              <p:nvPr/>
            </p:nvSpPr>
            <p:spPr bwMode="auto">
              <a:xfrm>
                <a:off x="1346"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5" name="Line 314"/>
              <p:cNvSpPr>
                <a:spLocks noChangeShapeType="1"/>
              </p:cNvSpPr>
              <p:nvPr/>
            </p:nvSpPr>
            <p:spPr bwMode="auto">
              <a:xfrm flipV="1">
                <a:off x="1346" y="3739"/>
                <a:ext cx="5"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6" name="Line 315"/>
              <p:cNvSpPr>
                <a:spLocks noChangeShapeType="1"/>
              </p:cNvSpPr>
              <p:nvPr/>
            </p:nvSpPr>
            <p:spPr bwMode="auto">
              <a:xfrm>
                <a:off x="1351" y="3739"/>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7" name="Line 316"/>
              <p:cNvSpPr>
                <a:spLocks noChangeShapeType="1"/>
              </p:cNvSpPr>
              <p:nvPr/>
            </p:nvSpPr>
            <p:spPr bwMode="auto">
              <a:xfrm flipV="1">
                <a:off x="1351" y="3798"/>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8" name="Line 317"/>
              <p:cNvSpPr>
                <a:spLocks noChangeShapeType="1"/>
              </p:cNvSpPr>
              <p:nvPr/>
            </p:nvSpPr>
            <p:spPr bwMode="auto">
              <a:xfrm flipV="1">
                <a:off x="1357" y="3725"/>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399" name="Line 318"/>
              <p:cNvSpPr>
                <a:spLocks noChangeShapeType="1"/>
              </p:cNvSpPr>
              <p:nvPr/>
            </p:nvSpPr>
            <p:spPr bwMode="auto">
              <a:xfrm>
                <a:off x="1357" y="372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0" name="Line 319"/>
              <p:cNvSpPr>
                <a:spLocks noChangeShapeType="1"/>
              </p:cNvSpPr>
              <p:nvPr/>
            </p:nvSpPr>
            <p:spPr bwMode="auto">
              <a:xfrm>
                <a:off x="1363"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1" name="Line 320"/>
              <p:cNvSpPr>
                <a:spLocks noChangeShapeType="1"/>
              </p:cNvSpPr>
              <p:nvPr/>
            </p:nvSpPr>
            <p:spPr bwMode="auto">
              <a:xfrm flipV="1">
                <a:off x="1363" y="3769"/>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2" name="Line 321"/>
              <p:cNvSpPr>
                <a:spLocks noChangeShapeType="1"/>
              </p:cNvSpPr>
              <p:nvPr/>
            </p:nvSpPr>
            <p:spPr bwMode="auto">
              <a:xfrm flipV="1">
                <a:off x="1368"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3" name="Line 322"/>
              <p:cNvSpPr>
                <a:spLocks noChangeShapeType="1"/>
              </p:cNvSpPr>
              <p:nvPr/>
            </p:nvSpPr>
            <p:spPr bwMode="auto">
              <a:xfrm>
                <a:off x="1368" y="3725"/>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4" name="Line 323"/>
              <p:cNvSpPr>
                <a:spLocks noChangeShapeType="1"/>
              </p:cNvSpPr>
              <p:nvPr/>
            </p:nvSpPr>
            <p:spPr bwMode="auto">
              <a:xfrm>
                <a:off x="1374" y="3725"/>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5" name="Line 324"/>
              <p:cNvSpPr>
                <a:spLocks noChangeShapeType="1"/>
              </p:cNvSpPr>
              <p:nvPr/>
            </p:nvSpPr>
            <p:spPr bwMode="auto">
              <a:xfrm flipV="1">
                <a:off x="1374" y="3730"/>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6" name="Line 325"/>
              <p:cNvSpPr>
                <a:spLocks noChangeShapeType="1"/>
              </p:cNvSpPr>
              <p:nvPr/>
            </p:nvSpPr>
            <p:spPr bwMode="auto">
              <a:xfrm>
                <a:off x="1379" y="3730"/>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7" name="Line 326"/>
              <p:cNvSpPr>
                <a:spLocks noChangeShapeType="1"/>
              </p:cNvSpPr>
              <p:nvPr/>
            </p:nvSpPr>
            <p:spPr bwMode="auto">
              <a:xfrm flipV="1">
                <a:off x="1379" y="3720"/>
                <a:ext cx="6"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8" name="Line 327"/>
              <p:cNvSpPr>
                <a:spLocks noChangeShapeType="1"/>
              </p:cNvSpPr>
              <p:nvPr/>
            </p:nvSpPr>
            <p:spPr bwMode="auto">
              <a:xfrm>
                <a:off x="1385" y="372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09" name="Line 328"/>
              <p:cNvSpPr>
                <a:spLocks noChangeShapeType="1"/>
              </p:cNvSpPr>
              <p:nvPr/>
            </p:nvSpPr>
            <p:spPr bwMode="auto">
              <a:xfrm flipV="1">
                <a:off x="1385" y="374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0" name="Line 329"/>
              <p:cNvSpPr>
                <a:spLocks noChangeShapeType="1"/>
              </p:cNvSpPr>
              <p:nvPr/>
            </p:nvSpPr>
            <p:spPr bwMode="auto">
              <a:xfrm>
                <a:off x="1390"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1" name="Line 330"/>
              <p:cNvSpPr>
                <a:spLocks noChangeShapeType="1"/>
              </p:cNvSpPr>
              <p:nvPr/>
            </p:nvSpPr>
            <p:spPr bwMode="auto">
              <a:xfrm flipV="1">
                <a:off x="1390" y="3744"/>
                <a:ext cx="5"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2" name="Line 331"/>
              <p:cNvSpPr>
                <a:spLocks noChangeShapeType="1"/>
              </p:cNvSpPr>
              <p:nvPr/>
            </p:nvSpPr>
            <p:spPr bwMode="auto">
              <a:xfrm>
                <a:off x="1395" y="3744"/>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3" name="Line 332"/>
              <p:cNvSpPr>
                <a:spLocks noChangeShapeType="1"/>
              </p:cNvSpPr>
              <p:nvPr/>
            </p:nvSpPr>
            <p:spPr bwMode="auto">
              <a:xfrm flipV="1">
                <a:off x="1395" y="3779"/>
                <a:ext cx="6"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4" name="Line 333"/>
              <p:cNvSpPr>
                <a:spLocks noChangeShapeType="1"/>
              </p:cNvSpPr>
              <p:nvPr/>
            </p:nvSpPr>
            <p:spPr bwMode="auto">
              <a:xfrm flipV="1">
                <a:off x="1401" y="3739"/>
                <a:ext cx="0" cy="4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5" name="Line 334"/>
              <p:cNvSpPr>
                <a:spLocks noChangeShapeType="1"/>
              </p:cNvSpPr>
              <p:nvPr/>
            </p:nvSpPr>
            <p:spPr bwMode="auto">
              <a:xfrm flipV="1">
                <a:off x="1406" y="375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6" name="Line 335"/>
              <p:cNvSpPr>
                <a:spLocks noChangeShapeType="1"/>
              </p:cNvSpPr>
              <p:nvPr/>
            </p:nvSpPr>
            <p:spPr bwMode="auto">
              <a:xfrm>
                <a:off x="1412" y="3754"/>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7" name="Line 336"/>
              <p:cNvSpPr>
                <a:spLocks noChangeShapeType="1"/>
              </p:cNvSpPr>
              <p:nvPr/>
            </p:nvSpPr>
            <p:spPr bwMode="auto">
              <a:xfrm flipV="1">
                <a:off x="1412" y="3788"/>
                <a:ext cx="4"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8" name="Line 337"/>
              <p:cNvSpPr>
                <a:spLocks noChangeShapeType="1"/>
              </p:cNvSpPr>
              <p:nvPr/>
            </p:nvSpPr>
            <p:spPr bwMode="auto">
              <a:xfrm flipV="1">
                <a:off x="1416"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19" name="Line 338"/>
              <p:cNvSpPr>
                <a:spLocks noChangeShapeType="1"/>
              </p:cNvSpPr>
              <p:nvPr/>
            </p:nvSpPr>
            <p:spPr bwMode="auto">
              <a:xfrm flipV="1">
                <a:off x="1416" y="3720"/>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20" name="Line 339"/>
              <p:cNvSpPr>
                <a:spLocks noChangeShapeType="1"/>
              </p:cNvSpPr>
              <p:nvPr/>
            </p:nvSpPr>
            <p:spPr bwMode="auto">
              <a:xfrm>
                <a:off x="1422" y="3720"/>
                <a:ext cx="0" cy="7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21" name="Line 340"/>
              <p:cNvSpPr>
                <a:spLocks noChangeShapeType="1"/>
              </p:cNvSpPr>
              <p:nvPr/>
            </p:nvSpPr>
            <p:spPr bwMode="auto">
              <a:xfrm flipV="1">
                <a:off x="1422" y="3788"/>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22" name="Line 341"/>
              <p:cNvSpPr>
                <a:spLocks noChangeShapeType="1"/>
              </p:cNvSpPr>
              <p:nvPr/>
            </p:nvSpPr>
            <p:spPr bwMode="auto">
              <a:xfrm flipV="1">
                <a:off x="1428"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23" name="Line 342"/>
              <p:cNvSpPr>
                <a:spLocks noChangeShapeType="1"/>
              </p:cNvSpPr>
              <p:nvPr/>
            </p:nvSpPr>
            <p:spPr bwMode="auto">
              <a:xfrm>
                <a:off x="1428" y="3734"/>
                <a:ext cx="6"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24" name="Line 343"/>
              <p:cNvSpPr>
                <a:spLocks noChangeShapeType="1"/>
              </p:cNvSpPr>
              <p:nvPr/>
            </p:nvSpPr>
            <p:spPr bwMode="auto">
              <a:xfrm>
                <a:off x="1434"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25" name="Line 344"/>
              <p:cNvSpPr>
                <a:spLocks noChangeShapeType="1"/>
              </p:cNvSpPr>
              <p:nvPr/>
            </p:nvSpPr>
            <p:spPr bwMode="auto">
              <a:xfrm>
                <a:off x="1434" y="376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4426" name="Line 345"/>
              <p:cNvSpPr>
                <a:spLocks noChangeShapeType="1"/>
              </p:cNvSpPr>
              <p:nvPr/>
            </p:nvSpPr>
            <p:spPr bwMode="auto">
              <a:xfrm flipV="1">
                <a:off x="1439"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grpSp>
      </p:grpSp>
      <p:graphicFrame>
        <p:nvGraphicFramePr>
          <p:cNvPr id="4098" name="Object 346"/>
          <p:cNvGraphicFramePr>
            <a:graphicFrameLocks noChangeAspect="1"/>
          </p:cNvGraphicFramePr>
          <p:nvPr>
            <p:extLst>
              <p:ext uri="{D42A27DB-BD31-4B8C-83A1-F6EECF244321}">
                <p14:modId xmlns:p14="http://schemas.microsoft.com/office/powerpoint/2010/main" xmlns="" val="3965200109"/>
              </p:ext>
            </p:extLst>
          </p:nvPr>
        </p:nvGraphicFramePr>
        <p:xfrm>
          <a:off x="1365250" y="2970152"/>
          <a:ext cx="1371600" cy="519113"/>
        </p:xfrm>
        <a:graphic>
          <a:graphicData uri="http://schemas.openxmlformats.org/presentationml/2006/ole">
            <p:oleObj spid="_x0000_s4223" name="Bitmap Image" r:id="rId4" imgW="3038095" imgH="1009791" progId="PBrush">
              <p:embed/>
            </p:oleObj>
          </a:graphicData>
        </a:graphic>
      </p:graphicFrame>
      <p:sp>
        <p:nvSpPr>
          <p:cNvPr id="4116" name="Line 347"/>
          <p:cNvSpPr>
            <a:spLocks noChangeShapeType="1"/>
          </p:cNvSpPr>
          <p:nvPr/>
        </p:nvSpPr>
        <p:spPr bwMode="auto">
          <a:xfrm flipV="1">
            <a:off x="3803650" y="2619701"/>
            <a:ext cx="615950" cy="1261"/>
          </a:xfrm>
          <a:prstGeom prst="line">
            <a:avLst/>
          </a:prstGeom>
          <a:noFill/>
          <a:ln w="25400">
            <a:solidFill>
              <a:schemeClr val="tx1"/>
            </a:solidFill>
            <a:round/>
            <a:headEnd/>
            <a:tailEnd type="triangle" w="med" len="med"/>
          </a:ln>
        </p:spPr>
        <p:txBody>
          <a:bodyPr wrap="square" lIns="0" tIns="0" rIns="0" bIns="0">
            <a:spAutoFit/>
          </a:bodyPr>
          <a:lstStyle/>
          <a:p>
            <a:endParaRPr lang="en-US" dirty="0">
              <a:latin typeface="Agilent TT Cond" pitchFamily="34" charset="0"/>
            </a:endParaRPr>
          </a:p>
        </p:txBody>
      </p:sp>
      <p:sp>
        <p:nvSpPr>
          <p:cNvPr id="4117" name="Text Box 348"/>
          <p:cNvSpPr txBox="1">
            <a:spLocks noChangeArrowheads="1"/>
          </p:cNvSpPr>
          <p:nvPr/>
        </p:nvSpPr>
        <p:spPr bwMode="auto">
          <a:xfrm>
            <a:off x="298450" y="4602163"/>
            <a:ext cx="2438400" cy="990600"/>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1400" b="1" i="1" dirty="0">
                <a:latin typeface="Agilent TT Cond" pitchFamily="34" charset="0"/>
              </a:rPr>
              <a:t>Frequency Range </a:t>
            </a:r>
          </a:p>
          <a:p>
            <a:pPr marL="184150" indent="-184150" defTabSz="403225">
              <a:buClr>
                <a:srgbClr val="000000"/>
              </a:buClr>
              <a:buFontTx/>
              <a:buChar char="•"/>
            </a:pPr>
            <a:r>
              <a:rPr lang="en-US" sz="1400" b="1" i="1" dirty="0">
                <a:latin typeface="Agilent TT Cond" pitchFamily="34" charset="0"/>
              </a:rPr>
              <a:t>Output Power</a:t>
            </a:r>
          </a:p>
          <a:p>
            <a:pPr marL="184150" indent="-184150" defTabSz="403225">
              <a:buClr>
                <a:srgbClr val="000000"/>
              </a:buClr>
              <a:buFontTx/>
              <a:buChar char="•"/>
            </a:pPr>
            <a:r>
              <a:rPr lang="en-US" sz="1400" b="1" i="1" dirty="0">
                <a:latin typeface="Agilent TT Cond" pitchFamily="34" charset="0"/>
              </a:rPr>
              <a:t>Phase Noise</a:t>
            </a:r>
          </a:p>
          <a:p>
            <a:pPr marL="184150" indent="-184150" defTabSz="403225">
              <a:buClr>
                <a:srgbClr val="000000"/>
              </a:buClr>
              <a:buFontTx/>
              <a:buChar char="•"/>
            </a:pPr>
            <a:r>
              <a:rPr lang="en-US" sz="1400" b="1" i="1" dirty="0">
                <a:latin typeface="Agilent TT Cond" pitchFamily="34" charset="0"/>
              </a:rPr>
              <a:t>Broadband noise</a:t>
            </a:r>
          </a:p>
          <a:p>
            <a:pPr marL="184150" indent="-184150" defTabSz="403225">
              <a:buClr>
                <a:srgbClr val="000000"/>
              </a:buClr>
              <a:buFontTx/>
              <a:buChar char="•"/>
            </a:pPr>
            <a:r>
              <a:rPr lang="en-US" sz="1400" b="1" i="1" dirty="0">
                <a:latin typeface="Agilent TT Cond" pitchFamily="34" charset="0"/>
              </a:rPr>
              <a:t>Non-harmonic spurious</a:t>
            </a:r>
          </a:p>
        </p:txBody>
      </p:sp>
      <p:sp>
        <p:nvSpPr>
          <p:cNvPr id="4118" name="Text Box 349"/>
          <p:cNvSpPr txBox="1">
            <a:spLocks noChangeArrowheads="1"/>
          </p:cNvSpPr>
          <p:nvPr/>
        </p:nvSpPr>
        <p:spPr bwMode="auto">
          <a:xfrm>
            <a:off x="652012" y="4149725"/>
            <a:ext cx="1242327"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Key Specs:</a:t>
            </a:r>
          </a:p>
        </p:txBody>
      </p:sp>
      <p:sp>
        <p:nvSpPr>
          <p:cNvPr id="4119" name="Rectangle 350"/>
          <p:cNvSpPr>
            <a:spLocks noChangeArrowheads="1"/>
          </p:cNvSpPr>
          <p:nvPr/>
        </p:nvSpPr>
        <p:spPr bwMode="auto">
          <a:xfrm>
            <a:off x="158750" y="184150"/>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Basic CW Signals – Applications </a:t>
            </a:r>
            <a:br>
              <a:rPr lang="en-US" sz="2800" b="1" dirty="0">
                <a:solidFill>
                  <a:schemeClr val="accent1"/>
                </a:solidFill>
                <a:latin typeface="+mj-lt"/>
              </a:rPr>
            </a:br>
            <a:r>
              <a:rPr lang="en-US" sz="3200" dirty="0">
                <a:solidFill>
                  <a:schemeClr val="bg1"/>
                </a:solidFill>
                <a:latin typeface="Agilent TT Cond" pitchFamily="34" charset="0"/>
              </a:rPr>
              <a:t>	</a:t>
            </a:r>
          </a:p>
        </p:txBody>
      </p:sp>
      <p:sp>
        <p:nvSpPr>
          <p:cNvPr id="4120" name="Rectangle 351"/>
          <p:cNvSpPr>
            <a:spLocks noChangeArrowheads="1"/>
          </p:cNvSpPr>
          <p:nvPr/>
        </p:nvSpPr>
        <p:spPr bwMode="auto">
          <a:xfrm>
            <a:off x="1905000" y="838200"/>
            <a:ext cx="5410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Out-of-channel Receiver Testing</a:t>
            </a:r>
            <a:endParaRPr lang="en-US" sz="3200" b="1" dirty="0">
              <a:latin typeface="Agilent TT Cond"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749680535"/>
              </p:ext>
            </p:extLst>
          </p:nvPr>
        </p:nvGraphicFramePr>
        <p:xfrm>
          <a:off x="1365250" y="1907326"/>
          <a:ext cx="1371600" cy="519113"/>
        </p:xfrm>
        <a:graphic>
          <a:graphicData uri="http://schemas.openxmlformats.org/presentationml/2006/ole">
            <p:oleObj spid="_x0000_s4224" name="Bitmap Image" r:id="rId5" imgW="3038095" imgH="1009791" progId="PBrush">
              <p:embed/>
            </p:oleObj>
          </a:graphicData>
        </a:graphic>
      </p:graphicFrame>
      <p:sp>
        <p:nvSpPr>
          <p:cNvPr id="353" name="Text Box 4"/>
          <p:cNvSpPr txBox="1">
            <a:spLocks noChangeArrowheads="1"/>
          </p:cNvSpPr>
          <p:nvPr/>
        </p:nvSpPr>
        <p:spPr bwMode="auto">
          <a:xfrm>
            <a:off x="1585063" y="2419794"/>
            <a:ext cx="1309577" cy="24372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smtClean="0">
                <a:solidFill>
                  <a:srgbClr val="C20000"/>
                </a:solidFill>
                <a:latin typeface="Agilent TT Cond" pitchFamily="34" charset="0"/>
              </a:rPr>
              <a:t>in-channel signal</a:t>
            </a:r>
            <a:endParaRPr lang="en-US" sz="1300" b="1" dirty="0">
              <a:solidFill>
                <a:srgbClr val="C20000"/>
              </a:solidFill>
              <a:latin typeface="Agilent TT Cond" pitchFamily="34" charset="0"/>
            </a:endParaRPr>
          </a:p>
        </p:txBody>
      </p:sp>
      <p:cxnSp>
        <p:nvCxnSpPr>
          <p:cNvPr id="4" name="Straight Connector 3"/>
          <p:cNvCxnSpPr/>
          <p:nvPr/>
        </p:nvCxnSpPr>
        <p:spPr bwMode="auto">
          <a:xfrm>
            <a:off x="2686142" y="2298848"/>
            <a:ext cx="1048850" cy="0"/>
          </a:xfrm>
          <a:prstGeom prst="line">
            <a:avLst/>
          </a:prstGeom>
          <a:solidFill>
            <a:schemeClr val="accent1"/>
          </a:solidFill>
          <a:ln w="25400" cap="flat" cmpd="sng" algn="ctr">
            <a:solidFill>
              <a:schemeClr val="tx1"/>
            </a:solidFill>
            <a:prstDash val="solid"/>
            <a:round/>
            <a:headEnd type="none" w="med" len="med"/>
            <a:tailEnd type="none" w="med" len="lg"/>
          </a:ln>
          <a:effectLst/>
        </p:spPr>
      </p:cxnSp>
      <p:cxnSp>
        <p:nvCxnSpPr>
          <p:cNvPr id="356" name="Straight Connector 355"/>
          <p:cNvCxnSpPr/>
          <p:nvPr/>
        </p:nvCxnSpPr>
        <p:spPr bwMode="auto">
          <a:xfrm>
            <a:off x="2686142" y="3344863"/>
            <a:ext cx="1048850" cy="0"/>
          </a:xfrm>
          <a:prstGeom prst="line">
            <a:avLst/>
          </a:prstGeom>
          <a:solidFill>
            <a:schemeClr val="accent1"/>
          </a:solidFill>
          <a:ln w="25400" cap="flat" cmpd="sng" algn="ctr">
            <a:solidFill>
              <a:schemeClr val="tx1"/>
            </a:solidFill>
            <a:prstDash val="solid"/>
            <a:round/>
            <a:headEnd type="none" w="med" len="med"/>
            <a:tailEnd type="none" w="med" len="lg"/>
          </a:ln>
          <a:effectLst/>
        </p:spPr>
      </p:cxnSp>
      <p:cxnSp>
        <p:nvCxnSpPr>
          <p:cNvPr id="357" name="Straight Connector 356"/>
          <p:cNvCxnSpPr/>
          <p:nvPr/>
        </p:nvCxnSpPr>
        <p:spPr bwMode="auto">
          <a:xfrm>
            <a:off x="3734992" y="2708440"/>
            <a:ext cx="0" cy="636423"/>
          </a:xfrm>
          <a:prstGeom prst="line">
            <a:avLst/>
          </a:prstGeom>
          <a:solidFill>
            <a:schemeClr val="accent1"/>
          </a:solidFill>
          <a:ln w="25400" cap="flat" cmpd="sng" algn="ctr">
            <a:solidFill>
              <a:schemeClr val="tx1"/>
            </a:solidFill>
            <a:prstDash val="solid"/>
            <a:round/>
            <a:headEnd type="none" w="med" len="med"/>
            <a:tailEnd type="none" w="med" len="lg"/>
          </a:ln>
          <a:effectLst/>
        </p:spPr>
      </p:cxnSp>
      <p:sp>
        <p:nvSpPr>
          <p:cNvPr id="360" name="Oval 4"/>
          <p:cNvSpPr>
            <a:spLocks noChangeArrowheads="1"/>
          </p:cNvSpPr>
          <p:nvPr/>
        </p:nvSpPr>
        <p:spPr bwMode="auto">
          <a:xfrm>
            <a:off x="3646489" y="2510118"/>
            <a:ext cx="177006" cy="192880"/>
          </a:xfrm>
          <a:prstGeom prst="ellipse">
            <a:avLst/>
          </a:prstGeom>
          <a:solidFill>
            <a:srgbClr val="C20000"/>
          </a:solidFill>
          <a:ln w="18732">
            <a:solidFill>
              <a:srgbClr val="C20000"/>
            </a:solidFill>
            <a:round/>
            <a:headEnd/>
            <a:tailEnd/>
          </a:ln>
        </p:spPr>
        <p:txBody>
          <a:bodyPr lIns="0" tIns="0" rIns="0" bIns="0"/>
          <a:lstStyle/>
          <a:p>
            <a:endParaRPr lang="en-US" dirty="0">
              <a:latin typeface="Agilent TT Cond" pitchFamily="34" charset="0"/>
            </a:endParaRPr>
          </a:p>
        </p:txBody>
      </p:sp>
      <p:cxnSp>
        <p:nvCxnSpPr>
          <p:cNvPr id="363" name="Straight Connector 362"/>
          <p:cNvCxnSpPr/>
          <p:nvPr/>
        </p:nvCxnSpPr>
        <p:spPr bwMode="auto">
          <a:xfrm>
            <a:off x="3734992" y="2298848"/>
            <a:ext cx="0" cy="211270"/>
          </a:xfrm>
          <a:prstGeom prst="line">
            <a:avLst/>
          </a:prstGeom>
          <a:solidFill>
            <a:schemeClr val="accent1"/>
          </a:solidFill>
          <a:ln w="25400" cap="flat" cmpd="sng" algn="ctr">
            <a:solidFill>
              <a:schemeClr val="tx1"/>
            </a:solidFill>
            <a:prstDash val="solid"/>
            <a:round/>
            <a:headEnd type="none" w="med" len="med"/>
            <a:tailEnd type="none" w="med" len="lg"/>
          </a:ln>
          <a:effectLst/>
        </p:spPr>
      </p:cxnSp>
      <p:sp>
        <p:nvSpPr>
          <p:cNvPr id="366" name="Text Box 30"/>
          <p:cNvSpPr txBox="1">
            <a:spLocks noChangeArrowheads="1"/>
          </p:cNvSpPr>
          <p:nvPr/>
        </p:nvSpPr>
        <p:spPr bwMode="auto">
          <a:xfrm>
            <a:off x="3164119" y="2687107"/>
            <a:ext cx="570873" cy="2296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smtClean="0">
                <a:solidFill>
                  <a:srgbClr val="C20000"/>
                </a:solidFill>
                <a:latin typeface="Agilent TT Cond" pitchFamily="34" charset="0"/>
              </a:rPr>
              <a:t>isolator</a:t>
            </a:r>
            <a:endParaRPr lang="en-US" sz="2200" dirty="0">
              <a:latin typeface="Agilent TT Cond" pitchFamily="34" charset="0"/>
            </a:endParaRP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5" name="Footer Placeholder 4"/>
          <p:cNvSpPr>
            <a:spLocks noGrp="1"/>
          </p:cNvSpPr>
          <p:nvPr>
            <p:ph type="ftr" sz="quarter" idx="3"/>
          </p:nvPr>
        </p:nvSpPr>
        <p:spPr>
          <a:xfrm>
            <a:off x="7621588" y="6337005"/>
            <a:ext cx="1293812" cy="325240"/>
          </a:xfrm>
        </p:spPr>
        <p:txBody>
          <a:bodyPr/>
          <a:lstStyle/>
          <a:p>
            <a:r>
              <a:rPr lang="en-US" dirty="0" smtClean="0"/>
              <a:t>Back to Basics Training Copyright Agilent 2012</a:t>
            </a:r>
            <a:endParaRPr lang="en-US" dirty="0"/>
          </a:p>
        </p:txBody>
      </p:sp>
      <p:sp>
        <p:nvSpPr>
          <p:cNvPr id="7" name="Slide Number Placeholder 6"/>
          <p:cNvSpPr>
            <a:spLocks noGrp="1"/>
          </p:cNvSpPr>
          <p:nvPr>
            <p:ph type="sldNum" sz="quarter" idx="4"/>
          </p:nvPr>
        </p:nvSpPr>
        <p:spPr/>
        <p:txBody>
          <a:bodyPr/>
          <a:lstStyle/>
          <a:p>
            <a:fld id="{793EC66B-EF27-4603-8557-B6CFD2D77735}" type="slidenum">
              <a:rPr lang="en-US" smtClean="0"/>
              <a:pPr/>
              <a:t>35</a:t>
            </a:fld>
            <a:endParaRPr lang="en-US" dirty="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AutoShape 2"/>
          <p:cNvSpPr>
            <a:spLocks noChangeArrowheads="1"/>
          </p:cNvSpPr>
          <p:nvPr/>
        </p:nvSpPr>
        <p:spPr bwMode="auto">
          <a:xfrm flipV="1">
            <a:off x="5319713" y="1679575"/>
            <a:ext cx="1822450" cy="1368425"/>
          </a:xfrm>
          <a:prstGeom prst="roundRect">
            <a:avLst>
              <a:gd name="adj" fmla="val 17866"/>
            </a:avLst>
          </a:prstGeom>
          <a:solidFill>
            <a:srgbClr val="C0E1FF"/>
          </a:solidFill>
          <a:ln w="18732">
            <a:solidFill>
              <a:srgbClr val="C0E1FF"/>
            </a:solidFill>
            <a:round/>
            <a:headEnd/>
            <a:tailEnd/>
          </a:ln>
          <a:effectLst>
            <a:outerShdw dist="105997" dir="8100000" algn="ctr" rotWithShape="0">
              <a:srgbClr val="404040"/>
            </a:outerShdw>
          </a:effectLst>
        </p:spPr>
        <p:txBody>
          <a:bodyPr lIns="0" tIns="0" rIns="0" bIns="0"/>
          <a:lstStyle/>
          <a:p>
            <a:pPr>
              <a:defRPr/>
            </a:pPr>
            <a:endParaRPr lang="en-US" dirty="0">
              <a:latin typeface="Agilent TT Cond" pitchFamily="34" charset="0"/>
            </a:endParaRPr>
          </a:p>
        </p:txBody>
      </p:sp>
      <p:sp>
        <p:nvSpPr>
          <p:cNvPr id="5125" name="Text Box 3"/>
          <p:cNvSpPr txBox="1">
            <a:spLocks noChangeArrowheads="1"/>
          </p:cNvSpPr>
          <p:nvPr/>
        </p:nvSpPr>
        <p:spPr bwMode="auto">
          <a:xfrm>
            <a:off x="7358063" y="2047875"/>
            <a:ext cx="1166812" cy="2603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output RF</a:t>
            </a:r>
            <a:endParaRPr lang="en-US" sz="2200" dirty="0">
              <a:latin typeface="Agilent TT Cond" pitchFamily="34" charset="0"/>
            </a:endParaRPr>
          </a:p>
        </p:txBody>
      </p:sp>
      <p:sp>
        <p:nvSpPr>
          <p:cNvPr id="5126" name="Oval 4"/>
          <p:cNvSpPr>
            <a:spLocks noChangeArrowheads="1"/>
          </p:cNvSpPr>
          <p:nvPr/>
        </p:nvSpPr>
        <p:spPr bwMode="auto">
          <a:xfrm>
            <a:off x="4570413" y="2219325"/>
            <a:ext cx="354012" cy="342900"/>
          </a:xfrm>
          <a:prstGeom prst="ellipse">
            <a:avLst/>
          </a:prstGeom>
          <a:solidFill>
            <a:srgbClr val="C20000"/>
          </a:solidFill>
          <a:ln w="18732">
            <a:solidFill>
              <a:srgbClr val="C20000"/>
            </a:solidFill>
            <a:round/>
            <a:headEnd/>
            <a:tailEnd/>
          </a:ln>
        </p:spPr>
        <p:txBody>
          <a:bodyPr lIns="0" tIns="0" rIns="0" bIns="0"/>
          <a:lstStyle/>
          <a:p>
            <a:endParaRPr lang="en-US" dirty="0">
              <a:latin typeface="Agilent TT Cond" pitchFamily="34" charset="0"/>
            </a:endParaRPr>
          </a:p>
        </p:txBody>
      </p:sp>
      <p:sp>
        <p:nvSpPr>
          <p:cNvPr id="5127" name="Line 5"/>
          <p:cNvSpPr>
            <a:spLocks noChangeShapeType="1"/>
          </p:cNvSpPr>
          <p:nvPr/>
        </p:nvSpPr>
        <p:spPr bwMode="auto">
          <a:xfrm>
            <a:off x="4924425" y="2390775"/>
            <a:ext cx="703263"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5128" name="Freeform 6"/>
          <p:cNvSpPr>
            <a:spLocks/>
          </p:cNvSpPr>
          <p:nvPr/>
        </p:nvSpPr>
        <p:spPr bwMode="auto">
          <a:xfrm>
            <a:off x="5632450" y="2035175"/>
            <a:ext cx="708025" cy="685800"/>
          </a:xfrm>
          <a:custGeom>
            <a:avLst/>
            <a:gdLst>
              <a:gd name="T0" fmla="*/ 0 w 490"/>
              <a:gd name="T1" fmla="*/ 0 h 489"/>
              <a:gd name="T2" fmla="*/ 0 w 490"/>
              <a:gd name="T3" fmla="*/ 2147483647 h 489"/>
              <a:gd name="T4" fmla="*/ 2147483647 w 490"/>
              <a:gd name="T5" fmla="*/ 2147483647 h 489"/>
              <a:gd name="T6" fmla="*/ 0 w 490"/>
              <a:gd name="T7" fmla="*/ 0 h 489"/>
              <a:gd name="T8" fmla="*/ 0 w 490"/>
              <a:gd name="T9" fmla="*/ 0 h 489"/>
              <a:gd name="T10" fmla="*/ 0 60000 65536"/>
              <a:gd name="T11" fmla="*/ 0 60000 65536"/>
              <a:gd name="T12" fmla="*/ 0 60000 65536"/>
              <a:gd name="T13" fmla="*/ 0 60000 65536"/>
              <a:gd name="T14" fmla="*/ 0 60000 65536"/>
              <a:gd name="T15" fmla="*/ 0 w 490"/>
              <a:gd name="T16" fmla="*/ 0 h 489"/>
              <a:gd name="T17" fmla="*/ 490 w 490"/>
              <a:gd name="T18" fmla="*/ 489 h 489"/>
            </a:gdLst>
            <a:ahLst/>
            <a:cxnLst>
              <a:cxn ang="T10">
                <a:pos x="T0" y="T1"/>
              </a:cxn>
              <a:cxn ang="T11">
                <a:pos x="T2" y="T3"/>
              </a:cxn>
              <a:cxn ang="T12">
                <a:pos x="T4" y="T5"/>
              </a:cxn>
              <a:cxn ang="T13">
                <a:pos x="T6" y="T7"/>
              </a:cxn>
              <a:cxn ang="T14">
                <a:pos x="T8" y="T9"/>
              </a:cxn>
            </a:cxnLst>
            <a:rect l="T15" t="T16" r="T17" b="T18"/>
            <a:pathLst>
              <a:path w="490" h="489">
                <a:moveTo>
                  <a:pt x="0" y="0"/>
                </a:moveTo>
                <a:lnTo>
                  <a:pt x="0" y="488"/>
                </a:lnTo>
                <a:lnTo>
                  <a:pt x="489" y="244"/>
                </a:lnTo>
                <a:lnTo>
                  <a:pt x="0" y="0"/>
                </a:lnTo>
              </a:path>
            </a:pathLst>
          </a:custGeom>
          <a:noFill/>
          <a:ln w="18732">
            <a:solidFill>
              <a:srgbClr val="808080"/>
            </a:solidFill>
            <a:round/>
            <a:headEnd/>
            <a:tailEnd/>
          </a:ln>
        </p:spPr>
        <p:txBody>
          <a:bodyPr lIns="0" tIns="0" rIns="0" bIns="0"/>
          <a:lstStyle/>
          <a:p>
            <a:endParaRPr lang="en-US" dirty="0">
              <a:latin typeface="Agilent TT Cond" pitchFamily="34" charset="0"/>
            </a:endParaRPr>
          </a:p>
        </p:txBody>
      </p:sp>
      <p:sp>
        <p:nvSpPr>
          <p:cNvPr id="5129" name="Freeform 7"/>
          <p:cNvSpPr>
            <a:spLocks/>
          </p:cNvSpPr>
          <p:nvPr/>
        </p:nvSpPr>
        <p:spPr bwMode="auto">
          <a:xfrm>
            <a:off x="2590800" y="1835150"/>
            <a:ext cx="2157413" cy="385763"/>
          </a:xfrm>
          <a:custGeom>
            <a:avLst/>
            <a:gdLst>
              <a:gd name="T0" fmla="*/ 0 w 611"/>
              <a:gd name="T1" fmla="*/ 0 h 245"/>
              <a:gd name="T2" fmla="*/ 2147483647 w 611"/>
              <a:gd name="T3" fmla="*/ 0 h 245"/>
              <a:gd name="T4" fmla="*/ 2147483647 w 611"/>
              <a:gd name="T5" fmla="*/ 2147483647 h 245"/>
              <a:gd name="T6" fmla="*/ 0 60000 65536"/>
              <a:gd name="T7" fmla="*/ 0 60000 65536"/>
              <a:gd name="T8" fmla="*/ 0 60000 65536"/>
              <a:gd name="T9" fmla="*/ 0 w 611"/>
              <a:gd name="T10" fmla="*/ 0 h 245"/>
              <a:gd name="T11" fmla="*/ 611 w 611"/>
              <a:gd name="T12" fmla="*/ 245 h 245"/>
            </a:gdLst>
            <a:ahLst/>
            <a:cxnLst>
              <a:cxn ang="T6">
                <a:pos x="T0" y="T1"/>
              </a:cxn>
              <a:cxn ang="T7">
                <a:pos x="T2" y="T3"/>
              </a:cxn>
              <a:cxn ang="T8">
                <a:pos x="T4" y="T5"/>
              </a:cxn>
            </a:cxnLst>
            <a:rect l="T9" t="T10" r="T11" b="T12"/>
            <a:pathLst>
              <a:path w="611" h="245">
                <a:moveTo>
                  <a:pt x="0" y="0"/>
                </a:moveTo>
                <a:lnTo>
                  <a:pt x="610" y="0"/>
                </a:lnTo>
                <a:lnTo>
                  <a:pt x="610" y="24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5130" name="Freeform 8"/>
          <p:cNvSpPr>
            <a:spLocks/>
          </p:cNvSpPr>
          <p:nvPr/>
        </p:nvSpPr>
        <p:spPr bwMode="auto">
          <a:xfrm>
            <a:off x="2590800" y="2562225"/>
            <a:ext cx="2157413" cy="339725"/>
          </a:xfrm>
          <a:custGeom>
            <a:avLst/>
            <a:gdLst>
              <a:gd name="T0" fmla="*/ 0 w 611"/>
              <a:gd name="T1" fmla="*/ 2147483647 h 245"/>
              <a:gd name="T2" fmla="*/ 2147483647 w 611"/>
              <a:gd name="T3" fmla="*/ 2147483647 h 245"/>
              <a:gd name="T4" fmla="*/ 2147483647 w 611"/>
              <a:gd name="T5" fmla="*/ 0 h 245"/>
              <a:gd name="T6" fmla="*/ 0 60000 65536"/>
              <a:gd name="T7" fmla="*/ 0 60000 65536"/>
              <a:gd name="T8" fmla="*/ 0 60000 65536"/>
              <a:gd name="T9" fmla="*/ 0 w 611"/>
              <a:gd name="T10" fmla="*/ 0 h 245"/>
              <a:gd name="T11" fmla="*/ 611 w 611"/>
              <a:gd name="T12" fmla="*/ 245 h 245"/>
            </a:gdLst>
            <a:ahLst/>
            <a:cxnLst>
              <a:cxn ang="T6">
                <a:pos x="T0" y="T1"/>
              </a:cxn>
              <a:cxn ang="T7">
                <a:pos x="T2" y="T3"/>
              </a:cxn>
              <a:cxn ang="T8">
                <a:pos x="T4" y="T5"/>
              </a:cxn>
            </a:cxnLst>
            <a:rect l="T9" t="T10" r="T11" b="T12"/>
            <a:pathLst>
              <a:path w="611" h="245">
                <a:moveTo>
                  <a:pt x="0" y="244"/>
                </a:moveTo>
                <a:lnTo>
                  <a:pt x="610" y="244"/>
                </a:lnTo>
                <a:lnTo>
                  <a:pt x="610"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5131" name="Line 9"/>
          <p:cNvSpPr>
            <a:spLocks noChangeShapeType="1"/>
          </p:cNvSpPr>
          <p:nvPr/>
        </p:nvSpPr>
        <p:spPr bwMode="auto">
          <a:xfrm>
            <a:off x="6345238" y="2390775"/>
            <a:ext cx="1322387" cy="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5132" name="Line 10"/>
          <p:cNvSpPr>
            <a:spLocks noChangeShapeType="1"/>
          </p:cNvSpPr>
          <p:nvPr/>
        </p:nvSpPr>
        <p:spPr bwMode="auto">
          <a:xfrm flipV="1">
            <a:off x="4114800" y="2444750"/>
            <a:ext cx="457200" cy="0"/>
          </a:xfrm>
          <a:prstGeom prst="line">
            <a:avLst/>
          </a:prstGeom>
          <a:noFill/>
          <a:ln w="31234">
            <a:solidFill>
              <a:srgbClr val="808080"/>
            </a:solidFill>
            <a:round/>
            <a:headEnd/>
            <a:tailEnd type="triangle" w="med" len="med"/>
          </a:ln>
        </p:spPr>
        <p:txBody>
          <a:bodyPr lIns="0" tIns="0" rIns="0" bIns="0"/>
          <a:lstStyle/>
          <a:p>
            <a:endParaRPr lang="en-US" dirty="0">
              <a:latin typeface="Agilent TT Cond" pitchFamily="34" charset="0"/>
            </a:endParaRPr>
          </a:p>
        </p:txBody>
      </p:sp>
      <p:sp>
        <p:nvSpPr>
          <p:cNvPr id="5133" name="Text Box 11"/>
          <p:cNvSpPr txBox="1">
            <a:spLocks noChangeArrowheads="1"/>
          </p:cNvSpPr>
          <p:nvPr/>
        </p:nvSpPr>
        <p:spPr bwMode="auto">
          <a:xfrm>
            <a:off x="2808288" y="1536700"/>
            <a:ext cx="238125" cy="34131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1</a:t>
            </a:r>
            <a:endParaRPr lang="en-US" sz="2200" dirty="0">
              <a:latin typeface="Agilent TT Cond" pitchFamily="34" charset="0"/>
            </a:endParaRPr>
          </a:p>
        </p:txBody>
      </p:sp>
      <p:sp>
        <p:nvSpPr>
          <p:cNvPr id="5134" name="Text Box 12"/>
          <p:cNvSpPr txBox="1">
            <a:spLocks noChangeArrowheads="1"/>
          </p:cNvSpPr>
          <p:nvPr/>
        </p:nvSpPr>
        <p:spPr bwMode="auto">
          <a:xfrm>
            <a:off x="2808288" y="2562225"/>
            <a:ext cx="238125" cy="34131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2</a:t>
            </a:r>
            <a:endParaRPr lang="en-US" sz="2200" dirty="0">
              <a:latin typeface="Agilent TT Cond" pitchFamily="34" charset="0"/>
            </a:endParaRPr>
          </a:p>
        </p:txBody>
      </p:sp>
      <p:sp>
        <p:nvSpPr>
          <p:cNvPr id="5135" name="Text Box 13"/>
          <p:cNvSpPr txBox="1">
            <a:spLocks noChangeArrowheads="1"/>
          </p:cNvSpPr>
          <p:nvPr/>
        </p:nvSpPr>
        <p:spPr bwMode="auto">
          <a:xfrm>
            <a:off x="6240463" y="1773238"/>
            <a:ext cx="652462" cy="3381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DUT</a:t>
            </a:r>
            <a:endParaRPr lang="en-US" sz="2200" dirty="0">
              <a:latin typeface="Agilent TT Cond" pitchFamily="34" charset="0"/>
            </a:endParaRPr>
          </a:p>
        </p:txBody>
      </p:sp>
      <p:sp>
        <p:nvSpPr>
          <p:cNvPr id="5136" name="Freeform 14"/>
          <p:cNvSpPr>
            <a:spLocks/>
          </p:cNvSpPr>
          <p:nvPr/>
        </p:nvSpPr>
        <p:spPr bwMode="auto">
          <a:xfrm>
            <a:off x="3046413" y="3524250"/>
            <a:ext cx="4533900" cy="1906588"/>
          </a:xfrm>
          <a:custGeom>
            <a:avLst/>
            <a:gdLst>
              <a:gd name="T0" fmla="*/ 0 w 4031"/>
              <a:gd name="T1" fmla="*/ 0 h 1833"/>
              <a:gd name="T2" fmla="*/ 0 w 4031"/>
              <a:gd name="T3" fmla="*/ 2147483647 h 1833"/>
              <a:gd name="T4" fmla="*/ 2147483647 w 4031"/>
              <a:gd name="T5" fmla="*/ 2147483647 h 1833"/>
              <a:gd name="T6" fmla="*/ 0 60000 65536"/>
              <a:gd name="T7" fmla="*/ 0 60000 65536"/>
              <a:gd name="T8" fmla="*/ 0 60000 65536"/>
              <a:gd name="T9" fmla="*/ 0 w 4031"/>
              <a:gd name="T10" fmla="*/ 0 h 1833"/>
              <a:gd name="T11" fmla="*/ 4031 w 4031"/>
              <a:gd name="T12" fmla="*/ 1833 h 1833"/>
            </a:gdLst>
            <a:ahLst/>
            <a:cxnLst>
              <a:cxn ang="T6">
                <a:pos x="T0" y="T1"/>
              </a:cxn>
              <a:cxn ang="T7">
                <a:pos x="T2" y="T3"/>
              </a:cxn>
              <a:cxn ang="T8">
                <a:pos x="T4" y="T5"/>
              </a:cxn>
            </a:cxnLst>
            <a:rect l="T9" t="T10" r="T11" b="T12"/>
            <a:pathLst>
              <a:path w="4031" h="1833">
                <a:moveTo>
                  <a:pt x="0" y="0"/>
                </a:moveTo>
                <a:lnTo>
                  <a:pt x="0" y="1832"/>
                </a:lnTo>
                <a:lnTo>
                  <a:pt x="4030" y="1832"/>
                </a:lnTo>
              </a:path>
            </a:pathLst>
          </a:custGeom>
          <a:noFill/>
          <a:ln w="31234">
            <a:solidFill>
              <a:srgbClr val="000000"/>
            </a:solidFill>
            <a:round/>
            <a:headEnd type="triangle" w="med" len="med"/>
            <a:tailEnd type="triangle" w="med" len="med"/>
          </a:ln>
        </p:spPr>
        <p:txBody>
          <a:bodyPr/>
          <a:lstStyle/>
          <a:p>
            <a:endParaRPr lang="en-US" dirty="0">
              <a:latin typeface="Agilent TT Cond" pitchFamily="34" charset="0"/>
            </a:endParaRPr>
          </a:p>
        </p:txBody>
      </p:sp>
      <p:sp>
        <p:nvSpPr>
          <p:cNvPr id="5137" name="Line 15"/>
          <p:cNvSpPr>
            <a:spLocks noChangeShapeType="1"/>
          </p:cNvSpPr>
          <p:nvPr/>
        </p:nvSpPr>
        <p:spPr bwMode="auto">
          <a:xfrm flipV="1">
            <a:off x="4832350" y="4033838"/>
            <a:ext cx="0" cy="139700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5138" name="Line 16"/>
          <p:cNvSpPr>
            <a:spLocks noChangeShapeType="1"/>
          </p:cNvSpPr>
          <p:nvPr/>
        </p:nvSpPr>
        <p:spPr bwMode="auto">
          <a:xfrm flipV="1">
            <a:off x="5381625" y="4033838"/>
            <a:ext cx="0" cy="139700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5139" name="Line 17"/>
          <p:cNvSpPr>
            <a:spLocks noChangeShapeType="1"/>
          </p:cNvSpPr>
          <p:nvPr/>
        </p:nvSpPr>
        <p:spPr bwMode="auto">
          <a:xfrm flipV="1">
            <a:off x="4283075" y="4922838"/>
            <a:ext cx="0" cy="50800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5140" name="Line 18"/>
          <p:cNvSpPr>
            <a:spLocks noChangeShapeType="1"/>
          </p:cNvSpPr>
          <p:nvPr/>
        </p:nvSpPr>
        <p:spPr bwMode="auto">
          <a:xfrm flipV="1">
            <a:off x="5930900" y="4922838"/>
            <a:ext cx="0" cy="50800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5141" name="Text Box 19"/>
          <p:cNvSpPr txBox="1">
            <a:spLocks noChangeArrowheads="1"/>
          </p:cNvSpPr>
          <p:nvPr/>
        </p:nvSpPr>
        <p:spPr bwMode="auto">
          <a:xfrm>
            <a:off x="5381625" y="3778250"/>
            <a:ext cx="185738" cy="2540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2</a:t>
            </a:r>
            <a:endParaRPr lang="en-US" sz="2200" dirty="0">
              <a:latin typeface="Agilent TT Cond" pitchFamily="34" charset="0"/>
            </a:endParaRPr>
          </a:p>
        </p:txBody>
      </p:sp>
      <p:sp>
        <p:nvSpPr>
          <p:cNvPr id="5142" name="Text Box 20"/>
          <p:cNvSpPr txBox="1">
            <a:spLocks noChangeArrowheads="1"/>
          </p:cNvSpPr>
          <p:nvPr/>
        </p:nvSpPr>
        <p:spPr bwMode="auto">
          <a:xfrm>
            <a:off x="4695825" y="3778250"/>
            <a:ext cx="184150" cy="2540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1</a:t>
            </a:r>
            <a:endParaRPr lang="en-US" sz="2200" dirty="0">
              <a:latin typeface="Agilent TT Cond" pitchFamily="34" charset="0"/>
            </a:endParaRPr>
          </a:p>
        </p:txBody>
      </p:sp>
      <p:sp>
        <p:nvSpPr>
          <p:cNvPr id="5143" name="Text Box 21"/>
          <p:cNvSpPr txBox="1">
            <a:spLocks noChangeArrowheads="1"/>
          </p:cNvSpPr>
          <p:nvPr/>
        </p:nvSpPr>
        <p:spPr bwMode="auto">
          <a:xfrm>
            <a:off x="5495925" y="5461000"/>
            <a:ext cx="1514475" cy="330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err="1">
                <a:solidFill>
                  <a:srgbClr val="C20000"/>
                </a:solidFill>
                <a:latin typeface="Agilent TT Cond" pitchFamily="34" charset="0"/>
              </a:rPr>
              <a:t>f</a:t>
            </a:r>
            <a:r>
              <a:rPr lang="en-US" sz="1300" b="1" dirty="0" err="1">
                <a:solidFill>
                  <a:srgbClr val="C20000"/>
                </a:solidFill>
                <a:latin typeface="Agilent TT Cond" pitchFamily="34" charset="0"/>
              </a:rPr>
              <a:t>U</a:t>
            </a:r>
            <a:r>
              <a:rPr lang="en-US" sz="1700" b="1" dirty="0">
                <a:solidFill>
                  <a:srgbClr val="C20000"/>
                </a:solidFill>
                <a:latin typeface="Agilent TT Cond" pitchFamily="34" charset="0"/>
              </a:rPr>
              <a:t> = 2</a:t>
            </a: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2</a:t>
            </a:r>
            <a:r>
              <a:rPr lang="en-US" sz="1700" b="1" dirty="0">
                <a:solidFill>
                  <a:srgbClr val="C20000"/>
                </a:solidFill>
                <a:latin typeface="Agilent TT Cond" pitchFamily="34" charset="0"/>
              </a:rPr>
              <a:t> - </a:t>
            </a: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1</a:t>
            </a:r>
            <a:endParaRPr lang="en-US" sz="2200" dirty="0">
              <a:latin typeface="Agilent TT Cond" pitchFamily="34" charset="0"/>
            </a:endParaRPr>
          </a:p>
        </p:txBody>
      </p:sp>
      <p:sp>
        <p:nvSpPr>
          <p:cNvPr id="5144" name="Text Box 22"/>
          <p:cNvSpPr txBox="1">
            <a:spLocks noChangeArrowheads="1"/>
          </p:cNvSpPr>
          <p:nvPr/>
        </p:nvSpPr>
        <p:spPr bwMode="auto">
          <a:xfrm>
            <a:off x="3657600" y="5461000"/>
            <a:ext cx="1257300" cy="2540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err="1">
                <a:solidFill>
                  <a:srgbClr val="C20000"/>
                </a:solidFill>
                <a:latin typeface="Agilent TT Cond" pitchFamily="34" charset="0"/>
              </a:rPr>
              <a:t>f</a:t>
            </a:r>
            <a:r>
              <a:rPr lang="en-US" sz="1300" b="1" dirty="0" err="1">
                <a:solidFill>
                  <a:srgbClr val="C20000"/>
                </a:solidFill>
                <a:latin typeface="Agilent TT Cond" pitchFamily="34" charset="0"/>
              </a:rPr>
              <a:t>L</a:t>
            </a:r>
            <a:r>
              <a:rPr lang="en-US" sz="1700" b="1" dirty="0">
                <a:solidFill>
                  <a:srgbClr val="C20000"/>
                </a:solidFill>
                <a:latin typeface="Agilent TT Cond" pitchFamily="34" charset="0"/>
              </a:rPr>
              <a:t> = 2</a:t>
            </a: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1</a:t>
            </a:r>
            <a:r>
              <a:rPr lang="en-US" sz="1700" b="1" dirty="0">
                <a:solidFill>
                  <a:srgbClr val="C20000"/>
                </a:solidFill>
                <a:latin typeface="Agilent TT Cond" pitchFamily="34" charset="0"/>
              </a:rPr>
              <a:t> - </a:t>
            </a: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2</a:t>
            </a:r>
            <a:endParaRPr lang="en-US" sz="2200" dirty="0">
              <a:latin typeface="Agilent TT Cond" pitchFamily="34" charset="0"/>
            </a:endParaRPr>
          </a:p>
        </p:txBody>
      </p:sp>
      <p:sp>
        <p:nvSpPr>
          <p:cNvPr id="5145" name="Line 23"/>
          <p:cNvSpPr>
            <a:spLocks noChangeShapeType="1"/>
          </p:cNvSpPr>
          <p:nvPr/>
        </p:nvSpPr>
        <p:spPr bwMode="auto">
          <a:xfrm flipV="1">
            <a:off x="6069013" y="4922838"/>
            <a:ext cx="0" cy="508000"/>
          </a:xfrm>
          <a:prstGeom prst="line">
            <a:avLst/>
          </a:prstGeom>
          <a:noFill/>
          <a:ln w="31234">
            <a:solidFill>
              <a:srgbClr val="FF0000"/>
            </a:solidFill>
            <a:round/>
            <a:headEnd/>
            <a:tailEnd type="triangle" w="med" len="med"/>
          </a:ln>
        </p:spPr>
        <p:txBody>
          <a:bodyPr wrap="none" anchor="ctr"/>
          <a:lstStyle/>
          <a:p>
            <a:endParaRPr lang="en-US" dirty="0">
              <a:latin typeface="Agilent TT Cond" pitchFamily="34" charset="0"/>
            </a:endParaRPr>
          </a:p>
        </p:txBody>
      </p:sp>
      <p:sp>
        <p:nvSpPr>
          <p:cNvPr id="5146" name="Line 24"/>
          <p:cNvSpPr>
            <a:spLocks noChangeShapeType="1"/>
          </p:cNvSpPr>
          <p:nvPr/>
        </p:nvSpPr>
        <p:spPr bwMode="auto">
          <a:xfrm flipH="1">
            <a:off x="6205538" y="4667250"/>
            <a:ext cx="962025" cy="382588"/>
          </a:xfrm>
          <a:prstGeom prst="line">
            <a:avLst/>
          </a:prstGeom>
          <a:noFill/>
          <a:ln w="31234">
            <a:solidFill>
              <a:srgbClr val="808080"/>
            </a:solidFill>
            <a:round/>
            <a:headEnd/>
            <a:tailEnd type="triangle" w="med" len="med"/>
          </a:ln>
        </p:spPr>
        <p:txBody>
          <a:bodyPr wrap="none" anchor="ctr"/>
          <a:lstStyle/>
          <a:p>
            <a:endParaRPr lang="en-US" dirty="0">
              <a:latin typeface="Agilent TT Cond" pitchFamily="34" charset="0"/>
            </a:endParaRPr>
          </a:p>
        </p:txBody>
      </p:sp>
      <p:sp>
        <p:nvSpPr>
          <p:cNvPr id="5147" name="Text Box 25"/>
          <p:cNvSpPr txBox="1">
            <a:spLocks noChangeArrowheads="1"/>
          </p:cNvSpPr>
          <p:nvPr/>
        </p:nvSpPr>
        <p:spPr bwMode="auto">
          <a:xfrm>
            <a:off x="6981825" y="4343400"/>
            <a:ext cx="2162175" cy="4143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808080"/>
                </a:solidFill>
                <a:latin typeface="Agilent TT Cond" pitchFamily="34" charset="0"/>
              </a:rPr>
              <a:t>spurious signals from source can corrupt measurement</a:t>
            </a:r>
            <a:endParaRPr lang="en-US" sz="1200" dirty="0">
              <a:latin typeface="Agilent TT Cond" pitchFamily="34" charset="0"/>
            </a:endParaRPr>
          </a:p>
        </p:txBody>
      </p:sp>
      <p:sp>
        <p:nvSpPr>
          <p:cNvPr id="5148" name="Text Box 26"/>
          <p:cNvSpPr txBox="1">
            <a:spLocks noChangeArrowheads="1"/>
          </p:cNvSpPr>
          <p:nvPr/>
        </p:nvSpPr>
        <p:spPr bwMode="auto">
          <a:xfrm>
            <a:off x="4772025" y="5732463"/>
            <a:ext cx="1476375" cy="2873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frequency</a:t>
            </a:r>
            <a:endParaRPr lang="en-US" sz="2200" dirty="0">
              <a:latin typeface="Agilent TT Cond" pitchFamily="34" charset="0"/>
            </a:endParaRPr>
          </a:p>
        </p:txBody>
      </p:sp>
      <p:sp>
        <p:nvSpPr>
          <p:cNvPr id="5149" name="Text Box 27"/>
          <p:cNvSpPr txBox="1">
            <a:spLocks noChangeArrowheads="1"/>
          </p:cNvSpPr>
          <p:nvPr/>
        </p:nvSpPr>
        <p:spPr bwMode="auto">
          <a:xfrm rot="-5460000">
            <a:off x="2157413" y="4540250"/>
            <a:ext cx="1152525" cy="2825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amplitude</a:t>
            </a:r>
            <a:endParaRPr lang="en-US" sz="2200" dirty="0">
              <a:latin typeface="Agilent TT Cond" pitchFamily="34" charset="0"/>
            </a:endParaRPr>
          </a:p>
        </p:txBody>
      </p:sp>
      <p:sp>
        <p:nvSpPr>
          <p:cNvPr id="5150" name="Text Box 28"/>
          <p:cNvSpPr txBox="1">
            <a:spLocks noChangeArrowheads="1"/>
          </p:cNvSpPr>
          <p:nvPr/>
        </p:nvSpPr>
        <p:spPr bwMode="auto">
          <a:xfrm>
            <a:off x="6096000" y="3886200"/>
            <a:ext cx="2160588" cy="6238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808080"/>
                </a:solidFill>
                <a:latin typeface="Agilent TT Cond" pitchFamily="34" charset="0"/>
              </a:rPr>
              <a:t>test system third order products will also fall here</a:t>
            </a:r>
            <a:endParaRPr lang="en-US" sz="1200" dirty="0">
              <a:latin typeface="Agilent TT Cond" pitchFamily="34" charset="0"/>
            </a:endParaRPr>
          </a:p>
        </p:txBody>
      </p:sp>
      <p:sp>
        <p:nvSpPr>
          <p:cNvPr id="5151" name="Line 29"/>
          <p:cNvSpPr>
            <a:spLocks noChangeShapeType="1"/>
          </p:cNvSpPr>
          <p:nvPr/>
        </p:nvSpPr>
        <p:spPr bwMode="auto">
          <a:xfrm flipH="1">
            <a:off x="5965825" y="4446588"/>
            <a:ext cx="274638" cy="379412"/>
          </a:xfrm>
          <a:prstGeom prst="line">
            <a:avLst/>
          </a:prstGeom>
          <a:noFill/>
          <a:ln w="31234">
            <a:solidFill>
              <a:srgbClr val="808080"/>
            </a:solidFill>
            <a:round/>
            <a:headEnd/>
            <a:tailEnd type="triangle" w="med" len="med"/>
          </a:ln>
        </p:spPr>
        <p:txBody>
          <a:bodyPr wrap="none" anchor="ctr"/>
          <a:lstStyle/>
          <a:p>
            <a:endParaRPr lang="en-US" dirty="0">
              <a:latin typeface="Agilent TT Cond" pitchFamily="34" charset="0"/>
            </a:endParaRPr>
          </a:p>
        </p:txBody>
      </p:sp>
      <p:sp>
        <p:nvSpPr>
          <p:cNvPr id="5152" name="Text Box 30"/>
          <p:cNvSpPr txBox="1">
            <a:spLocks noChangeArrowheads="1"/>
          </p:cNvSpPr>
          <p:nvPr/>
        </p:nvSpPr>
        <p:spPr bwMode="auto">
          <a:xfrm>
            <a:off x="3396918" y="2275944"/>
            <a:ext cx="717881" cy="2296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isolator</a:t>
            </a:r>
            <a:endParaRPr lang="en-US" sz="2200" dirty="0">
              <a:latin typeface="Agilent TT Cond" pitchFamily="34" charset="0"/>
            </a:endParaRPr>
          </a:p>
        </p:txBody>
      </p:sp>
      <p:sp>
        <p:nvSpPr>
          <p:cNvPr id="5153" name="Text Box 31"/>
          <p:cNvSpPr txBox="1">
            <a:spLocks noChangeArrowheads="1"/>
          </p:cNvSpPr>
          <p:nvPr/>
        </p:nvSpPr>
        <p:spPr bwMode="auto">
          <a:xfrm>
            <a:off x="3138050" y="3200400"/>
            <a:ext cx="4191000" cy="5286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Two-tone </a:t>
            </a:r>
            <a:r>
              <a:rPr lang="en-US" sz="2200" dirty="0" err="1">
                <a:solidFill>
                  <a:srgbClr val="0000FF"/>
                </a:solidFill>
                <a:latin typeface="Agilent TT Cond" pitchFamily="34" charset="0"/>
              </a:rPr>
              <a:t>Intermodulation</a:t>
            </a:r>
            <a:r>
              <a:rPr lang="en-US" sz="2200" dirty="0">
                <a:solidFill>
                  <a:srgbClr val="0000FF"/>
                </a:solidFill>
                <a:latin typeface="Agilent TT Cond" pitchFamily="34" charset="0"/>
              </a:rPr>
              <a:t> Distortion</a:t>
            </a:r>
            <a:endParaRPr lang="en-US" sz="2200" dirty="0">
              <a:latin typeface="Agilent TT Cond" pitchFamily="34" charset="0"/>
            </a:endParaRPr>
          </a:p>
        </p:txBody>
      </p:sp>
      <p:graphicFrame>
        <p:nvGraphicFramePr>
          <p:cNvPr id="5122" name="Object 32"/>
          <p:cNvGraphicFramePr>
            <a:graphicFrameLocks noChangeAspect="1"/>
          </p:cNvGraphicFramePr>
          <p:nvPr/>
        </p:nvGraphicFramePr>
        <p:xfrm>
          <a:off x="1219200" y="1451520"/>
          <a:ext cx="1371600" cy="519113"/>
        </p:xfrm>
        <a:graphic>
          <a:graphicData uri="http://schemas.openxmlformats.org/presentationml/2006/ole">
            <p:oleObj spid="_x0000_s5298" name="Bitmap Image" r:id="rId4" imgW="3038095" imgH="1009791" progId="PBrush">
              <p:embed/>
            </p:oleObj>
          </a:graphicData>
        </a:graphic>
      </p:graphicFrame>
      <p:graphicFrame>
        <p:nvGraphicFramePr>
          <p:cNvPr id="5123" name="Object 33"/>
          <p:cNvGraphicFramePr>
            <a:graphicFrameLocks noChangeAspect="1"/>
          </p:cNvGraphicFramePr>
          <p:nvPr/>
        </p:nvGraphicFramePr>
        <p:xfrm>
          <a:off x="1219200" y="2507814"/>
          <a:ext cx="1371600" cy="519113"/>
        </p:xfrm>
        <a:graphic>
          <a:graphicData uri="http://schemas.openxmlformats.org/presentationml/2006/ole">
            <p:oleObj spid="_x0000_s5299" name="Bitmap Image" r:id="rId5" imgW="3038095" imgH="1009791" progId="PBrush">
              <p:embed/>
            </p:oleObj>
          </a:graphicData>
        </a:graphic>
      </p:graphicFrame>
      <p:sp>
        <p:nvSpPr>
          <p:cNvPr id="5154" name="Text Box 34"/>
          <p:cNvSpPr txBox="1">
            <a:spLocks noChangeArrowheads="1"/>
          </p:cNvSpPr>
          <p:nvPr/>
        </p:nvSpPr>
        <p:spPr bwMode="auto">
          <a:xfrm>
            <a:off x="228600" y="3657600"/>
            <a:ext cx="2438400" cy="1143000"/>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1400" b="1" i="1" dirty="0">
                <a:latin typeface="Agilent TT Cond" pitchFamily="34" charset="0"/>
              </a:rPr>
              <a:t>Frequency Range </a:t>
            </a:r>
          </a:p>
          <a:p>
            <a:pPr marL="184150" indent="-184150" defTabSz="403225">
              <a:buClr>
                <a:srgbClr val="000000"/>
              </a:buClr>
              <a:buFontTx/>
              <a:buChar char="•"/>
            </a:pPr>
            <a:r>
              <a:rPr lang="en-US" sz="1400" b="1" i="1" dirty="0">
                <a:latin typeface="Agilent TT Cond" pitchFamily="34" charset="0"/>
              </a:rPr>
              <a:t>Frequency Accuracy</a:t>
            </a:r>
          </a:p>
          <a:p>
            <a:pPr marL="184150" indent="-184150" defTabSz="403225">
              <a:buClr>
                <a:srgbClr val="000000"/>
              </a:buClr>
              <a:buFontTx/>
              <a:buChar char="•"/>
            </a:pPr>
            <a:r>
              <a:rPr lang="en-US" sz="1400" b="1" i="1" dirty="0">
                <a:latin typeface="Agilent TT Cond" pitchFamily="34" charset="0"/>
              </a:rPr>
              <a:t>Frequency Resolution</a:t>
            </a:r>
          </a:p>
          <a:p>
            <a:pPr marL="184150" indent="-184150" defTabSz="403225">
              <a:buClr>
                <a:srgbClr val="000000"/>
              </a:buClr>
              <a:buFontTx/>
              <a:buChar char="•"/>
            </a:pPr>
            <a:r>
              <a:rPr lang="en-US" sz="1400" b="1" i="1" dirty="0">
                <a:latin typeface="Agilent TT Cond" pitchFamily="34" charset="0"/>
              </a:rPr>
              <a:t>Output Power</a:t>
            </a:r>
          </a:p>
          <a:p>
            <a:pPr marL="184150" indent="-184150" defTabSz="403225">
              <a:buClr>
                <a:srgbClr val="000000"/>
              </a:buClr>
              <a:buFontTx/>
              <a:buChar char="•"/>
            </a:pPr>
            <a:r>
              <a:rPr lang="en-US" sz="1400" b="1" i="1" dirty="0">
                <a:latin typeface="Agilent TT Cond" pitchFamily="34" charset="0"/>
              </a:rPr>
              <a:t>Non-harmonic spurious</a:t>
            </a:r>
          </a:p>
        </p:txBody>
      </p:sp>
      <p:sp>
        <p:nvSpPr>
          <p:cNvPr id="5155" name="Text Box 35"/>
          <p:cNvSpPr txBox="1">
            <a:spLocks noChangeArrowheads="1"/>
          </p:cNvSpPr>
          <p:nvPr/>
        </p:nvSpPr>
        <p:spPr bwMode="auto">
          <a:xfrm>
            <a:off x="513899" y="3362325"/>
            <a:ext cx="1242327"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Key Specs:</a:t>
            </a:r>
          </a:p>
        </p:txBody>
      </p:sp>
      <p:sp>
        <p:nvSpPr>
          <p:cNvPr id="5156" name="Rectangle 36"/>
          <p:cNvSpPr>
            <a:spLocks noChangeArrowheads="1"/>
          </p:cNvSpPr>
          <p:nvPr/>
        </p:nvSpPr>
        <p:spPr bwMode="auto">
          <a:xfrm>
            <a:off x="180975" y="165100"/>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Basic CW Signals – Applications </a:t>
            </a:r>
            <a:br>
              <a:rPr lang="en-US" sz="2800" b="1" dirty="0">
                <a:solidFill>
                  <a:schemeClr val="accent1"/>
                </a:solidFill>
                <a:latin typeface="+mj-lt"/>
              </a:rPr>
            </a:br>
            <a:r>
              <a:rPr lang="en-US" sz="3200" dirty="0">
                <a:solidFill>
                  <a:schemeClr val="bg1"/>
                </a:solidFill>
                <a:latin typeface="Agilent TT Cond" pitchFamily="34" charset="0"/>
              </a:rPr>
              <a:t>	</a:t>
            </a:r>
          </a:p>
        </p:txBody>
      </p:sp>
      <p:sp>
        <p:nvSpPr>
          <p:cNvPr id="5157" name="Rectangle 37"/>
          <p:cNvSpPr>
            <a:spLocks noChangeArrowheads="1"/>
          </p:cNvSpPr>
          <p:nvPr/>
        </p:nvSpPr>
        <p:spPr bwMode="auto">
          <a:xfrm>
            <a:off x="1981200" y="914400"/>
            <a:ext cx="5410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Non-linear Amplifier Testing - TOI</a:t>
            </a:r>
            <a:endParaRPr lang="en-US" sz="3200" b="1"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580312" y="6358270"/>
            <a:ext cx="1335087" cy="303975"/>
          </a:xfrm>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36</a:t>
            </a:fld>
            <a:endParaRPr lang="en-US"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5618" name="AutoShape 2"/>
          <p:cNvSpPr>
            <a:spLocks noChangeArrowheads="1"/>
          </p:cNvSpPr>
          <p:nvPr/>
        </p:nvSpPr>
        <p:spPr bwMode="auto">
          <a:xfrm flipV="1">
            <a:off x="4625975" y="2232025"/>
            <a:ext cx="2995613" cy="1368425"/>
          </a:xfrm>
          <a:prstGeom prst="roundRect">
            <a:avLst>
              <a:gd name="adj" fmla="val 12241"/>
            </a:avLst>
          </a:prstGeom>
          <a:solidFill>
            <a:srgbClr val="C0E1FF"/>
          </a:solidFill>
          <a:ln w="18732">
            <a:solidFill>
              <a:srgbClr val="C0E1FF"/>
            </a:solidFill>
            <a:round/>
            <a:headEnd/>
            <a:tailEnd/>
          </a:ln>
          <a:effectLst>
            <a:outerShdw dist="105997" dir="8100000" algn="ctr" rotWithShape="0">
              <a:srgbClr val="404040"/>
            </a:outerShdw>
          </a:effectLst>
        </p:spPr>
        <p:txBody>
          <a:bodyPr lIns="0" tIns="0" rIns="0" bIns="0"/>
          <a:lstStyle/>
          <a:p>
            <a:pPr>
              <a:defRPr/>
            </a:pPr>
            <a:endParaRPr lang="en-US" dirty="0">
              <a:latin typeface="Agilent TT Cond" pitchFamily="34" charset="0"/>
            </a:endParaRPr>
          </a:p>
        </p:txBody>
      </p:sp>
      <p:sp>
        <p:nvSpPr>
          <p:cNvPr id="6149" name="Text Box 3"/>
          <p:cNvSpPr txBox="1">
            <a:spLocks noChangeArrowheads="1"/>
          </p:cNvSpPr>
          <p:nvPr/>
        </p:nvSpPr>
        <p:spPr bwMode="auto">
          <a:xfrm>
            <a:off x="8083550" y="2398713"/>
            <a:ext cx="630238" cy="393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C20000"/>
                </a:solidFill>
                <a:latin typeface="Agilent TT Cond" pitchFamily="34" charset="0"/>
              </a:rPr>
              <a:t>IF signal</a:t>
            </a:r>
            <a:endParaRPr lang="en-US" sz="2200" dirty="0">
              <a:latin typeface="Agilent TT Cond" pitchFamily="34" charset="0"/>
            </a:endParaRPr>
          </a:p>
        </p:txBody>
      </p:sp>
      <p:sp>
        <p:nvSpPr>
          <p:cNvPr id="6150" name="Text Box 4"/>
          <p:cNvSpPr txBox="1">
            <a:spLocks noChangeArrowheads="1"/>
          </p:cNvSpPr>
          <p:nvPr/>
        </p:nvSpPr>
        <p:spPr bwMode="auto">
          <a:xfrm>
            <a:off x="3200400" y="3733800"/>
            <a:ext cx="1600200" cy="2286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C20000"/>
                </a:solidFill>
                <a:latin typeface="Agilent TT Cond" pitchFamily="34" charset="0"/>
              </a:rPr>
              <a:t>out-of-channel signals</a:t>
            </a:r>
          </a:p>
        </p:txBody>
      </p:sp>
      <p:grpSp>
        <p:nvGrpSpPr>
          <p:cNvPr id="6151" name="Group 5"/>
          <p:cNvGrpSpPr>
            <a:grpSpLocks/>
          </p:cNvGrpSpPr>
          <p:nvPr/>
        </p:nvGrpSpPr>
        <p:grpSpPr bwMode="auto">
          <a:xfrm>
            <a:off x="6167438" y="2428875"/>
            <a:ext cx="376237" cy="363538"/>
            <a:chOff x="4412" y="2009"/>
            <a:chExt cx="261" cy="260"/>
          </a:xfrm>
        </p:grpSpPr>
        <p:sp>
          <p:nvSpPr>
            <p:cNvPr id="6501" name="Oval 6"/>
            <p:cNvSpPr>
              <a:spLocks noChangeArrowheads="1"/>
            </p:cNvSpPr>
            <p:nvPr/>
          </p:nvSpPr>
          <p:spPr bwMode="auto">
            <a:xfrm>
              <a:off x="4412" y="2009"/>
              <a:ext cx="261" cy="260"/>
            </a:xfrm>
            <a:prstGeom prst="ellipse">
              <a:avLst/>
            </a:prstGeom>
            <a:noFill/>
            <a:ln w="18732">
              <a:solidFill>
                <a:srgbClr val="C20000"/>
              </a:solidFill>
              <a:round/>
              <a:headEnd/>
              <a:tailEnd/>
            </a:ln>
          </p:spPr>
          <p:txBody>
            <a:bodyPr lIns="0" tIns="0" rIns="0" bIns="0"/>
            <a:lstStyle/>
            <a:p>
              <a:endParaRPr lang="en-US" dirty="0">
                <a:latin typeface="Agilent TT Cond" pitchFamily="34" charset="0"/>
              </a:endParaRPr>
            </a:p>
          </p:txBody>
        </p:sp>
        <p:sp>
          <p:nvSpPr>
            <p:cNvPr id="6502" name="Line 7"/>
            <p:cNvSpPr>
              <a:spLocks noChangeShapeType="1"/>
            </p:cNvSpPr>
            <p:nvPr/>
          </p:nvSpPr>
          <p:spPr bwMode="auto">
            <a:xfrm flipH="1">
              <a:off x="4453" y="2047"/>
              <a:ext cx="183" cy="184"/>
            </a:xfrm>
            <a:prstGeom prst="line">
              <a:avLst/>
            </a:prstGeom>
            <a:noFill/>
            <a:ln w="18732">
              <a:solidFill>
                <a:srgbClr val="C20000"/>
              </a:solidFill>
              <a:round/>
              <a:headEnd/>
              <a:tailEnd/>
            </a:ln>
          </p:spPr>
          <p:txBody>
            <a:bodyPr lIns="0" tIns="0" rIns="0" bIns="0"/>
            <a:lstStyle/>
            <a:p>
              <a:endParaRPr lang="en-US" dirty="0">
                <a:latin typeface="Agilent TT Cond" pitchFamily="34" charset="0"/>
              </a:endParaRPr>
            </a:p>
          </p:txBody>
        </p:sp>
        <p:sp>
          <p:nvSpPr>
            <p:cNvPr id="6503" name="Line 8"/>
            <p:cNvSpPr>
              <a:spLocks noChangeShapeType="1"/>
            </p:cNvSpPr>
            <p:nvPr/>
          </p:nvSpPr>
          <p:spPr bwMode="auto">
            <a:xfrm>
              <a:off x="4450" y="2047"/>
              <a:ext cx="183" cy="184"/>
            </a:xfrm>
            <a:prstGeom prst="line">
              <a:avLst/>
            </a:prstGeom>
            <a:noFill/>
            <a:ln w="18732">
              <a:solidFill>
                <a:srgbClr val="C20000"/>
              </a:solidFill>
              <a:round/>
              <a:headEnd/>
              <a:tailEnd/>
            </a:ln>
          </p:spPr>
          <p:txBody>
            <a:bodyPr lIns="0" tIns="0" rIns="0" bIns="0"/>
            <a:lstStyle/>
            <a:p>
              <a:endParaRPr lang="en-US" dirty="0">
                <a:latin typeface="Agilent TT Cond" pitchFamily="34" charset="0"/>
              </a:endParaRPr>
            </a:p>
          </p:txBody>
        </p:sp>
      </p:grpSp>
      <p:sp>
        <p:nvSpPr>
          <p:cNvPr id="6152" name="Freeform 9"/>
          <p:cNvSpPr>
            <a:spLocks/>
          </p:cNvSpPr>
          <p:nvPr/>
        </p:nvSpPr>
        <p:spPr bwMode="auto">
          <a:xfrm>
            <a:off x="5514975" y="2430463"/>
            <a:ext cx="377825" cy="366712"/>
          </a:xfrm>
          <a:custGeom>
            <a:avLst/>
            <a:gdLst>
              <a:gd name="T0" fmla="*/ 0 w 262"/>
              <a:gd name="T1" fmla="*/ 0 h 261"/>
              <a:gd name="T2" fmla="*/ 0 w 262"/>
              <a:gd name="T3" fmla="*/ 2147483647 h 261"/>
              <a:gd name="T4" fmla="*/ 2147483647 w 262"/>
              <a:gd name="T5" fmla="*/ 2147483647 h 261"/>
              <a:gd name="T6" fmla="*/ 0 w 262"/>
              <a:gd name="T7" fmla="*/ 0 h 261"/>
              <a:gd name="T8" fmla="*/ 0 w 262"/>
              <a:gd name="T9" fmla="*/ 0 h 261"/>
              <a:gd name="T10" fmla="*/ 0 60000 65536"/>
              <a:gd name="T11" fmla="*/ 0 60000 65536"/>
              <a:gd name="T12" fmla="*/ 0 60000 65536"/>
              <a:gd name="T13" fmla="*/ 0 60000 65536"/>
              <a:gd name="T14" fmla="*/ 0 60000 65536"/>
              <a:gd name="T15" fmla="*/ 0 w 262"/>
              <a:gd name="T16" fmla="*/ 0 h 261"/>
              <a:gd name="T17" fmla="*/ 262 w 262"/>
              <a:gd name="T18" fmla="*/ 261 h 261"/>
            </a:gdLst>
            <a:ahLst/>
            <a:cxnLst>
              <a:cxn ang="T10">
                <a:pos x="T0" y="T1"/>
              </a:cxn>
              <a:cxn ang="T11">
                <a:pos x="T2" y="T3"/>
              </a:cxn>
              <a:cxn ang="T12">
                <a:pos x="T4" y="T5"/>
              </a:cxn>
              <a:cxn ang="T13">
                <a:pos x="T6" y="T7"/>
              </a:cxn>
              <a:cxn ang="T14">
                <a:pos x="T8" y="T9"/>
              </a:cxn>
            </a:cxnLst>
            <a:rect l="T15" t="T16" r="T17" b="T18"/>
            <a:pathLst>
              <a:path w="262" h="261">
                <a:moveTo>
                  <a:pt x="0" y="0"/>
                </a:moveTo>
                <a:lnTo>
                  <a:pt x="0" y="260"/>
                </a:lnTo>
                <a:lnTo>
                  <a:pt x="261" y="130"/>
                </a:lnTo>
                <a:lnTo>
                  <a:pt x="0" y="0"/>
                </a:lnTo>
              </a:path>
            </a:pathLst>
          </a:custGeom>
          <a:noFill/>
          <a:ln w="18732">
            <a:solidFill>
              <a:srgbClr val="808080"/>
            </a:solidFill>
            <a:round/>
            <a:headEnd/>
            <a:tailEnd/>
          </a:ln>
        </p:spPr>
        <p:txBody>
          <a:bodyPr lIns="0" tIns="0" rIns="0" bIns="0"/>
          <a:lstStyle/>
          <a:p>
            <a:endParaRPr lang="en-US" dirty="0">
              <a:latin typeface="Agilent TT Cond" pitchFamily="34" charset="0"/>
            </a:endParaRPr>
          </a:p>
        </p:txBody>
      </p:sp>
      <p:grpSp>
        <p:nvGrpSpPr>
          <p:cNvPr id="6153" name="Group 10"/>
          <p:cNvGrpSpPr>
            <a:grpSpLocks/>
          </p:cNvGrpSpPr>
          <p:nvPr/>
        </p:nvGrpSpPr>
        <p:grpSpPr bwMode="auto">
          <a:xfrm>
            <a:off x="4752975" y="2417763"/>
            <a:ext cx="463550" cy="361950"/>
            <a:chOff x="3432" y="2001"/>
            <a:chExt cx="322" cy="259"/>
          </a:xfrm>
        </p:grpSpPr>
        <p:sp>
          <p:nvSpPr>
            <p:cNvPr id="6495" name="Freeform 11"/>
            <p:cNvSpPr>
              <a:spLocks/>
            </p:cNvSpPr>
            <p:nvPr/>
          </p:nvSpPr>
          <p:spPr bwMode="auto">
            <a:xfrm>
              <a:off x="3432" y="2001"/>
              <a:ext cx="322" cy="259"/>
            </a:xfrm>
            <a:custGeom>
              <a:avLst/>
              <a:gdLst>
                <a:gd name="T0" fmla="*/ 321 w 322"/>
                <a:gd name="T1" fmla="*/ 0 h 259"/>
                <a:gd name="T2" fmla="*/ 321 w 322"/>
                <a:gd name="T3" fmla="*/ 258 h 259"/>
                <a:gd name="T4" fmla="*/ 0 w 322"/>
                <a:gd name="T5" fmla="*/ 258 h 259"/>
                <a:gd name="T6" fmla="*/ 0 w 322"/>
                <a:gd name="T7" fmla="*/ 0 h 259"/>
                <a:gd name="T8" fmla="*/ 321 w 322"/>
                <a:gd name="T9" fmla="*/ 0 h 259"/>
                <a:gd name="T10" fmla="*/ 0 60000 65536"/>
                <a:gd name="T11" fmla="*/ 0 60000 65536"/>
                <a:gd name="T12" fmla="*/ 0 60000 65536"/>
                <a:gd name="T13" fmla="*/ 0 60000 65536"/>
                <a:gd name="T14" fmla="*/ 0 60000 65536"/>
                <a:gd name="T15" fmla="*/ 0 w 322"/>
                <a:gd name="T16" fmla="*/ 0 h 259"/>
                <a:gd name="T17" fmla="*/ 322 w 322"/>
                <a:gd name="T18" fmla="*/ 259 h 259"/>
              </a:gdLst>
              <a:ahLst/>
              <a:cxnLst>
                <a:cxn ang="T10">
                  <a:pos x="T0" y="T1"/>
                </a:cxn>
                <a:cxn ang="T11">
                  <a:pos x="T2" y="T3"/>
                </a:cxn>
                <a:cxn ang="T12">
                  <a:pos x="T4" y="T5"/>
                </a:cxn>
                <a:cxn ang="T13">
                  <a:pos x="T6" y="T7"/>
                </a:cxn>
                <a:cxn ang="T14">
                  <a:pos x="T8" y="T9"/>
                </a:cxn>
              </a:cxnLst>
              <a:rect l="T15" t="T16" r="T17" b="T18"/>
              <a:pathLst>
                <a:path w="322" h="259">
                  <a:moveTo>
                    <a:pt x="321" y="0"/>
                  </a:moveTo>
                  <a:lnTo>
                    <a:pt x="321" y="258"/>
                  </a:lnTo>
                  <a:lnTo>
                    <a:pt x="0" y="258"/>
                  </a:lnTo>
                  <a:lnTo>
                    <a:pt x="0" y="0"/>
                  </a:lnTo>
                  <a:lnTo>
                    <a:pt x="321"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496" name="Freeform 12"/>
            <p:cNvSpPr>
              <a:spLocks/>
            </p:cNvSpPr>
            <p:nvPr/>
          </p:nvSpPr>
          <p:spPr bwMode="auto">
            <a:xfrm>
              <a:off x="3492" y="2035"/>
              <a:ext cx="198" cy="52"/>
            </a:xfrm>
            <a:custGeom>
              <a:avLst/>
              <a:gdLst>
                <a:gd name="T0" fmla="*/ 3 w 198"/>
                <a:gd name="T1" fmla="*/ 24 h 52"/>
                <a:gd name="T2" fmla="*/ 6 w 198"/>
                <a:gd name="T3" fmla="*/ 21 h 52"/>
                <a:gd name="T4" fmla="*/ 10 w 198"/>
                <a:gd name="T5" fmla="*/ 18 h 52"/>
                <a:gd name="T6" fmla="*/ 14 w 198"/>
                <a:gd name="T7" fmla="*/ 14 h 52"/>
                <a:gd name="T8" fmla="*/ 18 w 198"/>
                <a:gd name="T9" fmla="*/ 12 h 52"/>
                <a:gd name="T10" fmla="*/ 22 w 198"/>
                <a:gd name="T11" fmla="*/ 9 h 52"/>
                <a:gd name="T12" fmla="*/ 25 w 198"/>
                <a:gd name="T13" fmla="*/ 7 h 52"/>
                <a:gd name="T14" fmla="*/ 30 w 198"/>
                <a:gd name="T15" fmla="*/ 5 h 52"/>
                <a:gd name="T16" fmla="*/ 34 w 198"/>
                <a:gd name="T17" fmla="*/ 3 h 52"/>
                <a:gd name="T18" fmla="*/ 38 w 198"/>
                <a:gd name="T19" fmla="*/ 2 h 52"/>
                <a:gd name="T20" fmla="*/ 42 w 198"/>
                <a:gd name="T21" fmla="*/ 0 h 52"/>
                <a:gd name="T22" fmla="*/ 45 w 198"/>
                <a:gd name="T23" fmla="*/ 0 h 52"/>
                <a:gd name="T24" fmla="*/ 49 w 198"/>
                <a:gd name="T25" fmla="*/ 0 h 52"/>
                <a:gd name="T26" fmla="*/ 54 w 198"/>
                <a:gd name="T27" fmla="*/ 0 h 52"/>
                <a:gd name="T28" fmla="*/ 57 w 198"/>
                <a:gd name="T29" fmla="*/ 0 h 52"/>
                <a:gd name="T30" fmla="*/ 61 w 198"/>
                <a:gd name="T31" fmla="*/ 2 h 52"/>
                <a:gd name="T32" fmla="*/ 66 w 198"/>
                <a:gd name="T33" fmla="*/ 3 h 52"/>
                <a:gd name="T34" fmla="*/ 69 w 198"/>
                <a:gd name="T35" fmla="*/ 5 h 52"/>
                <a:gd name="T36" fmla="*/ 74 w 198"/>
                <a:gd name="T37" fmla="*/ 8 h 52"/>
                <a:gd name="T38" fmla="*/ 77 w 198"/>
                <a:gd name="T39" fmla="*/ 9 h 52"/>
                <a:gd name="T40" fmla="*/ 81 w 198"/>
                <a:gd name="T41" fmla="*/ 12 h 52"/>
                <a:gd name="T42" fmla="*/ 84 w 198"/>
                <a:gd name="T43" fmla="*/ 14 h 52"/>
                <a:gd name="T44" fmla="*/ 89 w 198"/>
                <a:gd name="T45" fmla="*/ 18 h 52"/>
                <a:gd name="T46" fmla="*/ 93 w 198"/>
                <a:gd name="T47" fmla="*/ 21 h 52"/>
                <a:gd name="T48" fmla="*/ 96 w 198"/>
                <a:gd name="T49" fmla="*/ 24 h 52"/>
                <a:gd name="T50" fmla="*/ 99 w 198"/>
                <a:gd name="T51" fmla="*/ 25 h 52"/>
                <a:gd name="T52" fmla="*/ 102 w 198"/>
                <a:gd name="T53" fmla="*/ 29 h 52"/>
                <a:gd name="T54" fmla="*/ 106 w 198"/>
                <a:gd name="T55" fmla="*/ 32 h 52"/>
                <a:gd name="T56" fmla="*/ 110 w 198"/>
                <a:gd name="T57" fmla="*/ 34 h 52"/>
                <a:gd name="T58" fmla="*/ 114 w 198"/>
                <a:gd name="T59" fmla="*/ 38 h 52"/>
                <a:gd name="T60" fmla="*/ 118 w 198"/>
                <a:gd name="T61" fmla="*/ 41 h 52"/>
                <a:gd name="T62" fmla="*/ 122 w 198"/>
                <a:gd name="T63" fmla="*/ 43 h 52"/>
                <a:gd name="T64" fmla="*/ 126 w 198"/>
                <a:gd name="T65" fmla="*/ 45 h 52"/>
                <a:gd name="T66" fmla="*/ 130 w 198"/>
                <a:gd name="T67" fmla="*/ 47 h 52"/>
                <a:gd name="T68" fmla="*/ 133 w 198"/>
                <a:gd name="T69" fmla="*/ 48 h 52"/>
                <a:gd name="T70" fmla="*/ 137 w 198"/>
                <a:gd name="T71" fmla="*/ 50 h 52"/>
                <a:gd name="T72" fmla="*/ 141 w 198"/>
                <a:gd name="T73" fmla="*/ 51 h 52"/>
                <a:gd name="T74" fmla="*/ 146 w 198"/>
                <a:gd name="T75" fmla="*/ 51 h 52"/>
                <a:gd name="T76" fmla="*/ 149 w 198"/>
                <a:gd name="T77" fmla="*/ 51 h 52"/>
                <a:gd name="T78" fmla="*/ 153 w 198"/>
                <a:gd name="T79" fmla="*/ 51 h 52"/>
                <a:gd name="T80" fmla="*/ 157 w 198"/>
                <a:gd name="T81" fmla="*/ 50 h 52"/>
                <a:gd name="T82" fmla="*/ 161 w 198"/>
                <a:gd name="T83" fmla="*/ 48 h 52"/>
                <a:gd name="T84" fmla="*/ 165 w 198"/>
                <a:gd name="T85" fmla="*/ 47 h 52"/>
                <a:gd name="T86" fmla="*/ 169 w 198"/>
                <a:gd name="T87" fmla="*/ 45 h 52"/>
                <a:gd name="T88" fmla="*/ 172 w 198"/>
                <a:gd name="T89" fmla="*/ 43 h 52"/>
                <a:gd name="T90" fmla="*/ 176 w 198"/>
                <a:gd name="T91" fmla="*/ 41 h 52"/>
                <a:gd name="T92" fmla="*/ 180 w 198"/>
                <a:gd name="T93" fmla="*/ 38 h 52"/>
                <a:gd name="T94" fmla="*/ 184 w 198"/>
                <a:gd name="T95" fmla="*/ 34 h 52"/>
                <a:gd name="T96" fmla="*/ 188 w 198"/>
                <a:gd name="T97" fmla="*/ 32 h 52"/>
                <a:gd name="T98" fmla="*/ 192 w 198"/>
                <a:gd name="T99" fmla="*/ 29 h 52"/>
                <a:gd name="T100" fmla="*/ 197 w 198"/>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8"/>
                <a:gd name="T154" fmla="*/ 0 h 52"/>
                <a:gd name="T155" fmla="*/ 198 w 19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8" h="52">
                  <a:moveTo>
                    <a:pt x="0" y="25"/>
                  </a:moveTo>
                  <a:lnTo>
                    <a:pt x="3" y="24"/>
                  </a:lnTo>
                  <a:lnTo>
                    <a:pt x="5" y="23"/>
                  </a:lnTo>
                  <a:lnTo>
                    <a:pt x="6" y="21"/>
                  </a:lnTo>
                  <a:lnTo>
                    <a:pt x="9" y="20"/>
                  </a:lnTo>
                  <a:lnTo>
                    <a:pt x="10" y="18"/>
                  </a:lnTo>
                  <a:lnTo>
                    <a:pt x="13" y="16"/>
                  </a:lnTo>
                  <a:lnTo>
                    <a:pt x="14" y="14"/>
                  </a:lnTo>
                  <a:lnTo>
                    <a:pt x="16" y="13"/>
                  </a:lnTo>
                  <a:lnTo>
                    <a:pt x="18" y="12"/>
                  </a:lnTo>
                  <a:lnTo>
                    <a:pt x="21" y="10"/>
                  </a:lnTo>
                  <a:lnTo>
                    <a:pt x="22" y="9"/>
                  </a:lnTo>
                  <a:lnTo>
                    <a:pt x="24" y="9"/>
                  </a:lnTo>
                  <a:lnTo>
                    <a:pt x="25" y="7"/>
                  </a:lnTo>
                  <a:lnTo>
                    <a:pt x="28" y="6"/>
                  </a:lnTo>
                  <a:lnTo>
                    <a:pt x="30" y="5"/>
                  </a:lnTo>
                  <a:lnTo>
                    <a:pt x="32" y="5"/>
                  </a:lnTo>
                  <a:lnTo>
                    <a:pt x="34" y="3"/>
                  </a:lnTo>
                  <a:lnTo>
                    <a:pt x="35" y="2"/>
                  </a:lnTo>
                  <a:lnTo>
                    <a:pt x="38" y="2"/>
                  </a:lnTo>
                  <a:lnTo>
                    <a:pt x="40" y="1"/>
                  </a:lnTo>
                  <a:lnTo>
                    <a:pt x="42" y="0"/>
                  </a:lnTo>
                  <a:lnTo>
                    <a:pt x="44" y="0"/>
                  </a:lnTo>
                  <a:lnTo>
                    <a:pt x="45" y="0"/>
                  </a:lnTo>
                  <a:lnTo>
                    <a:pt x="47" y="0"/>
                  </a:lnTo>
                  <a:lnTo>
                    <a:pt x="49" y="0"/>
                  </a:lnTo>
                  <a:lnTo>
                    <a:pt x="51" y="0"/>
                  </a:lnTo>
                  <a:lnTo>
                    <a:pt x="54" y="0"/>
                  </a:lnTo>
                  <a:lnTo>
                    <a:pt x="56" y="0"/>
                  </a:lnTo>
                  <a:lnTo>
                    <a:pt x="57" y="0"/>
                  </a:lnTo>
                  <a:lnTo>
                    <a:pt x="59" y="1"/>
                  </a:lnTo>
                  <a:lnTo>
                    <a:pt x="61" y="2"/>
                  </a:lnTo>
                  <a:lnTo>
                    <a:pt x="64" y="2"/>
                  </a:lnTo>
                  <a:lnTo>
                    <a:pt x="66" y="3"/>
                  </a:lnTo>
                  <a:lnTo>
                    <a:pt x="67" y="5"/>
                  </a:lnTo>
                  <a:lnTo>
                    <a:pt x="69" y="5"/>
                  </a:lnTo>
                  <a:lnTo>
                    <a:pt x="71" y="6"/>
                  </a:lnTo>
                  <a:lnTo>
                    <a:pt x="74" y="8"/>
                  </a:lnTo>
                  <a:lnTo>
                    <a:pt x="75" y="9"/>
                  </a:lnTo>
                  <a:lnTo>
                    <a:pt x="77" y="9"/>
                  </a:lnTo>
                  <a:lnTo>
                    <a:pt x="79" y="10"/>
                  </a:lnTo>
                  <a:lnTo>
                    <a:pt x="81" y="12"/>
                  </a:lnTo>
                  <a:lnTo>
                    <a:pt x="82" y="13"/>
                  </a:lnTo>
                  <a:lnTo>
                    <a:pt x="84" y="14"/>
                  </a:lnTo>
                  <a:lnTo>
                    <a:pt x="87" y="16"/>
                  </a:lnTo>
                  <a:lnTo>
                    <a:pt x="89" y="18"/>
                  </a:lnTo>
                  <a:lnTo>
                    <a:pt x="91" y="20"/>
                  </a:lnTo>
                  <a:lnTo>
                    <a:pt x="93" y="21"/>
                  </a:lnTo>
                  <a:lnTo>
                    <a:pt x="94" y="23"/>
                  </a:lnTo>
                  <a:lnTo>
                    <a:pt x="96" y="24"/>
                  </a:lnTo>
                  <a:lnTo>
                    <a:pt x="99" y="25"/>
                  </a:lnTo>
                  <a:lnTo>
                    <a:pt x="100" y="27"/>
                  </a:lnTo>
                  <a:lnTo>
                    <a:pt x="102" y="29"/>
                  </a:lnTo>
                  <a:lnTo>
                    <a:pt x="104" y="31"/>
                  </a:lnTo>
                  <a:lnTo>
                    <a:pt x="106" y="32"/>
                  </a:lnTo>
                  <a:lnTo>
                    <a:pt x="108" y="34"/>
                  </a:lnTo>
                  <a:lnTo>
                    <a:pt x="110" y="34"/>
                  </a:lnTo>
                  <a:lnTo>
                    <a:pt x="112" y="36"/>
                  </a:lnTo>
                  <a:lnTo>
                    <a:pt x="114" y="38"/>
                  </a:lnTo>
                  <a:lnTo>
                    <a:pt x="116" y="39"/>
                  </a:lnTo>
                  <a:lnTo>
                    <a:pt x="118" y="41"/>
                  </a:lnTo>
                  <a:lnTo>
                    <a:pt x="119" y="42"/>
                  </a:lnTo>
                  <a:lnTo>
                    <a:pt x="122" y="43"/>
                  </a:lnTo>
                  <a:lnTo>
                    <a:pt x="124" y="45"/>
                  </a:lnTo>
                  <a:lnTo>
                    <a:pt x="126" y="45"/>
                  </a:lnTo>
                  <a:lnTo>
                    <a:pt x="127" y="46"/>
                  </a:lnTo>
                  <a:lnTo>
                    <a:pt x="130" y="47"/>
                  </a:lnTo>
                  <a:lnTo>
                    <a:pt x="131" y="48"/>
                  </a:lnTo>
                  <a:lnTo>
                    <a:pt x="133" y="48"/>
                  </a:lnTo>
                  <a:lnTo>
                    <a:pt x="136" y="49"/>
                  </a:lnTo>
                  <a:lnTo>
                    <a:pt x="137" y="50"/>
                  </a:lnTo>
                  <a:lnTo>
                    <a:pt x="139" y="50"/>
                  </a:lnTo>
                  <a:lnTo>
                    <a:pt x="141" y="51"/>
                  </a:lnTo>
                  <a:lnTo>
                    <a:pt x="143" y="51"/>
                  </a:lnTo>
                  <a:lnTo>
                    <a:pt x="146" y="51"/>
                  </a:lnTo>
                  <a:lnTo>
                    <a:pt x="148" y="51"/>
                  </a:lnTo>
                  <a:lnTo>
                    <a:pt x="149" y="51"/>
                  </a:lnTo>
                  <a:lnTo>
                    <a:pt x="151" y="51"/>
                  </a:lnTo>
                  <a:lnTo>
                    <a:pt x="153" y="51"/>
                  </a:lnTo>
                  <a:lnTo>
                    <a:pt x="155" y="50"/>
                  </a:lnTo>
                  <a:lnTo>
                    <a:pt x="157" y="50"/>
                  </a:lnTo>
                  <a:lnTo>
                    <a:pt x="159" y="50"/>
                  </a:lnTo>
                  <a:lnTo>
                    <a:pt x="161" y="48"/>
                  </a:lnTo>
                  <a:lnTo>
                    <a:pt x="163" y="48"/>
                  </a:lnTo>
                  <a:lnTo>
                    <a:pt x="165" y="47"/>
                  </a:lnTo>
                  <a:lnTo>
                    <a:pt x="167" y="46"/>
                  </a:lnTo>
                  <a:lnTo>
                    <a:pt x="169" y="45"/>
                  </a:lnTo>
                  <a:lnTo>
                    <a:pt x="170" y="45"/>
                  </a:lnTo>
                  <a:lnTo>
                    <a:pt x="172" y="43"/>
                  </a:lnTo>
                  <a:lnTo>
                    <a:pt x="175" y="42"/>
                  </a:lnTo>
                  <a:lnTo>
                    <a:pt x="176" y="41"/>
                  </a:lnTo>
                  <a:lnTo>
                    <a:pt x="178" y="39"/>
                  </a:lnTo>
                  <a:lnTo>
                    <a:pt x="180" y="38"/>
                  </a:lnTo>
                  <a:lnTo>
                    <a:pt x="182" y="36"/>
                  </a:lnTo>
                  <a:lnTo>
                    <a:pt x="184" y="34"/>
                  </a:lnTo>
                  <a:lnTo>
                    <a:pt x="186" y="34"/>
                  </a:lnTo>
                  <a:lnTo>
                    <a:pt x="188" y="32"/>
                  </a:lnTo>
                  <a:lnTo>
                    <a:pt x="190" y="31"/>
                  </a:lnTo>
                  <a:lnTo>
                    <a:pt x="192" y="29"/>
                  </a:lnTo>
                  <a:lnTo>
                    <a:pt x="194" y="27"/>
                  </a:lnTo>
                  <a:lnTo>
                    <a:pt x="197"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497" name="Freeform 13"/>
            <p:cNvSpPr>
              <a:spLocks/>
            </p:cNvSpPr>
            <p:nvPr/>
          </p:nvSpPr>
          <p:spPr bwMode="auto">
            <a:xfrm>
              <a:off x="3495" y="2106"/>
              <a:ext cx="196" cy="53"/>
            </a:xfrm>
            <a:custGeom>
              <a:avLst/>
              <a:gdLst>
                <a:gd name="T0" fmla="*/ 2 w 196"/>
                <a:gd name="T1" fmla="*/ 24 h 53"/>
                <a:gd name="T2" fmla="*/ 6 w 196"/>
                <a:gd name="T3" fmla="*/ 22 h 53"/>
                <a:gd name="T4" fmla="*/ 10 w 196"/>
                <a:gd name="T5" fmla="*/ 19 h 53"/>
                <a:gd name="T6" fmla="*/ 13 w 196"/>
                <a:gd name="T7" fmla="*/ 16 h 53"/>
                <a:gd name="T8" fmla="*/ 18 w 196"/>
                <a:gd name="T9" fmla="*/ 12 h 53"/>
                <a:gd name="T10" fmla="*/ 21 w 196"/>
                <a:gd name="T11" fmla="*/ 10 h 53"/>
                <a:gd name="T12" fmla="*/ 24 w 196"/>
                <a:gd name="T13" fmla="*/ 8 h 53"/>
                <a:gd name="T14" fmla="*/ 29 w 196"/>
                <a:gd name="T15" fmla="*/ 6 h 53"/>
                <a:gd name="T16" fmla="*/ 33 w 196"/>
                <a:gd name="T17" fmla="*/ 4 h 53"/>
                <a:gd name="T18" fmla="*/ 37 w 196"/>
                <a:gd name="T19" fmla="*/ 2 h 53"/>
                <a:gd name="T20" fmla="*/ 41 w 196"/>
                <a:gd name="T21" fmla="*/ 2 h 53"/>
                <a:gd name="T22" fmla="*/ 44 w 196"/>
                <a:gd name="T23" fmla="*/ 0 h 53"/>
                <a:gd name="T24" fmla="*/ 49 w 196"/>
                <a:gd name="T25" fmla="*/ 0 h 53"/>
                <a:gd name="T26" fmla="*/ 53 w 196"/>
                <a:gd name="T27" fmla="*/ 0 h 53"/>
                <a:gd name="T28" fmla="*/ 56 w 196"/>
                <a:gd name="T29" fmla="*/ 2 h 53"/>
                <a:gd name="T30" fmla="*/ 61 w 196"/>
                <a:gd name="T31" fmla="*/ 2 h 53"/>
                <a:gd name="T32" fmla="*/ 64 w 196"/>
                <a:gd name="T33" fmla="*/ 4 h 53"/>
                <a:gd name="T34" fmla="*/ 68 w 196"/>
                <a:gd name="T35" fmla="*/ 6 h 53"/>
                <a:gd name="T36" fmla="*/ 74 w 196"/>
                <a:gd name="T37" fmla="*/ 8 h 53"/>
                <a:gd name="T38" fmla="*/ 76 w 196"/>
                <a:gd name="T39" fmla="*/ 10 h 53"/>
                <a:gd name="T40" fmla="*/ 81 w 196"/>
                <a:gd name="T41" fmla="*/ 12 h 53"/>
                <a:gd name="T42" fmla="*/ 84 w 196"/>
                <a:gd name="T43" fmla="*/ 16 h 53"/>
                <a:gd name="T44" fmla="*/ 88 w 196"/>
                <a:gd name="T45" fmla="*/ 19 h 53"/>
                <a:gd name="T46" fmla="*/ 92 w 196"/>
                <a:gd name="T47" fmla="*/ 22 h 53"/>
                <a:gd name="T48" fmla="*/ 96 w 196"/>
                <a:gd name="T49" fmla="*/ 24 h 53"/>
                <a:gd name="T50" fmla="*/ 98 w 196"/>
                <a:gd name="T51" fmla="*/ 26 h 53"/>
                <a:gd name="T52" fmla="*/ 102 w 196"/>
                <a:gd name="T53" fmla="*/ 30 h 53"/>
                <a:gd name="T54" fmla="*/ 105 w 196"/>
                <a:gd name="T55" fmla="*/ 33 h 53"/>
                <a:gd name="T56" fmla="*/ 109 w 196"/>
                <a:gd name="T57" fmla="*/ 36 h 53"/>
                <a:gd name="T58" fmla="*/ 113 w 196"/>
                <a:gd name="T59" fmla="*/ 39 h 53"/>
                <a:gd name="T60" fmla="*/ 118 w 196"/>
                <a:gd name="T61" fmla="*/ 42 h 53"/>
                <a:gd name="T62" fmla="*/ 121 w 196"/>
                <a:gd name="T63" fmla="*/ 44 h 53"/>
                <a:gd name="T64" fmla="*/ 124 w 196"/>
                <a:gd name="T65" fmla="*/ 46 h 53"/>
                <a:gd name="T66" fmla="*/ 129 w 196"/>
                <a:gd name="T67" fmla="*/ 48 h 53"/>
                <a:gd name="T68" fmla="*/ 133 w 196"/>
                <a:gd name="T69" fmla="*/ 50 h 53"/>
                <a:gd name="T70" fmla="*/ 136 w 196"/>
                <a:gd name="T71" fmla="*/ 50 h 53"/>
                <a:gd name="T72" fmla="*/ 140 w 196"/>
                <a:gd name="T73" fmla="*/ 52 h 53"/>
                <a:gd name="T74" fmla="*/ 145 w 196"/>
                <a:gd name="T75" fmla="*/ 52 h 53"/>
                <a:gd name="T76" fmla="*/ 148 w 196"/>
                <a:gd name="T77" fmla="*/ 52 h 53"/>
                <a:gd name="T78" fmla="*/ 153 w 196"/>
                <a:gd name="T79" fmla="*/ 52 h 53"/>
                <a:gd name="T80" fmla="*/ 156 w 196"/>
                <a:gd name="T81" fmla="*/ 50 h 53"/>
                <a:gd name="T82" fmla="*/ 160 w 196"/>
                <a:gd name="T83" fmla="*/ 50 h 53"/>
                <a:gd name="T84" fmla="*/ 164 w 196"/>
                <a:gd name="T85" fmla="*/ 48 h 53"/>
                <a:gd name="T86" fmla="*/ 167 w 196"/>
                <a:gd name="T87" fmla="*/ 46 h 53"/>
                <a:gd name="T88" fmla="*/ 172 w 196"/>
                <a:gd name="T89" fmla="*/ 44 h 53"/>
                <a:gd name="T90" fmla="*/ 175 w 196"/>
                <a:gd name="T91" fmla="*/ 42 h 53"/>
                <a:gd name="T92" fmla="*/ 179 w 196"/>
                <a:gd name="T93" fmla="*/ 39 h 53"/>
                <a:gd name="T94" fmla="*/ 184 w 196"/>
                <a:gd name="T95" fmla="*/ 36 h 53"/>
                <a:gd name="T96" fmla="*/ 188 w 196"/>
                <a:gd name="T97" fmla="*/ 33 h 53"/>
                <a:gd name="T98" fmla="*/ 191 w 196"/>
                <a:gd name="T99" fmla="*/ 30 h 53"/>
                <a:gd name="T100" fmla="*/ 195 w 196"/>
                <a:gd name="T101" fmla="*/ 26 h 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53"/>
                <a:gd name="T155" fmla="*/ 196 w 196"/>
                <a:gd name="T156" fmla="*/ 53 h 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53">
                  <a:moveTo>
                    <a:pt x="0" y="26"/>
                  </a:moveTo>
                  <a:lnTo>
                    <a:pt x="2" y="24"/>
                  </a:lnTo>
                  <a:lnTo>
                    <a:pt x="3" y="23"/>
                  </a:lnTo>
                  <a:lnTo>
                    <a:pt x="6" y="22"/>
                  </a:lnTo>
                  <a:lnTo>
                    <a:pt x="8" y="20"/>
                  </a:lnTo>
                  <a:lnTo>
                    <a:pt x="10" y="19"/>
                  </a:lnTo>
                  <a:lnTo>
                    <a:pt x="11" y="17"/>
                  </a:lnTo>
                  <a:lnTo>
                    <a:pt x="13" y="16"/>
                  </a:lnTo>
                  <a:lnTo>
                    <a:pt x="16" y="14"/>
                  </a:lnTo>
                  <a:lnTo>
                    <a:pt x="18" y="12"/>
                  </a:lnTo>
                  <a:lnTo>
                    <a:pt x="19" y="11"/>
                  </a:lnTo>
                  <a:lnTo>
                    <a:pt x="21" y="10"/>
                  </a:lnTo>
                  <a:lnTo>
                    <a:pt x="23" y="9"/>
                  </a:lnTo>
                  <a:lnTo>
                    <a:pt x="24" y="8"/>
                  </a:lnTo>
                  <a:lnTo>
                    <a:pt x="27" y="7"/>
                  </a:lnTo>
                  <a:lnTo>
                    <a:pt x="29" y="6"/>
                  </a:lnTo>
                  <a:lnTo>
                    <a:pt x="31" y="4"/>
                  </a:lnTo>
                  <a:lnTo>
                    <a:pt x="33" y="4"/>
                  </a:lnTo>
                  <a:lnTo>
                    <a:pt x="35" y="3"/>
                  </a:lnTo>
                  <a:lnTo>
                    <a:pt x="37" y="2"/>
                  </a:lnTo>
                  <a:lnTo>
                    <a:pt x="39" y="2"/>
                  </a:lnTo>
                  <a:lnTo>
                    <a:pt x="41" y="2"/>
                  </a:lnTo>
                  <a:lnTo>
                    <a:pt x="43" y="2"/>
                  </a:lnTo>
                  <a:lnTo>
                    <a:pt x="44" y="0"/>
                  </a:lnTo>
                  <a:lnTo>
                    <a:pt x="46" y="0"/>
                  </a:lnTo>
                  <a:lnTo>
                    <a:pt x="49" y="0"/>
                  </a:lnTo>
                  <a:lnTo>
                    <a:pt x="51" y="0"/>
                  </a:lnTo>
                  <a:lnTo>
                    <a:pt x="53" y="0"/>
                  </a:lnTo>
                  <a:lnTo>
                    <a:pt x="54" y="2"/>
                  </a:lnTo>
                  <a:lnTo>
                    <a:pt x="56" y="2"/>
                  </a:lnTo>
                  <a:lnTo>
                    <a:pt x="58" y="2"/>
                  </a:lnTo>
                  <a:lnTo>
                    <a:pt x="61" y="2"/>
                  </a:lnTo>
                  <a:lnTo>
                    <a:pt x="63" y="3"/>
                  </a:lnTo>
                  <a:lnTo>
                    <a:pt x="64" y="4"/>
                  </a:lnTo>
                  <a:lnTo>
                    <a:pt x="66" y="4"/>
                  </a:lnTo>
                  <a:lnTo>
                    <a:pt x="68" y="6"/>
                  </a:lnTo>
                  <a:lnTo>
                    <a:pt x="70" y="7"/>
                  </a:lnTo>
                  <a:lnTo>
                    <a:pt x="74" y="8"/>
                  </a:lnTo>
                  <a:lnTo>
                    <a:pt x="74" y="9"/>
                  </a:lnTo>
                  <a:lnTo>
                    <a:pt x="76" y="10"/>
                  </a:lnTo>
                  <a:lnTo>
                    <a:pt x="77" y="11"/>
                  </a:lnTo>
                  <a:lnTo>
                    <a:pt x="81" y="12"/>
                  </a:lnTo>
                  <a:lnTo>
                    <a:pt x="81" y="14"/>
                  </a:lnTo>
                  <a:lnTo>
                    <a:pt x="84" y="16"/>
                  </a:lnTo>
                  <a:lnTo>
                    <a:pt x="86" y="17"/>
                  </a:lnTo>
                  <a:lnTo>
                    <a:pt x="88" y="19"/>
                  </a:lnTo>
                  <a:lnTo>
                    <a:pt x="90" y="20"/>
                  </a:lnTo>
                  <a:lnTo>
                    <a:pt x="92" y="22"/>
                  </a:lnTo>
                  <a:lnTo>
                    <a:pt x="93" y="23"/>
                  </a:lnTo>
                  <a:lnTo>
                    <a:pt x="96" y="24"/>
                  </a:lnTo>
                  <a:lnTo>
                    <a:pt x="98" y="26"/>
                  </a:lnTo>
                  <a:lnTo>
                    <a:pt x="99" y="28"/>
                  </a:lnTo>
                  <a:lnTo>
                    <a:pt x="102" y="30"/>
                  </a:lnTo>
                  <a:lnTo>
                    <a:pt x="103" y="31"/>
                  </a:lnTo>
                  <a:lnTo>
                    <a:pt x="105" y="33"/>
                  </a:lnTo>
                  <a:lnTo>
                    <a:pt x="107" y="34"/>
                  </a:lnTo>
                  <a:lnTo>
                    <a:pt x="109" y="36"/>
                  </a:lnTo>
                  <a:lnTo>
                    <a:pt x="111" y="37"/>
                  </a:lnTo>
                  <a:lnTo>
                    <a:pt x="113" y="39"/>
                  </a:lnTo>
                  <a:lnTo>
                    <a:pt x="115" y="40"/>
                  </a:lnTo>
                  <a:lnTo>
                    <a:pt x="118" y="42"/>
                  </a:lnTo>
                  <a:lnTo>
                    <a:pt x="119" y="43"/>
                  </a:lnTo>
                  <a:lnTo>
                    <a:pt x="121" y="44"/>
                  </a:lnTo>
                  <a:lnTo>
                    <a:pt x="123" y="45"/>
                  </a:lnTo>
                  <a:lnTo>
                    <a:pt x="124" y="46"/>
                  </a:lnTo>
                  <a:lnTo>
                    <a:pt x="127" y="47"/>
                  </a:lnTo>
                  <a:lnTo>
                    <a:pt x="129" y="48"/>
                  </a:lnTo>
                  <a:lnTo>
                    <a:pt x="131" y="49"/>
                  </a:lnTo>
                  <a:lnTo>
                    <a:pt x="133" y="50"/>
                  </a:lnTo>
                  <a:lnTo>
                    <a:pt x="134" y="50"/>
                  </a:lnTo>
                  <a:lnTo>
                    <a:pt x="136" y="50"/>
                  </a:lnTo>
                  <a:lnTo>
                    <a:pt x="138" y="51"/>
                  </a:lnTo>
                  <a:lnTo>
                    <a:pt x="140" y="52"/>
                  </a:lnTo>
                  <a:lnTo>
                    <a:pt x="142" y="52"/>
                  </a:lnTo>
                  <a:lnTo>
                    <a:pt x="145" y="52"/>
                  </a:lnTo>
                  <a:lnTo>
                    <a:pt x="146" y="52"/>
                  </a:lnTo>
                  <a:lnTo>
                    <a:pt x="148" y="52"/>
                  </a:lnTo>
                  <a:lnTo>
                    <a:pt x="150" y="52"/>
                  </a:lnTo>
                  <a:lnTo>
                    <a:pt x="153" y="52"/>
                  </a:lnTo>
                  <a:lnTo>
                    <a:pt x="154" y="51"/>
                  </a:lnTo>
                  <a:lnTo>
                    <a:pt x="156" y="50"/>
                  </a:lnTo>
                  <a:lnTo>
                    <a:pt x="158" y="50"/>
                  </a:lnTo>
                  <a:lnTo>
                    <a:pt x="160" y="50"/>
                  </a:lnTo>
                  <a:lnTo>
                    <a:pt x="162" y="49"/>
                  </a:lnTo>
                  <a:lnTo>
                    <a:pt x="164" y="48"/>
                  </a:lnTo>
                  <a:lnTo>
                    <a:pt x="167" y="47"/>
                  </a:lnTo>
                  <a:lnTo>
                    <a:pt x="167" y="46"/>
                  </a:lnTo>
                  <a:lnTo>
                    <a:pt x="170" y="45"/>
                  </a:lnTo>
                  <a:lnTo>
                    <a:pt x="172" y="44"/>
                  </a:lnTo>
                  <a:lnTo>
                    <a:pt x="174" y="43"/>
                  </a:lnTo>
                  <a:lnTo>
                    <a:pt x="175" y="42"/>
                  </a:lnTo>
                  <a:lnTo>
                    <a:pt x="177" y="40"/>
                  </a:lnTo>
                  <a:lnTo>
                    <a:pt x="179" y="39"/>
                  </a:lnTo>
                  <a:lnTo>
                    <a:pt x="181" y="37"/>
                  </a:lnTo>
                  <a:lnTo>
                    <a:pt x="184" y="36"/>
                  </a:lnTo>
                  <a:lnTo>
                    <a:pt x="185" y="34"/>
                  </a:lnTo>
                  <a:lnTo>
                    <a:pt x="188" y="33"/>
                  </a:lnTo>
                  <a:lnTo>
                    <a:pt x="189" y="31"/>
                  </a:lnTo>
                  <a:lnTo>
                    <a:pt x="191" y="30"/>
                  </a:lnTo>
                  <a:lnTo>
                    <a:pt x="194" y="28"/>
                  </a:lnTo>
                  <a:lnTo>
                    <a:pt x="195" y="26"/>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498" name="Line 14"/>
            <p:cNvSpPr>
              <a:spLocks noChangeShapeType="1"/>
            </p:cNvSpPr>
            <p:nvPr/>
          </p:nvSpPr>
          <p:spPr bwMode="auto">
            <a:xfrm flipH="1">
              <a:off x="3586" y="2026"/>
              <a:ext cx="19" cy="68"/>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499" name="Freeform 15"/>
            <p:cNvSpPr>
              <a:spLocks/>
            </p:cNvSpPr>
            <p:nvPr/>
          </p:nvSpPr>
          <p:spPr bwMode="auto">
            <a:xfrm>
              <a:off x="3493" y="2183"/>
              <a:ext cx="197" cy="52"/>
            </a:xfrm>
            <a:custGeom>
              <a:avLst/>
              <a:gdLst>
                <a:gd name="T0" fmla="*/ 3 w 197"/>
                <a:gd name="T1" fmla="*/ 24 h 52"/>
                <a:gd name="T2" fmla="*/ 7 w 197"/>
                <a:gd name="T3" fmla="*/ 21 h 52"/>
                <a:gd name="T4" fmla="*/ 10 w 197"/>
                <a:gd name="T5" fmla="*/ 18 h 52"/>
                <a:gd name="T6" fmla="*/ 15 w 197"/>
                <a:gd name="T7" fmla="*/ 14 h 52"/>
                <a:gd name="T8" fmla="*/ 18 w 197"/>
                <a:gd name="T9" fmla="*/ 12 h 52"/>
                <a:gd name="T10" fmla="*/ 22 w 197"/>
                <a:gd name="T11" fmla="*/ 9 h 52"/>
                <a:gd name="T12" fmla="*/ 25 w 197"/>
                <a:gd name="T13" fmla="*/ 7 h 52"/>
                <a:gd name="T14" fmla="*/ 30 w 197"/>
                <a:gd name="T15" fmla="*/ 4 h 52"/>
                <a:gd name="T16" fmla="*/ 33 w 197"/>
                <a:gd name="T17" fmla="*/ 3 h 52"/>
                <a:gd name="T18" fmla="*/ 38 w 197"/>
                <a:gd name="T19" fmla="*/ 2 h 52"/>
                <a:gd name="T20" fmla="*/ 42 w 197"/>
                <a:gd name="T21" fmla="*/ 0 h 52"/>
                <a:gd name="T22" fmla="*/ 45 w 197"/>
                <a:gd name="T23" fmla="*/ 0 h 52"/>
                <a:gd name="T24" fmla="*/ 50 w 197"/>
                <a:gd name="T25" fmla="*/ 0 h 52"/>
                <a:gd name="T26" fmla="*/ 53 w 197"/>
                <a:gd name="T27" fmla="*/ 0 h 52"/>
                <a:gd name="T28" fmla="*/ 57 w 197"/>
                <a:gd name="T29" fmla="*/ 0 h 52"/>
                <a:gd name="T30" fmla="*/ 61 w 197"/>
                <a:gd name="T31" fmla="*/ 2 h 52"/>
                <a:gd name="T32" fmla="*/ 65 w 197"/>
                <a:gd name="T33" fmla="*/ 3 h 52"/>
                <a:gd name="T34" fmla="*/ 69 w 197"/>
                <a:gd name="T35" fmla="*/ 4 h 52"/>
                <a:gd name="T36" fmla="*/ 74 w 197"/>
                <a:gd name="T37" fmla="*/ 7 h 52"/>
                <a:gd name="T38" fmla="*/ 77 w 197"/>
                <a:gd name="T39" fmla="*/ 9 h 52"/>
                <a:gd name="T40" fmla="*/ 81 w 197"/>
                <a:gd name="T41" fmla="*/ 12 h 52"/>
                <a:gd name="T42" fmla="*/ 84 w 197"/>
                <a:gd name="T43" fmla="*/ 14 h 52"/>
                <a:gd name="T44" fmla="*/ 89 w 197"/>
                <a:gd name="T45" fmla="*/ 18 h 52"/>
                <a:gd name="T46" fmla="*/ 92 w 197"/>
                <a:gd name="T47" fmla="*/ 21 h 52"/>
                <a:gd name="T48" fmla="*/ 97 w 197"/>
                <a:gd name="T49" fmla="*/ 24 h 52"/>
                <a:gd name="T50" fmla="*/ 98 w 197"/>
                <a:gd name="T51" fmla="*/ 25 h 52"/>
                <a:gd name="T52" fmla="*/ 102 w 197"/>
                <a:gd name="T53" fmla="*/ 29 h 52"/>
                <a:gd name="T54" fmla="*/ 106 w 197"/>
                <a:gd name="T55" fmla="*/ 32 h 52"/>
                <a:gd name="T56" fmla="*/ 110 w 197"/>
                <a:gd name="T57" fmla="*/ 34 h 52"/>
                <a:gd name="T58" fmla="*/ 114 w 197"/>
                <a:gd name="T59" fmla="*/ 38 h 52"/>
                <a:gd name="T60" fmla="*/ 118 w 197"/>
                <a:gd name="T61" fmla="*/ 41 h 52"/>
                <a:gd name="T62" fmla="*/ 122 w 197"/>
                <a:gd name="T63" fmla="*/ 43 h 52"/>
                <a:gd name="T64" fmla="*/ 125 w 197"/>
                <a:gd name="T65" fmla="*/ 45 h 52"/>
                <a:gd name="T66" fmla="*/ 129 w 197"/>
                <a:gd name="T67" fmla="*/ 47 h 52"/>
                <a:gd name="T68" fmla="*/ 133 w 197"/>
                <a:gd name="T69" fmla="*/ 48 h 52"/>
                <a:gd name="T70" fmla="*/ 137 w 197"/>
                <a:gd name="T71" fmla="*/ 49 h 52"/>
                <a:gd name="T72" fmla="*/ 141 w 197"/>
                <a:gd name="T73" fmla="*/ 51 h 52"/>
                <a:gd name="T74" fmla="*/ 146 w 197"/>
                <a:gd name="T75" fmla="*/ 51 h 52"/>
                <a:gd name="T76" fmla="*/ 148 w 197"/>
                <a:gd name="T77" fmla="*/ 51 h 52"/>
                <a:gd name="T78" fmla="*/ 153 w 197"/>
                <a:gd name="T79" fmla="*/ 51 h 52"/>
                <a:gd name="T80" fmla="*/ 157 w 197"/>
                <a:gd name="T81" fmla="*/ 49 h 52"/>
                <a:gd name="T82" fmla="*/ 161 w 197"/>
                <a:gd name="T83" fmla="*/ 48 h 52"/>
                <a:gd name="T84" fmla="*/ 164 w 197"/>
                <a:gd name="T85" fmla="*/ 47 h 52"/>
                <a:gd name="T86" fmla="*/ 169 w 197"/>
                <a:gd name="T87" fmla="*/ 45 h 52"/>
                <a:gd name="T88" fmla="*/ 172 w 197"/>
                <a:gd name="T89" fmla="*/ 43 h 52"/>
                <a:gd name="T90" fmla="*/ 176 w 197"/>
                <a:gd name="T91" fmla="*/ 41 h 52"/>
                <a:gd name="T92" fmla="*/ 181 w 197"/>
                <a:gd name="T93" fmla="*/ 38 h 52"/>
                <a:gd name="T94" fmla="*/ 184 w 197"/>
                <a:gd name="T95" fmla="*/ 35 h 52"/>
                <a:gd name="T96" fmla="*/ 188 w 197"/>
                <a:gd name="T97" fmla="*/ 32 h 52"/>
                <a:gd name="T98" fmla="*/ 192 w 197"/>
                <a:gd name="T99" fmla="*/ 29 h 52"/>
                <a:gd name="T100" fmla="*/ 196 w 197"/>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52"/>
                <a:gd name="T155" fmla="*/ 197 w 197"/>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52">
                  <a:moveTo>
                    <a:pt x="0" y="25"/>
                  </a:moveTo>
                  <a:lnTo>
                    <a:pt x="3" y="24"/>
                  </a:lnTo>
                  <a:lnTo>
                    <a:pt x="4" y="23"/>
                  </a:lnTo>
                  <a:lnTo>
                    <a:pt x="7" y="21"/>
                  </a:lnTo>
                  <a:lnTo>
                    <a:pt x="9" y="19"/>
                  </a:lnTo>
                  <a:lnTo>
                    <a:pt x="10" y="18"/>
                  </a:lnTo>
                  <a:lnTo>
                    <a:pt x="12" y="16"/>
                  </a:lnTo>
                  <a:lnTo>
                    <a:pt x="15" y="14"/>
                  </a:lnTo>
                  <a:lnTo>
                    <a:pt x="16" y="13"/>
                  </a:lnTo>
                  <a:lnTo>
                    <a:pt x="18" y="12"/>
                  </a:lnTo>
                  <a:lnTo>
                    <a:pt x="20" y="11"/>
                  </a:lnTo>
                  <a:lnTo>
                    <a:pt x="22" y="9"/>
                  </a:lnTo>
                  <a:lnTo>
                    <a:pt x="24" y="8"/>
                  </a:lnTo>
                  <a:lnTo>
                    <a:pt x="25" y="7"/>
                  </a:lnTo>
                  <a:lnTo>
                    <a:pt x="28" y="6"/>
                  </a:lnTo>
                  <a:lnTo>
                    <a:pt x="30" y="4"/>
                  </a:lnTo>
                  <a:lnTo>
                    <a:pt x="32" y="4"/>
                  </a:lnTo>
                  <a:lnTo>
                    <a:pt x="33" y="3"/>
                  </a:lnTo>
                  <a:lnTo>
                    <a:pt x="35" y="2"/>
                  </a:lnTo>
                  <a:lnTo>
                    <a:pt x="38" y="2"/>
                  </a:lnTo>
                  <a:lnTo>
                    <a:pt x="39" y="2"/>
                  </a:lnTo>
                  <a:lnTo>
                    <a:pt x="42" y="0"/>
                  </a:lnTo>
                  <a:lnTo>
                    <a:pt x="44" y="0"/>
                  </a:lnTo>
                  <a:lnTo>
                    <a:pt x="45" y="0"/>
                  </a:lnTo>
                  <a:lnTo>
                    <a:pt x="48" y="0"/>
                  </a:lnTo>
                  <a:lnTo>
                    <a:pt x="50" y="0"/>
                  </a:lnTo>
                  <a:lnTo>
                    <a:pt x="51" y="0"/>
                  </a:lnTo>
                  <a:lnTo>
                    <a:pt x="53" y="0"/>
                  </a:lnTo>
                  <a:lnTo>
                    <a:pt x="55" y="0"/>
                  </a:lnTo>
                  <a:lnTo>
                    <a:pt x="57" y="0"/>
                  </a:lnTo>
                  <a:lnTo>
                    <a:pt x="59" y="2"/>
                  </a:lnTo>
                  <a:lnTo>
                    <a:pt x="61" y="2"/>
                  </a:lnTo>
                  <a:lnTo>
                    <a:pt x="64" y="2"/>
                  </a:lnTo>
                  <a:lnTo>
                    <a:pt x="65" y="3"/>
                  </a:lnTo>
                  <a:lnTo>
                    <a:pt x="67" y="4"/>
                  </a:lnTo>
                  <a:lnTo>
                    <a:pt x="69" y="4"/>
                  </a:lnTo>
                  <a:lnTo>
                    <a:pt x="71" y="6"/>
                  </a:lnTo>
                  <a:lnTo>
                    <a:pt x="74" y="7"/>
                  </a:lnTo>
                  <a:lnTo>
                    <a:pt x="76" y="8"/>
                  </a:lnTo>
                  <a:lnTo>
                    <a:pt x="77" y="9"/>
                  </a:lnTo>
                  <a:lnTo>
                    <a:pt x="79" y="11"/>
                  </a:lnTo>
                  <a:lnTo>
                    <a:pt x="81" y="12"/>
                  </a:lnTo>
                  <a:lnTo>
                    <a:pt x="83" y="13"/>
                  </a:lnTo>
                  <a:lnTo>
                    <a:pt x="84" y="14"/>
                  </a:lnTo>
                  <a:lnTo>
                    <a:pt x="87" y="16"/>
                  </a:lnTo>
                  <a:lnTo>
                    <a:pt x="89" y="18"/>
                  </a:lnTo>
                  <a:lnTo>
                    <a:pt x="91" y="19"/>
                  </a:lnTo>
                  <a:lnTo>
                    <a:pt x="92" y="21"/>
                  </a:lnTo>
                  <a:lnTo>
                    <a:pt x="94" y="23"/>
                  </a:lnTo>
                  <a:lnTo>
                    <a:pt x="97" y="24"/>
                  </a:lnTo>
                  <a:lnTo>
                    <a:pt x="98" y="25"/>
                  </a:lnTo>
                  <a:lnTo>
                    <a:pt x="100" y="27"/>
                  </a:lnTo>
                  <a:lnTo>
                    <a:pt x="102" y="29"/>
                  </a:lnTo>
                  <a:lnTo>
                    <a:pt x="104" y="30"/>
                  </a:lnTo>
                  <a:lnTo>
                    <a:pt x="106" y="32"/>
                  </a:lnTo>
                  <a:lnTo>
                    <a:pt x="108" y="33"/>
                  </a:lnTo>
                  <a:lnTo>
                    <a:pt x="110" y="34"/>
                  </a:lnTo>
                  <a:lnTo>
                    <a:pt x="112" y="36"/>
                  </a:lnTo>
                  <a:lnTo>
                    <a:pt x="114" y="38"/>
                  </a:lnTo>
                  <a:lnTo>
                    <a:pt x="115" y="39"/>
                  </a:lnTo>
                  <a:lnTo>
                    <a:pt x="118" y="41"/>
                  </a:lnTo>
                  <a:lnTo>
                    <a:pt x="120" y="42"/>
                  </a:lnTo>
                  <a:lnTo>
                    <a:pt x="122" y="43"/>
                  </a:lnTo>
                  <a:lnTo>
                    <a:pt x="123" y="44"/>
                  </a:lnTo>
                  <a:lnTo>
                    <a:pt x="125" y="45"/>
                  </a:lnTo>
                  <a:lnTo>
                    <a:pt x="127" y="46"/>
                  </a:lnTo>
                  <a:lnTo>
                    <a:pt x="129" y="47"/>
                  </a:lnTo>
                  <a:lnTo>
                    <a:pt x="131" y="47"/>
                  </a:lnTo>
                  <a:lnTo>
                    <a:pt x="133" y="48"/>
                  </a:lnTo>
                  <a:lnTo>
                    <a:pt x="136" y="49"/>
                  </a:lnTo>
                  <a:lnTo>
                    <a:pt x="137" y="49"/>
                  </a:lnTo>
                  <a:lnTo>
                    <a:pt x="138" y="50"/>
                  </a:lnTo>
                  <a:lnTo>
                    <a:pt x="141" y="51"/>
                  </a:lnTo>
                  <a:lnTo>
                    <a:pt x="143" y="51"/>
                  </a:lnTo>
                  <a:lnTo>
                    <a:pt x="146" y="51"/>
                  </a:lnTo>
                  <a:lnTo>
                    <a:pt x="147" y="51"/>
                  </a:lnTo>
                  <a:lnTo>
                    <a:pt x="148" y="51"/>
                  </a:lnTo>
                  <a:lnTo>
                    <a:pt x="151" y="51"/>
                  </a:lnTo>
                  <a:lnTo>
                    <a:pt x="153" y="51"/>
                  </a:lnTo>
                  <a:lnTo>
                    <a:pt x="155" y="50"/>
                  </a:lnTo>
                  <a:lnTo>
                    <a:pt x="157" y="49"/>
                  </a:lnTo>
                  <a:lnTo>
                    <a:pt x="159" y="49"/>
                  </a:lnTo>
                  <a:lnTo>
                    <a:pt x="161" y="48"/>
                  </a:lnTo>
                  <a:lnTo>
                    <a:pt x="162" y="47"/>
                  </a:lnTo>
                  <a:lnTo>
                    <a:pt x="164" y="47"/>
                  </a:lnTo>
                  <a:lnTo>
                    <a:pt x="168" y="46"/>
                  </a:lnTo>
                  <a:lnTo>
                    <a:pt x="169" y="45"/>
                  </a:lnTo>
                  <a:lnTo>
                    <a:pt x="171" y="44"/>
                  </a:lnTo>
                  <a:lnTo>
                    <a:pt x="172" y="43"/>
                  </a:lnTo>
                  <a:lnTo>
                    <a:pt x="174" y="42"/>
                  </a:lnTo>
                  <a:lnTo>
                    <a:pt x="176" y="41"/>
                  </a:lnTo>
                  <a:lnTo>
                    <a:pt x="179" y="39"/>
                  </a:lnTo>
                  <a:lnTo>
                    <a:pt x="181" y="38"/>
                  </a:lnTo>
                  <a:lnTo>
                    <a:pt x="182" y="36"/>
                  </a:lnTo>
                  <a:lnTo>
                    <a:pt x="184" y="35"/>
                  </a:lnTo>
                  <a:lnTo>
                    <a:pt x="186" y="33"/>
                  </a:lnTo>
                  <a:lnTo>
                    <a:pt x="188" y="32"/>
                  </a:lnTo>
                  <a:lnTo>
                    <a:pt x="191" y="30"/>
                  </a:lnTo>
                  <a:lnTo>
                    <a:pt x="192" y="29"/>
                  </a:lnTo>
                  <a:lnTo>
                    <a:pt x="194" y="27"/>
                  </a:lnTo>
                  <a:lnTo>
                    <a:pt x="196"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500" name="Line 16"/>
            <p:cNvSpPr>
              <a:spLocks noChangeShapeType="1"/>
            </p:cNvSpPr>
            <p:nvPr/>
          </p:nvSpPr>
          <p:spPr bwMode="auto">
            <a:xfrm flipH="1">
              <a:off x="3587" y="2174"/>
              <a:ext cx="19" cy="69"/>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grpSp>
      <p:grpSp>
        <p:nvGrpSpPr>
          <p:cNvPr id="6154" name="Group 17"/>
          <p:cNvGrpSpPr>
            <a:grpSpLocks/>
          </p:cNvGrpSpPr>
          <p:nvPr/>
        </p:nvGrpSpPr>
        <p:grpSpPr bwMode="auto">
          <a:xfrm>
            <a:off x="6173788" y="2979738"/>
            <a:ext cx="374650" cy="365125"/>
            <a:chOff x="4417" y="2403"/>
            <a:chExt cx="260" cy="260"/>
          </a:xfrm>
        </p:grpSpPr>
        <p:sp>
          <p:nvSpPr>
            <p:cNvPr id="6493" name="Oval 18"/>
            <p:cNvSpPr>
              <a:spLocks noChangeArrowheads="1"/>
            </p:cNvSpPr>
            <p:nvPr/>
          </p:nvSpPr>
          <p:spPr bwMode="auto">
            <a:xfrm>
              <a:off x="4417" y="2403"/>
              <a:ext cx="260" cy="260"/>
            </a:xfrm>
            <a:prstGeom prst="ellips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494" name="Freeform 19"/>
            <p:cNvSpPr>
              <a:spLocks/>
            </p:cNvSpPr>
            <p:nvPr/>
          </p:nvSpPr>
          <p:spPr bwMode="auto">
            <a:xfrm>
              <a:off x="4463" y="2466"/>
              <a:ext cx="158" cy="115"/>
            </a:xfrm>
            <a:custGeom>
              <a:avLst/>
              <a:gdLst>
                <a:gd name="T0" fmla="*/ 1 w 158"/>
                <a:gd name="T1" fmla="*/ 54 h 115"/>
                <a:gd name="T2" fmla="*/ 5 w 158"/>
                <a:gd name="T3" fmla="*/ 47 h 115"/>
                <a:gd name="T4" fmla="*/ 8 w 158"/>
                <a:gd name="T5" fmla="*/ 39 h 115"/>
                <a:gd name="T6" fmla="*/ 11 w 158"/>
                <a:gd name="T7" fmla="*/ 33 h 115"/>
                <a:gd name="T8" fmla="*/ 14 w 158"/>
                <a:gd name="T9" fmla="*/ 26 h 115"/>
                <a:gd name="T10" fmla="*/ 18 w 158"/>
                <a:gd name="T11" fmla="*/ 21 h 115"/>
                <a:gd name="T12" fmla="*/ 20 w 158"/>
                <a:gd name="T13" fmla="*/ 16 h 115"/>
                <a:gd name="T14" fmla="*/ 24 w 158"/>
                <a:gd name="T15" fmla="*/ 11 h 115"/>
                <a:gd name="T16" fmla="*/ 27 w 158"/>
                <a:gd name="T17" fmla="*/ 8 h 115"/>
                <a:gd name="T18" fmla="*/ 31 w 158"/>
                <a:gd name="T19" fmla="*/ 5 h 115"/>
                <a:gd name="T20" fmla="*/ 33 w 158"/>
                <a:gd name="T21" fmla="*/ 2 h 115"/>
                <a:gd name="T22" fmla="*/ 36 w 158"/>
                <a:gd name="T23" fmla="*/ 0 h 115"/>
                <a:gd name="T24" fmla="*/ 40 w 158"/>
                <a:gd name="T25" fmla="*/ 0 h 115"/>
                <a:gd name="T26" fmla="*/ 42 w 158"/>
                <a:gd name="T27" fmla="*/ 0 h 115"/>
                <a:gd name="T28" fmla="*/ 46 w 158"/>
                <a:gd name="T29" fmla="*/ 2 h 115"/>
                <a:gd name="T30" fmla="*/ 49 w 158"/>
                <a:gd name="T31" fmla="*/ 4 h 115"/>
                <a:gd name="T32" fmla="*/ 53 w 158"/>
                <a:gd name="T33" fmla="*/ 6 h 115"/>
                <a:gd name="T34" fmla="*/ 55 w 158"/>
                <a:gd name="T35" fmla="*/ 11 h 115"/>
                <a:gd name="T36" fmla="*/ 58 w 158"/>
                <a:gd name="T37" fmla="*/ 17 h 115"/>
                <a:gd name="T38" fmla="*/ 62 w 158"/>
                <a:gd name="T39" fmla="*/ 21 h 115"/>
                <a:gd name="T40" fmla="*/ 64 w 158"/>
                <a:gd name="T41" fmla="*/ 26 h 115"/>
                <a:gd name="T42" fmla="*/ 67 w 158"/>
                <a:gd name="T43" fmla="*/ 33 h 115"/>
                <a:gd name="T44" fmla="*/ 70 w 158"/>
                <a:gd name="T45" fmla="*/ 39 h 115"/>
                <a:gd name="T46" fmla="*/ 74 w 158"/>
                <a:gd name="T47" fmla="*/ 47 h 115"/>
                <a:gd name="T48" fmla="*/ 77 w 158"/>
                <a:gd name="T49" fmla="*/ 54 h 115"/>
                <a:gd name="T50" fmla="*/ 78 w 158"/>
                <a:gd name="T51" fmla="*/ 58 h 115"/>
                <a:gd name="T52" fmla="*/ 81 w 158"/>
                <a:gd name="T53" fmla="*/ 63 h 115"/>
                <a:gd name="T54" fmla="*/ 84 w 158"/>
                <a:gd name="T55" fmla="*/ 71 h 115"/>
                <a:gd name="T56" fmla="*/ 88 w 158"/>
                <a:gd name="T57" fmla="*/ 77 h 115"/>
                <a:gd name="T58" fmla="*/ 91 w 158"/>
                <a:gd name="T59" fmla="*/ 84 h 115"/>
                <a:gd name="T60" fmla="*/ 94 w 158"/>
                <a:gd name="T61" fmla="*/ 90 h 115"/>
                <a:gd name="T62" fmla="*/ 98 w 158"/>
                <a:gd name="T63" fmla="*/ 95 h 115"/>
                <a:gd name="T64" fmla="*/ 101 w 158"/>
                <a:gd name="T65" fmla="*/ 100 h 115"/>
                <a:gd name="T66" fmla="*/ 104 w 158"/>
                <a:gd name="T67" fmla="*/ 104 h 115"/>
                <a:gd name="T68" fmla="*/ 106 w 158"/>
                <a:gd name="T69" fmla="*/ 107 h 115"/>
                <a:gd name="T70" fmla="*/ 110 w 158"/>
                <a:gd name="T71" fmla="*/ 110 h 115"/>
                <a:gd name="T72" fmla="*/ 113 w 158"/>
                <a:gd name="T73" fmla="*/ 112 h 115"/>
                <a:gd name="T74" fmla="*/ 117 w 158"/>
                <a:gd name="T75" fmla="*/ 113 h 115"/>
                <a:gd name="T76" fmla="*/ 119 w 158"/>
                <a:gd name="T77" fmla="*/ 113 h 115"/>
                <a:gd name="T78" fmla="*/ 123 w 158"/>
                <a:gd name="T79" fmla="*/ 112 h 115"/>
                <a:gd name="T80" fmla="*/ 125 w 158"/>
                <a:gd name="T81" fmla="*/ 110 h 115"/>
                <a:gd name="T82" fmla="*/ 128 w 158"/>
                <a:gd name="T83" fmla="*/ 107 h 115"/>
                <a:gd name="T84" fmla="*/ 132 w 158"/>
                <a:gd name="T85" fmla="*/ 104 h 115"/>
                <a:gd name="T86" fmla="*/ 135 w 158"/>
                <a:gd name="T87" fmla="*/ 100 h 115"/>
                <a:gd name="T88" fmla="*/ 138 w 158"/>
                <a:gd name="T89" fmla="*/ 95 h 115"/>
                <a:gd name="T90" fmla="*/ 141 w 158"/>
                <a:gd name="T91" fmla="*/ 90 h 115"/>
                <a:gd name="T92" fmla="*/ 145 w 158"/>
                <a:gd name="T93" fmla="*/ 84 h 115"/>
                <a:gd name="T94" fmla="*/ 148 w 158"/>
                <a:gd name="T95" fmla="*/ 78 h 115"/>
                <a:gd name="T96" fmla="*/ 151 w 158"/>
                <a:gd name="T97" fmla="*/ 71 h 115"/>
                <a:gd name="T98" fmla="*/ 154 w 158"/>
                <a:gd name="T99" fmla="*/ 64 h 115"/>
                <a:gd name="T100" fmla="*/ 157 w 158"/>
                <a:gd name="T101" fmla="*/ 58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8"/>
                <a:gd name="T154" fmla="*/ 0 h 115"/>
                <a:gd name="T155" fmla="*/ 158 w 158"/>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8" h="115">
                  <a:moveTo>
                    <a:pt x="0" y="58"/>
                  </a:moveTo>
                  <a:lnTo>
                    <a:pt x="1" y="54"/>
                  </a:lnTo>
                  <a:lnTo>
                    <a:pt x="3" y="49"/>
                  </a:lnTo>
                  <a:lnTo>
                    <a:pt x="5" y="47"/>
                  </a:lnTo>
                  <a:lnTo>
                    <a:pt x="7" y="43"/>
                  </a:lnTo>
                  <a:lnTo>
                    <a:pt x="8" y="39"/>
                  </a:lnTo>
                  <a:lnTo>
                    <a:pt x="10" y="36"/>
                  </a:lnTo>
                  <a:lnTo>
                    <a:pt x="11" y="33"/>
                  </a:lnTo>
                  <a:lnTo>
                    <a:pt x="13" y="29"/>
                  </a:lnTo>
                  <a:lnTo>
                    <a:pt x="14" y="26"/>
                  </a:lnTo>
                  <a:lnTo>
                    <a:pt x="16" y="24"/>
                  </a:lnTo>
                  <a:lnTo>
                    <a:pt x="18" y="21"/>
                  </a:lnTo>
                  <a:lnTo>
                    <a:pt x="19" y="19"/>
                  </a:lnTo>
                  <a:lnTo>
                    <a:pt x="20" y="16"/>
                  </a:lnTo>
                  <a:lnTo>
                    <a:pt x="22" y="14"/>
                  </a:lnTo>
                  <a:lnTo>
                    <a:pt x="24" y="11"/>
                  </a:lnTo>
                  <a:lnTo>
                    <a:pt x="25" y="9"/>
                  </a:lnTo>
                  <a:lnTo>
                    <a:pt x="27" y="8"/>
                  </a:lnTo>
                  <a:lnTo>
                    <a:pt x="28" y="6"/>
                  </a:lnTo>
                  <a:lnTo>
                    <a:pt x="31" y="5"/>
                  </a:lnTo>
                  <a:lnTo>
                    <a:pt x="32" y="3"/>
                  </a:lnTo>
                  <a:lnTo>
                    <a:pt x="33" y="2"/>
                  </a:lnTo>
                  <a:lnTo>
                    <a:pt x="35" y="2"/>
                  </a:lnTo>
                  <a:lnTo>
                    <a:pt x="36" y="0"/>
                  </a:lnTo>
                  <a:lnTo>
                    <a:pt x="38" y="0"/>
                  </a:lnTo>
                  <a:lnTo>
                    <a:pt x="40" y="0"/>
                  </a:lnTo>
                  <a:lnTo>
                    <a:pt x="41" y="0"/>
                  </a:lnTo>
                  <a:lnTo>
                    <a:pt x="42" y="0"/>
                  </a:lnTo>
                  <a:lnTo>
                    <a:pt x="44" y="2"/>
                  </a:lnTo>
                  <a:lnTo>
                    <a:pt x="46" y="2"/>
                  </a:lnTo>
                  <a:lnTo>
                    <a:pt x="47" y="3"/>
                  </a:lnTo>
                  <a:lnTo>
                    <a:pt x="49" y="4"/>
                  </a:lnTo>
                  <a:lnTo>
                    <a:pt x="51" y="6"/>
                  </a:lnTo>
                  <a:lnTo>
                    <a:pt x="53" y="6"/>
                  </a:lnTo>
                  <a:lnTo>
                    <a:pt x="53" y="9"/>
                  </a:lnTo>
                  <a:lnTo>
                    <a:pt x="55" y="11"/>
                  </a:lnTo>
                  <a:lnTo>
                    <a:pt x="57" y="14"/>
                  </a:lnTo>
                  <a:lnTo>
                    <a:pt x="58" y="17"/>
                  </a:lnTo>
                  <a:lnTo>
                    <a:pt x="60" y="19"/>
                  </a:lnTo>
                  <a:lnTo>
                    <a:pt x="62" y="21"/>
                  </a:lnTo>
                  <a:lnTo>
                    <a:pt x="62" y="24"/>
                  </a:lnTo>
                  <a:lnTo>
                    <a:pt x="64" y="26"/>
                  </a:lnTo>
                  <a:lnTo>
                    <a:pt x="66" y="29"/>
                  </a:lnTo>
                  <a:lnTo>
                    <a:pt x="67" y="33"/>
                  </a:lnTo>
                  <a:lnTo>
                    <a:pt x="69" y="36"/>
                  </a:lnTo>
                  <a:lnTo>
                    <a:pt x="70" y="39"/>
                  </a:lnTo>
                  <a:lnTo>
                    <a:pt x="72" y="43"/>
                  </a:lnTo>
                  <a:lnTo>
                    <a:pt x="74" y="47"/>
                  </a:lnTo>
                  <a:lnTo>
                    <a:pt x="75" y="49"/>
                  </a:lnTo>
                  <a:lnTo>
                    <a:pt x="77" y="54"/>
                  </a:lnTo>
                  <a:lnTo>
                    <a:pt x="78" y="57"/>
                  </a:lnTo>
                  <a:lnTo>
                    <a:pt x="78" y="58"/>
                  </a:lnTo>
                  <a:lnTo>
                    <a:pt x="80" y="60"/>
                  </a:lnTo>
                  <a:lnTo>
                    <a:pt x="81" y="63"/>
                  </a:lnTo>
                  <a:lnTo>
                    <a:pt x="83" y="67"/>
                  </a:lnTo>
                  <a:lnTo>
                    <a:pt x="84" y="71"/>
                  </a:lnTo>
                  <a:lnTo>
                    <a:pt x="86" y="74"/>
                  </a:lnTo>
                  <a:lnTo>
                    <a:pt x="88" y="77"/>
                  </a:lnTo>
                  <a:lnTo>
                    <a:pt x="89" y="81"/>
                  </a:lnTo>
                  <a:lnTo>
                    <a:pt x="91" y="84"/>
                  </a:lnTo>
                  <a:lnTo>
                    <a:pt x="92" y="87"/>
                  </a:lnTo>
                  <a:lnTo>
                    <a:pt x="94" y="90"/>
                  </a:lnTo>
                  <a:lnTo>
                    <a:pt x="96" y="93"/>
                  </a:lnTo>
                  <a:lnTo>
                    <a:pt x="98" y="95"/>
                  </a:lnTo>
                  <a:lnTo>
                    <a:pt x="99" y="98"/>
                  </a:lnTo>
                  <a:lnTo>
                    <a:pt x="101" y="100"/>
                  </a:lnTo>
                  <a:lnTo>
                    <a:pt x="102" y="102"/>
                  </a:lnTo>
                  <a:lnTo>
                    <a:pt x="104" y="104"/>
                  </a:lnTo>
                  <a:lnTo>
                    <a:pt x="104" y="106"/>
                  </a:lnTo>
                  <a:lnTo>
                    <a:pt x="106" y="107"/>
                  </a:lnTo>
                  <a:lnTo>
                    <a:pt x="108" y="109"/>
                  </a:lnTo>
                  <a:lnTo>
                    <a:pt x="110" y="110"/>
                  </a:lnTo>
                  <a:lnTo>
                    <a:pt x="111" y="111"/>
                  </a:lnTo>
                  <a:lnTo>
                    <a:pt x="113" y="112"/>
                  </a:lnTo>
                  <a:lnTo>
                    <a:pt x="114" y="113"/>
                  </a:lnTo>
                  <a:lnTo>
                    <a:pt x="117" y="113"/>
                  </a:lnTo>
                  <a:lnTo>
                    <a:pt x="117" y="114"/>
                  </a:lnTo>
                  <a:lnTo>
                    <a:pt x="119" y="113"/>
                  </a:lnTo>
                  <a:lnTo>
                    <a:pt x="121" y="113"/>
                  </a:lnTo>
                  <a:lnTo>
                    <a:pt x="123" y="112"/>
                  </a:lnTo>
                  <a:lnTo>
                    <a:pt x="124" y="111"/>
                  </a:lnTo>
                  <a:lnTo>
                    <a:pt x="125" y="110"/>
                  </a:lnTo>
                  <a:lnTo>
                    <a:pt x="127" y="109"/>
                  </a:lnTo>
                  <a:lnTo>
                    <a:pt x="128" y="107"/>
                  </a:lnTo>
                  <a:lnTo>
                    <a:pt x="130" y="106"/>
                  </a:lnTo>
                  <a:lnTo>
                    <a:pt x="132" y="104"/>
                  </a:lnTo>
                  <a:lnTo>
                    <a:pt x="134" y="102"/>
                  </a:lnTo>
                  <a:lnTo>
                    <a:pt x="135" y="100"/>
                  </a:lnTo>
                  <a:lnTo>
                    <a:pt x="136" y="98"/>
                  </a:lnTo>
                  <a:lnTo>
                    <a:pt x="138" y="95"/>
                  </a:lnTo>
                  <a:lnTo>
                    <a:pt x="139" y="93"/>
                  </a:lnTo>
                  <a:lnTo>
                    <a:pt x="141" y="90"/>
                  </a:lnTo>
                  <a:lnTo>
                    <a:pt x="143" y="87"/>
                  </a:lnTo>
                  <a:lnTo>
                    <a:pt x="145" y="84"/>
                  </a:lnTo>
                  <a:lnTo>
                    <a:pt x="146" y="81"/>
                  </a:lnTo>
                  <a:lnTo>
                    <a:pt x="148" y="78"/>
                  </a:lnTo>
                  <a:lnTo>
                    <a:pt x="149" y="74"/>
                  </a:lnTo>
                  <a:lnTo>
                    <a:pt x="151" y="71"/>
                  </a:lnTo>
                  <a:lnTo>
                    <a:pt x="152" y="67"/>
                  </a:lnTo>
                  <a:lnTo>
                    <a:pt x="154" y="64"/>
                  </a:lnTo>
                  <a:lnTo>
                    <a:pt x="155" y="60"/>
                  </a:lnTo>
                  <a:lnTo>
                    <a:pt x="157" y="58"/>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grpSp>
      <p:grpSp>
        <p:nvGrpSpPr>
          <p:cNvPr id="6155" name="Group 20"/>
          <p:cNvGrpSpPr>
            <a:grpSpLocks/>
          </p:cNvGrpSpPr>
          <p:nvPr/>
        </p:nvGrpSpPr>
        <p:grpSpPr bwMode="auto">
          <a:xfrm>
            <a:off x="6840538" y="2439988"/>
            <a:ext cx="463550" cy="361950"/>
            <a:chOff x="4879" y="2017"/>
            <a:chExt cx="321" cy="259"/>
          </a:xfrm>
        </p:grpSpPr>
        <p:sp>
          <p:nvSpPr>
            <p:cNvPr id="6487" name="Freeform 21"/>
            <p:cNvSpPr>
              <a:spLocks/>
            </p:cNvSpPr>
            <p:nvPr/>
          </p:nvSpPr>
          <p:spPr bwMode="auto">
            <a:xfrm>
              <a:off x="4879" y="2017"/>
              <a:ext cx="321" cy="259"/>
            </a:xfrm>
            <a:custGeom>
              <a:avLst/>
              <a:gdLst>
                <a:gd name="T0" fmla="*/ 320 w 321"/>
                <a:gd name="T1" fmla="*/ 0 h 259"/>
                <a:gd name="T2" fmla="*/ 320 w 321"/>
                <a:gd name="T3" fmla="*/ 258 h 259"/>
                <a:gd name="T4" fmla="*/ 0 w 321"/>
                <a:gd name="T5" fmla="*/ 258 h 259"/>
                <a:gd name="T6" fmla="*/ 0 w 321"/>
                <a:gd name="T7" fmla="*/ 0 h 259"/>
                <a:gd name="T8" fmla="*/ 320 w 321"/>
                <a:gd name="T9" fmla="*/ 0 h 259"/>
                <a:gd name="T10" fmla="*/ 0 60000 65536"/>
                <a:gd name="T11" fmla="*/ 0 60000 65536"/>
                <a:gd name="T12" fmla="*/ 0 60000 65536"/>
                <a:gd name="T13" fmla="*/ 0 60000 65536"/>
                <a:gd name="T14" fmla="*/ 0 60000 65536"/>
                <a:gd name="T15" fmla="*/ 0 w 321"/>
                <a:gd name="T16" fmla="*/ 0 h 259"/>
                <a:gd name="T17" fmla="*/ 321 w 321"/>
                <a:gd name="T18" fmla="*/ 259 h 259"/>
              </a:gdLst>
              <a:ahLst/>
              <a:cxnLst>
                <a:cxn ang="T10">
                  <a:pos x="T0" y="T1"/>
                </a:cxn>
                <a:cxn ang="T11">
                  <a:pos x="T2" y="T3"/>
                </a:cxn>
                <a:cxn ang="T12">
                  <a:pos x="T4" y="T5"/>
                </a:cxn>
                <a:cxn ang="T13">
                  <a:pos x="T6" y="T7"/>
                </a:cxn>
                <a:cxn ang="T14">
                  <a:pos x="T8" y="T9"/>
                </a:cxn>
              </a:cxnLst>
              <a:rect l="T15" t="T16" r="T17" b="T18"/>
              <a:pathLst>
                <a:path w="321" h="259">
                  <a:moveTo>
                    <a:pt x="320" y="0"/>
                  </a:moveTo>
                  <a:lnTo>
                    <a:pt x="320" y="258"/>
                  </a:lnTo>
                  <a:lnTo>
                    <a:pt x="0" y="258"/>
                  </a:lnTo>
                  <a:lnTo>
                    <a:pt x="0" y="0"/>
                  </a:lnTo>
                  <a:lnTo>
                    <a:pt x="320"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488" name="Freeform 22"/>
            <p:cNvSpPr>
              <a:spLocks/>
            </p:cNvSpPr>
            <p:nvPr/>
          </p:nvSpPr>
          <p:spPr bwMode="auto">
            <a:xfrm>
              <a:off x="4938" y="2051"/>
              <a:ext cx="198" cy="52"/>
            </a:xfrm>
            <a:custGeom>
              <a:avLst/>
              <a:gdLst>
                <a:gd name="T0" fmla="*/ 3 w 198"/>
                <a:gd name="T1" fmla="*/ 24 h 52"/>
                <a:gd name="T2" fmla="*/ 7 w 198"/>
                <a:gd name="T3" fmla="*/ 20 h 52"/>
                <a:gd name="T4" fmla="*/ 11 w 198"/>
                <a:gd name="T5" fmla="*/ 18 h 52"/>
                <a:gd name="T6" fmla="*/ 15 w 198"/>
                <a:gd name="T7" fmla="*/ 15 h 52"/>
                <a:gd name="T8" fmla="*/ 19 w 198"/>
                <a:gd name="T9" fmla="*/ 11 h 52"/>
                <a:gd name="T10" fmla="*/ 22 w 198"/>
                <a:gd name="T11" fmla="*/ 9 h 52"/>
                <a:gd name="T12" fmla="*/ 26 w 198"/>
                <a:gd name="T13" fmla="*/ 7 h 52"/>
                <a:gd name="T14" fmla="*/ 30 w 198"/>
                <a:gd name="T15" fmla="*/ 5 h 52"/>
                <a:gd name="T16" fmla="*/ 34 w 198"/>
                <a:gd name="T17" fmla="*/ 4 h 52"/>
                <a:gd name="T18" fmla="*/ 38 w 198"/>
                <a:gd name="T19" fmla="*/ 2 h 52"/>
                <a:gd name="T20" fmla="*/ 42 w 198"/>
                <a:gd name="T21" fmla="*/ 1 h 52"/>
                <a:gd name="T22" fmla="*/ 46 w 198"/>
                <a:gd name="T23" fmla="*/ 0 h 52"/>
                <a:gd name="T24" fmla="*/ 50 w 198"/>
                <a:gd name="T25" fmla="*/ 0 h 52"/>
                <a:gd name="T26" fmla="*/ 54 w 198"/>
                <a:gd name="T27" fmla="*/ 0 h 52"/>
                <a:gd name="T28" fmla="*/ 58 w 198"/>
                <a:gd name="T29" fmla="*/ 1 h 52"/>
                <a:gd name="T30" fmla="*/ 61 w 198"/>
                <a:gd name="T31" fmla="*/ 2 h 52"/>
                <a:gd name="T32" fmla="*/ 65 w 198"/>
                <a:gd name="T33" fmla="*/ 4 h 52"/>
                <a:gd name="T34" fmla="*/ 69 w 198"/>
                <a:gd name="T35" fmla="*/ 5 h 52"/>
                <a:gd name="T36" fmla="*/ 74 w 198"/>
                <a:gd name="T37" fmla="*/ 8 h 52"/>
                <a:gd name="T38" fmla="*/ 77 w 198"/>
                <a:gd name="T39" fmla="*/ 9 h 52"/>
                <a:gd name="T40" fmla="*/ 82 w 198"/>
                <a:gd name="T41" fmla="*/ 11 h 52"/>
                <a:gd name="T42" fmla="*/ 84 w 198"/>
                <a:gd name="T43" fmla="*/ 15 h 52"/>
                <a:gd name="T44" fmla="*/ 89 w 198"/>
                <a:gd name="T45" fmla="*/ 18 h 52"/>
                <a:gd name="T46" fmla="*/ 93 w 198"/>
                <a:gd name="T47" fmla="*/ 20 h 52"/>
                <a:gd name="T48" fmla="*/ 96 w 198"/>
                <a:gd name="T49" fmla="*/ 24 h 52"/>
                <a:gd name="T50" fmla="*/ 98 w 198"/>
                <a:gd name="T51" fmla="*/ 25 h 52"/>
                <a:gd name="T52" fmla="*/ 103 w 198"/>
                <a:gd name="T53" fmla="*/ 29 h 52"/>
                <a:gd name="T54" fmla="*/ 107 w 198"/>
                <a:gd name="T55" fmla="*/ 32 h 52"/>
                <a:gd name="T56" fmla="*/ 110 w 198"/>
                <a:gd name="T57" fmla="*/ 33 h 52"/>
                <a:gd name="T58" fmla="*/ 115 w 198"/>
                <a:gd name="T59" fmla="*/ 38 h 52"/>
                <a:gd name="T60" fmla="*/ 118 w 198"/>
                <a:gd name="T61" fmla="*/ 41 h 52"/>
                <a:gd name="T62" fmla="*/ 122 w 198"/>
                <a:gd name="T63" fmla="*/ 43 h 52"/>
                <a:gd name="T64" fmla="*/ 126 w 198"/>
                <a:gd name="T65" fmla="*/ 45 h 52"/>
                <a:gd name="T66" fmla="*/ 130 w 198"/>
                <a:gd name="T67" fmla="*/ 48 h 52"/>
                <a:gd name="T68" fmla="*/ 133 w 198"/>
                <a:gd name="T69" fmla="*/ 48 h 52"/>
                <a:gd name="T70" fmla="*/ 138 w 198"/>
                <a:gd name="T71" fmla="*/ 50 h 52"/>
                <a:gd name="T72" fmla="*/ 142 w 198"/>
                <a:gd name="T73" fmla="*/ 51 h 52"/>
                <a:gd name="T74" fmla="*/ 146 w 198"/>
                <a:gd name="T75" fmla="*/ 51 h 52"/>
                <a:gd name="T76" fmla="*/ 150 w 198"/>
                <a:gd name="T77" fmla="*/ 51 h 52"/>
                <a:gd name="T78" fmla="*/ 153 w 198"/>
                <a:gd name="T79" fmla="*/ 51 h 52"/>
                <a:gd name="T80" fmla="*/ 157 w 198"/>
                <a:gd name="T81" fmla="*/ 50 h 52"/>
                <a:gd name="T82" fmla="*/ 161 w 198"/>
                <a:gd name="T83" fmla="*/ 48 h 52"/>
                <a:gd name="T84" fmla="*/ 165 w 198"/>
                <a:gd name="T85" fmla="*/ 48 h 52"/>
                <a:gd name="T86" fmla="*/ 169 w 198"/>
                <a:gd name="T87" fmla="*/ 45 h 52"/>
                <a:gd name="T88" fmla="*/ 173 w 198"/>
                <a:gd name="T89" fmla="*/ 43 h 52"/>
                <a:gd name="T90" fmla="*/ 176 w 198"/>
                <a:gd name="T91" fmla="*/ 41 h 52"/>
                <a:gd name="T92" fmla="*/ 180 w 198"/>
                <a:gd name="T93" fmla="*/ 38 h 52"/>
                <a:gd name="T94" fmla="*/ 185 w 198"/>
                <a:gd name="T95" fmla="*/ 34 h 52"/>
                <a:gd name="T96" fmla="*/ 188 w 198"/>
                <a:gd name="T97" fmla="*/ 32 h 52"/>
                <a:gd name="T98" fmla="*/ 192 w 198"/>
                <a:gd name="T99" fmla="*/ 29 h 52"/>
                <a:gd name="T100" fmla="*/ 197 w 198"/>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8"/>
                <a:gd name="T154" fmla="*/ 0 h 52"/>
                <a:gd name="T155" fmla="*/ 198 w 198"/>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8" h="52">
                  <a:moveTo>
                    <a:pt x="0" y="25"/>
                  </a:moveTo>
                  <a:lnTo>
                    <a:pt x="3" y="24"/>
                  </a:lnTo>
                  <a:lnTo>
                    <a:pt x="5" y="22"/>
                  </a:lnTo>
                  <a:lnTo>
                    <a:pt x="7" y="20"/>
                  </a:lnTo>
                  <a:lnTo>
                    <a:pt x="9" y="19"/>
                  </a:lnTo>
                  <a:lnTo>
                    <a:pt x="11" y="18"/>
                  </a:lnTo>
                  <a:lnTo>
                    <a:pt x="13" y="17"/>
                  </a:lnTo>
                  <a:lnTo>
                    <a:pt x="15" y="15"/>
                  </a:lnTo>
                  <a:lnTo>
                    <a:pt x="16" y="13"/>
                  </a:lnTo>
                  <a:lnTo>
                    <a:pt x="19" y="11"/>
                  </a:lnTo>
                  <a:lnTo>
                    <a:pt x="21" y="10"/>
                  </a:lnTo>
                  <a:lnTo>
                    <a:pt x="22" y="9"/>
                  </a:lnTo>
                  <a:lnTo>
                    <a:pt x="24" y="8"/>
                  </a:lnTo>
                  <a:lnTo>
                    <a:pt x="26" y="7"/>
                  </a:lnTo>
                  <a:lnTo>
                    <a:pt x="28" y="6"/>
                  </a:lnTo>
                  <a:lnTo>
                    <a:pt x="30" y="5"/>
                  </a:lnTo>
                  <a:lnTo>
                    <a:pt x="32" y="5"/>
                  </a:lnTo>
                  <a:lnTo>
                    <a:pt x="34" y="4"/>
                  </a:lnTo>
                  <a:lnTo>
                    <a:pt x="36" y="3"/>
                  </a:lnTo>
                  <a:lnTo>
                    <a:pt x="38" y="2"/>
                  </a:lnTo>
                  <a:lnTo>
                    <a:pt x="40" y="1"/>
                  </a:lnTo>
                  <a:lnTo>
                    <a:pt x="42" y="1"/>
                  </a:lnTo>
                  <a:lnTo>
                    <a:pt x="44" y="1"/>
                  </a:lnTo>
                  <a:lnTo>
                    <a:pt x="46" y="0"/>
                  </a:lnTo>
                  <a:lnTo>
                    <a:pt x="48" y="0"/>
                  </a:lnTo>
                  <a:lnTo>
                    <a:pt x="50" y="0"/>
                  </a:lnTo>
                  <a:lnTo>
                    <a:pt x="51" y="0"/>
                  </a:lnTo>
                  <a:lnTo>
                    <a:pt x="54" y="0"/>
                  </a:lnTo>
                  <a:lnTo>
                    <a:pt x="56" y="1"/>
                  </a:lnTo>
                  <a:lnTo>
                    <a:pt x="58" y="1"/>
                  </a:lnTo>
                  <a:lnTo>
                    <a:pt x="59" y="1"/>
                  </a:lnTo>
                  <a:lnTo>
                    <a:pt x="61" y="2"/>
                  </a:lnTo>
                  <a:lnTo>
                    <a:pt x="63" y="3"/>
                  </a:lnTo>
                  <a:lnTo>
                    <a:pt x="65" y="4"/>
                  </a:lnTo>
                  <a:lnTo>
                    <a:pt x="68" y="5"/>
                  </a:lnTo>
                  <a:lnTo>
                    <a:pt x="69" y="5"/>
                  </a:lnTo>
                  <a:lnTo>
                    <a:pt x="72" y="6"/>
                  </a:lnTo>
                  <a:lnTo>
                    <a:pt x="74" y="8"/>
                  </a:lnTo>
                  <a:lnTo>
                    <a:pt x="76" y="8"/>
                  </a:lnTo>
                  <a:lnTo>
                    <a:pt x="77" y="9"/>
                  </a:lnTo>
                  <a:lnTo>
                    <a:pt x="79" y="10"/>
                  </a:lnTo>
                  <a:lnTo>
                    <a:pt x="82" y="11"/>
                  </a:lnTo>
                  <a:lnTo>
                    <a:pt x="83" y="13"/>
                  </a:lnTo>
                  <a:lnTo>
                    <a:pt x="84" y="15"/>
                  </a:lnTo>
                  <a:lnTo>
                    <a:pt x="87" y="17"/>
                  </a:lnTo>
                  <a:lnTo>
                    <a:pt x="89" y="18"/>
                  </a:lnTo>
                  <a:lnTo>
                    <a:pt x="91" y="19"/>
                  </a:lnTo>
                  <a:lnTo>
                    <a:pt x="93" y="20"/>
                  </a:lnTo>
                  <a:lnTo>
                    <a:pt x="95" y="22"/>
                  </a:lnTo>
                  <a:lnTo>
                    <a:pt x="96" y="24"/>
                  </a:lnTo>
                  <a:lnTo>
                    <a:pt x="98" y="25"/>
                  </a:lnTo>
                  <a:lnTo>
                    <a:pt x="100" y="27"/>
                  </a:lnTo>
                  <a:lnTo>
                    <a:pt x="103" y="29"/>
                  </a:lnTo>
                  <a:lnTo>
                    <a:pt x="104" y="30"/>
                  </a:lnTo>
                  <a:lnTo>
                    <a:pt x="107" y="32"/>
                  </a:lnTo>
                  <a:lnTo>
                    <a:pt x="108" y="33"/>
                  </a:lnTo>
                  <a:lnTo>
                    <a:pt x="110" y="33"/>
                  </a:lnTo>
                  <a:lnTo>
                    <a:pt x="112" y="37"/>
                  </a:lnTo>
                  <a:lnTo>
                    <a:pt x="115" y="38"/>
                  </a:lnTo>
                  <a:lnTo>
                    <a:pt x="117" y="39"/>
                  </a:lnTo>
                  <a:lnTo>
                    <a:pt x="118" y="41"/>
                  </a:lnTo>
                  <a:lnTo>
                    <a:pt x="119" y="42"/>
                  </a:lnTo>
                  <a:lnTo>
                    <a:pt x="122" y="43"/>
                  </a:lnTo>
                  <a:lnTo>
                    <a:pt x="124" y="44"/>
                  </a:lnTo>
                  <a:lnTo>
                    <a:pt x="126" y="45"/>
                  </a:lnTo>
                  <a:lnTo>
                    <a:pt x="128" y="46"/>
                  </a:lnTo>
                  <a:lnTo>
                    <a:pt x="130" y="48"/>
                  </a:lnTo>
                  <a:lnTo>
                    <a:pt x="131" y="48"/>
                  </a:lnTo>
                  <a:lnTo>
                    <a:pt x="133" y="48"/>
                  </a:lnTo>
                  <a:lnTo>
                    <a:pt x="136" y="50"/>
                  </a:lnTo>
                  <a:lnTo>
                    <a:pt x="138" y="50"/>
                  </a:lnTo>
                  <a:lnTo>
                    <a:pt x="139" y="51"/>
                  </a:lnTo>
                  <a:lnTo>
                    <a:pt x="142" y="51"/>
                  </a:lnTo>
                  <a:lnTo>
                    <a:pt x="143" y="51"/>
                  </a:lnTo>
                  <a:lnTo>
                    <a:pt x="146" y="51"/>
                  </a:lnTo>
                  <a:lnTo>
                    <a:pt x="148" y="51"/>
                  </a:lnTo>
                  <a:lnTo>
                    <a:pt x="150" y="51"/>
                  </a:lnTo>
                  <a:lnTo>
                    <a:pt x="151" y="51"/>
                  </a:lnTo>
                  <a:lnTo>
                    <a:pt x="153" y="51"/>
                  </a:lnTo>
                  <a:lnTo>
                    <a:pt x="155" y="51"/>
                  </a:lnTo>
                  <a:lnTo>
                    <a:pt x="157" y="50"/>
                  </a:lnTo>
                  <a:lnTo>
                    <a:pt x="159" y="50"/>
                  </a:lnTo>
                  <a:lnTo>
                    <a:pt x="161" y="48"/>
                  </a:lnTo>
                  <a:lnTo>
                    <a:pt x="163" y="48"/>
                  </a:lnTo>
                  <a:lnTo>
                    <a:pt x="165" y="48"/>
                  </a:lnTo>
                  <a:lnTo>
                    <a:pt x="167" y="46"/>
                  </a:lnTo>
                  <a:lnTo>
                    <a:pt x="169" y="45"/>
                  </a:lnTo>
                  <a:lnTo>
                    <a:pt x="170" y="44"/>
                  </a:lnTo>
                  <a:lnTo>
                    <a:pt x="173" y="43"/>
                  </a:lnTo>
                  <a:lnTo>
                    <a:pt x="175" y="42"/>
                  </a:lnTo>
                  <a:lnTo>
                    <a:pt x="176" y="41"/>
                  </a:lnTo>
                  <a:lnTo>
                    <a:pt x="178" y="39"/>
                  </a:lnTo>
                  <a:lnTo>
                    <a:pt x="180" y="38"/>
                  </a:lnTo>
                  <a:lnTo>
                    <a:pt x="182" y="37"/>
                  </a:lnTo>
                  <a:lnTo>
                    <a:pt x="185" y="34"/>
                  </a:lnTo>
                  <a:lnTo>
                    <a:pt x="186" y="33"/>
                  </a:lnTo>
                  <a:lnTo>
                    <a:pt x="188" y="32"/>
                  </a:lnTo>
                  <a:lnTo>
                    <a:pt x="190" y="30"/>
                  </a:lnTo>
                  <a:lnTo>
                    <a:pt x="192" y="29"/>
                  </a:lnTo>
                  <a:lnTo>
                    <a:pt x="194" y="27"/>
                  </a:lnTo>
                  <a:lnTo>
                    <a:pt x="197"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489" name="Freeform 23"/>
            <p:cNvSpPr>
              <a:spLocks/>
            </p:cNvSpPr>
            <p:nvPr/>
          </p:nvSpPr>
          <p:spPr bwMode="auto">
            <a:xfrm>
              <a:off x="4941" y="2123"/>
              <a:ext cx="197" cy="52"/>
            </a:xfrm>
            <a:custGeom>
              <a:avLst/>
              <a:gdLst>
                <a:gd name="T0" fmla="*/ 2 w 197"/>
                <a:gd name="T1" fmla="*/ 24 h 52"/>
                <a:gd name="T2" fmla="*/ 6 w 197"/>
                <a:gd name="T3" fmla="*/ 22 h 52"/>
                <a:gd name="T4" fmla="*/ 10 w 197"/>
                <a:gd name="T5" fmla="*/ 17 h 52"/>
                <a:gd name="T6" fmla="*/ 13 w 197"/>
                <a:gd name="T7" fmla="*/ 15 h 52"/>
                <a:gd name="T8" fmla="*/ 18 w 197"/>
                <a:gd name="T9" fmla="*/ 12 h 52"/>
                <a:gd name="T10" fmla="*/ 21 w 197"/>
                <a:gd name="T11" fmla="*/ 9 h 52"/>
                <a:gd name="T12" fmla="*/ 24 w 197"/>
                <a:gd name="T13" fmla="*/ 7 h 52"/>
                <a:gd name="T14" fmla="*/ 29 w 197"/>
                <a:gd name="T15" fmla="*/ 4 h 52"/>
                <a:gd name="T16" fmla="*/ 33 w 197"/>
                <a:gd name="T17" fmla="*/ 3 h 52"/>
                <a:gd name="T18" fmla="*/ 37 w 197"/>
                <a:gd name="T19" fmla="*/ 2 h 52"/>
                <a:gd name="T20" fmla="*/ 42 w 197"/>
                <a:gd name="T21" fmla="*/ 2 h 52"/>
                <a:gd name="T22" fmla="*/ 45 w 197"/>
                <a:gd name="T23" fmla="*/ 0 h 52"/>
                <a:gd name="T24" fmla="*/ 49 w 197"/>
                <a:gd name="T25" fmla="*/ 0 h 52"/>
                <a:gd name="T26" fmla="*/ 53 w 197"/>
                <a:gd name="T27" fmla="*/ 0 h 52"/>
                <a:gd name="T28" fmla="*/ 57 w 197"/>
                <a:gd name="T29" fmla="*/ 2 h 52"/>
                <a:gd name="T30" fmla="*/ 60 w 197"/>
                <a:gd name="T31" fmla="*/ 2 h 52"/>
                <a:gd name="T32" fmla="*/ 65 w 197"/>
                <a:gd name="T33" fmla="*/ 3 h 52"/>
                <a:gd name="T34" fmla="*/ 69 w 197"/>
                <a:gd name="T35" fmla="*/ 4 h 52"/>
                <a:gd name="T36" fmla="*/ 73 w 197"/>
                <a:gd name="T37" fmla="*/ 7 h 52"/>
                <a:gd name="T38" fmla="*/ 77 w 197"/>
                <a:gd name="T39" fmla="*/ 9 h 52"/>
                <a:gd name="T40" fmla="*/ 81 w 197"/>
                <a:gd name="T41" fmla="*/ 11 h 52"/>
                <a:gd name="T42" fmla="*/ 84 w 197"/>
                <a:gd name="T43" fmla="*/ 15 h 52"/>
                <a:gd name="T44" fmla="*/ 88 w 197"/>
                <a:gd name="T45" fmla="*/ 17 h 52"/>
                <a:gd name="T46" fmla="*/ 92 w 197"/>
                <a:gd name="T47" fmla="*/ 22 h 52"/>
                <a:gd name="T48" fmla="*/ 95 w 197"/>
                <a:gd name="T49" fmla="*/ 24 h 52"/>
                <a:gd name="T50" fmla="*/ 98 w 197"/>
                <a:gd name="T51" fmla="*/ 25 h 52"/>
                <a:gd name="T52" fmla="*/ 102 w 197"/>
                <a:gd name="T53" fmla="*/ 29 h 52"/>
                <a:gd name="T54" fmla="*/ 105 w 197"/>
                <a:gd name="T55" fmla="*/ 32 h 52"/>
                <a:gd name="T56" fmla="*/ 109 w 197"/>
                <a:gd name="T57" fmla="*/ 35 h 52"/>
                <a:gd name="T58" fmla="*/ 114 w 197"/>
                <a:gd name="T59" fmla="*/ 38 h 52"/>
                <a:gd name="T60" fmla="*/ 117 w 197"/>
                <a:gd name="T61" fmla="*/ 41 h 52"/>
                <a:gd name="T62" fmla="*/ 121 w 197"/>
                <a:gd name="T63" fmla="*/ 43 h 52"/>
                <a:gd name="T64" fmla="*/ 125 w 197"/>
                <a:gd name="T65" fmla="*/ 45 h 52"/>
                <a:gd name="T66" fmla="*/ 129 w 197"/>
                <a:gd name="T67" fmla="*/ 48 h 52"/>
                <a:gd name="T68" fmla="*/ 132 w 197"/>
                <a:gd name="T69" fmla="*/ 49 h 52"/>
                <a:gd name="T70" fmla="*/ 136 w 197"/>
                <a:gd name="T71" fmla="*/ 49 h 52"/>
                <a:gd name="T72" fmla="*/ 140 w 197"/>
                <a:gd name="T73" fmla="*/ 50 h 52"/>
                <a:gd name="T74" fmla="*/ 145 w 197"/>
                <a:gd name="T75" fmla="*/ 50 h 52"/>
                <a:gd name="T76" fmla="*/ 148 w 197"/>
                <a:gd name="T77" fmla="*/ 50 h 52"/>
                <a:gd name="T78" fmla="*/ 153 w 197"/>
                <a:gd name="T79" fmla="*/ 50 h 52"/>
                <a:gd name="T80" fmla="*/ 156 w 197"/>
                <a:gd name="T81" fmla="*/ 49 h 52"/>
                <a:gd name="T82" fmla="*/ 161 w 197"/>
                <a:gd name="T83" fmla="*/ 49 h 52"/>
                <a:gd name="T84" fmla="*/ 164 w 197"/>
                <a:gd name="T85" fmla="*/ 48 h 52"/>
                <a:gd name="T86" fmla="*/ 167 w 197"/>
                <a:gd name="T87" fmla="*/ 45 h 52"/>
                <a:gd name="T88" fmla="*/ 172 w 197"/>
                <a:gd name="T89" fmla="*/ 43 h 52"/>
                <a:gd name="T90" fmla="*/ 175 w 197"/>
                <a:gd name="T91" fmla="*/ 41 h 52"/>
                <a:gd name="T92" fmla="*/ 179 w 197"/>
                <a:gd name="T93" fmla="*/ 38 h 52"/>
                <a:gd name="T94" fmla="*/ 184 w 197"/>
                <a:gd name="T95" fmla="*/ 35 h 52"/>
                <a:gd name="T96" fmla="*/ 188 w 197"/>
                <a:gd name="T97" fmla="*/ 32 h 52"/>
                <a:gd name="T98" fmla="*/ 191 w 197"/>
                <a:gd name="T99" fmla="*/ 29 h 52"/>
                <a:gd name="T100" fmla="*/ 196 w 197"/>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52"/>
                <a:gd name="T155" fmla="*/ 197 w 197"/>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52">
                  <a:moveTo>
                    <a:pt x="0" y="25"/>
                  </a:moveTo>
                  <a:lnTo>
                    <a:pt x="2" y="24"/>
                  </a:lnTo>
                  <a:lnTo>
                    <a:pt x="4" y="22"/>
                  </a:lnTo>
                  <a:lnTo>
                    <a:pt x="6" y="22"/>
                  </a:lnTo>
                  <a:lnTo>
                    <a:pt x="8" y="19"/>
                  </a:lnTo>
                  <a:lnTo>
                    <a:pt x="10" y="17"/>
                  </a:lnTo>
                  <a:lnTo>
                    <a:pt x="12" y="16"/>
                  </a:lnTo>
                  <a:lnTo>
                    <a:pt x="13" y="15"/>
                  </a:lnTo>
                  <a:lnTo>
                    <a:pt x="16" y="13"/>
                  </a:lnTo>
                  <a:lnTo>
                    <a:pt x="18" y="12"/>
                  </a:lnTo>
                  <a:lnTo>
                    <a:pt x="19" y="11"/>
                  </a:lnTo>
                  <a:lnTo>
                    <a:pt x="21" y="9"/>
                  </a:lnTo>
                  <a:lnTo>
                    <a:pt x="23" y="7"/>
                  </a:lnTo>
                  <a:lnTo>
                    <a:pt x="24" y="7"/>
                  </a:lnTo>
                  <a:lnTo>
                    <a:pt x="27" y="6"/>
                  </a:lnTo>
                  <a:lnTo>
                    <a:pt x="29" y="4"/>
                  </a:lnTo>
                  <a:lnTo>
                    <a:pt x="31" y="3"/>
                  </a:lnTo>
                  <a:lnTo>
                    <a:pt x="33" y="3"/>
                  </a:lnTo>
                  <a:lnTo>
                    <a:pt x="35" y="2"/>
                  </a:lnTo>
                  <a:lnTo>
                    <a:pt x="37" y="2"/>
                  </a:lnTo>
                  <a:lnTo>
                    <a:pt x="39" y="2"/>
                  </a:lnTo>
                  <a:lnTo>
                    <a:pt x="42" y="2"/>
                  </a:lnTo>
                  <a:lnTo>
                    <a:pt x="43" y="1"/>
                  </a:lnTo>
                  <a:lnTo>
                    <a:pt x="45" y="0"/>
                  </a:lnTo>
                  <a:lnTo>
                    <a:pt x="47" y="0"/>
                  </a:lnTo>
                  <a:lnTo>
                    <a:pt x="49" y="0"/>
                  </a:lnTo>
                  <a:lnTo>
                    <a:pt x="51" y="0"/>
                  </a:lnTo>
                  <a:lnTo>
                    <a:pt x="53" y="0"/>
                  </a:lnTo>
                  <a:lnTo>
                    <a:pt x="55" y="1"/>
                  </a:lnTo>
                  <a:lnTo>
                    <a:pt x="57" y="2"/>
                  </a:lnTo>
                  <a:lnTo>
                    <a:pt x="58" y="2"/>
                  </a:lnTo>
                  <a:lnTo>
                    <a:pt x="60" y="2"/>
                  </a:lnTo>
                  <a:lnTo>
                    <a:pt x="63" y="2"/>
                  </a:lnTo>
                  <a:lnTo>
                    <a:pt x="65" y="3"/>
                  </a:lnTo>
                  <a:lnTo>
                    <a:pt x="66" y="3"/>
                  </a:lnTo>
                  <a:lnTo>
                    <a:pt x="69" y="4"/>
                  </a:lnTo>
                  <a:lnTo>
                    <a:pt x="70" y="6"/>
                  </a:lnTo>
                  <a:lnTo>
                    <a:pt x="73" y="7"/>
                  </a:lnTo>
                  <a:lnTo>
                    <a:pt x="74" y="7"/>
                  </a:lnTo>
                  <a:lnTo>
                    <a:pt x="77" y="9"/>
                  </a:lnTo>
                  <a:lnTo>
                    <a:pt x="78" y="11"/>
                  </a:lnTo>
                  <a:lnTo>
                    <a:pt x="81" y="11"/>
                  </a:lnTo>
                  <a:lnTo>
                    <a:pt x="81" y="13"/>
                  </a:lnTo>
                  <a:lnTo>
                    <a:pt x="84" y="15"/>
                  </a:lnTo>
                  <a:lnTo>
                    <a:pt x="86" y="16"/>
                  </a:lnTo>
                  <a:lnTo>
                    <a:pt x="88" y="17"/>
                  </a:lnTo>
                  <a:lnTo>
                    <a:pt x="90" y="19"/>
                  </a:lnTo>
                  <a:lnTo>
                    <a:pt x="92" y="22"/>
                  </a:lnTo>
                  <a:lnTo>
                    <a:pt x="93" y="22"/>
                  </a:lnTo>
                  <a:lnTo>
                    <a:pt x="95" y="24"/>
                  </a:lnTo>
                  <a:lnTo>
                    <a:pt x="98" y="25"/>
                  </a:lnTo>
                  <a:lnTo>
                    <a:pt x="100" y="27"/>
                  </a:lnTo>
                  <a:lnTo>
                    <a:pt x="102" y="29"/>
                  </a:lnTo>
                  <a:lnTo>
                    <a:pt x="104" y="30"/>
                  </a:lnTo>
                  <a:lnTo>
                    <a:pt x="105" y="32"/>
                  </a:lnTo>
                  <a:lnTo>
                    <a:pt x="107" y="33"/>
                  </a:lnTo>
                  <a:lnTo>
                    <a:pt x="109" y="35"/>
                  </a:lnTo>
                  <a:lnTo>
                    <a:pt x="111" y="36"/>
                  </a:lnTo>
                  <a:lnTo>
                    <a:pt x="114" y="38"/>
                  </a:lnTo>
                  <a:lnTo>
                    <a:pt x="115" y="39"/>
                  </a:lnTo>
                  <a:lnTo>
                    <a:pt x="117" y="41"/>
                  </a:lnTo>
                  <a:lnTo>
                    <a:pt x="119" y="42"/>
                  </a:lnTo>
                  <a:lnTo>
                    <a:pt x="121" y="43"/>
                  </a:lnTo>
                  <a:lnTo>
                    <a:pt x="123" y="44"/>
                  </a:lnTo>
                  <a:lnTo>
                    <a:pt x="125" y="45"/>
                  </a:lnTo>
                  <a:lnTo>
                    <a:pt x="127" y="46"/>
                  </a:lnTo>
                  <a:lnTo>
                    <a:pt x="129" y="48"/>
                  </a:lnTo>
                  <a:lnTo>
                    <a:pt x="131" y="48"/>
                  </a:lnTo>
                  <a:lnTo>
                    <a:pt x="132" y="49"/>
                  </a:lnTo>
                  <a:lnTo>
                    <a:pt x="135" y="49"/>
                  </a:lnTo>
                  <a:lnTo>
                    <a:pt x="136" y="49"/>
                  </a:lnTo>
                  <a:lnTo>
                    <a:pt x="139" y="50"/>
                  </a:lnTo>
                  <a:lnTo>
                    <a:pt x="140" y="50"/>
                  </a:lnTo>
                  <a:lnTo>
                    <a:pt x="143" y="50"/>
                  </a:lnTo>
                  <a:lnTo>
                    <a:pt x="145" y="50"/>
                  </a:lnTo>
                  <a:lnTo>
                    <a:pt x="147" y="51"/>
                  </a:lnTo>
                  <a:lnTo>
                    <a:pt x="148" y="50"/>
                  </a:lnTo>
                  <a:lnTo>
                    <a:pt x="150" y="50"/>
                  </a:lnTo>
                  <a:lnTo>
                    <a:pt x="153" y="50"/>
                  </a:lnTo>
                  <a:lnTo>
                    <a:pt x="154" y="50"/>
                  </a:lnTo>
                  <a:lnTo>
                    <a:pt x="156" y="49"/>
                  </a:lnTo>
                  <a:lnTo>
                    <a:pt x="158" y="49"/>
                  </a:lnTo>
                  <a:lnTo>
                    <a:pt x="161" y="49"/>
                  </a:lnTo>
                  <a:lnTo>
                    <a:pt x="162" y="48"/>
                  </a:lnTo>
                  <a:lnTo>
                    <a:pt x="164" y="48"/>
                  </a:lnTo>
                  <a:lnTo>
                    <a:pt x="167" y="46"/>
                  </a:lnTo>
                  <a:lnTo>
                    <a:pt x="167" y="45"/>
                  </a:lnTo>
                  <a:lnTo>
                    <a:pt x="170" y="44"/>
                  </a:lnTo>
                  <a:lnTo>
                    <a:pt x="172" y="43"/>
                  </a:lnTo>
                  <a:lnTo>
                    <a:pt x="174" y="42"/>
                  </a:lnTo>
                  <a:lnTo>
                    <a:pt x="175" y="41"/>
                  </a:lnTo>
                  <a:lnTo>
                    <a:pt x="178" y="39"/>
                  </a:lnTo>
                  <a:lnTo>
                    <a:pt x="179" y="38"/>
                  </a:lnTo>
                  <a:lnTo>
                    <a:pt x="182" y="37"/>
                  </a:lnTo>
                  <a:lnTo>
                    <a:pt x="184" y="35"/>
                  </a:lnTo>
                  <a:lnTo>
                    <a:pt x="185" y="33"/>
                  </a:lnTo>
                  <a:lnTo>
                    <a:pt x="188" y="32"/>
                  </a:lnTo>
                  <a:lnTo>
                    <a:pt x="189" y="30"/>
                  </a:lnTo>
                  <a:lnTo>
                    <a:pt x="191" y="29"/>
                  </a:lnTo>
                  <a:lnTo>
                    <a:pt x="194" y="27"/>
                  </a:lnTo>
                  <a:lnTo>
                    <a:pt x="196"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490" name="Line 24"/>
            <p:cNvSpPr>
              <a:spLocks noChangeShapeType="1"/>
            </p:cNvSpPr>
            <p:nvPr/>
          </p:nvSpPr>
          <p:spPr bwMode="auto">
            <a:xfrm flipH="1">
              <a:off x="5033" y="2042"/>
              <a:ext cx="18" cy="68"/>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491" name="Freeform 25"/>
            <p:cNvSpPr>
              <a:spLocks/>
            </p:cNvSpPr>
            <p:nvPr/>
          </p:nvSpPr>
          <p:spPr bwMode="auto">
            <a:xfrm>
              <a:off x="4940" y="2199"/>
              <a:ext cx="196" cy="52"/>
            </a:xfrm>
            <a:custGeom>
              <a:avLst/>
              <a:gdLst>
                <a:gd name="T0" fmla="*/ 2 w 196"/>
                <a:gd name="T1" fmla="*/ 24 h 52"/>
                <a:gd name="T2" fmla="*/ 6 w 196"/>
                <a:gd name="T3" fmla="*/ 20 h 52"/>
                <a:gd name="T4" fmla="*/ 10 w 196"/>
                <a:gd name="T5" fmla="*/ 18 h 52"/>
                <a:gd name="T6" fmla="*/ 14 w 196"/>
                <a:gd name="T7" fmla="*/ 15 h 52"/>
                <a:gd name="T8" fmla="*/ 17 w 196"/>
                <a:gd name="T9" fmla="*/ 12 h 52"/>
                <a:gd name="T10" fmla="*/ 21 w 196"/>
                <a:gd name="T11" fmla="*/ 9 h 52"/>
                <a:gd name="T12" fmla="*/ 24 w 196"/>
                <a:gd name="T13" fmla="*/ 7 h 52"/>
                <a:gd name="T14" fmla="*/ 29 w 196"/>
                <a:gd name="T15" fmla="*/ 5 h 52"/>
                <a:gd name="T16" fmla="*/ 32 w 196"/>
                <a:gd name="T17" fmla="*/ 3 h 52"/>
                <a:gd name="T18" fmla="*/ 37 w 196"/>
                <a:gd name="T19" fmla="*/ 2 h 52"/>
                <a:gd name="T20" fmla="*/ 41 w 196"/>
                <a:gd name="T21" fmla="*/ 0 h 52"/>
                <a:gd name="T22" fmla="*/ 45 w 196"/>
                <a:gd name="T23" fmla="*/ 0 h 52"/>
                <a:gd name="T24" fmla="*/ 49 w 196"/>
                <a:gd name="T25" fmla="*/ 0 h 52"/>
                <a:gd name="T26" fmla="*/ 53 w 196"/>
                <a:gd name="T27" fmla="*/ 0 h 52"/>
                <a:gd name="T28" fmla="*/ 56 w 196"/>
                <a:gd name="T29" fmla="*/ 0 h 52"/>
                <a:gd name="T30" fmla="*/ 60 w 196"/>
                <a:gd name="T31" fmla="*/ 2 h 52"/>
                <a:gd name="T32" fmla="*/ 65 w 196"/>
                <a:gd name="T33" fmla="*/ 3 h 52"/>
                <a:gd name="T34" fmla="*/ 69 w 196"/>
                <a:gd name="T35" fmla="*/ 5 h 52"/>
                <a:gd name="T36" fmla="*/ 73 w 196"/>
                <a:gd name="T37" fmla="*/ 8 h 52"/>
                <a:gd name="T38" fmla="*/ 76 w 196"/>
                <a:gd name="T39" fmla="*/ 9 h 52"/>
                <a:gd name="T40" fmla="*/ 80 w 196"/>
                <a:gd name="T41" fmla="*/ 12 h 52"/>
                <a:gd name="T42" fmla="*/ 83 w 196"/>
                <a:gd name="T43" fmla="*/ 15 h 52"/>
                <a:gd name="T44" fmla="*/ 88 w 196"/>
                <a:gd name="T45" fmla="*/ 18 h 52"/>
                <a:gd name="T46" fmla="*/ 92 w 196"/>
                <a:gd name="T47" fmla="*/ 20 h 52"/>
                <a:gd name="T48" fmla="*/ 96 w 196"/>
                <a:gd name="T49" fmla="*/ 24 h 52"/>
                <a:gd name="T50" fmla="*/ 97 w 196"/>
                <a:gd name="T51" fmla="*/ 25 h 52"/>
                <a:gd name="T52" fmla="*/ 102 w 196"/>
                <a:gd name="T53" fmla="*/ 29 h 52"/>
                <a:gd name="T54" fmla="*/ 105 w 196"/>
                <a:gd name="T55" fmla="*/ 31 h 52"/>
                <a:gd name="T56" fmla="*/ 109 w 196"/>
                <a:gd name="T57" fmla="*/ 35 h 52"/>
                <a:gd name="T58" fmla="*/ 113 w 196"/>
                <a:gd name="T59" fmla="*/ 38 h 52"/>
                <a:gd name="T60" fmla="*/ 117 w 196"/>
                <a:gd name="T61" fmla="*/ 41 h 52"/>
                <a:gd name="T62" fmla="*/ 121 w 196"/>
                <a:gd name="T63" fmla="*/ 43 h 52"/>
                <a:gd name="T64" fmla="*/ 124 w 196"/>
                <a:gd name="T65" fmla="*/ 45 h 52"/>
                <a:gd name="T66" fmla="*/ 128 w 196"/>
                <a:gd name="T67" fmla="*/ 47 h 52"/>
                <a:gd name="T68" fmla="*/ 132 w 196"/>
                <a:gd name="T69" fmla="*/ 49 h 52"/>
                <a:gd name="T70" fmla="*/ 137 w 196"/>
                <a:gd name="T71" fmla="*/ 50 h 52"/>
                <a:gd name="T72" fmla="*/ 140 w 196"/>
                <a:gd name="T73" fmla="*/ 51 h 52"/>
                <a:gd name="T74" fmla="*/ 145 w 196"/>
                <a:gd name="T75" fmla="*/ 51 h 52"/>
                <a:gd name="T76" fmla="*/ 148 w 196"/>
                <a:gd name="T77" fmla="*/ 51 h 52"/>
                <a:gd name="T78" fmla="*/ 152 w 196"/>
                <a:gd name="T79" fmla="*/ 51 h 52"/>
                <a:gd name="T80" fmla="*/ 156 w 196"/>
                <a:gd name="T81" fmla="*/ 50 h 52"/>
                <a:gd name="T82" fmla="*/ 161 w 196"/>
                <a:gd name="T83" fmla="*/ 49 h 52"/>
                <a:gd name="T84" fmla="*/ 163 w 196"/>
                <a:gd name="T85" fmla="*/ 47 h 52"/>
                <a:gd name="T86" fmla="*/ 168 w 196"/>
                <a:gd name="T87" fmla="*/ 45 h 52"/>
                <a:gd name="T88" fmla="*/ 172 w 196"/>
                <a:gd name="T89" fmla="*/ 43 h 52"/>
                <a:gd name="T90" fmla="*/ 175 w 196"/>
                <a:gd name="T91" fmla="*/ 41 h 52"/>
                <a:gd name="T92" fmla="*/ 179 w 196"/>
                <a:gd name="T93" fmla="*/ 38 h 52"/>
                <a:gd name="T94" fmla="*/ 183 w 196"/>
                <a:gd name="T95" fmla="*/ 35 h 52"/>
                <a:gd name="T96" fmla="*/ 187 w 196"/>
                <a:gd name="T97" fmla="*/ 31 h 52"/>
                <a:gd name="T98" fmla="*/ 191 w 196"/>
                <a:gd name="T99" fmla="*/ 29 h 52"/>
                <a:gd name="T100" fmla="*/ 195 w 196"/>
                <a:gd name="T101" fmla="*/ 25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52"/>
                <a:gd name="T155" fmla="*/ 196 w 196"/>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52">
                  <a:moveTo>
                    <a:pt x="0" y="25"/>
                  </a:moveTo>
                  <a:lnTo>
                    <a:pt x="2" y="24"/>
                  </a:lnTo>
                  <a:lnTo>
                    <a:pt x="3" y="22"/>
                  </a:lnTo>
                  <a:lnTo>
                    <a:pt x="6" y="20"/>
                  </a:lnTo>
                  <a:lnTo>
                    <a:pt x="8" y="19"/>
                  </a:lnTo>
                  <a:lnTo>
                    <a:pt x="10" y="18"/>
                  </a:lnTo>
                  <a:lnTo>
                    <a:pt x="11" y="16"/>
                  </a:lnTo>
                  <a:lnTo>
                    <a:pt x="14" y="15"/>
                  </a:lnTo>
                  <a:lnTo>
                    <a:pt x="15" y="14"/>
                  </a:lnTo>
                  <a:lnTo>
                    <a:pt x="17" y="12"/>
                  </a:lnTo>
                  <a:lnTo>
                    <a:pt x="19" y="11"/>
                  </a:lnTo>
                  <a:lnTo>
                    <a:pt x="21" y="9"/>
                  </a:lnTo>
                  <a:lnTo>
                    <a:pt x="23" y="8"/>
                  </a:lnTo>
                  <a:lnTo>
                    <a:pt x="24" y="7"/>
                  </a:lnTo>
                  <a:lnTo>
                    <a:pt x="26" y="5"/>
                  </a:lnTo>
                  <a:lnTo>
                    <a:pt x="29" y="5"/>
                  </a:lnTo>
                  <a:lnTo>
                    <a:pt x="31" y="4"/>
                  </a:lnTo>
                  <a:lnTo>
                    <a:pt x="32" y="3"/>
                  </a:lnTo>
                  <a:lnTo>
                    <a:pt x="35" y="2"/>
                  </a:lnTo>
                  <a:lnTo>
                    <a:pt x="37" y="2"/>
                  </a:lnTo>
                  <a:lnTo>
                    <a:pt x="38" y="2"/>
                  </a:lnTo>
                  <a:lnTo>
                    <a:pt x="41" y="0"/>
                  </a:lnTo>
                  <a:lnTo>
                    <a:pt x="43" y="0"/>
                  </a:lnTo>
                  <a:lnTo>
                    <a:pt x="45" y="0"/>
                  </a:lnTo>
                  <a:lnTo>
                    <a:pt x="47" y="0"/>
                  </a:lnTo>
                  <a:lnTo>
                    <a:pt x="49" y="0"/>
                  </a:lnTo>
                  <a:lnTo>
                    <a:pt x="50" y="0"/>
                  </a:lnTo>
                  <a:lnTo>
                    <a:pt x="53" y="0"/>
                  </a:lnTo>
                  <a:lnTo>
                    <a:pt x="54" y="0"/>
                  </a:lnTo>
                  <a:lnTo>
                    <a:pt x="56" y="0"/>
                  </a:lnTo>
                  <a:lnTo>
                    <a:pt x="58" y="2"/>
                  </a:lnTo>
                  <a:lnTo>
                    <a:pt x="60" y="2"/>
                  </a:lnTo>
                  <a:lnTo>
                    <a:pt x="62" y="2"/>
                  </a:lnTo>
                  <a:lnTo>
                    <a:pt x="65" y="3"/>
                  </a:lnTo>
                  <a:lnTo>
                    <a:pt x="66" y="4"/>
                  </a:lnTo>
                  <a:lnTo>
                    <a:pt x="69" y="5"/>
                  </a:lnTo>
                  <a:lnTo>
                    <a:pt x="70" y="5"/>
                  </a:lnTo>
                  <a:lnTo>
                    <a:pt x="73" y="8"/>
                  </a:lnTo>
                  <a:lnTo>
                    <a:pt x="74" y="8"/>
                  </a:lnTo>
                  <a:lnTo>
                    <a:pt x="76" y="9"/>
                  </a:lnTo>
                  <a:lnTo>
                    <a:pt x="78" y="11"/>
                  </a:lnTo>
                  <a:lnTo>
                    <a:pt x="80" y="12"/>
                  </a:lnTo>
                  <a:lnTo>
                    <a:pt x="82" y="14"/>
                  </a:lnTo>
                  <a:lnTo>
                    <a:pt x="83" y="15"/>
                  </a:lnTo>
                  <a:lnTo>
                    <a:pt x="85" y="16"/>
                  </a:lnTo>
                  <a:lnTo>
                    <a:pt x="88" y="18"/>
                  </a:lnTo>
                  <a:lnTo>
                    <a:pt x="90" y="19"/>
                  </a:lnTo>
                  <a:lnTo>
                    <a:pt x="92" y="20"/>
                  </a:lnTo>
                  <a:lnTo>
                    <a:pt x="94" y="22"/>
                  </a:lnTo>
                  <a:lnTo>
                    <a:pt x="96" y="24"/>
                  </a:lnTo>
                  <a:lnTo>
                    <a:pt x="97" y="25"/>
                  </a:lnTo>
                  <a:lnTo>
                    <a:pt x="100" y="27"/>
                  </a:lnTo>
                  <a:lnTo>
                    <a:pt x="102" y="29"/>
                  </a:lnTo>
                  <a:lnTo>
                    <a:pt x="103" y="30"/>
                  </a:lnTo>
                  <a:lnTo>
                    <a:pt x="105" y="31"/>
                  </a:lnTo>
                  <a:lnTo>
                    <a:pt x="107" y="33"/>
                  </a:lnTo>
                  <a:lnTo>
                    <a:pt x="109" y="35"/>
                  </a:lnTo>
                  <a:lnTo>
                    <a:pt x="111" y="37"/>
                  </a:lnTo>
                  <a:lnTo>
                    <a:pt x="113" y="38"/>
                  </a:lnTo>
                  <a:lnTo>
                    <a:pt x="115" y="39"/>
                  </a:lnTo>
                  <a:lnTo>
                    <a:pt x="117" y="41"/>
                  </a:lnTo>
                  <a:lnTo>
                    <a:pt x="118" y="41"/>
                  </a:lnTo>
                  <a:lnTo>
                    <a:pt x="121" y="43"/>
                  </a:lnTo>
                  <a:lnTo>
                    <a:pt x="123" y="44"/>
                  </a:lnTo>
                  <a:lnTo>
                    <a:pt x="124" y="45"/>
                  </a:lnTo>
                  <a:lnTo>
                    <a:pt x="126" y="46"/>
                  </a:lnTo>
                  <a:lnTo>
                    <a:pt x="128" y="47"/>
                  </a:lnTo>
                  <a:lnTo>
                    <a:pt x="130" y="48"/>
                  </a:lnTo>
                  <a:lnTo>
                    <a:pt x="132" y="49"/>
                  </a:lnTo>
                  <a:lnTo>
                    <a:pt x="135" y="49"/>
                  </a:lnTo>
                  <a:lnTo>
                    <a:pt x="137" y="50"/>
                  </a:lnTo>
                  <a:lnTo>
                    <a:pt x="138" y="51"/>
                  </a:lnTo>
                  <a:lnTo>
                    <a:pt x="140" y="51"/>
                  </a:lnTo>
                  <a:lnTo>
                    <a:pt x="142" y="51"/>
                  </a:lnTo>
                  <a:lnTo>
                    <a:pt x="145" y="51"/>
                  </a:lnTo>
                  <a:lnTo>
                    <a:pt x="146" y="51"/>
                  </a:lnTo>
                  <a:lnTo>
                    <a:pt x="148" y="51"/>
                  </a:lnTo>
                  <a:lnTo>
                    <a:pt x="151" y="51"/>
                  </a:lnTo>
                  <a:lnTo>
                    <a:pt x="152" y="51"/>
                  </a:lnTo>
                  <a:lnTo>
                    <a:pt x="154" y="51"/>
                  </a:lnTo>
                  <a:lnTo>
                    <a:pt x="156" y="50"/>
                  </a:lnTo>
                  <a:lnTo>
                    <a:pt x="158" y="49"/>
                  </a:lnTo>
                  <a:lnTo>
                    <a:pt x="161" y="49"/>
                  </a:lnTo>
                  <a:lnTo>
                    <a:pt x="162" y="48"/>
                  </a:lnTo>
                  <a:lnTo>
                    <a:pt x="163" y="47"/>
                  </a:lnTo>
                  <a:lnTo>
                    <a:pt x="166" y="46"/>
                  </a:lnTo>
                  <a:lnTo>
                    <a:pt x="168" y="45"/>
                  </a:lnTo>
                  <a:lnTo>
                    <a:pt x="170" y="44"/>
                  </a:lnTo>
                  <a:lnTo>
                    <a:pt x="172" y="43"/>
                  </a:lnTo>
                  <a:lnTo>
                    <a:pt x="173" y="41"/>
                  </a:lnTo>
                  <a:lnTo>
                    <a:pt x="175" y="41"/>
                  </a:lnTo>
                  <a:lnTo>
                    <a:pt x="178" y="39"/>
                  </a:lnTo>
                  <a:lnTo>
                    <a:pt x="179" y="38"/>
                  </a:lnTo>
                  <a:lnTo>
                    <a:pt x="181" y="37"/>
                  </a:lnTo>
                  <a:lnTo>
                    <a:pt x="183" y="35"/>
                  </a:lnTo>
                  <a:lnTo>
                    <a:pt x="185" y="33"/>
                  </a:lnTo>
                  <a:lnTo>
                    <a:pt x="187" y="31"/>
                  </a:lnTo>
                  <a:lnTo>
                    <a:pt x="190" y="30"/>
                  </a:lnTo>
                  <a:lnTo>
                    <a:pt x="191" y="29"/>
                  </a:lnTo>
                  <a:lnTo>
                    <a:pt x="193" y="27"/>
                  </a:lnTo>
                  <a:lnTo>
                    <a:pt x="195" y="25"/>
                  </a:lnTo>
                </a:path>
              </a:pathLst>
            </a:custGeom>
            <a:noFill/>
            <a:ln w="18732">
              <a:solidFill>
                <a:srgbClr val="0000FF"/>
              </a:solidFill>
              <a:round/>
              <a:headEnd/>
              <a:tailEnd/>
            </a:ln>
          </p:spPr>
          <p:txBody>
            <a:bodyPr lIns="0" tIns="0" rIns="0" bIns="0"/>
            <a:lstStyle/>
            <a:p>
              <a:endParaRPr lang="en-US" dirty="0">
                <a:latin typeface="Agilent TT Cond" pitchFamily="34" charset="0"/>
              </a:endParaRPr>
            </a:p>
          </p:txBody>
        </p:sp>
        <p:sp>
          <p:nvSpPr>
            <p:cNvPr id="6492" name="Line 26"/>
            <p:cNvSpPr>
              <a:spLocks noChangeShapeType="1"/>
            </p:cNvSpPr>
            <p:nvPr/>
          </p:nvSpPr>
          <p:spPr bwMode="auto">
            <a:xfrm flipH="1">
              <a:off x="5034" y="2190"/>
              <a:ext cx="19" cy="69"/>
            </a:xfrm>
            <a:prstGeom prst="line">
              <a:avLst/>
            </a:prstGeom>
            <a:noFill/>
            <a:ln w="18732">
              <a:solidFill>
                <a:srgbClr val="0000FF"/>
              </a:solidFill>
              <a:round/>
              <a:headEnd/>
              <a:tailEnd/>
            </a:ln>
          </p:spPr>
          <p:txBody>
            <a:bodyPr lIns="0" tIns="0" rIns="0" bIns="0"/>
            <a:lstStyle/>
            <a:p>
              <a:endParaRPr lang="en-US" dirty="0">
                <a:latin typeface="Agilent TT Cond" pitchFamily="34" charset="0"/>
              </a:endParaRPr>
            </a:p>
          </p:txBody>
        </p:sp>
      </p:grpSp>
      <p:sp>
        <p:nvSpPr>
          <p:cNvPr id="6156" name="Line 27"/>
          <p:cNvSpPr>
            <a:spLocks noChangeShapeType="1"/>
          </p:cNvSpPr>
          <p:nvPr/>
        </p:nvSpPr>
        <p:spPr bwMode="auto">
          <a:xfrm>
            <a:off x="5230813" y="2613025"/>
            <a:ext cx="282575"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157" name="Line 28"/>
          <p:cNvSpPr>
            <a:spLocks noChangeShapeType="1"/>
          </p:cNvSpPr>
          <p:nvPr/>
        </p:nvSpPr>
        <p:spPr bwMode="auto">
          <a:xfrm flipH="1">
            <a:off x="5889625" y="2613025"/>
            <a:ext cx="279400"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158" name="Line 29"/>
          <p:cNvSpPr>
            <a:spLocks noChangeShapeType="1"/>
          </p:cNvSpPr>
          <p:nvPr/>
        </p:nvSpPr>
        <p:spPr bwMode="auto">
          <a:xfrm flipH="1">
            <a:off x="6546850" y="2613025"/>
            <a:ext cx="280988"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159" name="Line 30"/>
          <p:cNvSpPr>
            <a:spLocks noChangeShapeType="1"/>
          </p:cNvSpPr>
          <p:nvPr/>
        </p:nvSpPr>
        <p:spPr bwMode="auto">
          <a:xfrm>
            <a:off x="6357938" y="2795588"/>
            <a:ext cx="0" cy="180975"/>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160" name="Line 31"/>
          <p:cNvSpPr>
            <a:spLocks noChangeShapeType="1"/>
          </p:cNvSpPr>
          <p:nvPr/>
        </p:nvSpPr>
        <p:spPr bwMode="auto">
          <a:xfrm>
            <a:off x="7300913" y="2613025"/>
            <a:ext cx="604837" cy="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6161" name="Line 32"/>
          <p:cNvSpPr>
            <a:spLocks noChangeShapeType="1"/>
          </p:cNvSpPr>
          <p:nvPr/>
        </p:nvSpPr>
        <p:spPr bwMode="auto">
          <a:xfrm>
            <a:off x="4479925" y="2613025"/>
            <a:ext cx="280988"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162" name="Text Box 33"/>
          <p:cNvSpPr txBox="1">
            <a:spLocks noChangeArrowheads="1"/>
          </p:cNvSpPr>
          <p:nvPr/>
        </p:nvSpPr>
        <p:spPr bwMode="auto">
          <a:xfrm>
            <a:off x="5059363" y="3087688"/>
            <a:ext cx="652462" cy="3365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DUT</a:t>
            </a:r>
            <a:endParaRPr lang="en-US" sz="2200" dirty="0">
              <a:latin typeface="Agilent TT Cond" pitchFamily="34" charset="0"/>
            </a:endParaRPr>
          </a:p>
        </p:txBody>
      </p:sp>
      <p:sp>
        <p:nvSpPr>
          <p:cNvPr id="6163" name="Text Box 34"/>
          <p:cNvSpPr txBox="1">
            <a:spLocks noChangeArrowheads="1"/>
          </p:cNvSpPr>
          <p:nvPr/>
        </p:nvSpPr>
        <p:spPr bwMode="auto">
          <a:xfrm>
            <a:off x="4648200" y="1626781"/>
            <a:ext cx="3505200" cy="3365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Intermodulation immunity</a:t>
            </a:r>
            <a:endParaRPr lang="en-US" sz="2200" dirty="0">
              <a:latin typeface="Agilent TT Cond" pitchFamily="34" charset="0"/>
            </a:endParaRPr>
          </a:p>
        </p:txBody>
      </p:sp>
      <p:grpSp>
        <p:nvGrpSpPr>
          <p:cNvPr id="6164" name="Group 35"/>
          <p:cNvGrpSpPr>
            <a:grpSpLocks/>
          </p:cNvGrpSpPr>
          <p:nvPr/>
        </p:nvGrpSpPr>
        <p:grpSpPr bwMode="auto">
          <a:xfrm>
            <a:off x="3887788" y="4264025"/>
            <a:ext cx="1362075" cy="1662113"/>
            <a:chOff x="1573" y="3320"/>
            <a:chExt cx="944" cy="1186"/>
          </a:xfrm>
        </p:grpSpPr>
        <p:sp>
          <p:nvSpPr>
            <p:cNvPr id="6485" name="Freeform 36"/>
            <p:cNvSpPr>
              <a:spLocks/>
            </p:cNvSpPr>
            <p:nvPr/>
          </p:nvSpPr>
          <p:spPr bwMode="auto">
            <a:xfrm>
              <a:off x="1573" y="3320"/>
              <a:ext cx="944" cy="715"/>
            </a:xfrm>
            <a:custGeom>
              <a:avLst/>
              <a:gdLst>
                <a:gd name="T0" fmla="*/ 2 w 944"/>
                <a:gd name="T1" fmla="*/ 6 h 715"/>
                <a:gd name="T2" fmla="*/ 26 w 944"/>
                <a:gd name="T3" fmla="*/ 6 h 715"/>
                <a:gd name="T4" fmla="*/ 70 w 944"/>
                <a:gd name="T5" fmla="*/ 4 h 715"/>
                <a:gd name="T6" fmla="*/ 128 w 944"/>
                <a:gd name="T7" fmla="*/ 3 h 715"/>
                <a:gd name="T8" fmla="*/ 192 w 944"/>
                <a:gd name="T9" fmla="*/ 1 h 715"/>
                <a:gd name="T10" fmla="*/ 258 w 944"/>
                <a:gd name="T11" fmla="*/ 1 h 715"/>
                <a:gd name="T12" fmla="*/ 321 w 944"/>
                <a:gd name="T13" fmla="*/ 2 h 715"/>
                <a:gd name="T14" fmla="*/ 372 w 944"/>
                <a:gd name="T15" fmla="*/ 4 h 715"/>
                <a:gd name="T16" fmla="*/ 404 w 944"/>
                <a:gd name="T17" fmla="*/ 9 h 715"/>
                <a:gd name="T18" fmla="*/ 432 w 944"/>
                <a:gd name="T19" fmla="*/ 16 h 715"/>
                <a:gd name="T20" fmla="*/ 463 w 944"/>
                <a:gd name="T21" fmla="*/ 24 h 715"/>
                <a:gd name="T22" fmla="*/ 496 w 944"/>
                <a:gd name="T23" fmla="*/ 34 h 715"/>
                <a:gd name="T24" fmla="*/ 530 w 944"/>
                <a:gd name="T25" fmla="*/ 45 h 715"/>
                <a:gd name="T26" fmla="*/ 562 w 944"/>
                <a:gd name="T27" fmla="*/ 56 h 715"/>
                <a:gd name="T28" fmla="*/ 591 w 944"/>
                <a:gd name="T29" fmla="*/ 69 h 715"/>
                <a:gd name="T30" fmla="*/ 618 w 944"/>
                <a:gd name="T31" fmla="*/ 80 h 715"/>
                <a:gd name="T32" fmla="*/ 642 w 944"/>
                <a:gd name="T33" fmla="*/ 95 h 715"/>
                <a:gd name="T34" fmla="*/ 673 w 944"/>
                <a:gd name="T35" fmla="*/ 118 h 715"/>
                <a:gd name="T36" fmla="*/ 706 w 944"/>
                <a:gd name="T37" fmla="*/ 146 h 715"/>
                <a:gd name="T38" fmla="*/ 740 w 944"/>
                <a:gd name="T39" fmla="*/ 177 h 715"/>
                <a:gd name="T40" fmla="*/ 775 w 944"/>
                <a:gd name="T41" fmla="*/ 211 h 715"/>
                <a:gd name="T42" fmla="*/ 806 w 944"/>
                <a:gd name="T43" fmla="*/ 244 h 715"/>
                <a:gd name="T44" fmla="*/ 834 w 944"/>
                <a:gd name="T45" fmla="*/ 277 h 715"/>
                <a:gd name="T46" fmla="*/ 856 w 944"/>
                <a:gd name="T47" fmla="*/ 308 h 715"/>
                <a:gd name="T48" fmla="*/ 872 w 944"/>
                <a:gd name="T49" fmla="*/ 341 h 715"/>
                <a:gd name="T50" fmla="*/ 888 w 944"/>
                <a:gd name="T51" fmla="*/ 392 h 715"/>
                <a:gd name="T52" fmla="*/ 902 w 944"/>
                <a:gd name="T53" fmla="*/ 452 h 715"/>
                <a:gd name="T54" fmla="*/ 915 w 944"/>
                <a:gd name="T55" fmla="*/ 519 h 715"/>
                <a:gd name="T56" fmla="*/ 925 w 944"/>
                <a:gd name="T57" fmla="*/ 585 h 715"/>
                <a:gd name="T58" fmla="*/ 934 w 944"/>
                <a:gd name="T59" fmla="*/ 642 h 715"/>
                <a:gd name="T60" fmla="*/ 939 w 944"/>
                <a:gd name="T61" fmla="*/ 686 h 715"/>
                <a:gd name="T62" fmla="*/ 942 w 944"/>
                <a:gd name="T63" fmla="*/ 712 h 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4"/>
                <a:gd name="T97" fmla="*/ 0 h 715"/>
                <a:gd name="T98" fmla="*/ 944 w 944"/>
                <a:gd name="T99" fmla="*/ 715 h 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4" h="715">
                  <a:moveTo>
                    <a:pt x="0" y="6"/>
                  </a:moveTo>
                  <a:lnTo>
                    <a:pt x="2" y="6"/>
                  </a:lnTo>
                  <a:lnTo>
                    <a:pt x="12" y="6"/>
                  </a:lnTo>
                  <a:lnTo>
                    <a:pt x="26" y="6"/>
                  </a:lnTo>
                  <a:lnTo>
                    <a:pt x="47" y="4"/>
                  </a:lnTo>
                  <a:lnTo>
                    <a:pt x="70" y="4"/>
                  </a:lnTo>
                  <a:lnTo>
                    <a:pt x="98" y="3"/>
                  </a:lnTo>
                  <a:lnTo>
                    <a:pt x="128" y="3"/>
                  </a:lnTo>
                  <a:lnTo>
                    <a:pt x="160" y="1"/>
                  </a:lnTo>
                  <a:lnTo>
                    <a:pt x="192" y="1"/>
                  </a:lnTo>
                  <a:lnTo>
                    <a:pt x="225" y="1"/>
                  </a:lnTo>
                  <a:lnTo>
                    <a:pt x="258" y="1"/>
                  </a:lnTo>
                  <a:lnTo>
                    <a:pt x="290" y="0"/>
                  </a:lnTo>
                  <a:lnTo>
                    <a:pt x="321" y="2"/>
                  </a:lnTo>
                  <a:lnTo>
                    <a:pt x="348" y="3"/>
                  </a:lnTo>
                  <a:lnTo>
                    <a:pt x="372" y="4"/>
                  </a:lnTo>
                  <a:lnTo>
                    <a:pt x="393" y="6"/>
                  </a:lnTo>
                  <a:lnTo>
                    <a:pt x="404" y="9"/>
                  </a:lnTo>
                  <a:lnTo>
                    <a:pt x="418" y="12"/>
                  </a:lnTo>
                  <a:lnTo>
                    <a:pt x="432" y="16"/>
                  </a:lnTo>
                  <a:lnTo>
                    <a:pt x="447" y="18"/>
                  </a:lnTo>
                  <a:lnTo>
                    <a:pt x="463" y="24"/>
                  </a:lnTo>
                  <a:lnTo>
                    <a:pt x="480" y="28"/>
                  </a:lnTo>
                  <a:lnTo>
                    <a:pt x="496" y="34"/>
                  </a:lnTo>
                  <a:lnTo>
                    <a:pt x="514" y="38"/>
                  </a:lnTo>
                  <a:lnTo>
                    <a:pt x="530" y="45"/>
                  </a:lnTo>
                  <a:lnTo>
                    <a:pt x="546" y="50"/>
                  </a:lnTo>
                  <a:lnTo>
                    <a:pt x="562" y="56"/>
                  </a:lnTo>
                  <a:lnTo>
                    <a:pt x="578" y="62"/>
                  </a:lnTo>
                  <a:lnTo>
                    <a:pt x="591" y="69"/>
                  </a:lnTo>
                  <a:lnTo>
                    <a:pt x="605" y="74"/>
                  </a:lnTo>
                  <a:lnTo>
                    <a:pt x="618" y="80"/>
                  </a:lnTo>
                  <a:lnTo>
                    <a:pt x="629" y="85"/>
                  </a:lnTo>
                  <a:lnTo>
                    <a:pt x="642" y="95"/>
                  </a:lnTo>
                  <a:lnTo>
                    <a:pt x="657" y="106"/>
                  </a:lnTo>
                  <a:lnTo>
                    <a:pt x="673" y="118"/>
                  </a:lnTo>
                  <a:lnTo>
                    <a:pt x="689" y="131"/>
                  </a:lnTo>
                  <a:lnTo>
                    <a:pt x="706" y="146"/>
                  </a:lnTo>
                  <a:lnTo>
                    <a:pt x="724" y="161"/>
                  </a:lnTo>
                  <a:lnTo>
                    <a:pt x="740" y="177"/>
                  </a:lnTo>
                  <a:lnTo>
                    <a:pt x="759" y="193"/>
                  </a:lnTo>
                  <a:lnTo>
                    <a:pt x="775" y="211"/>
                  </a:lnTo>
                  <a:lnTo>
                    <a:pt x="791" y="227"/>
                  </a:lnTo>
                  <a:lnTo>
                    <a:pt x="806" y="244"/>
                  </a:lnTo>
                  <a:lnTo>
                    <a:pt x="821" y="260"/>
                  </a:lnTo>
                  <a:lnTo>
                    <a:pt x="834" y="277"/>
                  </a:lnTo>
                  <a:lnTo>
                    <a:pt x="846" y="293"/>
                  </a:lnTo>
                  <a:lnTo>
                    <a:pt x="856" y="308"/>
                  </a:lnTo>
                  <a:lnTo>
                    <a:pt x="865" y="322"/>
                  </a:lnTo>
                  <a:lnTo>
                    <a:pt x="872" y="341"/>
                  </a:lnTo>
                  <a:lnTo>
                    <a:pt x="881" y="365"/>
                  </a:lnTo>
                  <a:lnTo>
                    <a:pt x="888" y="392"/>
                  </a:lnTo>
                  <a:lnTo>
                    <a:pt x="896" y="420"/>
                  </a:lnTo>
                  <a:lnTo>
                    <a:pt x="902" y="452"/>
                  </a:lnTo>
                  <a:lnTo>
                    <a:pt x="910" y="485"/>
                  </a:lnTo>
                  <a:lnTo>
                    <a:pt x="915" y="519"/>
                  </a:lnTo>
                  <a:lnTo>
                    <a:pt x="921" y="551"/>
                  </a:lnTo>
                  <a:lnTo>
                    <a:pt x="925" y="585"/>
                  </a:lnTo>
                  <a:lnTo>
                    <a:pt x="930" y="614"/>
                  </a:lnTo>
                  <a:lnTo>
                    <a:pt x="934" y="642"/>
                  </a:lnTo>
                  <a:lnTo>
                    <a:pt x="937" y="666"/>
                  </a:lnTo>
                  <a:lnTo>
                    <a:pt x="939" y="686"/>
                  </a:lnTo>
                  <a:lnTo>
                    <a:pt x="941" y="702"/>
                  </a:lnTo>
                  <a:lnTo>
                    <a:pt x="942" y="712"/>
                  </a:lnTo>
                  <a:lnTo>
                    <a:pt x="943" y="71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486" name="Line 37"/>
            <p:cNvSpPr>
              <a:spLocks noChangeShapeType="1"/>
            </p:cNvSpPr>
            <p:nvPr/>
          </p:nvSpPr>
          <p:spPr bwMode="auto">
            <a:xfrm>
              <a:off x="2516" y="4034"/>
              <a:ext cx="0" cy="472"/>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grpSp>
      <p:sp>
        <p:nvSpPr>
          <p:cNvPr id="6165" name="Freeform 38"/>
          <p:cNvSpPr>
            <a:spLocks/>
          </p:cNvSpPr>
          <p:nvPr/>
        </p:nvSpPr>
        <p:spPr bwMode="auto">
          <a:xfrm>
            <a:off x="3887788" y="4054475"/>
            <a:ext cx="3748087" cy="1873250"/>
          </a:xfrm>
          <a:custGeom>
            <a:avLst/>
            <a:gdLst>
              <a:gd name="T0" fmla="*/ 0 w 2597"/>
              <a:gd name="T1" fmla="*/ 0 h 1337"/>
              <a:gd name="T2" fmla="*/ 0 w 2597"/>
              <a:gd name="T3" fmla="*/ 2147483647 h 1337"/>
              <a:gd name="T4" fmla="*/ 2147483647 w 2597"/>
              <a:gd name="T5" fmla="*/ 2147483647 h 1337"/>
              <a:gd name="T6" fmla="*/ 0 60000 65536"/>
              <a:gd name="T7" fmla="*/ 0 60000 65536"/>
              <a:gd name="T8" fmla="*/ 0 60000 65536"/>
              <a:gd name="T9" fmla="*/ 0 w 2597"/>
              <a:gd name="T10" fmla="*/ 0 h 1337"/>
              <a:gd name="T11" fmla="*/ 2597 w 2597"/>
              <a:gd name="T12" fmla="*/ 1337 h 1337"/>
            </a:gdLst>
            <a:ahLst/>
            <a:cxnLst>
              <a:cxn ang="T6">
                <a:pos x="T0" y="T1"/>
              </a:cxn>
              <a:cxn ang="T7">
                <a:pos x="T2" y="T3"/>
              </a:cxn>
              <a:cxn ang="T8">
                <a:pos x="T4" y="T5"/>
              </a:cxn>
            </a:cxnLst>
            <a:rect l="T9" t="T10" r="T11" b="T12"/>
            <a:pathLst>
              <a:path w="2597" h="1337">
                <a:moveTo>
                  <a:pt x="0" y="0"/>
                </a:moveTo>
                <a:lnTo>
                  <a:pt x="0" y="1336"/>
                </a:lnTo>
                <a:lnTo>
                  <a:pt x="2596" y="1336"/>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grpSp>
        <p:nvGrpSpPr>
          <p:cNvPr id="6166" name="Group 39"/>
          <p:cNvGrpSpPr>
            <a:grpSpLocks/>
          </p:cNvGrpSpPr>
          <p:nvPr/>
        </p:nvGrpSpPr>
        <p:grpSpPr bwMode="auto">
          <a:xfrm>
            <a:off x="5911850" y="4248150"/>
            <a:ext cx="1362075" cy="1660525"/>
            <a:chOff x="2976" y="3308"/>
            <a:chExt cx="944" cy="1186"/>
          </a:xfrm>
        </p:grpSpPr>
        <p:sp>
          <p:nvSpPr>
            <p:cNvPr id="6483" name="Freeform 40"/>
            <p:cNvSpPr>
              <a:spLocks/>
            </p:cNvSpPr>
            <p:nvPr/>
          </p:nvSpPr>
          <p:spPr bwMode="auto">
            <a:xfrm>
              <a:off x="2976" y="3308"/>
              <a:ext cx="944" cy="715"/>
            </a:xfrm>
            <a:custGeom>
              <a:avLst/>
              <a:gdLst>
                <a:gd name="T0" fmla="*/ 940 w 944"/>
                <a:gd name="T1" fmla="*/ 6 h 715"/>
                <a:gd name="T2" fmla="*/ 914 w 944"/>
                <a:gd name="T3" fmla="*/ 6 h 715"/>
                <a:gd name="T4" fmla="*/ 870 w 944"/>
                <a:gd name="T5" fmla="*/ 5 h 715"/>
                <a:gd name="T6" fmla="*/ 813 w 944"/>
                <a:gd name="T7" fmla="*/ 3 h 715"/>
                <a:gd name="T8" fmla="*/ 749 w 944"/>
                <a:gd name="T9" fmla="*/ 1 h 715"/>
                <a:gd name="T10" fmla="*/ 683 w 944"/>
                <a:gd name="T11" fmla="*/ 0 h 715"/>
                <a:gd name="T12" fmla="*/ 621 w 944"/>
                <a:gd name="T13" fmla="*/ 2 h 715"/>
                <a:gd name="T14" fmla="*/ 570 w 944"/>
                <a:gd name="T15" fmla="*/ 5 h 715"/>
                <a:gd name="T16" fmla="*/ 537 w 944"/>
                <a:gd name="T17" fmla="*/ 10 h 715"/>
                <a:gd name="T18" fmla="*/ 509 w 944"/>
                <a:gd name="T19" fmla="*/ 16 h 715"/>
                <a:gd name="T20" fmla="*/ 478 w 944"/>
                <a:gd name="T21" fmla="*/ 24 h 715"/>
                <a:gd name="T22" fmla="*/ 445 w 944"/>
                <a:gd name="T23" fmla="*/ 34 h 715"/>
                <a:gd name="T24" fmla="*/ 412 w 944"/>
                <a:gd name="T25" fmla="*/ 45 h 715"/>
                <a:gd name="T26" fmla="*/ 378 w 944"/>
                <a:gd name="T27" fmla="*/ 56 h 715"/>
                <a:gd name="T28" fmla="*/ 349 w 944"/>
                <a:gd name="T29" fmla="*/ 69 h 715"/>
                <a:gd name="T30" fmla="*/ 324 w 944"/>
                <a:gd name="T31" fmla="*/ 80 h 715"/>
                <a:gd name="T32" fmla="*/ 299 w 944"/>
                <a:gd name="T33" fmla="*/ 95 h 715"/>
                <a:gd name="T34" fmla="*/ 268 w 944"/>
                <a:gd name="T35" fmla="*/ 118 h 715"/>
                <a:gd name="T36" fmla="*/ 234 w 944"/>
                <a:gd name="T37" fmla="*/ 146 h 715"/>
                <a:gd name="T38" fmla="*/ 200 w 944"/>
                <a:gd name="T39" fmla="*/ 177 h 715"/>
                <a:gd name="T40" fmla="*/ 166 w 944"/>
                <a:gd name="T41" fmla="*/ 210 h 715"/>
                <a:gd name="T42" fmla="*/ 135 w 944"/>
                <a:gd name="T43" fmla="*/ 244 h 715"/>
                <a:gd name="T44" fmla="*/ 107 w 944"/>
                <a:gd name="T45" fmla="*/ 277 h 715"/>
                <a:gd name="T46" fmla="*/ 85 w 944"/>
                <a:gd name="T47" fmla="*/ 307 h 715"/>
                <a:gd name="T48" fmla="*/ 69 w 944"/>
                <a:gd name="T49" fmla="*/ 340 h 715"/>
                <a:gd name="T50" fmla="*/ 52 w 944"/>
                <a:gd name="T51" fmla="*/ 391 h 715"/>
                <a:gd name="T52" fmla="*/ 38 w 944"/>
                <a:gd name="T53" fmla="*/ 452 h 715"/>
                <a:gd name="T54" fmla="*/ 25 w 944"/>
                <a:gd name="T55" fmla="*/ 518 h 715"/>
                <a:gd name="T56" fmla="*/ 15 w 944"/>
                <a:gd name="T57" fmla="*/ 584 h 715"/>
                <a:gd name="T58" fmla="*/ 7 w 944"/>
                <a:gd name="T59" fmla="*/ 641 h 715"/>
                <a:gd name="T60" fmla="*/ 2 w 944"/>
                <a:gd name="T61" fmla="*/ 685 h 715"/>
                <a:gd name="T62" fmla="*/ 0 w 944"/>
                <a:gd name="T63" fmla="*/ 711 h 7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4"/>
                <a:gd name="T97" fmla="*/ 0 h 715"/>
                <a:gd name="T98" fmla="*/ 944 w 944"/>
                <a:gd name="T99" fmla="*/ 715 h 7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4" h="715">
                  <a:moveTo>
                    <a:pt x="943" y="6"/>
                  </a:moveTo>
                  <a:lnTo>
                    <a:pt x="940" y="6"/>
                  </a:lnTo>
                  <a:lnTo>
                    <a:pt x="930" y="6"/>
                  </a:lnTo>
                  <a:lnTo>
                    <a:pt x="914" y="6"/>
                  </a:lnTo>
                  <a:lnTo>
                    <a:pt x="895" y="5"/>
                  </a:lnTo>
                  <a:lnTo>
                    <a:pt x="870" y="5"/>
                  </a:lnTo>
                  <a:lnTo>
                    <a:pt x="844" y="3"/>
                  </a:lnTo>
                  <a:lnTo>
                    <a:pt x="813" y="3"/>
                  </a:lnTo>
                  <a:lnTo>
                    <a:pt x="783" y="1"/>
                  </a:lnTo>
                  <a:lnTo>
                    <a:pt x="749" y="1"/>
                  </a:lnTo>
                  <a:lnTo>
                    <a:pt x="716" y="0"/>
                  </a:lnTo>
                  <a:lnTo>
                    <a:pt x="683" y="0"/>
                  </a:lnTo>
                  <a:lnTo>
                    <a:pt x="652" y="0"/>
                  </a:lnTo>
                  <a:lnTo>
                    <a:pt x="621" y="2"/>
                  </a:lnTo>
                  <a:lnTo>
                    <a:pt x="594" y="3"/>
                  </a:lnTo>
                  <a:lnTo>
                    <a:pt x="570" y="5"/>
                  </a:lnTo>
                  <a:lnTo>
                    <a:pt x="550" y="6"/>
                  </a:lnTo>
                  <a:lnTo>
                    <a:pt x="537" y="10"/>
                  </a:lnTo>
                  <a:lnTo>
                    <a:pt x="524" y="12"/>
                  </a:lnTo>
                  <a:lnTo>
                    <a:pt x="509" y="16"/>
                  </a:lnTo>
                  <a:lnTo>
                    <a:pt x="494" y="19"/>
                  </a:lnTo>
                  <a:lnTo>
                    <a:pt x="478" y="24"/>
                  </a:lnTo>
                  <a:lnTo>
                    <a:pt x="462" y="28"/>
                  </a:lnTo>
                  <a:lnTo>
                    <a:pt x="445" y="34"/>
                  </a:lnTo>
                  <a:lnTo>
                    <a:pt x="428" y="38"/>
                  </a:lnTo>
                  <a:lnTo>
                    <a:pt x="412" y="45"/>
                  </a:lnTo>
                  <a:lnTo>
                    <a:pt x="395" y="50"/>
                  </a:lnTo>
                  <a:lnTo>
                    <a:pt x="378" y="56"/>
                  </a:lnTo>
                  <a:lnTo>
                    <a:pt x="364" y="61"/>
                  </a:lnTo>
                  <a:lnTo>
                    <a:pt x="349" y="69"/>
                  </a:lnTo>
                  <a:lnTo>
                    <a:pt x="336" y="74"/>
                  </a:lnTo>
                  <a:lnTo>
                    <a:pt x="324" y="80"/>
                  </a:lnTo>
                  <a:lnTo>
                    <a:pt x="314" y="85"/>
                  </a:lnTo>
                  <a:lnTo>
                    <a:pt x="299" y="95"/>
                  </a:lnTo>
                  <a:lnTo>
                    <a:pt x="284" y="106"/>
                  </a:lnTo>
                  <a:lnTo>
                    <a:pt x="268" y="118"/>
                  </a:lnTo>
                  <a:lnTo>
                    <a:pt x="252" y="131"/>
                  </a:lnTo>
                  <a:lnTo>
                    <a:pt x="234" y="146"/>
                  </a:lnTo>
                  <a:lnTo>
                    <a:pt x="218" y="161"/>
                  </a:lnTo>
                  <a:lnTo>
                    <a:pt x="200" y="177"/>
                  </a:lnTo>
                  <a:lnTo>
                    <a:pt x="184" y="192"/>
                  </a:lnTo>
                  <a:lnTo>
                    <a:pt x="166" y="210"/>
                  </a:lnTo>
                  <a:lnTo>
                    <a:pt x="150" y="227"/>
                  </a:lnTo>
                  <a:lnTo>
                    <a:pt x="135" y="244"/>
                  </a:lnTo>
                  <a:lnTo>
                    <a:pt x="120" y="260"/>
                  </a:lnTo>
                  <a:lnTo>
                    <a:pt x="107" y="277"/>
                  </a:lnTo>
                  <a:lnTo>
                    <a:pt x="95" y="292"/>
                  </a:lnTo>
                  <a:lnTo>
                    <a:pt x="85" y="307"/>
                  </a:lnTo>
                  <a:lnTo>
                    <a:pt x="78" y="321"/>
                  </a:lnTo>
                  <a:lnTo>
                    <a:pt x="69" y="340"/>
                  </a:lnTo>
                  <a:lnTo>
                    <a:pt x="60" y="364"/>
                  </a:lnTo>
                  <a:lnTo>
                    <a:pt x="52" y="391"/>
                  </a:lnTo>
                  <a:lnTo>
                    <a:pt x="45" y="419"/>
                  </a:lnTo>
                  <a:lnTo>
                    <a:pt x="38" y="452"/>
                  </a:lnTo>
                  <a:lnTo>
                    <a:pt x="31" y="485"/>
                  </a:lnTo>
                  <a:lnTo>
                    <a:pt x="25" y="518"/>
                  </a:lnTo>
                  <a:lnTo>
                    <a:pt x="20" y="550"/>
                  </a:lnTo>
                  <a:lnTo>
                    <a:pt x="15" y="584"/>
                  </a:lnTo>
                  <a:lnTo>
                    <a:pt x="11" y="613"/>
                  </a:lnTo>
                  <a:lnTo>
                    <a:pt x="7" y="641"/>
                  </a:lnTo>
                  <a:lnTo>
                    <a:pt x="4" y="665"/>
                  </a:lnTo>
                  <a:lnTo>
                    <a:pt x="2" y="685"/>
                  </a:lnTo>
                  <a:lnTo>
                    <a:pt x="0" y="701"/>
                  </a:lnTo>
                  <a:lnTo>
                    <a:pt x="0" y="711"/>
                  </a:lnTo>
                  <a:lnTo>
                    <a:pt x="0" y="71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484" name="Line 41"/>
            <p:cNvSpPr>
              <a:spLocks noChangeShapeType="1"/>
            </p:cNvSpPr>
            <p:nvPr/>
          </p:nvSpPr>
          <p:spPr bwMode="auto">
            <a:xfrm>
              <a:off x="2976" y="4022"/>
              <a:ext cx="0" cy="472"/>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grpSp>
      <p:sp>
        <p:nvSpPr>
          <p:cNvPr id="6167" name="Line 42"/>
          <p:cNvSpPr>
            <a:spLocks noChangeShapeType="1"/>
          </p:cNvSpPr>
          <p:nvPr/>
        </p:nvSpPr>
        <p:spPr bwMode="auto">
          <a:xfrm flipV="1">
            <a:off x="5486400" y="5334000"/>
            <a:ext cx="0" cy="550863"/>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6168" name="Line 43"/>
          <p:cNvSpPr>
            <a:spLocks noChangeShapeType="1"/>
          </p:cNvSpPr>
          <p:nvPr/>
        </p:nvSpPr>
        <p:spPr bwMode="auto">
          <a:xfrm flipV="1">
            <a:off x="4713288" y="4419600"/>
            <a:ext cx="11112" cy="1506538"/>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6169" name="Text Box 44"/>
          <p:cNvSpPr txBox="1">
            <a:spLocks noChangeArrowheads="1"/>
          </p:cNvSpPr>
          <p:nvPr/>
        </p:nvSpPr>
        <p:spPr bwMode="auto">
          <a:xfrm>
            <a:off x="6383338" y="4041775"/>
            <a:ext cx="1738312" cy="2254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400080"/>
                </a:solidFill>
                <a:latin typeface="Agilent TT Cond" pitchFamily="34" charset="0"/>
              </a:rPr>
              <a:t>IF Rejection Curve</a:t>
            </a:r>
            <a:endParaRPr lang="en-US" sz="2200" dirty="0">
              <a:latin typeface="Agilent TT Cond" pitchFamily="34" charset="0"/>
            </a:endParaRPr>
          </a:p>
        </p:txBody>
      </p:sp>
      <p:sp>
        <p:nvSpPr>
          <p:cNvPr id="6170" name="Text Box 45"/>
          <p:cNvSpPr txBox="1">
            <a:spLocks noChangeArrowheads="1"/>
          </p:cNvSpPr>
          <p:nvPr/>
        </p:nvSpPr>
        <p:spPr bwMode="auto">
          <a:xfrm>
            <a:off x="7761342" y="5814848"/>
            <a:ext cx="1004888" cy="2238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latin typeface="Agilent TT Cond" pitchFamily="34" charset="0"/>
              </a:rPr>
              <a:t>Frequency</a:t>
            </a:r>
            <a:endParaRPr lang="en-US" sz="2200" dirty="0">
              <a:latin typeface="Agilent TT Cond" pitchFamily="34" charset="0"/>
            </a:endParaRPr>
          </a:p>
        </p:txBody>
      </p:sp>
      <p:sp>
        <p:nvSpPr>
          <p:cNvPr id="6171" name="Text Box 46"/>
          <p:cNvSpPr txBox="1">
            <a:spLocks noChangeArrowheads="1"/>
          </p:cNvSpPr>
          <p:nvPr/>
        </p:nvSpPr>
        <p:spPr bwMode="auto">
          <a:xfrm rot="-5400000">
            <a:off x="2811463" y="4819650"/>
            <a:ext cx="1489075" cy="1809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400080"/>
                </a:solidFill>
                <a:latin typeface="Agilent TT Cond" pitchFamily="34" charset="0"/>
              </a:rPr>
              <a:t>Level (dBm)</a:t>
            </a:r>
            <a:endParaRPr lang="en-US" sz="2200" dirty="0">
              <a:latin typeface="Agilent TT Cond" pitchFamily="34" charset="0"/>
            </a:endParaRPr>
          </a:p>
        </p:txBody>
      </p:sp>
      <p:sp>
        <p:nvSpPr>
          <p:cNvPr id="6172" name="Line 47"/>
          <p:cNvSpPr>
            <a:spLocks noChangeShapeType="1"/>
          </p:cNvSpPr>
          <p:nvPr/>
        </p:nvSpPr>
        <p:spPr bwMode="auto">
          <a:xfrm flipV="1">
            <a:off x="5702300" y="5475288"/>
            <a:ext cx="0" cy="441325"/>
          </a:xfrm>
          <a:prstGeom prst="line">
            <a:avLst/>
          </a:prstGeom>
          <a:noFill/>
          <a:ln w="31234">
            <a:solidFill>
              <a:srgbClr val="FF0000"/>
            </a:solidFill>
            <a:round/>
            <a:headEnd/>
            <a:tailEnd type="triangle" w="med" len="med"/>
          </a:ln>
        </p:spPr>
        <p:txBody>
          <a:bodyPr lIns="0" tIns="0" rIns="0" bIns="0"/>
          <a:lstStyle/>
          <a:p>
            <a:endParaRPr lang="en-US" dirty="0">
              <a:latin typeface="Agilent TT Cond" pitchFamily="34" charset="0"/>
            </a:endParaRPr>
          </a:p>
        </p:txBody>
      </p:sp>
      <p:sp>
        <p:nvSpPr>
          <p:cNvPr id="6173" name="Line 48"/>
          <p:cNvSpPr>
            <a:spLocks noChangeShapeType="1"/>
          </p:cNvSpPr>
          <p:nvPr/>
        </p:nvSpPr>
        <p:spPr bwMode="auto">
          <a:xfrm flipH="1">
            <a:off x="5638800" y="4648200"/>
            <a:ext cx="762000" cy="668338"/>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6174" name="Line 49"/>
          <p:cNvSpPr>
            <a:spLocks noChangeShapeType="1"/>
          </p:cNvSpPr>
          <p:nvPr/>
        </p:nvSpPr>
        <p:spPr bwMode="auto">
          <a:xfrm flipH="1">
            <a:off x="5791200" y="5105400"/>
            <a:ext cx="838200" cy="45720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6175" name="Text Box 50"/>
          <p:cNvSpPr txBox="1">
            <a:spLocks noChangeArrowheads="1"/>
          </p:cNvSpPr>
          <p:nvPr/>
        </p:nvSpPr>
        <p:spPr bwMode="auto">
          <a:xfrm>
            <a:off x="6688138" y="4876800"/>
            <a:ext cx="1160462" cy="1905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C20000"/>
                </a:solidFill>
                <a:latin typeface="Agilent TT Cond" pitchFamily="34" charset="0"/>
              </a:rPr>
              <a:t>spur from source</a:t>
            </a:r>
            <a:endParaRPr lang="en-US" sz="1200" dirty="0">
              <a:latin typeface="Agilent TT Cond" pitchFamily="34" charset="0"/>
            </a:endParaRPr>
          </a:p>
        </p:txBody>
      </p:sp>
      <p:sp>
        <p:nvSpPr>
          <p:cNvPr id="6176" name="Line 51"/>
          <p:cNvSpPr>
            <a:spLocks noChangeShapeType="1"/>
          </p:cNvSpPr>
          <p:nvPr/>
        </p:nvSpPr>
        <p:spPr bwMode="auto">
          <a:xfrm flipH="1">
            <a:off x="4953000" y="4046538"/>
            <a:ext cx="296863" cy="373062"/>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6177" name="Text Box 52"/>
          <p:cNvSpPr txBox="1">
            <a:spLocks noChangeArrowheads="1"/>
          </p:cNvSpPr>
          <p:nvPr/>
        </p:nvSpPr>
        <p:spPr bwMode="auto">
          <a:xfrm>
            <a:off x="5247013" y="3873500"/>
            <a:ext cx="1027112" cy="1651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C20000"/>
                </a:solidFill>
                <a:latin typeface="Agilent TT Cond" pitchFamily="34" charset="0"/>
              </a:rPr>
              <a:t>sources output</a:t>
            </a:r>
            <a:endParaRPr lang="en-US" sz="1200" dirty="0">
              <a:latin typeface="Agilent TT Cond" pitchFamily="34" charset="0"/>
            </a:endParaRPr>
          </a:p>
        </p:txBody>
      </p:sp>
      <p:grpSp>
        <p:nvGrpSpPr>
          <p:cNvPr id="6178" name="Group 53"/>
          <p:cNvGrpSpPr>
            <a:grpSpLocks/>
          </p:cNvGrpSpPr>
          <p:nvPr/>
        </p:nvGrpSpPr>
        <p:grpSpPr bwMode="auto">
          <a:xfrm>
            <a:off x="5246688" y="5791200"/>
            <a:ext cx="685800" cy="228600"/>
            <a:chOff x="644" y="3711"/>
            <a:chExt cx="795" cy="120"/>
          </a:xfrm>
        </p:grpSpPr>
        <p:sp>
          <p:nvSpPr>
            <p:cNvPr id="6196" name="Line 54"/>
            <p:cNvSpPr>
              <a:spLocks noChangeShapeType="1"/>
            </p:cNvSpPr>
            <p:nvPr/>
          </p:nvSpPr>
          <p:spPr bwMode="auto">
            <a:xfrm flipV="1">
              <a:off x="644" y="3783"/>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197" name="Line 55"/>
            <p:cNvSpPr>
              <a:spLocks noChangeShapeType="1"/>
            </p:cNvSpPr>
            <p:nvPr/>
          </p:nvSpPr>
          <p:spPr bwMode="auto">
            <a:xfrm flipV="1">
              <a:off x="644" y="3749"/>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198" name="Line 56"/>
            <p:cNvSpPr>
              <a:spLocks noChangeShapeType="1"/>
            </p:cNvSpPr>
            <p:nvPr/>
          </p:nvSpPr>
          <p:spPr bwMode="auto">
            <a:xfrm>
              <a:off x="650"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199" name="Line 57"/>
            <p:cNvSpPr>
              <a:spLocks noChangeShapeType="1"/>
            </p:cNvSpPr>
            <p:nvPr/>
          </p:nvSpPr>
          <p:spPr bwMode="auto">
            <a:xfrm flipV="1">
              <a:off x="650"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0" name="Line 58"/>
            <p:cNvSpPr>
              <a:spLocks noChangeShapeType="1"/>
            </p:cNvSpPr>
            <p:nvPr/>
          </p:nvSpPr>
          <p:spPr bwMode="auto">
            <a:xfrm flipV="1">
              <a:off x="655" y="374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1" name="Line 59"/>
            <p:cNvSpPr>
              <a:spLocks noChangeShapeType="1"/>
            </p:cNvSpPr>
            <p:nvPr/>
          </p:nvSpPr>
          <p:spPr bwMode="auto">
            <a:xfrm flipV="1">
              <a:off x="655" y="3734"/>
              <a:ext cx="5"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2" name="Line 60"/>
            <p:cNvSpPr>
              <a:spLocks noChangeShapeType="1"/>
            </p:cNvSpPr>
            <p:nvPr/>
          </p:nvSpPr>
          <p:spPr bwMode="auto">
            <a:xfrm>
              <a:off x="660" y="373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3" name="Line 61"/>
            <p:cNvSpPr>
              <a:spLocks noChangeShapeType="1"/>
            </p:cNvSpPr>
            <p:nvPr/>
          </p:nvSpPr>
          <p:spPr bwMode="auto">
            <a:xfrm>
              <a:off x="660" y="3773"/>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4" name="Line 62"/>
            <p:cNvSpPr>
              <a:spLocks noChangeShapeType="1"/>
            </p:cNvSpPr>
            <p:nvPr/>
          </p:nvSpPr>
          <p:spPr bwMode="auto">
            <a:xfrm>
              <a:off x="665" y="3773"/>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5" name="Line 63"/>
            <p:cNvSpPr>
              <a:spLocks noChangeShapeType="1"/>
            </p:cNvSpPr>
            <p:nvPr/>
          </p:nvSpPr>
          <p:spPr bwMode="auto">
            <a:xfrm flipV="1">
              <a:off x="665" y="3773"/>
              <a:ext cx="7"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6" name="Line 64"/>
            <p:cNvSpPr>
              <a:spLocks noChangeShapeType="1"/>
            </p:cNvSpPr>
            <p:nvPr/>
          </p:nvSpPr>
          <p:spPr bwMode="auto">
            <a:xfrm flipV="1">
              <a:off x="672"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7" name="Line 65"/>
            <p:cNvSpPr>
              <a:spLocks noChangeShapeType="1"/>
            </p:cNvSpPr>
            <p:nvPr/>
          </p:nvSpPr>
          <p:spPr bwMode="auto">
            <a:xfrm>
              <a:off x="672" y="3744"/>
              <a:ext cx="4"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8" name="Line 66"/>
            <p:cNvSpPr>
              <a:spLocks noChangeShapeType="1"/>
            </p:cNvSpPr>
            <p:nvPr/>
          </p:nvSpPr>
          <p:spPr bwMode="auto">
            <a:xfrm>
              <a:off x="676"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09" name="Line 67"/>
            <p:cNvSpPr>
              <a:spLocks noChangeShapeType="1"/>
            </p:cNvSpPr>
            <p:nvPr/>
          </p:nvSpPr>
          <p:spPr bwMode="auto">
            <a:xfrm>
              <a:off x="676" y="3793"/>
              <a:ext cx="7"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0" name="Line 68"/>
            <p:cNvSpPr>
              <a:spLocks noChangeShapeType="1"/>
            </p:cNvSpPr>
            <p:nvPr/>
          </p:nvSpPr>
          <p:spPr bwMode="auto">
            <a:xfrm flipV="1">
              <a:off x="683" y="375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1" name="Line 69"/>
            <p:cNvSpPr>
              <a:spLocks noChangeShapeType="1"/>
            </p:cNvSpPr>
            <p:nvPr/>
          </p:nvSpPr>
          <p:spPr bwMode="auto">
            <a:xfrm flipV="1">
              <a:off x="683" y="374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2" name="Line 70"/>
            <p:cNvSpPr>
              <a:spLocks noChangeShapeType="1"/>
            </p:cNvSpPr>
            <p:nvPr/>
          </p:nvSpPr>
          <p:spPr bwMode="auto">
            <a:xfrm>
              <a:off x="688" y="3744"/>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3" name="Line 71"/>
            <p:cNvSpPr>
              <a:spLocks noChangeShapeType="1"/>
            </p:cNvSpPr>
            <p:nvPr/>
          </p:nvSpPr>
          <p:spPr bwMode="auto">
            <a:xfrm>
              <a:off x="688" y="3807"/>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4" name="Line 72"/>
            <p:cNvSpPr>
              <a:spLocks noChangeShapeType="1"/>
            </p:cNvSpPr>
            <p:nvPr/>
          </p:nvSpPr>
          <p:spPr bwMode="auto">
            <a:xfrm flipV="1">
              <a:off x="693" y="374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5" name="Line 73"/>
            <p:cNvSpPr>
              <a:spLocks noChangeShapeType="1"/>
            </p:cNvSpPr>
            <p:nvPr/>
          </p:nvSpPr>
          <p:spPr bwMode="auto">
            <a:xfrm>
              <a:off x="693" y="374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6" name="Line 74"/>
            <p:cNvSpPr>
              <a:spLocks noChangeShapeType="1"/>
            </p:cNvSpPr>
            <p:nvPr/>
          </p:nvSpPr>
          <p:spPr bwMode="auto">
            <a:xfrm>
              <a:off x="698" y="3759"/>
              <a:ext cx="0"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7" name="Line 75"/>
            <p:cNvSpPr>
              <a:spLocks noChangeShapeType="1"/>
            </p:cNvSpPr>
            <p:nvPr/>
          </p:nvSpPr>
          <p:spPr bwMode="auto">
            <a:xfrm flipV="1">
              <a:off x="698" y="3773"/>
              <a:ext cx="6" cy="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8" name="Line 76"/>
            <p:cNvSpPr>
              <a:spLocks noChangeShapeType="1"/>
            </p:cNvSpPr>
            <p:nvPr/>
          </p:nvSpPr>
          <p:spPr bwMode="auto">
            <a:xfrm flipV="1">
              <a:off x="704" y="373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19" name="Line 77"/>
            <p:cNvSpPr>
              <a:spLocks noChangeShapeType="1"/>
            </p:cNvSpPr>
            <p:nvPr/>
          </p:nvSpPr>
          <p:spPr bwMode="auto">
            <a:xfrm>
              <a:off x="704" y="3739"/>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0" name="Line 78"/>
            <p:cNvSpPr>
              <a:spLocks noChangeShapeType="1"/>
            </p:cNvSpPr>
            <p:nvPr/>
          </p:nvSpPr>
          <p:spPr bwMode="auto">
            <a:xfrm>
              <a:off x="709" y="3744"/>
              <a:ext cx="0"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1" name="Line 79"/>
            <p:cNvSpPr>
              <a:spLocks noChangeShapeType="1"/>
            </p:cNvSpPr>
            <p:nvPr/>
          </p:nvSpPr>
          <p:spPr bwMode="auto">
            <a:xfrm flipV="1">
              <a:off x="709" y="3739"/>
              <a:ext cx="6"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2" name="Line 80"/>
            <p:cNvSpPr>
              <a:spLocks noChangeShapeType="1"/>
            </p:cNvSpPr>
            <p:nvPr/>
          </p:nvSpPr>
          <p:spPr bwMode="auto">
            <a:xfrm>
              <a:off x="715" y="3739"/>
              <a:ext cx="0" cy="8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3" name="Line 81"/>
            <p:cNvSpPr>
              <a:spLocks noChangeShapeType="1"/>
            </p:cNvSpPr>
            <p:nvPr/>
          </p:nvSpPr>
          <p:spPr bwMode="auto">
            <a:xfrm flipV="1">
              <a:off x="715" y="3802"/>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4" name="Line 82"/>
            <p:cNvSpPr>
              <a:spLocks noChangeShapeType="1"/>
            </p:cNvSpPr>
            <p:nvPr/>
          </p:nvSpPr>
          <p:spPr bwMode="auto">
            <a:xfrm flipV="1">
              <a:off x="720"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5" name="Line 83"/>
            <p:cNvSpPr>
              <a:spLocks noChangeShapeType="1"/>
            </p:cNvSpPr>
            <p:nvPr/>
          </p:nvSpPr>
          <p:spPr bwMode="auto">
            <a:xfrm>
              <a:off x="720"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6" name="Line 84"/>
            <p:cNvSpPr>
              <a:spLocks noChangeShapeType="1"/>
            </p:cNvSpPr>
            <p:nvPr/>
          </p:nvSpPr>
          <p:spPr bwMode="auto">
            <a:xfrm>
              <a:off x="725"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7" name="Line 85"/>
            <p:cNvSpPr>
              <a:spLocks noChangeShapeType="1"/>
            </p:cNvSpPr>
            <p:nvPr/>
          </p:nvSpPr>
          <p:spPr bwMode="auto">
            <a:xfrm flipV="1">
              <a:off x="725" y="375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8" name="Line 86"/>
            <p:cNvSpPr>
              <a:spLocks noChangeShapeType="1"/>
            </p:cNvSpPr>
            <p:nvPr/>
          </p:nvSpPr>
          <p:spPr bwMode="auto">
            <a:xfrm flipV="1">
              <a:off x="731" y="3711"/>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29" name="Line 87"/>
            <p:cNvSpPr>
              <a:spLocks noChangeShapeType="1"/>
            </p:cNvSpPr>
            <p:nvPr/>
          </p:nvSpPr>
          <p:spPr bwMode="auto">
            <a:xfrm>
              <a:off x="731" y="3711"/>
              <a:ext cx="5"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0" name="Line 88"/>
            <p:cNvSpPr>
              <a:spLocks noChangeShapeType="1"/>
            </p:cNvSpPr>
            <p:nvPr/>
          </p:nvSpPr>
          <p:spPr bwMode="auto">
            <a:xfrm>
              <a:off x="736" y="375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1" name="Line 89"/>
            <p:cNvSpPr>
              <a:spLocks noChangeShapeType="1"/>
            </p:cNvSpPr>
            <p:nvPr/>
          </p:nvSpPr>
          <p:spPr bwMode="auto">
            <a:xfrm flipV="1">
              <a:off x="736" y="3779"/>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2" name="Line 90"/>
            <p:cNvSpPr>
              <a:spLocks noChangeShapeType="1"/>
            </p:cNvSpPr>
            <p:nvPr/>
          </p:nvSpPr>
          <p:spPr bwMode="auto">
            <a:xfrm flipV="1">
              <a:off x="742" y="3734"/>
              <a:ext cx="0" cy="4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3" name="Line 91"/>
            <p:cNvSpPr>
              <a:spLocks noChangeShapeType="1"/>
            </p:cNvSpPr>
            <p:nvPr/>
          </p:nvSpPr>
          <p:spPr bwMode="auto">
            <a:xfrm>
              <a:off x="742" y="3734"/>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4" name="Line 92"/>
            <p:cNvSpPr>
              <a:spLocks noChangeShapeType="1"/>
            </p:cNvSpPr>
            <p:nvPr/>
          </p:nvSpPr>
          <p:spPr bwMode="auto">
            <a:xfrm>
              <a:off x="747" y="373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5" name="Line 93"/>
            <p:cNvSpPr>
              <a:spLocks noChangeShapeType="1"/>
            </p:cNvSpPr>
            <p:nvPr/>
          </p:nvSpPr>
          <p:spPr bwMode="auto">
            <a:xfrm flipV="1">
              <a:off x="747" y="3788"/>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6" name="Line 94"/>
            <p:cNvSpPr>
              <a:spLocks noChangeShapeType="1"/>
            </p:cNvSpPr>
            <p:nvPr/>
          </p:nvSpPr>
          <p:spPr bwMode="auto">
            <a:xfrm flipV="1">
              <a:off x="753" y="3754"/>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7" name="Line 95"/>
            <p:cNvSpPr>
              <a:spLocks noChangeShapeType="1"/>
            </p:cNvSpPr>
            <p:nvPr/>
          </p:nvSpPr>
          <p:spPr bwMode="auto">
            <a:xfrm>
              <a:off x="753" y="375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8" name="Line 96"/>
            <p:cNvSpPr>
              <a:spLocks noChangeShapeType="1"/>
            </p:cNvSpPr>
            <p:nvPr/>
          </p:nvSpPr>
          <p:spPr bwMode="auto">
            <a:xfrm>
              <a:off x="758" y="3754"/>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39" name="Line 97"/>
            <p:cNvSpPr>
              <a:spLocks noChangeShapeType="1"/>
            </p:cNvSpPr>
            <p:nvPr/>
          </p:nvSpPr>
          <p:spPr bwMode="auto">
            <a:xfrm flipV="1">
              <a:off x="758" y="378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0" name="Line 98"/>
            <p:cNvSpPr>
              <a:spLocks noChangeShapeType="1"/>
            </p:cNvSpPr>
            <p:nvPr/>
          </p:nvSpPr>
          <p:spPr bwMode="auto">
            <a:xfrm flipV="1">
              <a:off x="764" y="3749"/>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1" name="Line 99"/>
            <p:cNvSpPr>
              <a:spLocks noChangeShapeType="1"/>
            </p:cNvSpPr>
            <p:nvPr/>
          </p:nvSpPr>
          <p:spPr bwMode="auto">
            <a:xfrm>
              <a:off x="764" y="3749"/>
              <a:ext cx="5"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2" name="Line 100"/>
            <p:cNvSpPr>
              <a:spLocks noChangeShapeType="1"/>
            </p:cNvSpPr>
            <p:nvPr/>
          </p:nvSpPr>
          <p:spPr bwMode="auto">
            <a:xfrm>
              <a:off x="769" y="3764"/>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3" name="Line 101"/>
            <p:cNvSpPr>
              <a:spLocks noChangeShapeType="1"/>
            </p:cNvSpPr>
            <p:nvPr/>
          </p:nvSpPr>
          <p:spPr bwMode="auto">
            <a:xfrm flipV="1">
              <a:off x="769" y="3798"/>
              <a:ext cx="6" cy="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4" name="Line 102"/>
            <p:cNvSpPr>
              <a:spLocks noChangeShapeType="1"/>
            </p:cNvSpPr>
            <p:nvPr/>
          </p:nvSpPr>
          <p:spPr bwMode="auto">
            <a:xfrm flipV="1">
              <a:off x="775" y="3759"/>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5" name="Line 103"/>
            <p:cNvSpPr>
              <a:spLocks noChangeShapeType="1"/>
            </p:cNvSpPr>
            <p:nvPr/>
          </p:nvSpPr>
          <p:spPr bwMode="auto">
            <a:xfrm flipV="1">
              <a:off x="775" y="3744"/>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6" name="Line 104"/>
            <p:cNvSpPr>
              <a:spLocks noChangeShapeType="1"/>
            </p:cNvSpPr>
            <p:nvPr/>
          </p:nvSpPr>
          <p:spPr bwMode="auto">
            <a:xfrm>
              <a:off x="781"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7" name="Line 105"/>
            <p:cNvSpPr>
              <a:spLocks noChangeShapeType="1"/>
            </p:cNvSpPr>
            <p:nvPr/>
          </p:nvSpPr>
          <p:spPr bwMode="auto">
            <a:xfrm flipV="1">
              <a:off x="781" y="3779"/>
              <a:ext cx="4"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8" name="Line 106"/>
            <p:cNvSpPr>
              <a:spLocks noChangeShapeType="1"/>
            </p:cNvSpPr>
            <p:nvPr/>
          </p:nvSpPr>
          <p:spPr bwMode="auto">
            <a:xfrm>
              <a:off x="785" y="3779"/>
              <a:ext cx="0"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49" name="Line 107"/>
            <p:cNvSpPr>
              <a:spLocks noChangeShapeType="1"/>
            </p:cNvSpPr>
            <p:nvPr/>
          </p:nvSpPr>
          <p:spPr bwMode="auto">
            <a:xfrm flipV="1">
              <a:off x="785" y="379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0" name="Line 108"/>
            <p:cNvSpPr>
              <a:spLocks noChangeShapeType="1"/>
            </p:cNvSpPr>
            <p:nvPr/>
          </p:nvSpPr>
          <p:spPr bwMode="auto">
            <a:xfrm flipV="1">
              <a:off x="791" y="3734"/>
              <a:ext cx="0" cy="5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1" name="Line 109"/>
            <p:cNvSpPr>
              <a:spLocks noChangeShapeType="1"/>
            </p:cNvSpPr>
            <p:nvPr/>
          </p:nvSpPr>
          <p:spPr bwMode="auto">
            <a:xfrm>
              <a:off x="791" y="373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2" name="Line 110"/>
            <p:cNvSpPr>
              <a:spLocks noChangeShapeType="1"/>
            </p:cNvSpPr>
            <p:nvPr/>
          </p:nvSpPr>
          <p:spPr bwMode="auto">
            <a:xfrm>
              <a:off x="796" y="3744"/>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3" name="Line 111"/>
            <p:cNvSpPr>
              <a:spLocks noChangeShapeType="1"/>
            </p:cNvSpPr>
            <p:nvPr/>
          </p:nvSpPr>
          <p:spPr bwMode="auto">
            <a:xfrm flipV="1">
              <a:off x="796" y="3779"/>
              <a:ext cx="6" cy="2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4" name="Line 112"/>
            <p:cNvSpPr>
              <a:spLocks noChangeShapeType="1"/>
            </p:cNvSpPr>
            <p:nvPr/>
          </p:nvSpPr>
          <p:spPr bwMode="auto">
            <a:xfrm flipV="1">
              <a:off x="802" y="374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5" name="Line 113"/>
            <p:cNvSpPr>
              <a:spLocks noChangeShapeType="1"/>
            </p:cNvSpPr>
            <p:nvPr/>
          </p:nvSpPr>
          <p:spPr bwMode="auto">
            <a:xfrm>
              <a:off x="802"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6" name="Line 114"/>
            <p:cNvSpPr>
              <a:spLocks noChangeShapeType="1"/>
            </p:cNvSpPr>
            <p:nvPr/>
          </p:nvSpPr>
          <p:spPr bwMode="auto">
            <a:xfrm>
              <a:off x="807"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7" name="Line 115"/>
            <p:cNvSpPr>
              <a:spLocks noChangeShapeType="1"/>
            </p:cNvSpPr>
            <p:nvPr/>
          </p:nvSpPr>
          <p:spPr bwMode="auto">
            <a:xfrm flipV="1">
              <a:off x="807" y="3749"/>
              <a:ext cx="6"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8" name="Line 116"/>
            <p:cNvSpPr>
              <a:spLocks noChangeShapeType="1"/>
            </p:cNvSpPr>
            <p:nvPr/>
          </p:nvSpPr>
          <p:spPr bwMode="auto">
            <a:xfrm>
              <a:off x="813" y="374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59" name="Line 117"/>
            <p:cNvSpPr>
              <a:spLocks noChangeShapeType="1"/>
            </p:cNvSpPr>
            <p:nvPr/>
          </p:nvSpPr>
          <p:spPr bwMode="auto">
            <a:xfrm flipV="1">
              <a:off x="813" y="3764"/>
              <a:ext cx="5"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0" name="Line 118"/>
            <p:cNvSpPr>
              <a:spLocks noChangeShapeType="1"/>
            </p:cNvSpPr>
            <p:nvPr/>
          </p:nvSpPr>
          <p:spPr bwMode="auto">
            <a:xfrm flipV="1">
              <a:off x="818" y="3725"/>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1" name="Line 119"/>
            <p:cNvSpPr>
              <a:spLocks noChangeShapeType="1"/>
            </p:cNvSpPr>
            <p:nvPr/>
          </p:nvSpPr>
          <p:spPr bwMode="auto">
            <a:xfrm>
              <a:off x="818" y="372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2" name="Line 120"/>
            <p:cNvSpPr>
              <a:spLocks noChangeShapeType="1"/>
            </p:cNvSpPr>
            <p:nvPr/>
          </p:nvSpPr>
          <p:spPr bwMode="auto">
            <a:xfrm>
              <a:off x="824"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3" name="Line 121"/>
            <p:cNvSpPr>
              <a:spLocks noChangeShapeType="1"/>
            </p:cNvSpPr>
            <p:nvPr/>
          </p:nvSpPr>
          <p:spPr bwMode="auto">
            <a:xfrm>
              <a:off x="824" y="3783"/>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4" name="Line 122"/>
            <p:cNvSpPr>
              <a:spLocks noChangeShapeType="1"/>
            </p:cNvSpPr>
            <p:nvPr/>
          </p:nvSpPr>
          <p:spPr bwMode="auto">
            <a:xfrm flipV="1">
              <a:off x="829"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5" name="Line 123"/>
            <p:cNvSpPr>
              <a:spLocks noChangeShapeType="1"/>
            </p:cNvSpPr>
            <p:nvPr/>
          </p:nvSpPr>
          <p:spPr bwMode="auto">
            <a:xfrm>
              <a:off x="829" y="3744"/>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6" name="Line 124"/>
            <p:cNvSpPr>
              <a:spLocks noChangeShapeType="1"/>
            </p:cNvSpPr>
            <p:nvPr/>
          </p:nvSpPr>
          <p:spPr bwMode="auto">
            <a:xfrm>
              <a:off x="835"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7" name="Line 125"/>
            <p:cNvSpPr>
              <a:spLocks noChangeShapeType="1"/>
            </p:cNvSpPr>
            <p:nvPr/>
          </p:nvSpPr>
          <p:spPr bwMode="auto">
            <a:xfrm flipV="1">
              <a:off x="835" y="3720"/>
              <a:ext cx="5"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8" name="Line 126"/>
            <p:cNvSpPr>
              <a:spLocks noChangeShapeType="1"/>
            </p:cNvSpPr>
            <p:nvPr/>
          </p:nvSpPr>
          <p:spPr bwMode="auto">
            <a:xfrm>
              <a:off x="840" y="3720"/>
              <a:ext cx="0" cy="7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69" name="Line 127"/>
            <p:cNvSpPr>
              <a:spLocks noChangeShapeType="1"/>
            </p:cNvSpPr>
            <p:nvPr/>
          </p:nvSpPr>
          <p:spPr bwMode="auto">
            <a:xfrm>
              <a:off x="840" y="379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0" name="Line 128"/>
            <p:cNvSpPr>
              <a:spLocks noChangeShapeType="1"/>
            </p:cNvSpPr>
            <p:nvPr/>
          </p:nvSpPr>
          <p:spPr bwMode="auto">
            <a:xfrm flipV="1">
              <a:off x="845" y="3769"/>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1" name="Line 129"/>
            <p:cNvSpPr>
              <a:spLocks noChangeShapeType="1"/>
            </p:cNvSpPr>
            <p:nvPr/>
          </p:nvSpPr>
          <p:spPr bwMode="auto">
            <a:xfrm flipV="1">
              <a:off x="845" y="3739"/>
              <a:ext cx="6"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2" name="Line 130"/>
            <p:cNvSpPr>
              <a:spLocks noChangeShapeType="1"/>
            </p:cNvSpPr>
            <p:nvPr/>
          </p:nvSpPr>
          <p:spPr bwMode="auto">
            <a:xfrm>
              <a:off x="851" y="3739"/>
              <a:ext cx="0"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3" name="Line 131"/>
            <p:cNvSpPr>
              <a:spLocks noChangeShapeType="1"/>
            </p:cNvSpPr>
            <p:nvPr/>
          </p:nvSpPr>
          <p:spPr bwMode="auto">
            <a:xfrm flipV="1">
              <a:off x="851" y="3773"/>
              <a:ext cx="5"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4" name="Line 132"/>
            <p:cNvSpPr>
              <a:spLocks noChangeShapeType="1"/>
            </p:cNvSpPr>
            <p:nvPr/>
          </p:nvSpPr>
          <p:spPr bwMode="auto">
            <a:xfrm flipV="1">
              <a:off x="856"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5" name="Line 133"/>
            <p:cNvSpPr>
              <a:spLocks noChangeShapeType="1"/>
            </p:cNvSpPr>
            <p:nvPr/>
          </p:nvSpPr>
          <p:spPr bwMode="auto">
            <a:xfrm flipV="1">
              <a:off x="856" y="3711"/>
              <a:ext cx="6"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6" name="Line 134"/>
            <p:cNvSpPr>
              <a:spLocks noChangeShapeType="1"/>
            </p:cNvSpPr>
            <p:nvPr/>
          </p:nvSpPr>
          <p:spPr bwMode="auto">
            <a:xfrm>
              <a:off x="862" y="3711"/>
              <a:ext cx="0" cy="7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7" name="Line 135"/>
            <p:cNvSpPr>
              <a:spLocks noChangeShapeType="1"/>
            </p:cNvSpPr>
            <p:nvPr/>
          </p:nvSpPr>
          <p:spPr bwMode="auto">
            <a:xfrm flipV="1">
              <a:off x="862" y="3739"/>
              <a:ext cx="5"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8" name="Line 136"/>
            <p:cNvSpPr>
              <a:spLocks noChangeShapeType="1"/>
            </p:cNvSpPr>
            <p:nvPr/>
          </p:nvSpPr>
          <p:spPr bwMode="auto">
            <a:xfrm>
              <a:off x="867" y="373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79" name="Line 137"/>
            <p:cNvSpPr>
              <a:spLocks noChangeShapeType="1"/>
            </p:cNvSpPr>
            <p:nvPr/>
          </p:nvSpPr>
          <p:spPr bwMode="auto">
            <a:xfrm flipV="1">
              <a:off x="867" y="3788"/>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0" name="Line 138"/>
            <p:cNvSpPr>
              <a:spLocks noChangeShapeType="1"/>
            </p:cNvSpPr>
            <p:nvPr/>
          </p:nvSpPr>
          <p:spPr bwMode="auto">
            <a:xfrm flipV="1">
              <a:off x="873" y="3730"/>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1" name="Line 139"/>
            <p:cNvSpPr>
              <a:spLocks noChangeShapeType="1"/>
            </p:cNvSpPr>
            <p:nvPr/>
          </p:nvSpPr>
          <p:spPr bwMode="auto">
            <a:xfrm>
              <a:off x="873" y="3730"/>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2" name="Line 140"/>
            <p:cNvSpPr>
              <a:spLocks noChangeShapeType="1"/>
            </p:cNvSpPr>
            <p:nvPr/>
          </p:nvSpPr>
          <p:spPr bwMode="auto">
            <a:xfrm>
              <a:off x="878" y="3734"/>
              <a:ext cx="0"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3" name="Line 141"/>
            <p:cNvSpPr>
              <a:spLocks noChangeShapeType="1"/>
            </p:cNvSpPr>
            <p:nvPr/>
          </p:nvSpPr>
          <p:spPr bwMode="auto">
            <a:xfrm flipV="1">
              <a:off x="878" y="373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4" name="Line 142"/>
            <p:cNvSpPr>
              <a:spLocks noChangeShapeType="1"/>
            </p:cNvSpPr>
            <p:nvPr/>
          </p:nvSpPr>
          <p:spPr bwMode="auto">
            <a:xfrm>
              <a:off x="883"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5" name="Line 143"/>
            <p:cNvSpPr>
              <a:spLocks noChangeShapeType="1"/>
            </p:cNvSpPr>
            <p:nvPr/>
          </p:nvSpPr>
          <p:spPr bwMode="auto">
            <a:xfrm flipV="1">
              <a:off x="883" y="3769"/>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6" name="Line 144"/>
            <p:cNvSpPr>
              <a:spLocks noChangeShapeType="1"/>
            </p:cNvSpPr>
            <p:nvPr/>
          </p:nvSpPr>
          <p:spPr bwMode="auto">
            <a:xfrm>
              <a:off x="889"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7" name="Line 145"/>
            <p:cNvSpPr>
              <a:spLocks noChangeShapeType="1"/>
            </p:cNvSpPr>
            <p:nvPr/>
          </p:nvSpPr>
          <p:spPr bwMode="auto">
            <a:xfrm flipV="1">
              <a:off x="889"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8" name="Line 146"/>
            <p:cNvSpPr>
              <a:spLocks noChangeShapeType="1"/>
            </p:cNvSpPr>
            <p:nvPr/>
          </p:nvSpPr>
          <p:spPr bwMode="auto">
            <a:xfrm flipV="1">
              <a:off x="894" y="3759"/>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89" name="Line 147"/>
            <p:cNvSpPr>
              <a:spLocks noChangeShapeType="1"/>
            </p:cNvSpPr>
            <p:nvPr/>
          </p:nvSpPr>
          <p:spPr bwMode="auto">
            <a:xfrm flipV="1">
              <a:off x="894" y="3734"/>
              <a:ext cx="6"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0" name="Line 148"/>
            <p:cNvSpPr>
              <a:spLocks noChangeShapeType="1"/>
            </p:cNvSpPr>
            <p:nvPr/>
          </p:nvSpPr>
          <p:spPr bwMode="auto">
            <a:xfrm>
              <a:off x="900" y="3734"/>
              <a:ext cx="0" cy="6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1" name="Line 149"/>
            <p:cNvSpPr>
              <a:spLocks noChangeShapeType="1"/>
            </p:cNvSpPr>
            <p:nvPr/>
          </p:nvSpPr>
          <p:spPr bwMode="auto">
            <a:xfrm flipV="1">
              <a:off x="900" y="3744"/>
              <a:ext cx="5"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2" name="Line 150"/>
            <p:cNvSpPr>
              <a:spLocks noChangeShapeType="1"/>
            </p:cNvSpPr>
            <p:nvPr/>
          </p:nvSpPr>
          <p:spPr bwMode="auto">
            <a:xfrm flipV="1">
              <a:off x="905" y="3715"/>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3" name="Line 151"/>
            <p:cNvSpPr>
              <a:spLocks noChangeShapeType="1"/>
            </p:cNvSpPr>
            <p:nvPr/>
          </p:nvSpPr>
          <p:spPr bwMode="auto">
            <a:xfrm>
              <a:off x="905" y="371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4" name="Line 152"/>
            <p:cNvSpPr>
              <a:spLocks noChangeShapeType="1"/>
            </p:cNvSpPr>
            <p:nvPr/>
          </p:nvSpPr>
          <p:spPr bwMode="auto">
            <a:xfrm>
              <a:off x="911"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5" name="Line 153"/>
            <p:cNvSpPr>
              <a:spLocks noChangeShapeType="1"/>
            </p:cNvSpPr>
            <p:nvPr/>
          </p:nvSpPr>
          <p:spPr bwMode="auto">
            <a:xfrm flipV="1">
              <a:off x="911" y="3744"/>
              <a:ext cx="5"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6" name="Line 154"/>
            <p:cNvSpPr>
              <a:spLocks noChangeShapeType="1"/>
            </p:cNvSpPr>
            <p:nvPr/>
          </p:nvSpPr>
          <p:spPr bwMode="auto">
            <a:xfrm>
              <a:off x="916" y="374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7" name="Line 155"/>
            <p:cNvSpPr>
              <a:spLocks noChangeShapeType="1"/>
            </p:cNvSpPr>
            <p:nvPr/>
          </p:nvSpPr>
          <p:spPr bwMode="auto">
            <a:xfrm flipV="1">
              <a:off x="916" y="3769"/>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8" name="Line 156"/>
            <p:cNvSpPr>
              <a:spLocks noChangeShapeType="1"/>
            </p:cNvSpPr>
            <p:nvPr/>
          </p:nvSpPr>
          <p:spPr bwMode="auto">
            <a:xfrm flipV="1">
              <a:off x="922"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299" name="Line 157"/>
            <p:cNvSpPr>
              <a:spLocks noChangeShapeType="1"/>
            </p:cNvSpPr>
            <p:nvPr/>
          </p:nvSpPr>
          <p:spPr bwMode="auto">
            <a:xfrm>
              <a:off x="922" y="3725"/>
              <a:ext cx="4"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0" name="Line 158"/>
            <p:cNvSpPr>
              <a:spLocks noChangeShapeType="1"/>
            </p:cNvSpPr>
            <p:nvPr/>
          </p:nvSpPr>
          <p:spPr bwMode="auto">
            <a:xfrm>
              <a:off x="926"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1" name="Line 159"/>
            <p:cNvSpPr>
              <a:spLocks noChangeShapeType="1"/>
            </p:cNvSpPr>
            <p:nvPr/>
          </p:nvSpPr>
          <p:spPr bwMode="auto">
            <a:xfrm flipV="1">
              <a:off x="926" y="3754"/>
              <a:ext cx="7"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2" name="Line 160"/>
            <p:cNvSpPr>
              <a:spLocks noChangeShapeType="1"/>
            </p:cNvSpPr>
            <p:nvPr/>
          </p:nvSpPr>
          <p:spPr bwMode="auto">
            <a:xfrm>
              <a:off x="933" y="375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3" name="Line 161"/>
            <p:cNvSpPr>
              <a:spLocks noChangeShapeType="1"/>
            </p:cNvSpPr>
            <p:nvPr/>
          </p:nvSpPr>
          <p:spPr bwMode="auto">
            <a:xfrm flipV="1">
              <a:off x="933" y="3773"/>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4" name="Line 162"/>
            <p:cNvSpPr>
              <a:spLocks noChangeShapeType="1"/>
            </p:cNvSpPr>
            <p:nvPr/>
          </p:nvSpPr>
          <p:spPr bwMode="auto">
            <a:xfrm flipV="1">
              <a:off x="938"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5" name="Line 163"/>
            <p:cNvSpPr>
              <a:spLocks noChangeShapeType="1"/>
            </p:cNvSpPr>
            <p:nvPr/>
          </p:nvSpPr>
          <p:spPr bwMode="auto">
            <a:xfrm>
              <a:off x="938" y="3744"/>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6" name="Line 164"/>
            <p:cNvSpPr>
              <a:spLocks noChangeShapeType="1"/>
            </p:cNvSpPr>
            <p:nvPr/>
          </p:nvSpPr>
          <p:spPr bwMode="auto">
            <a:xfrm>
              <a:off x="944"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7" name="Line 165"/>
            <p:cNvSpPr>
              <a:spLocks noChangeShapeType="1"/>
            </p:cNvSpPr>
            <p:nvPr/>
          </p:nvSpPr>
          <p:spPr bwMode="auto">
            <a:xfrm flipV="1">
              <a:off x="944" y="3769"/>
              <a:ext cx="4"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8" name="Line 166"/>
            <p:cNvSpPr>
              <a:spLocks noChangeShapeType="1"/>
            </p:cNvSpPr>
            <p:nvPr/>
          </p:nvSpPr>
          <p:spPr bwMode="auto">
            <a:xfrm flipV="1">
              <a:off x="948"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09" name="Line 167"/>
            <p:cNvSpPr>
              <a:spLocks noChangeShapeType="1"/>
            </p:cNvSpPr>
            <p:nvPr/>
          </p:nvSpPr>
          <p:spPr bwMode="auto">
            <a:xfrm>
              <a:off x="948" y="3734"/>
              <a:ext cx="7"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0" name="Line 168"/>
            <p:cNvSpPr>
              <a:spLocks noChangeShapeType="1"/>
            </p:cNvSpPr>
            <p:nvPr/>
          </p:nvSpPr>
          <p:spPr bwMode="auto">
            <a:xfrm>
              <a:off x="955"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1" name="Line 169"/>
            <p:cNvSpPr>
              <a:spLocks noChangeShapeType="1"/>
            </p:cNvSpPr>
            <p:nvPr/>
          </p:nvSpPr>
          <p:spPr bwMode="auto">
            <a:xfrm flipV="1">
              <a:off x="955" y="3769"/>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2" name="Line 170"/>
            <p:cNvSpPr>
              <a:spLocks noChangeShapeType="1"/>
            </p:cNvSpPr>
            <p:nvPr/>
          </p:nvSpPr>
          <p:spPr bwMode="auto">
            <a:xfrm flipV="1">
              <a:off x="960"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3" name="Line 171"/>
            <p:cNvSpPr>
              <a:spLocks noChangeShapeType="1"/>
            </p:cNvSpPr>
            <p:nvPr/>
          </p:nvSpPr>
          <p:spPr bwMode="auto">
            <a:xfrm>
              <a:off x="960" y="3734"/>
              <a:ext cx="5" cy="2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4" name="Line 172"/>
            <p:cNvSpPr>
              <a:spLocks noChangeShapeType="1"/>
            </p:cNvSpPr>
            <p:nvPr/>
          </p:nvSpPr>
          <p:spPr bwMode="auto">
            <a:xfrm>
              <a:off x="965" y="3759"/>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5" name="Line 173"/>
            <p:cNvSpPr>
              <a:spLocks noChangeShapeType="1"/>
            </p:cNvSpPr>
            <p:nvPr/>
          </p:nvSpPr>
          <p:spPr bwMode="auto">
            <a:xfrm>
              <a:off x="965" y="3802"/>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6" name="Line 174"/>
            <p:cNvSpPr>
              <a:spLocks noChangeShapeType="1"/>
            </p:cNvSpPr>
            <p:nvPr/>
          </p:nvSpPr>
          <p:spPr bwMode="auto">
            <a:xfrm flipV="1">
              <a:off x="971" y="3715"/>
              <a:ext cx="0"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7" name="Line 175"/>
            <p:cNvSpPr>
              <a:spLocks noChangeShapeType="1"/>
            </p:cNvSpPr>
            <p:nvPr/>
          </p:nvSpPr>
          <p:spPr bwMode="auto">
            <a:xfrm>
              <a:off x="971" y="3715"/>
              <a:ext cx="4"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8" name="Line 176"/>
            <p:cNvSpPr>
              <a:spLocks noChangeShapeType="1"/>
            </p:cNvSpPr>
            <p:nvPr/>
          </p:nvSpPr>
          <p:spPr bwMode="auto">
            <a:xfrm>
              <a:off x="975"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19" name="Line 177"/>
            <p:cNvSpPr>
              <a:spLocks noChangeShapeType="1"/>
            </p:cNvSpPr>
            <p:nvPr/>
          </p:nvSpPr>
          <p:spPr bwMode="auto">
            <a:xfrm>
              <a:off x="975" y="3788"/>
              <a:ext cx="7"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0" name="Line 178"/>
            <p:cNvSpPr>
              <a:spLocks noChangeShapeType="1"/>
            </p:cNvSpPr>
            <p:nvPr/>
          </p:nvSpPr>
          <p:spPr bwMode="auto">
            <a:xfrm flipV="1">
              <a:off x="982" y="373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1" name="Line 179"/>
            <p:cNvSpPr>
              <a:spLocks noChangeShapeType="1"/>
            </p:cNvSpPr>
            <p:nvPr/>
          </p:nvSpPr>
          <p:spPr bwMode="auto">
            <a:xfrm>
              <a:off x="982" y="373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2" name="Line 180"/>
            <p:cNvSpPr>
              <a:spLocks noChangeShapeType="1"/>
            </p:cNvSpPr>
            <p:nvPr/>
          </p:nvSpPr>
          <p:spPr bwMode="auto">
            <a:xfrm>
              <a:off x="987"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3" name="Line 181"/>
            <p:cNvSpPr>
              <a:spLocks noChangeShapeType="1"/>
            </p:cNvSpPr>
            <p:nvPr/>
          </p:nvSpPr>
          <p:spPr bwMode="auto">
            <a:xfrm>
              <a:off x="987" y="3783"/>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4" name="Line 182"/>
            <p:cNvSpPr>
              <a:spLocks noChangeShapeType="1"/>
            </p:cNvSpPr>
            <p:nvPr/>
          </p:nvSpPr>
          <p:spPr bwMode="auto">
            <a:xfrm flipV="1">
              <a:off x="993"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5" name="Line 183"/>
            <p:cNvSpPr>
              <a:spLocks noChangeShapeType="1"/>
            </p:cNvSpPr>
            <p:nvPr/>
          </p:nvSpPr>
          <p:spPr bwMode="auto">
            <a:xfrm flipV="1">
              <a:off x="993" y="3725"/>
              <a:ext cx="4"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6" name="Line 184"/>
            <p:cNvSpPr>
              <a:spLocks noChangeShapeType="1"/>
            </p:cNvSpPr>
            <p:nvPr/>
          </p:nvSpPr>
          <p:spPr bwMode="auto">
            <a:xfrm>
              <a:off x="997" y="3725"/>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7" name="Line 185"/>
            <p:cNvSpPr>
              <a:spLocks noChangeShapeType="1"/>
            </p:cNvSpPr>
            <p:nvPr/>
          </p:nvSpPr>
          <p:spPr bwMode="auto">
            <a:xfrm flipV="1">
              <a:off x="997" y="3730"/>
              <a:ext cx="7"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8" name="Line 186"/>
            <p:cNvSpPr>
              <a:spLocks noChangeShapeType="1"/>
            </p:cNvSpPr>
            <p:nvPr/>
          </p:nvSpPr>
          <p:spPr bwMode="auto">
            <a:xfrm>
              <a:off x="1004" y="3730"/>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29" name="Line 187"/>
            <p:cNvSpPr>
              <a:spLocks noChangeShapeType="1"/>
            </p:cNvSpPr>
            <p:nvPr/>
          </p:nvSpPr>
          <p:spPr bwMode="auto">
            <a:xfrm flipV="1">
              <a:off x="1004" y="3759"/>
              <a:ext cx="4"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0" name="Line 188"/>
            <p:cNvSpPr>
              <a:spLocks noChangeShapeType="1"/>
            </p:cNvSpPr>
            <p:nvPr/>
          </p:nvSpPr>
          <p:spPr bwMode="auto">
            <a:xfrm>
              <a:off x="1008" y="3759"/>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1" name="Line 189"/>
            <p:cNvSpPr>
              <a:spLocks noChangeShapeType="1"/>
            </p:cNvSpPr>
            <p:nvPr/>
          </p:nvSpPr>
          <p:spPr bwMode="auto">
            <a:xfrm flipV="1">
              <a:off x="1008" y="3793"/>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2" name="Line 190"/>
            <p:cNvSpPr>
              <a:spLocks noChangeShapeType="1"/>
            </p:cNvSpPr>
            <p:nvPr/>
          </p:nvSpPr>
          <p:spPr bwMode="auto">
            <a:xfrm flipV="1">
              <a:off x="1014" y="376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3" name="Line 191"/>
            <p:cNvSpPr>
              <a:spLocks noChangeShapeType="1"/>
            </p:cNvSpPr>
            <p:nvPr/>
          </p:nvSpPr>
          <p:spPr bwMode="auto">
            <a:xfrm flipV="1">
              <a:off x="1014" y="3759"/>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4" name="Line 192"/>
            <p:cNvSpPr>
              <a:spLocks noChangeShapeType="1"/>
            </p:cNvSpPr>
            <p:nvPr/>
          </p:nvSpPr>
          <p:spPr bwMode="auto">
            <a:xfrm>
              <a:off x="1019" y="375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5" name="Line 193"/>
            <p:cNvSpPr>
              <a:spLocks noChangeShapeType="1"/>
            </p:cNvSpPr>
            <p:nvPr/>
          </p:nvSpPr>
          <p:spPr bwMode="auto">
            <a:xfrm flipV="1">
              <a:off x="1019" y="3749"/>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6" name="Line 194"/>
            <p:cNvSpPr>
              <a:spLocks noChangeShapeType="1"/>
            </p:cNvSpPr>
            <p:nvPr/>
          </p:nvSpPr>
          <p:spPr bwMode="auto">
            <a:xfrm>
              <a:off x="1025" y="3749"/>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7" name="Line 195"/>
            <p:cNvSpPr>
              <a:spLocks noChangeShapeType="1"/>
            </p:cNvSpPr>
            <p:nvPr/>
          </p:nvSpPr>
          <p:spPr bwMode="auto">
            <a:xfrm flipV="1">
              <a:off x="1025" y="3793"/>
              <a:ext cx="6"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8" name="Line 196"/>
            <p:cNvSpPr>
              <a:spLocks noChangeShapeType="1"/>
            </p:cNvSpPr>
            <p:nvPr/>
          </p:nvSpPr>
          <p:spPr bwMode="auto">
            <a:xfrm flipV="1">
              <a:off x="1031" y="376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39" name="Line 197"/>
            <p:cNvSpPr>
              <a:spLocks noChangeShapeType="1"/>
            </p:cNvSpPr>
            <p:nvPr/>
          </p:nvSpPr>
          <p:spPr bwMode="auto">
            <a:xfrm flipV="1">
              <a:off x="1031" y="374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0" name="Line 198"/>
            <p:cNvSpPr>
              <a:spLocks noChangeShapeType="1"/>
            </p:cNvSpPr>
            <p:nvPr/>
          </p:nvSpPr>
          <p:spPr bwMode="auto">
            <a:xfrm>
              <a:off x="1036" y="3749"/>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1" name="Line 199"/>
            <p:cNvSpPr>
              <a:spLocks noChangeShapeType="1"/>
            </p:cNvSpPr>
            <p:nvPr/>
          </p:nvSpPr>
          <p:spPr bwMode="auto">
            <a:xfrm flipV="1">
              <a:off x="1036" y="3759"/>
              <a:ext cx="5"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2" name="Line 200"/>
            <p:cNvSpPr>
              <a:spLocks noChangeShapeType="1"/>
            </p:cNvSpPr>
            <p:nvPr/>
          </p:nvSpPr>
          <p:spPr bwMode="auto">
            <a:xfrm>
              <a:off x="1041" y="3759"/>
              <a:ext cx="0" cy="7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3" name="Line 201"/>
            <p:cNvSpPr>
              <a:spLocks noChangeShapeType="1"/>
            </p:cNvSpPr>
            <p:nvPr/>
          </p:nvSpPr>
          <p:spPr bwMode="auto">
            <a:xfrm flipV="1">
              <a:off x="1041" y="3802"/>
              <a:ext cx="6"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4" name="Line 202"/>
            <p:cNvSpPr>
              <a:spLocks noChangeShapeType="1"/>
            </p:cNvSpPr>
            <p:nvPr/>
          </p:nvSpPr>
          <p:spPr bwMode="auto">
            <a:xfrm flipV="1">
              <a:off x="1047"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5" name="Line 203"/>
            <p:cNvSpPr>
              <a:spLocks noChangeShapeType="1"/>
            </p:cNvSpPr>
            <p:nvPr/>
          </p:nvSpPr>
          <p:spPr bwMode="auto">
            <a:xfrm flipV="1">
              <a:off x="1047" y="3734"/>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6" name="Line 204"/>
            <p:cNvSpPr>
              <a:spLocks noChangeShapeType="1"/>
            </p:cNvSpPr>
            <p:nvPr/>
          </p:nvSpPr>
          <p:spPr bwMode="auto">
            <a:xfrm>
              <a:off x="1053"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7" name="Line 205"/>
            <p:cNvSpPr>
              <a:spLocks noChangeShapeType="1"/>
            </p:cNvSpPr>
            <p:nvPr/>
          </p:nvSpPr>
          <p:spPr bwMode="auto">
            <a:xfrm flipV="1">
              <a:off x="1053" y="3749"/>
              <a:ext cx="5"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8" name="Line 206"/>
            <p:cNvSpPr>
              <a:spLocks noChangeShapeType="1"/>
            </p:cNvSpPr>
            <p:nvPr/>
          </p:nvSpPr>
          <p:spPr bwMode="auto">
            <a:xfrm>
              <a:off x="1058"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49" name="Line 207"/>
            <p:cNvSpPr>
              <a:spLocks noChangeShapeType="1"/>
            </p:cNvSpPr>
            <p:nvPr/>
          </p:nvSpPr>
          <p:spPr bwMode="auto">
            <a:xfrm flipV="1">
              <a:off x="1058" y="3773"/>
              <a:ext cx="6" cy="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0" name="Line 208"/>
            <p:cNvSpPr>
              <a:spLocks noChangeShapeType="1"/>
            </p:cNvSpPr>
            <p:nvPr/>
          </p:nvSpPr>
          <p:spPr bwMode="auto">
            <a:xfrm flipV="1">
              <a:off x="1064"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1" name="Line 209"/>
            <p:cNvSpPr>
              <a:spLocks noChangeShapeType="1"/>
            </p:cNvSpPr>
            <p:nvPr/>
          </p:nvSpPr>
          <p:spPr bwMode="auto">
            <a:xfrm flipV="1">
              <a:off x="1064" y="3734"/>
              <a:ext cx="4"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2" name="Line 210"/>
            <p:cNvSpPr>
              <a:spLocks noChangeShapeType="1"/>
            </p:cNvSpPr>
            <p:nvPr/>
          </p:nvSpPr>
          <p:spPr bwMode="auto">
            <a:xfrm>
              <a:off x="1068"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3" name="Line 211"/>
            <p:cNvSpPr>
              <a:spLocks noChangeShapeType="1"/>
            </p:cNvSpPr>
            <p:nvPr/>
          </p:nvSpPr>
          <p:spPr bwMode="auto">
            <a:xfrm flipV="1">
              <a:off x="1068" y="3759"/>
              <a:ext cx="7"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4" name="Line 212"/>
            <p:cNvSpPr>
              <a:spLocks noChangeShapeType="1"/>
            </p:cNvSpPr>
            <p:nvPr/>
          </p:nvSpPr>
          <p:spPr bwMode="auto">
            <a:xfrm flipV="1">
              <a:off x="1075" y="3725"/>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5" name="Line 213"/>
            <p:cNvSpPr>
              <a:spLocks noChangeShapeType="1"/>
            </p:cNvSpPr>
            <p:nvPr/>
          </p:nvSpPr>
          <p:spPr bwMode="auto">
            <a:xfrm>
              <a:off x="1080" y="375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6" name="Line 214"/>
            <p:cNvSpPr>
              <a:spLocks noChangeShapeType="1"/>
            </p:cNvSpPr>
            <p:nvPr/>
          </p:nvSpPr>
          <p:spPr bwMode="auto">
            <a:xfrm>
              <a:off x="1085"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7" name="Line 215"/>
            <p:cNvSpPr>
              <a:spLocks noChangeShapeType="1"/>
            </p:cNvSpPr>
            <p:nvPr/>
          </p:nvSpPr>
          <p:spPr bwMode="auto">
            <a:xfrm flipV="1">
              <a:off x="1085" y="3715"/>
              <a:ext cx="6" cy="8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8" name="Line 216"/>
            <p:cNvSpPr>
              <a:spLocks noChangeShapeType="1"/>
            </p:cNvSpPr>
            <p:nvPr/>
          </p:nvSpPr>
          <p:spPr bwMode="auto">
            <a:xfrm>
              <a:off x="1091" y="3715"/>
              <a:ext cx="0" cy="116"/>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59" name="Line 217"/>
            <p:cNvSpPr>
              <a:spLocks noChangeShapeType="1"/>
            </p:cNvSpPr>
            <p:nvPr/>
          </p:nvSpPr>
          <p:spPr bwMode="auto">
            <a:xfrm flipV="1">
              <a:off x="1091" y="3779"/>
              <a:ext cx="5" cy="5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0" name="Line 218"/>
            <p:cNvSpPr>
              <a:spLocks noChangeShapeType="1"/>
            </p:cNvSpPr>
            <p:nvPr/>
          </p:nvSpPr>
          <p:spPr bwMode="auto">
            <a:xfrm flipV="1">
              <a:off x="1096"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1" name="Line 219"/>
            <p:cNvSpPr>
              <a:spLocks noChangeShapeType="1"/>
            </p:cNvSpPr>
            <p:nvPr/>
          </p:nvSpPr>
          <p:spPr bwMode="auto">
            <a:xfrm>
              <a:off x="1096" y="3725"/>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2" name="Line 220"/>
            <p:cNvSpPr>
              <a:spLocks noChangeShapeType="1"/>
            </p:cNvSpPr>
            <p:nvPr/>
          </p:nvSpPr>
          <p:spPr bwMode="auto">
            <a:xfrm>
              <a:off x="1101" y="373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3" name="Line 221"/>
            <p:cNvSpPr>
              <a:spLocks noChangeShapeType="1"/>
            </p:cNvSpPr>
            <p:nvPr/>
          </p:nvSpPr>
          <p:spPr bwMode="auto">
            <a:xfrm flipV="1">
              <a:off x="1101" y="3773"/>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4" name="Line 222"/>
            <p:cNvSpPr>
              <a:spLocks noChangeShapeType="1"/>
            </p:cNvSpPr>
            <p:nvPr/>
          </p:nvSpPr>
          <p:spPr bwMode="auto">
            <a:xfrm flipV="1">
              <a:off x="1106" y="3725"/>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5" name="Line 223"/>
            <p:cNvSpPr>
              <a:spLocks noChangeShapeType="1"/>
            </p:cNvSpPr>
            <p:nvPr/>
          </p:nvSpPr>
          <p:spPr bwMode="auto">
            <a:xfrm>
              <a:off x="1106" y="3725"/>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6" name="Line 224"/>
            <p:cNvSpPr>
              <a:spLocks noChangeShapeType="1"/>
            </p:cNvSpPr>
            <p:nvPr/>
          </p:nvSpPr>
          <p:spPr bwMode="auto">
            <a:xfrm>
              <a:off x="1112" y="3739"/>
              <a:ext cx="0" cy="4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7" name="Line 225"/>
            <p:cNvSpPr>
              <a:spLocks noChangeShapeType="1"/>
            </p:cNvSpPr>
            <p:nvPr/>
          </p:nvSpPr>
          <p:spPr bwMode="auto">
            <a:xfrm flipV="1">
              <a:off x="1112" y="3744"/>
              <a:ext cx="6"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8" name="Line 226"/>
            <p:cNvSpPr>
              <a:spLocks noChangeShapeType="1"/>
            </p:cNvSpPr>
            <p:nvPr/>
          </p:nvSpPr>
          <p:spPr bwMode="auto">
            <a:xfrm>
              <a:off x="1118" y="3744"/>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69" name="Line 227"/>
            <p:cNvSpPr>
              <a:spLocks noChangeShapeType="1"/>
            </p:cNvSpPr>
            <p:nvPr/>
          </p:nvSpPr>
          <p:spPr bwMode="auto">
            <a:xfrm flipV="1">
              <a:off x="1118" y="3744"/>
              <a:ext cx="5"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0" name="Line 228"/>
            <p:cNvSpPr>
              <a:spLocks noChangeShapeType="1"/>
            </p:cNvSpPr>
            <p:nvPr/>
          </p:nvSpPr>
          <p:spPr bwMode="auto">
            <a:xfrm>
              <a:off x="1123"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1" name="Line 229"/>
            <p:cNvSpPr>
              <a:spLocks noChangeShapeType="1"/>
            </p:cNvSpPr>
            <p:nvPr/>
          </p:nvSpPr>
          <p:spPr bwMode="auto">
            <a:xfrm flipV="1">
              <a:off x="1123" y="376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2" name="Line 230"/>
            <p:cNvSpPr>
              <a:spLocks noChangeShapeType="1"/>
            </p:cNvSpPr>
            <p:nvPr/>
          </p:nvSpPr>
          <p:spPr bwMode="auto">
            <a:xfrm flipV="1">
              <a:off x="1129" y="3734"/>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3" name="Line 231"/>
            <p:cNvSpPr>
              <a:spLocks noChangeShapeType="1"/>
            </p:cNvSpPr>
            <p:nvPr/>
          </p:nvSpPr>
          <p:spPr bwMode="auto">
            <a:xfrm>
              <a:off x="1129" y="373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4" name="Line 232"/>
            <p:cNvSpPr>
              <a:spLocks noChangeShapeType="1"/>
            </p:cNvSpPr>
            <p:nvPr/>
          </p:nvSpPr>
          <p:spPr bwMode="auto">
            <a:xfrm>
              <a:off x="1134" y="3734"/>
              <a:ext cx="0"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5" name="Line 233"/>
            <p:cNvSpPr>
              <a:spLocks noChangeShapeType="1"/>
            </p:cNvSpPr>
            <p:nvPr/>
          </p:nvSpPr>
          <p:spPr bwMode="auto">
            <a:xfrm>
              <a:off x="1134" y="376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6" name="Line 234"/>
            <p:cNvSpPr>
              <a:spLocks noChangeShapeType="1"/>
            </p:cNvSpPr>
            <p:nvPr/>
          </p:nvSpPr>
          <p:spPr bwMode="auto">
            <a:xfrm flipV="1">
              <a:off x="1139" y="3749"/>
              <a:ext cx="0"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7" name="Line 235"/>
            <p:cNvSpPr>
              <a:spLocks noChangeShapeType="1"/>
            </p:cNvSpPr>
            <p:nvPr/>
          </p:nvSpPr>
          <p:spPr bwMode="auto">
            <a:xfrm flipV="1">
              <a:off x="1139" y="3739"/>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8" name="Line 236"/>
            <p:cNvSpPr>
              <a:spLocks noChangeShapeType="1"/>
            </p:cNvSpPr>
            <p:nvPr/>
          </p:nvSpPr>
          <p:spPr bwMode="auto">
            <a:xfrm>
              <a:off x="1145" y="3739"/>
              <a:ext cx="0"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79" name="Line 237"/>
            <p:cNvSpPr>
              <a:spLocks noChangeShapeType="1"/>
            </p:cNvSpPr>
            <p:nvPr/>
          </p:nvSpPr>
          <p:spPr bwMode="auto">
            <a:xfrm>
              <a:off x="1145" y="3802"/>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0" name="Line 238"/>
            <p:cNvSpPr>
              <a:spLocks noChangeShapeType="1"/>
            </p:cNvSpPr>
            <p:nvPr/>
          </p:nvSpPr>
          <p:spPr bwMode="auto">
            <a:xfrm flipV="1">
              <a:off x="1151" y="3759"/>
              <a:ext cx="0" cy="4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1" name="Line 239"/>
            <p:cNvSpPr>
              <a:spLocks noChangeShapeType="1"/>
            </p:cNvSpPr>
            <p:nvPr/>
          </p:nvSpPr>
          <p:spPr bwMode="auto">
            <a:xfrm flipV="1">
              <a:off x="1151" y="3749"/>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2" name="Line 240"/>
            <p:cNvSpPr>
              <a:spLocks noChangeShapeType="1"/>
            </p:cNvSpPr>
            <p:nvPr/>
          </p:nvSpPr>
          <p:spPr bwMode="auto">
            <a:xfrm>
              <a:off x="1156"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3" name="Line 241"/>
            <p:cNvSpPr>
              <a:spLocks noChangeShapeType="1"/>
            </p:cNvSpPr>
            <p:nvPr/>
          </p:nvSpPr>
          <p:spPr bwMode="auto">
            <a:xfrm flipV="1">
              <a:off x="1156" y="3764"/>
              <a:ext cx="5" cy="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4" name="Line 242"/>
            <p:cNvSpPr>
              <a:spLocks noChangeShapeType="1"/>
            </p:cNvSpPr>
            <p:nvPr/>
          </p:nvSpPr>
          <p:spPr bwMode="auto">
            <a:xfrm>
              <a:off x="1161" y="3764"/>
              <a:ext cx="0"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5" name="Line 243"/>
            <p:cNvSpPr>
              <a:spLocks noChangeShapeType="1"/>
            </p:cNvSpPr>
            <p:nvPr/>
          </p:nvSpPr>
          <p:spPr bwMode="auto">
            <a:xfrm flipV="1">
              <a:off x="1161" y="3783"/>
              <a:ext cx="5"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6" name="Line 244"/>
            <p:cNvSpPr>
              <a:spLocks noChangeShapeType="1"/>
            </p:cNvSpPr>
            <p:nvPr/>
          </p:nvSpPr>
          <p:spPr bwMode="auto">
            <a:xfrm flipV="1">
              <a:off x="1166" y="3769"/>
              <a:ext cx="0"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7" name="Line 245"/>
            <p:cNvSpPr>
              <a:spLocks noChangeShapeType="1"/>
            </p:cNvSpPr>
            <p:nvPr/>
          </p:nvSpPr>
          <p:spPr bwMode="auto">
            <a:xfrm>
              <a:off x="1166" y="3769"/>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8" name="Line 246"/>
            <p:cNvSpPr>
              <a:spLocks noChangeShapeType="1"/>
            </p:cNvSpPr>
            <p:nvPr/>
          </p:nvSpPr>
          <p:spPr bwMode="auto">
            <a:xfrm flipV="1">
              <a:off x="1172"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89" name="Line 247"/>
            <p:cNvSpPr>
              <a:spLocks noChangeShapeType="1"/>
            </p:cNvSpPr>
            <p:nvPr/>
          </p:nvSpPr>
          <p:spPr bwMode="auto">
            <a:xfrm>
              <a:off x="1172" y="3725"/>
              <a:ext cx="5"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0" name="Line 248"/>
            <p:cNvSpPr>
              <a:spLocks noChangeShapeType="1"/>
            </p:cNvSpPr>
            <p:nvPr/>
          </p:nvSpPr>
          <p:spPr bwMode="auto">
            <a:xfrm>
              <a:off x="1177" y="3739"/>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1" name="Line 249"/>
            <p:cNvSpPr>
              <a:spLocks noChangeShapeType="1"/>
            </p:cNvSpPr>
            <p:nvPr/>
          </p:nvSpPr>
          <p:spPr bwMode="auto">
            <a:xfrm flipV="1">
              <a:off x="1177" y="3773"/>
              <a:ext cx="6"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2" name="Line 250"/>
            <p:cNvSpPr>
              <a:spLocks noChangeShapeType="1"/>
            </p:cNvSpPr>
            <p:nvPr/>
          </p:nvSpPr>
          <p:spPr bwMode="auto">
            <a:xfrm flipV="1">
              <a:off x="1183"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3" name="Line 251"/>
            <p:cNvSpPr>
              <a:spLocks noChangeShapeType="1"/>
            </p:cNvSpPr>
            <p:nvPr/>
          </p:nvSpPr>
          <p:spPr bwMode="auto">
            <a:xfrm flipV="1">
              <a:off x="1183" y="3711"/>
              <a:ext cx="5"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4" name="Line 252"/>
            <p:cNvSpPr>
              <a:spLocks noChangeShapeType="1"/>
            </p:cNvSpPr>
            <p:nvPr/>
          </p:nvSpPr>
          <p:spPr bwMode="auto">
            <a:xfrm>
              <a:off x="1188" y="3711"/>
              <a:ext cx="0" cy="72"/>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5" name="Line 253"/>
            <p:cNvSpPr>
              <a:spLocks noChangeShapeType="1"/>
            </p:cNvSpPr>
            <p:nvPr/>
          </p:nvSpPr>
          <p:spPr bwMode="auto">
            <a:xfrm flipV="1">
              <a:off x="1188" y="3744"/>
              <a:ext cx="6"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6" name="Line 254"/>
            <p:cNvSpPr>
              <a:spLocks noChangeShapeType="1"/>
            </p:cNvSpPr>
            <p:nvPr/>
          </p:nvSpPr>
          <p:spPr bwMode="auto">
            <a:xfrm>
              <a:off x="1194" y="374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7" name="Line 255"/>
            <p:cNvSpPr>
              <a:spLocks noChangeShapeType="1"/>
            </p:cNvSpPr>
            <p:nvPr/>
          </p:nvSpPr>
          <p:spPr bwMode="auto">
            <a:xfrm flipV="1">
              <a:off x="1194" y="3779"/>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8" name="Line 256"/>
            <p:cNvSpPr>
              <a:spLocks noChangeShapeType="1"/>
            </p:cNvSpPr>
            <p:nvPr/>
          </p:nvSpPr>
          <p:spPr bwMode="auto">
            <a:xfrm flipV="1">
              <a:off x="1200"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399" name="Line 257"/>
            <p:cNvSpPr>
              <a:spLocks noChangeShapeType="1"/>
            </p:cNvSpPr>
            <p:nvPr/>
          </p:nvSpPr>
          <p:spPr bwMode="auto">
            <a:xfrm>
              <a:off x="1200" y="3725"/>
              <a:ext cx="5"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0" name="Line 258"/>
            <p:cNvSpPr>
              <a:spLocks noChangeShapeType="1"/>
            </p:cNvSpPr>
            <p:nvPr/>
          </p:nvSpPr>
          <p:spPr bwMode="auto">
            <a:xfrm>
              <a:off x="1205" y="3754"/>
              <a:ext cx="0"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1" name="Line 259"/>
            <p:cNvSpPr>
              <a:spLocks noChangeShapeType="1"/>
            </p:cNvSpPr>
            <p:nvPr/>
          </p:nvSpPr>
          <p:spPr bwMode="auto">
            <a:xfrm flipV="1">
              <a:off x="1205" y="374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2" name="Line 260"/>
            <p:cNvSpPr>
              <a:spLocks noChangeShapeType="1"/>
            </p:cNvSpPr>
            <p:nvPr/>
          </p:nvSpPr>
          <p:spPr bwMode="auto">
            <a:xfrm>
              <a:off x="1210" y="3749"/>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3" name="Line 261"/>
            <p:cNvSpPr>
              <a:spLocks noChangeShapeType="1"/>
            </p:cNvSpPr>
            <p:nvPr/>
          </p:nvSpPr>
          <p:spPr bwMode="auto">
            <a:xfrm flipV="1">
              <a:off x="1210" y="3798"/>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4" name="Line 262"/>
            <p:cNvSpPr>
              <a:spLocks noChangeShapeType="1"/>
            </p:cNvSpPr>
            <p:nvPr/>
          </p:nvSpPr>
          <p:spPr bwMode="auto">
            <a:xfrm flipV="1">
              <a:off x="1215" y="3730"/>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5" name="Line 263"/>
            <p:cNvSpPr>
              <a:spLocks noChangeShapeType="1"/>
            </p:cNvSpPr>
            <p:nvPr/>
          </p:nvSpPr>
          <p:spPr bwMode="auto">
            <a:xfrm>
              <a:off x="1215" y="3730"/>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6" name="Line 264"/>
            <p:cNvSpPr>
              <a:spLocks noChangeShapeType="1"/>
            </p:cNvSpPr>
            <p:nvPr/>
          </p:nvSpPr>
          <p:spPr bwMode="auto">
            <a:xfrm>
              <a:off x="1221" y="3730"/>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7" name="Line 265"/>
            <p:cNvSpPr>
              <a:spLocks noChangeShapeType="1"/>
            </p:cNvSpPr>
            <p:nvPr/>
          </p:nvSpPr>
          <p:spPr bwMode="auto">
            <a:xfrm>
              <a:off x="1221" y="375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8" name="Line 266"/>
            <p:cNvSpPr>
              <a:spLocks noChangeShapeType="1"/>
            </p:cNvSpPr>
            <p:nvPr/>
          </p:nvSpPr>
          <p:spPr bwMode="auto">
            <a:xfrm>
              <a:off x="1226" y="3759"/>
              <a:ext cx="0" cy="6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09" name="Line 267"/>
            <p:cNvSpPr>
              <a:spLocks noChangeShapeType="1"/>
            </p:cNvSpPr>
            <p:nvPr/>
          </p:nvSpPr>
          <p:spPr bwMode="auto">
            <a:xfrm flipV="1">
              <a:off x="1226" y="3802"/>
              <a:ext cx="6"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0" name="Line 268"/>
            <p:cNvSpPr>
              <a:spLocks noChangeShapeType="1"/>
            </p:cNvSpPr>
            <p:nvPr/>
          </p:nvSpPr>
          <p:spPr bwMode="auto">
            <a:xfrm flipV="1">
              <a:off x="1232" y="3734"/>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1" name="Line 269"/>
            <p:cNvSpPr>
              <a:spLocks noChangeShapeType="1"/>
            </p:cNvSpPr>
            <p:nvPr/>
          </p:nvSpPr>
          <p:spPr bwMode="auto">
            <a:xfrm>
              <a:off x="1232" y="3734"/>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2" name="Line 270"/>
            <p:cNvSpPr>
              <a:spLocks noChangeShapeType="1"/>
            </p:cNvSpPr>
            <p:nvPr/>
          </p:nvSpPr>
          <p:spPr bwMode="auto">
            <a:xfrm>
              <a:off x="1237"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3" name="Line 271"/>
            <p:cNvSpPr>
              <a:spLocks noChangeShapeType="1"/>
            </p:cNvSpPr>
            <p:nvPr/>
          </p:nvSpPr>
          <p:spPr bwMode="auto">
            <a:xfrm flipV="1">
              <a:off x="1237" y="3788"/>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4" name="Line 272"/>
            <p:cNvSpPr>
              <a:spLocks noChangeShapeType="1"/>
            </p:cNvSpPr>
            <p:nvPr/>
          </p:nvSpPr>
          <p:spPr bwMode="auto">
            <a:xfrm flipV="1">
              <a:off x="1243" y="3744"/>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5" name="Line 273"/>
            <p:cNvSpPr>
              <a:spLocks noChangeShapeType="1"/>
            </p:cNvSpPr>
            <p:nvPr/>
          </p:nvSpPr>
          <p:spPr bwMode="auto">
            <a:xfrm>
              <a:off x="1243" y="3744"/>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6" name="Line 274"/>
            <p:cNvSpPr>
              <a:spLocks noChangeShapeType="1"/>
            </p:cNvSpPr>
            <p:nvPr/>
          </p:nvSpPr>
          <p:spPr bwMode="auto">
            <a:xfrm>
              <a:off x="1248" y="3744"/>
              <a:ext cx="0"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7" name="Line 275"/>
            <p:cNvSpPr>
              <a:spLocks noChangeShapeType="1"/>
            </p:cNvSpPr>
            <p:nvPr/>
          </p:nvSpPr>
          <p:spPr bwMode="auto">
            <a:xfrm flipV="1">
              <a:off x="1248" y="3734"/>
              <a:ext cx="6"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8" name="Line 276"/>
            <p:cNvSpPr>
              <a:spLocks noChangeShapeType="1"/>
            </p:cNvSpPr>
            <p:nvPr/>
          </p:nvSpPr>
          <p:spPr bwMode="auto">
            <a:xfrm>
              <a:off x="1254"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19" name="Line 277"/>
            <p:cNvSpPr>
              <a:spLocks noChangeShapeType="1"/>
            </p:cNvSpPr>
            <p:nvPr/>
          </p:nvSpPr>
          <p:spPr bwMode="auto">
            <a:xfrm>
              <a:off x="1254" y="378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0" name="Line 278"/>
            <p:cNvSpPr>
              <a:spLocks noChangeShapeType="1"/>
            </p:cNvSpPr>
            <p:nvPr/>
          </p:nvSpPr>
          <p:spPr bwMode="auto">
            <a:xfrm flipV="1">
              <a:off x="1259" y="3754"/>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1" name="Line 279"/>
            <p:cNvSpPr>
              <a:spLocks noChangeShapeType="1"/>
            </p:cNvSpPr>
            <p:nvPr/>
          </p:nvSpPr>
          <p:spPr bwMode="auto">
            <a:xfrm flipV="1">
              <a:off x="1259" y="3739"/>
              <a:ext cx="6" cy="1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2" name="Line 280"/>
            <p:cNvSpPr>
              <a:spLocks noChangeShapeType="1"/>
            </p:cNvSpPr>
            <p:nvPr/>
          </p:nvSpPr>
          <p:spPr bwMode="auto">
            <a:xfrm>
              <a:off x="1265"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3" name="Line 281"/>
            <p:cNvSpPr>
              <a:spLocks noChangeShapeType="1"/>
            </p:cNvSpPr>
            <p:nvPr/>
          </p:nvSpPr>
          <p:spPr bwMode="auto">
            <a:xfrm flipV="1">
              <a:off x="1265" y="3730"/>
              <a:ext cx="5" cy="3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4" name="Line 282"/>
            <p:cNvSpPr>
              <a:spLocks noChangeShapeType="1"/>
            </p:cNvSpPr>
            <p:nvPr/>
          </p:nvSpPr>
          <p:spPr bwMode="auto">
            <a:xfrm>
              <a:off x="1270" y="373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5" name="Line 283"/>
            <p:cNvSpPr>
              <a:spLocks noChangeShapeType="1"/>
            </p:cNvSpPr>
            <p:nvPr/>
          </p:nvSpPr>
          <p:spPr bwMode="auto">
            <a:xfrm flipV="1">
              <a:off x="1270" y="3773"/>
              <a:ext cx="5"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6" name="Line 284"/>
            <p:cNvSpPr>
              <a:spLocks noChangeShapeType="1"/>
            </p:cNvSpPr>
            <p:nvPr/>
          </p:nvSpPr>
          <p:spPr bwMode="auto">
            <a:xfrm flipV="1">
              <a:off x="1275" y="3749"/>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7" name="Line 285"/>
            <p:cNvSpPr>
              <a:spLocks noChangeShapeType="1"/>
            </p:cNvSpPr>
            <p:nvPr/>
          </p:nvSpPr>
          <p:spPr bwMode="auto">
            <a:xfrm>
              <a:off x="1275" y="3749"/>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8" name="Line 286"/>
            <p:cNvSpPr>
              <a:spLocks noChangeShapeType="1"/>
            </p:cNvSpPr>
            <p:nvPr/>
          </p:nvSpPr>
          <p:spPr bwMode="auto">
            <a:xfrm>
              <a:off x="1281" y="3749"/>
              <a:ext cx="0" cy="7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29" name="Line 287"/>
            <p:cNvSpPr>
              <a:spLocks noChangeShapeType="1"/>
            </p:cNvSpPr>
            <p:nvPr/>
          </p:nvSpPr>
          <p:spPr bwMode="auto">
            <a:xfrm flipV="1">
              <a:off x="1281" y="3779"/>
              <a:ext cx="5" cy="47"/>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0" name="Line 288"/>
            <p:cNvSpPr>
              <a:spLocks noChangeShapeType="1"/>
            </p:cNvSpPr>
            <p:nvPr/>
          </p:nvSpPr>
          <p:spPr bwMode="auto">
            <a:xfrm flipV="1">
              <a:off x="1286"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1" name="Line 289"/>
            <p:cNvSpPr>
              <a:spLocks noChangeShapeType="1"/>
            </p:cNvSpPr>
            <p:nvPr/>
          </p:nvSpPr>
          <p:spPr bwMode="auto">
            <a:xfrm>
              <a:off x="1286" y="3749"/>
              <a:ext cx="6" cy="2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2" name="Line 290"/>
            <p:cNvSpPr>
              <a:spLocks noChangeShapeType="1"/>
            </p:cNvSpPr>
            <p:nvPr/>
          </p:nvSpPr>
          <p:spPr bwMode="auto">
            <a:xfrm>
              <a:off x="1292" y="3769"/>
              <a:ext cx="0"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3" name="Line 291"/>
            <p:cNvSpPr>
              <a:spLocks noChangeShapeType="1"/>
            </p:cNvSpPr>
            <p:nvPr/>
          </p:nvSpPr>
          <p:spPr bwMode="auto">
            <a:xfrm>
              <a:off x="1292" y="3788"/>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4" name="Line 292"/>
            <p:cNvSpPr>
              <a:spLocks noChangeShapeType="1"/>
            </p:cNvSpPr>
            <p:nvPr/>
          </p:nvSpPr>
          <p:spPr bwMode="auto">
            <a:xfrm>
              <a:off x="1303" y="3725"/>
              <a:ext cx="0" cy="6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5" name="Line 293"/>
            <p:cNvSpPr>
              <a:spLocks noChangeShapeType="1"/>
            </p:cNvSpPr>
            <p:nvPr/>
          </p:nvSpPr>
          <p:spPr bwMode="auto">
            <a:xfrm flipV="1">
              <a:off x="1303" y="376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6" name="Line 294"/>
            <p:cNvSpPr>
              <a:spLocks noChangeShapeType="1"/>
            </p:cNvSpPr>
            <p:nvPr/>
          </p:nvSpPr>
          <p:spPr bwMode="auto">
            <a:xfrm flipV="1">
              <a:off x="1308" y="3720"/>
              <a:ext cx="0"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7" name="Line 295"/>
            <p:cNvSpPr>
              <a:spLocks noChangeShapeType="1"/>
            </p:cNvSpPr>
            <p:nvPr/>
          </p:nvSpPr>
          <p:spPr bwMode="auto">
            <a:xfrm>
              <a:off x="1308" y="3720"/>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8" name="Line 296"/>
            <p:cNvSpPr>
              <a:spLocks noChangeShapeType="1"/>
            </p:cNvSpPr>
            <p:nvPr/>
          </p:nvSpPr>
          <p:spPr bwMode="auto">
            <a:xfrm>
              <a:off x="1314"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39" name="Line 297"/>
            <p:cNvSpPr>
              <a:spLocks noChangeShapeType="1"/>
            </p:cNvSpPr>
            <p:nvPr/>
          </p:nvSpPr>
          <p:spPr bwMode="auto">
            <a:xfrm flipV="1">
              <a:off x="1314" y="3739"/>
              <a:ext cx="5"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0" name="Line 298"/>
            <p:cNvSpPr>
              <a:spLocks noChangeShapeType="1"/>
            </p:cNvSpPr>
            <p:nvPr/>
          </p:nvSpPr>
          <p:spPr bwMode="auto">
            <a:xfrm>
              <a:off x="1319" y="3739"/>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1" name="Line 299"/>
            <p:cNvSpPr>
              <a:spLocks noChangeShapeType="1"/>
            </p:cNvSpPr>
            <p:nvPr/>
          </p:nvSpPr>
          <p:spPr bwMode="auto">
            <a:xfrm flipV="1">
              <a:off x="1319" y="3773"/>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2" name="Line 300"/>
            <p:cNvSpPr>
              <a:spLocks noChangeShapeType="1"/>
            </p:cNvSpPr>
            <p:nvPr/>
          </p:nvSpPr>
          <p:spPr bwMode="auto">
            <a:xfrm flipV="1">
              <a:off x="1325" y="372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3" name="Line 301"/>
            <p:cNvSpPr>
              <a:spLocks noChangeShapeType="1"/>
            </p:cNvSpPr>
            <p:nvPr/>
          </p:nvSpPr>
          <p:spPr bwMode="auto">
            <a:xfrm>
              <a:off x="1325" y="3720"/>
              <a:ext cx="4" cy="4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4" name="Line 302"/>
            <p:cNvSpPr>
              <a:spLocks noChangeShapeType="1"/>
            </p:cNvSpPr>
            <p:nvPr/>
          </p:nvSpPr>
          <p:spPr bwMode="auto">
            <a:xfrm>
              <a:off x="1329" y="3769"/>
              <a:ext cx="0" cy="3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5" name="Line 303"/>
            <p:cNvSpPr>
              <a:spLocks noChangeShapeType="1"/>
            </p:cNvSpPr>
            <p:nvPr/>
          </p:nvSpPr>
          <p:spPr bwMode="auto">
            <a:xfrm flipV="1">
              <a:off x="1329" y="3779"/>
              <a:ext cx="6" cy="2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6" name="Line 304"/>
            <p:cNvSpPr>
              <a:spLocks noChangeShapeType="1"/>
            </p:cNvSpPr>
            <p:nvPr/>
          </p:nvSpPr>
          <p:spPr bwMode="auto">
            <a:xfrm flipV="1">
              <a:off x="1335" y="3725"/>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7" name="Line 305"/>
            <p:cNvSpPr>
              <a:spLocks noChangeShapeType="1"/>
            </p:cNvSpPr>
            <p:nvPr/>
          </p:nvSpPr>
          <p:spPr bwMode="auto">
            <a:xfrm>
              <a:off x="1335" y="3725"/>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8" name="Line 306"/>
            <p:cNvSpPr>
              <a:spLocks noChangeShapeType="1"/>
            </p:cNvSpPr>
            <p:nvPr/>
          </p:nvSpPr>
          <p:spPr bwMode="auto">
            <a:xfrm>
              <a:off x="1341" y="3725"/>
              <a:ext cx="0"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49" name="Line 307"/>
            <p:cNvSpPr>
              <a:spLocks noChangeShapeType="1"/>
            </p:cNvSpPr>
            <p:nvPr/>
          </p:nvSpPr>
          <p:spPr bwMode="auto">
            <a:xfrm flipV="1">
              <a:off x="1341" y="3744"/>
              <a:ext cx="5"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0" name="Line 308"/>
            <p:cNvSpPr>
              <a:spLocks noChangeShapeType="1"/>
            </p:cNvSpPr>
            <p:nvPr/>
          </p:nvSpPr>
          <p:spPr bwMode="auto">
            <a:xfrm>
              <a:off x="1346" y="3744"/>
              <a:ext cx="0" cy="5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1" name="Line 309"/>
            <p:cNvSpPr>
              <a:spLocks noChangeShapeType="1"/>
            </p:cNvSpPr>
            <p:nvPr/>
          </p:nvSpPr>
          <p:spPr bwMode="auto">
            <a:xfrm flipV="1">
              <a:off x="1346" y="3739"/>
              <a:ext cx="5" cy="6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2" name="Line 310"/>
            <p:cNvSpPr>
              <a:spLocks noChangeShapeType="1"/>
            </p:cNvSpPr>
            <p:nvPr/>
          </p:nvSpPr>
          <p:spPr bwMode="auto">
            <a:xfrm>
              <a:off x="1351" y="3739"/>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3" name="Line 311"/>
            <p:cNvSpPr>
              <a:spLocks noChangeShapeType="1"/>
            </p:cNvSpPr>
            <p:nvPr/>
          </p:nvSpPr>
          <p:spPr bwMode="auto">
            <a:xfrm flipV="1">
              <a:off x="1351" y="3798"/>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4" name="Line 312"/>
            <p:cNvSpPr>
              <a:spLocks noChangeShapeType="1"/>
            </p:cNvSpPr>
            <p:nvPr/>
          </p:nvSpPr>
          <p:spPr bwMode="auto">
            <a:xfrm flipV="1">
              <a:off x="1357" y="3725"/>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5" name="Line 313"/>
            <p:cNvSpPr>
              <a:spLocks noChangeShapeType="1"/>
            </p:cNvSpPr>
            <p:nvPr/>
          </p:nvSpPr>
          <p:spPr bwMode="auto">
            <a:xfrm>
              <a:off x="1357" y="3725"/>
              <a:ext cx="6" cy="1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6" name="Line 314"/>
            <p:cNvSpPr>
              <a:spLocks noChangeShapeType="1"/>
            </p:cNvSpPr>
            <p:nvPr/>
          </p:nvSpPr>
          <p:spPr bwMode="auto">
            <a:xfrm>
              <a:off x="1363" y="3744"/>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7" name="Line 315"/>
            <p:cNvSpPr>
              <a:spLocks noChangeShapeType="1"/>
            </p:cNvSpPr>
            <p:nvPr/>
          </p:nvSpPr>
          <p:spPr bwMode="auto">
            <a:xfrm flipV="1">
              <a:off x="1363" y="3769"/>
              <a:ext cx="5" cy="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8" name="Line 316"/>
            <p:cNvSpPr>
              <a:spLocks noChangeShapeType="1"/>
            </p:cNvSpPr>
            <p:nvPr/>
          </p:nvSpPr>
          <p:spPr bwMode="auto">
            <a:xfrm flipV="1">
              <a:off x="1368" y="3725"/>
              <a:ext cx="0"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59" name="Line 317"/>
            <p:cNvSpPr>
              <a:spLocks noChangeShapeType="1"/>
            </p:cNvSpPr>
            <p:nvPr/>
          </p:nvSpPr>
          <p:spPr bwMode="auto">
            <a:xfrm>
              <a:off x="1368" y="3725"/>
              <a:ext cx="6"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0" name="Line 318"/>
            <p:cNvSpPr>
              <a:spLocks noChangeShapeType="1"/>
            </p:cNvSpPr>
            <p:nvPr/>
          </p:nvSpPr>
          <p:spPr bwMode="auto">
            <a:xfrm>
              <a:off x="1374" y="3725"/>
              <a:ext cx="0" cy="29"/>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1" name="Line 319"/>
            <p:cNvSpPr>
              <a:spLocks noChangeShapeType="1"/>
            </p:cNvSpPr>
            <p:nvPr/>
          </p:nvSpPr>
          <p:spPr bwMode="auto">
            <a:xfrm flipV="1">
              <a:off x="1374" y="3730"/>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2" name="Line 320"/>
            <p:cNvSpPr>
              <a:spLocks noChangeShapeType="1"/>
            </p:cNvSpPr>
            <p:nvPr/>
          </p:nvSpPr>
          <p:spPr bwMode="auto">
            <a:xfrm>
              <a:off x="1379" y="3730"/>
              <a:ext cx="0"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3" name="Line 321"/>
            <p:cNvSpPr>
              <a:spLocks noChangeShapeType="1"/>
            </p:cNvSpPr>
            <p:nvPr/>
          </p:nvSpPr>
          <p:spPr bwMode="auto">
            <a:xfrm flipV="1">
              <a:off x="1379" y="3720"/>
              <a:ext cx="6" cy="4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4" name="Line 322"/>
            <p:cNvSpPr>
              <a:spLocks noChangeShapeType="1"/>
            </p:cNvSpPr>
            <p:nvPr/>
          </p:nvSpPr>
          <p:spPr bwMode="auto">
            <a:xfrm>
              <a:off x="1385" y="3720"/>
              <a:ext cx="0" cy="5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5" name="Line 323"/>
            <p:cNvSpPr>
              <a:spLocks noChangeShapeType="1"/>
            </p:cNvSpPr>
            <p:nvPr/>
          </p:nvSpPr>
          <p:spPr bwMode="auto">
            <a:xfrm flipV="1">
              <a:off x="1385" y="3749"/>
              <a:ext cx="5" cy="2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6" name="Line 324"/>
            <p:cNvSpPr>
              <a:spLocks noChangeShapeType="1"/>
            </p:cNvSpPr>
            <p:nvPr/>
          </p:nvSpPr>
          <p:spPr bwMode="auto">
            <a:xfrm>
              <a:off x="1390" y="374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7" name="Line 325"/>
            <p:cNvSpPr>
              <a:spLocks noChangeShapeType="1"/>
            </p:cNvSpPr>
            <p:nvPr/>
          </p:nvSpPr>
          <p:spPr bwMode="auto">
            <a:xfrm flipV="1">
              <a:off x="1390" y="3744"/>
              <a:ext cx="5" cy="3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8" name="Line 326"/>
            <p:cNvSpPr>
              <a:spLocks noChangeShapeType="1"/>
            </p:cNvSpPr>
            <p:nvPr/>
          </p:nvSpPr>
          <p:spPr bwMode="auto">
            <a:xfrm>
              <a:off x="1395" y="3744"/>
              <a:ext cx="0" cy="73"/>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69" name="Line 327"/>
            <p:cNvSpPr>
              <a:spLocks noChangeShapeType="1"/>
            </p:cNvSpPr>
            <p:nvPr/>
          </p:nvSpPr>
          <p:spPr bwMode="auto">
            <a:xfrm flipV="1">
              <a:off x="1395" y="3779"/>
              <a:ext cx="6" cy="3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0" name="Line 328"/>
            <p:cNvSpPr>
              <a:spLocks noChangeShapeType="1"/>
            </p:cNvSpPr>
            <p:nvPr/>
          </p:nvSpPr>
          <p:spPr bwMode="auto">
            <a:xfrm flipV="1">
              <a:off x="1401" y="3739"/>
              <a:ext cx="0" cy="4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1" name="Line 329"/>
            <p:cNvSpPr>
              <a:spLocks noChangeShapeType="1"/>
            </p:cNvSpPr>
            <p:nvPr/>
          </p:nvSpPr>
          <p:spPr bwMode="auto">
            <a:xfrm flipV="1">
              <a:off x="1406" y="3754"/>
              <a:ext cx="6" cy="3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2" name="Line 330"/>
            <p:cNvSpPr>
              <a:spLocks noChangeShapeType="1"/>
            </p:cNvSpPr>
            <p:nvPr/>
          </p:nvSpPr>
          <p:spPr bwMode="auto">
            <a:xfrm>
              <a:off x="1412" y="3754"/>
              <a:ext cx="0" cy="4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3" name="Line 331"/>
            <p:cNvSpPr>
              <a:spLocks noChangeShapeType="1"/>
            </p:cNvSpPr>
            <p:nvPr/>
          </p:nvSpPr>
          <p:spPr bwMode="auto">
            <a:xfrm flipV="1">
              <a:off x="1412" y="3788"/>
              <a:ext cx="4"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4" name="Line 332"/>
            <p:cNvSpPr>
              <a:spLocks noChangeShapeType="1"/>
            </p:cNvSpPr>
            <p:nvPr/>
          </p:nvSpPr>
          <p:spPr bwMode="auto">
            <a:xfrm flipV="1">
              <a:off x="1416"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5" name="Line 333"/>
            <p:cNvSpPr>
              <a:spLocks noChangeShapeType="1"/>
            </p:cNvSpPr>
            <p:nvPr/>
          </p:nvSpPr>
          <p:spPr bwMode="auto">
            <a:xfrm flipV="1">
              <a:off x="1416" y="3720"/>
              <a:ext cx="6" cy="1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6" name="Line 334"/>
            <p:cNvSpPr>
              <a:spLocks noChangeShapeType="1"/>
            </p:cNvSpPr>
            <p:nvPr/>
          </p:nvSpPr>
          <p:spPr bwMode="auto">
            <a:xfrm>
              <a:off x="1422" y="3720"/>
              <a:ext cx="0" cy="78"/>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7" name="Line 335"/>
            <p:cNvSpPr>
              <a:spLocks noChangeShapeType="1"/>
            </p:cNvSpPr>
            <p:nvPr/>
          </p:nvSpPr>
          <p:spPr bwMode="auto">
            <a:xfrm flipV="1">
              <a:off x="1422" y="3788"/>
              <a:ext cx="6" cy="1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8" name="Line 336"/>
            <p:cNvSpPr>
              <a:spLocks noChangeShapeType="1"/>
            </p:cNvSpPr>
            <p:nvPr/>
          </p:nvSpPr>
          <p:spPr bwMode="auto">
            <a:xfrm flipV="1">
              <a:off x="1428" y="3734"/>
              <a:ext cx="0" cy="54"/>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79" name="Line 337"/>
            <p:cNvSpPr>
              <a:spLocks noChangeShapeType="1"/>
            </p:cNvSpPr>
            <p:nvPr/>
          </p:nvSpPr>
          <p:spPr bwMode="auto">
            <a:xfrm>
              <a:off x="1428" y="3734"/>
              <a:ext cx="6" cy="5"/>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80" name="Line 338"/>
            <p:cNvSpPr>
              <a:spLocks noChangeShapeType="1"/>
            </p:cNvSpPr>
            <p:nvPr/>
          </p:nvSpPr>
          <p:spPr bwMode="auto">
            <a:xfrm>
              <a:off x="1434"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81" name="Line 339"/>
            <p:cNvSpPr>
              <a:spLocks noChangeShapeType="1"/>
            </p:cNvSpPr>
            <p:nvPr/>
          </p:nvSpPr>
          <p:spPr bwMode="auto">
            <a:xfrm>
              <a:off x="1434" y="3769"/>
              <a:ext cx="5" cy="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sp>
          <p:nvSpPr>
            <p:cNvPr id="6482" name="Line 340"/>
            <p:cNvSpPr>
              <a:spLocks noChangeShapeType="1"/>
            </p:cNvSpPr>
            <p:nvPr/>
          </p:nvSpPr>
          <p:spPr bwMode="auto">
            <a:xfrm flipV="1">
              <a:off x="1439" y="3739"/>
              <a:ext cx="0" cy="30"/>
            </a:xfrm>
            <a:prstGeom prst="line">
              <a:avLst/>
            </a:prstGeom>
            <a:noFill/>
            <a:ln w="31234">
              <a:solidFill>
                <a:srgbClr val="0000FF"/>
              </a:solidFill>
              <a:round/>
              <a:headEnd/>
              <a:tailEnd/>
            </a:ln>
          </p:spPr>
          <p:txBody>
            <a:bodyPr wrap="none" anchor="ctr"/>
            <a:lstStyle/>
            <a:p>
              <a:endParaRPr lang="en-US" dirty="0">
                <a:latin typeface="Agilent TT Cond" pitchFamily="34" charset="0"/>
              </a:endParaRPr>
            </a:p>
          </p:txBody>
        </p:sp>
      </p:grpSp>
      <p:graphicFrame>
        <p:nvGraphicFramePr>
          <p:cNvPr id="6146" name="Object 341"/>
          <p:cNvGraphicFramePr>
            <a:graphicFrameLocks noChangeAspect="1"/>
          </p:cNvGraphicFramePr>
          <p:nvPr/>
        </p:nvGraphicFramePr>
        <p:xfrm>
          <a:off x="1066800" y="1676400"/>
          <a:ext cx="1371600" cy="519113"/>
        </p:xfrm>
        <a:graphic>
          <a:graphicData uri="http://schemas.openxmlformats.org/presentationml/2006/ole">
            <p:oleObj spid="_x0000_s6322" name="Bitmap Image" r:id="rId4" imgW="3038095" imgH="1009791" progId="PBrush">
              <p:embed/>
            </p:oleObj>
          </a:graphicData>
        </a:graphic>
      </p:graphicFrame>
      <p:sp>
        <p:nvSpPr>
          <p:cNvPr id="6179" name="Oval 342"/>
          <p:cNvSpPr>
            <a:spLocks noChangeArrowheads="1"/>
          </p:cNvSpPr>
          <p:nvPr/>
        </p:nvSpPr>
        <p:spPr bwMode="auto">
          <a:xfrm>
            <a:off x="4133850" y="2398713"/>
            <a:ext cx="354013" cy="342900"/>
          </a:xfrm>
          <a:prstGeom prst="ellipse">
            <a:avLst/>
          </a:prstGeom>
          <a:solidFill>
            <a:srgbClr val="C20000"/>
          </a:solidFill>
          <a:ln w="18732">
            <a:solidFill>
              <a:srgbClr val="C20000"/>
            </a:solidFill>
            <a:round/>
            <a:headEnd/>
            <a:tailEnd/>
          </a:ln>
        </p:spPr>
        <p:txBody>
          <a:bodyPr lIns="0" tIns="0" rIns="0" bIns="0"/>
          <a:lstStyle/>
          <a:p>
            <a:endParaRPr lang="en-US" dirty="0">
              <a:latin typeface="Agilent TT Cond" pitchFamily="34" charset="0"/>
            </a:endParaRPr>
          </a:p>
        </p:txBody>
      </p:sp>
      <p:sp>
        <p:nvSpPr>
          <p:cNvPr id="6180" name="Freeform 343"/>
          <p:cNvSpPr>
            <a:spLocks/>
          </p:cNvSpPr>
          <p:nvPr/>
        </p:nvSpPr>
        <p:spPr bwMode="auto">
          <a:xfrm>
            <a:off x="2438400" y="2057400"/>
            <a:ext cx="1873250" cy="342900"/>
          </a:xfrm>
          <a:custGeom>
            <a:avLst/>
            <a:gdLst>
              <a:gd name="T0" fmla="*/ 0 w 611"/>
              <a:gd name="T1" fmla="*/ 0 h 245"/>
              <a:gd name="T2" fmla="*/ 2147483647 w 611"/>
              <a:gd name="T3" fmla="*/ 0 h 245"/>
              <a:gd name="T4" fmla="*/ 2147483647 w 611"/>
              <a:gd name="T5" fmla="*/ 2147483647 h 245"/>
              <a:gd name="T6" fmla="*/ 0 60000 65536"/>
              <a:gd name="T7" fmla="*/ 0 60000 65536"/>
              <a:gd name="T8" fmla="*/ 0 60000 65536"/>
              <a:gd name="T9" fmla="*/ 0 w 611"/>
              <a:gd name="T10" fmla="*/ 0 h 245"/>
              <a:gd name="T11" fmla="*/ 611 w 611"/>
              <a:gd name="T12" fmla="*/ 245 h 245"/>
            </a:gdLst>
            <a:ahLst/>
            <a:cxnLst>
              <a:cxn ang="T6">
                <a:pos x="T0" y="T1"/>
              </a:cxn>
              <a:cxn ang="T7">
                <a:pos x="T2" y="T3"/>
              </a:cxn>
              <a:cxn ang="T8">
                <a:pos x="T4" y="T5"/>
              </a:cxn>
            </a:cxnLst>
            <a:rect l="T9" t="T10" r="T11" b="T12"/>
            <a:pathLst>
              <a:path w="611" h="245">
                <a:moveTo>
                  <a:pt x="0" y="0"/>
                </a:moveTo>
                <a:lnTo>
                  <a:pt x="610" y="0"/>
                </a:lnTo>
                <a:lnTo>
                  <a:pt x="610" y="24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6181" name="Freeform 344"/>
          <p:cNvSpPr>
            <a:spLocks/>
          </p:cNvSpPr>
          <p:nvPr/>
        </p:nvSpPr>
        <p:spPr bwMode="auto">
          <a:xfrm>
            <a:off x="2438400" y="2741613"/>
            <a:ext cx="1873250" cy="342900"/>
          </a:xfrm>
          <a:custGeom>
            <a:avLst/>
            <a:gdLst>
              <a:gd name="T0" fmla="*/ 0 w 611"/>
              <a:gd name="T1" fmla="*/ 2147483647 h 245"/>
              <a:gd name="T2" fmla="*/ 2147483647 w 611"/>
              <a:gd name="T3" fmla="*/ 2147483647 h 245"/>
              <a:gd name="T4" fmla="*/ 2147483647 w 611"/>
              <a:gd name="T5" fmla="*/ 0 h 245"/>
              <a:gd name="T6" fmla="*/ 0 60000 65536"/>
              <a:gd name="T7" fmla="*/ 0 60000 65536"/>
              <a:gd name="T8" fmla="*/ 0 60000 65536"/>
              <a:gd name="T9" fmla="*/ 0 w 611"/>
              <a:gd name="T10" fmla="*/ 0 h 245"/>
              <a:gd name="T11" fmla="*/ 611 w 611"/>
              <a:gd name="T12" fmla="*/ 245 h 245"/>
            </a:gdLst>
            <a:ahLst/>
            <a:cxnLst>
              <a:cxn ang="T6">
                <a:pos x="T0" y="T1"/>
              </a:cxn>
              <a:cxn ang="T7">
                <a:pos x="T2" y="T3"/>
              </a:cxn>
              <a:cxn ang="T8">
                <a:pos x="T4" y="T5"/>
              </a:cxn>
            </a:cxnLst>
            <a:rect l="T9" t="T10" r="T11" b="T12"/>
            <a:pathLst>
              <a:path w="611" h="245">
                <a:moveTo>
                  <a:pt x="0" y="244"/>
                </a:moveTo>
                <a:lnTo>
                  <a:pt x="610" y="244"/>
                </a:lnTo>
                <a:lnTo>
                  <a:pt x="610"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graphicFrame>
        <p:nvGraphicFramePr>
          <p:cNvPr id="6147" name="Object 345"/>
          <p:cNvGraphicFramePr>
            <a:graphicFrameLocks noChangeAspect="1"/>
          </p:cNvGraphicFramePr>
          <p:nvPr/>
        </p:nvGraphicFramePr>
        <p:xfrm>
          <a:off x="1143000" y="2681288"/>
          <a:ext cx="1371600" cy="519112"/>
        </p:xfrm>
        <a:graphic>
          <a:graphicData uri="http://schemas.openxmlformats.org/presentationml/2006/ole">
            <p:oleObj spid="_x0000_s6323" name="Bitmap Image" r:id="rId5" imgW="3038095" imgH="1009791" progId="PBrush">
              <p:embed/>
            </p:oleObj>
          </a:graphicData>
        </a:graphic>
      </p:graphicFrame>
      <p:sp>
        <p:nvSpPr>
          <p:cNvPr id="6182" name="Text Box 346"/>
          <p:cNvSpPr txBox="1">
            <a:spLocks noChangeArrowheads="1"/>
          </p:cNvSpPr>
          <p:nvPr/>
        </p:nvSpPr>
        <p:spPr bwMode="auto">
          <a:xfrm>
            <a:off x="2895600" y="2438400"/>
            <a:ext cx="895350"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isolator</a:t>
            </a:r>
            <a:endParaRPr lang="en-US" sz="2200" dirty="0">
              <a:latin typeface="Agilent TT Cond" pitchFamily="34" charset="0"/>
            </a:endParaRPr>
          </a:p>
        </p:txBody>
      </p:sp>
      <p:sp>
        <p:nvSpPr>
          <p:cNvPr id="6183" name="Line 347"/>
          <p:cNvSpPr>
            <a:spLocks noChangeShapeType="1"/>
          </p:cNvSpPr>
          <p:nvPr/>
        </p:nvSpPr>
        <p:spPr bwMode="auto">
          <a:xfrm flipV="1">
            <a:off x="3657600" y="2590800"/>
            <a:ext cx="457200" cy="0"/>
          </a:xfrm>
          <a:prstGeom prst="line">
            <a:avLst/>
          </a:prstGeom>
          <a:noFill/>
          <a:ln w="31234">
            <a:solidFill>
              <a:srgbClr val="808080"/>
            </a:solidFill>
            <a:round/>
            <a:headEnd/>
            <a:tailEnd type="triangle" w="med" len="med"/>
          </a:ln>
        </p:spPr>
        <p:txBody>
          <a:bodyPr lIns="0" tIns="0" rIns="0" bIns="0"/>
          <a:lstStyle/>
          <a:p>
            <a:endParaRPr lang="en-US" dirty="0">
              <a:latin typeface="Agilent TT Cond" pitchFamily="34" charset="0"/>
            </a:endParaRPr>
          </a:p>
        </p:txBody>
      </p:sp>
      <p:sp>
        <p:nvSpPr>
          <p:cNvPr id="6184" name="Line 348"/>
          <p:cNvSpPr>
            <a:spLocks noChangeShapeType="1"/>
          </p:cNvSpPr>
          <p:nvPr/>
        </p:nvSpPr>
        <p:spPr bwMode="auto">
          <a:xfrm flipV="1">
            <a:off x="5029200" y="4495800"/>
            <a:ext cx="0" cy="144780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6185" name="Text Box 349"/>
          <p:cNvSpPr txBox="1">
            <a:spLocks noChangeArrowheads="1"/>
          </p:cNvSpPr>
          <p:nvPr/>
        </p:nvSpPr>
        <p:spPr bwMode="auto">
          <a:xfrm>
            <a:off x="7696200" y="2971800"/>
            <a:ext cx="1447800" cy="1905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err="1">
                <a:solidFill>
                  <a:srgbClr val="C20000"/>
                </a:solidFill>
                <a:latin typeface="Agilent TT Cond" pitchFamily="34" charset="0"/>
              </a:rPr>
              <a:t>Fmod</a:t>
            </a:r>
            <a:r>
              <a:rPr lang="en-US" sz="1200" b="1" dirty="0">
                <a:solidFill>
                  <a:srgbClr val="C20000"/>
                </a:solidFill>
                <a:latin typeface="Agilent TT Cond" pitchFamily="34" charset="0"/>
              </a:rPr>
              <a:t> = nF1 + mF2</a:t>
            </a:r>
            <a:endParaRPr lang="en-US" sz="1200" dirty="0">
              <a:latin typeface="Agilent TT Cond" pitchFamily="34" charset="0"/>
            </a:endParaRPr>
          </a:p>
        </p:txBody>
      </p:sp>
      <p:sp>
        <p:nvSpPr>
          <p:cNvPr id="6186" name="Text Box 350"/>
          <p:cNvSpPr txBox="1">
            <a:spLocks noChangeArrowheads="1"/>
          </p:cNvSpPr>
          <p:nvPr/>
        </p:nvSpPr>
        <p:spPr bwMode="auto">
          <a:xfrm>
            <a:off x="7772400" y="3276600"/>
            <a:ext cx="1160463" cy="1905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C20000"/>
                </a:solidFill>
                <a:latin typeface="Agilent TT Cond" pitchFamily="34" charset="0"/>
              </a:rPr>
              <a:t>n= -1,2</a:t>
            </a:r>
          </a:p>
          <a:p>
            <a:pPr defTabSz="403225">
              <a:buClr>
                <a:srgbClr val="000000"/>
              </a:buClr>
              <a:buSzPct val="90000"/>
              <a:buFont typeface="Monotype Sorts" pitchFamily="2" charset="2"/>
              <a:buNone/>
            </a:pPr>
            <a:r>
              <a:rPr lang="en-US" sz="1200" b="1" dirty="0">
                <a:solidFill>
                  <a:srgbClr val="C20000"/>
                </a:solidFill>
                <a:latin typeface="Agilent TT Cond" pitchFamily="34" charset="0"/>
              </a:rPr>
              <a:t>m= 2,-1</a:t>
            </a:r>
            <a:endParaRPr lang="en-US" sz="1200" dirty="0">
              <a:latin typeface="Agilent TT Cond" pitchFamily="34" charset="0"/>
            </a:endParaRPr>
          </a:p>
        </p:txBody>
      </p:sp>
      <p:sp>
        <p:nvSpPr>
          <p:cNvPr id="6187" name="Text Box 351"/>
          <p:cNvSpPr txBox="1">
            <a:spLocks noChangeArrowheads="1"/>
          </p:cNvSpPr>
          <p:nvPr/>
        </p:nvSpPr>
        <p:spPr bwMode="auto">
          <a:xfrm>
            <a:off x="4495800" y="4419600"/>
            <a:ext cx="228600" cy="1524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C20000"/>
                </a:solidFill>
                <a:latin typeface="Agilent TT Cond" pitchFamily="34" charset="0"/>
              </a:rPr>
              <a:t>F1</a:t>
            </a:r>
            <a:endParaRPr lang="en-US" sz="2200" dirty="0">
              <a:latin typeface="Agilent TT Cond" pitchFamily="34" charset="0"/>
            </a:endParaRPr>
          </a:p>
        </p:txBody>
      </p:sp>
      <p:sp>
        <p:nvSpPr>
          <p:cNvPr id="6188" name="Text Box 352"/>
          <p:cNvSpPr txBox="1">
            <a:spLocks noChangeArrowheads="1"/>
          </p:cNvSpPr>
          <p:nvPr/>
        </p:nvSpPr>
        <p:spPr bwMode="auto">
          <a:xfrm>
            <a:off x="5029200" y="4419600"/>
            <a:ext cx="304800" cy="1524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100" b="1" dirty="0">
                <a:solidFill>
                  <a:srgbClr val="C20000"/>
                </a:solidFill>
                <a:latin typeface="Agilent TT Cond" pitchFamily="34" charset="0"/>
              </a:rPr>
              <a:t>F2</a:t>
            </a:r>
            <a:endParaRPr lang="en-US" sz="2200" dirty="0">
              <a:latin typeface="Agilent TT Cond" pitchFamily="34" charset="0"/>
            </a:endParaRPr>
          </a:p>
        </p:txBody>
      </p:sp>
      <p:sp>
        <p:nvSpPr>
          <p:cNvPr id="6189" name="Text Box 353"/>
          <p:cNvSpPr txBox="1">
            <a:spLocks noChangeArrowheads="1"/>
          </p:cNvSpPr>
          <p:nvPr/>
        </p:nvSpPr>
        <p:spPr bwMode="auto">
          <a:xfrm>
            <a:off x="6477000" y="4495800"/>
            <a:ext cx="1828800" cy="2286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C20000"/>
                </a:solidFill>
                <a:latin typeface="Agilent TT Cond" pitchFamily="34" charset="0"/>
              </a:rPr>
              <a:t>Intermodulation product </a:t>
            </a:r>
            <a:r>
              <a:rPr lang="en-US" sz="1200" b="1" dirty="0" err="1">
                <a:solidFill>
                  <a:srgbClr val="C20000"/>
                </a:solidFill>
                <a:latin typeface="Agilent TT Cond" pitchFamily="34" charset="0"/>
              </a:rPr>
              <a:t>Fmod</a:t>
            </a:r>
            <a:r>
              <a:rPr lang="en-US" sz="1200" b="1" dirty="0">
                <a:solidFill>
                  <a:srgbClr val="C20000"/>
                </a:solidFill>
                <a:latin typeface="Agilent TT Cond" pitchFamily="34" charset="0"/>
              </a:rPr>
              <a:t> = 2F2 – F1</a:t>
            </a:r>
            <a:endParaRPr lang="en-US" sz="1200" dirty="0">
              <a:latin typeface="Agilent TT Cond" pitchFamily="34" charset="0"/>
            </a:endParaRPr>
          </a:p>
        </p:txBody>
      </p:sp>
      <p:sp>
        <p:nvSpPr>
          <p:cNvPr id="6190" name="Text Box 354"/>
          <p:cNvSpPr txBox="1">
            <a:spLocks noChangeArrowheads="1"/>
          </p:cNvSpPr>
          <p:nvPr/>
        </p:nvSpPr>
        <p:spPr bwMode="auto">
          <a:xfrm>
            <a:off x="228600" y="3962400"/>
            <a:ext cx="2438400" cy="1143000"/>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1400" b="1" i="1" dirty="0">
                <a:latin typeface="Agilent TT Cond" pitchFamily="34" charset="0"/>
              </a:rPr>
              <a:t>Frequency Range </a:t>
            </a:r>
          </a:p>
          <a:p>
            <a:pPr marL="184150" indent="-184150" defTabSz="403225">
              <a:buClr>
                <a:srgbClr val="000000"/>
              </a:buClr>
              <a:buFontTx/>
              <a:buChar char="•"/>
            </a:pPr>
            <a:r>
              <a:rPr lang="en-US" sz="1400" b="1" i="1" dirty="0">
                <a:latin typeface="Agilent TT Cond" pitchFamily="34" charset="0"/>
              </a:rPr>
              <a:t>Frequency Accuracy</a:t>
            </a:r>
          </a:p>
          <a:p>
            <a:pPr marL="184150" indent="-184150" defTabSz="403225">
              <a:buClr>
                <a:srgbClr val="000000"/>
              </a:buClr>
              <a:buFontTx/>
              <a:buChar char="•"/>
            </a:pPr>
            <a:r>
              <a:rPr lang="en-US" sz="1400" b="1" i="1" dirty="0">
                <a:latin typeface="Agilent TT Cond" pitchFamily="34" charset="0"/>
              </a:rPr>
              <a:t>Frequency Resolution</a:t>
            </a:r>
          </a:p>
          <a:p>
            <a:pPr marL="184150" indent="-184150" defTabSz="403225">
              <a:buClr>
                <a:srgbClr val="000000"/>
              </a:buClr>
              <a:buFontTx/>
              <a:buChar char="•"/>
            </a:pPr>
            <a:r>
              <a:rPr lang="en-US" sz="1400" b="1" i="1" dirty="0">
                <a:latin typeface="Agilent TT Cond" pitchFamily="34" charset="0"/>
              </a:rPr>
              <a:t>Output Power</a:t>
            </a:r>
          </a:p>
          <a:p>
            <a:pPr marL="184150" indent="-184150" defTabSz="403225">
              <a:buClr>
                <a:srgbClr val="000000"/>
              </a:buClr>
              <a:buFontTx/>
              <a:buChar char="•"/>
            </a:pPr>
            <a:r>
              <a:rPr lang="en-US" sz="1400" b="1" i="1" dirty="0">
                <a:latin typeface="Agilent TT Cond" pitchFamily="34" charset="0"/>
              </a:rPr>
              <a:t>Non-harmonic spurious</a:t>
            </a:r>
          </a:p>
        </p:txBody>
      </p:sp>
      <p:sp>
        <p:nvSpPr>
          <p:cNvPr id="6191" name="Text Box 355"/>
          <p:cNvSpPr txBox="1">
            <a:spLocks noChangeArrowheads="1"/>
          </p:cNvSpPr>
          <p:nvPr/>
        </p:nvSpPr>
        <p:spPr bwMode="auto">
          <a:xfrm>
            <a:off x="513899" y="3667125"/>
            <a:ext cx="1242327"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Key Specs:</a:t>
            </a:r>
          </a:p>
        </p:txBody>
      </p:sp>
      <p:sp>
        <p:nvSpPr>
          <p:cNvPr id="6192" name="Rectangle 356"/>
          <p:cNvSpPr>
            <a:spLocks noChangeArrowheads="1"/>
          </p:cNvSpPr>
          <p:nvPr/>
        </p:nvSpPr>
        <p:spPr bwMode="auto">
          <a:xfrm>
            <a:off x="215900" y="144463"/>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Basic CW Signals – Applications </a:t>
            </a:r>
            <a:br>
              <a:rPr lang="en-US" sz="2800" b="1" dirty="0">
                <a:solidFill>
                  <a:schemeClr val="accent1"/>
                </a:solidFill>
                <a:latin typeface="+mj-lt"/>
              </a:rPr>
            </a:br>
            <a:r>
              <a:rPr lang="en-US" sz="3200" dirty="0">
                <a:solidFill>
                  <a:schemeClr val="bg1"/>
                </a:solidFill>
                <a:latin typeface="Agilent TT Cond" pitchFamily="34" charset="0"/>
              </a:rPr>
              <a:t>	</a:t>
            </a:r>
          </a:p>
        </p:txBody>
      </p:sp>
      <p:sp>
        <p:nvSpPr>
          <p:cNvPr id="6193" name="Rectangle 357"/>
          <p:cNvSpPr>
            <a:spLocks noChangeArrowheads="1"/>
          </p:cNvSpPr>
          <p:nvPr/>
        </p:nvSpPr>
        <p:spPr bwMode="auto">
          <a:xfrm>
            <a:off x="1600200" y="914400"/>
            <a:ext cx="6096000" cy="381000"/>
          </a:xfrm>
          <a:prstGeom prst="rect">
            <a:avLst/>
          </a:prstGeom>
          <a:noFill/>
          <a:ln w="9525">
            <a:noFill/>
            <a:miter lim="800000"/>
            <a:headEnd/>
            <a:tailEnd/>
          </a:ln>
        </p:spPr>
        <p:txBody>
          <a:bodyPr lIns="0" tIns="0" rIns="0" bIns="0"/>
          <a:lstStyle/>
          <a:p>
            <a:pPr algn="ctr"/>
            <a:r>
              <a:rPr lang="en-US" b="1" dirty="0">
                <a:latin typeface="Agilent TT Cond" pitchFamily="34" charset="0"/>
              </a:rPr>
              <a:t>Out-of-channel Receiver Testing - IMD</a:t>
            </a:r>
            <a:endParaRPr lang="en-US" sz="3200" b="1" dirty="0">
              <a:latin typeface="Agilent TT Cond" pitchFamily="34" charset="0"/>
            </a:endParaRPr>
          </a:p>
        </p:txBody>
      </p:sp>
      <p:sp>
        <p:nvSpPr>
          <p:cNvPr id="6194" name="Text Box 358"/>
          <p:cNvSpPr txBox="1">
            <a:spLocks noChangeArrowheads="1"/>
          </p:cNvSpPr>
          <p:nvPr/>
        </p:nvSpPr>
        <p:spPr bwMode="auto">
          <a:xfrm>
            <a:off x="2657475" y="1716088"/>
            <a:ext cx="238125" cy="3413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1</a:t>
            </a:r>
            <a:endParaRPr lang="en-US" sz="2200" dirty="0">
              <a:latin typeface="Agilent TT Cond" pitchFamily="34" charset="0"/>
            </a:endParaRPr>
          </a:p>
        </p:txBody>
      </p:sp>
      <p:sp>
        <p:nvSpPr>
          <p:cNvPr id="6195" name="Text Box 359"/>
          <p:cNvSpPr txBox="1">
            <a:spLocks noChangeArrowheads="1"/>
          </p:cNvSpPr>
          <p:nvPr/>
        </p:nvSpPr>
        <p:spPr bwMode="auto">
          <a:xfrm>
            <a:off x="2667000" y="2706688"/>
            <a:ext cx="238125" cy="34131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rgbClr val="C20000"/>
                </a:solidFill>
                <a:latin typeface="Agilent TT Cond" pitchFamily="34" charset="0"/>
              </a:rPr>
              <a:t>f</a:t>
            </a:r>
            <a:r>
              <a:rPr lang="en-US" sz="1300" b="1" dirty="0">
                <a:solidFill>
                  <a:srgbClr val="C20000"/>
                </a:solidFill>
                <a:latin typeface="Agilent TT Cond" pitchFamily="34" charset="0"/>
              </a:rPr>
              <a:t>2</a:t>
            </a:r>
            <a:endParaRPr lang="en-US" sz="2200"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635874" y="6351181"/>
            <a:ext cx="1279525" cy="311064"/>
          </a:xfrm>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37</a:t>
            </a:fld>
            <a:endParaRPr lang="en-US"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82" name="Picture 4" descr="E8257C-2002APR19-1A"/>
          <p:cNvPicPr>
            <a:picLocks noChangeAspect="1" noChangeArrowheads="1"/>
          </p:cNvPicPr>
          <p:nvPr/>
        </p:nvPicPr>
        <p:blipFill>
          <a:blip r:embed="rId3" cstate="print"/>
          <a:srcRect b="11765"/>
          <a:stretch>
            <a:fillRect/>
          </a:stretch>
        </p:blipFill>
        <p:spPr bwMode="auto">
          <a:xfrm>
            <a:off x="3986911" y="1676400"/>
            <a:ext cx="2052731" cy="1213226"/>
          </a:xfrm>
          <a:prstGeom prst="rect">
            <a:avLst/>
          </a:prstGeom>
          <a:noFill/>
          <a:ln w="9525">
            <a:noFill/>
            <a:miter lim="800000"/>
            <a:headEnd/>
            <a:tailEnd/>
          </a:ln>
        </p:spPr>
      </p:pic>
      <p:sp>
        <p:nvSpPr>
          <p:cNvPr id="60419" name="Freeform 5"/>
          <p:cNvSpPr>
            <a:spLocks/>
          </p:cNvSpPr>
          <p:nvPr/>
        </p:nvSpPr>
        <p:spPr bwMode="auto">
          <a:xfrm flipV="1">
            <a:off x="6294438" y="3011488"/>
            <a:ext cx="1703387" cy="658812"/>
          </a:xfrm>
          <a:custGeom>
            <a:avLst/>
            <a:gdLst>
              <a:gd name="T0" fmla="*/ 2147483647 w 1438"/>
              <a:gd name="T1" fmla="*/ 0 h 630"/>
              <a:gd name="T2" fmla="*/ 2147483647 w 1438"/>
              <a:gd name="T3" fmla="*/ 2147483647 h 630"/>
              <a:gd name="T4" fmla="*/ 0 w 1438"/>
              <a:gd name="T5" fmla="*/ 2147483647 h 630"/>
              <a:gd name="T6" fmla="*/ 0 60000 65536"/>
              <a:gd name="T7" fmla="*/ 0 60000 65536"/>
              <a:gd name="T8" fmla="*/ 0 60000 65536"/>
              <a:gd name="T9" fmla="*/ 0 w 1438"/>
              <a:gd name="T10" fmla="*/ 0 h 630"/>
              <a:gd name="T11" fmla="*/ 1438 w 1438"/>
              <a:gd name="T12" fmla="*/ 630 h 630"/>
            </a:gdLst>
            <a:ahLst/>
            <a:cxnLst>
              <a:cxn ang="T6">
                <a:pos x="T0" y="T1"/>
              </a:cxn>
              <a:cxn ang="T7">
                <a:pos x="T2" y="T3"/>
              </a:cxn>
              <a:cxn ang="T8">
                <a:pos x="T4" y="T5"/>
              </a:cxn>
            </a:cxnLst>
            <a:rect l="T9" t="T10" r="T11" b="T12"/>
            <a:pathLst>
              <a:path w="1438" h="630">
                <a:moveTo>
                  <a:pt x="1437" y="0"/>
                </a:moveTo>
                <a:lnTo>
                  <a:pt x="1437" y="629"/>
                </a:lnTo>
                <a:lnTo>
                  <a:pt x="0" y="629"/>
                </a:lnTo>
              </a:path>
            </a:pathLst>
          </a:custGeom>
          <a:noFill/>
          <a:ln w="19050">
            <a:solidFill>
              <a:srgbClr val="000000"/>
            </a:solidFill>
            <a:round/>
            <a:headEnd/>
            <a:tailEnd/>
          </a:ln>
        </p:spPr>
        <p:txBody>
          <a:bodyPr/>
          <a:lstStyle/>
          <a:p>
            <a:endParaRPr lang="en-US" dirty="0">
              <a:latin typeface="Agilent TT Cond" pitchFamily="34" charset="0"/>
            </a:endParaRPr>
          </a:p>
        </p:txBody>
      </p:sp>
      <p:sp>
        <p:nvSpPr>
          <p:cNvPr id="60420" name="Freeform 6"/>
          <p:cNvSpPr>
            <a:spLocks/>
          </p:cNvSpPr>
          <p:nvPr/>
        </p:nvSpPr>
        <p:spPr bwMode="auto">
          <a:xfrm flipV="1">
            <a:off x="6375400" y="2509838"/>
            <a:ext cx="1778000" cy="1439862"/>
          </a:xfrm>
          <a:custGeom>
            <a:avLst/>
            <a:gdLst>
              <a:gd name="T0" fmla="*/ 2147483647 w 1252"/>
              <a:gd name="T1" fmla="*/ 0 h 335"/>
              <a:gd name="T2" fmla="*/ 2147483647 w 1252"/>
              <a:gd name="T3" fmla="*/ 2147483647 h 335"/>
              <a:gd name="T4" fmla="*/ 0 w 1252"/>
              <a:gd name="T5" fmla="*/ 2147483647 h 335"/>
              <a:gd name="T6" fmla="*/ 0 60000 65536"/>
              <a:gd name="T7" fmla="*/ 0 60000 65536"/>
              <a:gd name="T8" fmla="*/ 0 60000 65536"/>
              <a:gd name="T9" fmla="*/ 0 w 1252"/>
              <a:gd name="T10" fmla="*/ 0 h 335"/>
              <a:gd name="T11" fmla="*/ 1252 w 1252"/>
              <a:gd name="T12" fmla="*/ 335 h 335"/>
            </a:gdLst>
            <a:ahLst/>
            <a:cxnLst>
              <a:cxn ang="T6">
                <a:pos x="T0" y="T1"/>
              </a:cxn>
              <a:cxn ang="T7">
                <a:pos x="T2" y="T3"/>
              </a:cxn>
              <a:cxn ang="T8">
                <a:pos x="T4" y="T5"/>
              </a:cxn>
            </a:cxnLst>
            <a:rect l="T9" t="T10" r="T11" b="T12"/>
            <a:pathLst>
              <a:path w="1252" h="335">
                <a:moveTo>
                  <a:pt x="1251" y="0"/>
                </a:moveTo>
                <a:lnTo>
                  <a:pt x="1251" y="334"/>
                </a:lnTo>
                <a:lnTo>
                  <a:pt x="0" y="334"/>
                </a:lnTo>
              </a:path>
            </a:pathLst>
          </a:custGeom>
          <a:noFill/>
          <a:ln w="19050">
            <a:solidFill>
              <a:srgbClr val="000000"/>
            </a:solidFill>
            <a:round/>
            <a:headEnd/>
            <a:tailEnd/>
          </a:ln>
        </p:spPr>
        <p:txBody>
          <a:bodyPr/>
          <a:lstStyle/>
          <a:p>
            <a:endParaRPr lang="en-US" dirty="0">
              <a:latin typeface="Agilent TT Cond" pitchFamily="34" charset="0"/>
            </a:endParaRPr>
          </a:p>
        </p:txBody>
      </p:sp>
      <p:grpSp>
        <p:nvGrpSpPr>
          <p:cNvPr id="60421" name="Group 7"/>
          <p:cNvGrpSpPr>
            <a:grpSpLocks/>
          </p:cNvGrpSpPr>
          <p:nvPr/>
        </p:nvGrpSpPr>
        <p:grpSpPr bwMode="auto">
          <a:xfrm>
            <a:off x="5872163" y="2468563"/>
            <a:ext cx="517525" cy="569912"/>
            <a:chOff x="4090" y="3843"/>
            <a:chExt cx="385" cy="341"/>
          </a:xfrm>
        </p:grpSpPr>
        <p:sp>
          <p:nvSpPr>
            <p:cNvPr id="60478" name="Freeform 8"/>
            <p:cNvSpPr>
              <a:spLocks/>
            </p:cNvSpPr>
            <p:nvPr/>
          </p:nvSpPr>
          <p:spPr bwMode="auto">
            <a:xfrm>
              <a:off x="4204" y="3843"/>
              <a:ext cx="239" cy="341"/>
            </a:xfrm>
            <a:custGeom>
              <a:avLst/>
              <a:gdLst>
                <a:gd name="T0" fmla="*/ 0 w 239"/>
                <a:gd name="T1" fmla="*/ 340 h 341"/>
                <a:gd name="T2" fmla="*/ 138 w 239"/>
                <a:gd name="T3" fmla="*/ 340 h 341"/>
                <a:gd name="T4" fmla="*/ 238 w 239"/>
                <a:gd name="T5" fmla="*/ 197 h 341"/>
                <a:gd name="T6" fmla="*/ 238 w 239"/>
                <a:gd name="T7" fmla="*/ 132 h 341"/>
                <a:gd name="T8" fmla="*/ 138 w 239"/>
                <a:gd name="T9" fmla="*/ 0 h 341"/>
                <a:gd name="T10" fmla="*/ 0 w 239"/>
                <a:gd name="T11" fmla="*/ 0 h 341"/>
                <a:gd name="T12" fmla="*/ 0 w 239"/>
                <a:gd name="T13" fmla="*/ 340 h 341"/>
                <a:gd name="T14" fmla="*/ 0 60000 65536"/>
                <a:gd name="T15" fmla="*/ 0 60000 65536"/>
                <a:gd name="T16" fmla="*/ 0 60000 65536"/>
                <a:gd name="T17" fmla="*/ 0 60000 65536"/>
                <a:gd name="T18" fmla="*/ 0 60000 65536"/>
                <a:gd name="T19" fmla="*/ 0 60000 65536"/>
                <a:gd name="T20" fmla="*/ 0 60000 65536"/>
                <a:gd name="T21" fmla="*/ 0 w 239"/>
                <a:gd name="T22" fmla="*/ 0 h 341"/>
                <a:gd name="T23" fmla="*/ 239 w 239"/>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341">
                  <a:moveTo>
                    <a:pt x="0" y="340"/>
                  </a:moveTo>
                  <a:lnTo>
                    <a:pt x="138" y="340"/>
                  </a:lnTo>
                  <a:lnTo>
                    <a:pt x="238" y="197"/>
                  </a:lnTo>
                  <a:lnTo>
                    <a:pt x="238" y="132"/>
                  </a:lnTo>
                  <a:lnTo>
                    <a:pt x="138" y="0"/>
                  </a:lnTo>
                  <a:lnTo>
                    <a:pt x="0" y="0"/>
                  </a:lnTo>
                  <a:lnTo>
                    <a:pt x="0" y="340"/>
                  </a:lnTo>
                </a:path>
              </a:pathLst>
            </a:custGeom>
            <a:noFill/>
            <a:ln w="19050">
              <a:solidFill>
                <a:srgbClr val="000000"/>
              </a:solidFill>
              <a:round/>
              <a:headEnd/>
              <a:tailEnd/>
            </a:ln>
          </p:spPr>
          <p:txBody>
            <a:bodyPr/>
            <a:lstStyle/>
            <a:p>
              <a:endParaRPr lang="en-US" dirty="0">
                <a:latin typeface="Agilent TT Cond" pitchFamily="34" charset="0"/>
              </a:endParaRPr>
            </a:p>
          </p:txBody>
        </p:sp>
        <p:sp>
          <p:nvSpPr>
            <p:cNvPr id="60479" name="Line 9"/>
            <p:cNvSpPr>
              <a:spLocks noChangeShapeType="1"/>
            </p:cNvSpPr>
            <p:nvPr/>
          </p:nvSpPr>
          <p:spPr bwMode="auto">
            <a:xfrm flipH="1">
              <a:off x="4090" y="4013"/>
              <a:ext cx="156" cy="0"/>
            </a:xfrm>
            <a:prstGeom prst="line">
              <a:avLst/>
            </a:prstGeom>
            <a:noFill/>
            <a:ln w="19050">
              <a:solidFill>
                <a:srgbClr val="000000"/>
              </a:solidFill>
              <a:round/>
              <a:headEnd/>
              <a:tailEnd/>
            </a:ln>
          </p:spPr>
          <p:txBody>
            <a:bodyPr wrap="none" anchor="ctr"/>
            <a:lstStyle/>
            <a:p>
              <a:endParaRPr lang="en-US" dirty="0">
                <a:latin typeface="Agilent TT Cond" pitchFamily="34" charset="0"/>
              </a:endParaRPr>
            </a:p>
          </p:txBody>
        </p:sp>
        <p:sp>
          <p:nvSpPr>
            <p:cNvPr id="60480" name="Freeform 10"/>
            <p:cNvSpPr>
              <a:spLocks/>
            </p:cNvSpPr>
            <p:nvPr/>
          </p:nvSpPr>
          <p:spPr bwMode="auto">
            <a:xfrm>
              <a:off x="4244" y="3871"/>
              <a:ext cx="231" cy="298"/>
            </a:xfrm>
            <a:custGeom>
              <a:avLst/>
              <a:gdLst>
                <a:gd name="T0" fmla="*/ 230 w 231"/>
                <a:gd name="T1" fmla="*/ 297 h 298"/>
                <a:gd name="T2" fmla="*/ 131 w 231"/>
                <a:gd name="T3" fmla="*/ 297 h 298"/>
                <a:gd name="T4" fmla="*/ 91 w 231"/>
                <a:gd name="T5" fmla="*/ 255 h 298"/>
                <a:gd name="T6" fmla="*/ 90 w 231"/>
                <a:gd name="T7" fmla="*/ 256 h 298"/>
                <a:gd name="T8" fmla="*/ 96 w 231"/>
                <a:gd name="T9" fmla="*/ 233 h 298"/>
                <a:gd name="T10" fmla="*/ 64 w 231"/>
                <a:gd name="T11" fmla="*/ 253 h 298"/>
                <a:gd name="T12" fmla="*/ 84 w 231"/>
                <a:gd name="T13" fmla="*/ 211 h 298"/>
                <a:gd name="T14" fmla="*/ 50 w 231"/>
                <a:gd name="T15" fmla="*/ 234 h 298"/>
                <a:gd name="T16" fmla="*/ 68 w 231"/>
                <a:gd name="T17" fmla="*/ 195 h 298"/>
                <a:gd name="T18" fmla="*/ 36 w 231"/>
                <a:gd name="T19" fmla="*/ 219 h 298"/>
                <a:gd name="T20" fmla="*/ 51 w 231"/>
                <a:gd name="T21" fmla="*/ 179 h 298"/>
                <a:gd name="T22" fmla="*/ 22 w 231"/>
                <a:gd name="T23" fmla="*/ 199 h 298"/>
                <a:gd name="T24" fmla="*/ 27 w 231"/>
                <a:gd name="T25" fmla="*/ 171 h 298"/>
                <a:gd name="T26" fmla="*/ 25 w 231"/>
                <a:gd name="T27" fmla="*/ 171 h 298"/>
                <a:gd name="T28" fmla="*/ 0 w 231"/>
                <a:gd name="T29" fmla="*/ 143 h 298"/>
                <a:gd name="T30" fmla="*/ 30 w 231"/>
                <a:gd name="T31" fmla="*/ 105 h 298"/>
                <a:gd name="T32" fmla="*/ 54 w 231"/>
                <a:gd name="T33" fmla="*/ 113 h 298"/>
                <a:gd name="T34" fmla="*/ 30 w 231"/>
                <a:gd name="T35" fmla="*/ 81 h 298"/>
                <a:gd name="T36" fmla="*/ 71 w 231"/>
                <a:gd name="T37" fmla="*/ 99 h 298"/>
                <a:gd name="T38" fmla="*/ 45 w 231"/>
                <a:gd name="T39" fmla="*/ 63 h 298"/>
                <a:gd name="T40" fmla="*/ 84 w 231"/>
                <a:gd name="T41" fmla="*/ 81 h 298"/>
                <a:gd name="T42" fmla="*/ 58 w 231"/>
                <a:gd name="T43" fmla="*/ 44 h 298"/>
                <a:gd name="T44" fmla="*/ 96 w 231"/>
                <a:gd name="T45" fmla="*/ 61 h 298"/>
                <a:gd name="T46" fmla="*/ 74 w 231"/>
                <a:gd name="T47" fmla="*/ 26 h 298"/>
                <a:gd name="T48" fmla="*/ 96 w 231"/>
                <a:gd name="T49" fmla="*/ 34 h 298"/>
                <a:gd name="T50" fmla="*/ 98 w 231"/>
                <a:gd name="T51" fmla="*/ 33 h 298"/>
                <a:gd name="T52" fmla="*/ 129 w 231"/>
                <a:gd name="T53" fmla="*/ 0 h 298"/>
                <a:gd name="T54" fmla="*/ 230 w 231"/>
                <a:gd name="T55" fmla="*/ 0 h 2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1"/>
                <a:gd name="T85" fmla="*/ 0 h 298"/>
                <a:gd name="T86" fmla="*/ 231 w 231"/>
                <a:gd name="T87" fmla="*/ 298 h 2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1" h="298">
                  <a:moveTo>
                    <a:pt x="230" y="297"/>
                  </a:moveTo>
                  <a:lnTo>
                    <a:pt x="131" y="297"/>
                  </a:lnTo>
                  <a:lnTo>
                    <a:pt x="91" y="255"/>
                  </a:lnTo>
                  <a:lnTo>
                    <a:pt x="90" y="256"/>
                  </a:lnTo>
                  <a:lnTo>
                    <a:pt x="96" y="233"/>
                  </a:lnTo>
                  <a:lnTo>
                    <a:pt x="64" y="253"/>
                  </a:lnTo>
                  <a:lnTo>
                    <a:pt x="84" y="211"/>
                  </a:lnTo>
                  <a:lnTo>
                    <a:pt x="50" y="234"/>
                  </a:lnTo>
                  <a:lnTo>
                    <a:pt x="68" y="195"/>
                  </a:lnTo>
                  <a:lnTo>
                    <a:pt x="36" y="219"/>
                  </a:lnTo>
                  <a:lnTo>
                    <a:pt x="51" y="179"/>
                  </a:lnTo>
                  <a:lnTo>
                    <a:pt x="22" y="199"/>
                  </a:lnTo>
                  <a:lnTo>
                    <a:pt x="27" y="171"/>
                  </a:lnTo>
                  <a:lnTo>
                    <a:pt x="25" y="171"/>
                  </a:lnTo>
                  <a:lnTo>
                    <a:pt x="0" y="143"/>
                  </a:lnTo>
                  <a:lnTo>
                    <a:pt x="30" y="105"/>
                  </a:lnTo>
                  <a:lnTo>
                    <a:pt x="54" y="113"/>
                  </a:lnTo>
                  <a:lnTo>
                    <a:pt x="30" y="81"/>
                  </a:lnTo>
                  <a:lnTo>
                    <a:pt x="71" y="99"/>
                  </a:lnTo>
                  <a:lnTo>
                    <a:pt x="45" y="63"/>
                  </a:lnTo>
                  <a:lnTo>
                    <a:pt x="84" y="81"/>
                  </a:lnTo>
                  <a:lnTo>
                    <a:pt x="58" y="44"/>
                  </a:lnTo>
                  <a:lnTo>
                    <a:pt x="96" y="61"/>
                  </a:lnTo>
                  <a:lnTo>
                    <a:pt x="74" y="26"/>
                  </a:lnTo>
                  <a:lnTo>
                    <a:pt x="96" y="34"/>
                  </a:lnTo>
                  <a:lnTo>
                    <a:pt x="98" y="33"/>
                  </a:lnTo>
                  <a:lnTo>
                    <a:pt x="129" y="0"/>
                  </a:lnTo>
                  <a:lnTo>
                    <a:pt x="230" y="0"/>
                  </a:lnTo>
                </a:path>
              </a:pathLst>
            </a:custGeom>
            <a:noFill/>
            <a:ln w="19050">
              <a:solidFill>
                <a:srgbClr val="000000"/>
              </a:solidFill>
              <a:round/>
              <a:headEnd/>
              <a:tailEnd/>
            </a:ln>
          </p:spPr>
          <p:txBody>
            <a:bodyPr/>
            <a:lstStyle/>
            <a:p>
              <a:endParaRPr lang="en-US" dirty="0">
                <a:latin typeface="Agilent TT Cond" pitchFamily="34" charset="0"/>
              </a:endParaRPr>
            </a:p>
          </p:txBody>
        </p:sp>
      </p:grpSp>
      <p:grpSp>
        <p:nvGrpSpPr>
          <p:cNvPr id="60422" name="Group 11"/>
          <p:cNvGrpSpPr>
            <a:grpSpLocks/>
          </p:cNvGrpSpPr>
          <p:nvPr/>
        </p:nvGrpSpPr>
        <p:grpSpPr bwMode="auto">
          <a:xfrm>
            <a:off x="6694488" y="2413000"/>
            <a:ext cx="606425" cy="217488"/>
            <a:chOff x="4666" y="3810"/>
            <a:chExt cx="450" cy="132"/>
          </a:xfrm>
        </p:grpSpPr>
        <p:sp>
          <p:nvSpPr>
            <p:cNvPr id="60471" name="AutoShape 12"/>
            <p:cNvSpPr>
              <a:spLocks noChangeArrowheads="1"/>
            </p:cNvSpPr>
            <p:nvPr/>
          </p:nvSpPr>
          <p:spPr bwMode="auto">
            <a:xfrm flipV="1">
              <a:off x="4806" y="3810"/>
              <a:ext cx="310" cy="132"/>
            </a:xfrm>
            <a:prstGeom prst="roundRect">
              <a:avLst>
                <a:gd name="adj" fmla="val 0"/>
              </a:avLst>
            </a:prstGeom>
            <a:solidFill>
              <a:srgbClr val="FFFFFF"/>
            </a:solidFill>
            <a:ln w="19050">
              <a:solidFill>
                <a:srgbClr val="000000"/>
              </a:solidFill>
              <a:round/>
              <a:headEnd/>
              <a:tailEnd/>
            </a:ln>
          </p:spPr>
          <p:txBody>
            <a:bodyPr wrap="none" anchor="ctr"/>
            <a:lstStyle/>
            <a:p>
              <a:endParaRPr lang="en-US" dirty="0">
                <a:latin typeface="Agilent TT Cond" pitchFamily="34" charset="0"/>
              </a:endParaRPr>
            </a:p>
          </p:txBody>
        </p:sp>
        <p:sp>
          <p:nvSpPr>
            <p:cNvPr id="60472" name="AutoShape 13"/>
            <p:cNvSpPr>
              <a:spLocks noChangeArrowheads="1"/>
            </p:cNvSpPr>
            <p:nvPr/>
          </p:nvSpPr>
          <p:spPr bwMode="auto">
            <a:xfrm flipV="1">
              <a:off x="4666" y="3828"/>
              <a:ext cx="72" cy="93"/>
            </a:xfrm>
            <a:prstGeom prst="roundRect">
              <a:avLst>
                <a:gd name="adj" fmla="val 0"/>
              </a:avLst>
            </a:prstGeom>
            <a:solidFill>
              <a:srgbClr val="FFFFFF"/>
            </a:solidFill>
            <a:ln w="19050">
              <a:solidFill>
                <a:srgbClr val="000000"/>
              </a:solidFill>
              <a:round/>
              <a:headEnd/>
              <a:tailEnd/>
            </a:ln>
          </p:spPr>
          <p:txBody>
            <a:bodyPr wrap="none" anchor="ctr"/>
            <a:lstStyle/>
            <a:p>
              <a:endParaRPr lang="en-US" dirty="0">
                <a:latin typeface="Agilent TT Cond" pitchFamily="34" charset="0"/>
              </a:endParaRPr>
            </a:p>
          </p:txBody>
        </p:sp>
        <p:sp>
          <p:nvSpPr>
            <p:cNvPr id="60473" name="AutoShape 14"/>
            <p:cNvSpPr>
              <a:spLocks noChangeArrowheads="1"/>
            </p:cNvSpPr>
            <p:nvPr/>
          </p:nvSpPr>
          <p:spPr bwMode="auto">
            <a:xfrm flipV="1">
              <a:off x="4738" y="3846"/>
              <a:ext cx="68" cy="55"/>
            </a:xfrm>
            <a:prstGeom prst="roundRect">
              <a:avLst>
                <a:gd name="adj" fmla="val 0"/>
              </a:avLst>
            </a:prstGeom>
            <a:solidFill>
              <a:srgbClr val="FFFFFF"/>
            </a:solidFill>
            <a:ln w="19050">
              <a:solidFill>
                <a:srgbClr val="000000"/>
              </a:solidFill>
              <a:round/>
              <a:headEnd/>
              <a:tailEnd/>
            </a:ln>
          </p:spPr>
          <p:txBody>
            <a:bodyPr wrap="none" anchor="ctr"/>
            <a:lstStyle/>
            <a:p>
              <a:endParaRPr lang="en-US" dirty="0">
                <a:latin typeface="Agilent TT Cond" pitchFamily="34" charset="0"/>
              </a:endParaRPr>
            </a:p>
          </p:txBody>
        </p:sp>
        <p:grpSp>
          <p:nvGrpSpPr>
            <p:cNvPr id="60474" name="Group 15"/>
            <p:cNvGrpSpPr>
              <a:grpSpLocks/>
            </p:cNvGrpSpPr>
            <p:nvPr/>
          </p:nvGrpSpPr>
          <p:grpSpPr bwMode="auto">
            <a:xfrm>
              <a:off x="4833" y="3843"/>
              <a:ext cx="239" cy="57"/>
              <a:chOff x="4833" y="3843"/>
              <a:chExt cx="239" cy="57"/>
            </a:xfrm>
          </p:grpSpPr>
          <p:sp>
            <p:nvSpPr>
              <p:cNvPr id="60475" name="Freeform 16"/>
              <p:cNvSpPr>
                <a:spLocks/>
              </p:cNvSpPr>
              <p:nvPr/>
            </p:nvSpPr>
            <p:spPr bwMode="auto">
              <a:xfrm>
                <a:off x="4932" y="3849"/>
                <a:ext cx="47" cy="47"/>
              </a:xfrm>
              <a:custGeom>
                <a:avLst/>
                <a:gdLst>
                  <a:gd name="T0" fmla="*/ 46 w 47"/>
                  <a:gd name="T1" fmla="*/ 0 h 47"/>
                  <a:gd name="T2" fmla="*/ 46 w 47"/>
                  <a:gd name="T3" fmla="*/ 46 h 47"/>
                  <a:gd name="T4" fmla="*/ 0 w 47"/>
                  <a:gd name="T5" fmla="*/ 23 h 47"/>
                  <a:gd name="T6" fmla="*/ 46 w 47"/>
                  <a:gd name="T7" fmla="*/ 0 h 47"/>
                  <a:gd name="T8" fmla="*/ 46 w 47"/>
                  <a:gd name="T9" fmla="*/ 0 h 47"/>
                  <a:gd name="T10" fmla="*/ 0 60000 65536"/>
                  <a:gd name="T11" fmla="*/ 0 60000 65536"/>
                  <a:gd name="T12" fmla="*/ 0 60000 65536"/>
                  <a:gd name="T13" fmla="*/ 0 60000 65536"/>
                  <a:gd name="T14" fmla="*/ 0 60000 65536"/>
                  <a:gd name="T15" fmla="*/ 0 w 47"/>
                  <a:gd name="T16" fmla="*/ 0 h 47"/>
                  <a:gd name="T17" fmla="*/ 47 w 47"/>
                  <a:gd name="T18" fmla="*/ 47 h 47"/>
                </a:gdLst>
                <a:ahLst/>
                <a:cxnLst>
                  <a:cxn ang="T10">
                    <a:pos x="T0" y="T1"/>
                  </a:cxn>
                  <a:cxn ang="T11">
                    <a:pos x="T2" y="T3"/>
                  </a:cxn>
                  <a:cxn ang="T12">
                    <a:pos x="T4" y="T5"/>
                  </a:cxn>
                  <a:cxn ang="T13">
                    <a:pos x="T6" y="T7"/>
                  </a:cxn>
                  <a:cxn ang="T14">
                    <a:pos x="T8" y="T9"/>
                  </a:cxn>
                </a:cxnLst>
                <a:rect l="T15" t="T16" r="T17" b="T18"/>
                <a:pathLst>
                  <a:path w="47" h="47">
                    <a:moveTo>
                      <a:pt x="46" y="0"/>
                    </a:moveTo>
                    <a:lnTo>
                      <a:pt x="46" y="46"/>
                    </a:lnTo>
                    <a:lnTo>
                      <a:pt x="0" y="23"/>
                    </a:lnTo>
                    <a:lnTo>
                      <a:pt x="46" y="0"/>
                    </a:lnTo>
                  </a:path>
                </a:pathLst>
              </a:custGeom>
              <a:solidFill>
                <a:srgbClr val="000000"/>
              </a:solidFill>
              <a:ln w="9525">
                <a:solidFill>
                  <a:srgbClr val="000000"/>
                </a:solidFill>
                <a:round/>
                <a:headEnd/>
                <a:tailEnd/>
              </a:ln>
            </p:spPr>
            <p:txBody>
              <a:bodyPr/>
              <a:lstStyle/>
              <a:p>
                <a:endParaRPr lang="en-US" dirty="0">
                  <a:latin typeface="Agilent TT Cond" pitchFamily="34" charset="0"/>
                </a:endParaRPr>
              </a:p>
            </p:txBody>
          </p:sp>
          <p:sp>
            <p:nvSpPr>
              <p:cNvPr id="60476" name="Line 17"/>
              <p:cNvSpPr>
                <a:spLocks noChangeShapeType="1"/>
              </p:cNvSpPr>
              <p:nvPr/>
            </p:nvSpPr>
            <p:spPr bwMode="auto">
              <a:xfrm>
                <a:off x="4933" y="3843"/>
                <a:ext cx="0" cy="57"/>
              </a:xfrm>
              <a:prstGeom prst="line">
                <a:avLst/>
              </a:prstGeom>
              <a:noFill/>
              <a:ln w="9525">
                <a:solidFill>
                  <a:srgbClr val="000000"/>
                </a:solidFill>
                <a:round/>
                <a:headEnd/>
                <a:tailEnd/>
              </a:ln>
            </p:spPr>
            <p:txBody>
              <a:bodyPr wrap="none" anchor="ctr"/>
              <a:lstStyle/>
              <a:p>
                <a:endParaRPr lang="en-US" dirty="0">
                  <a:latin typeface="Agilent TT Cond" pitchFamily="34" charset="0"/>
                </a:endParaRPr>
              </a:p>
            </p:txBody>
          </p:sp>
          <p:sp>
            <p:nvSpPr>
              <p:cNvPr id="60477" name="Line 18"/>
              <p:cNvSpPr>
                <a:spLocks noChangeShapeType="1"/>
              </p:cNvSpPr>
              <p:nvPr/>
            </p:nvSpPr>
            <p:spPr bwMode="auto">
              <a:xfrm>
                <a:off x="4833" y="3871"/>
                <a:ext cx="239" cy="0"/>
              </a:xfrm>
              <a:prstGeom prst="line">
                <a:avLst/>
              </a:prstGeom>
              <a:noFill/>
              <a:ln w="9525">
                <a:solidFill>
                  <a:srgbClr val="000000"/>
                </a:solidFill>
                <a:round/>
                <a:headEnd/>
                <a:tailEnd/>
              </a:ln>
            </p:spPr>
            <p:txBody>
              <a:bodyPr wrap="none" anchor="ctr"/>
              <a:lstStyle/>
              <a:p>
                <a:endParaRPr lang="en-US" dirty="0">
                  <a:latin typeface="Agilent TT Cond" pitchFamily="34" charset="0"/>
                </a:endParaRPr>
              </a:p>
            </p:txBody>
          </p:sp>
        </p:grpSp>
      </p:grpSp>
      <p:grpSp>
        <p:nvGrpSpPr>
          <p:cNvPr id="60423" name="Group 19"/>
          <p:cNvGrpSpPr>
            <a:grpSpLocks/>
          </p:cNvGrpSpPr>
          <p:nvPr/>
        </p:nvGrpSpPr>
        <p:grpSpPr bwMode="auto">
          <a:xfrm>
            <a:off x="7351713" y="2898775"/>
            <a:ext cx="608012" cy="222250"/>
            <a:chOff x="5189" y="4101"/>
            <a:chExt cx="451" cy="133"/>
          </a:xfrm>
        </p:grpSpPr>
        <p:sp>
          <p:nvSpPr>
            <p:cNvPr id="60464" name="AutoShape 20"/>
            <p:cNvSpPr>
              <a:spLocks noChangeArrowheads="1"/>
            </p:cNvSpPr>
            <p:nvPr/>
          </p:nvSpPr>
          <p:spPr bwMode="auto">
            <a:xfrm flipV="1">
              <a:off x="5330" y="4101"/>
              <a:ext cx="310" cy="133"/>
            </a:xfrm>
            <a:prstGeom prst="roundRect">
              <a:avLst>
                <a:gd name="adj" fmla="val 0"/>
              </a:avLst>
            </a:prstGeom>
            <a:solidFill>
              <a:srgbClr val="FFFFFF"/>
            </a:solidFill>
            <a:ln w="19050">
              <a:solidFill>
                <a:srgbClr val="000000"/>
              </a:solidFill>
              <a:round/>
              <a:headEnd/>
              <a:tailEnd/>
            </a:ln>
          </p:spPr>
          <p:txBody>
            <a:bodyPr wrap="none" anchor="ctr"/>
            <a:lstStyle/>
            <a:p>
              <a:endParaRPr lang="en-US" dirty="0">
                <a:latin typeface="Agilent TT Cond" pitchFamily="34" charset="0"/>
              </a:endParaRPr>
            </a:p>
          </p:txBody>
        </p:sp>
        <p:sp>
          <p:nvSpPr>
            <p:cNvPr id="60465" name="AutoShape 21"/>
            <p:cNvSpPr>
              <a:spLocks noChangeArrowheads="1"/>
            </p:cNvSpPr>
            <p:nvPr/>
          </p:nvSpPr>
          <p:spPr bwMode="auto">
            <a:xfrm flipV="1">
              <a:off x="5189" y="4120"/>
              <a:ext cx="73" cy="92"/>
            </a:xfrm>
            <a:prstGeom prst="roundRect">
              <a:avLst>
                <a:gd name="adj" fmla="val 0"/>
              </a:avLst>
            </a:prstGeom>
            <a:solidFill>
              <a:srgbClr val="FFFFFF"/>
            </a:solidFill>
            <a:ln w="19050">
              <a:solidFill>
                <a:srgbClr val="000000"/>
              </a:solidFill>
              <a:round/>
              <a:headEnd/>
              <a:tailEnd/>
            </a:ln>
          </p:spPr>
          <p:txBody>
            <a:bodyPr wrap="none" anchor="ctr"/>
            <a:lstStyle/>
            <a:p>
              <a:endParaRPr lang="en-US" dirty="0">
                <a:latin typeface="Agilent TT Cond" pitchFamily="34" charset="0"/>
              </a:endParaRPr>
            </a:p>
          </p:txBody>
        </p:sp>
        <p:sp>
          <p:nvSpPr>
            <p:cNvPr id="60466" name="AutoShape 22"/>
            <p:cNvSpPr>
              <a:spLocks noChangeArrowheads="1"/>
            </p:cNvSpPr>
            <p:nvPr/>
          </p:nvSpPr>
          <p:spPr bwMode="auto">
            <a:xfrm flipV="1">
              <a:off x="5262" y="4138"/>
              <a:ext cx="68" cy="54"/>
            </a:xfrm>
            <a:prstGeom prst="roundRect">
              <a:avLst>
                <a:gd name="adj" fmla="val 0"/>
              </a:avLst>
            </a:prstGeom>
            <a:solidFill>
              <a:srgbClr val="FFFFFF"/>
            </a:solidFill>
            <a:ln w="19050">
              <a:solidFill>
                <a:srgbClr val="000000"/>
              </a:solidFill>
              <a:round/>
              <a:headEnd/>
              <a:tailEnd/>
            </a:ln>
          </p:spPr>
          <p:txBody>
            <a:bodyPr wrap="none" anchor="ctr"/>
            <a:lstStyle/>
            <a:p>
              <a:endParaRPr lang="en-US" dirty="0">
                <a:latin typeface="Agilent TT Cond" pitchFamily="34" charset="0"/>
              </a:endParaRPr>
            </a:p>
          </p:txBody>
        </p:sp>
        <p:grpSp>
          <p:nvGrpSpPr>
            <p:cNvPr id="60467" name="Group 23"/>
            <p:cNvGrpSpPr>
              <a:grpSpLocks/>
            </p:cNvGrpSpPr>
            <p:nvPr/>
          </p:nvGrpSpPr>
          <p:grpSpPr bwMode="auto">
            <a:xfrm>
              <a:off x="5356" y="4134"/>
              <a:ext cx="239" cy="58"/>
              <a:chOff x="5356" y="4134"/>
              <a:chExt cx="239" cy="58"/>
            </a:xfrm>
          </p:grpSpPr>
          <p:sp>
            <p:nvSpPr>
              <p:cNvPr id="60468" name="Freeform 24"/>
              <p:cNvSpPr>
                <a:spLocks/>
              </p:cNvSpPr>
              <p:nvPr/>
            </p:nvSpPr>
            <p:spPr bwMode="auto">
              <a:xfrm>
                <a:off x="5456" y="4141"/>
                <a:ext cx="47" cy="46"/>
              </a:xfrm>
              <a:custGeom>
                <a:avLst/>
                <a:gdLst>
                  <a:gd name="T0" fmla="*/ 46 w 47"/>
                  <a:gd name="T1" fmla="*/ 0 h 46"/>
                  <a:gd name="T2" fmla="*/ 46 w 47"/>
                  <a:gd name="T3" fmla="*/ 45 h 46"/>
                  <a:gd name="T4" fmla="*/ 0 w 47"/>
                  <a:gd name="T5" fmla="*/ 22 h 46"/>
                  <a:gd name="T6" fmla="*/ 46 w 47"/>
                  <a:gd name="T7" fmla="*/ 0 h 46"/>
                  <a:gd name="T8" fmla="*/ 46 w 47"/>
                  <a:gd name="T9" fmla="*/ 0 h 46"/>
                  <a:gd name="T10" fmla="*/ 0 60000 65536"/>
                  <a:gd name="T11" fmla="*/ 0 60000 65536"/>
                  <a:gd name="T12" fmla="*/ 0 60000 65536"/>
                  <a:gd name="T13" fmla="*/ 0 60000 65536"/>
                  <a:gd name="T14" fmla="*/ 0 60000 65536"/>
                  <a:gd name="T15" fmla="*/ 0 w 47"/>
                  <a:gd name="T16" fmla="*/ 0 h 46"/>
                  <a:gd name="T17" fmla="*/ 47 w 47"/>
                  <a:gd name="T18" fmla="*/ 46 h 46"/>
                </a:gdLst>
                <a:ahLst/>
                <a:cxnLst>
                  <a:cxn ang="T10">
                    <a:pos x="T0" y="T1"/>
                  </a:cxn>
                  <a:cxn ang="T11">
                    <a:pos x="T2" y="T3"/>
                  </a:cxn>
                  <a:cxn ang="T12">
                    <a:pos x="T4" y="T5"/>
                  </a:cxn>
                  <a:cxn ang="T13">
                    <a:pos x="T6" y="T7"/>
                  </a:cxn>
                  <a:cxn ang="T14">
                    <a:pos x="T8" y="T9"/>
                  </a:cxn>
                </a:cxnLst>
                <a:rect l="T15" t="T16" r="T17" b="T18"/>
                <a:pathLst>
                  <a:path w="47" h="46">
                    <a:moveTo>
                      <a:pt x="46" y="0"/>
                    </a:moveTo>
                    <a:lnTo>
                      <a:pt x="46" y="45"/>
                    </a:lnTo>
                    <a:lnTo>
                      <a:pt x="0" y="22"/>
                    </a:lnTo>
                    <a:lnTo>
                      <a:pt x="46" y="0"/>
                    </a:lnTo>
                  </a:path>
                </a:pathLst>
              </a:custGeom>
              <a:solidFill>
                <a:srgbClr val="000000"/>
              </a:solidFill>
              <a:ln w="9525">
                <a:solidFill>
                  <a:srgbClr val="000000"/>
                </a:solidFill>
                <a:round/>
                <a:headEnd/>
                <a:tailEnd/>
              </a:ln>
            </p:spPr>
            <p:txBody>
              <a:bodyPr/>
              <a:lstStyle/>
              <a:p>
                <a:endParaRPr lang="en-US" dirty="0">
                  <a:latin typeface="Agilent TT Cond" pitchFamily="34" charset="0"/>
                </a:endParaRPr>
              </a:p>
            </p:txBody>
          </p:sp>
          <p:sp>
            <p:nvSpPr>
              <p:cNvPr id="60469" name="Line 25"/>
              <p:cNvSpPr>
                <a:spLocks noChangeShapeType="1"/>
              </p:cNvSpPr>
              <p:nvPr/>
            </p:nvSpPr>
            <p:spPr bwMode="auto">
              <a:xfrm>
                <a:off x="5457" y="4134"/>
                <a:ext cx="0" cy="58"/>
              </a:xfrm>
              <a:prstGeom prst="line">
                <a:avLst/>
              </a:prstGeom>
              <a:noFill/>
              <a:ln w="9525">
                <a:solidFill>
                  <a:srgbClr val="000000"/>
                </a:solidFill>
                <a:round/>
                <a:headEnd/>
                <a:tailEnd/>
              </a:ln>
            </p:spPr>
            <p:txBody>
              <a:bodyPr wrap="none" anchor="ctr"/>
              <a:lstStyle/>
              <a:p>
                <a:endParaRPr lang="en-US" dirty="0">
                  <a:latin typeface="Agilent TT Cond" pitchFamily="34" charset="0"/>
                </a:endParaRPr>
              </a:p>
            </p:txBody>
          </p:sp>
          <p:sp>
            <p:nvSpPr>
              <p:cNvPr id="60470" name="Line 26"/>
              <p:cNvSpPr>
                <a:spLocks noChangeShapeType="1"/>
              </p:cNvSpPr>
              <p:nvPr/>
            </p:nvSpPr>
            <p:spPr bwMode="auto">
              <a:xfrm>
                <a:off x="5356" y="4163"/>
                <a:ext cx="239" cy="0"/>
              </a:xfrm>
              <a:prstGeom prst="line">
                <a:avLst/>
              </a:prstGeom>
              <a:noFill/>
              <a:ln w="9525">
                <a:solidFill>
                  <a:srgbClr val="000000"/>
                </a:solidFill>
                <a:round/>
                <a:headEnd/>
                <a:tailEnd/>
              </a:ln>
            </p:spPr>
            <p:txBody>
              <a:bodyPr wrap="none" anchor="ctr"/>
              <a:lstStyle/>
              <a:p>
                <a:endParaRPr lang="en-US" dirty="0">
                  <a:latin typeface="Agilent TT Cond" pitchFamily="34" charset="0"/>
                </a:endParaRPr>
              </a:p>
            </p:txBody>
          </p:sp>
        </p:grpSp>
      </p:grpSp>
      <p:sp>
        <p:nvSpPr>
          <p:cNvPr id="60424" name="Text Box 27"/>
          <p:cNvSpPr txBox="1">
            <a:spLocks noChangeArrowheads="1"/>
          </p:cNvSpPr>
          <p:nvPr/>
        </p:nvSpPr>
        <p:spPr bwMode="auto">
          <a:xfrm>
            <a:off x="6819900" y="2160588"/>
            <a:ext cx="750888" cy="220662"/>
          </a:xfrm>
          <a:prstGeom prst="rect">
            <a:avLst/>
          </a:prstGeom>
          <a:noFill/>
          <a:ln w="9525">
            <a:noFill/>
            <a:miter lim="800000"/>
            <a:headEnd/>
            <a:tailEnd/>
          </a:ln>
        </p:spPr>
        <p:txBody>
          <a:bodyPr lIns="0" tIns="0" rIns="0" bIns="0"/>
          <a:lstStyle/>
          <a:p>
            <a:pPr defTabSz="409575">
              <a:buClr>
                <a:srgbClr val="000000"/>
              </a:buClr>
              <a:buSzPct val="90000"/>
              <a:buFont typeface="Monotype Sorts" pitchFamily="2" charset="2"/>
              <a:buNone/>
            </a:pPr>
            <a:r>
              <a:rPr lang="en-US" sz="1200" dirty="0">
                <a:solidFill>
                  <a:srgbClr val="000000"/>
                </a:solidFill>
                <a:latin typeface="Agilent TT Cond" pitchFamily="34" charset="0"/>
              </a:rPr>
              <a:t>Detector</a:t>
            </a:r>
            <a:endParaRPr lang="en-US" sz="2200" dirty="0">
              <a:latin typeface="Agilent TT Cond" pitchFamily="34" charset="0"/>
            </a:endParaRPr>
          </a:p>
        </p:txBody>
      </p:sp>
      <p:sp>
        <p:nvSpPr>
          <p:cNvPr id="60425" name="Text Box 28"/>
          <p:cNvSpPr txBox="1">
            <a:spLocks noChangeArrowheads="1"/>
          </p:cNvSpPr>
          <p:nvPr/>
        </p:nvSpPr>
        <p:spPr bwMode="auto">
          <a:xfrm>
            <a:off x="7467600" y="2667000"/>
            <a:ext cx="731838" cy="222250"/>
          </a:xfrm>
          <a:prstGeom prst="rect">
            <a:avLst/>
          </a:prstGeom>
          <a:noFill/>
          <a:ln w="9525">
            <a:noFill/>
            <a:miter lim="800000"/>
            <a:headEnd/>
            <a:tailEnd/>
          </a:ln>
        </p:spPr>
        <p:txBody>
          <a:bodyPr lIns="0" tIns="0" rIns="0" bIns="0"/>
          <a:lstStyle/>
          <a:p>
            <a:pPr defTabSz="409575">
              <a:buClr>
                <a:srgbClr val="000000"/>
              </a:buClr>
              <a:buSzPct val="90000"/>
              <a:buFont typeface="Monotype Sorts" pitchFamily="2" charset="2"/>
              <a:buNone/>
            </a:pPr>
            <a:r>
              <a:rPr lang="en-US" sz="1200" dirty="0">
                <a:solidFill>
                  <a:srgbClr val="000000"/>
                </a:solidFill>
                <a:latin typeface="Agilent TT Cond" pitchFamily="34" charset="0"/>
              </a:rPr>
              <a:t>Detector</a:t>
            </a:r>
            <a:endParaRPr lang="en-US" sz="2200" dirty="0">
              <a:latin typeface="Agilent TT Cond" pitchFamily="34" charset="0"/>
            </a:endParaRPr>
          </a:p>
        </p:txBody>
      </p:sp>
      <p:sp>
        <p:nvSpPr>
          <p:cNvPr id="1777693" name="Freeform 29"/>
          <p:cNvSpPr>
            <a:spLocks/>
          </p:cNvSpPr>
          <p:nvPr/>
        </p:nvSpPr>
        <p:spPr bwMode="auto">
          <a:xfrm>
            <a:off x="6751638" y="2878138"/>
            <a:ext cx="503237" cy="247650"/>
          </a:xfrm>
          <a:custGeom>
            <a:avLst/>
            <a:gdLst/>
            <a:ahLst/>
            <a:cxnLst>
              <a:cxn ang="0">
                <a:pos x="373" y="0"/>
              </a:cxn>
              <a:cxn ang="0">
                <a:pos x="373" y="148"/>
              </a:cxn>
              <a:cxn ang="0">
                <a:pos x="0" y="148"/>
              </a:cxn>
              <a:cxn ang="0">
                <a:pos x="0" y="0"/>
              </a:cxn>
              <a:cxn ang="0">
                <a:pos x="373" y="0"/>
              </a:cxn>
              <a:cxn ang="0">
                <a:pos x="373" y="0"/>
              </a:cxn>
            </a:cxnLst>
            <a:rect l="0" t="0" r="r" b="b"/>
            <a:pathLst>
              <a:path w="374" h="149">
                <a:moveTo>
                  <a:pt x="373" y="0"/>
                </a:moveTo>
                <a:lnTo>
                  <a:pt x="373" y="148"/>
                </a:lnTo>
                <a:lnTo>
                  <a:pt x="0" y="148"/>
                </a:lnTo>
                <a:lnTo>
                  <a:pt x="0" y="0"/>
                </a:lnTo>
                <a:lnTo>
                  <a:pt x="373" y="0"/>
                </a:lnTo>
                <a:lnTo>
                  <a:pt x="373" y="0"/>
                </a:lnTo>
              </a:path>
            </a:pathLst>
          </a:custGeom>
          <a:gradFill rotWithShape="0">
            <a:gsLst>
              <a:gs pos="0">
                <a:schemeClr val="hlink"/>
              </a:gs>
              <a:gs pos="50000">
                <a:srgbClr val="FFFFFF"/>
              </a:gs>
              <a:gs pos="100000">
                <a:schemeClr val="hlink"/>
              </a:gs>
            </a:gsLst>
            <a:lin ang="5400000" scaled="1"/>
          </a:gradFill>
          <a:ln w="31750" cap="flat" cmpd="sng">
            <a:solidFill>
              <a:srgbClr val="000000"/>
            </a:solidFill>
            <a:prstDash val="solid"/>
            <a:round/>
            <a:headEnd type="none" w="med" len="med"/>
            <a:tailEnd type="none" w="med" len="med"/>
          </a:ln>
          <a:effectLst/>
        </p:spPr>
        <p:txBody>
          <a:bodyPr/>
          <a:lstStyle/>
          <a:p>
            <a:pPr>
              <a:defRPr/>
            </a:pPr>
            <a:endParaRPr lang="en-US" dirty="0">
              <a:latin typeface="Agilent TT Cond" pitchFamily="34" charset="0"/>
            </a:endParaRPr>
          </a:p>
        </p:txBody>
      </p:sp>
      <p:sp>
        <p:nvSpPr>
          <p:cNvPr id="60427" name="Freeform 30"/>
          <p:cNvSpPr>
            <a:spLocks/>
          </p:cNvSpPr>
          <p:nvPr/>
        </p:nvSpPr>
        <p:spPr bwMode="auto">
          <a:xfrm>
            <a:off x="6651625" y="2947988"/>
            <a:ext cx="100013" cy="119062"/>
          </a:xfrm>
          <a:custGeom>
            <a:avLst/>
            <a:gdLst>
              <a:gd name="T0" fmla="*/ 2147483647 w 72"/>
              <a:gd name="T1" fmla="*/ 0 h 71"/>
              <a:gd name="T2" fmla="*/ 2147483647 w 72"/>
              <a:gd name="T3" fmla="*/ 2147483647 h 71"/>
              <a:gd name="T4" fmla="*/ 0 w 72"/>
              <a:gd name="T5" fmla="*/ 2147483647 h 71"/>
              <a:gd name="T6" fmla="*/ 0 w 72"/>
              <a:gd name="T7" fmla="*/ 0 h 71"/>
              <a:gd name="T8" fmla="*/ 2147483647 w 72"/>
              <a:gd name="T9" fmla="*/ 0 h 71"/>
              <a:gd name="T10" fmla="*/ 2147483647 w 72"/>
              <a:gd name="T11" fmla="*/ 0 h 71"/>
              <a:gd name="T12" fmla="*/ 0 60000 65536"/>
              <a:gd name="T13" fmla="*/ 0 60000 65536"/>
              <a:gd name="T14" fmla="*/ 0 60000 65536"/>
              <a:gd name="T15" fmla="*/ 0 60000 65536"/>
              <a:gd name="T16" fmla="*/ 0 60000 65536"/>
              <a:gd name="T17" fmla="*/ 0 60000 65536"/>
              <a:gd name="T18" fmla="*/ 0 w 72"/>
              <a:gd name="T19" fmla="*/ 0 h 71"/>
              <a:gd name="T20" fmla="*/ 72 w 7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72" h="71">
                <a:moveTo>
                  <a:pt x="71" y="0"/>
                </a:moveTo>
                <a:lnTo>
                  <a:pt x="71" y="70"/>
                </a:lnTo>
                <a:lnTo>
                  <a:pt x="0" y="70"/>
                </a:lnTo>
                <a:lnTo>
                  <a:pt x="0" y="0"/>
                </a:lnTo>
                <a:lnTo>
                  <a:pt x="71" y="0"/>
                </a:lnTo>
              </a:path>
            </a:pathLst>
          </a:custGeom>
          <a:solidFill>
            <a:srgbClr val="FFFFFF"/>
          </a:solidFill>
          <a:ln w="31750">
            <a:solidFill>
              <a:srgbClr val="000000"/>
            </a:solidFill>
            <a:round/>
            <a:headEnd/>
            <a:tailEnd/>
          </a:ln>
        </p:spPr>
        <p:txBody>
          <a:bodyPr/>
          <a:lstStyle/>
          <a:p>
            <a:endParaRPr lang="en-US" dirty="0">
              <a:latin typeface="Agilent TT Cond" pitchFamily="34" charset="0"/>
            </a:endParaRPr>
          </a:p>
        </p:txBody>
      </p:sp>
      <p:sp>
        <p:nvSpPr>
          <p:cNvPr id="60428" name="Freeform 31"/>
          <p:cNvSpPr>
            <a:spLocks/>
          </p:cNvSpPr>
          <p:nvPr/>
        </p:nvSpPr>
        <p:spPr bwMode="auto">
          <a:xfrm>
            <a:off x="7251700" y="2951163"/>
            <a:ext cx="96838" cy="115887"/>
          </a:xfrm>
          <a:custGeom>
            <a:avLst/>
            <a:gdLst>
              <a:gd name="T0" fmla="*/ 2147483647 w 72"/>
              <a:gd name="T1" fmla="*/ 0 h 70"/>
              <a:gd name="T2" fmla="*/ 2147483647 w 72"/>
              <a:gd name="T3" fmla="*/ 2147483647 h 70"/>
              <a:gd name="T4" fmla="*/ 0 w 72"/>
              <a:gd name="T5" fmla="*/ 2147483647 h 70"/>
              <a:gd name="T6" fmla="*/ 0 w 72"/>
              <a:gd name="T7" fmla="*/ 0 h 70"/>
              <a:gd name="T8" fmla="*/ 2147483647 w 72"/>
              <a:gd name="T9" fmla="*/ 0 h 70"/>
              <a:gd name="T10" fmla="*/ 2147483647 w 72"/>
              <a:gd name="T11" fmla="*/ 0 h 70"/>
              <a:gd name="T12" fmla="*/ 0 60000 65536"/>
              <a:gd name="T13" fmla="*/ 0 60000 65536"/>
              <a:gd name="T14" fmla="*/ 0 60000 65536"/>
              <a:gd name="T15" fmla="*/ 0 60000 65536"/>
              <a:gd name="T16" fmla="*/ 0 60000 65536"/>
              <a:gd name="T17" fmla="*/ 0 60000 65536"/>
              <a:gd name="T18" fmla="*/ 0 w 72"/>
              <a:gd name="T19" fmla="*/ 0 h 70"/>
              <a:gd name="T20" fmla="*/ 72 w 72"/>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2" h="70">
                <a:moveTo>
                  <a:pt x="71" y="0"/>
                </a:moveTo>
                <a:lnTo>
                  <a:pt x="71" y="69"/>
                </a:lnTo>
                <a:lnTo>
                  <a:pt x="0" y="69"/>
                </a:lnTo>
                <a:lnTo>
                  <a:pt x="0" y="0"/>
                </a:lnTo>
                <a:lnTo>
                  <a:pt x="71" y="0"/>
                </a:lnTo>
              </a:path>
            </a:pathLst>
          </a:custGeom>
          <a:solidFill>
            <a:srgbClr val="FFFFFF"/>
          </a:solidFill>
          <a:ln w="31750">
            <a:solidFill>
              <a:srgbClr val="000000"/>
            </a:solidFill>
            <a:round/>
            <a:headEnd/>
            <a:tailEnd/>
          </a:ln>
        </p:spPr>
        <p:txBody>
          <a:bodyPr/>
          <a:lstStyle/>
          <a:p>
            <a:endParaRPr lang="en-US" dirty="0">
              <a:latin typeface="Agilent TT Cond" pitchFamily="34" charset="0"/>
            </a:endParaRPr>
          </a:p>
        </p:txBody>
      </p:sp>
      <p:sp>
        <p:nvSpPr>
          <p:cNvPr id="60429" name="Text Box 32"/>
          <p:cNvSpPr txBox="1">
            <a:spLocks noChangeArrowheads="1"/>
          </p:cNvSpPr>
          <p:nvPr/>
        </p:nvSpPr>
        <p:spPr bwMode="auto">
          <a:xfrm>
            <a:off x="6796088" y="2905125"/>
            <a:ext cx="384175" cy="196850"/>
          </a:xfrm>
          <a:prstGeom prst="rect">
            <a:avLst/>
          </a:prstGeom>
          <a:noFill/>
          <a:ln w="9525">
            <a:noFill/>
            <a:miter lim="800000"/>
            <a:headEnd/>
            <a:tailEnd/>
          </a:ln>
        </p:spPr>
        <p:txBody>
          <a:bodyPr lIns="0" tIns="0" rIns="0" bIns="0" anchor="b"/>
          <a:lstStyle/>
          <a:p>
            <a:pPr algn="ctr" defTabSz="409575">
              <a:buClr>
                <a:srgbClr val="104160"/>
              </a:buClr>
              <a:buSzPct val="90000"/>
              <a:buFont typeface="Monotype Sorts" pitchFamily="2" charset="2"/>
              <a:buNone/>
            </a:pPr>
            <a:r>
              <a:rPr lang="en-US" sz="1100" b="1" dirty="0">
                <a:solidFill>
                  <a:srgbClr val="000000"/>
                </a:solidFill>
                <a:latin typeface="Agilent TT Cond" pitchFamily="34" charset="0"/>
              </a:rPr>
              <a:t>DUT</a:t>
            </a:r>
            <a:endParaRPr lang="en-US" sz="2200" dirty="0">
              <a:latin typeface="Agilent TT Cond" pitchFamily="34" charset="0"/>
            </a:endParaRPr>
          </a:p>
        </p:txBody>
      </p:sp>
      <p:sp>
        <p:nvSpPr>
          <p:cNvPr id="60430" name="Line 33"/>
          <p:cNvSpPr>
            <a:spLocks noChangeShapeType="1"/>
          </p:cNvSpPr>
          <p:nvPr/>
        </p:nvSpPr>
        <p:spPr bwMode="auto">
          <a:xfrm>
            <a:off x="5805488" y="1900238"/>
            <a:ext cx="1587" cy="3175"/>
          </a:xfrm>
          <a:prstGeom prst="line">
            <a:avLst/>
          </a:prstGeom>
          <a:noFill/>
          <a:ln w="19050">
            <a:solidFill>
              <a:schemeClr val="tx2"/>
            </a:solidFill>
            <a:round/>
            <a:headEnd/>
            <a:tailEnd/>
          </a:ln>
        </p:spPr>
        <p:txBody>
          <a:bodyPr lIns="0" tIns="0" rIns="0" bIns="0"/>
          <a:lstStyle/>
          <a:p>
            <a:endParaRPr lang="en-US" dirty="0">
              <a:latin typeface="Agilent TT Cond" pitchFamily="34" charset="0"/>
            </a:endParaRPr>
          </a:p>
        </p:txBody>
      </p:sp>
      <p:cxnSp>
        <p:nvCxnSpPr>
          <p:cNvPr id="60431" name="AutoShape 34"/>
          <p:cNvCxnSpPr>
            <a:cxnSpLocks noChangeShapeType="1"/>
          </p:cNvCxnSpPr>
          <p:nvPr/>
        </p:nvCxnSpPr>
        <p:spPr bwMode="auto">
          <a:xfrm>
            <a:off x="7370763" y="1690688"/>
            <a:ext cx="0" cy="0"/>
          </a:xfrm>
          <a:prstGeom prst="straightConnector1">
            <a:avLst/>
          </a:prstGeom>
          <a:noFill/>
          <a:ln w="19050">
            <a:solidFill>
              <a:schemeClr val="tx2"/>
            </a:solidFill>
            <a:round/>
            <a:headEnd/>
            <a:tailEnd/>
          </a:ln>
        </p:spPr>
      </p:cxnSp>
      <p:cxnSp>
        <p:nvCxnSpPr>
          <p:cNvPr id="60432" name="AutoShape 35"/>
          <p:cNvCxnSpPr>
            <a:cxnSpLocks noChangeShapeType="1"/>
          </p:cNvCxnSpPr>
          <p:nvPr/>
        </p:nvCxnSpPr>
        <p:spPr bwMode="auto">
          <a:xfrm>
            <a:off x="5842000" y="2138363"/>
            <a:ext cx="1588" cy="12700"/>
          </a:xfrm>
          <a:prstGeom prst="straightConnector1">
            <a:avLst/>
          </a:prstGeom>
          <a:noFill/>
          <a:ln w="19050">
            <a:solidFill>
              <a:schemeClr val="tx2"/>
            </a:solidFill>
            <a:round/>
            <a:headEnd/>
            <a:tailEnd/>
          </a:ln>
        </p:spPr>
      </p:cxnSp>
      <p:sp>
        <p:nvSpPr>
          <p:cNvPr id="60433" name="Line 36"/>
          <p:cNvSpPr>
            <a:spLocks noChangeShapeType="1"/>
          </p:cNvSpPr>
          <p:nvPr/>
        </p:nvSpPr>
        <p:spPr bwMode="auto">
          <a:xfrm>
            <a:off x="5805488" y="3659188"/>
            <a:ext cx="2192337" cy="1587"/>
          </a:xfrm>
          <a:prstGeom prst="line">
            <a:avLst/>
          </a:prstGeom>
          <a:noFill/>
          <a:ln w="19050">
            <a:solidFill>
              <a:schemeClr val="tx1"/>
            </a:solidFill>
            <a:round/>
            <a:headEnd/>
            <a:tailEnd/>
          </a:ln>
        </p:spPr>
        <p:txBody>
          <a:bodyPr lIns="0" tIns="0" rIns="0" bIns="0"/>
          <a:lstStyle/>
          <a:p>
            <a:endParaRPr lang="en-US" dirty="0">
              <a:latin typeface="Agilent TT Cond" pitchFamily="34" charset="0"/>
            </a:endParaRPr>
          </a:p>
        </p:txBody>
      </p:sp>
      <p:sp>
        <p:nvSpPr>
          <p:cNvPr id="60434" name="Line 37"/>
          <p:cNvSpPr>
            <a:spLocks noChangeShapeType="1"/>
          </p:cNvSpPr>
          <p:nvPr/>
        </p:nvSpPr>
        <p:spPr bwMode="auto">
          <a:xfrm>
            <a:off x="5522913" y="3949700"/>
            <a:ext cx="2630487" cy="1588"/>
          </a:xfrm>
          <a:prstGeom prst="line">
            <a:avLst/>
          </a:prstGeom>
          <a:noFill/>
          <a:ln w="19050">
            <a:solidFill>
              <a:schemeClr val="tx1"/>
            </a:solidFill>
            <a:round/>
            <a:headEnd/>
            <a:tailEnd/>
          </a:ln>
        </p:spPr>
        <p:txBody>
          <a:bodyPr lIns="0" tIns="0" rIns="0" bIns="0"/>
          <a:lstStyle/>
          <a:p>
            <a:endParaRPr lang="en-US" dirty="0">
              <a:latin typeface="Agilent TT Cond" pitchFamily="34" charset="0"/>
            </a:endParaRPr>
          </a:p>
        </p:txBody>
      </p:sp>
      <p:sp>
        <p:nvSpPr>
          <p:cNvPr id="60435" name="Line 38"/>
          <p:cNvSpPr>
            <a:spLocks noChangeShapeType="1"/>
          </p:cNvSpPr>
          <p:nvPr/>
        </p:nvSpPr>
        <p:spPr bwMode="auto">
          <a:xfrm>
            <a:off x="5530850" y="3683000"/>
            <a:ext cx="1588" cy="269875"/>
          </a:xfrm>
          <a:prstGeom prst="line">
            <a:avLst/>
          </a:prstGeom>
          <a:noFill/>
          <a:ln w="19050">
            <a:solidFill>
              <a:schemeClr val="tx1"/>
            </a:solidFill>
            <a:round/>
            <a:headEnd/>
            <a:tailEnd/>
          </a:ln>
        </p:spPr>
        <p:txBody>
          <a:bodyPr lIns="0" tIns="0" rIns="0" bIns="0"/>
          <a:lstStyle/>
          <a:p>
            <a:endParaRPr lang="en-US" dirty="0">
              <a:latin typeface="Agilent TT Cond" pitchFamily="34" charset="0"/>
            </a:endParaRPr>
          </a:p>
        </p:txBody>
      </p:sp>
      <p:grpSp>
        <p:nvGrpSpPr>
          <p:cNvPr id="60436" name="Group 39"/>
          <p:cNvGrpSpPr>
            <a:grpSpLocks/>
          </p:cNvGrpSpPr>
          <p:nvPr/>
        </p:nvGrpSpPr>
        <p:grpSpPr bwMode="auto">
          <a:xfrm>
            <a:off x="1627188" y="4611688"/>
            <a:ext cx="706438" cy="685800"/>
            <a:chOff x="2031" y="3116"/>
            <a:chExt cx="489" cy="489"/>
          </a:xfrm>
        </p:grpSpPr>
        <p:sp>
          <p:nvSpPr>
            <p:cNvPr id="60461" name="Oval 40"/>
            <p:cNvSpPr>
              <a:spLocks noChangeArrowheads="1"/>
            </p:cNvSpPr>
            <p:nvPr/>
          </p:nvSpPr>
          <p:spPr bwMode="auto">
            <a:xfrm>
              <a:off x="2031" y="3116"/>
              <a:ext cx="489" cy="489"/>
            </a:xfrm>
            <a:prstGeom prst="ellipse">
              <a:avLst/>
            </a:prstGeom>
            <a:noFill/>
            <a:ln w="18732">
              <a:solidFill>
                <a:schemeClr val="folHlink"/>
              </a:solidFill>
              <a:round/>
              <a:headEnd/>
              <a:tailEnd/>
            </a:ln>
          </p:spPr>
          <p:txBody>
            <a:bodyPr wrap="none" anchor="ctr"/>
            <a:lstStyle/>
            <a:p>
              <a:endParaRPr lang="en-US" dirty="0">
                <a:latin typeface="Agilent TT Cond" pitchFamily="34" charset="0"/>
              </a:endParaRPr>
            </a:p>
          </p:txBody>
        </p:sp>
        <p:sp>
          <p:nvSpPr>
            <p:cNvPr id="60462" name="Line 41"/>
            <p:cNvSpPr>
              <a:spLocks noChangeShapeType="1"/>
            </p:cNvSpPr>
            <p:nvPr/>
          </p:nvSpPr>
          <p:spPr bwMode="auto">
            <a:xfrm flipH="1">
              <a:off x="2107" y="3189"/>
              <a:ext cx="344" cy="343"/>
            </a:xfrm>
            <a:prstGeom prst="line">
              <a:avLst/>
            </a:prstGeom>
            <a:noFill/>
            <a:ln w="18732">
              <a:solidFill>
                <a:schemeClr val="folHlink"/>
              </a:solidFill>
              <a:round/>
              <a:headEnd/>
              <a:tailEnd/>
            </a:ln>
          </p:spPr>
          <p:txBody>
            <a:bodyPr wrap="none" anchor="ctr"/>
            <a:lstStyle/>
            <a:p>
              <a:endParaRPr lang="en-US" dirty="0">
                <a:latin typeface="Agilent TT Cond" pitchFamily="34" charset="0"/>
              </a:endParaRPr>
            </a:p>
          </p:txBody>
        </p:sp>
        <p:sp>
          <p:nvSpPr>
            <p:cNvPr id="60463" name="Line 42"/>
            <p:cNvSpPr>
              <a:spLocks noChangeShapeType="1"/>
            </p:cNvSpPr>
            <p:nvPr/>
          </p:nvSpPr>
          <p:spPr bwMode="auto">
            <a:xfrm>
              <a:off x="2101" y="3189"/>
              <a:ext cx="343" cy="343"/>
            </a:xfrm>
            <a:prstGeom prst="line">
              <a:avLst/>
            </a:prstGeom>
            <a:noFill/>
            <a:ln w="18732">
              <a:solidFill>
                <a:schemeClr val="folHlink"/>
              </a:solidFill>
              <a:round/>
              <a:headEnd/>
              <a:tailEnd/>
            </a:ln>
          </p:spPr>
          <p:txBody>
            <a:bodyPr wrap="none" anchor="ctr"/>
            <a:lstStyle/>
            <a:p>
              <a:endParaRPr lang="en-US" dirty="0">
                <a:latin typeface="Agilent TT Cond" pitchFamily="34" charset="0"/>
              </a:endParaRPr>
            </a:p>
          </p:txBody>
        </p:sp>
      </p:grpSp>
      <p:sp>
        <p:nvSpPr>
          <p:cNvPr id="60437" name="Freeform 43"/>
          <p:cNvSpPr>
            <a:spLocks/>
          </p:cNvSpPr>
          <p:nvPr/>
        </p:nvSpPr>
        <p:spPr bwMode="auto">
          <a:xfrm>
            <a:off x="1622426" y="2735263"/>
            <a:ext cx="708025" cy="685800"/>
          </a:xfrm>
          <a:custGeom>
            <a:avLst/>
            <a:gdLst>
              <a:gd name="T0" fmla="*/ 0 w 491"/>
              <a:gd name="T1" fmla="*/ 0 h 490"/>
              <a:gd name="T2" fmla="*/ 0 w 491"/>
              <a:gd name="T3" fmla="*/ 2147483647 h 490"/>
              <a:gd name="T4" fmla="*/ 2147483647 w 491"/>
              <a:gd name="T5" fmla="*/ 2147483647 h 490"/>
              <a:gd name="T6" fmla="*/ 0 w 491"/>
              <a:gd name="T7" fmla="*/ 0 h 490"/>
              <a:gd name="T8" fmla="*/ 0 w 491"/>
              <a:gd name="T9" fmla="*/ 0 h 490"/>
              <a:gd name="T10" fmla="*/ 0 60000 65536"/>
              <a:gd name="T11" fmla="*/ 0 60000 65536"/>
              <a:gd name="T12" fmla="*/ 0 60000 65536"/>
              <a:gd name="T13" fmla="*/ 0 60000 65536"/>
              <a:gd name="T14" fmla="*/ 0 60000 65536"/>
              <a:gd name="T15" fmla="*/ 0 w 491"/>
              <a:gd name="T16" fmla="*/ 0 h 490"/>
              <a:gd name="T17" fmla="*/ 491 w 491"/>
              <a:gd name="T18" fmla="*/ 490 h 490"/>
            </a:gdLst>
            <a:ahLst/>
            <a:cxnLst>
              <a:cxn ang="T10">
                <a:pos x="T0" y="T1"/>
              </a:cxn>
              <a:cxn ang="T11">
                <a:pos x="T2" y="T3"/>
              </a:cxn>
              <a:cxn ang="T12">
                <a:pos x="T4" y="T5"/>
              </a:cxn>
              <a:cxn ang="T13">
                <a:pos x="T6" y="T7"/>
              </a:cxn>
              <a:cxn ang="T14">
                <a:pos x="T8" y="T9"/>
              </a:cxn>
            </a:cxnLst>
            <a:rect l="T15" t="T16" r="T17" b="T18"/>
            <a:pathLst>
              <a:path w="491" h="490">
                <a:moveTo>
                  <a:pt x="0" y="0"/>
                </a:moveTo>
                <a:lnTo>
                  <a:pt x="0" y="489"/>
                </a:lnTo>
                <a:lnTo>
                  <a:pt x="490" y="245"/>
                </a:lnTo>
                <a:lnTo>
                  <a:pt x="0" y="0"/>
                </a:lnTo>
              </a:path>
            </a:pathLst>
          </a:custGeom>
          <a:noFill/>
          <a:ln w="18732">
            <a:solidFill>
              <a:srgbClr val="808080"/>
            </a:solidFill>
            <a:round/>
            <a:headEnd/>
            <a:tailEnd/>
          </a:ln>
        </p:spPr>
        <p:txBody>
          <a:bodyPr/>
          <a:lstStyle/>
          <a:p>
            <a:endParaRPr lang="en-US" dirty="0">
              <a:latin typeface="Agilent TT Cond" pitchFamily="34" charset="0"/>
            </a:endParaRPr>
          </a:p>
        </p:txBody>
      </p:sp>
      <p:sp>
        <p:nvSpPr>
          <p:cNvPr id="60438" name="Freeform 44"/>
          <p:cNvSpPr>
            <a:spLocks/>
          </p:cNvSpPr>
          <p:nvPr/>
        </p:nvSpPr>
        <p:spPr bwMode="auto">
          <a:xfrm>
            <a:off x="1624013" y="3611563"/>
            <a:ext cx="868363" cy="679450"/>
          </a:xfrm>
          <a:custGeom>
            <a:avLst/>
            <a:gdLst>
              <a:gd name="T0" fmla="*/ 2147483647 w 602"/>
              <a:gd name="T1" fmla="*/ 0 h 485"/>
              <a:gd name="T2" fmla="*/ 2147483647 w 602"/>
              <a:gd name="T3" fmla="*/ 2147483647 h 485"/>
              <a:gd name="T4" fmla="*/ 0 w 602"/>
              <a:gd name="T5" fmla="*/ 2147483647 h 485"/>
              <a:gd name="T6" fmla="*/ 0 w 602"/>
              <a:gd name="T7" fmla="*/ 0 h 485"/>
              <a:gd name="T8" fmla="*/ 2147483647 w 602"/>
              <a:gd name="T9" fmla="*/ 0 h 485"/>
              <a:gd name="T10" fmla="*/ 0 60000 65536"/>
              <a:gd name="T11" fmla="*/ 0 60000 65536"/>
              <a:gd name="T12" fmla="*/ 0 60000 65536"/>
              <a:gd name="T13" fmla="*/ 0 60000 65536"/>
              <a:gd name="T14" fmla="*/ 0 60000 65536"/>
              <a:gd name="T15" fmla="*/ 0 w 602"/>
              <a:gd name="T16" fmla="*/ 0 h 485"/>
              <a:gd name="T17" fmla="*/ 602 w 602"/>
              <a:gd name="T18" fmla="*/ 485 h 485"/>
            </a:gdLst>
            <a:ahLst/>
            <a:cxnLst>
              <a:cxn ang="T10">
                <a:pos x="T0" y="T1"/>
              </a:cxn>
              <a:cxn ang="T11">
                <a:pos x="T2" y="T3"/>
              </a:cxn>
              <a:cxn ang="T12">
                <a:pos x="T4" y="T5"/>
              </a:cxn>
              <a:cxn ang="T13">
                <a:pos x="T6" y="T7"/>
              </a:cxn>
              <a:cxn ang="T14">
                <a:pos x="T8" y="T9"/>
              </a:cxn>
            </a:cxnLst>
            <a:rect l="T15" t="T16" r="T17" b="T18"/>
            <a:pathLst>
              <a:path w="602" h="485">
                <a:moveTo>
                  <a:pt x="601" y="0"/>
                </a:moveTo>
                <a:lnTo>
                  <a:pt x="601" y="484"/>
                </a:lnTo>
                <a:lnTo>
                  <a:pt x="0" y="484"/>
                </a:lnTo>
                <a:lnTo>
                  <a:pt x="0" y="0"/>
                </a:lnTo>
                <a:lnTo>
                  <a:pt x="601" y="0"/>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60439" name="Freeform 45"/>
          <p:cNvSpPr>
            <a:spLocks/>
          </p:cNvSpPr>
          <p:nvPr/>
        </p:nvSpPr>
        <p:spPr bwMode="auto">
          <a:xfrm>
            <a:off x="1787526" y="3700463"/>
            <a:ext cx="531812" cy="134937"/>
          </a:xfrm>
          <a:custGeom>
            <a:avLst/>
            <a:gdLst>
              <a:gd name="T0" fmla="*/ 2147483647 w 369"/>
              <a:gd name="T1" fmla="*/ 2147483647 h 96"/>
              <a:gd name="T2" fmla="*/ 2147483647 w 369"/>
              <a:gd name="T3" fmla="*/ 2147483647 h 96"/>
              <a:gd name="T4" fmla="*/ 2147483647 w 369"/>
              <a:gd name="T5" fmla="*/ 2147483647 h 96"/>
              <a:gd name="T6" fmla="*/ 2147483647 w 369"/>
              <a:gd name="T7" fmla="*/ 2147483647 h 96"/>
              <a:gd name="T8" fmla="*/ 2147483647 w 369"/>
              <a:gd name="T9" fmla="*/ 2147483647 h 96"/>
              <a:gd name="T10" fmla="*/ 2147483647 w 369"/>
              <a:gd name="T11" fmla="*/ 2147483647 h 96"/>
              <a:gd name="T12" fmla="*/ 2147483647 w 369"/>
              <a:gd name="T13" fmla="*/ 2147483647 h 96"/>
              <a:gd name="T14" fmla="*/ 2147483647 w 369"/>
              <a:gd name="T15" fmla="*/ 2147483647 h 96"/>
              <a:gd name="T16" fmla="*/ 2147483647 w 369"/>
              <a:gd name="T17" fmla="*/ 2147483647 h 96"/>
              <a:gd name="T18" fmla="*/ 2147483647 w 369"/>
              <a:gd name="T19" fmla="*/ 2147483647 h 96"/>
              <a:gd name="T20" fmla="*/ 2147483647 w 369"/>
              <a:gd name="T21" fmla="*/ 2147483647 h 96"/>
              <a:gd name="T22" fmla="*/ 2147483647 w 369"/>
              <a:gd name="T23" fmla="*/ 0 h 96"/>
              <a:gd name="T24" fmla="*/ 2147483647 w 369"/>
              <a:gd name="T25" fmla="*/ 0 h 96"/>
              <a:gd name="T26" fmla="*/ 2147483647 w 369"/>
              <a:gd name="T27" fmla="*/ 0 h 96"/>
              <a:gd name="T28" fmla="*/ 2147483647 w 369"/>
              <a:gd name="T29" fmla="*/ 2147483647 h 96"/>
              <a:gd name="T30" fmla="*/ 2147483647 w 369"/>
              <a:gd name="T31" fmla="*/ 2147483647 h 96"/>
              <a:gd name="T32" fmla="*/ 2147483647 w 369"/>
              <a:gd name="T33" fmla="*/ 2147483647 h 96"/>
              <a:gd name="T34" fmla="*/ 2147483647 w 369"/>
              <a:gd name="T35" fmla="*/ 2147483647 h 96"/>
              <a:gd name="T36" fmla="*/ 2147483647 w 369"/>
              <a:gd name="T37" fmla="*/ 2147483647 h 96"/>
              <a:gd name="T38" fmla="*/ 2147483647 w 369"/>
              <a:gd name="T39" fmla="*/ 2147483647 h 96"/>
              <a:gd name="T40" fmla="*/ 2147483647 w 369"/>
              <a:gd name="T41" fmla="*/ 2147483647 h 96"/>
              <a:gd name="T42" fmla="*/ 2147483647 w 369"/>
              <a:gd name="T43" fmla="*/ 2147483647 h 96"/>
              <a:gd name="T44" fmla="*/ 2147483647 w 369"/>
              <a:gd name="T45" fmla="*/ 2147483647 h 96"/>
              <a:gd name="T46" fmla="*/ 2147483647 w 369"/>
              <a:gd name="T47" fmla="*/ 2147483647 h 96"/>
              <a:gd name="T48" fmla="*/ 2147483647 w 369"/>
              <a:gd name="T49" fmla="*/ 2147483647 h 96"/>
              <a:gd name="T50" fmla="*/ 2147483647 w 369"/>
              <a:gd name="T51" fmla="*/ 2147483647 h 96"/>
              <a:gd name="T52" fmla="*/ 2147483647 w 369"/>
              <a:gd name="T53" fmla="*/ 2147483647 h 96"/>
              <a:gd name="T54" fmla="*/ 2147483647 w 369"/>
              <a:gd name="T55" fmla="*/ 2147483647 h 96"/>
              <a:gd name="T56" fmla="*/ 2147483647 w 369"/>
              <a:gd name="T57" fmla="*/ 2147483647 h 96"/>
              <a:gd name="T58" fmla="*/ 2147483647 w 369"/>
              <a:gd name="T59" fmla="*/ 2147483647 h 96"/>
              <a:gd name="T60" fmla="*/ 2147483647 w 369"/>
              <a:gd name="T61" fmla="*/ 2147483647 h 96"/>
              <a:gd name="T62" fmla="*/ 2147483647 w 369"/>
              <a:gd name="T63" fmla="*/ 2147483647 h 96"/>
              <a:gd name="T64" fmla="*/ 2147483647 w 369"/>
              <a:gd name="T65" fmla="*/ 2147483647 h 96"/>
              <a:gd name="T66" fmla="*/ 2147483647 w 369"/>
              <a:gd name="T67" fmla="*/ 2147483647 h 96"/>
              <a:gd name="T68" fmla="*/ 2147483647 w 369"/>
              <a:gd name="T69" fmla="*/ 2147483647 h 96"/>
              <a:gd name="T70" fmla="*/ 2147483647 w 369"/>
              <a:gd name="T71" fmla="*/ 2147483647 h 96"/>
              <a:gd name="T72" fmla="*/ 2147483647 w 369"/>
              <a:gd name="T73" fmla="*/ 2147483647 h 96"/>
              <a:gd name="T74" fmla="*/ 2147483647 w 369"/>
              <a:gd name="T75" fmla="*/ 2147483647 h 96"/>
              <a:gd name="T76" fmla="*/ 2147483647 w 369"/>
              <a:gd name="T77" fmla="*/ 2147483647 h 96"/>
              <a:gd name="T78" fmla="*/ 2147483647 w 369"/>
              <a:gd name="T79" fmla="*/ 2147483647 h 96"/>
              <a:gd name="T80" fmla="*/ 2147483647 w 369"/>
              <a:gd name="T81" fmla="*/ 2147483647 h 96"/>
              <a:gd name="T82" fmla="*/ 2147483647 w 369"/>
              <a:gd name="T83" fmla="*/ 2147483647 h 96"/>
              <a:gd name="T84" fmla="*/ 2147483647 w 369"/>
              <a:gd name="T85" fmla="*/ 2147483647 h 96"/>
              <a:gd name="T86" fmla="*/ 2147483647 w 369"/>
              <a:gd name="T87" fmla="*/ 2147483647 h 96"/>
              <a:gd name="T88" fmla="*/ 2147483647 w 369"/>
              <a:gd name="T89" fmla="*/ 2147483647 h 96"/>
              <a:gd name="T90" fmla="*/ 2147483647 w 369"/>
              <a:gd name="T91" fmla="*/ 2147483647 h 96"/>
              <a:gd name="T92" fmla="*/ 2147483647 w 369"/>
              <a:gd name="T93" fmla="*/ 2147483647 h 96"/>
              <a:gd name="T94" fmla="*/ 2147483647 w 369"/>
              <a:gd name="T95" fmla="*/ 2147483647 h 96"/>
              <a:gd name="T96" fmla="*/ 2147483647 w 369"/>
              <a:gd name="T97" fmla="*/ 2147483647 h 96"/>
              <a:gd name="T98" fmla="*/ 2147483647 w 369"/>
              <a:gd name="T99" fmla="*/ 2147483647 h 96"/>
              <a:gd name="T100" fmla="*/ 2147483647 w 369"/>
              <a:gd name="T101" fmla="*/ 2147483647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9"/>
              <a:gd name="T154" fmla="*/ 0 h 96"/>
              <a:gd name="T155" fmla="*/ 369 w 369"/>
              <a:gd name="T156" fmla="*/ 96 h 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9" h="96">
                <a:moveTo>
                  <a:pt x="0" y="47"/>
                </a:moveTo>
                <a:lnTo>
                  <a:pt x="4" y="45"/>
                </a:lnTo>
                <a:lnTo>
                  <a:pt x="8" y="41"/>
                </a:lnTo>
                <a:lnTo>
                  <a:pt x="11" y="38"/>
                </a:lnTo>
                <a:lnTo>
                  <a:pt x="15" y="36"/>
                </a:lnTo>
                <a:lnTo>
                  <a:pt x="18" y="33"/>
                </a:lnTo>
                <a:lnTo>
                  <a:pt x="22" y="30"/>
                </a:lnTo>
                <a:lnTo>
                  <a:pt x="26" y="27"/>
                </a:lnTo>
                <a:lnTo>
                  <a:pt x="29" y="24"/>
                </a:lnTo>
                <a:lnTo>
                  <a:pt x="33" y="22"/>
                </a:lnTo>
                <a:lnTo>
                  <a:pt x="37" y="19"/>
                </a:lnTo>
                <a:lnTo>
                  <a:pt x="40" y="16"/>
                </a:lnTo>
                <a:lnTo>
                  <a:pt x="44" y="16"/>
                </a:lnTo>
                <a:lnTo>
                  <a:pt x="47" y="13"/>
                </a:lnTo>
                <a:lnTo>
                  <a:pt x="51" y="11"/>
                </a:lnTo>
                <a:lnTo>
                  <a:pt x="54" y="10"/>
                </a:lnTo>
                <a:lnTo>
                  <a:pt x="59" y="8"/>
                </a:lnTo>
                <a:lnTo>
                  <a:pt x="61" y="6"/>
                </a:lnTo>
                <a:lnTo>
                  <a:pt x="65" y="4"/>
                </a:lnTo>
                <a:lnTo>
                  <a:pt x="71" y="2"/>
                </a:lnTo>
                <a:lnTo>
                  <a:pt x="73" y="2"/>
                </a:lnTo>
                <a:lnTo>
                  <a:pt x="76" y="1"/>
                </a:lnTo>
                <a:lnTo>
                  <a:pt x="81" y="1"/>
                </a:lnTo>
                <a:lnTo>
                  <a:pt x="84" y="0"/>
                </a:lnTo>
                <a:lnTo>
                  <a:pt x="88" y="0"/>
                </a:lnTo>
                <a:lnTo>
                  <a:pt x="91" y="0"/>
                </a:lnTo>
                <a:lnTo>
                  <a:pt x="95" y="0"/>
                </a:lnTo>
                <a:lnTo>
                  <a:pt x="99" y="0"/>
                </a:lnTo>
                <a:lnTo>
                  <a:pt x="103" y="1"/>
                </a:lnTo>
                <a:lnTo>
                  <a:pt x="106" y="1"/>
                </a:lnTo>
                <a:lnTo>
                  <a:pt x="109" y="2"/>
                </a:lnTo>
                <a:lnTo>
                  <a:pt x="114" y="2"/>
                </a:lnTo>
                <a:lnTo>
                  <a:pt x="118" y="4"/>
                </a:lnTo>
                <a:lnTo>
                  <a:pt x="121" y="6"/>
                </a:lnTo>
                <a:lnTo>
                  <a:pt x="125" y="8"/>
                </a:lnTo>
                <a:lnTo>
                  <a:pt x="129" y="10"/>
                </a:lnTo>
                <a:lnTo>
                  <a:pt x="132" y="11"/>
                </a:lnTo>
                <a:lnTo>
                  <a:pt x="137" y="14"/>
                </a:lnTo>
                <a:lnTo>
                  <a:pt x="140" y="16"/>
                </a:lnTo>
                <a:lnTo>
                  <a:pt x="143" y="16"/>
                </a:lnTo>
                <a:lnTo>
                  <a:pt x="146" y="19"/>
                </a:lnTo>
                <a:lnTo>
                  <a:pt x="151" y="22"/>
                </a:lnTo>
                <a:lnTo>
                  <a:pt x="154" y="24"/>
                </a:lnTo>
                <a:lnTo>
                  <a:pt x="157" y="27"/>
                </a:lnTo>
                <a:lnTo>
                  <a:pt x="161" y="30"/>
                </a:lnTo>
                <a:lnTo>
                  <a:pt x="165" y="33"/>
                </a:lnTo>
                <a:lnTo>
                  <a:pt x="169" y="36"/>
                </a:lnTo>
                <a:lnTo>
                  <a:pt x="173" y="38"/>
                </a:lnTo>
                <a:lnTo>
                  <a:pt x="176" y="41"/>
                </a:lnTo>
                <a:lnTo>
                  <a:pt x="180" y="45"/>
                </a:lnTo>
                <a:lnTo>
                  <a:pt x="183" y="47"/>
                </a:lnTo>
                <a:lnTo>
                  <a:pt x="186" y="50"/>
                </a:lnTo>
                <a:lnTo>
                  <a:pt x="191" y="53"/>
                </a:lnTo>
                <a:lnTo>
                  <a:pt x="194" y="56"/>
                </a:lnTo>
                <a:lnTo>
                  <a:pt x="198" y="59"/>
                </a:lnTo>
                <a:lnTo>
                  <a:pt x="202" y="62"/>
                </a:lnTo>
                <a:lnTo>
                  <a:pt x="205" y="63"/>
                </a:lnTo>
                <a:lnTo>
                  <a:pt x="209" y="68"/>
                </a:lnTo>
                <a:lnTo>
                  <a:pt x="213" y="71"/>
                </a:lnTo>
                <a:lnTo>
                  <a:pt x="217" y="73"/>
                </a:lnTo>
                <a:lnTo>
                  <a:pt x="221" y="76"/>
                </a:lnTo>
                <a:lnTo>
                  <a:pt x="223" y="78"/>
                </a:lnTo>
                <a:lnTo>
                  <a:pt x="228" y="80"/>
                </a:lnTo>
                <a:lnTo>
                  <a:pt x="231" y="83"/>
                </a:lnTo>
                <a:lnTo>
                  <a:pt x="234" y="84"/>
                </a:lnTo>
                <a:lnTo>
                  <a:pt x="237" y="86"/>
                </a:lnTo>
                <a:lnTo>
                  <a:pt x="242" y="89"/>
                </a:lnTo>
                <a:lnTo>
                  <a:pt x="245" y="89"/>
                </a:lnTo>
                <a:lnTo>
                  <a:pt x="248" y="91"/>
                </a:lnTo>
                <a:lnTo>
                  <a:pt x="253" y="93"/>
                </a:lnTo>
                <a:lnTo>
                  <a:pt x="256" y="94"/>
                </a:lnTo>
                <a:lnTo>
                  <a:pt x="260" y="94"/>
                </a:lnTo>
                <a:lnTo>
                  <a:pt x="264" y="95"/>
                </a:lnTo>
                <a:lnTo>
                  <a:pt x="267" y="95"/>
                </a:lnTo>
                <a:lnTo>
                  <a:pt x="272" y="95"/>
                </a:lnTo>
                <a:lnTo>
                  <a:pt x="276" y="95"/>
                </a:lnTo>
                <a:lnTo>
                  <a:pt x="278" y="95"/>
                </a:lnTo>
                <a:lnTo>
                  <a:pt x="281" y="95"/>
                </a:lnTo>
                <a:lnTo>
                  <a:pt x="287" y="95"/>
                </a:lnTo>
                <a:lnTo>
                  <a:pt x="290" y="94"/>
                </a:lnTo>
                <a:lnTo>
                  <a:pt x="294" y="94"/>
                </a:lnTo>
                <a:lnTo>
                  <a:pt x="296" y="94"/>
                </a:lnTo>
                <a:lnTo>
                  <a:pt x="301" y="91"/>
                </a:lnTo>
                <a:lnTo>
                  <a:pt x="304" y="89"/>
                </a:lnTo>
                <a:lnTo>
                  <a:pt x="308" y="89"/>
                </a:lnTo>
                <a:lnTo>
                  <a:pt x="312" y="86"/>
                </a:lnTo>
                <a:lnTo>
                  <a:pt x="315" y="84"/>
                </a:lnTo>
                <a:lnTo>
                  <a:pt x="318" y="83"/>
                </a:lnTo>
                <a:lnTo>
                  <a:pt x="322" y="80"/>
                </a:lnTo>
                <a:lnTo>
                  <a:pt x="327" y="78"/>
                </a:lnTo>
                <a:lnTo>
                  <a:pt x="330" y="76"/>
                </a:lnTo>
                <a:lnTo>
                  <a:pt x="333" y="73"/>
                </a:lnTo>
                <a:lnTo>
                  <a:pt x="337" y="71"/>
                </a:lnTo>
                <a:lnTo>
                  <a:pt x="340" y="69"/>
                </a:lnTo>
                <a:lnTo>
                  <a:pt x="345" y="64"/>
                </a:lnTo>
                <a:lnTo>
                  <a:pt x="348" y="62"/>
                </a:lnTo>
                <a:lnTo>
                  <a:pt x="352" y="59"/>
                </a:lnTo>
                <a:lnTo>
                  <a:pt x="355" y="56"/>
                </a:lnTo>
                <a:lnTo>
                  <a:pt x="359" y="53"/>
                </a:lnTo>
                <a:lnTo>
                  <a:pt x="363" y="50"/>
                </a:lnTo>
                <a:lnTo>
                  <a:pt x="368" y="47"/>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60440" name="Freeform 46"/>
          <p:cNvSpPr>
            <a:spLocks/>
          </p:cNvSpPr>
          <p:nvPr/>
        </p:nvSpPr>
        <p:spPr bwMode="auto">
          <a:xfrm>
            <a:off x="1792288" y="3890963"/>
            <a:ext cx="531813" cy="134937"/>
          </a:xfrm>
          <a:custGeom>
            <a:avLst/>
            <a:gdLst>
              <a:gd name="T0" fmla="*/ 2147483647 w 368"/>
              <a:gd name="T1" fmla="*/ 2147483647 h 97"/>
              <a:gd name="T2" fmla="*/ 2147483647 w 368"/>
              <a:gd name="T3" fmla="*/ 2147483647 h 97"/>
              <a:gd name="T4" fmla="*/ 2147483647 w 368"/>
              <a:gd name="T5" fmla="*/ 2147483647 h 97"/>
              <a:gd name="T6" fmla="*/ 2147483647 w 368"/>
              <a:gd name="T7" fmla="*/ 2147483647 h 97"/>
              <a:gd name="T8" fmla="*/ 2147483647 w 368"/>
              <a:gd name="T9" fmla="*/ 2147483647 h 97"/>
              <a:gd name="T10" fmla="*/ 2147483647 w 368"/>
              <a:gd name="T11" fmla="*/ 2147483647 h 97"/>
              <a:gd name="T12" fmla="*/ 2147483647 w 368"/>
              <a:gd name="T13" fmla="*/ 2147483647 h 97"/>
              <a:gd name="T14" fmla="*/ 2147483647 w 368"/>
              <a:gd name="T15" fmla="*/ 2147483647 h 97"/>
              <a:gd name="T16" fmla="*/ 2147483647 w 368"/>
              <a:gd name="T17" fmla="*/ 2147483647 h 97"/>
              <a:gd name="T18" fmla="*/ 2147483647 w 368"/>
              <a:gd name="T19" fmla="*/ 2147483647 h 97"/>
              <a:gd name="T20" fmla="*/ 2147483647 w 368"/>
              <a:gd name="T21" fmla="*/ 2147483647 h 97"/>
              <a:gd name="T22" fmla="*/ 2147483647 w 368"/>
              <a:gd name="T23" fmla="*/ 0 h 97"/>
              <a:gd name="T24" fmla="*/ 2147483647 w 368"/>
              <a:gd name="T25" fmla="*/ 0 h 97"/>
              <a:gd name="T26" fmla="*/ 2147483647 w 368"/>
              <a:gd name="T27" fmla="*/ 0 h 97"/>
              <a:gd name="T28" fmla="*/ 2147483647 w 368"/>
              <a:gd name="T29" fmla="*/ 2147483647 h 97"/>
              <a:gd name="T30" fmla="*/ 2147483647 w 368"/>
              <a:gd name="T31" fmla="*/ 2147483647 h 97"/>
              <a:gd name="T32" fmla="*/ 2147483647 w 368"/>
              <a:gd name="T33" fmla="*/ 2147483647 h 97"/>
              <a:gd name="T34" fmla="*/ 2147483647 w 368"/>
              <a:gd name="T35" fmla="*/ 2147483647 h 97"/>
              <a:gd name="T36" fmla="*/ 2147483647 w 368"/>
              <a:gd name="T37" fmla="*/ 2147483647 h 97"/>
              <a:gd name="T38" fmla="*/ 2147483647 w 368"/>
              <a:gd name="T39" fmla="*/ 2147483647 h 97"/>
              <a:gd name="T40" fmla="*/ 2147483647 w 368"/>
              <a:gd name="T41" fmla="*/ 2147483647 h 97"/>
              <a:gd name="T42" fmla="*/ 2147483647 w 368"/>
              <a:gd name="T43" fmla="*/ 2147483647 h 97"/>
              <a:gd name="T44" fmla="*/ 2147483647 w 368"/>
              <a:gd name="T45" fmla="*/ 2147483647 h 97"/>
              <a:gd name="T46" fmla="*/ 2147483647 w 368"/>
              <a:gd name="T47" fmla="*/ 2147483647 h 97"/>
              <a:gd name="T48" fmla="*/ 2147483647 w 368"/>
              <a:gd name="T49" fmla="*/ 2147483647 h 97"/>
              <a:gd name="T50" fmla="*/ 2147483647 w 368"/>
              <a:gd name="T51" fmla="*/ 2147483647 h 97"/>
              <a:gd name="T52" fmla="*/ 2147483647 w 368"/>
              <a:gd name="T53" fmla="*/ 2147483647 h 97"/>
              <a:gd name="T54" fmla="*/ 2147483647 w 368"/>
              <a:gd name="T55" fmla="*/ 2147483647 h 97"/>
              <a:gd name="T56" fmla="*/ 2147483647 w 368"/>
              <a:gd name="T57" fmla="*/ 2147483647 h 97"/>
              <a:gd name="T58" fmla="*/ 2147483647 w 368"/>
              <a:gd name="T59" fmla="*/ 2147483647 h 97"/>
              <a:gd name="T60" fmla="*/ 2147483647 w 368"/>
              <a:gd name="T61" fmla="*/ 2147483647 h 97"/>
              <a:gd name="T62" fmla="*/ 2147483647 w 368"/>
              <a:gd name="T63" fmla="*/ 2147483647 h 97"/>
              <a:gd name="T64" fmla="*/ 2147483647 w 368"/>
              <a:gd name="T65" fmla="*/ 2147483647 h 97"/>
              <a:gd name="T66" fmla="*/ 2147483647 w 368"/>
              <a:gd name="T67" fmla="*/ 2147483647 h 97"/>
              <a:gd name="T68" fmla="*/ 2147483647 w 368"/>
              <a:gd name="T69" fmla="*/ 2147483647 h 97"/>
              <a:gd name="T70" fmla="*/ 2147483647 w 368"/>
              <a:gd name="T71" fmla="*/ 2147483647 h 97"/>
              <a:gd name="T72" fmla="*/ 2147483647 w 368"/>
              <a:gd name="T73" fmla="*/ 2147483647 h 97"/>
              <a:gd name="T74" fmla="*/ 2147483647 w 368"/>
              <a:gd name="T75" fmla="*/ 2147483647 h 97"/>
              <a:gd name="T76" fmla="*/ 2147483647 w 368"/>
              <a:gd name="T77" fmla="*/ 2147483647 h 97"/>
              <a:gd name="T78" fmla="*/ 2147483647 w 368"/>
              <a:gd name="T79" fmla="*/ 2147483647 h 97"/>
              <a:gd name="T80" fmla="*/ 2147483647 w 368"/>
              <a:gd name="T81" fmla="*/ 2147483647 h 97"/>
              <a:gd name="T82" fmla="*/ 2147483647 w 368"/>
              <a:gd name="T83" fmla="*/ 2147483647 h 97"/>
              <a:gd name="T84" fmla="*/ 2147483647 w 368"/>
              <a:gd name="T85" fmla="*/ 2147483647 h 97"/>
              <a:gd name="T86" fmla="*/ 2147483647 w 368"/>
              <a:gd name="T87" fmla="*/ 2147483647 h 97"/>
              <a:gd name="T88" fmla="*/ 2147483647 w 368"/>
              <a:gd name="T89" fmla="*/ 2147483647 h 97"/>
              <a:gd name="T90" fmla="*/ 2147483647 w 368"/>
              <a:gd name="T91" fmla="*/ 2147483647 h 97"/>
              <a:gd name="T92" fmla="*/ 2147483647 w 368"/>
              <a:gd name="T93" fmla="*/ 2147483647 h 97"/>
              <a:gd name="T94" fmla="*/ 2147483647 w 368"/>
              <a:gd name="T95" fmla="*/ 2147483647 h 97"/>
              <a:gd name="T96" fmla="*/ 2147483647 w 368"/>
              <a:gd name="T97" fmla="*/ 2147483647 h 97"/>
              <a:gd name="T98" fmla="*/ 2147483647 w 368"/>
              <a:gd name="T99" fmla="*/ 2147483647 h 97"/>
              <a:gd name="T100" fmla="*/ 2147483647 w 368"/>
              <a:gd name="T101" fmla="*/ 2147483647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97"/>
              <a:gd name="T155" fmla="*/ 368 w 368"/>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97">
                <a:moveTo>
                  <a:pt x="0" y="48"/>
                </a:moveTo>
                <a:lnTo>
                  <a:pt x="4" y="44"/>
                </a:lnTo>
                <a:lnTo>
                  <a:pt x="7" y="41"/>
                </a:lnTo>
                <a:lnTo>
                  <a:pt x="11" y="40"/>
                </a:lnTo>
                <a:lnTo>
                  <a:pt x="15" y="35"/>
                </a:lnTo>
                <a:lnTo>
                  <a:pt x="18" y="32"/>
                </a:lnTo>
                <a:lnTo>
                  <a:pt x="21" y="30"/>
                </a:lnTo>
                <a:lnTo>
                  <a:pt x="25" y="28"/>
                </a:lnTo>
                <a:lnTo>
                  <a:pt x="30" y="24"/>
                </a:lnTo>
                <a:lnTo>
                  <a:pt x="33" y="22"/>
                </a:lnTo>
                <a:lnTo>
                  <a:pt x="36" y="19"/>
                </a:lnTo>
                <a:lnTo>
                  <a:pt x="40" y="17"/>
                </a:lnTo>
                <a:lnTo>
                  <a:pt x="44" y="14"/>
                </a:lnTo>
                <a:lnTo>
                  <a:pt x="46" y="13"/>
                </a:lnTo>
                <a:lnTo>
                  <a:pt x="51" y="11"/>
                </a:lnTo>
                <a:lnTo>
                  <a:pt x="55" y="9"/>
                </a:lnTo>
                <a:lnTo>
                  <a:pt x="58" y="6"/>
                </a:lnTo>
                <a:lnTo>
                  <a:pt x="62" y="5"/>
                </a:lnTo>
                <a:lnTo>
                  <a:pt x="66" y="4"/>
                </a:lnTo>
                <a:lnTo>
                  <a:pt x="70" y="3"/>
                </a:lnTo>
                <a:lnTo>
                  <a:pt x="72" y="2"/>
                </a:lnTo>
                <a:lnTo>
                  <a:pt x="78" y="2"/>
                </a:lnTo>
                <a:lnTo>
                  <a:pt x="81" y="1"/>
                </a:lnTo>
                <a:lnTo>
                  <a:pt x="84" y="0"/>
                </a:lnTo>
                <a:lnTo>
                  <a:pt x="88" y="0"/>
                </a:lnTo>
                <a:lnTo>
                  <a:pt x="92" y="0"/>
                </a:lnTo>
                <a:lnTo>
                  <a:pt x="95" y="0"/>
                </a:lnTo>
                <a:lnTo>
                  <a:pt x="100" y="0"/>
                </a:lnTo>
                <a:lnTo>
                  <a:pt x="103" y="1"/>
                </a:lnTo>
                <a:lnTo>
                  <a:pt x="106" y="2"/>
                </a:lnTo>
                <a:lnTo>
                  <a:pt x="110" y="2"/>
                </a:lnTo>
                <a:lnTo>
                  <a:pt x="114" y="3"/>
                </a:lnTo>
                <a:lnTo>
                  <a:pt x="118" y="4"/>
                </a:lnTo>
                <a:lnTo>
                  <a:pt x="122" y="5"/>
                </a:lnTo>
                <a:lnTo>
                  <a:pt x="125" y="6"/>
                </a:lnTo>
                <a:lnTo>
                  <a:pt x="129" y="9"/>
                </a:lnTo>
                <a:lnTo>
                  <a:pt x="132" y="11"/>
                </a:lnTo>
                <a:lnTo>
                  <a:pt x="138" y="13"/>
                </a:lnTo>
                <a:lnTo>
                  <a:pt x="139" y="14"/>
                </a:lnTo>
                <a:lnTo>
                  <a:pt x="143" y="17"/>
                </a:lnTo>
                <a:lnTo>
                  <a:pt x="146" y="19"/>
                </a:lnTo>
                <a:lnTo>
                  <a:pt x="152" y="21"/>
                </a:lnTo>
                <a:lnTo>
                  <a:pt x="153" y="24"/>
                </a:lnTo>
                <a:lnTo>
                  <a:pt x="158" y="28"/>
                </a:lnTo>
                <a:lnTo>
                  <a:pt x="161" y="30"/>
                </a:lnTo>
                <a:lnTo>
                  <a:pt x="165" y="32"/>
                </a:lnTo>
                <a:lnTo>
                  <a:pt x="169" y="35"/>
                </a:lnTo>
                <a:lnTo>
                  <a:pt x="173" y="40"/>
                </a:lnTo>
                <a:lnTo>
                  <a:pt x="176" y="41"/>
                </a:lnTo>
                <a:lnTo>
                  <a:pt x="179" y="44"/>
                </a:lnTo>
                <a:lnTo>
                  <a:pt x="184" y="48"/>
                </a:lnTo>
                <a:lnTo>
                  <a:pt x="187" y="50"/>
                </a:lnTo>
                <a:lnTo>
                  <a:pt x="191" y="54"/>
                </a:lnTo>
                <a:lnTo>
                  <a:pt x="195" y="57"/>
                </a:lnTo>
                <a:lnTo>
                  <a:pt x="198" y="59"/>
                </a:lnTo>
                <a:lnTo>
                  <a:pt x="201" y="62"/>
                </a:lnTo>
                <a:lnTo>
                  <a:pt x="205" y="64"/>
                </a:lnTo>
                <a:lnTo>
                  <a:pt x="208" y="67"/>
                </a:lnTo>
                <a:lnTo>
                  <a:pt x="213" y="72"/>
                </a:lnTo>
                <a:lnTo>
                  <a:pt x="217" y="73"/>
                </a:lnTo>
                <a:lnTo>
                  <a:pt x="220" y="76"/>
                </a:lnTo>
                <a:lnTo>
                  <a:pt x="224" y="78"/>
                </a:lnTo>
                <a:lnTo>
                  <a:pt x="227" y="81"/>
                </a:lnTo>
                <a:lnTo>
                  <a:pt x="231" y="83"/>
                </a:lnTo>
                <a:lnTo>
                  <a:pt x="234" y="84"/>
                </a:lnTo>
                <a:lnTo>
                  <a:pt x="238" y="87"/>
                </a:lnTo>
                <a:lnTo>
                  <a:pt x="242" y="89"/>
                </a:lnTo>
                <a:lnTo>
                  <a:pt x="246" y="89"/>
                </a:lnTo>
                <a:lnTo>
                  <a:pt x="249" y="91"/>
                </a:lnTo>
                <a:lnTo>
                  <a:pt x="253" y="92"/>
                </a:lnTo>
                <a:lnTo>
                  <a:pt x="256" y="93"/>
                </a:lnTo>
                <a:lnTo>
                  <a:pt x="261" y="94"/>
                </a:lnTo>
                <a:lnTo>
                  <a:pt x="263" y="94"/>
                </a:lnTo>
                <a:lnTo>
                  <a:pt x="268" y="94"/>
                </a:lnTo>
                <a:lnTo>
                  <a:pt x="272" y="94"/>
                </a:lnTo>
                <a:lnTo>
                  <a:pt x="274" y="96"/>
                </a:lnTo>
                <a:lnTo>
                  <a:pt x="279" y="94"/>
                </a:lnTo>
                <a:lnTo>
                  <a:pt x="283" y="94"/>
                </a:lnTo>
                <a:lnTo>
                  <a:pt x="286" y="94"/>
                </a:lnTo>
                <a:lnTo>
                  <a:pt x="290" y="94"/>
                </a:lnTo>
                <a:lnTo>
                  <a:pt x="293" y="93"/>
                </a:lnTo>
                <a:lnTo>
                  <a:pt x="297" y="92"/>
                </a:lnTo>
                <a:lnTo>
                  <a:pt x="301" y="91"/>
                </a:lnTo>
                <a:lnTo>
                  <a:pt x="305" y="89"/>
                </a:lnTo>
                <a:lnTo>
                  <a:pt x="308" y="89"/>
                </a:lnTo>
                <a:lnTo>
                  <a:pt x="313" y="87"/>
                </a:lnTo>
                <a:lnTo>
                  <a:pt x="314" y="84"/>
                </a:lnTo>
                <a:lnTo>
                  <a:pt x="319" y="83"/>
                </a:lnTo>
                <a:lnTo>
                  <a:pt x="323" y="81"/>
                </a:lnTo>
                <a:lnTo>
                  <a:pt x="327" y="78"/>
                </a:lnTo>
                <a:lnTo>
                  <a:pt x="330" y="76"/>
                </a:lnTo>
                <a:lnTo>
                  <a:pt x="333" y="73"/>
                </a:lnTo>
                <a:lnTo>
                  <a:pt x="336" y="72"/>
                </a:lnTo>
                <a:lnTo>
                  <a:pt x="341" y="69"/>
                </a:lnTo>
                <a:lnTo>
                  <a:pt x="345" y="65"/>
                </a:lnTo>
                <a:lnTo>
                  <a:pt x="348" y="62"/>
                </a:lnTo>
                <a:lnTo>
                  <a:pt x="352" y="59"/>
                </a:lnTo>
                <a:lnTo>
                  <a:pt x="355" y="57"/>
                </a:lnTo>
                <a:lnTo>
                  <a:pt x="359" y="54"/>
                </a:lnTo>
                <a:lnTo>
                  <a:pt x="364" y="50"/>
                </a:lnTo>
                <a:lnTo>
                  <a:pt x="367" y="48"/>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60441" name="Line 47"/>
          <p:cNvSpPr>
            <a:spLocks noChangeShapeType="1"/>
          </p:cNvSpPr>
          <p:nvPr/>
        </p:nvSpPr>
        <p:spPr bwMode="auto">
          <a:xfrm flipH="1">
            <a:off x="2041526" y="3676650"/>
            <a:ext cx="49212" cy="179388"/>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60442" name="Freeform 48"/>
          <p:cNvSpPr>
            <a:spLocks/>
          </p:cNvSpPr>
          <p:nvPr/>
        </p:nvSpPr>
        <p:spPr bwMode="auto">
          <a:xfrm>
            <a:off x="1789113" y="4089400"/>
            <a:ext cx="531813" cy="136525"/>
          </a:xfrm>
          <a:custGeom>
            <a:avLst/>
            <a:gdLst>
              <a:gd name="T0" fmla="*/ 2147483647 w 368"/>
              <a:gd name="T1" fmla="*/ 2147483647 h 97"/>
              <a:gd name="T2" fmla="*/ 2147483647 w 368"/>
              <a:gd name="T3" fmla="*/ 2147483647 h 97"/>
              <a:gd name="T4" fmla="*/ 2147483647 w 368"/>
              <a:gd name="T5" fmla="*/ 2147483647 h 97"/>
              <a:gd name="T6" fmla="*/ 2147483647 w 368"/>
              <a:gd name="T7" fmla="*/ 2147483647 h 97"/>
              <a:gd name="T8" fmla="*/ 2147483647 w 368"/>
              <a:gd name="T9" fmla="*/ 2147483647 h 97"/>
              <a:gd name="T10" fmla="*/ 2147483647 w 368"/>
              <a:gd name="T11" fmla="*/ 2147483647 h 97"/>
              <a:gd name="T12" fmla="*/ 2147483647 w 368"/>
              <a:gd name="T13" fmla="*/ 2147483647 h 97"/>
              <a:gd name="T14" fmla="*/ 2147483647 w 368"/>
              <a:gd name="T15" fmla="*/ 2147483647 h 97"/>
              <a:gd name="T16" fmla="*/ 2147483647 w 368"/>
              <a:gd name="T17" fmla="*/ 2147483647 h 97"/>
              <a:gd name="T18" fmla="*/ 2147483647 w 368"/>
              <a:gd name="T19" fmla="*/ 2147483647 h 97"/>
              <a:gd name="T20" fmla="*/ 2147483647 w 368"/>
              <a:gd name="T21" fmla="*/ 2147483647 h 97"/>
              <a:gd name="T22" fmla="*/ 2147483647 w 368"/>
              <a:gd name="T23" fmla="*/ 0 h 97"/>
              <a:gd name="T24" fmla="*/ 2147483647 w 368"/>
              <a:gd name="T25" fmla="*/ 0 h 97"/>
              <a:gd name="T26" fmla="*/ 2147483647 w 368"/>
              <a:gd name="T27" fmla="*/ 0 h 97"/>
              <a:gd name="T28" fmla="*/ 2147483647 w 368"/>
              <a:gd name="T29" fmla="*/ 2147483647 h 97"/>
              <a:gd name="T30" fmla="*/ 2147483647 w 368"/>
              <a:gd name="T31" fmla="*/ 2147483647 h 97"/>
              <a:gd name="T32" fmla="*/ 2147483647 w 368"/>
              <a:gd name="T33" fmla="*/ 2147483647 h 97"/>
              <a:gd name="T34" fmla="*/ 2147483647 w 368"/>
              <a:gd name="T35" fmla="*/ 2147483647 h 97"/>
              <a:gd name="T36" fmla="*/ 2147483647 w 368"/>
              <a:gd name="T37" fmla="*/ 2147483647 h 97"/>
              <a:gd name="T38" fmla="*/ 2147483647 w 368"/>
              <a:gd name="T39" fmla="*/ 2147483647 h 97"/>
              <a:gd name="T40" fmla="*/ 2147483647 w 368"/>
              <a:gd name="T41" fmla="*/ 2147483647 h 97"/>
              <a:gd name="T42" fmla="*/ 2147483647 w 368"/>
              <a:gd name="T43" fmla="*/ 2147483647 h 97"/>
              <a:gd name="T44" fmla="*/ 2147483647 w 368"/>
              <a:gd name="T45" fmla="*/ 2147483647 h 97"/>
              <a:gd name="T46" fmla="*/ 2147483647 w 368"/>
              <a:gd name="T47" fmla="*/ 2147483647 h 97"/>
              <a:gd name="T48" fmla="*/ 2147483647 w 368"/>
              <a:gd name="T49" fmla="*/ 2147483647 h 97"/>
              <a:gd name="T50" fmla="*/ 2147483647 w 368"/>
              <a:gd name="T51" fmla="*/ 2147483647 h 97"/>
              <a:gd name="T52" fmla="*/ 2147483647 w 368"/>
              <a:gd name="T53" fmla="*/ 2147483647 h 97"/>
              <a:gd name="T54" fmla="*/ 2147483647 w 368"/>
              <a:gd name="T55" fmla="*/ 2147483647 h 97"/>
              <a:gd name="T56" fmla="*/ 2147483647 w 368"/>
              <a:gd name="T57" fmla="*/ 2147483647 h 97"/>
              <a:gd name="T58" fmla="*/ 2147483647 w 368"/>
              <a:gd name="T59" fmla="*/ 2147483647 h 97"/>
              <a:gd name="T60" fmla="*/ 2147483647 w 368"/>
              <a:gd name="T61" fmla="*/ 2147483647 h 97"/>
              <a:gd name="T62" fmla="*/ 2147483647 w 368"/>
              <a:gd name="T63" fmla="*/ 2147483647 h 97"/>
              <a:gd name="T64" fmla="*/ 2147483647 w 368"/>
              <a:gd name="T65" fmla="*/ 2147483647 h 97"/>
              <a:gd name="T66" fmla="*/ 2147483647 w 368"/>
              <a:gd name="T67" fmla="*/ 2147483647 h 97"/>
              <a:gd name="T68" fmla="*/ 2147483647 w 368"/>
              <a:gd name="T69" fmla="*/ 2147483647 h 97"/>
              <a:gd name="T70" fmla="*/ 2147483647 w 368"/>
              <a:gd name="T71" fmla="*/ 2147483647 h 97"/>
              <a:gd name="T72" fmla="*/ 2147483647 w 368"/>
              <a:gd name="T73" fmla="*/ 2147483647 h 97"/>
              <a:gd name="T74" fmla="*/ 2147483647 w 368"/>
              <a:gd name="T75" fmla="*/ 2147483647 h 97"/>
              <a:gd name="T76" fmla="*/ 2147483647 w 368"/>
              <a:gd name="T77" fmla="*/ 2147483647 h 97"/>
              <a:gd name="T78" fmla="*/ 2147483647 w 368"/>
              <a:gd name="T79" fmla="*/ 2147483647 h 97"/>
              <a:gd name="T80" fmla="*/ 2147483647 w 368"/>
              <a:gd name="T81" fmla="*/ 2147483647 h 97"/>
              <a:gd name="T82" fmla="*/ 2147483647 w 368"/>
              <a:gd name="T83" fmla="*/ 2147483647 h 97"/>
              <a:gd name="T84" fmla="*/ 2147483647 w 368"/>
              <a:gd name="T85" fmla="*/ 2147483647 h 97"/>
              <a:gd name="T86" fmla="*/ 2147483647 w 368"/>
              <a:gd name="T87" fmla="*/ 2147483647 h 97"/>
              <a:gd name="T88" fmla="*/ 2147483647 w 368"/>
              <a:gd name="T89" fmla="*/ 2147483647 h 97"/>
              <a:gd name="T90" fmla="*/ 2147483647 w 368"/>
              <a:gd name="T91" fmla="*/ 2147483647 h 97"/>
              <a:gd name="T92" fmla="*/ 2147483647 w 368"/>
              <a:gd name="T93" fmla="*/ 2147483647 h 97"/>
              <a:gd name="T94" fmla="*/ 2147483647 w 368"/>
              <a:gd name="T95" fmla="*/ 2147483647 h 97"/>
              <a:gd name="T96" fmla="*/ 2147483647 w 368"/>
              <a:gd name="T97" fmla="*/ 2147483647 h 97"/>
              <a:gd name="T98" fmla="*/ 2147483647 w 368"/>
              <a:gd name="T99" fmla="*/ 2147483647 h 97"/>
              <a:gd name="T100" fmla="*/ 2147483647 w 368"/>
              <a:gd name="T101" fmla="*/ 2147483647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8"/>
              <a:gd name="T154" fmla="*/ 0 h 97"/>
              <a:gd name="T155" fmla="*/ 368 w 368"/>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8" h="97">
                <a:moveTo>
                  <a:pt x="0" y="47"/>
                </a:moveTo>
                <a:lnTo>
                  <a:pt x="4" y="45"/>
                </a:lnTo>
                <a:lnTo>
                  <a:pt x="6" y="43"/>
                </a:lnTo>
                <a:lnTo>
                  <a:pt x="11" y="39"/>
                </a:lnTo>
                <a:lnTo>
                  <a:pt x="14" y="37"/>
                </a:lnTo>
                <a:lnTo>
                  <a:pt x="17" y="34"/>
                </a:lnTo>
                <a:lnTo>
                  <a:pt x="21" y="30"/>
                </a:lnTo>
                <a:lnTo>
                  <a:pt x="25" y="27"/>
                </a:lnTo>
                <a:lnTo>
                  <a:pt x="29" y="26"/>
                </a:lnTo>
                <a:lnTo>
                  <a:pt x="32" y="23"/>
                </a:lnTo>
                <a:lnTo>
                  <a:pt x="37" y="21"/>
                </a:lnTo>
                <a:lnTo>
                  <a:pt x="39" y="17"/>
                </a:lnTo>
                <a:lnTo>
                  <a:pt x="44" y="15"/>
                </a:lnTo>
                <a:lnTo>
                  <a:pt x="46" y="13"/>
                </a:lnTo>
                <a:lnTo>
                  <a:pt x="50" y="11"/>
                </a:lnTo>
                <a:lnTo>
                  <a:pt x="54" y="9"/>
                </a:lnTo>
                <a:lnTo>
                  <a:pt x="59" y="8"/>
                </a:lnTo>
                <a:lnTo>
                  <a:pt x="61" y="6"/>
                </a:lnTo>
                <a:lnTo>
                  <a:pt x="65" y="4"/>
                </a:lnTo>
                <a:lnTo>
                  <a:pt x="70" y="4"/>
                </a:lnTo>
                <a:lnTo>
                  <a:pt x="73" y="3"/>
                </a:lnTo>
                <a:lnTo>
                  <a:pt x="76" y="1"/>
                </a:lnTo>
                <a:lnTo>
                  <a:pt x="81" y="1"/>
                </a:lnTo>
                <a:lnTo>
                  <a:pt x="84" y="0"/>
                </a:lnTo>
                <a:lnTo>
                  <a:pt x="88" y="0"/>
                </a:lnTo>
                <a:lnTo>
                  <a:pt x="91" y="0"/>
                </a:lnTo>
                <a:lnTo>
                  <a:pt x="95" y="0"/>
                </a:lnTo>
                <a:lnTo>
                  <a:pt x="99" y="0"/>
                </a:lnTo>
                <a:lnTo>
                  <a:pt x="102" y="1"/>
                </a:lnTo>
                <a:lnTo>
                  <a:pt x="105" y="1"/>
                </a:lnTo>
                <a:lnTo>
                  <a:pt x="109" y="3"/>
                </a:lnTo>
                <a:lnTo>
                  <a:pt x="113" y="4"/>
                </a:lnTo>
                <a:lnTo>
                  <a:pt x="117" y="4"/>
                </a:lnTo>
                <a:lnTo>
                  <a:pt x="121" y="6"/>
                </a:lnTo>
                <a:lnTo>
                  <a:pt x="124" y="8"/>
                </a:lnTo>
                <a:lnTo>
                  <a:pt x="128" y="9"/>
                </a:lnTo>
                <a:lnTo>
                  <a:pt x="132" y="11"/>
                </a:lnTo>
                <a:lnTo>
                  <a:pt x="138" y="14"/>
                </a:lnTo>
                <a:lnTo>
                  <a:pt x="140" y="15"/>
                </a:lnTo>
                <a:lnTo>
                  <a:pt x="142" y="17"/>
                </a:lnTo>
                <a:lnTo>
                  <a:pt x="146" y="21"/>
                </a:lnTo>
                <a:lnTo>
                  <a:pt x="151" y="23"/>
                </a:lnTo>
                <a:lnTo>
                  <a:pt x="154" y="26"/>
                </a:lnTo>
                <a:lnTo>
                  <a:pt x="156" y="27"/>
                </a:lnTo>
                <a:lnTo>
                  <a:pt x="161" y="30"/>
                </a:lnTo>
                <a:lnTo>
                  <a:pt x="165" y="34"/>
                </a:lnTo>
                <a:lnTo>
                  <a:pt x="168" y="37"/>
                </a:lnTo>
                <a:lnTo>
                  <a:pt x="172" y="39"/>
                </a:lnTo>
                <a:lnTo>
                  <a:pt x="176" y="43"/>
                </a:lnTo>
                <a:lnTo>
                  <a:pt x="180" y="45"/>
                </a:lnTo>
                <a:lnTo>
                  <a:pt x="183" y="47"/>
                </a:lnTo>
                <a:lnTo>
                  <a:pt x="187" y="52"/>
                </a:lnTo>
                <a:lnTo>
                  <a:pt x="191" y="54"/>
                </a:lnTo>
                <a:lnTo>
                  <a:pt x="194" y="57"/>
                </a:lnTo>
                <a:lnTo>
                  <a:pt x="197" y="59"/>
                </a:lnTo>
                <a:lnTo>
                  <a:pt x="201" y="62"/>
                </a:lnTo>
                <a:lnTo>
                  <a:pt x="205" y="65"/>
                </a:lnTo>
                <a:lnTo>
                  <a:pt x="208" y="68"/>
                </a:lnTo>
                <a:lnTo>
                  <a:pt x="212" y="71"/>
                </a:lnTo>
                <a:lnTo>
                  <a:pt x="215" y="74"/>
                </a:lnTo>
                <a:lnTo>
                  <a:pt x="221" y="77"/>
                </a:lnTo>
                <a:lnTo>
                  <a:pt x="223" y="78"/>
                </a:lnTo>
                <a:lnTo>
                  <a:pt x="227" y="82"/>
                </a:lnTo>
                <a:lnTo>
                  <a:pt x="230" y="83"/>
                </a:lnTo>
                <a:lnTo>
                  <a:pt x="233" y="85"/>
                </a:lnTo>
                <a:lnTo>
                  <a:pt x="237" y="87"/>
                </a:lnTo>
                <a:lnTo>
                  <a:pt x="241" y="89"/>
                </a:lnTo>
                <a:lnTo>
                  <a:pt x="244" y="89"/>
                </a:lnTo>
                <a:lnTo>
                  <a:pt x="249" y="92"/>
                </a:lnTo>
                <a:lnTo>
                  <a:pt x="253" y="92"/>
                </a:lnTo>
                <a:lnTo>
                  <a:pt x="256" y="93"/>
                </a:lnTo>
                <a:lnTo>
                  <a:pt x="259" y="95"/>
                </a:lnTo>
                <a:lnTo>
                  <a:pt x="263" y="96"/>
                </a:lnTo>
                <a:lnTo>
                  <a:pt x="267" y="96"/>
                </a:lnTo>
                <a:lnTo>
                  <a:pt x="272" y="96"/>
                </a:lnTo>
                <a:lnTo>
                  <a:pt x="275" y="96"/>
                </a:lnTo>
                <a:lnTo>
                  <a:pt x="278" y="96"/>
                </a:lnTo>
                <a:lnTo>
                  <a:pt x="283" y="96"/>
                </a:lnTo>
                <a:lnTo>
                  <a:pt x="286" y="96"/>
                </a:lnTo>
                <a:lnTo>
                  <a:pt x="289" y="95"/>
                </a:lnTo>
                <a:lnTo>
                  <a:pt x="293" y="93"/>
                </a:lnTo>
                <a:lnTo>
                  <a:pt x="297" y="92"/>
                </a:lnTo>
                <a:lnTo>
                  <a:pt x="301" y="92"/>
                </a:lnTo>
                <a:lnTo>
                  <a:pt x="304" y="89"/>
                </a:lnTo>
                <a:lnTo>
                  <a:pt x="307" y="89"/>
                </a:lnTo>
                <a:lnTo>
                  <a:pt x="313" y="87"/>
                </a:lnTo>
                <a:lnTo>
                  <a:pt x="315" y="85"/>
                </a:lnTo>
                <a:lnTo>
                  <a:pt x="319" y="83"/>
                </a:lnTo>
                <a:lnTo>
                  <a:pt x="322" y="82"/>
                </a:lnTo>
                <a:lnTo>
                  <a:pt x="326" y="78"/>
                </a:lnTo>
                <a:lnTo>
                  <a:pt x="329" y="77"/>
                </a:lnTo>
                <a:lnTo>
                  <a:pt x="334" y="74"/>
                </a:lnTo>
                <a:lnTo>
                  <a:pt x="337" y="71"/>
                </a:lnTo>
                <a:lnTo>
                  <a:pt x="341" y="69"/>
                </a:lnTo>
                <a:lnTo>
                  <a:pt x="344" y="67"/>
                </a:lnTo>
                <a:lnTo>
                  <a:pt x="347" y="62"/>
                </a:lnTo>
                <a:lnTo>
                  <a:pt x="352" y="59"/>
                </a:lnTo>
                <a:lnTo>
                  <a:pt x="356" y="57"/>
                </a:lnTo>
                <a:lnTo>
                  <a:pt x="359" y="54"/>
                </a:lnTo>
                <a:lnTo>
                  <a:pt x="363" y="52"/>
                </a:lnTo>
                <a:lnTo>
                  <a:pt x="367" y="47"/>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60443" name="Line 49"/>
          <p:cNvSpPr>
            <a:spLocks noChangeShapeType="1"/>
          </p:cNvSpPr>
          <p:nvPr/>
        </p:nvSpPr>
        <p:spPr bwMode="auto">
          <a:xfrm flipH="1">
            <a:off x="2043113" y="4067175"/>
            <a:ext cx="50800" cy="180975"/>
          </a:xfrm>
          <a:prstGeom prst="lin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60444" name="Line 50"/>
          <p:cNvSpPr>
            <a:spLocks noChangeShapeType="1"/>
          </p:cNvSpPr>
          <p:nvPr/>
        </p:nvSpPr>
        <p:spPr bwMode="auto">
          <a:xfrm>
            <a:off x="927101" y="3078163"/>
            <a:ext cx="706437"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0445" name="Line 51"/>
          <p:cNvSpPr>
            <a:spLocks noChangeShapeType="1"/>
          </p:cNvSpPr>
          <p:nvPr/>
        </p:nvSpPr>
        <p:spPr bwMode="auto">
          <a:xfrm>
            <a:off x="927101" y="3932238"/>
            <a:ext cx="706437"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0446" name="Line 52"/>
          <p:cNvSpPr>
            <a:spLocks noChangeShapeType="1"/>
          </p:cNvSpPr>
          <p:nvPr/>
        </p:nvSpPr>
        <p:spPr bwMode="auto">
          <a:xfrm>
            <a:off x="927101" y="4959350"/>
            <a:ext cx="706437"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0447" name="Line 53"/>
          <p:cNvSpPr>
            <a:spLocks noChangeShapeType="1"/>
          </p:cNvSpPr>
          <p:nvPr/>
        </p:nvSpPr>
        <p:spPr bwMode="auto">
          <a:xfrm flipV="1">
            <a:off x="1985963" y="5302250"/>
            <a:ext cx="0" cy="34290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0448" name="Line 54"/>
          <p:cNvSpPr>
            <a:spLocks noChangeShapeType="1"/>
          </p:cNvSpPr>
          <p:nvPr/>
        </p:nvSpPr>
        <p:spPr bwMode="auto">
          <a:xfrm>
            <a:off x="2338388" y="3078163"/>
            <a:ext cx="777834" cy="5298"/>
          </a:xfrm>
          <a:prstGeom prst="line">
            <a:avLst/>
          </a:prstGeom>
          <a:noFill/>
          <a:ln w="31234">
            <a:solidFill>
              <a:srgbClr val="000000"/>
            </a:solidFill>
            <a:round/>
            <a:headEnd/>
            <a:tailEnd type="arrow" w="med" len="med"/>
          </a:ln>
        </p:spPr>
        <p:txBody>
          <a:bodyPr wrap="none" anchor="ctr"/>
          <a:lstStyle/>
          <a:p>
            <a:endParaRPr lang="en-US" dirty="0">
              <a:latin typeface="Agilent TT Cond" pitchFamily="34" charset="0"/>
            </a:endParaRPr>
          </a:p>
        </p:txBody>
      </p:sp>
      <p:sp>
        <p:nvSpPr>
          <p:cNvPr id="60450" name="Line 56"/>
          <p:cNvSpPr>
            <a:spLocks noChangeShapeType="1"/>
          </p:cNvSpPr>
          <p:nvPr/>
        </p:nvSpPr>
        <p:spPr bwMode="auto">
          <a:xfrm>
            <a:off x="2338387" y="4959350"/>
            <a:ext cx="789709" cy="412"/>
          </a:xfrm>
          <a:prstGeom prst="line">
            <a:avLst/>
          </a:prstGeom>
          <a:noFill/>
          <a:ln w="31234">
            <a:solidFill>
              <a:srgbClr val="000000"/>
            </a:solidFill>
            <a:round/>
            <a:headEnd/>
            <a:tailEnd type="arrow" w="med" len="med"/>
          </a:ln>
        </p:spPr>
        <p:txBody>
          <a:bodyPr wrap="none" anchor="ctr"/>
          <a:lstStyle/>
          <a:p>
            <a:endParaRPr lang="en-US" dirty="0">
              <a:latin typeface="Agilent TT Cond" pitchFamily="34" charset="0"/>
            </a:endParaRPr>
          </a:p>
        </p:txBody>
      </p:sp>
      <p:sp>
        <p:nvSpPr>
          <p:cNvPr id="60451" name="Text Box 57"/>
          <p:cNvSpPr txBox="1">
            <a:spLocks noChangeArrowheads="1"/>
          </p:cNvSpPr>
          <p:nvPr/>
        </p:nvSpPr>
        <p:spPr bwMode="auto">
          <a:xfrm>
            <a:off x="1835151" y="5645150"/>
            <a:ext cx="342900"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dirty="0">
                <a:latin typeface="Agilent TT Cond" pitchFamily="34" charset="0"/>
              </a:rPr>
              <a:t>LO</a:t>
            </a:r>
            <a:endParaRPr lang="en-US" sz="2200" dirty="0">
              <a:latin typeface="Agilent TT Cond" pitchFamily="34" charset="0"/>
            </a:endParaRPr>
          </a:p>
        </p:txBody>
      </p:sp>
      <p:sp>
        <p:nvSpPr>
          <p:cNvPr id="60452" name="Text Box 58"/>
          <p:cNvSpPr txBox="1">
            <a:spLocks noChangeArrowheads="1"/>
          </p:cNvSpPr>
          <p:nvPr/>
        </p:nvSpPr>
        <p:spPr bwMode="auto">
          <a:xfrm>
            <a:off x="1161460" y="2121205"/>
            <a:ext cx="1866900" cy="285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900" b="1" dirty="0" smtClean="0">
                <a:latin typeface="Agilent TT Cond" pitchFamily="34" charset="0"/>
              </a:rPr>
              <a:t>Example DUT’s</a:t>
            </a:r>
            <a:endParaRPr lang="en-US" sz="2200" b="1" dirty="0">
              <a:latin typeface="Agilent TT Cond" pitchFamily="34" charset="0"/>
            </a:endParaRPr>
          </a:p>
        </p:txBody>
      </p:sp>
      <p:sp>
        <p:nvSpPr>
          <p:cNvPr id="60453" name="Text Box 59"/>
          <p:cNvSpPr txBox="1">
            <a:spLocks noChangeArrowheads="1"/>
          </p:cNvSpPr>
          <p:nvPr/>
        </p:nvSpPr>
        <p:spPr bwMode="auto">
          <a:xfrm>
            <a:off x="6399482" y="3197225"/>
            <a:ext cx="272510"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F</a:t>
            </a:r>
            <a:r>
              <a:rPr lang="en-US" sz="2200" b="1" baseline="-25000" dirty="0">
                <a:latin typeface="Agilent TT Cond" pitchFamily="34" charset="0"/>
              </a:rPr>
              <a:t>in</a:t>
            </a:r>
          </a:p>
        </p:txBody>
      </p:sp>
      <p:sp>
        <p:nvSpPr>
          <p:cNvPr id="60454" name="Text Box 60"/>
          <p:cNvSpPr txBox="1">
            <a:spLocks noChangeArrowheads="1"/>
          </p:cNvSpPr>
          <p:nvPr/>
        </p:nvSpPr>
        <p:spPr bwMode="auto">
          <a:xfrm>
            <a:off x="7162800" y="3187700"/>
            <a:ext cx="5334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err="1">
                <a:latin typeface="Agilent TT Cond" pitchFamily="34" charset="0"/>
              </a:rPr>
              <a:t>F</a:t>
            </a:r>
            <a:r>
              <a:rPr lang="en-US" sz="2200" b="1" baseline="-25000" dirty="0" err="1">
                <a:latin typeface="Agilent TT Cond" pitchFamily="34" charset="0"/>
              </a:rPr>
              <a:t>out</a:t>
            </a:r>
            <a:endParaRPr lang="en-US" sz="2200" b="1" baseline="-25000" dirty="0">
              <a:latin typeface="Agilent TT Cond" pitchFamily="34" charset="0"/>
            </a:endParaRPr>
          </a:p>
        </p:txBody>
      </p:sp>
      <p:sp>
        <p:nvSpPr>
          <p:cNvPr id="60455" name="Text Box 61"/>
          <p:cNvSpPr txBox="1">
            <a:spLocks noChangeArrowheads="1"/>
          </p:cNvSpPr>
          <p:nvPr/>
        </p:nvSpPr>
        <p:spPr bwMode="auto">
          <a:xfrm>
            <a:off x="1076595" y="2682875"/>
            <a:ext cx="272510"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F</a:t>
            </a:r>
            <a:r>
              <a:rPr lang="en-US" sz="2200" b="1" baseline="-25000" dirty="0">
                <a:latin typeface="Agilent TT Cond" pitchFamily="34" charset="0"/>
              </a:rPr>
              <a:t>in</a:t>
            </a:r>
          </a:p>
        </p:txBody>
      </p:sp>
      <p:sp>
        <p:nvSpPr>
          <p:cNvPr id="60456" name="Text Box 62"/>
          <p:cNvSpPr txBox="1">
            <a:spLocks noChangeArrowheads="1"/>
          </p:cNvSpPr>
          <p:nvPr/>
        </p:nvSpPr>
        <p:spPr bwMode="auto">
          <a:xfrm>
            <a:off x="2338388" y="2673350"/>
            <a:ext cx="5334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err="1">
                <a:latin typeface="Agilent TT Cond" pitchFamily="34" charset="0"/>
              </a:rPr>
              <a:t>F</a:t>
            </a:r>
            <a:r>
              <a:rPr lang="en-US" sz="2200" b="1" baseline="-25000" dirty="0" err="1">
                <a:latin typeface="Agilent TT Cond" pitchFamily="34" charset="0"/>
              </a:rPr>
              <a:t>out</a:t>
            </a:r>
            <a:endParaRPr lang="en-US" sz="2200" b="1" baseline="-25000" dirty="0">
              <a:latin typeface="Agilent TT Cond" pitchFamily="34" charset="0"/>
            </a:endParaRPr>
          </a:p>
        </p:txBody>
      </p:sp>
      <p:sp>
        <p:nvSpPr>
          <p:cNvPr id="60457" name="Text Box 63"/>
          <p:cNvSpPr txBox="1">
            <a:spLocks noChangeArrowheads="1"/>
          </p:cNvSpPr>
          <p:nvPr/>
        </p:nvSpPr>
        <p:spPr bwMode="auto">
          <a:xfrm>
            <a:off x="5181600" y="4438650"/>
            <a:ext cx="2743200" cy="1600200"/>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1400" b="1" i="1" dirty="0">
                <a:latin typeface="Agilent TT Cond" pitchFamily="34" charset="0"/>
              </a:rPr>
              <a:t>Frequency Range </a:t>
            </a:r>
          </a:p>
          <a:p>
            <a:pPr marL="184150" indent="-184150" defTabSz="403225">
              <a:buClr>
                <a:srgbClr val="000000"/>
              </a:buClr>
              <a:buFontTx/>
              <a:buChar char="•"/>
            </a:pPr>
            <a:r>
              <a:rPr lang="en-US" sz="1400" b="1" i="1" dirty="0">
                <a:latin typeface="Agilent TT Cond" pitchFamily="34" charset="0"/>
              </a:rPr>
              <a:t>Frequency Accuracy</a:t>
            </a:r>
          </a:p>
          <a:p>
            <a:pPr marL="184150" indent="-184150" defTabSz="403225">
              <a:buClr>
                <a:srgbClr val="000000"/>
              </a:buClr>
              <a:buFontTx/>
              <a:buChar char="•"/>
            </a:pPr>
            <a:r>
              <a:rPr lang="en-US" sz="1400" b="1" i="1" dirty="0">
                <a:latin typeface="Agilent TT Cond" pitchFamily="34" charset="0"/>
              </a:rPr>
              <a:t>Frequency Ramp/step sweep</a:t>
            </a:r>
          </a:p>
          <a:p>
            <a:pPr marL="184150" indent="-184150" defTabSz="403225">
              <a:buClr>
                <a:srgbClr val="000000"/>
              </a:buClr>
              <a:buFontTx/>
              <a:buChar char="•"/>
            </a:pPr>
            <a:r>
              <a:rPr lang="en-US" sz="1400" b="1" i="1" dirty="0">
                <a:latin typeface="Agilent TT Cond" pitchFamily="34" charset="0"/>
              </a:rPr>
              <a:t>Power sweep</a:t>
            </a:r>
          </a:p>
          <a:p>
            <a:pPr marL="184150" indent="-184150" defTabSz="403225">
              <a:buClr>
                <a:srgbClr val="000000"/>
              </a:buClr>
              <a:buFontTx/>
              <a:buChar char="•"/>
            </a:pPr>
            <a:r>
              <a:rPr lang="en-US" sz="1400" b="1" i="1" dirty="0">
                <a:latin typeface="Agilent TT Cond" pitchFamily="34" charset="0"/>
              </a:rPr>
              <a:t>Sweep speed</a:t>
            </a:r>
          </a:p>
          <a:p>
            <a:pPr marL="184150" indent="-184150" defTabSz="403225">
              <a:buClr>
                <a:srgbClr val="000000"/>
              </a:buClr>
              <a:buFontTx/>
              <a:buChar char="•"/>
            </a:pPr>
            <a:r>
              <a:rPr lang="en-US" sz="1400" b="1" i="1" dirty="0">
                <a:latin typeface="Agilent TT Cond" pitchFamily="34" charset="0"/>
              </a:rPr>
              <a:t>Output Power accuracy</a:t>
            </a:r>
          </a:p>
          <a:p>
            <a:pPr marL="184150" indent="-184150" defTabSz="403225">
              <a:buClr>
                <a:srgbClr val="000000"/>
              </a:buClr>
              <a:buFontTx/>
              <a:buChar char="•"/>
            </a:pPr>
            <a:r>
              <a:rPr lang="en-US" sz="1400" b="1" i="1" dirty="0">
                <a:latin typeface="Agilent TT Cond" pitchFamily="34" charset="0"/>
              </a:rPr>
              <a:t>Residual FM</a:t>
            </a:r>
          </a:p>
        </p:txBody>
      </p:sp>
      <p:sp>
        <p:nvSpPr>
          <p:cNvPr id="60458" name="Text Box 64"/>
          <p:cNvSpPr txBox="1">
            <a:spLocks noChangeArrowheads="1"/>
          </p:cNvSpPr>
          <p:nvPr/>
        </p:nvSpPr>
        <p:spPr bwMode="auto">
          <a:xfrm>
            <a:off x="5466899" y="4143375"/>
            <a:ext cx="1242327"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Key Specs:</a:t>
            </a:r>
          </a:p>
        </p:txBody>
      </p:sp>
      <p:sp>
        <p:nvSpPr>
          <p:cNvPr id="60459" name="Rectangle 65"/>
          <p:cNvSpPr>
            <a:spLocks noGrp="1" noChangeArrowheads="1"/>
          </p:cNvSpPr>
          <p:nvPr>
            <p:ph type="title"/>
          </p:nvPr>
        </p:nvSpPr>
        <p:spPr>
          <a:xfrm>
            <a:off x="282575" y="307975"/>
            <a:ext cx="8662951" cy="521365"/>
          </a:xfrm>
          <a:noFill/>
        </p:spPr>
        <p:txBody>
          <a:bodyPr lIns="0" tIns="0" rIns="0" bIns="0"/>
          <a:lstStyle/>
          <a:p>
            <a:r>
              <a:rPr lang="en-US" dirty="0" smtClean="0"/>
              <a:t>Basic CW Signals – Applications </a:t>
            </a:r>
            <a:r>
              <a:rPr lang="en-US" sz="3200" dirty="0" smtClean="0">
                <a:solidFill>
                  <a:schemeClr val="bg1"/>
                </a:solidFill>
              </a:rPr>
              <a:t>	</a:t>
            </a:r>
          </a:p>
        </p:txBody>
      </p:sp>
      <p:sp>
        <p:nvSpPr>
          <p:cNvPr id="60460" name="Rectangle 66"/>
          <p:cNvSpPr>
            <a:spLocks noChangeArrowheads="1"/>
          </p:cNvSpPr>
          <p:nvPr/>
        </p:nvSpPr>
        <p:spPr bwMode="auto">
          <a:xfrm>
            <a:off x="2133600" y="990600"/>
            <a:ext cx="5410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Stimulus-Response Testing</a:t>
            </a:r>
            <a:endParaRPr lang="en-US" sz="3200" b="1" dirty="0">
              <a:latin typeface="Agilent TT Cond" pitchFamily="34" charset="0"/>
            </a:endParaRPr>
          </a:p>
        </p:txBody>
      </p:sp>
      <p:pic>
        <p:nvPicPr>
          <p:cNvPr id="67" name="Picture 66" descr="PNA-X.jpg"/>
          <p:cNvPicPr>
            <a:picLocks noChangeAspect="1"/>
          </p:cNvPicPr>
          <p:nvPr/>
        </p:nvPicPr>
        <p:blipFill>
          <a:blip r:embed="rId4" cstate="print"/>
          <a:stretch>
            <a:fillRect/>
          </a:stretch>
        </p:blipFill>
        <p:spPr>
          <a:xfrm>
            <a:off x="4108862" y="2901145"/>
            <a:ext cx="1852552" cy="1233270"/>
          </a:xfrm>
          <a:prstGeom prst="rect">
            <a:avLst/>
          </a:prstGeom>
        </p:spPr>
      </p:pic>
      <p:sp>
        <p:nvSpPr>
          <p:cNvPr id="60449" name="Line 55"/>
          <p:cNvSpPr>
            <a:spLocks noChangeShapeType="1"/>
          </p:cNvSpPr>
          <p:nvPr/>
        </p:nvSpPr>
        <p:spPr bwMode="auto">
          <a:xfrm flipV="1">
            <a:off x="2514601" y="3926608"/>
            <a:ext cx="589745" cy="5628"/>
          </a:xfrm>
          <a:prstGeom prst="line">
            <a:avLst/>
          </a:prstGeom>
          <a:noFill/>
          <a:ln w="31234">
            <a:solidFill>
              <a:srgbClr val="000000"/>
            </a:solidFill>
            <a:round/>
            <a:headEnd/>
            <a:tailEnd type="arrow" w="med" len="med"/>
          </a:ln>
        </p:spPr>
        <p:txBody>
          <a:bodyPr wrap="none" anchor="ctr"/>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8588" y="227013"/>
            <a:ext cx="9015412" cy="549275"/>
          </a:xfrm>
        </p:spPr>
        <p:txBody>
          <a:bodyPr/>
          <a:lstStyle/>
          <a:p>
            <a:r>
              <a:rPr lang="en-US" dirty="0" smtClean="0"/>
              <a:t>Signal Generators</a:t>
            </a:r>
          </a:p>
        </p:txBody>
      </p:sp>
      <p:sp>
        <p:nvSpPr>
          <p:cNvPr id="61443" name="Text Box 3"/>
          <p:cNvSpPr>
            <a:spLocks noGrp="1" noChangeArrowheads="1"/>
          </p:cNvSpPr>
          <p:nvPr>
            <p:ph idx="1"/>
          </p:nvPr>
        </p:nvSpPr>
        <p:spPr>
          <a:xfrm>
            <a:off x="468313" y="1360488"/>
            <a:ext cx="8080375" cy="4782848"/>
          </a:xfrm>
          <a:noFill/>
        </p:spPr>
        <p:txBody>
          <a:bodyPr lIns="0" tIns="0" rIns="109728" bIns="0">
            <a:spAutoFit/>
          </a:bodyPr>
          <a:lstStyle/>
          <a:p>
            <a:pPr marL="184150" indent="-184150" defTabSz="403225">
              <a:buClr>
                <a:srgbClr val="000000"/>
              </a:buClr>
            </a:pPr>
            <a:r>
              <a:rPr lang="en-US" sz="2400" b="1" dirty="0" smtClean="0"/>
              <a:t>Basic CW Signals</a:t>
            </a:r>
          </a:p>
          <a:p>
            <a:pPr marL="546100" lvl="1" indent="-136525" defTabSz="403225">
              <a:buClr>
                <a:srgbClr val="000000"/>
              </a:buClr>
              <a:buFontTx/>
              <a:buChar char="•"/>
            </a:pPr>
            <a:r>
              <a:rPr lang="en-US" sz="2400" b="1" dirty="0" smtClean="0">
                <a:solidFill>
                  <a:srgbClr val="000000"/>
                </a:solidFill>
              </a:rPr>
              <a:t>Block Diagram (RF and Microwave)</a:t>
            </a:r>
          </a:p>
          <a:p>
            <a:pPr marL="546100" lvl="1" indent="-136525" defTabSz="403225">
              <a:buClr>
                <a:srgbClr val="000000"/>
              </a:buClr>
              <a:buFontTx/>
              <a:buChar char="•"/>
            </a:pPr>
            <a:r>
              <a:rPr lang="en-US" sz="2400" b="1" dirty="0" smtClean="0">
                <a:solidFill>
                  <a:srgbClr val="000000"/>
                </a:solidFill>
              </a:rPr>
              <a:t>Specifications</a:t>
            </a:r>
          </a:p>
          <a:p>
            <a:pPr marL="546100" lvl="1" indent="-136525" defTabSz="403225">
              <a:buClr>
                <a:srgbClr val="000000"/>
              </a:buClr>
              <a:buFontTx/>
              <a:buChar char="•"/>
            </a:pPr>
            <a:r>
              <a:rPr lang="en-US" sz="2400" b="1" dirty="0" smtClean="0">
                <a:solidFill>
                  <a:srgbClr val="000000"/>
                </a:solidFill>
              </a:rPr>
              <a:t>Applications</a:t>
            </a:r>
            <a:endParaRPr lang="en-US" sz="2400" b="1" dirty="0" smtClean="0">
              <a:solidFill>
                <a:schemeClr val="tx2"/>
              </a:solidFill>
            </a:endParaRPr>
          </a:p>
          <a:p>
            <a:pPr marL="184150" indent="-184150" defTabSz="403225">
              <a:buClr>
                <a:srgbClr val="000000"/>
              </a:buClr>
            </a:pPr>
            <a:r>
              <a:rPr lang="en-US" sz="2400" b="1" dirty="0" smtClean="0">
                <a:solidFill>
                  <a:srgbClr val="0066FF"/>
                </a:solidFill>
              </a:rPr>
              <a:t>Analog Signals</a:t>
            </a:r>
          </a:p>
          <a:p>
            <a:pPr marL="546100" lvl="1" indent="-136525" defTabSz="403225">
              <a:buClr>
                <a:srgbClr val="000000"/>
              </a:buClr>
              <a:buFontTx/>
              <a:buChar char="•"/>
            </a:pPr>
            <a:r>
              <a:rPr lang="en-US" sz="2400" b="1" dirty="0" smtClean="0">
                <a:solidFill>
                  <a:srgbClr val="0066FF"/>
                </a:solidFill>
              </a:rPr>
              <a:t>Block Diagram (AM, FM, PM, Pulse)</a:t>
            </a:r>
          </a:p>
          <a:p>
            <a:pPr marL="546100" lvl="1" indent="-136525" defTabSz="403225">
              <a:buClr>
                <a:srgbClr val="000000"/>
              </a:buClr>
              <a:buFontTx/>
              <a:buChar char="•"/>
            </a:pPr>
            <a:r>
              <a:rPr lang="en-US" sz="2400" b="1" dirty="0" smtClean="0">
                <a:solidFill>
                  <a:srgbClr val="0066FF"/>
                </a:solidFill>
              </a:rPr>
              <a:t>Applications</a:t>
            </a:r>
          </a:p>
          <a:p>
            <a:pPr marL="184150" indent="-184150" defTabSz="403225">
              <a:buClr>
                <a:srgbClr val="000000"/>
              </a:buClr>
            </a:pPr>
            <a:r>
              <a:rPr lang="en-US" sz="2400" b="1" dirty="0" smtClean="0"/>
              <a:t>Vector Signals</a:t>
            </a:r>
            <a:r>
              <a:rPr lang="en-US" sz="2400" b="1" dirty="0" smtClean="0">
                <a:solidFill>
                  <a:schemeClr val="tx2"/>
                </a:solidFill>
              </a:rPr>
              <a:t>  </a:t>
            </a:r>
          </a:p>
          <a:p>
            <a:pPr marL="546100" lvl="1" indent="-136525" defTabSz="403225">
              <a:buClr>
                <a:srgbClr val="000000"/>
              </a:buClr>
              <a:buFontTx/>
              <a:buChar char="•"/>
            </a:pPr>
            <a:r>
              <a:rPr lang="en-US" sz="2400" b="1" dirty="0" smtClean="0"/>
              <a:t>Block Diagram (IQ)</a:t>
            </a:r>
          </a:p>
          <a:p>
            <a:pPr marL="546100" lvl="1" indent="-136525" defTabSz="403225">
              <a:buClr>
                <a:srgbClr val="000000"/>
              </a:buClr>
              <a:buFontTx/>
              <a:buChar char="•"/>
            </a:pPr>
            <a:r>
              <a:rPr lang="en-US" sz="2400" b="1" dirty="0" smtClean="0"/>
              <a:t>Applications</a:t>
            </a:r>
          </a:p>
          <a:p>
            <a:pPr marL="184150" indent="-184150" defTabSz="403225">
              <a:buClr>
                <a:srgbClr val="000000"/>
              </a:buClr>
            </a:pPr>
            <a:endParaRPr lang="en-US" sz="2300" b="1" dirty="0" smtClean="0">
              <a:solidFill>
                <a:schemeClr val="tx2"/>
              </a:solidFill>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620000" y="6329916"/>
            <a:ext cx="1295400" cy="332329"/>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7175" y="258763"/>
            <a:ext cx="8213725" cy="549275"/>
          </a:xfrm>
        </p:spPr>
        <p:txBody>
          <a:bodyPr/>
          <a:lstStyle/>
          <a:p>
            <a:r>
              <a:rPr lang="en-US" dirty="0" smtClean="0"/>
              <a:t>Aerospace Defense ….</a:t>
            </a:r>
          </a:p>
        </p:txBody>
      </p:sp>
      <p:grpSp>
        <p:nvGrpSpPr>
          <p:cNvPr id="22531" name="Group 3"/>
          <p:cNvGrpSpPr>
            <a:grpSpLocks/>
          </p:cNvGrpSpPr>
          <p:nvPr/>
        </p:nvGrpSpPr>
        <p:grpSpPr bwMode="auto">
          <a:xfrm>
            <a:off x="3365500" y="1133475"/>
            <a:ext cx="5778500" cy="4810125"/>
            <a:chOff x="1920" y="752"/>
            <a:chExt cx="3640" cy="3030"/>
          </a:xfrm>
        </p:grpSpPr>
        <p:sp>
          <p:nvSpPr>
            <p:cNvPr id="22543" name="Oval 4"/>
            <p:cNvSpPr>
              <a:spLocks noChangeArrowheads="1"/>
            </p:cNvSpPr>
            <p:nvPr/>
          </p:nvSpPr>
          <p:spPr bwMode="auto">
            <a:xfrm>
              <a:off x="3216" y="1440"/>
              <a:ext cx="912" cy="528"/>
            </a:xfrm>
            <a:prstGeom prst="ellipse">
              <a:avLst/>
            </a:prstGeom>
            <a:solidFill>
              <a:srgbClr val="FFFF99"/>
            </a:solidFill>
            <a:ln w="9525">
              <a:solidFill>
                <a:schemeClr val="tx1"/>
              </a:solidFill>
              <a:round/>
              <a:headEnd/>
              <a:tailEnd/>
            </a:ln>
          </p:spPr>
          <p:txBody>
            <a:bodyPr wrap="none" anchor="ctr"/>
            <a:lstStyle/>
            <a:p>
              <a:endParaRPr lang="en-US" dirty="0">
                <a:latin typeface="Agilent TT Cond" pitchFamily="34" charset="0"/>
              </a:endParaRPr>
            </a:p>
          </p:txBody>
        </p:sp>
        <p:sp>
          <p:nvSpPr>
            <p:cNvPr id="22544" name="Oval 5"/>
            <p:cNvSpPr>
              <a:spLocks noChangeArrowheads="1"/>
            </p:cNvSpPr>
            <p:nvPr/>
          </p:nvSpPr>
          <p:spPr bwMode="auto">
            <a:xfrm>
              <a:off x="3552" y="768"/>
              <a:ext cx="864" cy="432"/>
            </a:xfrm>
            <a:prstGeom prst="ellipse">
              <a:avLst/>
            </a:prstGeom>
            <a:solidFill>
              <a:srgbClr val="FFFF99"/>
            </a:solidFill>
            <a:ln w="9525">
              <a:solidFill>
                <a:schemeClr val="tx1"/>
              </a:solidFill>
              <a:round/>
              <a:headEnd/>
              <a:tailEnd/>
            </a:ln>
          </p:spPr>
          <p:txBody>
            <a:bodyPr wrap="none" anchor="ctr"/>
            <a:lstStyle/>
            <a:p>
              <a:endParaRPr lang="en-US" dirty="0">
                <a:latin typeface="Agilent TT Cond" pitchFamily="34" charset="0"/>
              </a:endParaRPr>
            </a:p>
          </p:txBody>
        </p:sp>
        <p:sp>
          <p:nvSpPr>
            <p:cNvPr id="22545" name="AutoShape 6"/>
            <p:cNvSpPr>
              <a:spLocks noChangeArrowheads="1"/>
            </p:cNvSpPr>
            <p:nvPr/>
          </p:nvSpPr>
          <p:spPr bwMode="auto">
            <a:xfrm rot="-10785970">
              <a:off x="4992" y="1824"/>
              <a:ext cx="240" cy="243"/>
            </a:xfrm>
            <a:prstGeom prst="triangle">
              <a:avLst>
                <a:gd name="adj" fmla="val 50000"/>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22546" name="Text Box 7"/>
            <p:cNvSpPr txBox="1">
              <a:spLocks noChangeArrowheads="1"/>
            </p:cNvSpPr>
            <p:nvPr/>
          </p:nvSpPr>
          <p:spPr bwMode="auto">
            <a:xfrm>
              <a:off x="5222" y="1845"/>
              <a:ext cx="285" cy="174"/>
            </a:xfrm>
            <a:prstGeom prst="rect">
              <a:avLst/>
            </a:prstGeom>
            <a:noFill/>
            <a:ln w="9525">
              <a:noFill/>
              <a:miter lim="800000"/>
              <a:headEnd/>
              <a:tailEnd/>
            </a:ln>
          </p:spPr>
          <p:txBody>
            <a:bodyPr wrap="none">
              <a:spAutoFit/>
            </a:bodyPr>
            <a:lstStyle/>
            <a:p>
              <a:r>
                <a:rPr lang="en-US" sz="1200" dirty="0">
                  <a:latin typeface="Agilent TT Cond" pitchFamily="34" charset="0"/>
                </a:rPr>
                <a:t>LNA</a:t>
              </a:r>
            </a:p>
          </p:txBody>
        </p:sp>
        <p:sp>
          <p:nvSpPr>
            <p:cNvPr id="22547" name="AutoShape 8"/>
            <p:cNvSpPr>
              <a:spLocks noChangeArrowheads="1"/>
            </p:cNvSpPr>
            <p:nvPr/>
          </p:nvSpPr>
          <p:spPr bwMode="auto">
            <a:xfrm>
              <a:off x="4992" y="2208"/>
              <a:ext cx="240" cy="240"/>
            </a:xfrm>
            <a:prstGeom prst="flowChartSummingJunction">
              <a:avLst/>
            </a:prstGeom>
            <a:solidFill>
              <a:schemeClr val="hlink"/>
            </a:solidFill>
            <a:ln w="9525">
              <a:solidFill>
                <a:schemeClr val="tx1"/>
              </a:solidFill>
              <a:round/>
              <a:headEnd/>
              <a:tailEnd/>
            </a:ln>
          </p:spPr>
          <p:txBody>
            <a:bodyPr wrap="none" anchor="ctr"/>
            <a:lstStyle/>
            <a:p>
              <a:endParaRPr lang="en-US" dirty="0">
                <a:latin typeface="Agilent TT Cond" pitchFamily="34" charset="0"/>
              </a:endParaRPr>
            </a:p>
          </p:txBody>
        </p:sp>
        <p:sp>
          <p:nvSpPr>
            <p:cNvPr id="22548" name="Freeform 9"/>
            <p:cNvSpPr>
              <a:spLocks/>
            </p:cNvSpPr>
            <p:nvPr/>
          </p:nvSpPr>
          <p:spPr bwMode="auto">
            <a:xfrm>
              <a:off x="5112" y="2080"/>
              <a:ext cx="1" cy="136"/>
            </a:xfrm>
            <a:custGeom>
              <a:avLst/>
              <a:gdLst>
                <a:gd name="T0" fmla="*/ 0 w 1"/>
                <a:gd name="T1" fmla="*/ 136 h 136"/>
                <a:gd name="T2" fmla="*/ 0 w 1"/>
                <a:gd name="T3" fmla="*/ 0 h 136"/>
                <a:gd name="T4" fmla="*/ 0 60000 65536"/>
                <a:gd name="T5" fmla="*/ 0 60000 65536"/>
                <a:gd name="T6" fmla="*/ 0 w 1"/>
                <a:gd name="T7" fmla="*/ 0 h 136"/>
                <a:gd name="T8" fmla="*/ 1 w 1"/>
                <a:gd name="T9" fmla="*/ 136 h 136"/>
              </a:gdLst>
              <a:ahLst/>
              <a:cxnLst>
                <a:cxn ang="T4">
                  <a:pos x="T0" y="T1"/>
                </a:cxn>
                <a:cxn ang="T5">
                  <a:pos x="T2" y="T3"/>
                </a:cxn>
              </a:cxnLst>
              <a:rect l="T6" t="T7" r="T8" b="T9"/>
              <a:pathLst>
                <a:path w="1" h="136">
                  <a:moveTo>
                    <a:pt x="0" y="136"/>
                  </a:moveTo>
                  <a:lnTo>
                    <a:pt x="0" y="0"/>
                  </a:lnTo>
                </a:path>
              </a:pathLst>
            </a:custGeom>
            <a:noFill/>
            <a:ln w="9525">
              <a:solidFill>
                <a:schemeClr val="tx1"/>
              </a:solidFill>
              <a:round/>
              <a:headEnd type="triangle" w="med" len="med"/>
              <a:tailEnd/>
            </a:ln>
          </p:spPr>
          <p:txBody>
            <a:bodyPr/>
            <a:lstStyle/>
            <a:p>
              <a:endParaRPr lang="en-US" dirty="0">
                <a:latin typeface="Agilent TT Cond" pitchFamily="34" charset="0"/>
              </a:endParaRPr>
            </a:p>
          </p:txBody>
        </p:sp>
        <p:sp>
          <p:nvSpPr>
            <p:cNvPr id="22549" name="Freeform 10"/>
            <p:cNvSpPr>
              <a:spLocks/>
            </p:cNvSpPr>
            <p:nvPr/>
          </p:nvSpPr>
          <p:spPr bwMode="auto">
            <a:xfrm>
              <a:off x="4712" y="2336"/>
              <a:ext cx="272" cy="1"/>
            </a:xfrm>
            <a:custGeom>
              <a:avLst/>
              <a:gdLst>
                <a:gd name="T0" fmla="*/ 0 w 272"/>
                <a:gd name="T1" fmla="*/ 0 h 1"/>
                <a:gd name="T2" fmla="*/ 272 w 272"/>
                <a:gd name="T3" fmla="*/ 0 h 1"/>
                <a:gd name="T4" fmla="*/ 0 60000 65536"/>
                <a:gd name="T5" fmla="*/ 0 60000 65536"/>
                <a:gd name="T6" fmla="*/ 0 w 272"/>
                <a:gd name="T7" fmla="*/ 0 h 1"/>
                <a:gd name="T8" fmla="*/ 272 w 272"/>
                <a:gd name="T9" fmla="*/ 1 h 1"/>
              </a:gdLst>
              <a:ahLst/>
              <a:cxnLst>
                <a:cxn ang="T4">
                  <a:pos x="T0" y="T1"/>
                </a:cxn>
                <a:cxn ang="T5">
                  <a:pos x="T2" y="T3"/>
                </a:cxn>
              </a:cxnLst>
              <a:rect l="T6" t="T7" r="T8" b="T9"/>
              <a:pathLst>
                <a:path w="272" h="1">
                  <a:moveTo>
                    <a:pt x="0" y="0"/>
                  </a:moveTo>
                  <a:lnTo>
                    <a:pt x="272"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grpSp>
          <p:nvGrpSpPr>
            <p:cNvPr id="22550" name="Group 11"/>
            <p:cNvGrpSpPr>
              <a:grpSpLocks/>
            </p:cNvGrpSpPr>
            <p:nvPr/>
          </p:nvGrpSpPr>
          <p:grpSpPr bwMode="auto">
            <a:xfrm>
              <a:off x="4752" y="2784"/>
              <a:ext cx="240" cy="240"/>
              <a:chOff x="2878" y="1041"/>
              <a:chExt cx="240" cy="240"/>
            </a:xfrm>
          </p:grpSpPr>
          <p:sp>
            <p:nvSpPr>
              <p:cNvPr id="22602" name="Rectangle 12"/>
              <p:cNvSpPr>
                <a:spLocks noChangeArrowheads="1"/>
              </p:cNvSpPr>
              <p:nvPr/>
            </p:nvSpPr>
            <p:spPr bwMode="auto">
              <a:xfrm>
                <a:off x="2878" y="1041"/>
                <a:ext cx="240" cy="240"/>
              </a:xfrm>
              <a:prstGeom prst="rect">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22603" name="Freeform 13"/>
              <p:cNvSpPr>
                <a:spLocks/>
              </p:cNvSpPr>
              <p:nvPr/>
            </p:nvSpPr>
            <p:spPr bwMode="auto">
              <a:xfrm>
                <a:off x="2880" y="1056"/>
                <a:ext cx="218" cy="61"/>
              </a:xfrm>
              <a:custGeom>
                <a:avLst/>
                <a:gdLst>
                  <a:gd name="T0" fmla="*/ 0 w 218"/>
                  <a:gd name="T1" fmla="*/ 51 h 61"/>
                  <a:gd name="T2" fmla="*/ 69 w 218"/>
                  <a:gd name="T3" fmla="*/ 2 h 61"/>
                  <a:gd name="T4" fmla="*/ 139 w 218"/>
                  <a:gd name="T5" fmla="*/ 61 h 61"/>
                  <a:gd name="T6" fmla="*/ 218 w 218"/>
                  <a:gd name="T7" fmla="*/ 2 h 61"/>
                  <a:gd name="T8" fmla="*/ 0 60000 65536"/>
                  <a:gd name="T9" fmla="*/ 0 60000 65536"/>
                  <a:gd name="T10" fmla="*/ 0 60000 65536"/>
                  <a:gd name="T11" fmla="*/ 0 60000 65536"/>
                  <a:gd name="T12" fmla="*/ 0 w 218"/>
                  <a:gd name="T13" fmla="*/ 0 h 61"/>
                  <a:gd name="T14" fmla="*/ 218 w 218"/>
                  <a:gd name="T15" fmla="*/ 61 h 61"/>
                </a:gdLst>
                <a:ahLst/>
                <a:cxnLst>
                  <a:cxn ang="T8">
                    <a:pos x="T0" y="T1"/>
                  </a:cxn>
                  <a:cxn ang="T9">
                    <a:pos x="T2" y="T3"/>
                  </a:cxn>
                  <a:cxn ang="T10">
                    <a:pos x="T4" y="T5"/>
                  </a:cxn>
                  <a:cxn ang="T11">
                    <a:pos x="T6" y="T7"/>
                  </a:cxn>
                </a:cxnLst>
                <a:rect l="T12" t="T13" r="T14" b="T15"/>
                <a:pathLst>
                  <a:path w="218" h="61">
                    <a:moveTo>
                      <a:pt x="0" y="51"/>
                    </a:moveTo>
                    <a:cubicBezTo>
                      <a:pt x="11" y="41"/>
                      <a:pt x="46" y="0"/>
                      <a:pt x="69" y="2"/>
                    </a:cubicBezTo>
                    <a:cubicBezTo>
                      <a:pt x="92" y="4"/>
                      <a:pt x="114" y="61"/>
                      <a:pt x="139" y="61"/>
                    </a:cubicBezTo>
                    <a:cubicBezTo>
                      <a:pt x="164" y="61"/>
                      <a:pt x="202" y="14"/>
                      <a:pt x="218" y="2"/>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604" name="Freeform 14"/>
              <p:cNvSpPr>
                <a:spLocks/>
              </p:cNvSpPr>
              <p:nvPr/>
            </p:nvSpPr>
            <p:spPr bwMode="auto">
              <a:xfrm>
                <a:off x="2880" y="1207"/>
                <a:ext cx="228" cy="49"/>
              </a:xfrm>
              <a:custGeom>
                <a:avLst/>
                <a:gdLst>
                  <a:gd name="T0" fmla="*/ 0 w 228"/>
                  <a:gd name="T1" fmla="*/ 49 h 49"/>
                  <a:gd name="T2" fmla="*/ 69 w 228"/>
                  <a:gd name="T3" fmla="*/ 0 h 49"/>
                  <a:gd name="T4" fmla="*/ 149 w 228"/>
                  <a:gd name="T5" fmla="*/ 49 h 49"/>
                  <a:gd name="T6" fmla="*/ 228 w 228"/>
                  <a:gd name="T7" fmla="*/ 0 h 49"/>
                  <a:gd name="T8" fmla="*/ 0 60000 65536"/>
                  <a:gd name="T9" fmla="*/ 0 60000 65536"/>
                  <a:gd name="T10" fmla="*/ 0 60000 65536"/>
                  <a:gd name="T11" fmla="*/ 0 60000 65536"/>
                  <a:gd name="T12" fmla="*/ 0 w 228"/>
                  <a:gd name="T13" fmla="*/ 0 h 49"/>
                  <a:gd name="T14" fmla="*/ 228 w 228"/>
                  <a:gd name="T15" fmla="*/ 49 h 49"/>
                </a:gdLst>
                <a:ahLst/>
                <a:cxnLst>
                  <a:cxn ang="T8">
                    <a:pos x="T0" y="T1"/>
                  </a:cxn>
                  <a:cxn ang="T9">
                    <a:pos x="T2" y="T3"/>
                  </a:cxn>
                  <a:cxn ang="T10">
                    <a:pos x="T4" y="T5"/>
                  </a:cxn>
                  <a:cxn ang="T11">
                    <a:pos x="T6" y="T7"/>
                  </a:cxn>
                </a:cxnLst>
                <a:rect l="T12" t="T13" r="T14" b="T15"/>
                <a:pathLst>
                  <a:path w="228" h="49">
                    <a:moveTo>
                      <a:pt x="0" y="49"/>
                    </a:moveTo>
                    <a:cubicBezTo>
                      <a:pt x="10" y="43"/>
                      <a:pt x="44" y="0"/>
                      <a:pt x="69" y="0"/>
                    </a:cubicBezTo>
                    <a:cubicBezTo>
                      <a:pt x="94" y="0"/>
                      <a:pt x="123" y="49"/>
                      <a:pt x="149" y="49"/>
                    </a:cubicBezTo>
                    <a:cubicBezTo>
                      <a:pt x="175" y="49"/>
                      <a:pt x="212" y="10"/>
                      <a:pt x="228" y="0"/>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605" name="Freeform 15"/>
              <p:cNvSpPr>
                <a:spLocks/>
              </p:cNvSpPr>
              <p:nvPr/>
            </p:nvSpPr>
            <p:spPr bwMode="auto">
              <a:xfrm>
                <a:off x="2878" y="1137"/>
                <a:ext cx="228" cy="50"/>
              </a:xfrm>
              <a:custGeom>
                <a:avLst/>
                <a:gdLst>
                  <a:gd name="T0" fmla="*/ 0 w 248"/>
                  <a:gd name="T1" fmla="*/ 42 h 52"/>
                  <a:gd name="T2" fmla="*/ 63 w 248"/>
                  <a:gd name="T3" fmla="*/ 0 h 52"/>
                  <a:gd name="T4" fmla="*/ 118 w 248"/>
                  <a:gd name="T5" fmla="*/ 44 h 52"/>
                  <a:gd name="T6" fmla="*/ 177 w 248"/>
                  <a:gd name="T7" fmla="*/ 0 h 52"/>
                  <a:gd name="T8" fmla="*/ 0 60000 65536"/>
                  <a:gd name="T9" fmla="*/ 0 60000 65536"/>
                  <a:gd name="T10" fmla="*/ 0 60000 65536"/>
                  <a:gd name="T11" fmla="*/ 0 60000 65536"/>
                  <a:gd name="T12" fmla="*/ 0 w 248"/>
                  <a:gd name="T13" fmla="*/ 0 h 52"/>
                  <a:gd name="T14" fmla="*/ 248 w 248"/>
                  <a:gd name="T15" fmla="*/ 52 h 52"/>
                </a:gdLst>
                <a:ahLst/>
                <a:cxnLst>
                  <a:cxn ang="T8">
                    <a:pos x="T0" y="T1"/>
                  </a:cxn>
                  <a:cxn ang="T9">
                    <a:pos x="T2" y="T3"/>
                  </a:cxn>
                  <a:cxn ang="T10">
                    <a:pos x="T4" y="T5"/>
                  </a:cxn>
                  <a:cxn ang="T11">
                    <a:pos x="T6" y="T7"/>
                  </a:cxn>
                </a:cxnLst>
                <a:rect l="T12" t="T13" r="T14" b="T15"/>
                <a:pathLst>
                  <a:path w="248" h="52">
                    <a:moveTo>
                      <a:pt x="0" y="50"/>
                    </a:moveTo>
                    <a:cubicBezTo>
                      <a:pt x="15" y="42"/>
                      <a:pt x="62" y="0"/>
                      <a:pt x="89" y="0"/>
                    </a:cubicBezTo>
                    <a:cubicBezTo>
                      <a:pt x="116" y="0"/>
                      <a:pt x="138" y="52"/>
                      <a:pt x="164" y="52"/>
                    </a:cubicBezTo>
                    <a:cubicBezTo>
                      <a:pt x="190" y="52"/>
                      <a:pt x="231" y="11"/>
                      <a:pt x="248" y="0"/>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606" name="Freeform 16"/>
              <p:cNvSpPr>
                <a:spLocks/>
              </p:cNvSpPr>
              <p:nvPr/>
            </p:nvSpPr>
            <p:spPr bwMode="auto">
              <a:xfrm>
                <a:off x="2986" y="1207"/>
                <a:ext cx="33" cy="66"/>
              </a:xfrm>
              <a:custGeom>
                <a:avLst/>
                <a:gdLst>
                  <a:gd name="T0" fmla="*/ 0 w 33"/>
                  <a:gd name="T1" fmla="*/ 66 h 66"/>
                  <a:gd name="T2" fmla="*/ 33 w 33"/>
                  <a:gd name="T3" fmla="*/ 0 h 66"/>
                  <a:gd name="T4" fmla="*/ 0 60000 65536"/>
                  <a:gd name="T5" fmla="*/ 0 60000 65536"/>
                  <a:gd name="T6" fmla="*/ 0 w 33"/>
                  <a:gd name="T7" fmla="*/ 0 h 66"/>
                  <a:gd name="T8" fmla="*/ 33 w 33"/>
                  <a:gd name="T9" fmla="*/ 66 h 66"/>
                </a:gdLst>
                <a:ahLst/>
                <a:cxnLst>
                  <a:cxn ang="T4">
                    <a:pos x="T0" y="T1"/>
                  </a:cxn>
                  <a:cxn ang="T5">
                    <a:pos x="T2" y="T3"/>
                  </a:cxn>
                </a:cxnLst>
                <a:rect l="T6" t="T7" r="T8" b="T9"/>
                <a:pathLst>
                  <a:path w="33" h="66">
                    <a:moveTo>
                      <a:pt x="0" y="66"/>
                    </a:moveTo>
                    <a:lnTo>
                      <a:pt x="33"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607" name="Freeform 17"/>
              <p:cNvSpPr>
                <a:spLocks/>
              </p:cNvSpPr>
              <p:nvPr/>
            </p:nvSpPr>
            <p:spPr bwMode="auto">
              <a:xfrm>
                <a:off x="2994" y="1067"/>
                <a:ext cx="35" cy="70"/>
              </a:xfrm>
              <a:custGeom>
                <a:avLst/>
                <a:gdLst>
                  <a:gd name="T0" fmla="*/ 0 w 35"/>
                  <a:gd name="T1" fmla="*/ 70 h 70"/>
                  <a:gd name="T2" fmla="*/ 35 w 35"/>
                  <a:gd name="T3" fmla="*/ 0 h 70"/>
                  <a:gd name="T4" fmla="*/ 0 60000 65536"/>
                  <a:gd name="T5" fmla="*/ 0 60000 65536"/>
                  <a:gd name="T6" fmla="*/ 0 w 35"/>
                  <a:gd name="T7" fmla="*/ 0 h 70"/>
                  <a:gd name="T8" fmla="*/ 35 w 35"/>
                  <a:gd name="T9" fmla="*/ 70 h 70"/>
                </a:gdLst>
                <a:ahLst/>
                <a:cxnLst>
                  <a:cxn ang="T4">
                    <a:pos x="T0" y="T1"/>
                  </a:cxn>
                  <a:cxn ang="T5">
                    <a:pos x="T2" y="T3"/>
                  </a:cxn>
                </a:cxnLst>
                <a:rect l="T6" t="T7" r="T8" b="T9"/>
                <a:pathLst>
                  <a:path w="35" h="70">
                    <a:moveTo>
                      <a:pt x="0" y="70"/>
                    </a:moveTo>
                    <a:lnTo>
                      <a:pt x="35" y="0"/>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22551" name="Text Box 18"/>
            <p:cNvSpPr txBox="1">
              <a:spLocks noChangeArrowheads="1"/>
            </p:cNvSpPr>
            <p:nvPr/>
          </p:nvSpPr>
          <p:spPr bwMode="auto">
            <a:xfrm>
              <a:off x="4769" y="3024"/>
              <a:ext cx="269" cy="291"/>
            </a:xfrm>
            <a:prstGeom prst="rect">
              <a:avLst/>
            </a:prstGeom>
            <a:noFill/>
            <a:ln w="9525">
              <a:noFill/>
              <a:miter lim="800000"/>
              <a:headEnd/>
              <a:tailEnd/>
            </a:ln>
          </p:spPr>
          <p:txBody>
            <a:bodyPr wrap="none">
              <a:spAutoFit/>
            </a:bodyPr>
            <a:lstStyle/>
            <a:p>
              <a:pPr algn="ctr"/>
              <a:r>
                <a:rPr lang="en-US" sz="1200" dirty="0">
                  <a:latin typeface="Agilent TT Cond" pitchFamily="34" charset="0"/>
                </a:rPr>
                <a:t>IF</a:t>
              </a:r>
            </a:p>
            <a:p>
              <a:pPr algn="ctr"/>
              <a:r>
                <a:rPr lang="en-US" sz="1200" dirty="0">
                  <a:latin typeface="Agilent TT Cond" pitchFamily="34" charset="0"/>
                </a:rPr>
                <a:t>BPF</a:t>
              </a:r>
            </a:p>
          </p:txBody>
        </p:sp>
        <p:sp>
          <p:nvSpPr>
            <p:cNvPr id="22552" name="Freeform 19"/>
            <p:cNvSpPr>
              <a:spLocks/>
            </p:cNvSpPr>
            <p:nvPr/>
          </p:nvSpPr>
          <p:spPr bwMode="auto">
            <a:xfrm>
              <a:off x="5120" y="2448"/>
              <a:ext cx="1" cy="448"/>
            </a:xfrm>
            <a:custGeom>
              <a:avLst/>
              <a:gdLst>
                <a:gd name="T0" fmla="*/ 0 w 1"/>
                <a:gd name="T1" fmla="*/ 0 h 448"/>
                <a:gd name="T2" fmla="*/ 0 w 1"/>
                <a:gd name="T3" fmla="*/ 448 h 448"/>
                <a:gd name="T4" fmla="*/ 0 60000 65536"/>
                <a:gd name="T5" fmla="*/ 0 60000 65536"/>
                <a:gd name="T6" fmla="*/ 0 w 1"/>
                <a:gd name="T7" fmla="*/ 0 h 448"/>
                <a:gd name="T8" fmla="*/ 1 w 1"/>
                <a:gd name="T9" fmla="*/ 448 h 448"/>
              </a:gdLst>
              <a:ahLst/>
              <a:cxnLst>
                <a:cxn ang="T4">
                  <a:pos x="T0" y="T1"/>
                </a:cxn>
                <a:cxn ang="T5">
                  <a:pos x="T2" y="T3"/>
                </a:cxn>
              </a:cxnLst>
              <a:rect l="T6" t="T7" r="T8" b="T9"/>
              <a:pathLst>
                <a:path w="1" h="448">
                  <a:moveTo>
                    <a:pt x="0" y="0"/>
                  </a:moveTo>
                  <a:lnTo>
                    <a:pt x="0" y="448"/>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553" name="Freeform 20"/>
            <p:cNvSpPr>
              <a:spLocks/>
            </p:cNvSpPr>
            <p:nvPr/>
          </p:nvSpPr>
          <p:spPr bwMode="auto">
            <a:xfrm>
              <a:off x="4976" y="2896"/>
              <a:ext cx="144" cy="1"/>
            </a:xfrm>
            <a:custGeom>
              <a:avLst/>
              <a:gdLst>
                <a:gd name="T0" fmla="*/ 0 w 144"/>
                <a:gd name="T1" fmla="*/ 0 h 1"/>
                <a:gd name="T2" fmla="*/ 144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9525">
              <a:solidFill>
                <a:schemeClr val="tx1"/>
              </a:solidFill>
              <a:round/>
              <a:headEnd type="triangle" w="med" len="med"/>
              <a:tailEnd/>
            </a:ln>
          </p:spPr>
          <p:txBody>
            <a:bodyPr/>
            <a:lstStyle/>
            <a:p>
              <a:endParaRPr lang="en-US" dirty="0">
                <a:latin typeface="Agilent TT Cond" pitchFamily="34" charset="0"/>
              </a:endParaRPr>
            </a:p>
          </p:txBody>
        </p:sp>
        <p:sp>
          <p:nvSpPr>
            <p:cNvPr id="22554" name="AutoShape 21"/>
            <p:cNvSpPr>
              <a:spLocks noChangeArrowheads="1"/>
            </p:cNvSpPr>
            <p:nvPr/>
          </p:nvSpPr>
          <p:spPr bwMode="auto">
            <a:xfrm rot="-5400117">
              <a:off x="4370" y="2782"/>
              <a:ext cx="240" cy="243"/>
            </a:xfrm>
            <a:prstGeom prst="triangle">
              <a:avLst>
                <a:gd name="adj" fmla="val 50000"/>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22555" name="AutoShape 22"/>
            <p:cNvSpPr>
              <a:spLocks noChangeArrowheads="1"/>
            </p:cNvSpPr>
            <p:nvPr/>
          </p:nvSpPr>
          <p:spPr bwMode="auto">
            <a:xfrm>
              <a:off x="3984" y="2784"/>
              <a:ext cx="240" cy="240"/>
            </a:xfrm>
            <a:prstGeom prst="flowChartSummingJunction">
              <a:avLst/>
            </a:prstGeom>
            <a:solidFill>
              <a:schemeClr val="hlink"/>
            </a:solidFill>
            <a:ln w="9525">
              <a:solidFill>
                <a:schemeClr val="tx1"/>
              </a:solidFill>
              <a:round/>
              <a:headEnd/>
              <a:tailEnd/>
            </a:ln>
          </p:spPr>
          <p:txBody>
            <a:bodyPr wrap="none" anchor="ctr"/>
            <a:lstStyle/>
            <a:p>
              <a:endParaRPr lang="en-US" dirty="0">
                <a:latin typeface="Agilent TT Cond" pitchFamily="34" charset="0"/>
              </a:endParaRPr>
            </a:p>
          </p:txBody>
        </p:sp>
        <p:grpSp>
          <p:nvGrpSpPr>
            <p:cNvPr id="22556" name="Group 23"/>
            <p:cNvGrpSpPr>
              <a:grpSpLocks noChangeAspect="1"/>
            </p:cNvGrpSpPr>
            <p:nvPr/>
          </p:nvGrpSpPr>
          <p:grpSpPr bwMode="auto">
            <a:xfrm>
              <a:off x="3984" y="3264"/>
              <a:ext cx="240" cy="240"/>
              <a:chOff x="1680" y="2016"/>
              <a:chExt cx="576" cy="576"/>
            </a:xfrm>
          </p:grpSpPr>
          <p:sp>
            <p:nvSpPr>
              <p:cNvPr id="22600" name="Oval 24"/>
              <p:cNvSpPr>
                <a:spLocks noChangeAspect="1" noChangeArrowheads="1"/>
              </p:cNvSpPr>
              <p:nvPr/>
            </p:nvSpPr>
            <p:spPr bwMode="auto">
              <a:xfrm>
                <a:off x="1680" y="2016"/>
                <a:ext cx="576" cy="576"/>
              </a:xfrm>
              <a:prstGeom prst="ellipse">
                <a:avLst/>
              </a:prstGeom>
              <a:solidFill>
                <a:schemeClr val="hlink"/>
              </a:solidFill>
              <a:ln w="9525">
                <a:solidFill>
                  <a:schemeClr val="tx1"/>
                </a:solidFill>
                <a:round/>
                <a:headEnd/>
                <a:tailEnd/>
              </a:ln>
            </p:spPr>
            <p:txBody>
              <a:bodyPr wrap="none" anchor="ctr"/>
              <a:lstStyle/>
              <a:p>
                <a:endParaRPr lang="en-US" dirty="0">
                  <a:latin typeface="Agilent TT Cond" pitchFamily="34" charset="0"/>
                </a:endParaRPr>
              </a:p>
            </p:txBody>
          </p:sp>
          <p:sp>
            <p:nvSpPr>
              <p:cNvPr id="22601" name="Freeform 25"/>
              <p:cNvSpPr>
                <a:spLocks noChangeAspect="1"/>
              </p:cNvSpPr>
              <p:nvPr/>
            </p:nvSpPr>
            <p:spPr bwMode="auto">
              <a:xfrm>
                <a:off x="1776" y="2160"/>
                <a:ext cx="384" cy="288"/>
              </a:xfrm>
              <a:custGeom>
                <a:avLst/>
                <a:gdLst>
                  <a:gd name="T0" fmla="*/ 0 w 384"/>
                  <a:gd name="T1" fmla="*/ 144 h 288"/>
                  <a:gd name="T2" fmla="*/ 96 w 384"/>
                  <a:gd name="T3" fmla="*/ 0 h 288"/>
                  <a:gd name="T4" fmla="*/ 192 w 384"/>
                  <a:gd name="T5" fmla="*/ 144 h 288"/>
                  <a:gd name="T6" fmla="*/ 288 w 384"/>
                  <a:gd name="T7" fmla="*/ 288 h 288"/>
                  <a:gd name="T8" fmla="*/ 384 w 384"/>
                  <a:gd name="T9" fmla="*/ 144 h 288"/>
                  <a:gd name="T10" fmla="*/ 0 60000 65536"/>
                  <a:gd name="T11" fmla="*/ 0 60000 65536"/>
                  <a:gd name="T12" fmla="*/ 0 60000 65536"/>
                  <a:gd name="T13" fmla="*/ 0 60000 65536"/>
                  <a:gd name="T14" fmla="*/ 0 60000 65536"/>
                  <a:gd name="T15" fmla="*/ 0 w 384"/>
                  <a:gd name="T16" fmla="*/ 0 h 288"/>
                  <a:gd name="T17" fmla="*/ 384 w 384"/>
                  <a:gd name="T18" fmla="*/ 288 h 288"/>
                </a:gdLst>
                <a:ahLst/>
                <a:cxnLst>
                  <a:cxn ang="T10">
                    <a:pos x="T0" y="T1"/>
                  </a:cxn>
                  <a:cxn ang="T11">
                    <a:pos x="T2" y="T3"/>
                  </a:cxn>
                  <a:cxn ang="T12">
                    <a:pos x="T4" y="T5"/>
                  </a:cxn>
                  <a:cxn ang="T13">
                    <a:pos x="T6" y="T7"/>
                  </a:cxn>
                  <a:cxn ang="T14">
                    <a:pos x="T8" y="T9"/>
                  </a:cxn>
                </a:cxnLst>
                <a:rect l="T15" t="T16" r="T17" b="T18"/>
                <a:pathLst>
                  <a:path w="384" h="288">
                    <a:moveTo>
                      <a:pt x="0" y="144"/>
                    </a:moveTo>
                    <a:cubicBezTo>
                      <a:pt x="32" y="72"/>
                      <a:pt x="64" y="0"/>
                      <a:pt x="96" y="0"/>
                    </a:cubicBezTo>
                    <a:cubicBezTo>
                      <a:pt x="128" y="0"/>
                      <a:pt x="160" y="96"/>
                      <a:pt x="192" y="144"/>
                    </a:cubicBezTo>
                    <a:cubicBezTo>
                      <a:pt x="224" y="192"/>
                      <a:pt x="256" y="288"/>
                      <a:pt x="288" y="288"/>
                    </a:cubicBezTo>
                    <a:cubicBezTo>
                      <a:pt x="320" y="288"/>
                      <a:pt x="352" y="216"/>
                      <a:pt x="384" y="144"/>
                    </a:cubicBezTo>
                  </a:path>
                </a:pathLst>
              </a:custGeom>
              <a:solidFill>
                <a:schemeClr val="hlink"/>
              </a:solidFill>
              <a:ln w="9525">
                <a:solidFill>
                  <a:schemeClr val="tx1"/>
                </a:solidFill>
                <a:round/>
                <a:headEnd/>
                <a:tailEnd/>
              </a:ln>
            </p:spPr>
            <p:txBody>
              <a:bodyPr/>
              <a:lstStyle/>
              <a:p>
                <a:endParaRPr lang="en-US" dirty="0">
                  <a:latin typeface="Agilent TT Cond" pitchFamily="34" charset="0"/>
                </a:endParaRPr>
              </a:p>
            </p:txBody>
          </p:sp>
        </p:grpSp>
        <p:grpSp>
          <p:nvGrpSpPr>
            <p:cNvPr id="22557" name="Group 26"/>
            <p:cNvGrpSpPr>
              <a:grpSpLocks/>
            </p:cNvGrpSpPr>
            <p:nvPr/>
          </p:nvGrpSpPr>
          <p:grpSpPr bwMode="auto">
            <a:xfrm>
              <a:off x="3600" y="2784"/>
              <a:ext cx="240" cy="240"/>
              <a:chOff x="2878" y="1041"/>
              <a:chExt cx="240" cy="240"/>
            </a:xfrm>
          </p:grpSpPr>
          <p:sp>
            <p:nvSpPr>
              <p:cNvPr id="22594" name="Rectangle 27"/>
              <p:cNvSpPr>
                <a:spLocks noChangeArrowheads="1"/>
              </p:cNvSpPr>
              <p:nvPr/>
            </p:nvSpPr>
            <p:spPr bwMode="auto">
              <a:xfrm>
                <a:off x="2878" y="1041"/>
                <a:ext cx="240" cy="240"/>
              </a:xfrm>
              <a:prstGeom prst="rect">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22595" name="Freeform 28"/>
              <p:cNvSpPr>
                <a:spLocks/>
              </p:cNvSpPr>
              <p:nvPr/>
            </p:nvSpPr>
            <p:spPr bwMode="auto">
              <a:xfrm>
                <a:off x="2880" y="1056"/>
                <a:ext cx="218" cy="61"/>
              </a:xfrm>
              <a:custGeom>
                <a:avLst/>
                <a:gdLst>
                  <a:gd name="T0" fmla="*/ 0 w 218"/>
                  <a:gd name="T1" fmla="*/ 51 h 61"/>
                  <a:gd name="T2" fmla="*/ 69 w 218"/>
                  <a:gd name="T3" fmla="*/ 2 h 61"/>
                  <a:gd name="T4" fmla="*/ 139 w 218"/>
                  <a:gd name="T5" fmla="*/ 61 h 61"/>
                  <a:gd name="T6" fmla="*/ 218 w 218"/>
                  <a:gd name="T7" fmla="*/ 2 h 61"/>
                  <a:gd name="T8" fmla="*/ 0 60000 65536"/>
                  <a:gd name="T9" fmla="*/ 0 60000 65536"/>
                  <a:gd name="T10" fmla="*/ 0 60000 65536"/>
                  <a:gd name="T11" fmla="*/ 0 60000 65536"/>
                  <a:gd name="T12" fmla="*/ 0 w 218"/>
                  <a:gd name="T13" fmla="*/ 0 h 61"/>
                  <a:gd name="T14" fmla="*/ 218 w 218"/>
                  <a:gd name="T15" fmla="*/ 61 h 61"/>
                </a:gdLst>
                <a:ahLst/>
                <a:cxnLst>
                  <a:cxn ang="T8">
                    <a:pos x="T0" y="T1"/>
                  </a:cxn>
                  <a:cxn ang="T9">
                    <a:pos x="T2" y="T3"/>
                  </a:cxn>
                  <a:cxn ang="T10">
                    <a:pos x="T4" y="T5"/>
                  </a:cxn>
                  <a:cxn ang="T11">
                    <a:pos x="T6" y="T7"/>
                  </a:cxn>
                </a:cxnLst>
                <a:rect l="T12" t="T13" r="T14" b="T15"/>
                <a:pathLst>
                  <a:path w="218" h="61">
                    <a:moveTo>
                      <a:pt x="0" y="51"/>
                    </a:moveTo>
                    <a:cubicBezTo>
                      <a:pt x="11" y="41"/>
                      <a:pt x="46" y="0"/>
                      <a:pt x="69" y="2"/>
                    </a:cubicBezTo>
                    <a:cubicBezTo>
                      <a:pt x="92" y="4"/>
                      <a:pt x="114" y="61"/>
                      <a:pt x="139" y="61"/>
                    </a:cubicBezTo>
                    <a:cubicBezTo>
                      <a:pt x="164" y="61"/>
                      <a:pt x="202" y="14"/>
                      <a:pt x="218" y="2"/>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596" name="Freeform 29"/>
              <p:cNvSpPr>
                <a:spLocks/>
              </p:cNvSpPr>
              <p:nvPr/>
            </p:nvSpPr>
            <p:spPr bwMode="auto">
              <a:xfrm>
                <a:off x="2880" y="1207"/>
                <a:ext cx="228" cy="49"/>
              </a:xfrm>
              <a:custGeom>
                <a:avLst/>
                <a:gdLst>
                  <a:gd name="T0" fmla="*/ 0 w 228"/>
                  <a:gd name="T1" fmla="*/ 49 h 49"/>
                  <a:gd name="T2" fmla="*/ 69 w 228"/>
                  <a:gd name="T3" fmla="*/ 0 h 49"/>
                  <a:gd name="T4" fmla="*/ 149 w 228"/>
                  <a:gd name="T5" fmla="*/ 49 h 49"/>
                  <a:gd name="T6" fmla="*/ 228 w 228"/>
                  <a:gd name="T7" fmla="*/ 0 h 49"/>
                  <a:gd name="T8" fmla="*/ 0 60000 65536"/>
                  <a:gd name="T9" fmla="*/ 0 60000 65536"/>
                  <a:gd name="T10" fmla="*/ 0 60000 65536"/>
                  <a:gd name="T11" fmla="*/ 0 60000 65536"/>
                  <a:gd name="T12" fmla="*/ 0 w 228"/>
                  <a:gd name="T13" fmla="*/ 0 h 49"/>
                  <a:gd name="T14" fmla="*/ 228 w 228"/>
                  <a:gd name="T15" fmla="*/ 49 h 49"/>
                </a:gdLst>
                <a:ahLst/>
                <a:cxnLst>
                  <a:cxn ang="T8">
                    <a:pos x="T0" y="T1"/>
                  </a:cxn>
                  <a:cxn ang="T9">
                    <a:pos x="T2" y="T3"/>
                  </a:cxn>
                  <a:cxn ang="T10">
                    <a:pos x="T4" y="T5"/>
                  </a:cxn>
                  <a:cxn ang="T11">
                    <a:pos x="T6" y="T7"/>
                  </a:cxn>
                </a:cxnLst>
                <a:rect l="T12" t="T13" r="T14" b="T15"/>
                <a:pathLst>
                  <a:path w="228" h="49">
                    <a:moveTo>
                      <a:pt x="0" y="49"/>
                    </a:moveTo>
                    <a:cubicBezTo>
                      <a:pt x="10" y="43"/>
                      <a:pt x="44" y="0"/>
                      <a:pt x="69" y="0"/>
                    </a:cubicBezTo>
                    <a:cubicBezTo>
                      <a:pt x="94" y="0"/>
                      <a:pt x="123" y="49"/>
                      <a:pt x="149" y="49"/>
                    </a:cubicBezTo>
                    <a:cubicBezTo>
                      <a:pt x="175" y="49"/>
                      <a:pt x="212" y="10"/>
                      <a:pt x="228" y="0"/>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597" name="Freeform 30"/>
              <p:cNvSpPr>
                <a:spLocks/>
              </p:cNvSpPr>
              <p:nvPr/>
            </p:nvSpPr>
            <p:spPr bwMode="auto">
              <a:xfrm>
                <a:off x="2878" y="1137"/>
                <a:ext cx="228" cy="50"/>
              </a:xfrm>
              <a:custGeom>
                <a:avLst/>
                <a:gdLst>
                  <a:gd name="T0" fmla="*/ 0 w 248"/>
                  <a:gd name="T1" fmla="*/ 42 h 52"/>
                  <a:gd name="T2" fmla="*/ 63 w 248"/>
                  <a:gd name="T3" fmla="*/ 0 h 52"/>
                  <a:gd name="T4" fmla="*/ 118 w 248"/>
                  <a:gd name="T5" fmla="*/ 44 h 52"/>
                  <a:gd name="T6" fmla="*/ 177 w 248"/>
                  <a:gd name="T7" fmla="*/ 0 h 52"/>
                  <a:gd name="T8" fmla="*/ 0 60000 65536"/>
                  <a:gd name="T9" fmla="*/ 0 60000 65536"/>
                  <a:gd name="T10" fmla="*/ 0 60000 65536"/>
                  <a:gd name="T11" fmla="*/ 0 60000 65536"/>
                  <a:gd name="T12" fmla="*/ 0 w 248"/>
                  <a:gd name="T13" fmla="*/ 0 h 52"/>
                  <a:gd name="T14" fmla="*/ 248 w 248"/>
                  <a:gd name="T15" fmla="*/ 52 h 52"/>
                </a:gdLst>
                <a:ahLst/>
                <a:cxnLst>
                  <a:cxn ang="T8">
                    <a:pos x="T0" y="T1"/>
                  </a:cxn>
                  <a:cxn ang="T9">
                    <a:pos x="T2" y="T3"/>
                  </a:cxn>
                  <a:cxn ang="T10">
                    <a:pos x="T4" y="T5"/>
                  </a:cxn>
                  <a:cxn ang="T11">
                    <a:pos x="T6" y="T7"/>
                  </a:cxn>
                </a:cxnLst>
                <a:rect l="T12" t="T13" r="T14" b="T15"/>
                <a:pathLst>
                  <a:path w="248" h="52">
                    <a:moveTo>
                      <a:pt x="0" y="50"/>
                    </a:moveTo>
                    <a:cubicBezTo>
                      <a:pt x="15" y="42"/>
                      <a:pt x="62" y="0"/>
                      <a:pt x="89" y="0"/>
                    </a:cubicBezTo>
                    <a:cubicBezTo>
                      <a:pt x="116" y="0"/>
                      <a:pt x="138" y="52"/>
                      <a:pt x="164" y="52"/>
                    </a:cubicBezTo>
                    <a:cubicBezTo>
                      <a:pt x="190" y="52"/>
                      <a:pt x="231" y="11"/>
                      <a:pt x="248" y="0"/>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598" name="Freeform 31"/>
              <p:cNvSpPr>
                <a:spLocks/>
              </p:cNvSpPr>
              <p:nvPr/>
            </p:nvSpPr>
            <p:spPr bwMode="auto">
              <a:xfrm>
                <a:off x="2986" y="1207"/>
                <a:ext cx="33" cy="66"/>
              </a:xfrm>
              <a:custGeom>
                <a:avLst/>
                <a:gdLst>
                  <a:gd name="T0" fmla="*/ 0 w 33"/>
                  <a:gd name="T1" fmla="*/ 66 h 66"/>
                  <a:gd name="T2" fmla="*/ 33 w 33"/>
                  <a:gd name="T3" fmla="*/ 0 h 66"/>
                  <a:gd name="T4" fmla="*/ 0 60000 65536"/>
                  <a:gd name="T5" fmla="*/ 0 60000 65536"/>
                  <a:gd name="T6" fmla="*/ 0 w 33"/>
                  <a:gd name="T7" fmla="*/ 0 h 66"/>
                  <a:gd name="T8" fmla="*/ 33 w 33"/>
                  <a:gd name="T9" fmla="*/ 66 h 66"/>
                </a:gdLst>
                <a:ahLst/>
                <a:cxnLst>
                  <a:cxn ang="T4">
                    <a:pos x="T0" y="T1"/>
                  </a:cxn>
                  <a:cxn ang="T5">
                    <a:pos x="T2" y="T3"/>
                  </a:cxn>
                </a:cxnLst>
                <a:rect l="T6" t="T7" r="T8" b="T9"/>
                <a:pathLst>
                  <a:path w="33" h="66">
                    <a:moveTo>
                      <a:pt x="0" y="66"/>
                    </a:moveTo>
                    <a:lnTo>
                      <a:pt x="33"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599" name="Freeform 32"/>
              <p:cNvSpPr>
                <a:spLocks/>
              </p:cNvSpPr>
              <p:nvPr/>
            </p:nvSpPr>
            <p:spPr bwMode="auto">
              <a:xfrm>
                <a:off x="2994" y="1067"/>
                <a:ext cx="35" cy="70"/>
              </a:xfrm>
              <a:custGeom>
                <a:avLst/>
                <a:gdLst>
                  <a:gd name="T0" fmla="*/ 0 w 35"/>
                  <a:gd name="T1" fmla="*/ 70 h 70"/>
                  <a:gd name="T2" fmla="*/ 35 w 35"/>
                  <a:gd name="T3" fmla="*/ 0 h 70"/>
                  <a:gd name="T4" fmla="*/ 0 60000 65536"/>
                  <a:gd name="T5" fmla="*/ 0 60000 65536"/>
                  <a:gd name="T6" fmla="*/ 0 w 35"/>
                  <a:gd name="T7" fmla="*/ 0 h 70"/>
                  <a:gd name="T8" fmla="*/ 35 w 35"/>
                  <a:gd name="T9" fmla="*/ 70 h 70"/>
                </a:gdLst>
                <a:ahLst/>
                <a:cxnLst>
                  <a:cxn ang="T4">
                    <a:pos x="T0" y="T1"/>
                  </a:cxn>
                  <a:cxn ang="T5">
                    <a:pos x="T2" y="T3"/>
                  </a:cxn>
                </a:cxnLst>
                <a:rect l="T6" t="T7" r="T8" b="T9"/>
                <a:pathLst>
                  <a:path w="35" h="70">
                    <a:moveTo>
                      <a:pt x="0" y="70"/>
                    </a:moveTo>
                    <a:lnTo>
                      <a:pt x="35" y="0"/>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22558" name="Freeform 33"/>
            <p:cNvSpPr>
              <a:spLocks/>
            </p:cNvSpPr>
            <p:nvPr/>
          </p:nvSpPr>
          <p:spPr bwMode="auto">
            <a:xfrm>
              <a:off x="3408" y="2904"/>
              <a:ext cx="184" cy="1"/>
            </a:xfrm>
            <a:custGeom>
              <a:avLst/>
              <a:gdLst>
                <a:gd name="T0" fmla="*/ 0 w 184"/>
                <a:gd name="T1" fmla="*/ 0 h 1"/>
                <a:gd name="T2" fmla="*/ 184 w 184"/>
                <a:gd name="T3" fmla="*/ 0 h 1"/>
                <a:gd name="T4" fmla="*/ 0 60000 65536"/>
                <a:gd name="T5" fmla="*/ 0 60000 65536"/>
                <a:gd name="T6" fmla="*/ 0 w 184"/>
                <a:gd name="T7" fmla="*/ 0 h 1"/>
                <a:gd name="T8" fmla="*/ 184 w 184"/>
                <a:gd name="T9" fmla="*/ 1 h 1"/>
              </a:gdLst>
              <a:ahLst/>
              <a:cxnLst>
                <a:cxn ang="T4">
                  <a:pos x="T0" y="T1"/>
                </a:cxn>
                <a:cxn ang="T5">
                  <a:pos x="T2" y="T3"/>
                </a:cxn>
              </a:cxnLst>
              <a:rect l="T6" t="T7" r="T8" b="T9"/>
              <a:pathLst>
                <a:path w="184" h="1">
                  <a:moveTo>
                    <a:pt x="0" y="0"/>
                  </a:moveTo>
                  <a:lnTo>
                    <a:pt x="184" y="0"/>
                  </a:lnTo>
                </a:path>
              </a:pathLst>
            </a:custGeom>
            <a:noFill/>
            <a:ln w="9525">
              <a:solidFill>
                <a:schemeClr val="tx1"/>
              </a:solidFill>
              <a:round/>
              <a:headEnd type="triangle" w="med" len="med"/>
              <a:tailEnd/>
            </a:ln>
          </p:spPr>
          <p:txBody>
            <a:bodyPr/>
            <a:lstStyle/>
            <a:p>
              <a:endParaRPr lang="en-US" dirty="0">
                <a:latin typeface="Agilent TT Cond" pitchFamily="34" charset="0"/>
              </a:endParaRPr>
            </a:p>
          </p:txBody>
        </p:sp>
        <p:sp>
          <p:nvSpPr>
            <p:cNvPr id="22559" name="AutoShape 34"/>
            <p:cNvSpPr>
              <a:spLocks noChangeArrowheads="1"/>
            </p:cNvSpPr>
            <p:nvPr/>
          </p:nvSpPr>
          <p:spPr bwMode="auto">
            <a:xfrm rot="-5400117">
              <a:off x="3170" y="2782"/>
              <a:ext cx="240" cy="243"/>
            </a:xfrm>
            <a:prstGeom prst="triangle">
              <a:avLst>
                <a:gd name="adj" fmla="val 50000"/>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22560" name="Freeform 35"/>
            <p:cNvSpPr>
              <a:spLocks/>
            </p:cNvSpPr>
            <p:nvPr/>
          </p:nvSpPr>
          <p:spPr bwMode="auto">
            <a:xfrm>
              <a:off x="2888" y="2912"/>
              <a:ext cx="280" cy="64"/>
            </a:xfrm>
            <a:custGeom>
              <a:avLst/>
              <a:gdLst>
                <a:gd name="T0" fmla="*/ 0 w 368"/>
                <a:gd name="T1" fmla="*/ 0 h 1"/>
                <a:gd name="T2" fmla="*/ 123 w 368"/>
                <a:gd name="T3" fmla="*/ 0 h 1"/>
                <a:gd name="T4" fmla="*/ 0 60000 65536"/>
                <a:gd name="T5" fmla="*/ 0 60000 65536"/>
                <a:gd name="T6" fmla="*/ 0 w 368"/>
                <a:gd name="T7" fmla="*/ 0 h 1"/>
                <a:gd name="T8" fmla="*/ 368 w 368"/>
                <a:gd name="T9" fmla="*/ 1 h 1"/>
              </a:gdLst>
              <a:ahLst/>
              <a:cxnLst>
                <a:cxn ang="T4">
                  <a:pos x="T0" y="T1"/>
                </a:cxn>
                <a:cxn ang="T5">
                  <a:pos x="T2" y="T3"/>
                </a:cxn>
              </a:cxnLst>
              <a:rect l="T6" t="T7" r="T8" b="T9"/>
              <a:pathLst>
                <a:path w="368" h="1">
                  <a:moveTo>
                    <a:pt x="0" y="0"/>
                  </a:moveTo>
                  <a:lnTo>
                    <a:pt x="368"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561" name="Rectangle 36"/>
            <p:cNvSpPr>
              <a:spLocks noChangeArrowheads="1"/>
            </p:cNvSpPr>
            <p:nvPr/>
          </p:nvSpPr>
          <p:spPr bwMode="auto">
            <a:xfrm>
              <a:off x="1920" y="2736"/>
              <a:ext cx="960" cy="384"/>
            </a:xfrm>
            <a:prstGeom prst="rect">
              <a:avLst/>
            </a:prstGeom>
            <a:solidFill>
              <a:srgbClr val="99CC00"/>
            </a:solidFill>
            <a:ln w="9525">
              <a:solidFill>
                <a:schemeClr val="tx1"/>
              </a:solidFill>
              <a:miter lim="800000"/>
              <a:headEnd/>
              <a:tailEnd/>
            </a:ln>
          </p:spPr>
          <p:txBody>
            <a:bodyPr wrap="none" anchor="ctr"/>
            <a:lstStyle/>
            <a:p>
              <a:pPr algn="ctr"/>
              <a:r>
                <a:rPr lang="en-US" sz="1200" dirty="0">
                  <a:latin typeface="Agilent TT Cond" pitchFamily="34" charset="0"/>
                </a:rPr>
                <a:t>Signal</a:t>
              </a:r>
            </a:p>
            <a:p>
              <a:pPr algn="ctr"/>
              <a:r>
                <a:rPr lang="en-US" sz="1200" dirty="0">
                  <a:latin typeface="Agilent TT Cond" pitchFamily="34" charset="0"/>
                </a:rPr>
                <a:t>Processor</a:t>
              </a:r>
            </a:p>
            <a:p>
              <a:pPr algn="ctr"/>
              <a:r>
                <a:rPr lang="en-US" sz="1200" dirty="0">
                  <a:latin typeface="Agilent TT Cond" pitchFamily="34" charset="0"/>
                </a:rPr>
                <a:t>(range and Doppler)</a:t>
              </a:r>
            </a:p>
          </p:txBody>
        </p:sp>
        <p:sp>
          <p:nvSpPr>
            <p:cNvPr id="22562" name="Freeform 37"/>
            <p:cNvSpPr>
              <a:spLocks/>
            </p:cNvSpPr>
            <p:nvPr/>
          </p:nvSpPr>
          <p:spPr bwMode="auto">
            <a:xfrm>
              <a:off x="3852" y="2904"/>
              <a:ext cx="132" cy="1"/>
            </a:xfrm>
            <a:custGeom>
              <a:avLst/>
              <a:gdLst>
                <a:gd name="T0" fmla="*/ 132 w 132"/>
                <a:gd name="T1" fmla="*/ 0 h 1"/>
                <a:gd name="T2" fmla="*/ 0 w 132"/>
                <a:gd name="T3" fmla="*/ 0 h 1"/>
                <a:gd name="T4" fmla="*/ 0 60000 65536"/>
                <a:gd name="T5" fmla="*/ 0 60000 65536"/>
                <a:gd name="T6" fmla="*/ 0 w 132"/>
                <a:gd name="T7" fmla="*/ 0 h 1"/>
                <a:gd name="T8" fmla="*/ 132 w 132"/>
                <a:gd name="T9" fmla="*/ 1 h 1"/>
              </a:gdLst>
              <a:ahLst/>
              <a:cxnLst>
                <a:cxn ang="T4">
                  <a:pos x="T0" y="T1"/>
                </a:cxn>
                <a:cxn ang="T5">
                  <a:pos x="T2" y="T3"/>
                </a:cxn>
              </a:cxnLst>
              <a:rect l="T6" t="T7" r="T8" b="T9"/>
              <a:pathLst>
                <a:path w="132" h="1">
                  <a:moveTo>
                    <a:pt x="132" y="0"/>
                  </a:moveTo>
                  <a:lnTo>
                    <a:pt x="0"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22563" name="Freeform 38"/>
            <p:cNvSpPr>
              <a:spLocks/>
            </p:cNvSpPr>
            <p:nvPr/>
          </p:nvSpPr>
          <p:spPr bwMode="auto">
            <a:xfrm>
              <a:off x="4228" y="2904"/>
              <a:ext cx="144" cy="1"/>
            </a:xfrm>
            <a:custGeom>
              <a:avLst/>
              <a:gdLst>
                <a:gd name="T0" fmla="*/ 144 w 144"/>
                <a:gd name="T1" fmla="*/ 0 h 1"/>
                <a:gd name="T2" fmla="*/ 0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144" y="0"/>
                  </a:moveTo>
                  <a:lnTo>
                    <a:pt x="0"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22564" name="Freeform 39"/>
            <p:cNvSpPr>
              <a:spLocks/>
            </p:cNvSpPr>
            <p:nvPr/>
          </p:nvSpPr>
          <p:spPr bwMode="auto">
            <a:xfrm>
              <a:off x="4612" y="2912"/>
              <a:ext cx="144" cy="1"/>
            </a:xfrm>
            <a:custGeom>
              <a:avLst/>
              <a:gdLst>
                <a:gd name="T0" fmla="*/ 144 w 144"/>
                <a:gd name="T1" fmla="*/ 0 h 1"/>
                <a:gd name="T2" fmla="*/ 0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144" y="0"/>
                  </a:moveTo>
                  <a:lnTo>
                    <a:pt x="0"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22565" name="Freeform 40"/>
            <p:cNvSpPr>
              <a:spLocks/>
            </p:cNvSpPr>
            <p:nvPr/>
          </p:nvSpPr>
          <p:spPr bwMode="auto">
            <a:xfrm>
              <a:off x="4112" y="3032"/>
              <a:ext cx="1" cy="232"/>
            </a:xfrm>
            <a:custGeom>
              <a:avLst/>
              <a:gdLst>
                <a:gd name="T0" fmla="*/ 0 w 1"/>
                <a:gd name="T1" fmla="*/ 232 h 232"/>
                <a:gd name="T2" fmla="*/ 0 w 1"/>
                <a:gd name="T3" fmla="*/ 0 h 232"/>
                <a:gd name="T4" fmla="*/ 0 60000 65536"/>
                <a:gd name="T5" fmla="*/ 0 60000 65536"/>
                <a:gd name="T6" fmla="*/ 0 w 1"/>
                <a:gd name="T7" fmla="*/ 0 h 232"/>
                <a:gd name="T8" fmla="*/ 1 w 1"/>
                <a:gd name="T9" fmla="*/ 232 h 232"/>
              </a:gdLst>
              <a:ahLst/>
              <a:cxnLst>
                <a:cxn ang="T4">
                  <a:pos x="T0" y="T1"/>
                </a:cxn>
                <a:cxn ang="T5">
                  <a:pos x="T2" y="T3"/>
                </a:cxn>
              </a:cxnLst>
              <a:rect l="T6" t="T7" r="T8" b="T9"/>
              <a:pathLst>
                <a:path w="1" h="232">
                  <a:moveTo>
                    <a:pt x="0" y="232"/>
                  </a:moveTo>
                  <a:lnTo>
                    <a:pt x="0"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22566" name="Text Box 41"/>
            <p:cNvSpPr txBox="1">
              <a:spLocks noChangeArrowheads="1"/>
            </p:cNvSpPr>
            <p:nvPr/>
          </p:nvSpPr>
          <p:spPr bwMode="auto">
            <a:xfrm>
              <a:off x="4416" y="3024"/>
              <a:ext cx="242" cy="288"/>
            </a:xfrm>
            <a:prstGeom prst="rect">
              <a:avLst/>
            </a:prstGeom>
            <a:noFill/>
            <a:ln w="9525">
              <a:noFill/>
              <a:miter lim="800000"/>
              <a:headEnd/>
              <a:tailEnd/>
            </a:ln>
          </p:spPr>
          <p:txBody>
            <a:bodyPr wrap="none">
              <a:spAutoFit/>
            </a:bodyPr>
            <a:lstStyle/>
            <a:p>
              <a:r>
                <a:rPr lang="en-US" sz="1200">
                  <a:latin typeface="Agilent TT Cond" pitchFamily="34" charset="0"/>
                </a:rPr>
                <a:t>1st</a:t>
              </a:r>
              <a:endParaRPr lang="en-US" sz="1200" baseline="30000">
                <a:latin typeface="Agilent TT Cond" pitchFamily="34" charset="0"/>
              </a:endParaRPr>
            </a:p>
            <a:p>
              <a:r>
                <a:rPr lang="en-US" sz="1200">
                  <a:latin typeface="Agilent TT Cond" pitchFamily="34" charset="0"/>
                </a:rPr>
                <a:t>IFA</a:t>
              </a:r>
            </a:p>
          </p:txBody>
        </p:sp>
        <p:sp>
          <p:nvSpPr>
            <p:cNvPr id="22567" name="Text Box 42"/>
            <p:cNvSpPr txBox="1">
              <a:spLocks noChangeArrowheads="1"/>
            </p:cNvSpPr>
            <p:nvPr/>
          </p:nvSpPr>
          <p:spPr bwMode="auto">
            <a:xfrm>
              <a:off x="3744" y="3312"/>
              <a:ext cx="223" cy="288"/>
            </a:xfrm>
            <a:prstGeom prst="rect">
              <a:avLst/>
            </a:prstGeom>
            <a:noFill/>
            <a:ln w="9525">
              <a:noFill/>
              <a:miter lim="800000"/>
              <a:headEnd/>
              <a:tailEnd/>
            </a:ln>
          </p:spPr>
          <p:txBody>
            <a:bodyPr wrap="none">
              <a:spAutoFit/>
            </a:bodyPr>
            <a:lstStyle/>
            <a:p>
              <a:r>
                <a:rPr lang="en-US" sz="1200">
                  <a:latin typeface="Agilent TT Cond" pitchFamily="34" charset="0"/>
                </a:rPr>
                <a:t>2</a:t>
              </a:r>
              <a:r>
                <a:rPr lang="en-US" sz="1200" baseline="30000">
                  <a:latin typeface="Agilent TT Cond" pitchFamily="34" charset="0"/>
                </a:rPr>
                <a:t>nd</a:t>
              </a:r>
            </a:p>
            <a:p>
              <a:r>
                <a:rPr lang="en-US" sz="1200">
                  <a:latin typeface="Agilent TT Cond" pitchFamily="34" charset="0"/>
                </a:rPr>
                <a:t>LO</a:t>
              </a:r>
            </a:p>
          </p:txBody>
        </p:sp>
        <p:sp>
          <p:nvSpPr>
            <p:cNvPr id="22568" name="Text Box 43"/>
            <p:cNvSpPr txBox="1">
              <a:spLocks noChangeArrowheads="1"/>
            </p:cNvSpPr>
            <p:nvPr/>
          </p:nvSpPr>
          <p:spPr bwMode="auto">
            <a:xfrm>
              <a:off x="3600" y="3024"/>
              <a:ext cx="267" cy="288"/>
            </a:xfrm>
            <a:prstGeom prst="rect">
              <a:avLst/>
            </a:prstGeom>
            <a:noFill/>
            <a:ln w="9525">
              <a:noFill/>
              <a:miter lim="800000"/>
              <a:headEnd/>
              <a:tailEnd/>
            </a:ln>
          </p:spPr>
          <p:txBody>
            <a:bodyPr wrap="none">
              <a:spAutoFit/>
            </a:bodyPr>
            <a:lstStyle/>
            <a:p>
              <a:pPr algn="ctr"/>
              <a:r>
                <a:rPr lang="en-US" sz="1200">
                  <a:latin typeface="Agilent TT Cond" pitchFamily="34" charset="0"/>
                </a:rPr>
                <a:t>IF</a:t>
              </a:r>
            </a:p>
            <a:p>
              <a:pPr algn="ctr"/>
              <a:r>
                <a:rPr lang="en-US" sz="1200">
                  <a:latin typeface="Agilent TT Cond" pitchFamily="34" charset="0"/>
                </a:rPr>
                <a:t>BPF</a:t>
              </a:r>
            </a:p>
          </p:txBody>
        </p:sp>
        <p:sp>
          <p:nvSpPr>
            <p:cNvPr id="22569" name="Text Box 44"/>
            <p:cNvSpPr txBox="1">
              <a:spLocks noChangeArrowheads="1"/>
            </p:cNvSpPr>
            <p:nvPr/>
          </p:nvSpPr>
          <p:spPr bwMode="auto">
            <a:xfrm>
              <a:off x="3168" y="3024"/>
              <a:ext cx="242" cy="288"/>
            </a:xfrm>
            <a:prstGeom prst="rect">
              <a:avLst/>
            </a:prstGeom>
            <a:noFill/>
            <a:ln w="9525">
              <a:noFill/>
              <a:miter lim="800000"/>
              <a:headEnd/>
              <a:tailEnd/>
            </a:ln>
          </p:spPr>
          <p:txBody>
            <a:bodyPr wrap="none">
              <a:spAutoFit/>
            </a:bodyPr>
            <a:lstStyle/>
            <a:p>
              <a:r>
                <a:rPr lang="en-US" sz="1200">
                  <a:latin typeface="Agilent TT Cond" pitchFamily="34" charset="0"/>
                </a:rPr>
                <a:t>2</a:t>
              </a:r>
              <a:r>
                <a:rPr lang="en-US" sz="1200" baseline="30000">
                  <a:latin typeface="Agilent TT Cond" pitchFamily="34" charset="0"/>
                </a:rPr>
                <a:t>nd</a:t>
              </a:r>
            </a:p>
            <a:p>
              <a:r>
                <a:rPr lang="en-US" sz="1200">
                  <a:latin typeface="Agilent TT Cond" pitchFamily="34" charset="0"/>
                </a:rPr>
                <a:t>IFA</a:t>
              </a:r>
            </a:p>
          </p:txBody>
        </p:sp>
        <p:sp>
          <p:nvSpPr>
            <p:cNvPr id="22570" name="Freeform 45"/>
            <p:cNvSpPr>
              <a:spLocks/>
            </p:cNvSpPr>
            <p:nvPr/>
          </p:nvSpPr>
          <p:spPr bwMode="auto">
            <a:xfrm>
              <a:off x="5120" y="1152"/>
              <a:ext cx="64" cy="672"/>
            </a:xfrm>
            <a:custGeom>
              <a:avLst/>
              <a:gdLst>
                <a:gd name="T0" fmla="*/ 0 w 1"/>
                <a:gd name="T1" fmla="*/ 14756 h 240"/>
                <a:gd name="T2" fmla="*/ 0 w 1"/>
                <a:gd name="T3" fmla="*/ 0 h 240"/>
                <a:gd name="T4" fmla="*/ 0 60000 65536"/>
                <a:gd name="T5" fmla="*/ 0 60000 65536"/>
                <a:gd name="T6" fmla="*/ 0 w 1"/>
                <a:gd name="T7" fmla="*/ 0 h 240"/>
                <a:gd name="T8" fmla="*/ 1 w 1"/>
                <a:gd name="T9" fmla="*/ 240 h 240"/>
              </a:gdLst>
              <a:ahLst/>
              <a:cxnLst>
                <a:cxn ang="T4">
                  <a:pos x="T0" y="T1"/>
                </a:cxn>
                <a:cxn ang="T5">
                  <a:pos x="T2" y="T3"/>
                </a:cxn>
              </a:cxnLst>
              <a:rect l="T6" t="T7" r="T8" b="T9"/>
              <a:pathLst>
                <a:path w="1" h="240">
                  <a:moveTo>
                    <a:pt x="0" y="240"/>
                  </a:moveTo>
                  <a:lnTo>
                    <a:pt x="0" y="0"/>
                  </a:lnTo>
                </a:path>
              </a:pathLst>
            </a:custGeom>
            <a:noFill/>
            <a:ln w="9525">
              <a:solidFill>
                <a:schemeClr val="tx1"/>
              </a:solidFill>
              <a:round/>
              <a:headEnd type="triangle" w="med" len="med"/>
              <a:tailEnd/>
            </a:ln>
          </p:spPr>
          <p:txBody>
            <a:bodyPr/>
            <a:lstStyle/>
            <a:p>
              <a:endParaRPr lang="en-US" dirty="0">
                <a:latin typeface="Agilent TT Cond" pitchFamily="34" charset="0"/>
              </a:endParaRPr>
            </a:p>
          </p:txBody>
        </p:sp>
        <p:sp>
          <p:nvSpPr>
            <p:cNvPr id="22571" name="Freeform 46"/>
            <p:cNvSpPr>
              <a:spLocks/>
            </p:cNvSpPr>
            <p:nvPr/>
          </p:nvSpPr>
          <p:spPr bwMode="auto">
            <a:xfrm>
              <a:off x="5184" y="1008"/>
              <a:ext cx="138" cy="279"/>
            </a:xfrm>
            <a:custGeom>
              <a:avLst/>
              <a:gdLst>
                <a:gd name="T0" fmla="*/ 138 w 138"/>
                <a:gd name="T1" fmla="*/ 0 h 279"/>
                <a:gd name="T2" fmla="*/ 48 w 138"/>
                <a:gd name="T3" fmla="*/ 27 h 279"/>
                <a:gd name="T4" fmla="*/ 0 w 138"/>
                <a:gd name="T5" fmla="*/ 147 h 279"/>
                <a:gd name="T6" fmla="*/ 51 w 138"/>
                <a:gd name="T7" fmla="*/ 258 h 279"/>
                <a:gd name="T8" fmla="*/ 128 w 138"/>
                <a:gd name="T9" fmla="*/ 275 h 279"/>
                <a:gd name="T10" fmla="*/ 0 60000 65536"/>
                <a:gd name="T11" fmla="*/ 0 60000 65536"/>
                <a:gd name="T12" fmla="*/ 0 60000 65536"/>
                <a:gd name="T13" fmla="*/ 0 60000 65536"/>
                <a:gd name="T14" fmla="*/ 0 60000 65536"/>
                <a:gd name="T15" fmla="*/ 0 w 138"/>
                <a:gd name="T16" fmla="*/ 0 h 279"/>
                <a:gd name="T17" fmla="*/ 138 w 138"/>
                <a:gd name="T18" fmla="*/ 279 h 279"/>
              </a:gdLst>
              <a:ahLst/>
              <a:cxnLst>
                <a:cxn ang="T10">
                  <a:pos x="T0" y="T1"/>
                </a:cxn>
                <a:cxn ang="T11">
                  <a:pos x="T2" y="T3"/>
                </a:cxn>
                <a:cxn ang="T12">
                  <a:pos x="T4" y="T5"/>
                </a:cxn>
                <a:cxn ang="T13">
                  <a:pos x="T6" y="T7"/>
                </a:cxn>
                <a:cxn ang="T14">
                  <a:pos x="T8" y="T9"/>
                </a:cxn>
              </a:cxnLst>
              <a:rect l="T15" t="T16" r="T17" b="T18"/>
              <a:pathLst>
                <a:path w="138" h="279">
                  <a:moveTo>
                    <a:pt x="138" y="0"/>
                  </a:moveTo>
                  <a:cubicBezTo>
                    <a:pt x="123" y="4"/>
                    <a:pt x="71" y="3"/>
                    <a:pt x="48" y="27"/>
                  </a:cubicBezTo>
                  <a:cubicBezTo>
                    <a:pt x="25" y="51"/>
                    <a:pt x="0" y="109"/>
                    <a:pt x="0" y="147"/>
                  </a:cubicBezTo>
                  <a:cubicBezTo>
                    <a:pt x="0" y="185"/>
                    <a:pt x="30" y="237"/>
                    <a:pt x="51" y="258"/>
                  </a:cubicBezTo>
                  <a:cubicBezTo>
                    <a:pt x="72" y="279"/>
                    <a:pt x="112" y="271"/>
                    <a:pt x="128" y="275"/>
                  </a:cubicBezTo>
                </a:path>
              </a:pathLst>
            </a:custGeom>
            <a:noFill/>
            <a:ln w="12700">
              <a:solidFill>
                <a:schemeClr val="tx1"/>
              </a:solidFill>
              <a:round/>
              <a:headEnd/>
              <a:tailEnd/>
            </a:ln>
          </p:spPr>
          <p:txBody>
            <a:bodyPr/>
            <a:lstStyle/>
            <a:p>
              <a:endParaRPr lang="en-US" dirty="0">
                <a:latin typeface="Agilent TT Cond" pitchFamily="34" charset="0"/>
              </a:endParaRPr>
            </a:p>
          </p:txBody>
        </p:sp>
        <p:sp>
          <p:nvSpPr>
            <p:cNvPr id="22572" name="Freeform 47"/>
            <p:cNvSpPr>
              <a:spLocks/>
            </p:cNvSpPr>
            <p:nvPr/>
          </p:nvSpPr>
          <p:spPr bwMode="auto">
            <a:xfrm>
              <a:off x="5328" y="1104"/>
              <a:ext cx="1" cy="114"/>
            </a:xfrm>
            <a:custGeom>
              <a:avLst/>
              <a:gdLst>
                <a:gd name="T0" fmla="*/ 0 w 1"/>
                <a:gd name="T1" fmla="*/ 0 h 114"/>
                <a:gd name="T2" fmla="*/ 0 w 1"/>
                <a:gd name="T3" fmla="*/ 114 h 114"/>
                <a:gd name="T4" fmla="*/ 0 60000 65536"/>
                <a:gd name="T5" fmla="*/ 0 60000 65536"/>
                <a:gd name="T6" fmla="*/ 0 w 1"/>
                <a:gd name="T7" fmla="*/ 0 h 114"/>
                <a:gd name="T8" fmla="*/ 1 w 1"/>
                <a:gd name="T9" fmla="*/ 114 h 114"/>
              </a:gdLst>
              <a:ahLst/>
              <a:cxnLst>
                <a:cxn ang="T4">
                  <a:pos x="T0" y="T1"/>
                </a:cxn>
                <a:cxn ang="T5">
                  <a:pos x="T2" y="T3"/>
                </a:cxn>
              </a:cxnLst>
              <a:rect l="T6" t="T7" r="T8" b="T9"/>
              <a:pathLst>
                <a:path w="1" h="114">
                  <a:moveTo>
                    <a:pt x="0" y="0"/>
                  </a:moveTo>
                  <a:lnTo>
                    <a:pt x="0" y="114"/>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22573" name="Line 48"/>
            <p:cNvSpPr>
              <a:spLocks noChangeShapeType="1"/>
            </p:cNvSpPr>
            <p:nvPr/>
          </p:nvSpPr>
          <p:spPr bwMode="auto">
            <a:xfrm>
              <a:off x="5136" y="1152"/>
              <a:ext cx="192" cy="0"/>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22574" name="Text Box 49"/>
            <p:cNvSpPr txBox="1">
              <a:spLocks noChangeArrowheads="1"/>
            </p:cNvSpPr>
            <p:nvPr/>
          </p:nvSpPr>
          <p:spPr bwMode="auto">
            <a:xfrm>
              <a:off x="4656" y="1008"/>
              <a:ext cx="526" cy="174"/>
            </a:xfrm>
            <a:prstGeom prst="rect">
              <a:avLst/>
            </a:prstGeom>
            <a:noFill/>
            <a:ln w="9525">
              <a:noFill/>
              <a:miter lim="800000"/>
              <a:headEnd/>
              <a:tailEnd/>
            </a:ln>
          </p:spPr>
          <p:txBody>
            <a:bodyPr wrap="none">
              <a:spAutoFit/>
            </a:bodyPr>
            <a:lstStyle/>
            <a:p>
              <a:r>
                <a:rPr lang="en-US" sz="1200" dirty="0">
                  <a:latin typeface="Agilent TT Cond" pitchFamily="34" charset="0"/>
                </a:rPr>
                <a:t>ANTENNA</a:t>
              </a:r>
            </a:p>
          </p:txBody>
        </p:sp>
        <p:sp>
          <p:nvSpPr>
            <p:cNvPr id="22575" name="Freeform 50"/>
            <p:cNvSpPr>
              <a:spLocks/>
            </p:cNvSpPr>
            <p:nvPr/>
          </p:nvSpPr>
          <p:spPr bwMode="auto">
            <a:xfrm>
              <a:off x="4352" y="752"/>
              <a:ext cx="1208" cy="352"/>
            </a:xfrm>
            <a:custGeom>
              <a:avLst/>
              <a:gdLst>
                <a:gd name="T0" fmla="*/ 1072 w 1208"/>
                <a:gd name="T1" fmla="*/ 352 h 352"/>
                <a:gd name="T2" fmla="*/ 1168 w 1208"/>
                <a:gd name="T3" fmla="*/ 160 h 352"/>
                <a:gd name="T4" fmla="*/ 832 w 1208"/>
                <a:gd name="T5" fmla="*/ 16 h 352"/>
                <a:gd name="T6" fmla="*/ 0 w 1208"/>
                <a:gd name="T7" fmla="*/ 256 h 352"/>
                <a:gd name="T8" fmla="*/ 0 60000 65536"/>
                <a:gd name="T9" fmla="*/ 0 60000 65536"/>
                <a:gd name="T10" fmla="*/ 0 60000 65536"/>
                <a:gd name="T11" fmla="*/ 0 60000 65536"/>
                <a:gd name="T12" fmla="*/ 0 w 1208"/>
                <a:gd name="T13" fmla="*/ 0 h 352"/>
                <a:gd name="T14" fmla="*/ 1208 w 1208"/>
                <a:gd name="T15" fmla="*/ 352 h 352"/>
              </a:gdLst>
              <a:ahLst/>
              <a:cxnLst>
                <a:cxn ang="T8">
                  <a:pos x="T0" y="T1"/>
                </a:cxn>
                <a:cxn ang="T9">
                  <a:pos x="T2" y="T3"/>
                </a:cxn>
                <a:cxn ang="T10">
                  <a:pos x="T4" y="T5"/>
                </a:cxn>
                <a:cxn ang="T11">
                  <a:pos x="T6" y="T7"/>
                </a:cxn>
              </a:cxnLst>
              <a:rect l="T12" t="T13" r="T14" b="T15"/>
              <a:pathLst>
                <a:path w="1208" h="352">
                  <a:moveTo>
                    <a:pt x="1072" y="352"/>
                  </a:moveTo>
                  <a:cubicBezTo>
                    <a:pt x="1140" y="284"/>
                    <a:pt x="1208" y="216"/>
                    <a:pt x="1168" y="160"/>
                  </a:cubicBezTo>
                  <a:cubicBezTo>
                    <a:pt x="1128" y="104"/>
                    <a:pt x="1027" y="0"/>
                    <a:pt x="832" y="16"/>
                  </a:cubicBezTo>
                  <a:cubicBezTo>
                    <a:pt x="637" y="32"/>
                    <a:pt x="173" y="206"/>
                    <a:pt x="0" y="256"/>
                  </a:cubicBezTo>
                </a:path>
              </a:pathLst>
            </a:custGeom>
            <a:noFill/>
            <a:ln w="12700">
              <a:solidFill>
                <a:schemeClr val="accent2"/>
              </a:solidFill>
              <a:round/>
              <a:headEnd type="triangle" w="lg" len="med"/>
              <a:tailEnd/>
            </a:ln>
          </p:spPr>
          <p:txBody>
            <a:bodyPr/>
            <a:lstStyle/>
            <a:p>
              <a:endParaRPr lang="en-US" dirty="0">
                <a:latin typeface="Agilent TT Cond" pitchFamily="34" charset="0"/>
              </a:endParaRPr>
            </a:p>
          </p:txBody>
        </p:sp>
        <p:sp>
          <p:nvSpPr>
            <p:cNvPr id="22576" name="Freeform 51"/>
            <p:cNvSpPr>
              <a:spLocks/>
            </p:cNvSpPr>
            <p:nvPr/>
          </p:nvSpPr>
          <p:spPr bwMode="auto">
            <a:xfrm>
              <a:off x="4320" y="1008"/>
              <a:ext cx="720" cy="240"/>
            </a:xfrm>
            <a:custGeom>
              <a:avLst/>
              <a:gdLst>
                <a:gd name="T0" fmla="*/ 720 w 720"/>
                <a:gd name="T1" fmla="*/ 240 h 240"/>
                <a:gd name="T2" fmla="*/ 432 w 720"/>
                <a:gd name="T3" fmla="*/ 192 h 240"/>
                <a:gd name="T4" fmla="*/ 0 w 720"/>
                <a:gd name="T5" fmla="*/ 0 h 240"/>
                <a:gd name="T6" fmla="*/ 0 60000 65536"/>
                <a:gd name="T7" fmla="*/ 0 60000 65536"/>
                <a:gd name="T8" fmla="*/ 0 60000 65536"/>
                <a:gd name="T9" fmla="*/ 0 w 720"/>
                <a:gd name="T10" fmla="*/ 0 h 240"/>
                <a:gd name="T11" fmla="*/ 720 w 720"/>
                <a:gd name="T12" fmla="*/ 240 h 240"/>
              </a:gdLst>
              <a:ahLst/>
              <a:cxnLst>
                <a:cxn ang="T6">
                  <a:pos x="T0" y="T1"/>
                </a:cxn>
                <a:cxn ang="T7">
                  <a:pos x="T2" y="T3"/>
                </a:cxn>
                <a:cxn ang="T8">
                  <a:pos x="T4" y="T5"/>
                </a:cxn>
              </a:cxnLst>
              <a:rect l="T9" t="T10" r="T11" b="T12"/>
              <a:pathLst>
                <a:path w="720" h="240">
                  <a:moveTo>
                    <a:pt x="720" y="240"/>
                  </a:moveTo>
                  <a:cubicBezTo>
                    <a:pt x="636" y="236"/>
                    <a:pt x="552" y="232"/>
                    <a:pt x="432" y="192"/>
                  </a:cubicBezTo>
                  <a:cubicBezTo>
                    <a:pt x="312" y="152"/>
                    <a:pt x="156" y="76"/>
                    <a:pt x="0" y="0"/>
                  </a:cubicBezTo>
                </a:path>
              </a:pathLst>
            </a:custGeom>
            <a:noFill/>
            <a:ln w="12700">
              <a:solidFill>
                <a:schemeClr val="accent2"/>
              </a:solidFill>
              <a:round/>
              <a:headEnd type="triangle" w="lg" len="med"/>
              <a:tailEnd/>
            </a:ln>
          </p:spPr>
          <p:txBody>
            <a:bodyPr/>
            <a:lstStyle/>
            <a:p>
              <a:endParaRPr lang="en-US" dirty="0">
                <a:latin typeface="Agilent TT Cond" pitchFamily="34" charset="0"/>
              </a:endParaRPr>
            </a:p>
          </p:txBody>
        </p:sp>
        <p:sp>
          <p:nvSpPr>
            <p:cNvPr id="22577" name="Freeform 52"/>
            <p:cNvSpPr>
              <a:spLocks/>
            </p:cNvSpPr>
            <p:nvPr/>
          </p:nvSpPr>
          <p:spPr bwMode="auto">
            <a:xfrm>
              <a:off x="4328" y="1016"/>
              <a:ext cx="712" cy="1127"/>
            </a:xfrm>
            <a:custGeom>
              <a:avLst/>
              <a:gdLst>
                <a:gd name="T0" fmla="*/ 0 w 712"/>
                <a:gd name="T1" fmla="*/ 0 h 1127"/>
                <a:gd name="T2" fmla="*/ 512 w 712"/>
                <a:gd name="T3" fmla="*/ 944 h 1127"/>
                <a:gd name="T4" fmla="*/ 712 w 712"/>
                <a:gd name="T5" fmla="*/ 1096 h 1127"/>
                <a:gd name="T6" fmla="*/ 0 60000 65536"/>
                <a:gd name="T7" fmla="*/ 0 60000 65536"/>
                <a:gd name="T8" fmla="*/ 0 60000 65536"/>
                <a:gd name="T9" fmla="*/ 0 w 712"/>
                <a:gd name="T10" fmla="*/ 0 h 1127"/>
                <a:gd name="T11" fmla="*/ 712 w 712"/>
                <a:gd name="T12" fmla="*/ 1127 h 1127"/>
              </a:gdLst>
              <a:ahLst/>
              <a:cxnLst>
                <a:cxn ang="T6">
                  <a:pos x="T0" y="T1"/>
                </a:cxn>
                <a:cxn ang="T7">
                  <a:pos x="T2" y="T3"/>
                </a:cxn>
                <a:cxn ang="T8">
                  <a:pos x="T4" y="T5"/>
                </a:cxn>
              </a:cxnLst>
              <a:rect l="T9" t="T10" r="T11" b="T12"/>
              <a:pathLst>
                <a:path w="712" h="1127">
                  <a:moveTo>
                    <a:pt x="0" y="0"/>
                  </a:moveTo>
                  <a:cubicBezTo>
                    <a:pt x="85" y="159"/>
                    <a:pt x="393" y="761"/>
                    <a:pt x="512" y="944"/>
                  </a:cubicBezTo>
                  <a:cubicBezTo>
                    <a:pt x="631" y="1127"/>
                    <a:pt x="670" y="1064"/>
                    <a:pt x="712" y="1096"/>
                  </a:cubicBezTo>
                </a:path>
              </a:pathLst>
            </a:custGeom>
            <a:noFill/>
            <a:ln w="12700">
              <a:solidFill>
                <a:schemeClr val="accent2"/>
              </a:solidFill>
              <a:round/>
              <a:headEnd type="none" w="lg" len="med"/>
              <a:tailEnd type="triangle" w="lg" len="med"/>
            </a:ln>
          </p:spPr>
          <p:txBody>
            <a:bodyPr/>
            <a:lstStyle/>
            <a:p>
              <a:endParaRPr lang="en-US" dirty="0">
                <a:latin typeface="Agilent TT Cond" pitchFamily="34" charset="0"/>
              </a:endParaRPr>
            </a:p>
          </p:txBody>
        </p:sp>
        <p:sp>
          <p:nvSpPr>
            <p:cNvPr id="22578" name="Text Box 53"/>
            <p:cNvSpPr txBox="1">
              <a:spLocks noChangeArrowheads="1"/>
            </p:cNvSpPr>
            <p:nvPr/>
          </p:nvSpPr>
          <p:spPr bwMode="auto">
            <a:xfrm>
              <a:off x="3662" y="816"/>
              <a:ext cx="615" cy="368"/>
            </a:xfrm>
            <a:prstGeom prst="rect">
              <a:avLst/>
            </a:prstGeom>
            <a:noFill/>
            <a:ln w="9525">
              <a:noFill/>
              <a:miter lim="800000"/>
              <a:headEnd/>
              <a:tailEnd/>
            </a:ln>
          </p:spPr>
          <p:txBody>
            <a:bodyPr wrap="none">
              <a:spAutoFit/>
            </a:bodyPr>
            <a:lstStyle/>
            <a:p>
              <a:pPr algn="ctr"/>
              <a:r>
                <a:rPr lang="en-US" sz="1600" b="1" dirty="0">
                  <a:solidFill>
                    <a:schemeClr val="accent1"/>
                  </a:solidFill>
                  <a:latin typeface="Agilent TT Cond" pitchFamily="34" charset="0"/>
                </a:rPr>
                <a:t>RF Signal</a:t>
              </a:r>
            </a:p>
            <a:p>
              <a:pPr algn="ctr"/>
              <a:r>
                <a:rPr lang="en-US" sz="1600" b="1" dirty="0">
                  <a:solidFill>
                    <a:schemeClr val="accent1"/>
                  </a:solidFill>
                  <a:latin typeface="Agilent TT Cond" pitchFamily="34" charset="0"/>
                </a:rPr>
                <a:t>Injection</a:t>
              </a:r>
            </a:p>
          </p:txBody>
        </p:sp>
        <p:sp>
          <p:nvSpPr>
            <p:cNvPr id="22579" name="Text Box 54"/>
            <p:cNvSpPr txBox="1">
              <a:spLocks noChangeArrowheads="1"/>
            </p:cNvSpPr>
            <p:nvPr/>
          </p:nvSpPr>
          <p:spPr bwMode="auto">
            <a:xfrm>
              <a:off x="3387" y="1505"/>
              <a:ext cx="577" cy="368"/>
            </a:xfrm>
            <a:prstGeom prst="rect">
              <a:avLst/>
            </a:prstGeom>
            <a:noFill/>
            <a:ln w="9525">
              <a:noFill/>
              <a:miter lim="800000"/>
              <a:headEnd/>
              <a:tailEnd/>
            </a:ln>
          </p:spPr>
          <p:txBody>
            <a:bodyPr wrap="none">
              <a:spAutoFit/>
            </a:bodyPr>
            <a:lstStyle/>
            <a:p>
              <a:pPr algn="ctr"/>
              <a:r>
                <a:rPr lang="en-US" sz="1600" b="1" dirty="0">
                  <a:solidFill>
                    <a:schemeClr val="accent1"/>
                  </a:solidFill>
                  <a:latin typeface="Agilent TT Cond" pitchFamily="34" charset="0"/>
                </a:rPr>
                <a:t>IF Signal</a:t>
              </a:r>
            </a:p>
            <a:p>
              <a:pPr algn="ctr"/>
              <a:r>
                <a:rPr lang="en-US" sz="1600" b="1" dirty="0">
                  <a:solidFill>
                    <a:schemeClr val="accent1"/>
                  </a:solidFill>
                  <a:latin typeface="Agilent TT Cond" pitchFamily="34" charset="0"/>
                </a:rPr>
                <a:t>Injection</a:t>
              </a:r>
            </a:p>
          </p:txBody>
        </p:sp>
        <p:sp>
          <p:nvSpPr>
            <p:cNvPr id="22580" name="Oval 55"/>
            <p:cNvSpPr>
              <a:spLocks noChangeArrowheads="1"/>
            </p:cNvSpPr>
            <p:nvPr/>
          </p:nvSpPr>
          <p:spPr bwMode="auto">
            <a:xfrm>
              <a:off x="4272" y="960"/>
              <a:ext cx="96" cy="96"/>
            </a:xfrm>
            <a:prstGeom prst="ellipse">
              <a:avLst/>
            </a:prstGeom>
            <a:solidFill>
              <a:schemeClr val="accent2"/>
            </a:solidFill>
            <a:ln w="9525">
              <a:solidFill>
                <a:schemeClr val="tx1"/>
              </a:solidFill>
              <a:round/>
              <a:headEnd/>
              <a:tailEnd/>
            </a:ln>
          </p:spPr>
          <p:txBody>
            <a:bodyPr wrap="none" anchor="ctr"/>
            <a:lstStyle/>
            <a:p>
              <a:endParaRPr lang="en-US" dirty="0">
                <a:latin typeface="Agilent TT Cond" pitchFamily="34" charset="0"/>
              </a:endParaRPr>
            </a:p>
          </p:txBody>
        </p:sp>
        <p:sp>
          <p:nvSpPr>
            <p:cNvPr id="22581" name="Text Box 56"/>
            <p:cNvSpPr txBox="1">
              <a:spLocks noChangeArrowheads="1"/>
            </p:cNvSpPr>
            <p:nvPr/>
          </p:nvSpPr>
          <p:spPr bwMode="auto">
            <a:xfrm>
              <a:off x="2832" y="3456"/>
              <a:ext cx="810" cy="326"/>
            </a:xfrm>
            <a:prstGeom prst="rect">
              <a:avLst/>
            </a:prstGeom>
            <a:noFill/>
            <a:ln w="9525">
              <a:noFill/>
              <a:miter lim="800000"/>
              <a:headEnd/>
              <a:tailEnd/>
            </a:ln>
          </p:spPr>
          <p:txBody>
            <a:bodyPr wrap="none">
              <a:spAutoFit/>
            </a:bodyPr>
            <a:lstStyle/>
            <a:p>
              <a:pPr algn="ctr"/>
              <a:r>
                <a:rPr lang="en-US" sz="1400" b="1">
                  <a:solidFill>
                    <a:schemeClr val="accent2"/>
                  </a:solidFill>
                  <a:latin typeface="Tahoma" pitchFamily="34" charset="0"/>
                </a:rPr>
                <a:t>LO</a:t>
              </a:r>
            </a:p>
            <a:p>
              <a:pPr algn="ctr"/>
              <a:r>
                <a:rPr lang="en-US" sz="1400" b="1">
                  <a:solidFill>
                    <a:schemeClr val="accent2"/>
                  </a:solidFill>
                  <a:latin typeface="Tahoma" pitchFamily="34" charset="0"/>
                </a:rPr>
                <a:t>Substitution</a:t>
              </a:r>
            </a:p>
          </p:txBody>
        </p:sp>
        <p:sp>
          <p:nvSpPr>
            <p:cNvPr id="22582" name="Oval 57"/>
            <p:cNvSpPr>
              <a:spLocks noChangeArrowheads="1"/>
            </p:cNvSpPr>
            <p:nvPr/>
          </p:nvSpPr>
          <p:spPr bwMode="auto">
            <a:xfrm>
              <a:off x="3408" y="3504"/>
              <a:ext cx="96" cy="96"/>
            </a:xfrm>
            <a:prstGeom prst="ellipse">
              <a:avLst/>
            </a:prstGeom>
            <a:solidFill>
              <a:schemeClr val="accent2"/>
            </a:solidFill>
            <a:ln w="9525">
              <a:solidFill>
                <a:schemeClr val="tx1"/>
              </a:solidFill>
              <a:round/>
              <a:headEnd/>
              <a:tailEnd/>
            </a:ln>
          </p:spPr>
          <p:txBody>
            <a:bodyPr wrap="none" anchor="ctr"/>
            <a:lstStyle/>
            <a:p>
              <a:endParaRPr lang="en-US" dirty="0">
                <a:latin typeface="Agilent TT Cond" pitchFamily="34" charset="0"/>
              </a:endParaRPr>
            </a:p>
          </p:txBody>
        </p:sp>
        <p:sp>
          <p:nvSpPr>
            <p:cNvPr id="22583" name="Oval 58"/>
            <p:cNvSpPr>
              <a:spLocks noChangeArrowheads="1"/>
            </p:cNvSpPr>
            <p:nvPr/>
          </p:nvSpPr>
          <p:spPr bwMode="auto">
            <a:xfrm>
              <a:off x="3696" y="1824"/>
              <a:ext cx="96" cy="96"/>
            </a:xfrm>
            <a:prstGeom prst="ellipse">
              <a:avLst/>
            </a:prstGeom>
            <a:solidFill>
              <a:schemeClr val="accent2"/>
            </a:solidFill>
            <a:ln w="9525">
              <a:solidFill>
                <a:schemeClr val="tx1"/>
              </a:solidFill>
              <a:round/>
              <a:headEnd/>
              <a:tailEnd/>
            </a:ln>
          </p:spPr>
          <p:txBody>
            <a:bodyPr wrap="none" anchor="ctr"/>
            <a:lstStyle/>
            <a:p>
              <a:endParaRPr lang="en-US" dirty="0">
                <a:latin typeface="Agilent TT Cond" pitchFamily="34" charset="0"/>
              </a:endParaRPr>
            </a:p>
          </p:txBody>
        </p:sp>
        <p:sp>
          <p:nvSpPr>
            <p:cNvPr id="22584" name="Freeform 59"/>
            <p:cNvSpPr>
              <a:spLocks/>
            </p:cNvSpPr>
            <p:nvPr/>
          </p:nvSpPr>
          <p:spPr bwMode="auto">
            <a:xfrm>
              <a:off x="3456" y="3168"/>
              <a:ext cx="624" cy="384"/>
            </a:xfrm>
            <a:custGeom>
              <a:avLst/>
              <a:gdLst>
                <a:gd name="T0" fmla="*/ 0 w 624"/>
                <a:gd name="T1" fmla="*/ 384 h 384"/>
                <a:gd name="T2" fmla="*/ 192 w 624"/>
                <a:gd name="T3" fmla="*/ 192 h 384"/>
                <a:gd name="T4" fmla="*/ 624 w 624"/>
                <a:gd name="T5" fmla="*/ 0 h 384"/>
                <a:gd name="T6" fmla="*/ 0 60000 65536"/>
                <a:gd name="T7" fmla="*/ 0 60000 65536"/>
                <a:gd name="T8" fmla="*/ 0 60000 65536"/>
                <a:gd name="T9" fmla="*/ 0 w 624"/>
                <a:gd name="T10" fmla="*/ 0 h 384"/>
                <a:gd name="T11" fmla="*/ 624 w 624"/>
                <a:gd name="T12" fmla="*/ 384 h 384"/>
              </a:gdLst>
              <a:ahLst/>
              <a:cxnLst>
                <a:cxn ang="T6">
                  <a:pos x="T0" y="T1"/>
                </a:cxn>
                <a:cxn ang="T7">
                  <a:pos x="T2" y="T3"/>
                </a:cxn>
                <a:cxn ang="T8">
                  <a:pos x="T4" y="T5"/>
                </a:cxn>
              </a:cxnLst>
              <a:rect l="T9" t="T10" r="T11" b="T12"/>
              <a:pathLst>
                <a:path w="624" h="384">
                  <a:moveTo>
                    <a:pt x="0" y="384"/>
                  </a:moveTo>
                  <a:cubicBezTo>
                    <a:pt x="44" y="320"/>
                    <a:pt x="88" y="256"/>
                    <a:pt x="192" y="192"/>
                  </a:cubicBezTo>
                  <a:cubicBezTo>
                    <a:pt x="296" y="128"/>
                    <a:pt x="460" y="64"/>
                    <a:pt x="624" y="0"/>
                  </a:cubicBezTo>
                </a:path>
              </a:pathLst>
            </a:custGeom>
            <a:noFill/>
            <a:ln w="12700">
              <a:solidFill>
                <a:schemeClr val="accent2"/>
              </a:solidFill>
              <a:round/>
              <a:headEnd/>
              <a:tailEnd type="triangle" w="lg" len="med"/>
            </a:ln>
          </p:spPr>
          <p:txBody>
            <a:bodyPr/>
            <a:lstStyle/>
            <a:p>
              <a:endParaRPr lang="en-US" dirty="0">
                <a:latin typeface="Agilent TT Cond" pitchFamily="34" charset="0"/>
              </a:endParaRPr>
            </a:p>
          </p:txBody>
        </p:sp>
        <p:sp>
          <p:nvSpPr>
            <p:cNvPr id="22585" name="Freeform 60"/>
            <p:cNvSpPr>
              <a:spLocks/>
            </p:cNvSpPr>
            <p:nvPr/>
          </p:nvSpPr>
          <p:spPr bwMode="auto">
            <a:xfrm flipH="1">
              <a:off x="3488" y="2448"/>
              <a:ext cx="1216" cy="1104"/>
            </a:xfrm>
            <a:custGeom>
              <a:avLst/>
              <a:gdLst>
                <a:gd name="T0" fmla="*/ 253 w 2041"/>
                <a:gd name="T1" fmla="*/ 5460 h 648"/>
                <a:gd name="T2" fmla="*/ 223 w 2041"/>
                <a:gd name="T3" fmla="*/ 3844 h 648"/>
                <a:gd name="T4" fmla="*/ 48 w 2041"/>
                <a:gd name="T5" fmla="*/ 2631 h 648"/>
                <a:gd name="T6" fmla="*/ 6 w 2041"/>
                <a:gd name="T7" fmla="*/ 2092 h 648"/>
                <a:gd name="T8" fmla="*/ 10 w 2041"/>
                <a:gd name="T9" fmla="*/ 0 h 648"/>
                <a:gd name="T10" fmla="*/ 0 60000 65536"/>
                <a:gd name="T11" fmla="*/ 0 60000 65536"/>
                <a:gd name="T12" fmla="*/ 0 60000 65536"/>
                <a:gd name="T13" fmla="*/ 0 60000 65536"/>
                <a:gd name="T14" fmla="*/ 0 60000 65536"/>
                <a:gd name="T15" fmla="*/ 0 w 2041"/>
                <a:gd name="T16" fmla="*/ 0 h 648"/>
                <a:gd name="T17" fmla="*/ 2041 w 2041"/>
                <a:gd name="T18" fmla="*/ 648 h 648"/>
              </a:gdLst>
              <a:ahLst/>
              <a:cxnLst>
                <a:cxn ang="T10">
                  <a:pos x="T0" y="T1"/>
                </a:cxn>
                <a:cxn ang="T11">
                  <a:pos x="T2" y="T3"/>
                </a:cxn>
                <a:cxn ang="T12">
                  <a:pos x="T4" y="T5"/>
                </a:cxn>
                <a:cxn ang="T13">
                  <a:pos x="T6" y="T7"/>
                </a:cxn>
                <a:cxn ang="T14">
                  <a:pos x="T8" y="T9"/>
                </a:cxn>
              </a:cxnLst>
              <a:rect l="T15" t="T16" r="T17" b="T18"/>
              <a:pathLst>
                <a:path w="2041" h="648">
                  <a:moveTo>
                    <a:pt x="2009" y="648"/>
                  </a:moveTo>
                  <a:cubicBezTo>
                    <a:pt x="2025" y="580"/>
                    <a:pt x="2041" y="512"/>
                    <a:pt x="1769" y="456"/>
                  </a:cubicBezTo>
                  <a:cubicBezTo>
                    <a:pt x="1497" y="400"/>
                    <a:pt x="664" y="347"/>
                    <a:pt x="377" y="312"/>
                  </a:cubicBezTo>
                  <a:cubicBezTo>
                    <a:pt x="90" y="277"/>
                    <a:pt x="98" y="300"/>
                    <a:pt x="49" y="248"/>
                  </a:cubicBezTo>
                  <a:cubicBezTo>
                    <a:pt x="0" y="196"/>
                    <a:pt x="74" y="52"/>
                    <a:pt x="81" y="0"/>
                  </a:cubicBezTo>
                </a:path>
              </a:pathLst>
            </a:custGeom>
            <a:noFill/>
            <a:ln w="12700">
              <a:solidFill>
                <a:schemeClr val="accent2"/>
              </a:solidFill>
              <a:round/>
              <a:headEnd/>
              <a:tailEnd type="triangle" w="lg" len="med"/>
            </a:ln>
          </p:spPr>
          <p:txBody>
            <a:bodyPr/>
            <a:lstStyle/>
            <a:p>
              <a:endParaRPr lang="en-US" dirty="0">
                <a:latin typeface="Agilent TT Cond" pitchFamily="34" charset="0"/>
              </a:endParaRPr>
            </a:p>
          </p:txBody>
        </p:sp>
        <p:sp>
          <p:nvSpPr>
            <p:cNvPr id="22586" name="Freeform 61"/>
            <p:cNvSpPr>
              <a:spLocks/>
            </p:cNvSpPr>
            <p:nvPr/>
          </p:nvSpPr>
          <p:spPr bwMode="auto">
            <a:xfrm>
              <a:off x="3120" y="1872"/>
              <a:ext cx="640" cy="1008"/>
            </a:xfrm>
            <a:custGeom>
              <a:avLst/>
              <a:gdLst>
                <a:gd name="T0" fmla="*/ 624 w 640"/>
                <a:gd name="T1" fmla="*/ 0 h 1008"/>
                <a:gd name="T2" fmla="*/ 576 w 640"/>
                <a:gd name="T3" fmla="*/ 672 h 1008"/>
                <a:gd name="T4" fmla="*/ 240 w 640"/>
                <a:gd name="T5" fmla="*/ 816 h 1008"/>
                <a:gd name="T6" fmla="*/ 0 w 640"/>
                <a:gd name="T7" fmla="*/ 1008 h 1008"/>
                <a:gd name="T8" fmla="*/ 0 60000 65536"/>
                <a:gd name="T9" fmla="*/ 0 60000 65536"/>
                <a:gd name="T10" fmla="*/ 0 60000 65536"/>
                <a:gd name="T11" fmla="*/ 0 60000 65536"/>
                <a:gd name="T12" fmla="*/ 0 w 640"/>
                <a:gd name="T13" fmla="*/ 0 h 1008"/>
                <a:gd name="T14" fmla="*/ 640 w 640"/>
                <a:gd name="T15" fmla="*/ 1008 h 1008"/>
              </a:gdLst>
              <a:ahLst/>
              <a:cxnLst>
                <a:cxn ang="T8">
                  <a:pos x="T0" y="T1"/>
                </a:cxn>
                <a:cxn ang="T9">
                  <a:pos x="T2" y="T3"/>
                </a:cxn>
                <a:cxn ang="T10">
                  <a:pos x="T4" y="T5"/>
                </a:cxn>
                <a:cxn ang="T11">
                  <a:pos x="T6" y="T7"/>
                </a:cxn>
              </a:cxnLst>
              <a:rect l="T12" t="T13" r="T14" b="T15"/>
              <a:pathLst>
                <a:path w="640" h="1008">
                  <a:moveTo>
                    <a:pt x="624" y="0"/>
                  </a:moveTo>
                  <a:cubicBezTo>
                    <a:pt x="632" y="268"/>
                    <a:pt x="640" y="536"/>
                    <a:pt x="576" y="672"/>
                  </a:cubicBezTo>
                  <a:cubicBezTo>
                    <a:pt x="512" y="808"/>
                    <a:pt x="336" y="760"/>
                    <a:pt x="240" y="816"/>
                  </a:cubicBezTo>
                  <a:cubicBezTo>
                    <a:pt x="144" y="872"/>
                    <a:pt x="72" y="940"/>
                    <a:pt x="0" y="1008"/>
                  </a:cubicBezTo>
                </a:path>
              </a:pathLst>
            </a:custGeom>
            <a:noFill/>
            <a:ln w="12700">
              <a:solidFill>
                <a:schemeClr val="accent2"/>
              </a:solidFill>
              <a:round/>
              <a:headEnd/>
              <a:tailEnd type="triangle" w="lg" len="med"/>
            </a:ln>
          </p:spPr>
          <p:txBody>
            <a:bodyPr/>
            <a:lstStyle/>
            <a:p>
              <a:endParaRPr lang="en-US" dirty="0">
                <a:latin typeface="Agilent TT Cond" pitchFamily="34" charset="0"/>
              </a:endParaRPr>
            </a:p>
          </p:txBody>
        </p:sp>
        <p:sp>
          <p:nvSpPr>
            <p:cNvPr id="22587" name="Freeform 62"/>
            <p:cNvSpPr>
              <a:spLocks/>
            </p:cNvSpPr>
            <p:nvPr/>
          </p:nvSpPr>
          <p:spPr bwMode="auto">
            <a:xfrm>
              <a:off x="3717" y="2456"/>
              <a:ext cx="219" cy="424"/>
            </a:xfrm>
            <a:custGeom>
              <a:avLst/>
              <a:gdLst>
                <a:gd name="T0" fmla="*/ 11 w 219"/>
                <a:gd name="T1" fmla="*/ 0 h 424"/>
                <a:gd name="T2" fmla="*/ 27 w 219"/>
                <a:gd name="T3" fmla="*/ 136 h 424"/>
                <a:gd name="T4" fmla="*/ 171 w 219"/>
                <a:gd name="T5" fmla="*/ 232 h 424"/>
                <a:gd name="T6" fmla="*/ 219 w 219"/>
                <a:gd name="T7" fmla="*/ 424 h 424"/>
                <a:gd name="T8" fmla="*/ 0 60000 65536"/>
                <a:gd name="T9" fmla="*/ 0 60000 65536"/>
                <a:gd name="T10" fmla="*/ 0 60000 65536"/>
                <a:gd name="T11" fmla="*/ 0 60000 65536"/>
                <a:gd name="T12" fmla="*/ 0 w 219"/>
                <a:gd name="T13" fmla="*/ 0 h 424"/>
                <a:gd name="T14" fmla="*/ 219 w 219"/>
                <a:gd name="T15" fmla="*/ 424 h 424"/>
              </a:gdLst>
              <a:ahLst/>
              <a:cxnLst>
                <a:cxn ang="T8">
                  <a:pos x="T0" y="T1"/>
                </a:cxn>
                <a:cxn ang="T9">
                  <a:pos x="T2" y="T3"/>
                </a:cxn>
                <a:cxn ang="T10">
                  <a:pos x="T4" y="T5"/>
                </a:cxn>
                <a:cxn ang="T11">
                  <a:pos x="T6" y="T7"/>
                </a:cxn>
              </a:cxnLst>
              <a:rect l="T12" t="T13" r="T14" b="T15"/>
              <a:pathLst>
                <a:path w="219" h="424">
                  <a:moveTo>
                    <a:pt x="11" y="0"/>
                  </a:moveTo>
                  <a:cubicBezTo>
                    <a:pt x="12" y="23"/>
                    <a:pt x="0" y="97"/>
                    <a:pt x="27" y="136"/>
                  </a:cubicBezTo>
                  <a:cubicBezTo>
                    <a:pt x="54" y="175"/>
                    <a:pt x="139" y="184"/>
                    <a:pt x="171" y="232"/>
                  </a:cubicBezTo>
                  <a:cubicBezTo>
                    <a:pt x="203" y="280"/>
                    <a:pt x="211" y="352"/>
                    <a:pt x="219" y="424"/>
                  </a:cubicBezTo>
                </a:path>
              </a:pathLst>
            </a:custGeom>
            <a:noFill/>
            <a:ln w="12700">
              <a:solidFill>
                <a:schemeClr val="accent2"/>
              </a:solidFill>
              <a:round/>
              <a:headEnd/>
              <a:tailEnd type="triangle" w="lg" len="med"/>
            </a:ln>
          </p:spPr>
          <p:txBody>
            <a:bodyPr/>
            <a:lstStyle/>
            <a:p>
              <a:endParaRPr lang="en-US" dirty="0">
                <a:latin typeface="Agilent TT Cond" pitchFamily="34" charset="0"/>
              </a:endParaRPr>
            </a:p>
          </p:txBody>
        </p:sp>
        <p:sp>
          <p:nvSpPr>
            <p:cNvPr id="22588" name="Freeform 63"/>
            <p:cNvSpPr>
              <a:spLocks/>
            </p:cNvSpPr>
            <p:nvPr/>
          </p:nvSpPr>
          <p:spPr bwMode="auto">
            <a:xfrm>
              <a:off x="3776" y="2616"/>
              <a:ext cx="544" cy="264"/>
            </a:xfrm>
            <a:custGeom>
              <a:avLst/>
              <a:gdLst>
                <a:gd name="T0" fmla="*/ 0 w 544"/>
                <a:gd name="T1" fmla="*/ 0 h 264"/>
                <a:gd name="T2" fmla="*/ 160 w 544"/>
                <a:gd name="T3" fmla="*/ 24 h 264"/>
                <a:gd name="T4" fmla="*/ 448 w 544"/>
                <a:gd name="T5" fmla="*/ 72 h 264"/>
                <a:gd name="T6" fmla="*/ 544 w 544"/>
                <a:gd name="T7" fmla="*/ 264 h 264"/>
                <a:gd name="T8" fmla="*/ 0 60000 65536"/>
                <a:gd name="T9" fmla="*/ 0 60000 65536"/>
                <a:gd name="T10" fmla="*/ 0 60000 65536"/>
                <a:gd name="T11" fmla="*/ 0 60000 65536"/>
                <a:gd name="T12" fmla="*/ 0 w 544"/>
                <a:gd name="T13" fmla="*/ 0 h 264"/>
                <a:gd name="T14" fmla="*/ 544 w 544"/>
                <a:gd name="T15" fmla="*/ 264 h 264"/>
              </a:gdLst>
              <a:ahLst/>
              <a:cxnLst>
                <a:cxn ang="T8">
                  <a:pos x="T0" y="T1"/>
                </a:cxn>
                <a:cxn ang="T9">
                  <a:pos x="T2" y="T3"/>
                </a:cxn>
                <a:cxn ang="T10">
                  <a:pos x="T4" y="T5"/>
                </a:cxn>
                <a:cxn ang="T11">
                  <a:pos x="T6" y="T7"/>
                </a:cxn>
              </a:cxnLst>
              <a:rect l="T12" t="T13" r="T14" b="T15"/>
              <a:pathLst>
                <a:path w="544" h="264">
                  <a:moveTo>
                    <a:pt x="0" y="0"/>
                  </a:moveTo>
                  <a:cubicBezTo>
                    <a:pt x="27" y="3"/>
                    <a:pt x="85" y="12"/>
                    <a:pt x="160" y="24"/>
                  </a:cubicBezTo>
                  <a:cubicBezTo>
                    <a:pt x="235" y="36"/>
                    <a:pt x="384" y="32"/>
                    <a:pt x="448" y="72"/>
                  </a:cubicBezTo>
                  <a:cubicBezTo>
                    <a:pt x="512" y="112"/>
                    <a:pt x="528" y="188"/>
                    <a:pt x="544" y="264"/>
                  </a:cubicBezTo>
                </a:path>
              </a:pathLst>
            </a:custGeom>
            <a:noFill/>
            <a:ln w="12700">
              <a:solidFill>
                <a:schemeClr val="accent2"/>
              </a:solidFill>
              <a:round/>
              <a:headEnd/>
              <a:tailEnd type="triangle" w="lg" len="med"/>
            </a:ln>
          </p:spPr>
          <p:txBody>
            <a:bodyPr/>
            <a:lstStyle/>
            <a:p>
              <a:endParaRPr lang="en-US" dirty="0">
                <a:latin typeface="Agilent TT Cond" pitchFamily="34" charset="0"/>
              </a:endParaRPr>
            </a:p>
          </p:txBody>
        </p:sp>
        <p:sp>
          <p:nvSpPr>
            <p:cNvPr id="22589" name="Freeform 64"/>
            <p:cNvSpPr>
              <a:spLocks/>
            </p:cNvSpPr>
            <p:nvPr/>
          </p:nvSpPr>
          <p:spPr bwMode="auto">
            <a:xfrm>
              <a:off x="3984" y="2624"/>
              <a:ext cx="1104" cy="112"/>
            </a:xfrm>
            <a:custGeom>
              <a:avLst/>
              <a:gdLst>
                <a:gd name="T0" fmla="*/ 0 w 1104"/>
                <a:gd name="T1" fmla="*/ 16 h 112"/>
                <a:gd name="T2" fmla="*/ 528 w 1104"/>
                <a:gd name="T3" fmla="*/ 16 h 112"/>
                <a:gd name="T4" fmla="*/ 1104 w 1104"/>
                <a:gd name="T5" fmla="*/ 112 h 112"/>
                <a:gd name="T6" fmla="*/ 0 60000 65536"/>
                <a:gd name="T7" fmla="*/ 0 60000 65536"/>
                <a:gd name="T8" fmla="*/ 0 60000 65536"/>
                <a:gd name="T9" fmla="*/ 0 w 1104"/>
                <a:gd name="T10" fmla="*/ 0 h 112"/>
                <a:gd name="T11" fmla="*/ 1104 w 1104"/>
                <a:gd name="T12" fmla="*/ 112 h 112"/>
              </a:gdLst>
              <a:ahLst/>
              <a:cxnLst>
                <a:cxn ang="T6">
                  <a:pos x="T0" y="T1"/>
                </a:cxn>
                <a:cxn ang="T7">
                  <a:pos x="T2" y="T3"/>
                </a:cxn>
                <a:cxn ang="T8">
                  <a:pos x="T4" y="T5"/>
                </a:cxn>
              </a:cxnLst>
              <a:rect l="T9" t="T10" r="T11" b="T12"/>
              <a:pathLst>
                <a:path w="1104" h="112">
                  <a:moveTo>
                    <a:pt x="0" y="16"/>
                  </a:moveTo>
                  <a:cubicBezTo>
                    <a:pt x="87" y="16"/>
                    <a:pt x="344" y="0"/>
                    <a:pt x="528" y="16"/>
                  </a:cubicBezTo>
                  <a:cubicBezTo>
                    <a:pt x="712" y="32"/>
                    <a:pt x="900" y="72"/>
                    <a:pt x="1104" y="112"/>
                  </a:cubicBezTo>
                </a:path>
              </a:pathLst>
            </a:custGeom>
            <a:noFill/>
            <a:ln w="12700">
              <a:solidFill>
                <a:schemeClr val="accent2"/>
              </a:solidFill>
              <a:round/>
              <a:headEnd/>
              <a:tailEnd type="triangle" w="lg" len="med"/>
            </a:ln>
          </p:spPr>
          <p:txBody>
            <a:bodyPr/>
            <a:lstStyle/>
            <a:p>
              <a:endParaRPr lang="en-US" dirty="0">
                <a:latin typeface="Agilent TT Cond" pitchFamily="34" charset="0"/>
              </a:endParaRPr>
            </a:p>
          </p:txBody>
        </p:sp>
        <p:grpSp>
          <p:nvGrpSpPr>
            <p:cNvPr id="22590" name="Group 65"/>
            <p:cNvGrpSpPr>
              <a:grpSpLocks noChangeAspect="1"/>
            </p:cNvGrpSpPr>
            <p:nvPr/>
          </p:nvGrpSpPr>
          <p:grpSpPr bwMode="auto">
            <a:xfrm>
              <a:off x="4464" y="2208"/>
              <a:ext cx="240" cy="240"/>
              <a:chOff x="1680" y="2016"/>
              <a:chExt cx="576" cy="576"/>
            </a:xfrm>
          </p:grpSpPr>
          <p:sp>
            <p:nvSpPr>
              <p:cNvPr id="22592" name="Oval 66"/>
              <p:cNvSpPr>
                <a:spLocks noChangeAspect="1" noChangeArrowheads="1"/>
              </p:cNvSpPr>
              <p:nvPr/>
            </p:nvSpPr>
            <p:spPr bwMode="auto">
              <a:xfrm>
                <a:off x="1680" y="2016"/>
                <a:ext cx="576" cy="576"/>
              </a:xfrm>
              <a:prstGeom prst="ellipse">
                <a:avLst/>
              </a:prstGeom>
              <a:solidFill>
                <a:schemeClr val="hlink"/>
              </a:solidFill>
              <a:ln w="9525">
                <a:solidFill>
                  <a:schemeClr val="tx1"/>
                </a:solidFill>
                <a:round/>
                <a:headEnd/>
                <a:tailEnd/>
              </a:ln>
            </p:spPr>
            <p:txBody>
              <a:bodyPr wrap="none" anchor="ctr"/>
              <a:lstStyle/>
              <a:p>
                <a:endParaRPr lang="en-US" dirty="0">
                  <a:latin typeface="Agilent TT Cond" pitchFamily="34" charset="0"/>
                </a:endParaRPr>
              </a:p>
            </p:txBody>
          </p:sp>
          <p:sp>
            <p:nvSpPr>
              <p:cNvPr id="22593" name="Freeform 67"/>
              <p:cNvSpPr>
                <a:spLocks noChangeAspect="1"/>
              </p:cNvSpPr>
              <p:nvPr/>
            </p:nvSpPr>
            <p:spPr bwMode="auto">
              <a:xfrm>
                <a:off x="1776" y="2160"/>
                <a:ext cx="384" cy="288"/>
              </a:xfrm>
              <a:custGeom>
                <a:avLst/>
                <a:gdLst>
                  <a:gd name="T0" fmla="*/ 0 w 384"/>
                  <a:gd name="T1" fmla="*/ 144 h 288"/>
                  <a:gd name="T2" fmla="*/ 96 w 384"/>
                  <a:gd name="T3" fmla="*/ 0 h 288"/>
                  <a:gd name="T4" fmla="*/ 192 w 384"/>
                  <a:gd name="T5" fmla="*/ 144 h 288"/>
                  <a:gd name="T6" fmla="*/ 288 w 384"/>
                  <a:gd name="T7" fmla="*/ 288 h 288"/>
                  <a:gd name="T8" fmla="*/ 384 w 384"/>
                  <a:gd name="T9" fmla="*/ 144 h 288"/>
                  <a:gd name="T10" fmla="*/ 0 60000 65536"/>
                  <a:gd name="T11" fmla="*/ 0 60000 65536"/>
                  <a:gd name="T12" fmla="*/ 0 60000 65536"/>
                  <a:gd name="T13" fmla="*/ 0 60000 65536"/>
                  <a:gd name="T14" fmla="*/ 0 60000 65536"/>
                  <a:gd name="T15" fmla="*/ 0 w 384"/>
                  <a:gd name="T16" fmla="*/ 0 h 288"/>
                  <a:gd name="T17" fmla="*/ 384 w 384"/>
                  <a:gd name="T18" fmla="*/ 288 h 288"/>
                </a:gdLst>
                <a:ahLst/>
                <a:cxnLst>
                  <a:cxn ang="T10">
                    <a:pos x="T0" y="T1"/>
                  </a:cxn>
                  <a:cxn ang="T11">
                    <a:pos x="T2" y="T3"/>
                  </a:cxn>
                  <a:cxn ang="T12">
                    <a:pos x="T4" y="T5"/>
                  </a:cxn>
                  <a:cxn ang="T13">
                    <a:pos x="T6" y="T7"/>
                  </a:cxn>
                  <a:cxn ang="T14">
                    <a:pos x="T8" y="T9"/>
                  </a:cxn>
                </a:cxnLst>
                <a:rect l="T15" t="T16" r="T17" b="T18"/>
                <a:pathLst>
                  <a:path w="384" h="288">
                    <a:moveTo>
                      <a:pt x="0" y="144"/>
                    </a:moveTo>
                    <a:cubicBezTo>
                      <a:pt x="32" y="72"/>
                      <a:pt x="64" y="0"/>
                      <a:pt x="96" y="0"/>
                    </a:cubicBezTo>
                    <a:cubicBezTo>
                      <a:pt x="128" y="0"/>
                      <a:pt x="160" y="96"/>
                      <a:pt x="192" y="144"/>
                    </a:cubicBezTo>
                    <a:cubicBezTo>
                      <a:pt x="224" y="192"/>
                      <a:pt x="256" y="288"/>
                      <a:pt x="288" y="288"/>
                    </a:cubicBezTo>
                    <a:cubicBezTo>
                      <a:pt x="320" y="288"/>
                      <a:pt x="352" y="216"/>
                      <a:pt x="384" y="144"/>
                    </a:cubicBezTo>
                  </a:path>
                </a:pathLst>
              </a:custGeom>
              <a:solidFill>
                <a:schemeClr val="hlink"/>
              </a:solidFill>
              <a:ln w="9525">
                <a:solidFill>
                  <a:schemeClr val="tx1"/>
                </a:solidFill>
                <a:round/>
                <a:headEnd/>
                <a:tailEnd/>
              </a:ln>
            </p:spPr>
            <p:txBody>
              <a:bodyPr/>
              <a:lstStyle/>
              <a:p>
                <a:endParaRPr lang="en-US" dirty="0">
                  <a:latin typeface="Agilent TT Cond" pitchFamily="34" charset="0"/>
                </a:endParaRPr>
              </a:p>
            </p:txBody>
          </p:sp>
        </p:grpSp>
        <p:sp>
          <p:nvSpPr>
            <p:cNvPr id="22591" name="Text Box 68"/>
            <p:cNvSpPr txBox="1">
              <a:spLocks noChangeArrowheads="1"/>
            </p:cNvSpPr>
            <p:nvPr/>
          </p:nvSpPr>
          <p:spPr bwMode="auto">
            <a:xfrm>
              <a:off x="4412" y="2035"/>
              <a:ext cx="436" cy="173"/>
            </a:xfrm>
            <a:prstGeom prst="rect">
              <a:avLst/>
            </a:prstGeom>
            <a:noFill/>
            <a:ln w="9525">
              <a:noFill/>
              <a:miter lim="800000"/>
              <a:headEnd/>
              <a:tailEnd/>
            </a:ln>
          </p:spPr>
          <p:txBody>
            <a:bodyPr>
              <a:spAutoFit/>
            </a:bodyPr>
            <a:lstStyle/>
            <a:p>
              <a:r>
                <a:rPr lang="en-US" sz="1200">
                  <a:latin typeface="Agilent TT Cond" pitchFamily="34" charset="0"/>
                </a:rPr>
                <a:t>1</a:t>
              </a:r>
              <a:r>
                <a:rPr lang="en-US" sz="1200" baseline="30000">
                  <a:latin typeface="Agilent TT Cond" pitchFamily="34" charset="0"/>
                </a:rPr>
                <a:t>st </a:t>
              </a:r>
              <a:r>
                <a:rPr lang="en-US" sz="1200">
                  <a:latin typeface="Agilent TT Cond" pitchFamily="34" charset="0"/>
                </a:rPr>
                <a:t>LO</a:t>
              </a:r>
            </a:p>
          </p:txBody>
        </p:sp>
      </p:grpSp>
      <p:grpSp>
        <p:nvGrpSpPr>
          <p:cNvPr id="22532" name="Group 69"/>
          <p:cNvGrpSpPr>
            <a:grpSpLocks/>
          </p:cNvGrpSpPr>
          <p:nvPr/>
        </p:nvGrpSpPr>
        <p:grpSpPr bwMode="auto">
          <a:xfrm>
            <a:off x="1765300" y="1041400"/>
            <a:ext cx="2590800" cy="3124200"/>
            <a:chOff x="-240" y="585"/>
            <a:chExt cx="1993" cy="2343"/>
          </a:xfrm>
        </p:grpSpPr>
        <p:pic>
          <p:nvPicPr>
            <p:cNvPr id="22535" name="Picture 70" descr="jet"/>
            <p:cNvPicPr>
              <a:picLocks noChangeAspect="1" noChangeArrowheads="1"/>
            </p:cNvPicPr>
            <p:nvPr/>
          </p:nvPicPr>
          <p:blipFill>
            <a:blip r:embed="rId3" cstate="print"/>
            <a:srcRect/>
            <a:stretch>
              <a:fillRect/>
            </a:stretch>
          </p:blipFill>
          <p:spPr bwMode="auto">
            <a:xfrm>
              <a:off x="-240" y="585"/>
              <a:ext cx="922" cy="922"/>
            </a:xfrm>
            <a:prstGeom prst="rect">
              <a:avLst/>
            </a:prstGeom>
            <a:noFill/>
            <a:ln w="9525">
              <a:noFill/>
              <a:miter lim="800000"/>
              <a:headEnd/>
              <a:tailEnd/>
            </a:ln>
          </p:spPr>
        </p:pic>
        <p:pic>
          <p:nvPicPr>
            <p:cNvPr id="22536" name="Picture 71" descr="missile"/>
            <p:cNvPicPr>
              <a:picLocks noChangeAspect="1" noChangeArrowheads="1"/>
            </p:cNvPicPr>
            <p:nvPr/>
          </p:nvPicPr>
          <p:blipFill>
            <a:blip r:embed="rId4" cstate="print"/>
            <a:srcRect/>
            <a:stretch>
              <a:fillRect/>
            </a:stretch>
          </p:blipFill>
          <p:spPr bwMode="auto">
            <a:xfrm>
              <a:off x="831" y="2006"/>
              <a:ext cx="922" cy="922"/>
            </a:xfrm>
            <a:prstGeom prst="rect">
              <a:avLst/>
            </a:prstGeom>
            <a:noFill/>
            <a:ln w="9525">
              <a:noFill/>
              <a:miter lim="800000"/>
              <a:headEnd/>
              <a:tailEnd/>
            </a:ln>
          </p:spPr>
        </p:pic>
        <p:grpSp>
          <p:nvGrpSpPr>
            <p:cNvPr id="22537" name="Group 72"/>
            <p:cNvGrpSpPr>
              <a:grpSpLocks/>
            </p:cNvGrpSpPr>
            <p:nvPr/>
          </p:nvGrpSpPr>
          <p:grpSpPr bwMode="auto">
            <a:xfrm rot="-7669614">
              <a:off x="577" y="1333"/>
              <a:ext cx="923" cy="543"/>
              <a:chOff x="4692" y="2958"/>
              <a:chExt cx="769" cy="543"/>
            </a:xfrm>
          </p:grpSpPr>
          <p:sp>
            <p:nvSpPr>
              <p:cNvPr id="22538" name="Arc 73"/>
              <p:cNvSpPr>
                <a:spLocks/>
              </p:cNvSpPr>
              <p:nvPr/>
            </p:nvSpPr>
            <p:spPr bwMode="auto">
              <a:xfrm>
                <a:off x="4881" y="3116"/>
                <a:ext cx="137" cy="222"/>
              </a:xfrm>
              <a:custGeom>
                <a:avLst/>
                <a:gdLst>
                  <a:gd name="T0" fmla="*/ 0 w 23705"/>
                  <a:gd name="T1" fmla="*/ 0 h 43200"/>
                  <a:gd name="T2" fmla="*/ 0 w 23705"/>
                  <a:gd name="T3" fmla="*/ 0 h 43200"/>
                  <a:gd name="T4" fmla="*/ 0 w 23705"/>
                  <a:gd name="T5" fmla="*/ 0 h 43200"/>
                  <a:gd name="T6" fmla="*/ 0 60000 65536"/>
                  <a:gd name="T7" fmla="*/ 0 60000 65536"/>
                  <a:gd name="T8" fmla="*/ 0 60000 65536"/>
                  <a:gd name="T9" fmla="*/ 0 w 23705"/>
                  <a:gd name="T10" fmla="*/ 0 h 43200"/>
                  <a:gd name="T11" fmla="*/ 23705 w 23705"/>
                  <a:gd name="T12" fmla="*/ 43200 h 43200"/>
                </a:gdLst>
                <a:ahLst/>
                <a:cxnLst>
                  <a:cxn ang="T6">
                    <a:pos x="T0" y="T1"/>
                  </a:cxn>
                  <a:cxn ang="T7">
                    <a:pos x="T2" y="T3"/>
                  </a:cxn>
                  <a:cxn ang="T8">
                    <a:pos x="T4" y="T5"/>
                  </a:cxn>
                </a:cxnLst>
                <a:rect l="T9" t="T10" r="T11" b="T12"/>
                <a:pathLst>
                  <a:path w="23705" h="43200" fill="none" extrusionOk="0">
                    <a:moveTo>
                      <a:pt x="2104" y="0"/>
                    </a:moveTo>
                    <a:cubicBezTo>
                      <a:pt x="14034" y="0"/>
                      <a:pt x="23705" y="9670"/>
                      <a:pt x="23705" y="21600"/>
                    </a:cubicBezTo>
                    <a:cubicBezTo>
                      <a:pt x="23705" y="33529"/>
                      <a:pt x="14034" y="43200"/>
                      <a:pt x="2105" y="43200"/>
                    </a:cubicBezTo>
                    <a:cubicBezTo>
                      <a:pt x="1402" y="43200"/>
                      <a:pt x="699" y="43165"/>
                      <a:pt x="-1" y="43097"/>
                    </a:cubicBezTo>
                  </a:path>
                  <a:path w="23705" h="43200" stroke="0" extrusionOk="0">
                    <a:moveTo>
                      <a:pt x="2104" y="0"/>
                    </a:moveTo>
                    <a:cubicBezTo>
                      <a:pt x="14034" y="0"/>
                      <a:pt x="23705" y="9670"/>
                      <a:pt x="23705" y="21600"/>
                    </a:cubicBezTo>
                    <a:cubicBezTo>
                      <a:pt x="23705" y="33529"/>
                      <a:pt x="14034" y="43200"/>
                      <a:pt x="2105" y="43200"/>
                    </a:cubicBezTo>
                    <a:cubicBezTo>
                      <a:pt x="1402" y="43200"/>
                      <a:pt x="699" y="43165"/>
                      <a:pt x="-1" y="43097"/>
                    </a:cubicBezTo>
                    <a:lnTo>
                      <a:pt x="2105" y="21600"/>
                    </a:lnTo>
                    <a:close/>
                  </a:path>
                </a:pathLst>
              </a:custGeom>
              <a:noFill/>
              <a:ln w="28575" cap="rnd">
                <a:solidFill>
                  <a:srgbClr val="FF0000"/>
                </a:solidFill>
                <a:prstDash val="sysDot"/>
                <a:round/>
                <a:headEnd/>
                <a:tailEnd/>
              </a:ln>
            </p:spPr>
            <p:txBody>
              <a:bodyPr wrap="none" lIns="0" tIns="0" rIns="0" bIns="0" anchor="ctr"/>
              <a:lstStyle/>
              <a:p>
                <a:endParaRPr lang="en-US" dirty="0">
                  <a:latin typeface="Agilent TT Cond" pitchFamily="34" charset="0"/>
                </a:endParaRPr>
              </a:p>
            </p:txBody>
          </p:sp>
          <p:sp>
            <p:nvSpPr>
              <p:cNvPr id="22539" name="Arc 74"/>
              <p:cNvSpPr>
                <a:spLocks/>
              </p:cNvSpPr>
              <p:nvPr/>
            </p:nvSpPr>
            <p:spPr bwMode="auto">
              <a:xfrm>
                <a:off x="5028" y="3081"/>
                <a:ext cx="136" cy="296"/>
              </a:xfrm>
              <a:custGeom>
                <a:avLst/>
                <a:gdLst>
                  <a:gd name="T0" fmla="*/ 0 w 23705"/>
                  <a:gd name="T1" fmla="*/ 0 h 43200"/>
                  <a:gd name="T2" fmla="*/ 0 w 23705"/>
                  <a:gd name="T3" fmla="*/ 0 h 43200"/>
                  <a:gd name="T4" fmla="*/ 0 w 23705"/>
                  <a:gd name="T5" fmla="*/ 0 h 43200"/>
                  <a:gd name="T6" fmla="*/ 0 60000 65536"/>
                  <a:gd name="T7" fmla="*/ 0 60000 65536"/>
                  <a:gd name="T8" fmla="*/ 0 60000 65536"/>
                  <a:gd name="T9" fmla="*/ 0 w 23705"/>
                  <a:gd name="T10" fmla="*/ 0 h 43200"/>
                  <a:gd name="T11" fmla="*/ 23705 w 23705"/>
                  <a:gd name="T12" fmla="*/ 43200 h 43200"/>
                </a:gdLst>
                <a:ahLst/>
                <a:cxnLst>
                  <a:cxn ang="T6">
                    <a:pos x="T0" y="T1"/>
                  </a:cxn>
                  <a:cxn ang="T7">
                    <a:pos x="T2" y="T3"/>
                  </a:cxn>
                  <a:cxn ang="T8">
                    <a:pos x="T4" y="T5"/>
                  </a:cxn>
                </a:cxnLst>
                <a:rect l="T9" t="T10" r="T11" b="T12"/>
                <a:pathLst>
                  <a:path w="23705" h="43200" fill="none" extrusionOk="0">
                    <a:moveTo>
                      <a:pt x="2104" y="0"/>
                    </a:moveTo>
                    <a:cubicBezTo>
                      <a:pt x="14034" y="0"/>
                      <a:pt x="23705" y="9670"/>
                      <a:pt x="23705" y="21600"/>
                    </a:cubicBezTo>
                    <a:cubicBezTo>
                      <a:pt x="23705" y="33529"/>
                      <a:pt x="14034" y="43200"/>
                      <a:pt x="2105" y="43200"/>
                    </a:cubicBezTo>
                    <a:cubicBezTo>
                      <a:pt x="1402" y="43200"/>
                      <a:pt x="699" y="43165"/>
                      <a:pt x="-1" y="43097"/>
                    </a:cubicBezTo>
                  </a:path>
                  <a:path w="23705" h="43200" stroke="0" extrusionOk="0">
                    <a:moveTo>
                      <a:pt x="2104" y="0"/>
                    </a:moveTo>
                    <a:cubicBezTo>
                      <a:pt x="14034" y="0"/>
                      <a:pt x="23705" y="9670"/>
                      <a:pt x="23705" y="21600"/>
                    </a:cubicBezTo>
                    <a:cubicBezTo>
                      <a:pt x="23705" y="33529"/>
                      <a:pt x="14034" y="43200"/>
                      <a:pt x="2105" y="43200"/>
                    </a:cubicBezTo>
                    <a:cubicBezTo>
                      <a:pt x="1402" y="43200"/>
                      <a:pt x="699" y="43165"/>
                      <a:pt x="-1" y="43097"/>
                    </a:cubicBezTo>
                    <a:lnTo>
                      <a:pt x="2105" y="21600"/>
                    </a:lnTo>
                    <a:close/>
                  </a:path>
                </a:pathLst>
              </a:custGeom>
              <a:noFill/>
              <a:ln w="28575" cap="rnd">
                <a:solidFill>
                  <a:srgbClr val="FF0000"/>
                </a:solidFill>
                <a:prstDash val="sysDot"/>
                <a:round/>
                <a:headEnd/>
                <a:tailEnd/>
              </a:ln>
            </p:spPr>
            <p:txBody>
              <a:bodyPr wrap="none" lIns="0" tIns="0" rIns="0" bIns="0" anchor="ctr"/>
              <a:lstStyle/>
              <a:p>
                <a:endParaRPr lang="en-US" dirty="0">
                  <a:latin typeface="Agilent TT Cond" pitchFamily="34" charset="0"/>
                </a:endParaRPr>
              </a:p>
            </p:txBody>
          </p:sp>
          <p:sp>
            <p:nvSpPr>
              <p:cNvPr id="22540" name="Arc 75"/>
              <p:cNvSpPr>
                <a:spLocks/>
              </p:cNvSpPr>
              <p:nvPr/>
            </p:nvSpPr>
            <p:spPr bwMode="auto">
              <a:xfrm>
                <a:off x="5171" y="3032"/>
                <a:ext cx="137" cy="394"/>
              </a:xfrm>
              <a:custGeom>
                <a:avLst/>
                <a:gdLst>
                  <a:gd name="T0" fmla="*/ 0 w 23705"/>
                  <a:gd name="T1" fmla="*/ 0 h 43200"/>
                  <a:gd name="T2" fmla="*/ 0 w 23705"/>
                  <a:gd name="T3" fmla="*/ 0 h 43200"/>
                  <a:gd name="T4" fmla="*/ 0 w 23705"/>
                  <a:gd name="T5" fmla="*/ 0 h 43200"/>
                  <a:gd name="T6" fmla="*/ 0 60000 65536"/>
                  <a:gd name="T7" fmla="*/ 0 60000 65536"/>
                  <a:gd name="T8" fmla="*/ 0 60000 65536"/>
                  <a:gd name="T9" fmla="*/ 0 w 23705"/>
                  <a:gd name="T10" fmla="*/ 0 h 43200"/>
                  <a:gd name="T11" fmla="*/ 23705 w 23705"/>
                  <a:gd name="T12" fmla="*/ 43200 h 43200"/>
                </a:gdLst>
                <a:ahLst/>
                <a:cxnLst>
                  <a:cxn ang="T6">
                    <a:pos x="T0" y="T1"/>
                  </a:cxn>
                  <a:cxn ang="T7">
                    <a:pos x="T2" y="T3"/>
                  </a:cxn>
                  <a:cxn ang="T8">
                    <a:pos x="T4" y="T5"/>
                  </a:cxn>
                </a:cxnLst>
                <a:rect l="T9" t="T10" r="T11" b="T12"/>
                <a:pathLst>
                  <a:path w="23705" h="43200" fill="none" extrusionOk="0">
                    <a:moveTo>
                      <a:pt x="2104" y="0"/>
                    </a:moveTo>
                    <a:cubicBezTo>
                      <a:pt x="14034" y="0"/>
                      <a:pt x="23705" y="9670"/>
                      <a:pt x="23705" y="21600"/>
                    </a:cubicBezTo>
                    <a:cubicBezTo>
                      <a:pt x="23705" y="33529"/>
                      <a:pt x="14034" y="43200"/>
                      <a:pt x="2105" y="43200"/>
                    </a:cubicBezTo>
                    <a:cubicBezTo>
                      <a:pt x="1402" y="43200"/>
                      <a:pt x="699" y="43165"/>
                      <a:pt x="-1" y="43097"/>
                    </a:cubicBezTo>
                  </a:path>
                  <a:path w="23705" h="43200" stroke="0" extrusionOk="0">
                    <a:moveTo>
                      <a:pt x="2104" y="0"/>
                    </a:moveTo>
                    <a:cubicBezTo>
                      <a:pt x="14034" y="0"/>
                      <a:pt x="23705" y="9670"/>
                      <a:pt x="23705" y="21600"/>
                    </a:cubicBezTo>
                    <a:cubicBezTo>
                      <a:pt x="23705" y="33529"/>
                      <a:pt x="14034" y="43200"/>
                      <a:pt x="2105" y="43200"/>
                    </a:cubicBezTo>
                    <a:cubicBezTo>
                      <a:pt x="1402" y="43200"/>
                      <a:pt x="699" y="43165"/>
                      <a:pt x="-1" y="43097"/>
                    </a:cubicBezTo>
                    <a:lnTo>
                      <a:pt x="2105" y="21600"/>
                    </a:lnTo>
                    <a:close/>
                  </a:path>
                </a:pathLst>
              </a:custGeom>
              <a:noFill/>
              <a:ln w="28575" cap="rnd">
                <a:solidFill>
                  <a:srgbClr val="FF0000"/>
                </a:solidFill>
                <a:prstDash val="sysDot"/>
                <a:round/>
                <a:headEnd/>
                <a:tailEnd/>
              </a:ln>
            </p:spPr>
            <p:txBody>
              <a:bodyPr wrap="none" lIns="0" tIns="0" rIns="0" bIns="0" anchor="ctr"/>
              <a:lstStyle/>
              <a:p>
                <a:endParaRPr lang="en-US" dirty="0">
                  <a:latin typeface="Agilent TT Cond" pitchFamily="34" charset="0"/>
                </a:endParaRPr>
              </a:p>
            </p:txBody>
          </p:sp>
          <p:sp>
            <p:nvSpPr>
              <p:cNvPr id="22541" name="Arc 76"/>
              <p:cNvSpPr>
                <a:spLocks/>
              </p:cNvSpPr>
              <p:nvPr/>
            </p:nvSpPr>
            <p:spPr bwMode="auto">
              <a:xfrm>
                <a:off x="5319" y="2958"/>
                <a:ext cx="142" cy="543"/>
              </a:xfrm>
              <a:custGeom>
                <a:avLst/>
                <a:gdLst>
                  <a:gd name="T0" fmla="*/ 0 w 23705"/>
                  <a:gd name="T1" fmla="*/ 0 h 43200"/>
                  <a:gd name="T2" fmla="*/ 0 w 23705"/>
                  <a:gd name="T3" fmla="*/ 0 h 43200"/>
                  <a:gd name="T4" fmla="*/ 0 w 23705"/>
                  <a:gd name="T5" fmla="*/ 0 h 43200"/>
                  <a:gd name="T6" fmla="*/ 0 60000 65536"/>
                  <a:gd name="T7" fmla="*/ 0 60000 65536"/>
                  <a:gd name="T8" fmla="*/ 0 60000 65536"/>
                  <a:gd name="T9" fmla="*/ 0 w 23705"/>
                  <a:gd name="T10" fmla="*/ 0 h 43200"/>
                  <a:gd name="T11" fmla="*/ 23705 w 23705"/>
                  <a:gd name="T12" fmla="*/ 43200 h 43200"/>
                </a:gdLst>
                <a:ahLst/>
                <a:cxnLst>
                  <a:cxn ang="T6">
                    <a:pos x="T0" y="T1"/>
                  </a:cxn>
                  <a:cxn ang="T7">
                    <a:pos x="T2" y="T3"/>
                  </a:cxn>
                  <a:cxn ang="T8">
                    <a:pos x="T4" y="T5"/>
                  </a:cxn>
                </a:cxnLst>
                <a:rect l="T9" t="T10" r="T11" b="T12"/>
                <a:pathLst>
                  <a:path w="23705" h="43200" fill="none" extrusionOk="0">
                    <a:moveTo>
                      <a:pt x="2104" y="0"/>
                    </a:moveTo>
                    <a:cubicBezTo>
                      <a:pt x="14034" y="0"/>
                      <a:pt x="23705" y="9670"/>
                      <a:pt x="23705" y="21600"/>
                    </a:cubicBezTo>
                    <a:cubicBezTo>
                      <a:pt x="23705" y="33529"/>
                      <a:pt x="14034" y="43200"/>
                      <a:pt x="2105" y="43200"/>
                    </a:cubicBezTo>
                    <a:cubicBezTo>
                      <a:pt x="1402" y="43200"/>
                      <a:pt x="699" y="43165"/>
                      <a:pt x="-1" y="43097"/>
                    </a:cubicBezTo>
                  </a:path>
                  <a:path w="23705" h="43200" stroke="0" extrusionOk="0">
                    <a:moveTo>
                      <a:pt x="2104" y="0"/>
                    </a:moveTo>
                    <a:cubicBezTo>
                      <a:pt x="14034" y="0"/>
                      <a:pt x="23705" y="9670"/>
                      <a:pt x="23705" y="21600"/>
                    </a:cubicBezTo>
                    <a:cubicBezTo>
                      <a:pt x="23705" y="33529"/>
                      <a:pt x="14034" y="43200"/>
                      <a:pt x="2105" y="43200"/>
                    </a:cubicBezTo>
                    <a:cubicBezTo>
                      <a:pt x="1402" y="43200"/>
                      <a:pt x="699" y="43165"/>
                      <a:pt x="-1" y="43097"/>
                    </a:cubicBezTo>
                    <a:lnTo>
                      <a:pt x="2105" y="21600"/>
                    </a:lnTo>
                    <a:close/>
                  </a:path>
                </a:pathLst>
              </a:custGeom>
              <a:noFill/>
              <a:ln w="28575" cap="rnd">
                <a:solidFill>
                  <a:srgbClr val="FF0000"/>
                </a:solidFill>
                <a:prstDash val="sysDot"/>
                <a:round/>
                <a:headEnd/>
                <a:tailEnd/>
              </a:ln>
            </p:spPr>
            <p:txBody>
              <a:bodyPr wrap="none" lIns="0" tIns="0" rIns="0" bIns="0" anchor="ctr"/>
              <a:lstStyle/>
              <a:p>
                <a:endParaRPr lang="en-US" dirty="0">
                  <a:latin typeface="Agilent TT Cond" pitchFamily="34" charset="0"/>
                </a:endParaRPr>
              </a:p>
            </p:txBody>
          </p:sp>
          <p:sp>
            <p:nvSpPr>
              <p:cNvPr id="22542" name="Arc 77"/>
              <p:cNvSpPr>
                <a:spLocks/>
              </p:cNvSpPr>
              <p:nvPr/>
            </p:nvSpPr>
            <p:spPr bwMode="auto">
              <a:xfrm>
                <a:off x="4692" y="3171"/>
                <a:ext cx="166" cy="113"/>
              </a:xfrm>
              <a:custGeom>
                <a:avLst/>
                <a:gdLst>
                  <a:gd name="T0" fmla="*/ 0 w 23705"/>
                  <a:gd name="T1" fmla="*/ 0 h 43200"/>
                  <a:gd name="T2" fmla="*/ 0 w 23705"/>
                  <a:gd name="T3" fmla="*/ 0 h 43200"/>
                  <a:gd name="T4" fmla="*/ 0 w 23705"/>
                  <a:gd name="T5" fmla="*/ 0 h 43200"/>
                  <a:gd name="T6" fmla="*/ 0 60000 65536"/>
                  <a:gd name="T7" fmla="*/ 0 60000 65536"/>
                  <a:gd name="T8" fmla="*/ 0 60000 65536"/>
                  <a:gd name="T9" fmla="*/ 0 w 23705"/>
                  <a:gd name="T10" fmla="*/ 0 h 43200"/>
                  <a:gd name="T11" fmla="*/ 23705 w 23705"/>
                  <a:gd name="T12" fmla="*/ 43200 h 43200"/>
                </a:gdLst>
                <a:ahLst/>
                <a:cxnLst>
                  <a:cxn ang="T6">
                    <a:pos x="T0" y="T1"/>
                  </a:cxn>
                  <a:cxn ang="T7">
                    <a:pos x="T2" y="T3"/>
                  </a:cxn>
                  <a:cxn ang="T8">
                    <a:pos x="T4" y="T5"/>
                  </a:cxn>
                </a:cxnLst>
                <a:rect l="T9" t="T10" r="T11" b="T12"/>
                <a:pathLst>
                  <a:path w="23705" h="43200" fill="none" extrusionOk="0">
                    <a:moveTo>
                      <a:pt x="2104" y="0"/>
                    </a:moveTo>
                    <a:cubicBezTo>
                      <a:pt x="14034" y="0"/>
                      <a:pt x="23705" y="9670"/>
                      <a:pt x="23705" y="21600"/>
                    </a:cubicBezTo>
                    <a:cubicBezTo>
                      <a:pt x="23705" y="33529"/>
                      <a:pt x="14034" y="43200"/>
                      <a:pt x="2105" y="43200"/>
                    </a:cubicBezTo>
                    <a:cubicBezTo>
                      <a:pt x="1402" y="43200"/>
                      <a:pt x="699" y="43165"/>
                      <a:pt x="-1" y="43097"/>
                    </a:cubicBezTo>
                  </a:path>
                  <a:path w="23705" h="43200" stroke="0" extrusionOk="0">
                    <a:moveTo>
                      <a:pt x="2104" y="0"/>
                    </a:moveTo>
                    <a:cubicBezTo>
                      <a:pt x="14034" y="0"/>
                      <a:pt x="23705" y="9670"/>
                      <a:pt x="23705" y="21600"/>
                    </a:cubicBezTo>
                    <a:cubicBezTo>
                      <a:pt x="23705" y="33529"/>
                      <a:pt x="14034" y="43200"/>
                      <a:pt x="2105" y="43200"/>
                    </a:cubicBezTo>
                    <a:cubicBezTo>
                      <a:pt x="1402" y="43200"/>
                      <a:pt x="699" y="43165"/>
                      <a:pt x="-1" y="43097"/>
                    </a:cubicBezTo>
                    <a:lnTo>
                      <a:pt x="2105" y="21600"/>
                    </a:lnTo>
                    <a:close/>
                  </a:path>
                </a:pathLst>
              </a:custGeom>
              <a:noFill/>
              <a:ln w="28575" cap="rnd">
                <a:solidFill>
                  <a:srgbClr val="FF0000"/>
                </a:solidFill>
                <a:prstDash val="sysDot"/>
                <a:round/>
                <a:headEnd/>
                <a:tailEnd/>
              </a:ln>
            </p:spPr>
            <p:txBody>
              <a:bodyPr wrap="none" lIns="0" tIns="0" rIns="0" bIns="0" anchor="ctr"/>
              <a:lstStyle/>
              <a:p>
                <a:endParaRPr lang="en-US" dirty="0">
                  <a:latin typeface="Agilent TT Cond" pitchFamily="34" charset="0"/>
                </a:endParaRPr>
              </a:p>
            </p:txBody>
          </p:sp>
        </p:grpSp>
      </p:grpSp>
      <p:sp>
        <p:nvSpPr>
          <p:cNvPr id="22533" name="Text Box 78"/>
          <p:cNvSpPr txBox="1">
            <a:spLocks noChangeArrowheads="1"/>
          </p:cNvSpPr>
          <p:nvPr/>
        </p:nvSpPr>
        <p:spPr bwMode="auto">
          <a:xfrm>
            <a:off x="1315336" y="830263"/>
            <a:ext cx="6553200" cy="400110"/>
          </a:xfrm>
          <a:prstGeom prst="rect">
            <a:avLst/>
          </a:prstGeom>
          <a:noFill/>
          <a:ln w="9525">
            <a:noFill/>
            <a:miter lim="800000"/>
            <a:headEnd/>
            <a:tailEnd/>
          </a:ln>
        </p:spPr>
        <p:txBody>
          <a:bodyPr>
            <a:spAutoFit/>
          </a:bodyPr>
          <a:lstStyle/>
          <a:p>
            <a:r>
              <a:rPr lang="en-US" sz="2000" b="1" i="1" dirty="0">
                <a:latin typeface="Agilent TT Cond" pitchFamily="34" charset="0"/>
              </a:rPr>
              <a:t>TESTING RADAR TRANSMITTERS and </a:t>
            </a:r>
            <a:r>
              <a:rPr lang="en-US" sz="2000" b="1" i="1" dirty="0" smtClean="0">
                <a:latin typeface="Agilent TT Cond" pitchFamily="34" charset="0"/>
              </a:rPr>
              <a:t>RECEIVERS</a:t>
            </a:r>
            <a:endParaRPr lang="en-US" sz="2000" b="1" i="1" dirty="0">
              <a:latin typeface="Agilent TT Cond" pitchFamily="34" charset="0"/>
            </a:endParaRPr>
          </a:p>
        </p:txBody>
      </p:sp>
      <p:pic>
        <p:nvPicPr>
          <p:cNvPr id="22534" name="Picture 79" descr="RCS"/>
          <p:cNvPicPr>
            <a:picLocks noChangeAspect="1" noChangeArrowheads="1"/>
          </p:cNvPicPr>
          <p:nvPr/>
        </p:nvPicPr>
        <p:blipFill>
          <a:blip r:embed="rId5" cstate="print"/>
          <a:srcRect/>
          <a:stretch>
            <a:fillRect/>
          </a:stretch>
        </p:blipFill>
        <p:spPr bwMode="auto">
          <a:xfrm>
            <a:off x="685800" y="3733800"/>
            <a:ext cx="1785938" cy="1695450"/>
          </a:xfrm>
          <a:prstGeom prst="rect">
            <a:avLst/>
          </a:prstGeom>
          <a:noFill/>
          <a:ln w="9525">
            <a:noFill/>
            <a:miter lim="800000"/>
            <a:headEnd/>
            <a:tailEnd/>
          </a:ln>
        </p:spPr>
      </p:pic>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571200" y="1467293"/>
            <a:ext cx="4734600" cy="2766307"/>
          </a:xfrm>
          <a:prstGeom prst="rect">
            <a:avLst/>
          </a:prstGeom>
          <a:solidFill>
            <a:schemeClr val="accent1">
              <a:lumMod val="20000"/>
              <a:lumOff val="80000"/>
            </a:schemeClr>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3" name="Rectangle 2"/>
          <p:cNvSpPr/>
          <p:nvPr/>
        </p:nvSpPr>
        <p:spPr bwMode="auto">
          <a:xfrm>
            <a:off x="609600" y="4533900"/>
            <a:ext cx="2169600" cy="1398900"/>
          </a:xfrm>
          <a:prstGeom prst="rect">
            <a:avLst/>
          </a:prstGeom>
          <a:solidFill>
            <a:srgbClr val="FFFFCC"/>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2" name="Rectangle 1"/>
          <p:cNvSpPr/>
          <p:nvPr/>
        </p:nvSpPr>
        <p:spPr bwMode="auto">
          <a:xfrm>
            <a:off x="609600" y="1467293"/>
            <a:ext cx="2536800" cy="2766307"/>
          </a:xfrm>
          <a:prstGeom prst="rect">
            <a:avLst/>
          </a:prstGeom>
          <a:solidFill>
            <a:srgbClr val="CCFFCC"/>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62466" name="Freeform 2"/>
          <p:cNvSpPr>
            <a:spLocks/>
          </p:cNvSpPr>
          <p:nvPr/>
        </p:nvSpPr>
        <p:spPr bwMode="auto">
          <a:xfrm>
            <a:off x="4419600" y="2362200"/>
            <a:ext cx="708025" cy="684213"/>
          </a:xfrm>
          <a:custGeom>
            <a:avLst/>
            <a:gdLst>
              <a:gd name="T0" fmla="*/ 0 w 491"/>
              <a:gd name="T1" fmla="*/ 0 h 489"/>
              <a:gd name="T2" fmla="*/ 0 w 491"/>
              <a:gd name="T3" fmla="*/ 2147483647 h 489"/>
              <a:gd name="T4" fmla="*/ 2147483647 w 491"/>
              <a:gd name="T5" fmla="*/ 214748364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2467" name="AutoShape 3"/>
          <p:cNvSpPr>
            <a:spLocks noChangeArrowheads="1"/>
          </p:cNvSpPr>
          <p:nvPr/>
        </p:nvSpPr>
        <p:spPr bwMode="auto">
          <a:xfrm flipV="1">
            <a:off x="1524000" y="3200400"/>
            <a:ext cx="704850" cy="684213"/>
          </a:xfrm>
          <a:prstGeom prst="roundRect">
            <a:avLst>
              <a:gd name="adj" fmla="val 0"/>
            </a:avLst>
          </a:prstGeom>
          <a:noFill/>
          <a:ln w="18732">
            <a:solidFill>
              <a:schemeClr val="tx2"/>
            </a:solidFill>
            <a:round/>
            <a:headEnd/>
            <a:tailEnd/>
          </a:ln>
        </p:spPr>
        <p:txBody>
          <a:bodyPr lIns="0" tIns="0" rIns="0" bIns="0"/>
          <a:lstStyle/>
          <a:p>
            <a:endParaRPr lang="en-US" dirty="0">
              <a:latin typeface="Agilent TT Cond" pitchFamily="34" charset="0"/>
            </a:endParaRPr>
          </a:p>
        </p:txBody>
      </p:sp>
      <p:sp>
        <p:nvSpPr>
          <p:cNvPr id="62468" name="Text Box 4"/>
          <p:cNvSpPr txBox="1">
            <a:spLocks noChangeArrowheads="1"/>
          </p:cNvSpPr>
          <p:nvPr/>
        </p:nvSpPr>
        <p:spPr bwMode="auto">
          <a:xfrm>
            <a:off x="1574800" y="3290888"/>
            <a:ext cx="711200"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solidFill>
                  <a:schemeClr val="tx2"/>
                </a:solidFill>
                <a:latin typeface="Agilent TT Cond" pitchFamily="34" charset="0"/>
              </a:rPr>
              <a:t>Freq.</a:t>
            </a:r>
          </a:p>
          <a:p>
            <a:pPr defTabSz="403225">
              <a:buClr>
                <a:srgbClr val="000000"/>
              </a:buClr>
              <a:buSzPct val="90000"/>
              <a:buFont typeface="Monotype Sorts" pitchFamily="2" charset="2"/>
              <a:buNone/>
            </a:pPr>
            <a:r>
              <a:rPr lang="en-US" sz="1600" dirty="0">
                <a:solidFill>
                  <a:schemeClr val="tx2"/>
                </a:solidFill>
                <a:latin typeface="Agilent TT Cond" pitchFamily="34" charset="0"/>
              </a:rPr>
              <a:t>Control</a:t>
            </a:r>
          </a:p>
        </p:txBody>
      </p:sp>
      <p:grpSp>
        <p:nvGrpSpPr>
          <p:cNvPr id="62469" name="Group 5"/>
          <p:cNvGrpSpPr>
            <a:grpSpLocks/>
          </p:cNvGrpSpPr>
          <p:nvPr/>
        </p:nvGrpSpPr>
        <p:grpSpPr bwMode="auto">
          <a:xfrm>
            <a:off x="762000" y="2209800"/>
            <a:ext cx="519113" cy="504825"/>
            <a:chOff x="2828" y="3093"/>
            <a:chExt cx="360" cy="360"/>
          </a:xfrm>
        </p:grpSpPr>
        <p:sp>
          <p:nvSpPr>
            <p:cNvPr id="62526" name="Freeform 6"/>
            <p:cNvSpPr>
              <a:spLocks/>
            </p:cNvSpPr>
            <p:nvPr/>
          </p:nvSpPr>
          <p:spPr bwMode="auto">
            <a:xfrm>
              <a:off x="2893" y="3180"/>
              <a:ext cx="218" cy="158"/>
            </a:xfrm>
            <a:custGeom>
              <a:avLst/>
              <a:gdLst>
                <a:gd name="T0" fmla="*/ 2 w 218"/>
                <a:gd name="T1" fmla="*/ 74 h 158"/>
                <a:gd name="T2" fmla="*/ 7 w 218"/>
                <a:gd name="T3" fmla="*/ 64 h 158"/>
                <a:gd name="T4" fmla="*/ 11 w 218"/>
                <a:gd name="T5" fmla="*/ 55 h 158"/>
                <a:gd name="T6" fmla="*/ 16 w 218"/>
                <a:gd name="T7" fmla="*/ 45 h 158"/>
                <a:gd name="T8" fmla="*/ 19 w 218"/>
                <a:gd name="T9" fmla="*/ 36 h 158"/>
                <a:gd name="T10" fmla="*/ 24 w 218"/>
                <a:gd name="T11" fmla="*/ 29 h 158"/>
                <a:gd name="T12" fmla="*/ 27 w 218"/>
                <a:gd name="T13" fmla="*/ 22 h 158"/>
                <a:gd name="T14" fmla="*/ 32 w 218"/>
                <a:gd name="T15" fmla="*/ 15 h 158"/>
                <a:gd name="T16" fmla="*/ 37 w 218"/>
                <a:gd name="T17" fmla="*/ 10 h 158"/>
                <a:gd name="T18" fmla="*/ 41 w 218"/>
                <a:gd name="T19" fmla="*/ 7 h 158"/>
                <a:gd name="T20" fmla="*/ 46 w 218"/>
                <a:gd name="T21" fmla="*/ 3 h 158"/>
                <a:gd name="T22" fmla="*/ 50 w 218"/>
                <a:gd name="T23" fmla="*/ 1 h 158"/>
                <a:gd name="T24" fmla="*/ 54 w 218"/>
                <a:gd name="T25" fmla="*/ 0 h 158"/>
                <a:gd name="T26" fmla="*/ 59 w 218"/>
                <a:gd name="T27" fmla="*/ 1 h 158"/>
                <a:gd name="T28" fmla="*/ 63 w 218"/>
                <a:gd name="T29" fmla="*/ 3 h 158"/>
                <a:gd name="T30" fmla="*/ 67 w 218"/>
                <a:gd name="T31" fmla="*/ 5 h 158"/>
                <a:gd name="T32" fmla="*/ 72 w 218"/>
                <a:gd name="T33" fmla="*/ 9 h 158"/>
                <a:gd name="T34" fmla="*/ 76 w 218"/>
                <a:gd name="T35" fmla="*/ 15 h 158"/>
                <a:gd name="T36" fmla="*/ 81 w 218"/>
                <a:gd name="T37" fmla="*/ 23 h 158"/>
                <a:gd name="T38" fmla="*/ 85 w 218"/>
                <a:gd name="T39" fmla="*/ 29 h 158"/>
                <a:gd name="T40" fmla="*/ 89 w 218"/>
                <a:gd name="T41" fmla="*/ 36 h 158"/>
                <a:gd name="T42" fmla="*/ 93 w 218"/>
                <a:gd name="T43" fmla="*/ 45 h 158"/>
                <a:gd name="T44" fmla="*/ 97 w 218"/>
                <a:gd name="T45" fmla="*/ 55 h 158"/>
                <a:gd name="T46" fmla="*/ 101 w 218"/>
                <a:gd name="T47" fmla="*/ 64 h 158"/>
                <a:gd name="T48" fmla="*/ 107 w 218"/>
                <a:gd name="T49" fmla="*/ 74 h 158"/>
                <a:gd name="T50" fmla="*/ 108 w 218"/>
                <a:gd name="T51" fmla="*/ 79 h 158"/>
                <a:gd name="T52" fmla="*/ 112 w 218"/>
                <a:gd name="T53" fmla="*/ 88 h 158"/>
                <a:gd name="T54" fmla="*/ 116 w 218"/>
                <a:gd name="T55" fmla="*/ 98 h 158"/>
                <a:gd name="T56" fmla="*/ 121 w 218"/>
                <a:gd name="T57" fmla="*/ 106 h 158"/>
                <a:gd name="T58" fmla="*/ 125 w 218"/>
                <a:gd name="T59" fmla="*/ 115 h 158"/>
                <a:gd name="T60" fmla="*/ 130 w 218"/>
                <a:gd name="T61" fmla="*/ 125 h 158"/>
                <a:gd name="T62" fmla="*/ 135 w 218"/>
                <a:gd name="T63" fmla="*/ 132 h 158"/>
                <a:gd name="T64" fmla="*/ 138 w 218"/>
                <a:gd name="T65" fmla="*/ 138 h 158"/>
                <a:gd name="T66" fmla="*/ 143 w 218"/>
                <a:gd name="T67" fmla="*/ 144 h 158"/>
                <a:gd name="T68" fmla="*/ 146 w 218"/>
                <a:gd name="T69" fmla="*/ 148 h 158"/>
                <a:gd name="T70" fmla="*/ 151 w 218"/>
                <a:gd name="T71" fmla="*/ 152 h 158"/>
                <a:gd name="T72" fmla="*/ 155 w 218"/>
                <a:gd name="T73" fmla="*/ 155 h 158"/>
                <a:gd name="T74" fmla="*/ 161 w 218"/>
                <a:gd name="T75" fmla="*/ 157 h 158"/>
                <a:gd name="T76" fmla="*/ 164 w 218"/>
                <a:gd name="T77" fmla="*/ 157 h 158"/>
                <a:gd name="T78" fmla="*/ 169 w 218"/>
                <a:gd name="T79" fmla="*/ 155 h 158"/>
                <a:gd name="T80" fmla="*/ 173 w 218"/>
                <a:gd name="T81" fmla="*/ 152 h 158"/>
                <a:gd name="T82" fmla="*/ 177 w 218"/>
                <a:gd name="T83" fmla="*/ 148 h 158"/>
                <a:gd name="T84" fmla="*/ 182 w 218"/>
                <a:gd name="T85" fmla="*/ 144 h 158"/>
                <a:gd name="T86" fmla="*/ 186 w 218"/>
                <a:gd name="T87" fmla="*/ 138 h 158"/>
                <a:gd name="T88" fmla="*/ 190 w 218"/>
                <a:gd name="T89" fmla="*/ 132 h 158"/>
                <a:gd name="T90" fmla="*/ 195 w 218"/>
                <a:gd name="T91" fmla="*/ 125 h 158"/>
                <a:gd name="T92" fmla="*/ 200 w 218"/>
                <a:gd name="T93" fmla="*/ 115 h 158"/>
                <a:gd name="T94" fmla="*/ 204 w 218"/>
                <a:gd name="T95" fmla="*/ 108 h 158"/>
                <a:gd name="T96" fmla="*/ 209 w 218"/>
                <a:gd name="T97" fmla="*/ 98 h 158"/>
                <a:gd name="T98" fmla="*/ 212 w 218"/>
                <a:gd name="T99" fmla="*/ 88 h 158"/>
                <a:gd name="T100" fmla="*/ 217 w 218"/>
                <a:gd name="T101" fmla="*/ 79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58"/>
                <a:gd name="T155" fmla="*/ 218 w 218"/>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58">
                  <a:moveTo>
                    <a:pt x="0" y="79"/>
                  </a:moveTo>
                  <a:lnTo>
                    <a:pt x="2" y="74"/>
                  </a:lnTo>
                  <a:lnTo>
                    <a:pt x="5" y="69"/>
                  </a:lnTo>
                  <a:lnTo>
                    <a:pt x="7" y="64"/>
                  </a:lnTo>
                  <a:lnTo>
                    <a:pt x="8" y="58"/>
                  </a:lnTo>
                  <a:lnTo>
                    <a:pt x="11" y="55"/>
                  </a:lnTo>
                  <a:lnTo>
                    <a:pt x="13" y="50"/>
                  </a:lnTo>
                  <a:lnTo>
                    <a:pt x="16" y="45"/>
                  </a:lnTo>
                  <a:lnTo>
                    <a:pt x="17" y="41"/>
                  </a:lnTo>
                  <a:lnTo>
                    <a:pt x="19" y="36"/>
                  </a:lnTo>
                  <a:lnTo>
                    <a:pt x="22" y="33"/>
                  </a:lnTo>
                  <a:lnTo>
                    <a:pt x="24" y="29"/>
                  </a:lnTo>
                  <a:lnTo>
                    <a:pt x="26" y="25"/>
                  </a:lnTo>
                  <a:lnTo>
                    <a:pt x="27" y="22"/>
                  </a:lnTo>
                  <a:lnTo>
                    <a:pt x="30" y="19"/>
                  </a:lnTo>
                  <a:lnTo>
                    <a:pt x="32" y="15"/>
                  </a:lnTo>
                  <a:lnTo>
                    <a:pt x="35" y="12"/>
                  </a:lnTo>
                  <a:lnTo>
                    <a:pt x="37" y="10"/>
                  </a:lnTo>
                  <a:lnTo>
                    <a:pt x="39" y="8"/>
                  </a:lnTo>
                  <a:lnTo>
                    <a:pt x="41" y="7"/>
                  </a:lnTo>
                  <a:lnTo>
                    <a:pt x="43" y="4"/>
                  </a:lnTo>
                  <a:lnTo>
                    <a:pt x="46" y="3"/>
                  </a:lnTo>
                  <a:lnTo>
                    <a:pt x="48" y="2"/>
                  </a:lnTo>
                  <a:lnTo>
                    <a:pt x="50" y="1"/>
                  </a:lnTo>
                  <a:lnTo>
                    <a:pt x="52" y="0"/>
                  </a:lnTo>
                  <a:lnTo>
                    <a:pt x="54" y="0"/>
                  </a:lnTo>
                  <a:lnTo>
                    <a:pt x="57" y="0"/>
                  </a:lnTo>
                  <a:lnTo>
                    <a:pt x="59" y="1"/>
                  </a:lnTo>
                  <a:lnTo>
                    <a:pt x="61" y="2"/>
                  </a:lnTo>
                  <a:lnTo>
                    <a:pt x="63" y="3"/>
                  </a:lnTo>
                  <a:lnTo>
                    <a:pt x="65" y="4"/>
                  </a:lnTo>
                  <a:lnTo>
                    <a:pt x="67" y="5"/>
                  </a:lnTo>
                  <a:lnTo>
                    <a:pt x="70" y="8"/>
                  </a:lnTo>
                  <a:lnTo>
                    <a:pt x="72" y="9"/>
                  </a:lnTo>
                  <a:lnTo>
                    <a:pt x="73" y="12"/>
                  </a:lnTo>
                  <a:lnTo>
                    <a:pt x="76" y="15"/>
                  </a:lnTo>
                  <a:lnTo>
                    <a:pt x="78" y="19"/>
                  </a:lnTo>
                  <a:lnTo>
                    <a:pt x="81" y="23"/>
                  </a:lnTo>
                  <a:lnTo>
                    <a:pt x="83" y="25"/>
                  </a:lnTo>
                  <a:lnTo>
                    <a:pt x="85" y="29"/>
                  </a:lnTo>
                  <a:lnTo>
                    <a:pt x="86" y="33"/>
                  </a:lnTo>
                  <a:lnTo>
                    <a:pt x="89" y="36"/>
                  </a:lnTo>
                  <a:lnTo>
                    <a:pt x="91" y="41"/>
                  </a:lnTo>
                  <a:lnTo>
                    <a:pt x="93" y="45"/>
                  </a:lnTo>
                  <a:lnTo>
                    <a:pt x="95" y="50"/>
                  </a:lnTo>
                  <a:lnTo>
                    <a:pt x="97" y="55"/>
                  </a:lnTo>
                  <a:lnTo>
                    <a:pt x="100" y="58"/>
                  </a:lnTo>
                  <a:lnTo>
                    <a:pt x="101" y="64"/>
                  </a:lnTo>
                  <a:lnTo>
                    <a:pt x="103" y="69"/>
                  </a:lnTo>
                  <a:lnTo>
                    <a:pt x="107" y="74"/>
                  </a:lnTo>
                  <a:lnTo>
                    <a:pt x="108" y="78"/>
                  </a:lnTo>
                  <a:lnTo>
                    <a:pt x="108" y="79"/>
                  </a:lnTo>
                  <a:lnTo>
                    <a:pt x="110" y="83"/>
                  </a:lnTo>
                  <a:lnTo>
                    <a:pt x="112" y="88"/>
                  </a:lnTo>
                  <a:lnTo>
                    <a:pt x="114" y="93"/>
                  </a:lnTo>
                  <a:lnTo>
                    <a:pt x="116" y="98"/>
                  </a:lnTo>
                  <a:lnTo>
                    <a:pt x="119" y="102"/>
                  </a:lnTo>
                  <a:lnTo>
                    <a:pt x="121" y="106"/>
                  </a:lnTo>
                  <a:lnTo>
                    <a:pt x="122" y="111"/>
                  </a:lnTo>
                  <a:lnTo>
                    <a:pt x="125" y="115"/>
                  </a:lnTo>
                  <a:lnTo>
                    <a:pt x="127" y="120"/>
                  </a:lnTo>
                  <a:lnTo>
                    <a:pt x="130" y="125"/>
                  </a:lnTo>
                  <a:lnTo>
                    <a:pt x="133" y="128"/>
                  </a:lnTo>
                  <a:lnTo>
                    <a:pt x="135" y="132"/>
                  </a:lnTo>
                  <a:lnTo>
                    <a:pt x="136" y="136"/>
                  </a:lnTo>
                  <a:lnTo>
                    <a:pt x="138" y="138"/>
                  </a:lnTo>
                  <a:lnTo>
                    <a:pt x="141" y="141"/>
                  </a:lnTo>
                  <a:lnTo>
                    <a:pt x="143" y="144"/>
                  </a:lnTo>
                  <a:lnTo>
                    <a:pt x="144" y="146"/>
                  </a:lnTo>
                  <a:lnTo>
                    <a:pt x="146" y="148"/>
                  </a:lnTo>
                  <a:lnTo>
                    <a:pt x="149" y="150"/>
                  </a:lnTo>
                  <a:lnTo>
                    <a:pt x="151" y="152"/>
                  </a:lnTo>
                  <a:lnTo>
                    <a:pt x="153" y="154"/>
                  </a:lnTo>
                  <a:lnTo>
                    <a:pt x="155" y="155"/>
                  </a:lnTo>
                  <a:lnTo>
                    <a:pt x="157" y="156"/>
                  </a:lnTo>
                  <a:lnTo>
                    <a:pt x="161" y="157"/>
                  </a:lnTo>
                  <a:lnTo>
                    <a:pt x="162" y="157"/>
                  </a:lnTo>
                  <a:lnTo>
                    <a:pt x="164" y="157"/>
                  </a:lnTo>
                  <a:lnTo>
                    <a:pt x="167" y="156"/>
                  </a:lnTo>
                  <a:lnTo>
                    <a:pt x="169" y="155"/>
                  </a:lnTo>
                  <a:lnTo>
                    <a:pt x="171" y="154"/>
                  </a:lnTo>
                  <a:lnTo>
                    <a:pt x="173" y="152"/>
                  </a:lnTo>
                  <a:lnTo>
                    <a:pt x="175" y="151"/>
                  </a:lnTo>
                  <a:lnTo>
                    <a:pt x="177" y="148"/>
                  </a:lnTo>
                  <a:lnTo>
                    <a:pt x="179" y="146"/>
                  </a:lnTo>
                  <a:lnTo>
                    <a:pt x="182" y="144"/>
                  </a:lnTo>
                  <a:lnTo>
                    <a:pt x="185" y="141"/>
                  </a:lnTo>
                  <a:lnTo>
                    <a:pt x="186" y="138"/>
                  </a:lnTo>
                  <a:lnTo>
                    <a:pt x="188" y="136"/>
                  </a:lnTo>
                  <a:lnTo>
                    <a:pt x="190" y="132"/>
                  </a:lnTo>
                  <a:lnTo>
                    <a:pt x="193" y="128"/>
                  </a:lnTo>
                  <a:lnTo>
                    <a:pt x="195" y="125"/>
                  </a:lnTo>
                  <a:lnTo>
                    <a:pt x="197" y="121"/>
                  </a:lnTo>
                  <a:lnTo>
                    <a:pt x="200" y="115"/>
                  </a:lnTo>
                  <a:lnTo>
                    <a:pt x="201" y="112"/>
                  </a:lnTo>
                  <a:lnTo>
                    <a:pt x="204" y="108"/>
                  </a:lnTo>
                  <a:lnTo>
                    <a:pt x="206" y="102"/>
                  </a:lnTo>
                  <a:lnTo>
                    <a:pt x="209" y="98"/>
                  </a:lnTo>
                  <a:lnTo>
                    <a:pt x="210" y="93"/>
                  </a:lnTo>
                  <a:lnTo>
                    <a:pt x="212" y="88"/>
                  </a:lnTo>
                  <a:lnTo>
                    <a:pt x="214" y="83"/>
                  </a:lnTo>
                  <a:lnTo>
                    <a:pt x="217" y="79"/>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62527" name="Oval 7"/>
            <p:cNvSpPr>
              <a:spLocks noChangeArrowheads="1"/>
            </p:cNvSpPr>
            <p:nvPr/>
          </p:nvSpPr>
          <p:spPr bwMode="auto">
            <a:xfrm>
              <a:off x="2828" y="3093"/>
              <a:ext cx="360" cy="360"/>
            </a:xfrm>
            <a:prstGeom prst="ellipse">
              <a:avLst/>
            </a:prstGeom>
            <a:noFill/>
            <a:ln w="18732">
              <a:solidFill>
                <a:schemeClr val="tx2"/>
              </a:solidFill>
              <a:round/>
              <a:headEnd/>
              <a:tailEnd/>
            </a:ln>
          </p:spPr>
          <p:txBody>
            <a:bodyPr wrap="none" anchor="ctr"/>
            <a:lstStyle/>
            <a:p>
              <a:endParaRPr lang="en-US" dirty="0">
                <a:latin typeface="Agilent TT Cond" pitchFamily="34" charset="0"/>
              </a:endParaRPr>
            </a:p>
          </p:txBody>
        </p:sp>
      </p:grpSp>
      <p:grpSp>
        <p:nvGrpSpPr>
          <p:cNvPr id="62470" name="Group 8"/>
          <p:cNvGrpSpPr>
            <a:grpSpLocks/>
          </p:cNvGrpSpPr>
          <p:nvPr/>
        </p:nvGrpSpPr>
        <p:grpSpPr bwMode="auto">
          <a:xfrm>
            <a:off x="3733800" y="2362200"/>
            <a:ext cx="352425" cy="685800"/>
            <a:chOff x="3997" y="2185"/>
            <a:chExt cx="244" cy="489"/>
          </a:xfrm>
        </p:grpSpPr>
        <p:sp>
          <p:nvSpPr>
            <p:cNvPr id="62523" name="Line 9"/>
            <p:cNvSpPr>
              <a:spLocks noChangeShapeType="1"/>
            </p:cNvSpPr>
            <p:nvPr/>
          </p:nvSpPr>
          <p:spPr bwMode="auto">
            <a:xfrm flipV="1">
              <a:off x="4102" y="2264"/>
              <a:ext cx="43" cy="371"/>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62524" name="Freeform 10"/>
            <p:cNvSpPr>
              <a:spLocks/>
            </p:cNvSpPr>
            <p:nvPr/>
          </p:nvSpPr>
          <p:spPr bwMode="auto">
            <a:xfrm>
              <a:off x="4068" y="2310"/>
              <a:ext cx="99" cy="296"/>
            </a:xfrm>
            <a:custGeom>
              <a:avLst/>
              <a:gdLst>
                <a:gd name="T0" fmla="*/ 0 w 99"/>
                <a:gd name="T1" fmla="*/ 295 h 296"/>
                <a:gd name="T2" fmla="*/ 98 w 99"/>
                <a:gd name="T3" fmla="*/ 245 h 296"/>
                <a:gd name="T4" fmla="*/ 0 w 99"/>
                <a:gd name="T5" fmla="*/ 196 h 296"/>
                <a:gd name="T6" fmla="*/ 98 w 99"/>
                <a:gd name="T7" fmla="*/ 147 h 296"/>
                <a:gd name="T8" fmla="*/ 0 w 99"/>
                <a:gd name="T9" fmla="*/ 98 h 296"/>
                <a:gd name="T10" fmla="*/ 98 w 99"/>
                <a:gd name="T11" fmla="*/ 49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2525" name="AutoShape 11"/>
            <p:cNvSpPr>
              <a:spLocks noChangeArrowheads="1"/>
            </p:cNvSpPr>
            <p:nvPr/>
          </p:nvSpPr>
          <p:spPr bwMode="auto">
            <a:xfrm flipV="1">
              <a:off x="3997" y="2185"/>
              <a:ext cx="244" cy="489"/>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grpSp>
      <p:sp>
        <p:nvSpPr>
          <p:cNvPr id="62471" name="Text Box 12"/>
          <p:cNvSpPr txBox="1">
            <a:spLocks noChangeArrowheads="1"/>
          </p:cNvSpPr>
          <p:nvPr/>
        </p:nvSpPr>
        <p:spPr bwMode="auto">
          <a:xfrm>
            <a:off x="3733800" y="1828800"/>
            <a:ext cx="931863" cy="393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 Modulator</a:t>
            </a:r>
          </a:p>
        </p:txBody>
      </p:sp>
      <p:sp>
        <p:nvSpPr>
          <p:cNvPr id="62472" name="AutoShape 13"/>
          <p:cNvSpPr>
            <a:spLocks noChangeArrowheads="1"/>
          </p:cNvSpPr>
          <p:nvPr/>
        </p:nvSpPr>
        <p:spPr bwMode="auto">
          <a:xfrm flipV="1">
            <a:off x="5486400" y="236220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2473" name="Text Box 14"/>
          <p:cNvSpPr txBox="1">
            <a:spLocks noChangeArrowheads="1"/>
          </p:cNvSpPr>
          <p:nvPr/>
        </p:nvSpPr>
        <p:spPr bwMode="auto">
          <a:xfrm>
            <a:off x="5537200" y="2452688"/>
            <a:ext cx="579438"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Pulse</a:t>
            </a:r>
          </a:p>
          <a:p>
            <a:pPr defTabSz="403225">
              <a:buClr>
                <a:srgbClr val="000000"/>
              </a:buClr>
              <a:buSzPct val="90000"/>
              <a:buFont typeface="Monotype Sorts" pitchFamily="2" charset="2"/>
              <a:buNone/>
            </a:pPr>
            <a:r>
              <a:rPr lang="en-US" sz="1600" dirty="0">
                <a:latin typeface="Agilent TT Cond" pitchFamily="34" charset="0"/>
              </a:rPr>
              <a:t>Mod.</a:t>
            </a:r>
          </a:p>
        </p:txBody>
      </p:sp>
      <p:sp>
        <p:nvSpPr>
          <p:cNvPr id="62474" name="Line 15"/>
          <p:cNvSpPr>
            <a:spLocks noChangeShapeType="1"/>
          </p:cNvSpPr>
          <p:nvPr/>
        </p:nvSpPr>
        <p:spPr bwMode="auto">
          <a:xfrm>
            <a:off x="5105400" y="2743200"/>
            <a:ext cx="3810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2475" name="Line 16"/>
          <p:cNvSpPr>
            <a:spLocks noChangeShapeType="1"/>
          </p:cNvSpPr>
          <p:nvPr/>
        </p:nvSpPr>
        <p:spPr bwMode="auto">
          <a:xfrm>
            <a:off x="4114800" y="2743200"/>
            <a:ext cx="3048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2476" name="Line 17"/>
          <p:cNvSpPr>
            <a:spLocks noChangeShapeType="1"/>
          </p:cNvSpPr>
          <p:nvPr/>
        </p:nvSpPr>
        <p:spPr bwMode="auto">
          <a:xfrm flipV="1">
            <a:off x="7696200" y="2473325"/>
            <a:ext cx="61913" cy="520700"/>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62477" name="Freeform 18"/>
          <p:cNvSpPr>
            <a:spLocks/>
          </p:cNvSpPr>
          <p:nvPr/>
        </p:nvSpPr>
        <p:spPr bwMode="auto">
          <a:xfrm>
            <a:off x="7646988" y="253682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2478" name="AutoShape 19"/>
          <p:cNvSpPr>
            <a:spLocks noChangeArrowheads="1"/>
          </p:cNvSpPr>
          <p:nvPr/>
        </p:nvSpPr>
        <p:spPr bwMode="auto">
          <a:xfrm flipV="1">
            <a:off x="7543800" y="2362200"/>
            <a:ext cx="352425" cy="68580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2479" name="Text Box 20"/>
          <p:cNvSpPr txBox="1">
            <a:spLocks noChangeArrowheads="1"/>
          </p:cNvSpPr>
          <p:nvPr/>
        </p:nvSpPr>
        <p:spPr bwMode="auto">
          <a:xfrm>
            <a:off x="7239000" y="1752600"/>
            <a:ext cx="1066800" cy="393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Output</a:t>
            </a:r>
          </a:p>
          <a:p>
            <a:pPr defTabSz="403225">
              <a:buClr>
                <a:srgbClr val="000000"/>
              </a:buClr>
              <a:buSzPct val="90000"/>
              <a:buFont typeface="Monotype Sorts" pitchFamily="2" charset="2"/>
              <a:buNone/>
            </a:pPr>
            <a:r>
              <a:rPr lang="en-US" sz="1600" dirty="0">
                <a:latin typeface="Agilent TT Cond" pitchFamily="34" charset="0"/>
              </a:rPr>
              <a:t>Attenuator</a:t>
            </a:r>
          </a:p>
        </p:txBody>
      </p:sp>
      <p:sp>
        <p:nvSpPr>
          <p:cNvPr id="62480" name="Line 21"/>
          <p:cNvSpPr>
            <a:spLocks noChangeShapeType="1"/>
          </p:cNvSpPr>
          <p:nvPr/>
        </p:nvSpPr>
        <p:spPr bwMode="auto">
          <a:xfrm>
            <a:off x="6172200" y="2743200"/>
            <a:ext cx="13716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2481" name="Freeform 22"/>
          <p:cNvSpPr>
            <a:spLocks/>
          </p:cNvSpPr>
          <p:nvPr/>
        </p:nvSpPr>
        <p:spPr bwMode="auto">
          <a:xfrm rot="5297815">
            <a:off x="7070725" y="291147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2482" name="Line 23"/>
          <p:cNvSpPr>
            <a:spLocks noChangeShapeType="1"/>
          </p:cNvSpPr>
          <p:nvPr/>
        </p:nvSpPr>
        <p:spPr bwMode="auto">
          <a:xfrm>
            <a:off x="7162800" y="2895600"/>
            <a:ext cx="0" cy="1524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483" name="Line 24"/>
          <p:cNvSpPr>
            <a:spLocks noChangeShapeType="1"/>
          </p:cNvSpPr>
          <p:nvPr/>
        </p:nvSpPr>
        <p:spPr bwMode="auto">
          <a:xfrm>
            <a:off x="6705600" y="289560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484" name="Line 25"/>
          <p:cNvSpPr>
            <a:spLocks noChangeShapeType="1"/>
          </p:cNvSpPr>
          <p:nvPr/>
        </p:nvSpPr>
        <p:spPr bwMode="auto">
          <a:xfrm>
            <a:off x="6705600" y="2895600"/>
            <a:ext cx="0" cy="8382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485" name="Line 26"/>
          <p:cNvSpPr>
            <a:spLocks noChangeShapeType="1"/>
          </p:cNvSpPr>
          <p:nvPr/>
        </p:nvSpPr>
        <p:spPr bwMode="auto">
          <a:xfrm flipV="1">
            <a:off x="5334000" y="3733800"/>
            <a:ext cx="1371600" cy="0"/>
          </a:xfrm>
          <a:prstGeom prst="line">
            <a:avLst/>
          </a:prstGeom>
          <a:noFill/>
          <a:ln w="28575">
            <a:solidFill>
              <a:srgbClr val="000000"/>
            </a:solidFill>
            <a:round/>
            <a:headEnd type="arrow" w="med" len="med"/>
            <a:tailEnd/>
          </a:ln>
        </p:spPr>
        <p:txBody>
          <a:bodyPr lIns="0" tIns="0" rIns="0" bIns="0"/>
          <a:lstStyle/>
          <a:p>
            <a:endParaRPr lang="en-US" dirty="0">
              <a:latin typeface="Agilent TT Cond" pitchFamily="34" charset="0"/>
            </a:endParaRPr>
          </a:p>
        </p:txBody>
      </p:sp>
      <p:sp>
        <p:nvSpPr>
          <p:cNvPr id="62486" name="AutoShape 27"/>
          <p:cNvSpPr>
            <a:spLocks noChangeArrowheads="1"/>
          </p:cNvSpPr>
          <p:nvPr/>
        </p:nvSpPr>
        <p:spPr bwMode="auto">
          <a:xfrm flipV="1">
            <a:off x="4648200" y="3352800"/>
            <a:ext cx="704850" cy="684213"/>
          </a:xfrm>
          <a:prstGeom prst="roundRect">
            <a:avLst>
              <a:gd name="adj" fmla="val 0"/>
            </a:avLst>
          </a:prstGeom>
          <a:noFill/>
          <a:ln w="18796">
            <a:solidFill>
              <a:schemeClr val="tx1"/>
            </a:solidFill>
            <a:round/>
            <a:headEnd/>
            <a:tailEnd/>
          </a:ln>
        </p:spPr>
        <p:txBody>
          <a:bodyPr lIns="0" tIns="0" rIns="0" bIns="0"/>
          <a:lstStyle/>
          <a:p>
            <a:endParaRPr lang="en-US" dirty="0">
              <a:latin typeface="Agilent TT Cond" pitchFamily="34" charset="0"/>
            </a:endParaRPr>
          </a:p>
        </p:txBody>
      </p:sp>
      <p:sp>
        <p:nvSpPr>
          <p:cNvPr id="62487" name="Text Box 28"/>
          <p:cNvSpPr txBox="1">
            <a:spLocks noChangeArrowheads="1"/>
          </p:cNvSpPr>
          <p:nvPr/>
        </p:nvSpPr>
        <p:spPr bwMode="auto">
          <a:xfrm>
            <a:off x="4724400" y="3429000"/>
            <a:ext cx="579438"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a:t>
            </a:r>
          </a:p>
          <a:p>
            <a:pPr defTabSz="403225">
              <a:buClr>
                <a:srgbClr val="000000"/>
              </a:buClr>
              <a:buSzPct val="90000"/>
              <a:buFont typeface="Monotype Sorts" pitchFamily="2" charset="2"/>
              <a:buNone/>
            </a:pPr>
            <a:r>
              <a:rPr lang="en-US" sz="1600" dirty="0">
                <a:latin typeface="Agilent TT Cond" pitchFamily="34" charset="0"/>
              </a:rPr>
              <a:t>Driver</a:t>
            </a:r>
          </a:p>
        </p:txBody>
      </p:sp>
      <p:sp>
        <p:nvSpPr>
          <p:cNvPr id="62488" name="Line 29"/>
          <p:cNvSpPr>
            <a:spLocks noChangeShapeType="1"/>
          </p:cNvSpPr>
          <p:nvPr/>
        </p:nvSpPr>
        <p:spPr bwMode="auto">
          <a:xfrm>
            <a:off x="5867400" y="3048000"/>
            <a:ext cx="0" cy="26670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2489" name="Line 30"/>
          <p:cNvSpPr>
            <a:spLocks noChangeShapeType="1"/>
          </p:cNvSpPr>
          <p:nvPr/>
        </p:nvSpPr>
        <p:spPr bwMode="auto">
          <a:xfrm>
            <a:off x="3886200" y="3733800"/>
            <a:ext cx="7620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490" name="Line 31"/>
          <p:cNvSpPr>
            <a:spLocks noChangeShapeType="1"/>
          </p:cNvSpPr>
          <p:nvPr/>
        </p:nvSpPr>
        <p:spPr bwMode="auto">
          <a:xfrm>
            <a:off x="3886200" y="3048000"/>
            <a:ext cx="0" cy="6858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2491" name="Line 32"/>
          <p:cNvSpPr>
            <a:spLocks noChangeShapeType="1"/>
          </p:cNvSpPr>
          <p:nvPr/>
        </p:nvSpPr>
        <p:spPr bwMode="auto">
          <a:xfrm>
            <a:off x="7924800" y="2743200"/>
            <a:ext cx="8382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2492" name="Line 33"/>
          <p:cNvSpPr>
            <a:spLocks noChangeShapeType="1"/>
          </p:cNvSpPr>
          <p:nvPr/>
        </p:nvSpPr>
        <p:spPr bwMode="auto">
          <a:xfrm>
            <a:off x="4876800" y="4038600"/>
            <a:ext cx="0" cy="16764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2493" name="Line 34"/>
          <p:cNvSpPr>
            <a:spLocks noChangeShapeType="1"/>
          </p:cNvSpPr>
          <p:nvPr/>
        </p:nvSpPr>
        <p:spPr bwMode="auto">
          <a:xfrm>
            <a:off x="1295400" y="2438400"/>
            <a:ext cx="1981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494" name="Freeform 35"/>
          <p:cNvSpPr>
            <a:spLocks/>
          </p:cNvSpPr>
          <p:nvPr/>
        </p:nvSpPr>
        <p:spPr bwMode="auto">
          <a:xfrm rot="5297815">
            <a:off x="2193925" y="268287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2"/>
            </a:solidFill>
            <a:round/>
            <a:headEnd/>
            <a:tailEnd/>
          </a:ln>
        </p:spPr>
        <p:txBody>
          <a:bodyPr lIns="0" tIns="0" rIns="0" bIns="0"/>
          <a:lstStyle/>
          <a:p>
            <a:endParaRPr lang="en-US" dirty="0">
              <a:latin typeface="Agilent TT Cond" pitchFamily="34" charset="0"/>
            </a:endParaRPr>
          </a:p>
        </p:txBody>
      </p:sp>
      <p:sp>
        <p:nvSpPr>
          <p:cNvPr id="62495" name="Line 36"/>
          <p:cNvSpPr>
            <a:spLocks noChangeShapeType="1"/>
          </p:cNvSpPr>
          <p:nvPr/>
        </p:nvSpPr>
        <p:spPr bwMode="auto">
          <a:xfrm>
            <a:off x="2286000" y="2590800"/>
            <a:ext cx="0" cy="2286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496" name="Line 37"/>
          <p:cNvSpPr>
            <a:spLocks noChangeShapeType="1"/>
          </p:cNvSpPr>
          <p:nvPr/>
        </p:nvSpPr>
        <p:spPr bwMode="auto">
          <a:xfrm>
            <a:off x="1828800" y="259080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497" name="Line 38"/>
          <p:cNvSpPr>
            <a:spLocks noChangeShapeType="1"/>
          </p:cNvSpPr>
          <p:nvPr/>
        </p:nvSpPr>
        <p:spPr bwMode="auto">
          <a:xfrm>
            <a:off x="1828800" y="2590800"/>
            <a:ext cx="0" cy="60960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2498" name="Line 39"/>
          <p:cNvSpPr>
            <a:spLocks noChangeShapeType="1"/>
          </p:cNvSpPr>
          <p:nvPr/>
        </p:nvSpPr>
        <p:spPr bwMode="auto">
          <a:xfrm>
            <a:off x="990600" y="3581400"/>
            <a:ext cx="533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499" name="Line 40"/>
          <p:cNvSpPr>
            <a:spLocks noChangeShapeType="1"/>
          </p:cNvSpPr>
          <p:nvPr/>
        </p:nvSpPr>
        <p:spPr bwMode="auto">
          <a:xfrm>
            <a:off x="990600" y="2743200"/>
            <a:ext cx="0" cy="8382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2500" name="Line 41"/>
          <p:cNvSpPr>
            <a:spLocks noChangeShapeType="1"/>
          </p:cNvSpPr>
          <p:nvPr/>
        </p:nvSpPr>
        <p:spPr bwMode="auto">
          <a:xfrm flipV="1">
            <a:off x="2209800" y="3581400"/>
            <a:ext cx="838200" cy="0"/>
          </a:xfrm>
          <a:prstGeom prst="line">
            <a:avLst/>
          </a:prstGeom>
          <a:noFill/>
          <a:ln w="28575">
            <a:solidFill>
              <a:srgbClr val="000000"/>
            </a:solidFill>
            <a:round/>
            <a:headEnd type="arrow" w="med" len="med"/>
            <a:tailEnd/>
          </a:ln>
        </p:spPr>
        <p:txBody>
          <a:bodyPr lIns="0" tIns="0" rIns="0" bIns="0"/>
          <a:lstStyle/>
          <a:p>
            <a:endParaRPr lang="en-US" dirty="0">
              <a:latin typeface="Agilent TT Cond" pitchFamily="34" charset="0"/>
            </a:endParaRPr>
          </a:p>
        </p:txBody>
      </p:sp>
      <p:sp>
        <p:nvSpPr>
          <p:cNvPr id="62502" name="Freeform 43"/>
          <p:cNvSpPr>
            <a:spLocks/>
          </p:cNvSpPr>
          <p:nvPr/>
        </p:nvSpPr>
        <p:spPr bwMode="auto">
          <a:xfrm>
            <a:off x="781050" y="5151438"/>
            <a:ext cx="346075" cy="203200"/>
          </a:xfrm>
          <a:custGeom>
            <a:avLst/>
            <a:gdLst>
              <a:gd name="T0" fmla="*/ 2147483647 w 295"/>
              <a:gd name="T1" fmla="*/ 2147483647 h 215"/>
              <a:gd name="T2" fmla="*/ 2147483647 w 295"/>
              <a:gd name="T3" fmla="*/ 2147483647 h 215"/>
              <a:gd name="T4" fmla="*/ 2147483647 w 295"/>
              <a:gd name="T5" fmla="*/ 2147483647 h 215"/>
              <a:gd name="T6" fmla="*/ 2147483647 w 295"/>
              <a:gd name="T7" fmla="*/ 2147483647 h 215"/>
              <a:gd name="T8" fmla="*/ 2147483647 w 295"/>
              <a:gd name="T9" fmla="*/ 2147483647 h 215"/>
              <a:gd name="T10" fmla="*/ 2147483647 w 295"/>
              <a:gd name="T11" fmla="*/ 2147483647 h 215"/>
              <a:gd name="T12" fmla="*/ 2147483647 w 295"/>
              <a:gd name="T13" fmla="*/ 2147483647 h 215"/>
              <a:gd name="T14" fmla="*/ 2147483647 w 295"/>
              <a:gd name="T15" fmla="*/ 2147483647 h 215"/>
              <a:gd name="T16" fmla="*/ 2147483647 w 295"/>
              <a:gd name="T17" fmla="*/ 2147483647 h 215"/>
              <a:gd name="T18" fmla="*/ 2147483647 w 295"/>
              <a:gd name="T19" fmla="*/ 2147483647 h 215"/>
              <a:gd name="T20" fmla="*/ 2147483647 w 295"/>
              <a:gd name="T21" fmla="*/ 2147483647 h 215"/>
              <a:gd name="T22" fmla="*/ 2147483647 w 295"/>
              <a:gd name="T23" fmla="*/ 2147483647 h 215"/>
              <a:gd name="T24" fmla="*/ 2147483647 w 295"/>
              <a:gd name="T25" fmla="*/ 0 h 215"/>
              <a:gd name="T26" fmla="*/ 2147483647 w 295"/>
              <a:gd name="T27" fmla="*/ 2147483647 h 215"/>
              <a:gd name="T28" fmla="*/ 2147483647 w 295"/>
              <a:gd name="T29" fmla="*/ 2147483647 h 215"/>
              <a:gd name="T30" fmla="*/ 2147483647 w 295"/>
              <a:gd name="T31" fmla="*/ 2147483647 h 215"/>
              <a:gd name="T32" fmla="*/ 2147483647 w 295"/>
              <a:gd name="T33" fmla="*/ 2147483647 h 215"/>
              <a:gd name="T34" fmla="*/ 2147483647 w 295"/>
              <a:gd name="T35" fmla="*/ 2147483647 h 215"/>
              <a:gd name="T36" fmla="*/ 2147483647 w 295"/>
              <a:gd name="T37" fmla="*/ 2147483647 h 215"/>
              <a:gd name="T38" fmla="*/ 2147483647 w 295"/>
              <a:gd name="T39" fmla="*/ 2147483647 h 215"/>
              <a:gd name="T40" fmla="*/ 2147483647 w 295"/>
              <a:gd name="T41" fmla="*/ 2147483647 h 215"/>
              <a:gd name="T42" fmla="*/ 2147483647 w 295"/>
              <a:gd name="T43" fmla="*/ 2147483647 h 215"/>
              <a:gd name="T44" fmla="*/ 2147483647 w 295"/>
              <a:gd name="T45" fmla="*/ 2147483647 h 215"/>
              <a:gd name="T46" fmla="*/ 2147483647 w 295"/>
              <a:gd name="T47" fmla="*/ 2147483647 h 215"/>
              <a:gd name="T48" fmla="*/ 2147483647 w 295"/>
              <a:gd name="T49" fmla="*/ 2147483647 h 215"/>
              <a:gd name="T50" fmla="*/ 2147483647 w 295"/>
              <a:gd name="T51" fmla="*/ 2147483647 h 215"/>
              <a:gd name="T52" fmla="*/ 2147483647 w 295"/>
              <a:gd name="T53" fmla="*/ 2147483647 h 215"/>
              <a:gd name="T54" fmla="*/ 2147483647 w 295"/>
              <a:gd name="T55" fmla="*/ 2147483647 h 215"/>
              <a:gd name="T56" fmla="*/ 2147483647 w 295"/>
              <a:gd name="T57" fmla="*/ 2147483647 h 215"/>
              <a:gd name="T58" fmla="*/ 2147483647 w 295"/>
              <a:gd name="T59" fmla="*/ 2147483647 h 215"/>
              <a:gd name="T60" fmla="*/ 2147483647 w 295"/>
              <a:gd name="T61" fmla="*/ 2147483647 h 215"/>
              <a:gd name="T62" fmla="*/ 2147483647 w 295"/>
              <a:gd name="T63" fmla="*/ 2147483647 h 215"/>
              <a:gd name="T64" fmla="*/ 2147483647 w 295"/>
              <a:gd name="T65" fmla="*/ 2147483647 h 215"/>
              <a:gd name="T66" fmla="*/ 2147483647 w 295"/>
              <a:gd name="T67" fmla="*/ 2147483647 h 215"/>
              <a:gd name="T68" fmla="*/ 2147483647 w 295"/>
              <a:gd name="T69" fmla="*/ 2147483647 h 215"/>
              <a:gd name="T70" fmla="*/ 2147483647 w 295"/>
              <a:gd name="T71" fmla="*/ 2147483647 h 215"/>
              <a:gd name="T72" fmla="*/ 2147483647 w 295"/>
              <a:gd name="T73" fmla="*/ 2147483647 h 215"/>
              <a:gd name="T74" fmla="*/ 2147483647 w 295"/>
              <a:gd name="T75" fmla="*/ 2147483647 h 215"/>
              <a:gd name="T76" fmla="*/ 2147483647 w 295"/>
              <a:gd name="T77" fmla="*/ 2147483647 h 215"/>
              <a:gd name="T78" fmla="*/ 2147483647 w 295"/>
              <a:gd name="T79" fmla="*/ 2147483647 h 215"/>
              <a:gd name="T80" fmla="*/ 2147483647 w 295"/>
              <a:gd name="T81" fmla="*/ 2147483647 h 215"/>
              <a:gd name="T82" fmla="*/ 2147483647 w 295"/>
              <a:gd name="T83" fmla="*/ 2147483647 h 215"/>
              <a:gd name="T84" fmla="*/ 2147483647 w 295"/>
              <a:gd name="T85" fmla="*/ 2147483647 h 215"/>
              <a:gd name="T86" fmla="*/ 2147483647 w 295"/>
              <a:gd name="T87" fmla="*/ 2147483647 h 215"/>
              <a:gd name="T88" fmla="*/ 2147483647 w 295"/>
              <a:gd name="T89" fmla="*/ 2147483647 h 215"/>
              <a:gd name="T90" fmla="*/ 2147483647 w 295"/>
              <a:gd name="T91" fmla="*/ 2147483647 h 215"/>
              <a:gd name="T92" fmla="*/ 2147483647 w 295"/>
              <a:gd name="T93" fmla="*/ 2147483647 h 215"/>
              <a:gd name="T94" fmla="*/ 2147483647 w 295"/>
              <a:gd name="T95" fmla="*/ 2147483647 h 215"/>
              <a:gd name="T96" fmla="*/ 2147483647 w 295"/>
              <a:gd name="T97" fmla="*/ 2147483647 h 215"/>
              <a:gd name="T98" fmla="*/ 2147483647 w 295"/>
              <a:gd name="T99" fmla="*/ 2147483647 h 215"/>
              <a:gd name="T100" fmla="*/ 2147483647 w 295"/>
              <a:gd name="T101" fmla="*/ 2147483647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5"/>
              <a:gd name="T155" fmla="*/ 295 w 295"/>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5">
                <a:moveTo>
                  <a:pt x="0" y="108"/>
                </a:moveTo>
                <a:lnTo>
                  <a:pt x="2" y="100"/>
                </a:lnTo>
                <a:lnTo>
                  <a:pt x="6" y="93"/>
                </a:lnTo>
                <a:lnTo>
                  <a:pt x="9" y="87"/>
                </a:lnTo>
                <a:lnTo>
                  <a:pt x="12" y="80"/>
                </a:lnTo>
                <a:lnTo>
                  <a:pt x="14" y="74"/>
                </a:lnTo>
                <a:lnTo>
                  <a:pt x="17" y="68"/>
                </a:lnTo>
                <a:lnTo>
                  <a:pt x="21" y="62"/>
                </a:lnTo>
                <a:lnTo>
                  <a:pt x="24" y="56"/>
                </a:lnTo>
                <a:lnTo>
                  <a:pt x="26" y="50"/>
                </a:lnTo>
                <a:lnTo>
                  <a:pt x="29" y="44"/>
                </a:lnTo>
                <a:lnTo>
                  <a:pt x="32" y="40"/>
                </a:lnTo>
                <a:lnTo>
                  <a:pt x="35" y="34"/>
                </a:lnTo>
                <a:lnTo>
                  <a:pt x="37" y="31"/>
                </a:lnTo>
                <a:lnTo>
                  <a:pt x="41" y="26"/>
                </a:lnTo>
                <a:lnTo>
                  <a:pt x="43" y="21"/>
                </a:lnTo>
                <a:lnTo>
                  <a:pt x="47" y="17"/>
                </a:lnTo>
                <a:lnTo>
                  <a:pt x="50" y="14"/>
                </a:lnTo>
                <a:lnTo>
                  <a:pt x="52" y="11"/>
                </a:lnTo>
                <a:lnTo>
                  <a:pt x="56" y="10"/>
                </a:lnTo>
                <a:lnTo>
                  <a:pt x="58" y="6"/>
                </a:lnTo>
                <a:lnTo>
                  <a:pt x="62" y="4"/>
                </a:lnTo>
                <a:lnTo>
                  <a:pt x="65" y="3"/>
                </a:lnTo>
                <a:lnTo>
                  <a:pt x="67" y="1"/>
                </a:lnTo>
                <a:lnTo>
                  <a:pt x="70" y="0"/>
                </a:lnTo>
                <a:lnTo>
                  <a:pt x="73" y="0"/>
                </a:lnTo>
                <a:lnTo>
                  <a:pt x="77" y="0"/>
                </a:lnTo>
                <a:lnTo>
                  <a:pt x="79" y="1"/>
                </a:lnTo>
                <a:lnTo>
                  <a:pt x="82" y="3"/>
                </a:lnTo>
                <a:lnTo>
                  <a:pt x="86" y="4"/>
                </a:lnTo>
                <a:lnTo>
                  <a:pt x="88" y="6"/>
                </a:lnTo>
                <a:lnTo>
                  <a:pt x="91" y="8"/>
                </a:lnTo>
                <a:lnTo>
                  <a:pt x="95" y="11"/>
                </a:lnTo>
                <a:lnTo>
                  <a:pt x="97" y="13"/>
                </a:lnTo>
                <a:lnTo>
                  <a:pt x="99" y="17"/>
                </a:lnTo>
                <a:lnTo>
                  <a:pt x="103" y="21"/>
                </a:lnTo>
                <a:lnTo>
                  <a:pt x="106" y="26"/>
                </a:lnTo>
                <a:lnTo>
                  <a:pt x="110" y="32"/>
                </a:lnTo>
                <a:lnTo>
                  <a:pt x="113" y="34"/>
                </a:lnTo>
                <a:lnTo>
                  <a:pt x="115" y="40"/>
                </a:lnTo>
                <a:lnTo>
                  <a:pt x="116" y="44"/>
                </a:lnTo>
                <a:lnTo>
                  <a:pt x="120" y="49"/>
                </a:lnTo>
                <a:lnTo>
                  <a:pt x="123" y="56"/>
                </a:lnTo>
                <a:lnTo>
                  <a:pt x="126" y="62"/>
                </a:lnTo>
                <a:lnTo>
                  <a:pt x="129" y="68"/>
                </a:lnTo>
                <a:lnTo>
                  <a:pt x="131" y="74"/>
                </a:lnTo>
                <a:lnTo>
                  <a:pt x="135" y="80"/>
                </a:lnTo>
                <a:lnTo>
                  <a:pt x="138" y="87"/>
                </a:lnTo>
                <a:lnTo>
                  <a:pt x="140" y="93"/>
                </a:lnTo>
                <a:lnTo>
                  <a:pt x="144" y="100"/>
                </a:lnTo>
                <a:lnTo>
                  <a:pt x="146" y="106"/>
                </a:lnTo>
                <a:lnTo>
                  <a:pt x="146" y="108"/>
                </a:lnTo>
                <a:lnTo>
                  <a:pt x="150" y="113"/>
                </a:lnTo>
                <a:lnTo>
                  <a:pt x="152" y="119"/>
                </a:lnTo>
                <a:lnTo>
                  <a:pt x="155" y="126"/>
                </a:lnTo>
                <a:lnTo>
                  <a:pt x="158" y="134"/>
                </a:lnTo>
                <a:lnTo>
                  <a:pt x="161" y="139"/>
                </a:lnTo>
                <a:lnTo>
                  <a:pt x="164" y="145"/>
                </a:lnTo>
                <a:lnTo>
                  <a:pt x="166" y="151"/>
                </a:lnTo>
                <a:lnTo>
                  <a:pt x="171" y="157"/>
                </a:lnTo>
                <a:lnTo>
                  <a:pt x="172" y="163"/>
                </a:lnTo>
                <a:lnTo>
                  <a:pt x="176" y="170"/>
                </a:lnTo>
                <a:lnTo>
                  <a:pt x="180" y="174"/>
                </a:lnTo>
                <a:lnTo>
                  <a:pt x="183" y="180"/>
                </a:lnTo>
                <a:lnTo>
                  <a:pt x="184" y="184"/>
                </a:lnTo>
                <a:lnTo>
                  <a:pt x="187" y="188"/>
                </a:lnTo>
                <a:lnTo>
                  <a:pt x="191" y="192"/>
                </a:lnTo>
                <a:lnTo>
                  <a:pt x="194" y="196"/>
                </a:lnTo>
                <a:lnTo>
                  <a:pt x="196" y="199"/>
                </a:lnTo>
                <a:lnTo>
                  <a:pt x="198" y="202"/>
                </a:lnTo>
                <a:lnTo>
                  <a:pt x="202" y="205"/>
                </a:lnTo>
                <a:lnTo>
                  <a:pt x="204" y="207"/>
                </a:lnTo>
                <a:lnTo>
                  <a:pt x="208" y="209"/>
                </a:lnTo>
                <a:lnTo>
                  <a:pt x="211" y="210"/>
                </a:lnTo>
                <a:lnTo>
                  <a:pt x="213" y="212"/>
                </a:lnTo>
                <a:lnTo>
                  <a:pt x="218" y="213"/>
                </a:lnTo>
                <a:lnTo>
                  <a:pt x="220" y="214"/>
                </a:lnTo>
                <a:lnTo>
                  <a:pt x="222" y="213"/>
                </a:lnTo>
                <a:lnTo>
                  <a:pt x="226" y="212"/>
                </a:lnTo>
                <a:lnTo>
                  <a:pt x="229" y="210"/>
                </a:lnTo>
                <a:lnTo>
                  <a:pt x="232" y="209"/>
                </a:lnTo>
                <a:lnTo>
                  <a:pt x="234" y="207"/>
                </a:lnTo>
                <a:lnTo>
                  <a:pt x="237" y="205"/>
                </a:lnTo>
                <a:lnTo>
                  <a:pt x="240" y="202"/>
                </a:lnTo>
                <a:lnTo>
                  <a:pt x="243" y="199"/>
                </a:lnTo>
                <a:lnTo>
                  <a:pt x="246" y="196"/>
                </a:lnTo>
                <a:lnTo>
                  <a:pt x="250" y="192"/>
                </a:lnTo>
                <a:lnTo>
                  <a:pt x="252" y="188"/>
                </a:lnTo>
                <a:lnTo>
                  <a:pt x="254" y="184"/>
                </a:lnTo>
                <a:lnTo>
                  <a:pt x="258" y="180"/>
                </a:lnTo>
                <a:lnTo>
                  <a:pt x="261" y="174"/>
                </a:lnTo>
                <a:lnTo>
                  <a:pt x="264" y="170"/>
                </a:lnTo>
                <a:lnTo>
                  <a:pt x="267" y="164"/>
                </a:lnTo>
                <a:lnTo>
                  <a:pt x="270" y="157"/>
                </a:lnTo>
                <a:lnTo>
                  <a:pt x="273" y="152"/>
                </a:lnTo>
                <a:lnTo>
                  <a:pt x="276" y="146"/>
                </a:lnTo>
                <a:lnTo>
                  <a:pt x="279" y="139"/>
                </a:lnTo>
                <a:lnTo>
                  <a:pt x="282" y="134"/>
                </a:lnTo>
                <a:lnTo>
                  <a:pt x="285" y="126"/>
                </a:lnTo>
                <a:lnTo>
                  <a:pt x="288" y="121"/>
                </a:lnTo>
                <a:lnTo>
                  <a:pt x="290" y="113"/>
                </a:lnTo>
                <a:lnTo>
                  <a:pt x="294" y="108"/>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62503" name="Oval 44"/>
          <p:cNvSpPr>
            <a:spLocks noChangeArrowheads="1"/>
          </p:cNvSpPr>
          <p:nvPr/>
        </p:nvSpPr>
        <p:spPr bwMode="auto">
          <a:xfrm>
            <a:off x="677863" y="4982257"/>
            <a:ext cx="571500" cy="461962"/>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2504" name="AutoShape 45"/>
          <p:cNvSpPr>
            <a:spLocks noChangeArrowheads="1"/>
          </p:cNvSpPr>
          <p:nvPr/>
        </p:nvSpPr>
        <p:spPr bwMode="auto">
          <a:xfrm flipV="1">
            <a:off x="1684338" y="5176838"/>
            <a:ext cx="569912" cy="463550"/>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2505" name="Line 46"/>
          <p:cNvSpPr>
            <a:spLocks noChangeShapeType="1"/>
          </p:cNvSpPr>
          <p:nvPr/>
        </p:nvSpPr>
        <p:spPr bwMode="auto">
          <a:xfrm>
            <a:off x="1254125" y="5246235"/>
            <a:ext cx="430213" cy="0"/>
          </a:xfrm>
          <a:prstGeom prst="line">
            <a:avLst/>
          </a:prstGeom>
          <a:noFill/>
          <a:ln w="28575">
            <a:solidFill>
              <a:schemeClr val="tx1"/>
            </a:solidFill>
            <a:round/>
            <a:headEnd/>
            <a:tailEnd type="arrow" w="med" len="med"/>
          </a:ln>
        </p:spPr>
        <p:txBody>
          <a:bodyPr wrap="none" anchor="ctr"/>
          <a:lstStyle/>
          <a:p>
            <a:endParaRPr lang="en-US" dirty="0">
              <a:latin typeface="Agilent TT Cond" pitchFamily="34" charset="0"/>
            </a:endParaRPr>
          </a:p>
        </p:txBody>
      </p:sp>
      <p:sp>
        <p:nvSpPr>
          <p:cNvPr id="62506" name="Text Box 47"/>
          <p:cNvSpPr txBox="1">
            <a:spLocks noChangeArrowheads="1"/>
          </p:cNvSpPr>
          <p:nvPr/>
        </p:nvSpPr>
        <p:spPr bwMode="auto">
          <a:xfrm>
            <a:off x="682625" y="5418138"/>
            <a:ext cx="1412875" cy="2111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Reference</a:t>
            </a:r>
          </a:p>
          <a:p>
            <a:pPr defTabSz="403225">
              <a:buClr>
                <a:srgbClr val="000000"/>
              </a:buClr>
              <a:buSzPct val="90000"/>
              <a:buFont typeface="Monotype Sorts" pitchFamily="2" charset="2"/>
              <a:buNone/>
            </a:pPr>
            <a:r>
              <a:rPr lang="en-US" sz="1600" dirty="0">
                <a:latin typeface="Agilent TT Cond" pitchFamily="34" charset="0"/>
              </a:rPr>
              <a:t>Oscillator</a:t>
            </a:r>
          </a:p>
        </p:txBody>
      </p:sp>
      <p:grpSp>
        <p:nvGrpSpPr>
          <p:cNvPr id="62507" name="Group 48"/>
          <p:cNvGrpSpPr>
            <a:grpSpLocks/>
          </p:cNvGrpSpPr>
          <p:nvPr/>
        </p:nvGrpSpPr>
        <p:grpSpPr bwMode="auto">
          <a:xfrm>
            <a:off x="1905000" y="5334000"/>
            <a:ext cx="88900" cy="107950"/>
            <a:chOff x="1210" y="2429"/>
            <a:chExt cx="62" cy="77"/>
          </a:xfrm>
        </p:grpSpPr>
        <p:sp>
          <p:nvSpPr>
            <p:cNvPr id="62520" name="Line 49"/>
            <p:cNvSpPr>
              <a:spLocks noChangeShapeType="1"/>
            </p:cNvSpPr>
            <p:nvPr/>
          </p:nvSpPr>
          <p:spPr bwMode="auto">
            <a:xfrm>
              <a:off x="1210" y="2467"/>
              <a:ext cx="62"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62521" name="Oval 50"/>
            <p:cNvSpPr>
              <a:spLocks noChangeArrowheads="1"/>
            </p:cNvSpPr>
            <p:nvPr/>
          </p:nvSpPr>
          <p:spPr bwMode="auto">
            <a:xfrm>
              <a:off x="1232" y="2429"/>
              <a:ext cx="18" cy="20"/>
            </a:xfrm>
            <a:prstGeom prst="ellipse">
              <a:avLst/>
            </a:prstGeom>
            <a:solidFill>
              <a:srgbClr val="000000"/>
            </a:solidFill>
            <a:ln w="18732">
              <a:solidFill>
                <a:schemeClr val="tx1"/>
              </a:solidFill>
              <a:round/>
              <a:headEnd/>
              <a:tailEnd/>
            </a:ln>
          </p:spPr>
          <p:txBody>
            <a:bodyPr wrap="none" anchor="ctr"/>
            <a:lstStyle/>
            <a:p>
              <a:endParaRPr lang="en-US" dirty="0">
                <a:latin typeface="Agilent TT Cond" pitchFamily="34" charset="0"/>
              </a:endParaRPr>
            </a:p>
          </p:txBody>
        </p:sp>
        <p:sp>
          <p:nvSpPr>
            <p:cNvPr id="62522" name="Oval 51"/>
            <p:cNvSpPr>
              <a:spLocks noChangeArrowheads="1"/>
            </p:cNvSpPr>
            <p:nvPr/>
          </p:nvSpPr>
          <p:spPr bwMode="auto">
            <a:xfrm>
              <a:off x="1232" y="2486"/>
              <a:ext cx="18" cy="20"/>
            </a:xfrm>
            <a:prstGeom prst="ellipse">
              <a:avLst/>
            </a:prstGeom>
            <a:solidFill>
              <a:srgbClr val="000000"/>
            </a:solidFill>
            <a:ln w="18732">
              <a:solidFill>
                <a:schemeClr val="tx1"/>
              </a:solidFill>
              <a:round/>
              <a:headEnd/>
              <a:tailEnd/>
            </a:ln>
          </p:spPr>
          <p:txBody>
            <a:bodyPr wrap="none" anchor="ctr"/>
            <a:lstStyle/>
            <a:p>
              <a:endParaRPr lang="en-US" dirty="0">
                <a:latin typeface="Agilent TT Cond" pitchFamily="34" charset="0"/>
              </a:endParaRPr>
            </a:p>
          </p:txBody>
        </p:sp>
      </p:grpSp>
      <p:sp>
        <p:nvSpPr>
          <p:cNvPr id="62508" name="Line 52"/>
          <p:cNvSpPr>
            <a:spLocks noChangeShapeType="1"/>
          </p:cNvSpPr>
          <p:nvPr/>
        </p:nvSpPr>
        <p:spPr bwMode="auto">
          <a:xfrm>
            <a:off x="1981200" y="3886200"/>
            <a:ext cx="0" cy="12954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2511" name="Line 55"/>
          <p:cNvSpPr>
            <a:spLocks noChangeShapeType="1"/>
          </p:cNvSpPr>
          <p:nvPr/>
        </p:nvSpPr>
        <p:spPr bwMode="auto">
          <a:xfrm>
            <a:off x="3048000" y="3581400"/>
            <a:ext cx="0" cy="21336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512" name="Text Box 56"/>
          <p:cNvSpPr txBox="1">
            <a:spLocks noChangeArrowheads="1"/>
          </p:cNvSpPr>
          <p:nvPr/>
        </p:nvSpPr>
        <p:spPr bwMode="auto">
          <a:xfrm>
            <a:off x="1219200" y="2133600"/>
            <a:ext cx="609600" cy="231775"/>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600" dirty="0">
                <a:solidFill>
                  <a:schemeClr val="tx2"/>
                </a:solidFill>
                <a:latin typeface="Agilent TT Cond" pitchFamily="34" charset="0"/>
              </a:rPr>
              <a:t>VCO</a:t>
            </a:r>
          </a:p>
        </p:txBody>
      </p:sp>
      <p:sp>
        <p:nvSpPr>
          <p:cNvPr id="62513" name="Line 57"/>
          <p:cNvSpPr>
            <a:spLocks noChangeShapeType="1"/>
          </p:cNvSpPr>
          <p:nvPr/>
        </p:nvSpPr>
        <p:spPr bwMode="auto">
          <a:xfrm>
            <a:off x="3276600" y="2438400"/>
            <a:ext cx="0" cy="3048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2514" name="Line 58"/>
          <p:cNvSpPr>
            <a:spLocks noChangeShapeType="1"/>
          </p:cNvSpPr>
          <p:nvPr/>
        </p:nvSpPr>
        <p:spPr bwMode="auto">
          <a:xfrm>
            <a:off x="3276600" y="2743200"/>
            <a:ext cx="4572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2515" name="Text Box 59"/>
          <p:cNvSpPr txBox="1">
            <a:spLocks noChangeArrowheads="1"/>
          </p:cNvSpPr>
          <p:nvPr/>
        </p:nvSpPr>
        <p:spPr bwMode="auto">
          <a:xfrm>
            <a:off x="3223414" y="5468938"/>
            <a:ext cx="985846" cy="204671"/>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400" b="1" i="1" dirty="0">
                <a:latin typeface="Agilent TT Cond" pitchFamily="34" charset="0"/>
              </a:rPr>
              <a:t>FM, PM input</a:t>
            </a:r>
          </a:p>
        </p:txBody>
      </p:sp>
      <p:sp>
        <p:nvSpPr>
          <p:cNvPr id="62516" name="Text Box 60"/>
          <p:cNvSpPr txBox="1">
            <a:spLocks noChangeArrowheads="1"/>
          </p:cNvSpPr>
          <p:nvPr/>
        </p:nvSpPr>
        <p:spPr bwMode="auto">
          <a:xfrm>
            <a:off x="4944188" y="5468938"/>
            <a:ext cx="673261" cy="204671"/>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400" b="1" i="1" dirty="0">
                <a:latin typeface="Agilent TT Cond" pitchFamily="34" charset="0"/>
              </a:rPr>
              <a:t>AM input</a:t>
            </a:r>
          </a:p>
        </p:txBody>
      </p:sp>
      <p:sp>
        <p:nvSpPr>
          <p:cNvPr id="62517" name="Text Box 61"/>
          <p:cNvSpPr txBox="1">
            <a:spLocks noChangeArrowheads="1"/>
          </p:cNvSpPr>
          <p:nvPr/>
        </p:nvSpPr>
        <p:spPr bwMode="auto">
          <a:xfrm>
            <a:off x="6018834" y="5468938"/>
            <a:ext cx="1184619" cy="204671"/>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400" b="1" i="1" dirty="0">
                <a:latin typeface="Agilent TT Cond" pitchFamily="34" charset="0"/>
              </a:rPr>
              <a:t>Pulse Mod input</a:t>
            </a:r>
          </a:p>
        </p:txBody>
      </p:sp>
      <p:sp>
        <p:nvSpPr>
          <p:cNvPr id="62518" name="Rectangle 62"/>
          <p:cNvSpPr>
            <a:spLocks noChangeArrowheads="1"/>
          </p:cNvSpPr>
          <p:nvPr/>
        </p:nvSpPr>
        <p:spPr bwMode="auto">
          <a:xfrm>
            <a:off x="252413" y="228600"/>
            <a:ext cx="8494712"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Analog Signals – Block Diagram</a:t>
            </a:r>
          </a:p>
        </p:txBody>
      </p:sp>
      <p:sp>
        <p:nvSpPr>
          <p:cNvPr id="62519" name="Rectangle 63"/>
          <p:cNvSpPr>
            <a:spLocks noChangeArrowheads="1"/>
          </p:cNvSpPr>
          <p:nvPr/>
        </p:nvSpPr>
        <p:spPr bwMode="auto">
          <a:xfrm>
            <a:off x="1676400" y="9144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Add AM, FM, PM, and Pulse Modulation</a:t>
            </a:r>
            <a:endParaRPr lang="en-US" sz="3200" b="1" dirty="0">
              <a:latin typeface="Agilent TT Cond" pitchFamily="34" charset="0"/>
            </a:endParaRPr>
          </a:p>
        </p:txBody>
      </p:sp>
      <p:sp>
        <p:nvSpPr>
          <p:cNvPr id="5" name="Date Placeholder 4"/>
          <p:cNvSpPr>
            <a:spLocks noGrp="1"/>
          </p:cNvSpPr>
          <p:nvPr>
            <p:ph type="dt" sz="half" idx="2"/>
          </p:nvPr>
        </p:nvSpPr>
        <p:spPr/>
        <p:txBody>
          <a:bodyPr/>
          <a:lstStyle/>
          <a:p>
            <a:r>
              <a:rPr lang="en-US" smtClean="0"/>
              <a:t>29 Feb 2012</a:t>
            </a:r>
            <a:endParaRPr lang="en-US" dirty="0"/>
          </a:p>
        </p:txBody>
      </p:sp>
      <p:sp>
        <p:nvSpPr>
          <p:cNvPr id="6" name="Footer Placeholder 5"/>
          <p:cNvSpPr>
            <a:spLocks noGrp="1"/>
          </p:cNvSpPr>
          <p:nvPr>
            <p:ph type="ftr" sz="quarter" idx="3"/>
          </p:nvPr>
        </p:nvSpPr>
        <p:spPr/>
        <p:txBody>
          <a:bodyPr/>
          <a:lstStyle/>
          <a:p>
            <a:r>
              <a:rPr lang="en-US" smtClean="0"/>
              <a:t>Back to Basics Training Copyright Agilent 2012</a:t>
            </a:r>
            <a:endParaRPr lang="en-US" dirty="0"/>
          </a:p>
        </p:txBody>
      </p:sp>
      <p:sp>
        <p:nvSpPr>
          <p:cNvPr id="8" name="Slide Number Placeholder 7"/>
          <p:cNvSpPr>
            <a:spLocks noGrp="1"/>
          </p:cNvSpPr>
          <p:nvPr>
            <p:ph type="sldNum" sz="quarter" idx="4"/>
          </p:nvPr>
        </p:nvSpPr>
        <p:spPr/>
        <p:txBody>
          <a:bodyPr/>
          <a:lstStyle/>
          <a:p>
            <a:fld id="{793EC66B-EF27-4603-8557-B6CFD2D77735}"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899144" y="4533900"/>
            <a:ext cx="5406656" cy="1398900"/>
          </a:xfrm>
          <a:prstGeom prst="rect">
            <a:avLst/>
          </a:prstGeom>
          <a:solidFill>
            <a:schemeClr val="accent6">
              <a:lumMod val="40000"/>
              <a:lumOff val="60000"/>
            </a:schemeClr>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79" name="Rectangle 78"/>
          <p:cNvSpPr/>
          <p:nvPr/>
        </p:nvSpPr>
        <p:spPr bwMode="auto">
          <a:xfrm>
            <a:off x="3571200" y="1441450"/>
            <a:ext cx="4734600" cy="2792150"/>
          </a:xfrm>
          <a:prstGeom prst="rect">
            <a:avLst/>
          </a:prstGeom>
          <a:solidFill>
            <a:schemeClr val="accent1">
              <a:lumMod val="20000"/>
              <a:lumOff val="80000"/>
            </a:schemeClr>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78" name="Rectangle 77"/>
          <p:cNvSpPr/>
          <p:nvPr/>
        </p:nvSpPr>
        <p:spPr bwMode="auto">
          <a:xfrm>
            <a:off x="609600" y="4533900"/>
            <a:ext cx="2169600" cy="1398900"/>
          </a:xfrm>
          <a:prstGeom prst="rect">
            <a:avLst/>
          </a:prstGeom>
          <a:solidFill>
            <a:srgbClr val="FFFFCC"/>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77" name="Rectangle 76"/>
          <p:cNvSpPr/>
          <p:nvPr/>
        </p:nvSpPr>
        <p:spPr bwMode="auto">
          <a:xfrm>
            <a:off x="609600" y="1441450"/>
            <a:ext cx="2536800" cy="2792150"/>
          </a:xfrm>
          <a:prstGeom prst="rect">
            <a:avLst/>
          </a:prstGeom>
          <a:solidFill>
            <a:srgbClr val="CCFFCC"/>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63490" name="Freeform 2"/>
          <p:cNvSpPr>
            <a:spLocks/>
          </p:cNvSpPr>
          <p:nvPr/>
        </p:nvSpPr>
        <p:spPr bwMode="auto">
          <a:xfrm>
            <a:off x="4419600" y="2051050"/>
            <a:ext cx="708025" cy="684213"/>
          </a:xfrm>
          <a:custGeom>
            <a:avLst/>
            <a:gdLst>
              <a:gd name="T0" fmla="*/ 0 w 491"/>
              <a:gd name="T1" fmla="*/ 0 h 489"/>
              <a:gd name="T2" fmla="*/ 0 w 491"/>
              <a:gd name="T3" fmla="*/ 2147483647 h 489"/>
              <a:gd name="T4" fmla="*/ 2147483647 w 491"/>
              <a:gd name="T5" fmla="*/ 214748364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491" name="AutoShape 3"/>
          <p:cNvSpPr>
            <a:spLocks noChangeArrowheads="1"/>
          </p:cNvSpPr>
          <p:nvPr/>
        </p:nvSpPr>
        <p:spPr bwMode="auto">
          <a:xfrm flipV="1">
            <a:off x="1524000" y="2889250"/>
            <a:ext cx="704850" cy="684213"/>
          </a:xfrm>
          <a:prstGeom prst="roundRect">
            <a:avLst>
              <a:gd name="adj" fmla="val 0"/>
            </a:avLst>
          </a:prstGeom>
          <a:noFill/>
          <a:ln w="18732">
            <a:solidFill>
              <a:schemeClr val="tx2"/>
            </a:solidFill>
            <a:round/>
            <a:headEnd/>
            <a:tailEnd/>
          </a:ln>
        </p:spPr>
        <p:txBody>
          <a:bodyPr lIns="0" tIns="0" rIns="0" bIns="0"/>
          <a:lstStyle/>
          <a:p>
            <a:endParaRPr lang="en-US" dirty="0">
              <a:latin typeface="Agilent TT Cond" pitchFamily="34" charset="0"/>
            </a:endParaRPr>
          </a:p>
        </p:txBody>
      </p:sp>
      <p:sp>
        <p:nvSpPr>
          <p:cNvPr id="63492" name="Text Box 4"/>
          <p:cNvSpPr txBox="1">
            <a:spLocks noChangeArrowheads="1"/>
          </p:cNvSpPr>
          <p:nvPr/>
        </p:nvSpPr>
        <p:spPr bwMode="auto">
          <a:xfrm>
            <a:off x="1539175" y="2979738"/>
            <a:ext cx="711200"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Freq.</a:t>
            </a:r>
          </a:p>
          <a:p>
            <a:pPr defTabSz="403225">
              <a:buClr>
                <a:srgbClr val="000000"/>
              </a:buClr>
              <a:buSzPct val="90000"/>
              <a:buFont typeface="Monotype Sorts" pitchFamily="2" charset="2"/>
              <a:buNone/>
            </a:pPr>
            <a:r>
              <a:rPr lang="en-US" sz="1600" dirty="0">
                <a:latin typeface="Agilent TT Cond" pitchFamily="34" charset="0"/>
              </a:rPr>
              <a:t>Control</a:t>
            </a:r>
          </a:p>
        </p:txBody>
      </p:sp>
      <p:grpSp>
        <p:nvGrpSpPr>
          <p:cNvPr id="63493" name="Group 5"/>
          <p:cNvGrpSpPr>
            <a:grpSpLocks/>
          </p:cNvGrpSpPr>
          <p:nvPr/>
        </p:nvGrpSpPr>
        <p:grpSpPr bwMode="auto">
          <a:xfrm>
            <a:off x="762000" y="1898650"/>
            <a:ext cx="519113" cy="504825"/>
            <a:chOff x="2828" y="3093"/>
            <a:chExt cx="360" cy="360"/>
          </a:xfrm>
        </p:grpSpPr>
        <p:sp>
          <p:nvSpPr>
            <p:cNvPr id="63563" name="Freeform 6"/>
            <p:cNvSpPr>
              <a:spLocks/>
            </p:cNvSpPr>
            <p:nvPr/>
          </p:nvSpPr>
          <p:spPr bwMode="auto">
            <a:xfrm>
              <a:off x="2893" y="3180"/>
              <a:ext cx="218" cy="158"/>
            </a:xfrm>
            <a:custGeom>
              <a:avLst/>
              <a:gdLst>
                <a:gd name="T0" fmla="*/ 2 w 218"/>
                <a:gd name="T1" fmla="*/ 74 h 158"/>
                <a:gd name="T2" fmla="*/ 7 w 218"/>
                <a:gd name="T3" fmla="*/ 64 h 158"/>
                <a:gd name="T4" fmla="*/ 11 w 218"/>
                <a:gd name="T5" fmla="*/ 55 h 158"/>
                <a:gd name="T6" fmla="*/ 16 w 218"/>
                <a:gd name="T7" fmla="*/ 45 h 158"/>
                <a:gd name="T8" fmla="*/ 19 w 218"/>
                <a:gd name="T9" fmla="*/ 36 h 158"/>
                <a:gd name="T10" fmla="*/ 24 w 218"/>
                <a:gd name="T11" fmla="*/ 29 h 158"/>
                <a:gd name="T12" fmla="*/ 27 w 218"/>
                <a:gd name="T13" fmla="*/ 22 h 158"/>
                <a:gd name="T14" fmla="*/ 32 w 218"/>
                <a:gd name="T15" fmla="*/ 15 h 158"/>
                <a:gd name="T16" fmla="*/ 37 w 218"/>
                <a:gd name="T17" fmla="*/ 10 h 158"/>
                <a:gd name="T18" fmla="*/ 41 w 218"/>
                <a:gd name="T19" fmla="*/ 7 h 158"/>
                <a:gd name="T20" fmla="*/ 46 w 218"/>
                <a:gd name="T21" fmla="*/ 3 h 158"/>
                <a:gd name="T22" fmla="*/ 50 w 218"/>
                <a:gd name="T23" fmla="*/ 1 h 158"/>
                <a:gd name="T24" fmla="*/ 54 w 218"/>
                <a:gd name="T25" fmla="*/ 0 h 158"/>
                <a:gd name="T26" fmla="*/ 59 w 218"/>
                <a:gd name="T27" fmla="*/ 1 h 158"/>
                <a:gd name="T28" fmla="*/ 63 w 218"/>
                <a:gd name="T29" fmla="*/ 3 h 158"/>
                <a:gd name="T30" fmla="*/ 67 w 218"/>
                <a:gd name="T31" fmla="*/ 5 h 158"/>
                <a:gd name="T32" fmla="*/ 72 w 218"/>
                <a:gd name="T33" fmla="*/ 9 h 158"/>
                <a:gd name="T34" fmla="*/ 76 w 218"/>
                <a:gd name="T35" fmla="*/ 15 h 158"/>
                <a:gd name="T36" fmla="*/ 81 w 218"/>
                <a:gd name="T37" fmla="*/ 23 h 158"/>
                <a:gd name="T38" fmla="*/ 85 w 218"/>
                <a:gd name="T39" fmla="*/ 29 h 158"/>
                <a:gd name="T40" fmla="*/ 89 w 218"/>
                <a:gd name="T41" fmla="*/ 36 h 158"/>
                <a:gd name="T42" fmla="*/ 93 w 218"/>
                <a:gd name="T43" fmla="*/ 45 h 158"/>
                <a:gd name="T44" fmla="*/ 97 w 218"/>
                <a:gd name="T45" fmla="*/ 55 h 158"/>
                <a:gd name="T46" fmla="*/ 101 w 218"/>
                <a:gd name="T47" fmla="*/ 64 h 158"/>
                <a:gd name="T48" fmla="*/ 107 w 218"/>
                <a:gd name="T49" fmla="*/ 74 h 158"/>
                <a:gd name="T50" fmla="*/ 108 w 218"/>
                <a:gd name="T51" fmla="*/ 79 h 158"/>
                <a:gd name="T52" fmla="*/ 112 w 218"/>
                <a:gd name="T53" fmla="*/ 88 h 158"/>
                <a:gd name="T54" fmla="*/ 116 w 218"/>
                <a:gd name="T55" fmla="*/ 98 h 158"/>
                <a:gd name="T56" fmla="*/ 121 w 218"/>
                <a:gd name="T57" fmla="*/ 106 h 158"/>
                <a:gd name="T58" fmla="*/ 125 w 218"/>
                <a:gd name="T59" fmla="*/ 115 h 158"/>
                <a:gd name="T60" fmla="*/ 130 w 218"/>
                <a:gd name="T61" fmla="*/ 125 h 158"/>
                <a:gd name="T62" fmla="*/ 135 w 218"/>
                <a:gd name="T63" fmla="*/ 132 h 158"/>
                <a:gd name="T64" fmla="*/ 138 w 218"/>
                <a:gd name="T65" fmla="*/ 138 h 158"/>
                <a:gd name="T66" fmla="*/ 143 w 218"/>
                <a:gd name="T67" fmla="*/ 144 h 158"/>
                <a:gd name="T68" fmla="*/ 146 w 218"/>
                <a:gd name="T69" fmla="*/ 148 h 158"/>
                <a:gd name="T70" fmla="*/ 151 w 218"/>
                <a:gd name="T71" fmla="*/ 152 h 158"/>
                <a:gd name="T72" fmla="*/ 155 w 218"/>
                <a:gd name="T73" fmla="*/ 155 h 158"/>
                <a:gd name="T74" fmla="*/ 161 w 218"/>
                <a:gd name="T75" fmla="*/ 157 h 158"/>
                <a:gd name="T76" fmla="*/ 164 w 218"/>
                <a:gd name="T77" fmla="*/ 157 h 158"/>
                <a:gd name="T78" fmla="*/ 169 w 218"/>
                <a:gd name="T79" fmla="*/ 155 h 158"/>
                <a:gd name="T80" fmla="*/ 173 w 218"/>
                <a:gd name="T81" fmla="*/ 152 h 158"/>
                <a:gd name="T82" fmla="*/ 177 w 218"/>
                <a:gd name="T83" fmla="*/ 148 h 158"/>
                <a:gd name="T84" fmla="*/ 182 w 218"/>
                <a:gd name="T85" fmla="*/ 144 h 158"/>
                <a:gd name="T86" fmla="*/ 186 w 218"/>
                <a:gd name="T87" fmla="*/ 138 h 158"/>
                <a:gd name="T88" fmla="*/ 190 w 218"/>
                <a:gd name="T89" fmla="*/ 132 h 158"/>
                <a:gd name="T90" fmla="*/ 195 w 218"/>
                <a:gd name="T91" fmla="*/ 125 h 158"/>
                <a:gd name="T92" fmla="*/ 200 w 218"/>
                <a:gd name="T93" fmla="*/ 115 h 158"/>
                <a:gd name="T94" fmla="*/ 204 w 218"/>
                <a:gd name="T95" fmla="*/ 108 h 158"/>
                <a:gd name="T96" fmla="*/ 209 w 218"/>
                <a:gd name="T97" fmla="*/ 98 h 158"/>
                <a:gd name="T98" fmla="*/ 212 w 218"/>
                <a:gd name="T99" fmla="*/ 88 h 158"/>
                <a:gd name="T100" fmla="*/ 217 w 218"/>
                <a:gd name="T101" fmla="*/ 79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58"/>
                <a:gd name="T155" fmla="*/ 218 w 218"/>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58">
                  <a:moveTo>
                    <a:pt x="0" y="79"/>
                  </a:moveTo>
                  <a:lnTo>
                    <a:pt x="2" y="74"/>
                  </a:lnTo>
                  <a:lnTo>
                    <a:pt x="5" y="69"/>
                  </a:lnTo>
                  <a:lnTo>
                    <a:pt x="7" y="64"/>
                  </a:lnTo>
                  <a:lnTo>
                    <a:pt x="8" y="58"/>
                  </a:lnTo>
                  <a:lnTo>
                    <a:pt x="11" y="55"/>
                  </a:lnTo>
                  <a:lnTo>
                    <a:pt x="13" y="50"/>
                  </a:lnTo>
                  <a:lnTo>
                    <a:pt x="16" y="45"/>
                  </a:lnTo>
                  <a:lnTo>
                    <a:pt x="17" y="41"/>
                  </a:lnTo>
                  <a:lnTo>
                    <a:pt x="19" y="36"/>
                  </a:lnTo>
                  <a:lnTo>
                    <a:pt x="22" y="33"/>
                  </a:lnTo>
                  <a:lnTo>
                    <a:pt x="24" y="29"/>
                  </a:lnTo>
                  <a:lnTo>
                    <a:pt x="26" y="25"/>
                  </a:lnTo>
                  <a:lnTo>
                    <a:pt x="27" y="22"/>
                  </a:lnTo>
                  <a:lnTo>
                    <a:pt x="30" y="19"/>
                  </a:lnTo>
                  <a:lnTo>
                    <a:pt x="32" y="15"/>
                  </a:lnTo>
                  <a:lnTo>
                    <a:pt x="35" y="12"/>
                  </a:lnTo>
                  <a:lnTo>
                    <a:pt x="37" y="10"/>
                  </a:lnTo>
                  <a:lnTo>
                    <a:pt x="39" y="8"/>
                  </a:lnTo>
                  <a:lnTo>
                    <a:pt x="41" y="7"/>
                  </a:lnTo>
                  <a:lnTo>
                    <a:pt x="43" y="4"/>
                  </a:lnTo>
                  <a:lnTo>
                    <a:pt x="46" y="3"/>
                  </a:lnTo>
                  <a:lnTo>
                    <a:pt x="48" y="2"/>
                  </a:lnTo>
                  <a:lnTo>
                    <a:pt x="50" y="1"/>
                  </a:lnTo>
                  <a:lnTo>
                    <a:pt x="52" y="0"/>
                  </a:lnTo>
                  <a:lnTo>
                    <a:pt x="54" y="0"/>
                  </a:lnTo>
                  <a:lnTo>
                    <a:pt x="57" y="0"/>
                  </a:lnTo>
                  <a:lnTo>
                    <a:pt x="59" y="1"/>
                  </a:lnTo>
                  <a:lnTo>
                    <a:pt x="61" y="2"/>
                  </a:lnTo>
                  <a:lnTo>
                    <a:pt x="63" y="3"/>
                  </a:lnTo>
                  <a:lnTo>
                    <a:pt x="65" y="4"/>
                  </a:lnTo>
                  <a:lnTo>
                    <a:pt x="67" y="5"/>
                  </a:lnTo>
                  <a:lnTo>
                    <a:pt x="70" y="8"/>
                  </a:lnTo>
                  <a:lnTo>
                    <a:pt x="72" y="9"/>
                  </a:lnTo>
                  <a:lnTo>
                    <a:pt x="73" y="12"/>
                  </a:lnTo>
                  <a:lnTo>
                    <a:pt x="76" y="15"/>
                  </a:lnTo>
                  <a:lnTo>
                    <a:pt x="78" y="19"/>
                  </a:lnTo>
                  <a:lnTo>
                    <a:pt x="81" y="23"/>
                  </a:lnTo>
                  <a:lnTo>
                    <a:pt x="83" y="25"/>
                  </a:lnTo>
                  <a:lnTo>
                    <a:pt x="85" y="29"/>
                  </a:lnTo>
                  <a:lnTo>
                    <a:pt x="86" y="33"/>
                  </a:lnTo>
                  <a:lnTo>
                    <a:pt x="89" y="36"/>
                  </a:lnTo>
                  <a:lnTo>
                    <a:pt x="91" y="41"/>
                  </a:lnTo>
                  <a:lnTo>
                    <a:pt x="93" y="45"/>
                  </a:lnTo>
                  <a:lnTo>
                    <a:pt x="95" y="50"/>
                  </a:lnTo>
                  <a:lnTo>
                    <a:pt x="97" y="55"/>
                  </a:lnTo>
                  <a:lnTo>
                    <a:pt x="100" y="58"/>
                  </a:lnTo>
                  <a:lnTo>
                    <a:pt x="101" y="64"/>
                  </a:lnTo>
                  <a:lnTo>
                    <a:pt x="103" y="69"/>
                  </a:lnTo>
                  <a:lnTo>
                    <a:pt x="107" y="74"/>
                  </a:lnTo>
                  <a:lnTo>
                    <a:pt x="108" y="78"/>
                  </a:lnTo>
                  <a:lnTo>
                    <a:pt x="108" y="79"/>
                  </a:lnTo>
                  <a:lnTo>
                    <a:pt x="110" y="83"/>
                  </a:lnTo>
                  <a:lnTo>
                    <a:pt x="112" y="88"/>
                  </a:lnTo>
                  <a:lnTo>
                    <a:pt x="114" y="93"/>
                  </a:lnTo>
                  <a:lnTo>
                    <a:pt x="116" y="98"/>
                  </a:lnTo>
                  <a:lnTo>
                    <a:pt x="119" y="102"/>
                  </a:lnTo>
                  <a:lnTo>
                    <a:pt x="121" y="106"/>
                  </a:lnTo>
                  <a:lnTo>
                    <a:pt x="122" y="111"/>
                  </a:lnTo>
                  <a:lnTo>
                    <a:pt x="125" y="115"/>
                  </a:lnTo>
                  <a:lnTo>
                    <a:pt x="127" y="120"/>
                  </a:lnTo>
                  <a:lnTo>
                    <a:pt x="130" y="125"/>
                  </a:lnTo>
                  <a:lnTo>
                    <a:pt x="133" y="128"/>
                  </a:lnTo>
                  <a:lnTo>
                    <a:pt x="135" y="132"/>
                  </a:lnTo>
                  <a:lnTo>
                    <a:pt x="136" y="136"/>
                  </a:lnTo>
                  <a:lnTo>
                    <a:pt x="138" y="138"/>
                  </a:lnTo>
                  <a:lnTo>
                    <a:pt x="141" y="141"/>
                  </a:lnTo>
                  <a:lnTo>
                    <a:pt x="143" y="144"/>
                  </a:lnTo>
                  <a:lnTo>
                    <a:pt x="144" y="146"/>
                  </a:lnTo>
                  <a:lnTo>
                    <a:pt x="146" y="148"/>
                  </a:lnTo>
                  <a:lnTo>
                    <a:pt x="149" y="150"/>
                  </a:lnTo>
                  <a:lnTo>
                    <a:pt x="151" y="152"/>
                  </a:lnTo>
                  <a:lnTo>
                    <a:pt x="153" y="154"/>
                  </a:lnTo>
                  <a:lnTo>
                    <a:pt x="155" y="155"/>
                  </a:lnTo>
                  <a:lnTo>
                    <a:pt x="157" y="156"/>
                  </a:lnTo>
                  <a:lnTo>
                    <a:pt x="161" y="157"/>
                  </a:lnTo>
                  <a:lnTo>
                    <a:pt x="162" y="157"/>
                  </a:lnTo>
                  <a:lnTo>
                    <a:pt x="164" y="157"/>
                  </a:lnTo>
                  <a:lnTo>
                    <a:pt x="167" y="156"/>
                  </a:lnTo>
                  <a:lnTo>
                    <a:pt x="169" y="155"/>
                  </a:lnTo>
                  <a:lnTo>
                    <a:pt x="171" y="154"/>
                  </a:lnTo>
                  <a:lnTo>
                    <a:pt x="173" y="152"/>
                  </a:lnTo>
                  <a:lnTo>
                    <a:pt x="175" y="151"/>
                  </a:lnTo>
                  <a:lnTo>
                    <a:pt x="177" y="148"/>
                  </a:lnTo>
                  <a:lnTo>
                    <a:pt x="179" y="146"/>
                  </a:lnTo>
                  <a:lnTo>
                    <a:pt x="182" y="144"/>
                  </a:lnTo>
                  <a:lnTo>
                    <a:pt x="185" y="141"/>
                  </a:lnTo>
                  <a:lnTo>
                    <a:pt x="186" y="138"/>
                  </a:lnTo>
                  <a:lnTo>
                    <a:pt x="188" y="136"/>
                  </a:lnTo>
                  <a:lnTo>
                    <a:pt x="190" y="132"/>
                  </a:lnTo>
                  <a:lnTo>
                    <a:pt x="193" y="128"/>
                  </a:lnTo>
                  <a:lnTo>
                    <a:pt x="195" y="125"/>
                  </a:lnTo>
                  <a:lnTo>
                    <a:pt x="197" y="121"/>
                  </a:lnTo>
                  <a:lnTo>
                    <a:pt x="200" y="115"/>
                  </a:lnTo>
                  <a:lnTo>
                    <a:pt x="201" y="112"/>
                  </a:lnTo>
                  <a:lnTo>
                    <a:pt x="204" y="108"/>
                  </a:lnTo>
                  <a:lnTo>
                    <a:pt x="206" y="102"/>
                  </a:lnTo>
                  <a:lnTo>
                    <a:pt x="209" y="98"/>
                  </a:lnTo>
                  <a:lnTo>
                    <a:pt x="210" y="93"/>
                  </a:lnTo>
                  <a:lnTo>
                    <a:pt x="212" y="88"/>
                  </a:lnTo>
                  <a:lnTo>
                    <a:pt x="214" y="83"/>
                  </a:lnTo>
                  <a:lnTo>
                    <a:pt x="217" y="79"/>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63564" name="Oval 7"/>
            <p:cNvSpPr>
              <a:spLocks noChangeArrowheads="1"/>
            </p:cNvSpPr>
            <p:nvPr/>
          </p:nvSpPr>
          <p:spPr bwMode="auto">
            <a:xfrm>
              <a:off x="2828" y="3093"/>
              <a:ext cx="360" cy="360"/>
            </a:xfrm>
            <a:prstGeom prst="ellipse">
              <a:avLst/>
            </a:prstGeom>
            <a:noFill/>
            <a:ln w="18732">
              <a:solidFill>
                <a:schemeClr val="tx2"/>
              </a:solidFill>
              <a:round/>
              <a:headEnd/>
              <a:tailEnd/>
            </a:ln>
          </p:spPr>
          <p:txBody>
            <a:bodyPr wrap="none" anchor="ctr"/>
            <a:lstStyle/>
            <a:p>
              <a:endParaRPr lang="en-US" dirty="0">
                <a:latin typeface="Agilent TT Cond" pitchFamily="34" charset="0"/>
              </a:endParaRPr>
            </a:p>
          </p:txBody>
        </p:sp>
      </p:grpSp>
      <p:sp>
        <p:nvSpPr>
          <p:cNvPr id="63494" name="AutoShape 8"/>
          <p:cNvSpPr>
            <a:spLocks noChangeArrowheads="1"/>
          </p:cNvSpPr>
          <p:nvPr/>
        </p:nvSpPr>
        <p:spPr bwMode="auto">
          <a:xfrm flipV="1">
            <a:off x="3276600" y="502285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495" name="Text Box 9"/>
          <p:cNvSpPr txBox="1">
            <a:spLocks noChangeArrowheads="1"/>
          </p:cNvSpPr>
          <p:nvPr/>
        </p:nvSpPr>
        <p:spPr bwMode="auto">
          <a:xfrm>
            <a:off x="3305300" y="5099050"/>
            <a:ext cx="762000"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FM</a:t>
            </a:r>
          </a:p>
          <a:p>
            <a:pPr defTabSz="403225">
              <a:buClr>
                <a:srgbClr val="000000"/>
              </a:buClr>
              <a:buSzPct val="90000"/>
              <a:buFont typeface="Monotype Sorts" pitchFamily="2" charset="2"/>
              <a:buNone/>
            </a:pPr>
            <a:r>
              <a:rPr lang="en-US" sz="1600" dirty="0">
                <a:latin typeface="Agilent TT Cond" pitchFamily="34" charset="0"/>
              </a:rPr>
              <a:t>Source</a:t>
            </a:r>
          </a:p>
        </p:txBody>
      </p:sp>
      <p:grpSp>
        <p:nvGrpSpPr>
          <p:cNvPr id="63496" name="Group 10"/>
          <p:cNvGrpSpPr>
            <a:grpSpLocks/>
          </p:cNvGrpSpPr>
          <p:nvPr/>
        </p:nvGrpSpPr>
        <p:grpSpPr bwMode="auto">
          <a:xfrm>
            <a:off x="3733800" y="2051050"/>
            <a:ext cx="352425" cy="685800"/>
            <a:chOff x="3997" y="2185"/>
            <a:chExt cx="244" cy="489"/>
          </a:xfrm>
        </p:grpSpPr>
        <p:sp>
          <p:nvSpPr>
            <p:cNvPr id="63560" name="Line 11"/>
            <p:cNvSpPr>
              <a:spLocks noChangeShapeType="1"/>
            </p:cNvSpPr>
            <p:nvPr/>
          </p:nvSpPr>
          <p:spPr bwMode="auto">
            <a:xfrm flipV="1">
              <a:off x="4102" y="2264"/>
              <a:ext cx="43" cy="371"/>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63561" name="Freeform 12"/>
            <p:cNvSpPr>
              <a:spLocks/>
            </p:cNvSpPr>
            <p:nvPr/>
          </p:nvSpPr>
          <p:spPr bwMode="auto">
            <a:xfrm>
              <a:off x="4068" y="2310"/>
              <a:ext cx="99" cy="296"/>
            </a:xfrm>
            <a:custGeom>
              <a:avLst/>
              <a:gdLst>
                <a:gd name="T0" fmla="*/ 0 w 99"/>
                <a:gd name="T1" fmla="*/ 295 h 296"/>
                <a:gd name="T2" fmla="*/ 98 w 99"/>
                <a:gd name="T3" fmla="*/ 245 h 296"/>
                <a:gd name="T4" fmla="*/ 0 w 99"/>
                <a:gd name="T5" fmla="*/ 196 h 296"/>
                <a:gd name="T6" fmla="*/ 98 w 99"/>
                <a:gd name="T7" fmla="*/ 147 h 296"/>
                <a:gd name="T8" fmla="*/ 0 w 99"/>
                <a:gd name="T9" fmla="*/ 98 h 296"/>
                <a:gd name="T10" fmla="*/ 98 w 99"/>
                <a:gd name="T11" fmla="*/ 49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562" name="AutoShape 13"/>
            <p:cNvSpPr>
              <a:spLocks noChangeArrowheads="1"/>
            </p:cNvSpPr>
            <p:nvPr/>
          </p:nvSpPr>
          <p:spPr bwMode="auto">
            <a:xfrm flipV="1">
              <a:off x="3997" y="2185"/>
              <a:ext cx="244" cy="489"/>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grpSp>
      <p:sp>
        <p:nvSpPr>
          <p:cNvPr id="63497" name="Text Box 14"/>
          <p:cNvSpPr txBox="1">
            <a:spLocks noChangeArrowheads="1"/>
          </p:cNvSpPr>
          <p:nvPr/>
        </p:nvSpPr>
        <p:spPr bwMode="auto">
          <a:xfrm>
            <a:off x="3733800" y="1517650"/>
            <a:ext cx="931863" cy="393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 Modulator</a:t>
            </a:r>
          </a:p>
        </p:txBody>
      </p:sp>
      <p:sp>
        <p:nvSpPr>
          <p:cNvPr id="63498" name="AutoShape 15"/>
          <p:cNvSpPr>
            <a:spLocks noChangeArrowheads="1"/>
          </p:cNvSpPr>
          <p:nvPr/>
        </p:nvSpPr>
        <p:spPr bwMode="auto">
          <a:xfrm flipV="1">
            <a:off x="5486400" y="205105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499" name="Text Box 16"/>
          <p:cNvSpPr txBox="1">
            <a:spLocks noChangeArrowheads="1"/>
          </p:cNvSpPr>
          <p:nvPr/>
        </p:nvSpPr>
        <p:spPr bwMode="auto">
          <a:xfrm>
            <a:off x="5537200" y="2141538"/>
            <a:ext cx="579438"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Pulse</a:t>
            </a:r>
          </a:p>
          <a:p>
            <a:pPr defTabSz="403225">
              <a:buClr>
                <a:srgbClr val="000000"/>
              </a:buClr>
              <a:buSzPct val="90000"/>
              <a:buFont typeface="Monotype Sorts" pitchFamily="2" charset="2"/>
              <a:buNone/>
            </a:pPr>
            <a:r>
              <a:rPr lang="en-US" sz="1600" dirty="0">
                <a:latin typeface="Agilent TT Cond" pitchFamily="34" charset="0"/>
              </a:rPr>
              <a:t>Mod.</a:t>
            </a:r>
          </a:p>
        </p:txBody>
      </p:sp>
      <p:sp>
        <p:nvSpPr>
          <p:cNvPr id="63500" name="Line 17"/>
          <p:cNvSpPr>
            <a:spLocks noChangeShapeType="1"/>
          </p:cNvSpPr>
          <p:nvPr/>
        </p:nvSpPr>
        <p:spPr bwMode="auto">
          <a:xfrm>
            <a:off x="5105400" y="2432050"/>
            <a:ext cx="3810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3501" name="Line 18"/>
          <p:cNvSpPr>
            <a:spLocks noChangeShapeType="1"/>
          </p:cNvSpPr>
          <p:nvPr/>
        </p:nvSpPr>
        <p:spPr bwMode="auto">
          <a:xfrm>
            <a:off x="4114800" y="2432050"/>
            <a:ext cx="3048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3502" name="Line 19"/>
          <p:cNvSpPr>
            <a:spLocks noChangeShapeType="1"/>
          </p:cNvSpPr>
          <p:nvPr/>
        </p:nvSpPr>
        <p:spPr bwMode="auto">
          <a:xfrm flipV="1">
            <a:off x="7696200" y="2162175"/>
            <a:ext cx="61913" cy="520700"/>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63503" name="Freeform 20"/>
          <p:cNvSpPr>
            <a:spLocks/>
          </p:cNvSpPr>
          <p:nvPr/>
        </p:nvSpPr>
        <p:spPr bwMode="auto">
          <a:xfrm>
            <a:off x="7646988" y="222567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504" name="AutoShape 21"/>
          <p:cNvSpPr>
            <a:spLocks noChangeArrowheads="1"/>
          </p:cNvSpPr>
          <p:nvPr/>
        </p:nvSpPr>
        <p:spPr bwMode="auto">
          <a:xfrm flipV="1">
            <a:off x="7543800" y="2051050"/>
            <a:ext cx="352425" cy="68580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505" name="Text Box 22"/>
          <p:cNvSpPr txBox="1">
            <a:spLocks noChangeArrowheads="1"/>
          </p:cNvSpPr>
          <p:nvPr/>
        </p:nvSpPr>
        <p:spPr bwMode="auto">
          <a:xfrm>
            <a:off x="7239000" y="1441450"/>
            <a:ext cx="1066800" cy="3937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Output</a:t>
            </a:r>
          </a:p>
          <a:p>
            <a:pPr defTabSz="403225">
              <a:buClr>
                <a:srgbClr val="000000"/>
              </a:buClr>
              <a:buSzPct val="90000"/>
              <a:buFont typeface="Monotype Sorts" pitchFamily="2" charset="2"/>
              <a:buNone/>
            </a:pPr>
            <a:r>
              <a:rPr lang="en-US" sz="1600" dirty="0">
                <a:latin typeface="Agilent TT Cond" pitchFamily="34" charset="0"/>
              </a:rPr>
              <a:t>Attenuator</a:t>
            </a:r>
          </a:p>
        </p:txBody>
      </p:sp>
      <p:sp>
        <p:nvSpPr>
          <p:cNvPr id="63506" name="Line 23"/>
          <p:cNvSpPr>
            <a:spLocks noChangeShapeType="1"/>
          </p:cNvSpPr>
          <p:nvPr/>
        </p:nvSpPr>
        <p:spPr bwMode="auto">
          <a:xfrm>
            <a:off x="6172200" y="2432050"/>
            <a:ext cx="13716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3507" name="Freeform 24"/>
          <p:cNvSpPr>
            <a:spLocks/>
          </p:cNvSpPr>
          <p:nvPr/>
        </p:nvSpPr>
        <p:spPr bwMode="auto">
          <a:xfrm rot="5297815">
            <a:off x="7070725" y="260032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508" name="Line 25"/>
          <p:cNvSpPr>
            <a:spLocks noChangeShapeType="1"/>
          </p:cNvSpPr>
          <p:nvPr/>
        </p:nvSpPr>
        <p:spPr bwMode="auto">
          <a:xfrm>
            <a:off x="7162800" y="2584450"/>
            <a:ext cx="0" cy="1524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09" name="Line 26"/>
          <p:cNvSpPr>
            <a:spLocks noChangeShapeType="1"/>
          </p:cNvSpPr>
          <p:nvPr/>
        </p:nvSpPr>
        <p:spPr bwMode="auto">
          <a:xfrm>
            <a:off x="6705600" y="258445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10" name="Line 27"/>
          <p:cNvSpPr>
            <a:spLocks noChangeShapeType="1"/>
          </p:cNvSpPr>
          <p:nvPr/>
        </p:nvSpPr>
        <p:spPr bwMode="auto">
          <a:xfrm>
            <a:off x="6705600" y="2584450"/>
            <a:ext cx="0" cy="8382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11" name="Line 28"/>
          <p:cNvSpPr>
            <a:spLocks noChangeShapeType="1"/>
          </p:cNvSpPr>
          <p:nvPr/>
        </p:nvSpPr>
        <p:spPr bwMode="auto">
          <a:xfrm flipV="1">
            <a:off x="5334000" y="3422650"/>
            <a:ext cx="1371600" cy="0"/>
          </a:xfrm>
          <a:prstGeom prst="line">
            <a:avLst/>
          </a:prstGeom>
          <a:noFill/>
          <a:ln w="28575">
            <a:solidFill>
              <a:schemeClr val="tx1"/>
            </a:solidFill>
            <a:round/>
            <a:headEnd type="arrow" w="med" len="med"/>
            <a:tailEnd/>
          </a:ln>
        </p:spPr>
        <p:txBody>
          <a:bodyPr lIns="0" tIns="0" rIns="0" bIns="0"/>
          <a:lstStyle/>
          <a:p>
            <a:endParaRPr lang="en-US" dirty="0">
              <a:latin typeface="Agilent TT Cond" pitchFamily="34" charset="0"/>
            </a:endParaRPr>
          </a:p>
        </p:txBody>
      </p:sp>
      <p:sp>
        <p:nvSpPr>
          <p:cNvPr id="63512" name="AutoShape 29"/>
          <p:cNvSpPr>
            <a:spLocks noChangeArrowheads="1"/>
          </p:cNvSpPr>
          <p:nvPr/>
        </p:nvSpPr>
        <p:spPr bwMode="auto">
          <a:xfrm flipV="1">
            <a:off x="4648200" y="304165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513" name="Text Box 30"/>
          <p:cNvSpPr txBox="1">
            <a:spLocks noChangeArrowheads="1"/>
          </p:cNvSpPr>
          <p:nvPr/>
        </p:nvSpPr>
        <p:spPr bwMode="auto">
          <a:xfrm>
            <a:off x="4724400" y="3117850"/>
            <a:ext cx="579438"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a:t>
            </a:r>
          </a:p>
          <a:p>
            <a:pPr defTabSz="403225">
              <a:buClr>
                <a:srgbClr val="000000"/>
              </a:buClr>
              <a:buSzPct val="90000"/>
              <a:buFont typeface="Monotype Sorts" pitchFamily="2" charset="2"/>
              <a:buNone/>
            </a:pPr>
            <a:r>
              <a:rPr lang="en-US" sz="1600" dirty="0">
                <a:latin typeface="Agilent TT Cond" pitchFamily="34" charset="0"/>
              </a:rPr>
              <a:t>Driver</a:t>
            </a:r>
          </a:p>
        </p:txBody>
      </p:sp>
      <p:sp>
        <p:nvSpPr>
          <p:cNvPr id="63514" name="AutoShape 31"/>
          <p:cNvSpPr>
            <a:spLocks noChangeArrowheads="1"/>
          </p:cNvSpPr>
          <p:nvPr/>
        </p:nvSpPr>
        <p:spPr bwMode="auto">
          <a:xfrm flipV="1">
            <a:off x="4114800" y="502285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515" name="Text Box 32"/>
          <p:cNvSpPr txBox="1">
            <a:spLocks noChangeArrowheads="1"/>
          </p:cNvSpPr>
          <p:nvPr/>
        </p:nvSpPr>
        <p:spPr bwMode="auto">
          <a:xfrm>
            <a:off x="4131625" y="5099050"/>
            <a:ext cx="762000"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AM</a:t>
            </a:r>
          </a:p>
          <a:p>
            <a:pPr defTabSz="403225">
              <a:buClr>
                <a:srgbClr val="000000"/>
              </a:buClr>
              <a:buSzPct val="90000"/>
              <a:buFont typeface="Monotype Sorts" pitchFamily="2" charset="2"/>
              <a:buNone/>
            </a:pPr>
            <a:r>
              <a:rPr lang="en-US" sz="1600" dirty="0">
                <a:latin typeface="Agilent TT Cond" pitchFamily="34" charset="0"/>
              </a:rPr>
              <a:t>Source</a:t>
            </a:r>
          </a:p>
        </p:txBody>
      </p:sp>
      <p:sp>
        <p:nvSpPr>
          <p:cNvPr id="63516" name="AutoShape 33"/>
          <p:cNvSpPr>
            <a:spLocks noChangeArrowheads="1"/>
          </p:cNvSpPr>
          <p:nvPr/>
        </p:nvSpPr>
        <p:spPr bwMode="auto">
          <a:xfrm flipV="1">
            <a:off x="6096000" y="502285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3517" name="Text Box 34"/>
          <p:cNvSpPr txBox="1">
            <a:spLocks noChangeArrowheads="1"/>
          </p:cNvSpPr>
          <p:nvPr/>
        </p:nvSpPr>
        <p:spPr bwMode="auto">
          <a:xfrm>
            <a:off x="6112825" y="5099050"/>
            <a:ext cx="762000"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Pulse</a:t>
            </a:r>
          </a:p>
          <a:p>
            <a:pPr defTabSz="403225">
              <a:buClr>
                <a:srgbClr val="000000"/>
              </a:buClr>
              <a:buSzPct val="90000"/>
              <a:buFont typeface="Monotype Sorts" pitchFamily="2" charset="2"/>
              <a:buNone/>
            </a:pPr>
            <a:r>
              <a:rPr lang="en-US" sz="1600" dirty="0">
                <a:latin typeface="Agilent TT Cond" pitchFamily="34" charset="0"/>
              </a:rPr>
              <a:t>Source</a:t>
            </a:r>
          </a:p>
        </p:txBody>
      </p:sp>
      <p:sp>
        <p:nvSpPr>
          <p:cNvPr id="63518" name="Line 35"/>
          <p:cNvSpPr>
            <a:spLocks noChangeShapeType="1"/>
          </p:cNvSpPr>
          <p:nvPr/>
        </p:nvSpPr>
        <p:spPr bwMode="auto">
          <a:xfrm flipV="1">
            <a:off x="5867400" y="5403850"/>
            <a:ext cx="228600" cy="0"/>
          </a:xfrm>
          <a:prstGeom prst="line">
            <a:avLst/>
          </a:prstGeom>
          <a:noFill/>
          <a:ln w="28575">
            <a:solidFill>
              <a:srgbClr val="000000"/>
            </a:solidFill>
            <a:round/>
            <a:headEnd/>
            <a:tailEnd/>
          </a:ln>
        </p:spPr>
        <p:txBody>
          <a:bodyPr lIns="0" tIns="0" rIns="0" bIns="0"/>
          <a:lstStyle/>
          <a:p>
            <a:endParaRPr lang="en-US" dirty="0">
              <a:latin typeface="Agilent TT Cond" pitchFamily="34" charset="0"/>
            </a:endParaRPr>
          </a:p>
        </p:txBody>
      </p:sp>
      <p:sp>
        <p:nvSpPr>
          <p:cNvPr id="63519" name="Line 36"/>
          <p:cNvSpPr>
            <a:spLocks noChangeShapeType="1"/>
          </p:cNvSpPr>
          <p:nvPr/>
        </p:nvSpPr>
        <p:spPr bwMode="auto">
          <a:xfrm>
            <a:off x="5867400" y="2736850"/>
            <a:ext cx="0" cy="26670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3520" name="Line 37"/>
          <p:cNvSpPr>
            <a:spLocks noChangeShapeType="1"/>
          </p:cNvSpPr>
          <p:nvPr/>
        </p:nvSpPr>
        <p:spPr bwMode="auto">
          <a:xfrm>
            <a:off x="3886200" y="3422650"/>
            <a:ext cx="7620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21" name="Line 38"/>
          <p:cNvSpPr>
            <a:spLocks noChangeShapeType="1"/>
          </p:cNvSpPr>
          <p:nvPr/>
        </p:nvSpPr>
        <p:spPr bwMode="auto">
          <a:xfrm>
            <a:off x="3886200" y="2736850"/>
            <a:ext cx="0" cy="6858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3522" name="Line 39"/>
          <p:cNvSpPr>
            <a:spLocks noChangeShapeType="1"/>
          </p:cNvSpPr>
          <p:nvPr/>
        </p:nvSpPr>
        <p:spPr bwMode="auto">
          <a:xfrm>
            <a:off x="7924800" y="2432050"/>
            <a:ext cx="8382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3523" name="Line 40"/>
          <p:cNvSpPr>
            <a:spLocks noChangeShapeType="1"/>
          </p:cNvSpPr>
          <p:nvPr/>
        </p:nvSpPr>
        <p:spPr bwMode="auto">
          <a:xfrm flipV="1">
            <a:off x="4800600" y="5403850"/>
            <a:ext cx="76200" cy="0"/>
          </a:xfrm>
          <a:prstGeom prst="line">
            <a:avLst/>
          </a:prstGeom>
          <a:noFill/>
          <a:ln w="28575">
            <a:solidFill>
              <a:srgbClr val="000000"/>
            </a:solidFill>
            <a:round/>
            <a:headEnd/>
            <a:tailEnd/>
          </a:ln>
        </p:spPr>
        <p:txBody>
          <a:bodyPr lIns="0" tIns="0" rIns="0" bIns="0"/>
          <a:lstStyle/>
          <a:p>
            <a:endParaRPr lang="en-US" dirty="0">
              <a:latin typeface="Agilent TT Cond" pitchFamily="34" charset="0"/>
            </a:endParaRPr>
          </a:p>
        </p:txBody>
      </p:sp>
      <p:sp>
        <p:nvSpPr>
          <p:cNvPr id="63524" name="Line 41"/>
          <p:cNvSpPr>
            <a:spLocks noChangeShapeType="1"/>
          </p:cNvSpPr>
          <p:nvPr/>
        </p:nvSpPr>
        <p:spPr bwMode="auto">
          <a:xfrm>
            <a:off x="4876800" y="3727450"/>
            <a:ext cx="0" cy="16764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3525" name="Line 42"/>
          <p:cNvSpPr>
            <a:spLocks noChangeShapeType="1"/>
          </p:cNvSpPr>
          <p:nvPr/>
        </p:nvSpPr>
        <p:spPr bwMode="auto">
          <a:xfrm>
            <a:off x="1295400" y="2127250"/>
            <a:ext cx="1981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26" name="Freeform 43"/>
          <p:cNvSpPr>
            <a:spLocks/>
          </p:cNvSpPr>
          <p:nvPr/>
        </p:nvSpPr>
        <p:spPr bwMode="auto">
          <a:xfrm rot="5297815">
            <a:off x="2193925" y="237172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2"/>
            </a:solidFill>
            <a:round/>
            <a:headEnd/>
            <a:tailEnd/>
          </a:ln>
        </p:spPr>
        <p:txBody>
          <a:bodyPr lIns="0" tIns="0" rIns="0" bIns="0"/>
          <a:lstStyle/>
          <a:p>
            <a:endParaRPr lang="en-US" dirty="0">
              <a:latin typeface="Agilent TT Cond" pitchFamily="34" charset="0"/>
            </a:endParaRPr>
          </a:p>
        </p:txBody>
      </p:sp>
      <p:sp>
        <p:nvSpPr>
          <p:cNvPr id="63527" name="Line 44"/>
          <p:cNvSpPr>
            <a:spLocks noChangeShapeType="1"/>
          </p:cNvSpPr>
          <p:nvPr/>
        </p:nvSpPr>
        <p:spPr bwMode="auto">
          <a:xfrm>
            <a:off x="2286000" y="2279650"/>
            <a:ext cx="0" cy="2286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28" name="Line 45"/>
          <p:cNvSpPr>
            <a:spLocks noChangeShapeType="1"/>
          </p:cNvSpPr>
          <p:nvPr/>
        </p:nvSpPr>
        <p:spPr bwMode="auto">
          <a:xfrm>
            <a:off x="1828800" y="227965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29" name="Line 46"/>
          <p:cNvSpPr>
            <a:spLocks noChangeShapeType="1"/>
          </p:cNvSpPr>
          <p:nvPr/>
        </p:nvSpPr>
        <p:spPr bwMode="auto">
          <a:xfrm>
            <a:off x="1828800" y="2279650"/>
            <a:ext cx="0" cy="60960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3530" name="Line 47"/>
          <p:cNvSpPr>
            <a:spLocks noChangeShapeType="1"/>
          </p:cNvSpPr>
          <p:nvPr/>
        </p:nvSpPr>
        <p:spPr bwMode="auto">
          <a:xfrm>
            <a:off x="990600" y="3270250"/>
            <a:ext cx="533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31" name="Line 48"/>
          <p:cNvSpPr>
            <a:spLocks noChangeShapeType="1"/>
          </p:cNvSpPr>
          <p:nvPr/>
        </p:nvSpPr>
        <p:spPr bwMode="auto">
          <a:xfrm>
            <a:off x="990600" y="2432050"/>
            <a:ext cx="0" cy="8382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3532" name="Line 49"/>
          <p:cNvSpPr>
            <a:spLocks noChangeShapeType="1"/>
          </p:cNvSpPr>
          <p:nvPr/>
        </p:nvSpPr>
        <p:spPr bwMode="auto">
          <a:xfrm flipV="1">
            <a:off x="2209800" y="3270250"/>
            <a:ext cx="838200" cy="0"/>
          </a:xfrm>
          <a:prstGeom prst="line">
            <a:avLst/>
          </a:prstGeom>
          <a:noFill/>
          <a:ln w="28575">
            <a:solidFill>
              <a:srgbClr val="000000"/>
            </a:solidFill>
            <a:round/>
            <a:headEnd type="arrow" w="med" len="med"/>
            <a:tailEnd/>
          </a:ln>
        </p:spPr>
        <p:txBody>
          <a:bodyPr lIns="0" tIns="0" rIns="0" bIns="0"/>
          <a:lstStyle/>
          <a:p>
            <a:endParaRPr lang="en-US" dirty="0">
              <a:latin typeface="Agilent TT Cond" pitchFamily="34" charset="0"/>
            </a:endParaRPr>
          </a:p>
        </p:txBody>
      </p:sp>
      <p:sp>
        <p:nvSpPr>
          <p:cNvPr id="63534" name="Freeform 51"/>
          <p:cNvSpPr>
            <a:spLocks/>
          </p:cNvSpPr>
          <p:nvPr/>
        </p:nvSpPr>
        <p:spPr bwMode="auto">
          <a:xfrm>
            <a:off x="781050" y="4973638"/>
            <a:ext cx="346075" cy="203200"/>
          </a:xfrm>
          <a:custGeom>
            <a:avLst/>
            <a:gdLst>
              <a:gd name="T0" fmla="*/ 2147483647 w 295"/>
              <a:gd name="T1" fmla="*/ 2147483647 h 215"/>
              <a:gd name="T2" fmla="*/ 2147483647 w 295"/>
              <a:gd name="T3" fmla="*/ 2147483647 h 215"/>
              <a:gd name="T4" fmla="*/ 2147483647 w 295"/>
              <a:gd name="T5" fmla="*/ 2147483647 h 215"/>
              <a:gd name="T6" fmla="*/ 2147483647 w 295"/>
              <a:gd name="T7" fmla="*/ 2147483647 h 215"/>
              <a:gd name="T8" fmla="*/ 2147483647 w 295"/>
              <a:gd name="T9" fmla="*/ 2147483647 h 215"/>
              <a:gd name="T10" fmla="*/ 2147483647 w 295"/>
              <a:gd name="T11" fmla="*/ 2147483647 h 215"/>
              <a:gd name="T12" fmla="*/ 2147483647 w 295"/>
              <a:gd name="T13" fmla="*/ 2147483647 h 215"/>
              <a:gd name="T14" fmla="*/ 2147483647 w 295"/>
              <a:gd name="T15" fmla="*/ 2147483647 h 215"/>
              <a:gd name="T16" fmla="*/ 2147483647 w 295"/>
              <a:gd name="T17" fmla="*/ 2147483647 h 215"/>
              <a:gd name="T18" fmla="*/ 2147483647 w 295"/>
              <a:gd name="T19" fmla="*/ 2147483647 h 215"/>
              <a:gd name="T20" fmla="*/ 2147483647 w 295"/>
              <a:gd name="T21" fmla="*/ 2147483647 h 215"/>
              <a:gd name="T22" fmla="*/ 2147483647 w 295"/>
              <a:gd name="T23" fmla="*/ 2147483647 h 215"/>
              <a:gd name="T24" fmla="*/ 2147483647 w 295"/>
              <a:gd name="T25" fmla="*/ 0 h 215"/>
              <a:gd name="T26" fmla="*/ 2147483647 w 295"/>
              <a:gd name="T27" fmla="*/ 2147483647 h 215"/>
              <a:gd name="T28" fmla="*/ 2147483647 w 295"/>
              <a:gd name="T29" fmla="*/ 2147483647 h 215"/>
              <a:gd name="T30" fmla="*/ 2147483647 w 295"/>
              <a:gd name="T31" fmla="*/ 2147483647 h 215"/>
              <a:gd name="T32" fmla="*/ 2147483647 w 295"/>
              <a:gd name="T33" fmla="*/ 2147483647 h 215"/>
              <a:gd name="T34" fmla="*/ 2147483647 w 295"/>
              <a:gd name="T35" fmla="*/ 2147483647 h 215"/>
              <a:gd name="T36" fmla="*/ 2147483647 w 295"/>
              <a:gd name="T37" fmla="*/ 2147483647 h 215"/>
              <a:gd name="T38" fmla="*/ 2147483647 w 295"/>
              <a:gd name="T39" fmla="*/ 2147483647 h 215"/>
              <a:gd name="T40" fmla="*/ 2147483647 w 295"/>
              <a:gd name="T41" fmla="*/ 2147483647 h 215"/>
              <a:gd name="T42" fmla="*/ 2147483647 w 295"/>
              <a:gd name="T43" fmla="*/ 2147483647 h 215"/>
              <a:gd name="T44" fmla="*/ 2147483647 w 295"/>
              <a:gd name="T45" fmla="*/ 2147483647 h 215"/>
              <a:gd name="T46" fmla="*/ 2147483647 w 295"/>
              <a:gd name="T47" fmla="*/ 2147483647 h 215"/>
              <a:gd name="T48" fmla="*/ 2147483647 w 295"/>
              <a:gd name="T49" fmla="*/ 2147483647 h 215"/>
              <a:gd name="T50" fmla="*/ 2147483647 w 295"/>
              <a:gd name="T51" fmla="*/ 2147483647 h 215"/>
              <a:gd name="T52" fmla="*/ 2147483647 w 295"/>
              <a:gd name="T53" fmla="*/ 2147483647 h 215"/>
              <a:gd name="T54" fmla="*/ 2147483647 w 295"/>
              <a:gd name="T55" fmla="*/ 2147483647 h 215"/>
              <a:gd name="T56" fmla="*/ 2147483647 w 295"/>
              <a:gd name="T57" fmla="*/ 2147483647 h 215"/>
              <a:gd name="T58" fmla="*/ 2147483647 w 295"/>
              <a:gd name="T59" fmla="*/ 2147483647 h 215"/>
              <a:gd name="T60" fmla="*/ 2147483647 w 295"/>
              <a:gd name="T61" fmla="*/ 2147483647 h 215"/>
              <a:gd name="T62" fmla="*/ 2147483647 w 295"/>
              <a:gd name="T63" fmla="*/ 2147483647 h 215"/>
              <a:gd name="T64" fmla="*/ 2147483647 w 295"/>
              <a:gd name="T65" fmla="*/ 2147483647 h 215"/>
              <a:gd name="T66" fmla="*/ 2147483647 w 295"/>
              <a:gd name="T67" fmla="*/ 2147483647 h 215"/>
              <a:gd name="T68" fmla="*/ 2147483647 w 295"/>
              <a:gd name="T69" fmla="*/ 2147483647 h 215"/>
              <a:gd name="T70" fmla="*/ 2147483647 w 295"/>
              <a:gd name="T71" fmla="*/ 2147483647 h 215"/>
              <a:gd name="T72" fmla="*/ 2147483647 w 295"/>
              <a:gd name="T73" fmla="*/ 2147483647 h 215"/>
              <a:gd name="T74" fmla="*/ 2147483647 w 295"/>
              <a:gd name="T75" fmla="*/ 2147483647 h 215"/>
              <a:gd name="T76" fmla="*/ 2147483647 w 295"/>
              <a:gd name="T77" fmla="*/ 2147483647 h 215"/>
              <a:gd name="T78" fmla="*/ 2147483647 w 295"/>
              <a:gd name="T79" fmla="*/ 2147483647 h 215"/>
              <a:gd name="T80" fmla="*/ 2147483647 w 295"/>
              <a:gd name="T81" fmla="*/ 2147483647 h 215"/>
              <a:gd name="T82" fmla="*/ 2147483647 w 295"/>
              <a:gd name="T83" fmla="*/ 2147483647 h 215"/>
              <a:gd name="T84" fmla="*/ 2147483647 w 295"/>
              <a:gd name="T85" fmla="*/ 2147483647 h 215"/>
              <a:gd name="T86" fmla="*/ 2147483647 w 295"/>
              <a:gd name="T87" fmla="*/ 2147483647 h 215"/>
              <a:gd name="T88" fmla="*/ 2147483647 w 295"/>
              <a:gd name="T89" fmla="*/ 2147483647 h 215"/>
              <a:gd name="T90" fmla="*/ 2147483647 w 295"/>
              <a:gd name="T91" fmla="*/ 2147483647 h 215"/>
              <a:gd name="T92" fmla="*/ 2147483647 w 295"/>
              <a:gd name="T93" fmla="*/ 2147483647 h 215"/>
              <a:gd name="T94" fmla="*/ 2147483647 w 295"/>
              <a:gd name="T95" fmla="*/ 2147483647 h 215"/>
              <a:gd name="T96" fmla="*/ 2147483647 w 295"/>
              <a:gd name="T97" fmla="*/ 2147483647 h 215"/>
              <a:gd name="T98" fmla="*/ 2147483647 w 295"/>
              <a:gd name="T99" fmla="*/ 2147483647 h 215"/>
              <a:gd name="T100" fmla="*/ 2147483647 w 295"/>
              <a:gd name="T101" fmla="*/ 2147483647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5"/>
              <a:gd name="T155" fmla="*/ 295 w 295"/>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5">
                <a:moveTo>
                  <a:pt x="0" y="108"/>
                </a:moveTo>
                <a:lnTo>
                  <a:pt x="2" y="100"/>
                </a:lnTo>
                <a:lnTo>
                  <a:pt x="6" y="93"/>
                </a:lnTo>
                <a:lnTo>
                  <a:pt x="9" y="87"/>
                </a:lnTo>
                <a:lnTo>
                  <a:pt x="12" y="80"/>
                </a:lnTo>
                <a:lnTo>
                  <a:pt x="14" y="74"/>
                </a:lnTo>
                <a:lnTo>
                  <a:pt x="17" y="68"/>
                </a:lnTo>
                <a:lnTo>
                  <a:pt x="21" y="62"/>
                </a:lnTo>
                <a:lnTo>
                  <a:pt x="24" y="56"/>
                </a:lnTo>
                <a:lnTo>
                  <a:pt x="26" y="50"/>
                </a:lnTo>
                <a:lnTo>
                  <a:pt x="29" y="44"/>
                </a:lnTo>
                <a:lnTo>
                  <a:pt x="32" y="40"/>
                </a:lnTo>
                <a:lnTo>
                  <a:pt x="35" y="34"/>
                </a:lnTo>
                <a:lnTo>
                  <a:pt x="37" y="31"/>
                </a:lnTo>
                <a:lnTo>
                  <a:pt x="41" y="26"/>
                </a:lnTo>
                <a:lnTo>
                  <a:pt x="43" y="21"/>
                </a:lnTo>
                <a:lnTo>
                  <a:pt x="47" y="17"/>
                </a:lnTo>
                <a:lnTo>
                  <a:pt x="50" y="14"/>
                </a:lnTo>
                <a:lnTo>
                  <a:pt x="52" y="11"/>
                </a:lnTo>
                <a:lnTo>
                  <a:pt x="56" y="10"/>
                </a:lnTo>
                <a:lnTo>
                  <a:pt x="58" y="6"/>
                </a:lnTo>
                <a:lnTo>
                  <a:pt x="62" y="4"/>
                </a:lnTo>
                <a:lnTo>
                  <a:pt x="65" y="3"/>
                </a:lnTo>
                <a:lnTo>
                  <a:pt x="67" y="1"/>
                </a:lnTo>
                <a:lnTo>
                  <a:pt x="70" y="0"/>
                </a:lnTo>
                <a:lnTo>
                  <a:pt x="73" y="0"/>
                </a:lnTo>
                <a:lnTo>
                  <a:pt x="77" y="0"/>
                </a:lnTo>
                <a:lnTo>
                  <a:pt x="79" y="1"/>
                </a:lnTo>
                <a:lnTo>
                  <a:pt x="82" y="3"/>
                </a:lnTo>
                <a:lnTo>
                  <a:pt x="86" y="4"/>
                </a:lnTo>
                <a:lnTo>
                  <a:pt x="88" y="6"/>
                </a:lnTo>
                <a:lnTo>
                  <a:pt x="91" y="8"/>
                </a:lnTo>
                <a:lnTo>
                  <a:pt x="95" y="11"/>
                </a:lnTo>
                <a:lnTo>
                  <a:pt x="97" y="13"/>
                </a:lnTo>
                <a:lnTo>
                  <a:pt x="99" y="17"/>
                </a:lnTo>
                <a:lnTo>
                  <a:pt x="103" y="21"/>
                </a:lnTo>
                <a:lnTo>
                  <a:pt x="106" y="26"/>
                </a:lnTo>
                <a:lnTo>
                  <a:pt x="110" y="32"/>
                </a:lnTo>
                <a:lnTo>
                  <a:pt x="113" y="34"/>
                </a:lnTo>
                <a:lnTo>
                  <a:pt x="115" y="40"/>
                </a:lnTo>
                <a:lnTo>
                  <a:pt x="116" y="44"/>
                </a:lnTo>
                <a:lnTo>
                  <a:pt x="120" y="49"/>
                </a:lnTo>
                <a:lnTo>
                  <a:pt x="123" y="56"/>
                </a:lnTo>
                <a:lnTo>
                  <a:pt x="126" y="62"/>
                </a:lnTo>
                <a:lnTo>
                  <a:pt x="129" y="68"/>
                </a:lnTo>
                <a:lnTo>
                  <a:pt x="131" y="74"/>
                </a:lnTo>
                <a:lnTo>
                  <a:pt x="135" y="80"/>
                </a:lnTo>
                <a:lnTo>
                  <a:pt x="138" y="87"/>
                </a:lnTo>
                <a:lnTo>
                  <a:pt x="140" y="93"/>
                </a:lnTo>
                <a:lnTo>
                  <a:pt x="144" y="100"/>
                </a:lnTo>
                <a:lnTo>
                  <a:pt x="146" y="106"/>
                </a:lnTo>
                <a:lnTo>
                  <a:pt x="146" y="108"/>
                </a:lnTo>
                <a:lnTo>
                  <a:pt x="150" y="113"/>
                </a:lnTo>
                <a:lnTo>
                  <a:pt x="152" y="119"/>
                </a:lnTo>
                <a:lnTo>
                  <a:pt x="155" y="126"/>
                </a:lnTo>
                <a:lnTo>
                  <a:pt x="158" y="134"/>
                </a:lnTo>
                <a:lnTo>
                  <a:pt x="161" y="139"/>
                </a:lnTo>
                <a:lnTo>
                  <a:pt x="164" y="145"/>
                </a:lnTo>
                <a:lnTo>
                  <a:pt x="166" y="151"/>
                </a:lnTo>
                <a:lnTo>
                  <a:pt x="171" y="157"/>
                </a:lnTo>
                <a:lnTo>
                  <a:pt x="172" y="163"/>
                </a:lnTo>
                <a:lnTo>
                  <a:pt x="176" y="170"/>
                </a:lnTo>
                <a:lnTo>
                  <a:pt x="180" y="174"/>
                </a:lnTo>
                <a:lnTo>
                  <a:pt x="183" y="180"/>
                </a:lnTo>
                <a:lnTo>
                  <a:pt x="184" y="184"/>
                </a:lnTo>
                <a:lnTo>
                  <a:pt x="187" y="188"/>
                </a:lnTo>
                <a:lnTo>
                  <a:pt x="191" y="192"/>
                </a:lnTo>
                <a:lnTo>
                  <a:pt x="194" y="196"/>
                </a:lnTo>
                <a:lnTo>
                  <a:pt x="196" y="199"/>
                </a:lnTo>
                <a:lnTo>
                  <a:pt x="198" y="202"/>
                </a:lnTo>
                <a:lnTo>
                  <a:pt x="202" y="205"/>
                </a:lnTo>
                <a:lnTo>
                  <a:pt x="204" y="207"/>
                </a:lnTo>
                <a:lnTo>
                  <a:pt x="208" y="209"/>
                </a:lnTo>
                <a:lnTo>
                  <a:pt x="211" y="210"/>
                </a:lnTo>
                <a:lnTo>
                  <a:pt x="213" y="212"/>
                </a:lnTo>
                <a:lnTo>
                  <a:pt x="218" y="213"/>
                </a:lnTo>
                <a:lnTo>
                  <a:pt x="220" y="214"/>
                </a:lnTo>
                <a:lnTo>
                  <a:pt x="222" y="213"/>
                </a:lnTo>
                <a:lnTo>
                  <a:pt x="226" y="212"/>
                </a:lnTo>
                <a:lnTo>
                  <a:pt x="229" y="210"/>
                </a:lnTo>
                <a:lnTo>
                  <a:pt x="232" y="209"/>
                </a:lnTo>
                <a:lnTo>
                  <a:pt x="234" y="207"/>
                </a:lnTo>
                <a:lnTo>
                  <a:pt x="237" y="205"/>
                </a:lnTo>
                <a:lnTo>
                  <a:pt x="240" y="202"/>
                </a:lnTo>
                <a:lnTo>
                  <a:pt x="243" y="199"/>
                </a:lnTo>
                <a:lnTo>
                  <a:pt x="246" y="196"/>
                </a:lnTo>
                <a:lnTo>
                  <a:pt x="250" y="192"/>
                </a:lnTo>
                <a:lnTo>
                  <a:pt x="252" y="188"/>
                </a:lnTo>
                <a:lnTo>
                  <a:pt x="254" y="184"/>
                </a:lnTo>
                <a:lnTo>
                  <a:pt x="258" y="180"/>
                </a:lnTo>
                <a:lnTo>
                  <a:pt x="261" y="174"/>
                </a:lnTo>
                <a:lnTo>
                  <a:pt x="264" y="170"/>
                </a:lnTo>
                <a:lnTo>
                  <a:pt x="267" y="164"/>
                </a:lnTo>
                <a:lnTo>
                  <a:pt x="270" y="157"/>
                </a:lnTo>
                <a:lnTo>
                  <a:pt x="273" y="152"/>
                </a:lnTo>
                <a:lnTo>
                  <a:pt x="276" y="146"/>
                </a:lnTo>
                <a:lnTo>
                  <a:pt x="279" y="139"/>
                </a:lnTo>
                <a:lnTo>
                  <a:pt x="282" y="134"/>
                </a:lnTo>
                <a:lnTo>
                  <a:pt x="285" y="126"/>
                </a:lnTo>
                <a:lnTo>
                  <a:pt x="288" y="121"/>
                </a:lnTo>
                <a:lnTo>
                  <a:pt x="290" y="113"/>
                </a:lnTo>
                <a:lnTo>
                  <a:pt x="294" y="108"/>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63535" name="Oval 52"/>
          <p:cNvSpPr>
            <a:spLocks noChangeArrowheads="1"/>
          </p:cNvSpPr>
          <p:nvPr/>
        </p:nvSpPr>
        <p:spPr bwMode="auto">
          <a:xfrm>
            <a:off x="677863" y="4862513"/>
            <a:ext cx="571500" cy="461962"/>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3536" name="AutoShape 53"/>
          <p:cNvSpPr>
            <a:spLocks noChangeArrowheads="1"/>
          </p:cNvSpPr>
          <p:nvPr/>
        </p:nvSpPr>
        <p:spPr bwMode="auto">
          <a:xfrm flipV="1">
            <a:off x="1684338" y="4865688"/>
            <a:ext cx="569912" cy="463550"/>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3537" name="Line 54"/>
          <p:cNvSpPr>
            <a:spLocks noChangeShapeType="1"/>
          </p:cNvSpPr>
          <p:nvPr/>
        </p:nvSpPr>
        <p:spPr bwMode="auto">
          <a:xfrm>
            <a:off x="1254125" y="5097463"/>
            <a:ext cx="430213" cy="0"/>
          </a:xfrm>
          <a:prstGeom prst="line">
            <a:avLst/>
          </a:prstGeom>
          <a:noFill/>
          <a:ln w="28575">
            <a:solidFill>
              <a:schemeClr val="tx1"/>
            </a:solidFill>
            <a:round/>
            <a:headEnd/>
            <a:tailEnd type="arrow" w="med" len="med"/>
          </a:ln>
        </p:spPr>
        <p:txBody>
          <a:bodyPr wrap="none" anchor="ctr"/>
          <a:lstStyle/>
          <a:p>
            <a:endParaRPr lang="en-US" dirty="0">
              <a:latin typeface="Agilent TT Cond" pitchFamily="34" charset="0"/>
            </a:endParaRPr>
          </a:p>
        </p:txBody>
      </p:sp>
      <p:sp>
        <p:nvSpPr>
          <p:cNvPr id="63538" name="Text Box 55"/>
          <p:cNvSpPr txBox="1">
            <a:spLocks noChangeArrowheads="1"/>
          </p:cNvSpPr>
          <p:nvPr/>
        </p:nvSpPr>
        <p:spPr bwMode="auto">
          <a:xfrm>
            <a:off x="682625" y="5344475"/>
            <a:ext cx="1412875" cy="2111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Reference</a:t>
            </a:r>
          </a:p>
          <a:p>
            <a:pPr defTabSz="403225">
              <a:buClr>
                <a:srgbClr val="000000"/>
              </a:buClr>
              <a:buSzPct val="90000"/>
              <a:buFont typeface="Monotype Sorts" pitchFamily="2" charset="2"/>
              <a:buNone/>
            </a:pPr>
            <a:r>
              <a:rPr lang="en-US" sz="1600" dirty="0">
                <a:latin typeface="Agilent TT Cond" pitchFamily="34" charset="0"/>
              </a:rPr>
              <a:t>Oscillator</a:t>
            </a:r>
          </a:p>
        </p:txBody>
      </p:sp>
      <p:grpSp>
        <p:nvGrpSpPr>
          <p:cNvPr id="63539" name="Group 56"/>
          <p:cNvGrpSpPr>
            <a:grpSpLocks/>
          </p:cNvGrpSpPr>
          <p:nvPr/>
        </p:nvGrpSpPr>
        <p:grpSpPr bwMode="auto">
          <a:xfrm>
            <a:off x="1905000" y="5022850"/>
            <a:ext cx="88900" cy="107950"/>
            <a:chOff x="1210" y="2429"/>
            <a:chExt cx="62" cy="77"/>
          </a:xfrm>
        </p:grpSpPr>
        <p:sp>
          <p:nvSpPr>
            <p:cNvPr id="63557" name="Line 57"/>
            <p:cNvSpPr>
              <a:spLocks noChangeShapeType="1"/>
            </p:cNvSpPr>
            <p:nvPr/>
          </p:nvSpPr>
          <p:spPr bwMode="auto">
            <a:xfrm>
              <a:off x="1210" y="2467"/>
              <a:ext cx="62" cy="0"/>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63558" name="Oval 58"/>
            <p:cNvSpPr>
              <a:spLocks noChangeArrowheads="1"/>
            </p:cNvSpPr>
            <p:nvPr/>
          </p:nvSpPr>
          <p:spPr bwMode="auto">
            <a:xfrm>
              <a:off x="1232" y="2429"/>
              <a:ext cx="18" cy="20"/>
            </a:xfrm>
            <a:prstGeom prst="ellipse">
              <a:avLst/>
            </a:prstGeom>
            <a:solidFill>
              <a:srgbClr val="000000"/>
            </a:solidFill>
            <a:ln w="18732">
              <a:solidFill>
                <a:schemeClr val="tx1"/>
              </a:solidFill>
              <a:round/>
              <a:headEnd/>
              <a:tailEnd/>
            </a:ln>
          </p:spPr>
          <p:txBody>
            <a:bodyPr wrap="none" anchor="ctr"/>
            <a:lstStyle/>
            <a:p>
              <a:endParaRPr lang="en-US" dirty="0">
                <a:latin typeface="Agilent TT Cond" pitchFamily="34" charset="0"/>
              </a:endParaRPr>
            </a:p>
          </p:txBody>
        </p:sp>
        <p:sp>
          <p:nvSpPr>
            <p:cNvPr id="63559" name="Oval 59"/>
            <p:cNvSpPr>
              <a:spLocks noChangeArrowheads="1"/>
            </p:cNvSpPr>
            <p:nvPr/>
          </p:nvSpPr>
          <p:spPr bwMode="auto">
            <a:xfrm>
              <a:off x="1232" y="2486"/>
              <a:ext cx="18" cy="20"/>
            </a:xfrm>
            <a:prstGeom prst="ellipse">
              <a:avLst/>
            </a:prstGeom>
            <a:solidFill>
              <a:srgbClr val="000000"/>
            </a:solidFill>
            <a:ln w="18732">
              <a:solidFill>
                <a:schemeClr val="tx1"/>
              </a:solidFill>
              <a:round/>
              <a:headEnd/>
              <a:tailEnd/>
            </a:ln>
          </p:spPr>
          <p:txBody>
            <a:bodyPr wrap="none" anchor="ctr"/>
            <a:lstStyle/>
            <a:p>
              <a:endParaRPr lang="en-US" dirty="0">
                <a:latin typeface="Agilent TT Cond" pitchFamily="34" charset="0"/>
              </a:endParaRPr>
            </a:p>
          </p:txBody>
        </p:sp>
      </p:grpSp>
      <p:sp>
        <p:nvSpPr>
          <p:cNvPr id="63540" name="Line 60"/>
          <p:cNvSpPr>
            <a:spLocks noChangeShapeType="1"/>
          </p:cNvSpPr>
          <p:nvPr/>
        </p:nvSpPr>
        <p:spPr bwMode="auto">
          <a:xfrm>
            <a:off x="1981200" y="3575050"/>
            <a:ext cx="0" cy="12954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3543" name="Line 63"/>
          <p:cNvSpPr>
            <a:spLocks noChangeShapeType="1"/>
          </p:cNvSpPr>
          <p:nvPr/>
        </p:nvSpPr>
        <p:spPr bwMode="auto">
          <a:xfrm>
            <a:off x="3048000" y="5403850"/>
            <a:ext cx="2286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44" name="Line 64"/>
          <p:cNvSpPr>
            <a:spLocks noChangeShapeType="1"/>
          </p:cNvSpPr>
          <p:nvPr/>
        </p:nvSpPr>
        <p:spPr bwMode="auto">
          <a:xfrm>
            <a:off x="3048000" y="3270250"/>
            <a:ext cx="0" cy="21336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46" name="Text Box 66"/>
          <p:cNvSpPr txBox="1">
            <a:spLocks noChangeArrowheads="1"/>
          </p:cNvSpPr>
          <p:nvPr/>
        </p:nvSpPr>
        <p:spPr bwMode="auto">
          <a:xfrm>
            <a:off x="1219200" y="1822450"/>
            <a:ext cx="609600" cy="231775"/>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600" dirty="0">
                <a:latin typeface="Agilent TT Cond" pitchFamily="34" charset="0"/>
              </a:rPr>
              <a:t>VCO</a:t>
            </a:r>
          </a:p>
        </p:txBody>
      </p:sp>
      <p:sp>
        <p:nvSpPr>
          <p:cNvPr id="63547" name="Line 67"/>
          <p:cNvSpPr>
            <a:spLocks noChangeShapeType="1"/>
          </p:cNvSpPr>
          <p:nvPr/>
        </p:nvSpPr>
        <p:spPr bwMode="auto">
          <a:xfrm>
            <a:off x="3276600" y="2127250"/>
            <a:ext cx="0" cy="3048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3548" name="Line 68"/>
          <p:cNvSpPr>
            <a:spLocks noChangeShapeType="1"/>
          </p:cNvSpPr>
          <p:nvPr/>
        </p:nvSpPr>
        <p:spPr bwMode="auto">
          <a:xfrm>
            <a:off x="3276600" y="2432050"/>
            <a:ext cx="4572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3549" name="Text Box 69"/>
          <p:cNvSpPr txBox="1">
            <a:spLocks noChangeArrowheads="1"/>
          </p:cNvSpPr>
          <p:nvPr/>
        </p:nvSpPr>
        <p:spPr bwMode="auto">
          <a:xfrm>
            <a:off x="3424020" y="4332253"/>
            <a:ext cx="843180"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i="1" dirty="0">
                <a:latin typeface="Agilent TT Cond" pitchFamily="34" charset="0"/>
              </a:rPr>
              <a:t>FM, PM input</a:t>
            </a:r>
          </a:p>
        </p:txBody>
      </p:sp>
      <p:sp>
        <p:nvSpPr>
          <p:cNvPr id="63550" name="Text Box 70"/>
          <p:cNvSpPr txBox="1">
            <a:spLocks noChangeArrowheads="1"/>
          </p:cNvSpPr>
          <p:nvPr/>
        </p:nvSpPr>
        <p:spPr bwMode="auto">
          <a:xfrm>
            <a:off x="5197859" y="4314016"/>
            <a:ext cx="577081"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i="1" dirty="0">
                <a:latin typeface="Agilent TT Cond" pitchFamily="34" charset="0"/>
              </a:rPr>
              <a:t>AM input</a:t>
            </a:r>
          </a:p>
        </p:txBody>
      </p:sp>
      <p:sp>
        <p:nvSpPr>
          <p:cNvPr id="63551" name="Text Box 71"/>
          <p:cNvSpPr txBox="1">
            <a:spLocks noChangeArrowheads="1"/>
          </p:cNvSpPr>
          <p:nvPr/>
        </p:nvSpPr>
        <p:spPr bwMode="auto">
          <a:xfrm>
            <a:off x="6331600" y="4341813"/>
            <a:ext cx="1014700"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i="1" dirty="0">
                <a:latin typeface="Agilent TT Cond" pitchFamily="34" charset="0"/>
              </a:rPr>
              <a:t>Pulse Mod input</a:t>
            </a:r>
          </a:p>
        </p:txBody>
      </p:sp>
      <p:sp>
        <p:nvSpPr>
          <p:cNvPr id="63552" name="Line 72"/>
          <p:cNvSpPr>
            <a:spLocks noChangeShapeType="1"/>
          </p:cNvSpPr>
          <p:nvPr/>
        </p:nvSpPr>
        <p:spPr bwMode="auto">
          <a:xfrm>
            <a:off x="3032986" y="4432039"/>
            <a:ext cx="228600" cy="0"/>
          </a:xfrm>
          <a:prstGeom prst="line">
            <a:avLst/>
          </a:prstGeom>
          <a:noFill/>
          <a:ln w="25400">
            <a:solidFill>
              <a:schemeClr val="tx1"/>
            </a:solidFill>
            <a:round/>
            <a:headEnd/>
            <a:tailEnd type="oval" w="med" len="med"/>
          </a:ln>
        </p:spPr>
        <p:txBody>
          <a:bodyPr lIns="0" tIns="0" rIns="0" bIns="0">
            <a:spAutoFit/>
          </a:bodyPr>
          <a:lstStyle/>
          <a:p>
            <a:endParaRPr lang="en-US" dirty="0">
              <a:latin typeface="Agilent TT Cond" pitchFamily="34" charset="0"/>
            </a:endParaRPr>
          </a:p>
        </p:txBody>
      </p:sp>
      <p:sp>
        <p:nvSpPr>
          <p:cNvPr id="63553" name="Line 73"/>
          <p:cNvSpPr>
            <a:spLocks noChangeShapeType="1"/>
          </p:cNvSpPr>
          <p:nvPr/>
        </p:nvSpPr>
        <p:spPr bwMode="auto">
          <a:xfrm>
            <a:off x="4870598" y="4404243"/>
            <a:ext cx="228600" cy="0"/>
          </a:xfrm>
          <a:prstGeom prst="line">
            <a:avLst/>
          </a:prstGeom>
          <a:noFill/>
          <a:ln w="25400">
            <a:solidFill>
              <a:schemeClr val="tx1"/>
            </a:solidFill>
            <a:round/>
            <a:headEnd/>
            <a:tailEnd type="oval" w="med" len="med"/>
          </a:ln>
        </p:spPr>
        <p:txBody>
          <a:bodyPr lIns="0" tIns="0" rIns="0" bIns="0">
            <a:spAutoFit/>
          </a:bodyPr>
          <a:lstStyle/>
          <a:p>
            <a:endParaRPr lang="en-US" dirty="0">
              <a:latin typeface="Agilent TT Cond" pitchFamily="34" charset="0"/>
            </a:endParaRPr>
          </a:p>
        </p:txBody>
      </p:sp>
      <p:sp>
        <p:nvSpPr>
          <p:cNvPr id="63554" name="Line 74"/>
          <p:cNvSpPr>
            <a:spLocks noChangeShapeType="1"/>
          </p:cNvSpPr>
          <p:nvPr/>
        </p:nvSpPr>
        <p:spPr bwMode="auto">
          <a:xfrm>
            <a:off x="5867400" y="4413250"/>
            <a:ext cx="228600" cy="0"/>
          </a:xfrm>
          <a:prstGeom prst="line">
            <a:avLst/>
          </a:prstGeom>
          <a:noFill/>
          <a:ln w="25400">
            <a:solidFill>
              <a:schemeClr val="tx1"/>
            </a:solidFill>
            <a:round/>
            <a:headEnd/>
            <a:tailEnd type="oval" w="med" len="med"/>
          </a:ln>
        </p:spPr>
        <p:txBody>
          <a:bodyPr lIns="0" tIns="0" rIns="0" bIns="0">
            <a:spAutoFit/>
          </a:bodyPr>
          <a:lstStyle/>
          <a:p>
            <a:endParaRPr lang="en-US" dirty="0">
              <a:latin typeface="Agilent TT Cond" pitchFamily="34" charset="0"/>
            </a:endParaRPr>
          </a:p>
        </p:txBody>
      </p:sp>
      <p:sp>
        <p:nvSpPr>
          <p:cNvPr id="63555" name="Rectangle 75"/>
          <p:cNvSpPr>
            <a:spLocks noChangeArrowheads="1"/>
          </p:cNvSpPr>
          <p:nvPr/>
        </p:nvSpPr>
        <p:spPr bwMode="auto">
          <a:xfrm>
            <a:off x="312737" y="184149"/>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Analog Signals – Block Diagram</a:t>
            </a:r>
          </a:p>
        </p:txBody>
      </p:sp>
      <p:sp>
        <p:nvSpPr>
          <p:cNvPr id="63556" name="Rectangle 76"/>
          <p:cNvSpPr>
            <a:spLocks noChangeArrowheads="1"/>
          </p:cNvSpPr>
          <p:nvPr/>
        </p:nvSpPr>
        <p:spPr bwMode="auto">
          <a:xfrm>
            <a:off x="1219200" y="8382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Add internal modulation generator</a:t>
            </a:r>
            <a:endParaRPr lang="en-US" sz="3200" b="1" dirty="0">
              <a:latin typeface="Agilent TT Cond" pitchFamily="34" charset="0"/>
            </a:endParaRP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p:txBody>
          <a:bodyPr/>
          <a:lstStyle/>
          <a:p>
            <a:r>
              <a:rPr lang="en-US"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3581400" y="2697675"/>
            <a:ext cx="2646363" cy="298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a:solidFill>
                  <a:srgbClr val="000000"/>
                </a:solidFill>
                <a:latin typeface="Agilent TT Cond" pitchFamily="34" charset="0"/>
              </a:rPr>
              <a:t>FM during the pulse = chirp</a:t>
            </a:r>
            <a:endParaRPr lang="en-US" sz="1400" dirty="0">
              <a:latin typeface="Agilent TT Cond" pitchFamily="34" charset="0"/>
            </a:endParaRPr>
          </a:p>
        </p:txBody>
      </p:sp>
      <p:sp>
        <p:nvSpPr>
          <p:cNvPr id="8196" name="Oval 3"/>
          <p:cNvSpPr>
            <a:spLocks noChangeArrowheads="1"/>
          </p:cNvSpPr>
          <p:nvPr/>
        </p:nvSpPr>
        <p:spPr bwMode="auto">
          <a:xfrm>
            <a:off x="5880100" y="1623000"/>
            <a:ext cx="1371600" cy="685800"/>
          </a:xfrm>
          <a:prstGeom prst="ellipse">
            <a:avLst/>
          </a:prstGeom>
          <a:solidFill>
            <a:srgbClr val="FFFF99"/>
          </a:solidFill>
          <a:ln w="9525">
            <a:solidFill>
              <a:schemeClr val="tx1"/>
            </a:solidFill>
            <a:round/>
            <a:headEnd/>
            <a:tailEnd/>
          </a:ln>
        </p:spPr>
        <p:txBody>
          <a:bodyPr wrap="none" anchor="ctr"/>
          <a:lstStyle/>
          <a:p>
            <a:endParaRPr lang="en-US" dirty="0">
              <a:latin typeface="Agilent TT Cond" pitchFamily="34" charset="0"/>
            </a:endParaRPr>
          </a:p>
        </p:txBody>
      </p:sp>
      <p:sp>
        <p:nvSpPr>
          <p:cNvPr id="8197" name="AutoShape 4"/>
          <p:cNvSpPr>
            <a:spLocks noChangeArrowheads="1"/>
          </p:cNvSpPr>
          <p:nvPr/>
        </p:nvSpPr>
        <p:spPr bwMode="auto">
          <a:xfrm rot="-10785970">
            <a:off x="8166100" y="3216275"/>
            <a:ext cx="381000" cy="385763"/>
          </a:xfrm>
          <a:prstGeom prst="triangle">
            <a:avLst>
              <a:gd name="adj" fmla="val 50000"/>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8198" name="Text Box 5"/>
          <p:cNvSpPr txBox="1">
            <a:spLocks noChangeArrowheads="1"/>
          </p:cNvSpPr>
          <p:nvPr/>
        </p:nvSpPr>
        <p:spPr bwMode="auto">
          <a:xfrm>
            <a:off x="8531225" y="3249613"/>
            <a:ext cx="452368" cy="276999"/>
          </a:xfrm>
          <a:prstGeom prst="rect">
            <a:avLst/>
          </a:prstGeom>
          <a:noFill/>
          <a:ln w="9525">
            <a:noFill/>
            <a:miter lim="800000"/>
            <a:headEnd/>
            <a:tailEnd/>
          </a:ln>
        </p:spPr>
        <p:txBody>
          <a:bodyPr wrap="none">
            <a:spAutoFit/>
          </a:bodyPr>
          <a:lstStyle/>
          <a:p>
            <a:r>
              <a:rPr lang="en-US" sz="1200" dirty="0">
                <a:latin typeface="Agilent TT Cond" pitchFamily="34" charset="0"/>
              </a:rPr>
              <a:t>LNA</a:t>
            </a:r>
          </a:p>
        </p:txBody>
      </p:sp>
      <p:sp>
        <p:nvSpPr>
          <p:cNvPr id="8199" name="AutoShape 6"/>
          <p:cNvSpPr>
            <a:spLocks noChangeArrowheads="1"/>
          </p:cNvSpPr>
          <p:nvPr/>
        </p:nvSpPr>
        <p:spPr bwMode="auto">
          <a:xfrm>
            <a:off x="8166100" y="3825875"/>
            <a:ext cx="381000" cy="381000"/>
          </a:xfrm>
          <a:prstGeom prst="flowChartSummingJunction">
            <a:avLst/>
          </a:prstGeom>
          <a:solidFill>
            <a:schemeClr val="hlink"/>
          </a:solidFill>
          <a:ln w="9525">
            <a:solidFill>
              <a:schemeClr val="tx1"/>
            </a:solidFill>
            <a:round/>
            <a:headEnd/>
            <a:tailEnd/>
          </a:ln>
        </p:spPr>
        <p:txBody>
          <a:bodyPr wrap="none" anchor="ctr"/>
          <a:lstStyle/>
          <a:p>
            <a:endParaRPr lang="en-US" dirty="0">
              <a:latin typeface="Agilent TT Cond" pitchFamily="34" charset="0"/>
            </a:endParaRPr>
          </a:p>
        </p:txBody>
      </p:sp>
      <p:sp>
        <p:nvSpPr>
          <p:cNvPr id="8200" name="Freeform 7"/>
          <p:cNvSpPr>
            <a:spLocks/>
          </p:cNvSpPr>
          <p:nvPr/>
        </p:nvSpPr>
        <p:spPr bwMode="auto">
          <a:xfrm>
            <a:off x="8356600" y="3622675"/>
            <a:ext cx="1588" cy="215900"/>
          </a:xfrm>
          <a:custGeom>
            <a:avLst/>
            <a:gdLst>
              <a:gd name="T0" fmla="*/ 0 w 1"/>
              <a:gd name="T1" fmla="*/ 2147483647 h 136"/>
              <a:gd name="T2" fmla="*/ 0 w 1"/>
              <a:gd name="T3" fmla="*/ 0 h 136"/>
              <a:gd name="T4" fmla="*/ 0 60000 65536"/>
              <a:gd name="T5" fmla="*/ 0 60000 65536"/>
              <a:gd name="T6" fmla="*/ 0 w 1"/>
              <a:gd name="T7" fmla="*/ 0 h 136"/>
              <a:gd name="T8" fmla="*/ 1 w 1"/>
              <a:gd name="T9" fmla="*/ 136 h 136"/>
            </a:gdLst>
            <a:ahLst/>
            <a:cxnLst>
              <a:cxn ang="T4">
                <a:pos x="T0" y="T1"/>
              </a:cxn>
              <a:cxn ang="T5">
                <a:pos x="T2" y="T3"/>
              </a:cxn>
            </a:cxnLst>
            <a:rect l="T6" t="T7" r="T8" b="T9"/>
            <a:pathLst>
              <a:path w="1" h="136">
                <a:moveTo>
                  <a:pt x="0" y="136"/>
                </a:moveTo>
                <a:lnTo>
                  <a:pt x="0" y="0"/>
                </a:lnTo>
              </a:path>
            </a:pathLst>
          </a:custGeom>
          <a:noFill/>
          <a:ln w="9525">
            <a:solidFill>
              <a:schemeClr val="tx1"/>
            </a:solidFill>
            <a:round/>
            <a:headEnd type="triangle" w="med" len="med"/>
            <a:tailEnd/>
          </a:ln>
        </p:spPr>
        <p:txBody>
          <a:bodyPr/>
          <a:lstStyle/>
          <a:p>
            <a:endParaRPr lang="en-US" dirty="0">
              <a:latin typeface="Agilent TT Cond" pitchFamily="34" charset="0"/>
            </a:endParaRPr>
          </a:p>
        </p:txBody>
      </p:sp>
      <p:sp>
        <p:nvSpPr>
          <p:cNvPr id="8201" name="Freeform 8"/>
          <p:cNvSpPr>
            <a:spLocks/>
          </p:cNvSpPr>
          <p:nvPr/>
        </p:nvSpPr>
        <p:spPr bwMode="auto">
          <a:xfrm>
            <a:off x="7721600" y="4029075"/>
            <a:ext cx="431800" cy="1588"/>
          </a:xfrm>
          <a:custGeom>
            <a:avLst/>
            <a:gdLst>
              <a:gd name="T0" fmla="*/ 0 w 272"/>
              <a:gd name="T1" fmla="*/ 0 h 1"/>
              <a:gd name="T2" fmla="*/ 2147483647 w 272"/>
              <a:gd name="T3" fmla="*/ 0 h 1"/>
              <a:gd name="T4" fmla="*/ 0 60000 65536"/>
              <a:gd name="T5" fmla="*/ 0 60000 65536"/>
              <a:gd name="T6" fmla="*/ 0 w 272"/>
              <a:gd name="T7" fmla="*/ 0 h 1"/>
              <a:gd name="T8" fmla="*/ 272 w 272"/>
              <a:gd name="T9" fmla="*/ 1 h 1"/>
            </a:gdLst>
            <a:ahLst/>
            <a:cxnLst>
              <a:cxn ang="T4">
                <a:pos x="T0" y="T1"/>
              </a:cxn>
              <a:cxn ang="T5">
                <a:pos x="T2" y="T3"/>
              </a:cxn>
            </a:cxnLst>
            <a:rect l="T6" t="T7" r="T8" b="T9"/>
            <a:pathLst>
              <a:path w="272" h="1">
                <a:moveTo>
                  <a:pt x="0" y="0"/>
                </a:moveTo>
                <a:lnTo>
                  <a:pt x="272"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grpSp>
        <p:nvGrpSpPr>
          <p:cNvPr id="8202" name="Group 9"/>
          <p:cNvGrpSpPr>
            <a:grpSpLocks/>
          </p:cNvGrpSpPr>
          <p:nvPr/>
        </p:nvGrpSpPr>
        <p:grpSpPr bwMode="auto">
          <a:xfrm>
            <a:off x="7785100" y="4740275"/>
            <a:ext cx="381000" cy="381000"/>
            <a:chOff x="2878" y="1041"/>
            <a:chExt cx="240" cy="240"/>
          </a:xfrm>
        </p:grpSpPr>
        <p:sp>
          <p:nvSpPr>
            <p:cNvPr id="8277" name="Rectangle 10"/>
            <p:cNvSpPr>
              <a:spLocks noChangeArrowheads="1"/>
            </p:cNvSpPr>
            <p:nvPr/>
          </p:nvSpPr>
          <p:spPr bwMode="auto">
            <a:xfrm>
              <a:off x="2878" y="1041"/>
              <a:ext cx="240" cy="240"/>
            </a:xfrm>
            <a:prstGeom prst="rect">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8278" name="Freeform 11"/>
            <p:cNvSpPr>
              <a:spLocks/>
            </p:cNvSpPr>
            <p:nvPr/>
          </p:nvSpPr>
          <p:spPr bwMode="auto">
            <a:xfrm>
              <a:off x="2880" y="1056"/>
              <a:ext cx="218" cy="61"/>
            </a:xfrm>
            <a:custGeom>
              <a:avLst/>
              <a:gdLst>
                <a:gd name="T0" fmla="*/ 0 w 218"/>
                <a:gd name="T1" fmla="*/ 51 h 61"/>
                <a:gd name="T2" fmla="*/ 69 w 218"/>
                <a:gd name="T3" fmla="*/ 2 h 61"/>
                <a:gd name="T4" fmla="*/ 139 w 218"/>
                <a:gd name="T5" fmla="*/ 61 h 61"/>
                <a:gd name="T6" fmla="*/ 218 w 218"/>
                <a:gd name="T7" fmla="*/ 2 h 61"/>
                <a:gd name="T8" fmla="*/ 0 60000 65536"/>
                <a:gd name="T9" fmla="*/ 0 60000 65536"/>
                <a:gd name="T10" fmla="*/ 0 60000 65536"/>
                <a:gd name="T11" fmla="*/ 0 60000 65536"/>
                <a:gd name="T12" fmla="*/ 0 w 218"/>
                <a:gd name="T13" fmla="*/ 0 h 61"/>
                <a:gd name="T14" fmla="*/ 218 w 218"/>
                <a:gd name="T15" fmla="*/ 61 h 61"/>
              </a:gdLst>
              <a:ahLst/>
              <a:cxnLst>
                <a:cxn ang="T8">
                  <a:pos x="T0" y="T1"/>
                </a:cxn>
                <a:cxn ang="T9">
                  <a:pos x="T2" y="T3"/>
                </a:cxn>
                <a:cxn ang="T10">
                  <a:pos x="T4" y="T5"/>
                </a:cxn>
                <a:cxn ang="T11">
                  <a:pos x="T6" y="T7"/>
                </a:cxn>
              </a:cxnLst>
              <a:rect l="T12" t="T13" r="T14" b="T15"/>
              <a:pathLst>
                <a:path w="218" h="61">
                  <a:moveTo>
                    <a:pt x="0" y="51"/>
                  </a:moveTo>
                  <a:cubicBezTo>
                    <a:pt x="11" y="41"/>
                    <a:pt x="46" y="0"/>
                    <a:pt x="69" y="2"/>
                  </a:cubicBezTo>
                  <a:cubicBezTo>
                    <a:pt x="92" y="4"/>
                    <a:pt x="114" y="61"/>
                    <a:pt x="139" y="61"/>
                  </a:cubicBezTo>
                  <a:cubicBezTo>
                    <a:pt x="164" y="61"/>
                    <a:pt x="202" y="14"/>
                    <a:pt x="218" y="2"/>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79" name="Freeform 12"/>
            <p:cNvSpPr>
              <a:spLocks/>
            </p:cNvSpPr>
            <p:nvPr/>
          </p:nvSpPr>
          <p:spPr bwMode="auto">
            <a:xfrm>
              <a:off x="2880" y="1207"/>
              <a:ext cx="228" cy="49"/>
            </a:xfrm>
            <a:custGeom>
              <a:avLst/>
              <a:gdLst>
                <a:gd name="T0" fmla="*/ 0 w 228"/>
                <a:gd name="T1" fmla="*/ 49 h 49"/>
                <a:gd name="T2" fmla="*/ 69 w 228"/>
                <a:gd name="T3" fmla="*/ 0 h 49"/>
                <a:gd name="T4" fmla="*/ 149 w 228"/>
                <a:gd name="T5" fmla="*/ 49 h 49"/>
                <a:gd name="T6" fmla="*/ 228 w 228"/>
                <a:gd name="T7" fmla="*/ 0 h 49"/>
                <a:gd name="T8" fmla="*/ 0 60000 65536"/>
                <a:gd name="T9" fmla="*/ 0 60000 65536"/>
                <a:gd name="T10" fmla="*/ 0 60000 65536"/>
                <a:gd name="T11" fmla="*/ 0 60000 65536"/>
                <a:gd name="T12" fmla="*/ 0 w 228"/>
                <a:gd name="T13" fmla="*/ 0 h 49"/>
                <a:gd name="T14" fmla="*/ 228 w 228"/>
                <a:gd name="T15" fmla="*/ 49 h 49"/>
              </a:gdLst>
              <a:ahLst/>
              <a:cxnLst>
                <a:cxn ang="T8">
                  <a:pos x="T0" y="T1"/>
                </a:cxn>
                <a:cxn ang="T9">
                  <a:pos x="T2" y="T3"/>
                </a:cxn>
                <a:cxn ang="T10">
                  <a:pos x="T4" y="T5"/>
                </a:cxn>
                <a:cxn ang="T11">
                  <a:pos x="T6" y="T7"/>
                </a:cxn>
              </a:cxnLst>
              <a:rect l="T12" t="T13" r="T14" b="T15"/>
              <a:pathLst>
                <a:path w="228" h="49">
                  <a:moveTo>
                    <a:pt x="0" y="49"/>
                  </a:moveTo>
                  <a:cubicBezTo>
                    <a:pt x="10" y="43"/>
                    <a:pt x="44" y="0"/>
                    <a:pt x="69" y="0"/>
                  </a:cubicBezTo>
                  <a:cubicBezTo>
                    <a:pt x="94" y="0"/>
                    <a:pt x="123" y="49"/>
                    <a:pt x="149" y="49"/>
                  </a:cubicBezTo>
                  <a:cubicBezTo>
                    <a:pt x="175" y="49"/>
                    <a:pt x="212" y="10"/>
                    <a:pt x="228" y="0"/>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80" name="Freeform 13"/>
            <p:cNvSpPr>
              <a:spLocks/>
            </p:cNvSpPr>
            <p:nvPr/>
          </p:nvSpPr>
          <p:spPr bwMode="auto">
            <a:xfrm>
              <a:off x="2878" y="1137"/>
              <a:ext cx="228" cy="50"/>
            </a:xfrm>
            <a:custGeom>
              <a:avLst/>
              <a:gdLst>
                <a:gd name="T0" fmla="*/ 0 w 248"/>
                <a:gd name="T1" fmla="*/ 42 h 52"/>
                <a:gd name="T2" fmla="*/ 63 w 248"/>
                <a:gd name="T3" fmla="*/ 0 h 52"/>
                <a:gd name="T4" fmla="*/ 118 w 248"/>
                <a:gd name="T5" fmla="*/ 44 h 52"/>
                <a:gd name="T6" fmla="*/ 177 w 248"/>
                <a:gd name="T7" fmla="*/ 0 h 52"/>
                <a:gd name="T8" fmla="*/ 0 60000 65536"/>
                <a:gd name="T9" fmla="*/ 0 60000 65536"/>
                <a:gd name="T10" fmla="*/ 0 60000 65536"/>
                <a:gd name="T11" fmla="*/ 0 60000 65536"/>
                <a:gd name="T12" fmla="*/ 0 w 248"/>
                <a:gd name="T13" fmla="*/ 0 h 52"/>
                <a:gd name="T14" fmla="*/ 248 w 248"/>
                <a:gd name="T15" fmla="*/ 52 h 52"/>
              </a:gdLst>
              <a:ahLst/>
              <a:cxnLst>
                <a:cxn ang="T8">
                  <a:pos x="T0" y="T1"/>
                </a:cxn>
                <a:cxn ang="T9">
                  <a:pos x="T2" y="T3"/>
                </a:cxn>
                <a:cxn ang="T10">
                  <a:pos x="T4" y="T5"/>
                </a:cxn>
                <a:cxn ang="T11">
                  <a:pos x="T6" y="T7"/>
                </a:cxn>
              </a:cxnLst>
              <a:rect l="T12" t="T13" r="T14" b="T15"/>
              <a:pathLst>
                <a:path w="248" h="52">
                  <a:moveTo>
                    <a:pt x="0" y="50"/>
                  </a:moveTo>
                  <a:cubicBezTo>
                    <a:pt x="15" y="42"/>
                    <a:pt x="62" y="0"/>
                    <a:pt x="89" y="0"/>
                  </a:cubicBezTo>
                  <a:cubicBezTo>
                    <a:pt x="116" y="0"/>
                    <a:pt x="138" y="52"/>
                    <a:pt x="164" y="52"/>
                  </a:cubicBezTo>
                  <a:cubicBezTo>
                    <a:pt x="190" y="52"/>
                    <a:pt x="231" y="11"/>
                    <a:pt x="248" y="0"/>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81" name="Freeform 14"/>
            <p:cNvSpPr>
              <a:spLocks/>
            </p:cNvSpPr>
            <p:nvPr/>
          </p:nvSpPr>
          <p:spPr bwMode="auto">
            <a:xfrm>
              <a:off x="2986" y="1207"/>
              <a:ext cx="33" cy="66"/>
            </a:xfrm>
            <a:custGeom>
              <a:avLst/>
              <a:gdLst>
                <a:gd name="T0" fmla="*/ 0 w 33"/>
                <a:gd name="T1" fmla="*/ 66 h 66"/>
                <a:gd name="T2" fmla="*/ 33 w 33"/>
                <a:gd name="T3" fmla="*/ 0 h 66"/>
                <a:gd name="T4" fmla="*/ 0 60000 65536"/>
                <a:gd name="T5" fmla="*/ 0 60000 65536"/>
                <a:gd name="T6" fmla="*/ 0 w 33"/>
                <a:gd name="T7" fmla="*/ 0 h 66"/>
                <a:gd name="T8" fmla="*/ 33 w 33"/>
                <a:gd name="T9" fmla="*/ 66 h 66"/>
              </a:gdLst>
              <a:ahLst/>
              <a:cxnLst>
                <a:cxn ang="T4">
                  <a:pos x="T0" y="T1"/>
                </a:cxn>
                <a:cxn ang="T5">
                  <a:pos x="T2" y="T3"/>
                </a:cxn>
              </a:cxnLst>
              <a:rect l="T6" t="T7" r="T8" b="T9"/>
              <a:pathLst>
                <a:path w="33" h="66">
                  <a:moveTo>
                    <a:pt x="0" y="66"/>
                  </a:moveTo>
                  <a:lnTo>
                    <a:pt x="33"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82" name="Freeform 15"/>
            <p:cNvSpPr>
              <a:spLocks/>
            </p:cNvSpPr>
            <p:nvPr/>
          </p:nvSpPr>
          <p:spPr bwMode="auto">
            <a:xfrm>
              <a:off x="2994" y="1067"/>
              <a:ext cx="35" cy="70"/>
            </a:xfrm>
            <a:custGeom>
              <a:avLst/>
              <a:gdLst>
                <a:gd name="T0" fmla="*/ 0 w 35"/>
                <a:gd name="T1" fmla="*/ 70 h 70"/>
                <a:gd name="T2" fmla="*/ 35 w 35"/>
                <a:gd name="T3" fmla="*/ 0 h 70"/>
                <a:gd name="T4" fmla="*/ 0 60000 65536"/>
                <a:gd name="T5" fmla="*/ 0 60000 65536"/>
                <a:gd name="T6" fmla="*/ 0 w 35"/>
                <a:gd name="T7" fmla="*/ 0 h 70"/>
                <a:gd name="T8" fmla="*/ 35 w 35"/>
                <a:gd name="T9" fmla="*/ 70 h 70"/>
              </a:gdLst>
              <a:ahLst/>
              <a:cxnLst>
                <a:cxn ang="T4">
                  <a:pos x="T0" y="T1"/>
                </a:cxn>
                <a:cxn ang="T5">
                  <a:pos x="T2" y="T3"/>
                </a:cxn>
              </a:cxnLst>
              <a:rect l="T6" t="T7" r="T8" b="T9"/>
              <a:pathLst>
                <a:path w="35" h="70">
                  <a:moveTo>
                    <a:pt x="0" y="70"/>
                  </a:moveTo>
                  <a:lnTo>
                    <a:pt x="35" y="0"/>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8203" name="Text Box 16"/>
          <p:cNvSpPr txBox="1">
            <a:spLocks noChangeArrowheads="1"/>
          </p:cNvSpPr>
          <p:nvPr/>
        </p:nvSpPr>
        <p:spPr bwMode="auto">
          <a:xfrm>
            <a:off x="7812246" y="5121275"/>
            <a:ext cx="426720" cy="461665"/>
          </a:xfrm>
          <a:prstGeom prst="rect">
            <a:avLst/>
          </a:prstGeom>
          <a:noFill/>
          <a:ln w="9525">
            <a:noFill/>
            <a:miter lim="800000"/>
            <a:headEnd/>
            <a:tailEnd/>
          </a:ln>
        </p:spPr>
        <p:txBody>
          <a:bodyPr wrap="none">
            <a:spAutoFit/>
          </a:bodyPr>
          <a:lstStyle/>
          <a:p>
            <a:pPr algn="ctr"/>
            <a:r>
              <a:rPr lang="en-US" sz="1200" dirty="0">
                <a:latin typeface="Agilent TT Cond" pitchFamily="34" charset="0"/>
              </a:rPr>
              <a:t>IF</a:t>
            </a:r>
          </a:p>
          <a:p>
            <a:pPr algn="ctr"/>
            <a:r>
              <a:rPr lang="en-US" sz="1200" dirty="0">
                <a:latin typeface="Agilent TT Cond" pitchFamily="34" charset="0"/>
              </a:rPr>
              <a:t>BPF</a:t>
            </a:r>
          </a:p>
        </p:txBody>
      </p:sp>
      <p:sp>
        <p:nvSpPr>
          <p:cNvPr id="8204" name="Freeform 17"/>
          <p:cNvSpPr>
            <a:spLocks/>
          </p:cNvSpPr>
          <p:nvPr/>
        </p:nvSpPr>
        <p:spPr bwMode="auto">
          <a:xfrm>
            <a:off x="8369300" y="4206875"/>
            <a:ext cx="1588" cy="711200"/>
          </a:xfrm>
          <a:custGeom>
            <a:avLst/>
            <a:gdLst>
              <a:gd name="T0" fmla="*/ 0 w 1"/>
              <a:gd name="T1" fmla="*/ 0 h 448"/>
              <a:gd name="T2" fmla="*/ 0 w 1"/>
              <a:gd name="T3" fmla="*/ 2147483647 h 448"/>
              <a:gd name="T4" fmla="*/ 0 60000 65536"/>
              <a:gd name="T5" fmla="*/ 0 60000 65536"/>
              <a:gd name="T6" fmla="*/ 0 w 1"/>
              <a:gd name="T7" fmla="*/ 0 h 448"/>
              <a:gd name="T8" fmla="*/ 1 w 1"/>
              <a:gd name="T9" fmla="*/ 448 h 448"/>
            </a:gdLst>
            <a:ahLst/>
            <a:cxnLst>
              <a:cxn ang="T4">
                <a:pos x="T0" y="T1"/>
              </a:cxn>
              <a:cxn ang="T5">
                <a:pos x="T2" y="T3"/>
              </a:cxn>
            </a:cxnLst>
            <a:rect l="T6" t="T7" r="T8" b="T9"/>
            <a:pathLst>
              <a:path w="1" h="448">
                <a:moveTo>
                  <a:pt x="0" y="0"/>
                </a:moveTo>
                <a:lnTo>
                  <a:pt x="0" y="448"/>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05" name="Freeform 18"/>
          <p:cNvSpPr>
            <a:spLocks/>
          </p:cNvSpPr>
          <p:nvPr/>
        </p:nvSpPr>
        <p:spPr bwMode="auto">
          <a:xfrm>
            <a:off x="8140700" y="4918075"/>
            <a:ext cx="228600" cy="1588"/>
          </a:xfrm>
          <a:custGeom>
            <a:avLst/>
            <a:gdLst>
              <a:gd name="T0" fmla="*/ 0 w 144"/>
              <a:gd name="T1" fmla="*/ 0 h 1"/>
              <a:gd name="T2" fmla="*/ 2147483647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9525">
            <a:solidFill>
              <a:schemeClr val="tx1"/>
            </a:solidFill>
            <a:round/>
            <a:headEnd type="triangle" w="med" len="med"/>
            <a:tailEnd/>
          </a:ln>
        </p:spPr>
        <p:txBody>
          <a:bodyPr/>
          <a:lstStyle/>
          <a:p>
            <a:endParaRPr lang="en-US" dirty="0">
              <a:latin typeface="Agilent TT Cond" pitchFamily="34" charset="0"/>
            </a:endParaRPr>
          </a:p>
        </p:txBody>
      </p:sp>
      <p:sp>
        <p:nvSpPr>
          <p:cNvPr id="8206" name="AutoShape 19"/>
          <p:cNvSpPr>
            <a:spLocks noChangeArrowheads="1"/>
          </p:cNvSpPr>
          <p:nvPr/>
        </p:nvSpPr>
        <p:spPr bwMode="auto">
          <a:xfrm rot="-5400117">
            <a:off x="7177882" y="4737893"/>
            <a:ext cx="381000" cy="385763"/>
          </a:xfrm>
          <a:prstGeom prst="triangle">
            <a:avLst>
              <a:gd name="adj" fmla="val 50000"/>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8207" name="AutoShape 20"/>
          <p:cNvSpPr>
            <a:spLocks noChangeArrowheads="1"/>
          </p:cNvSpPr>
          <p:nvPr/>
        </p:nvSpPr>
        <p:spPr bwMode="auto">
          <a:xfrm>
            <a:off x="6565900" y="4740275"/>
            <a:ext cx="381000" cy="381000"/>
          </a:xfrm>
          <a:prstGeom prst="flowChartSummingJunction">
            <a:avLst/>
          </a:prstGeom>
          <a:solidFill>
            <a:schemeClr val="hlink"/>
          </a:solidFill>
          <a:ln w="9525">
            <a:solidFill>
              <a:schemeClr val="tx1"/>
            </a:solidFill>
            <a:round/>
            <a:headEnd/>
            <a:tailEnd/>
          </a:ln>
        </p:spPr>
        <p:txBody>
          <a:bodyPr wrap="none" anchor="ctr"/>
          <a:lstStyle/>
          <a:p>
            <a:endParaRPr lang="en-US" dirty="0">
              <a:latin typeface="Agilent TT Cond" pitchFamily="34" charset="0"/>
            </a:endParaRPr>
          </a:p>
        </p:txBody>
      </p:sp>
      <p:grpSp>
        <p:nvGrpSpPr>
          <p:cNvPr id="8208" name="Group 21"/>
          <p:cNvGrpSpPr>
            <a:grpSpLocks noChangeAspect="1"/>
          </p:cNvGrpSpPr>
          <p:nvPr/>
        </p:nvGrpSpPr>
        <p:grpSpPr bwMode="auto">
          <a:xfrm>
            <a:off x="6565900" y="5502275"/>
            <a:ext cx="381000" cy="381000"/>
            <a:chOff x="1680" y="2016"/>
            <a:chExt cx="576" cy="576"/>
          </a:xfrm>
        </p:grpSpPr>
        <p:sp>
          <p:nvSpPr>
            <p:cNvPr id="8275" name="Oval 22"/>
            <p:cNvSpPr>
              <a:spLocks noChangeAspect="1" noChangeArrowheads="1"/>
            </p:cNvSpPr>
            <p:nvPr/>
          </p:nvSpPr>
          <p:spPr bwMode="auto">
            <a:xfrm>
              <a:off x="1680" y="2016"/>
              <a:ext cx="576" cy="576"/>
            </a:xfrm>
            <a:prstGeom prst="ellipse">
              <a:avLst/>
            </a:prstGeom>
            <a:solidFill>
              <a:schemeClr val="hlink"/>
            </a:solidFill>
            <a:ln w="9525">
              <a:solidFill>
                <a:schemeClr val="tx1"/>
              </a:solidFill>
              <a:round/>
              <a:headEnd/>
              <a:tailEnd/>
            </a:ln>
          </p:spPr>
          <p:txBody>
            <a:bodyPr wrap="none" anchor="ctr"/>
            <a:lstStyle/>
            <a:p>
              <a:endParaRPr lang="en-US" dirty="0">
                <a:latin typeface="Agilent TT Cond" pitchFamily="34" charset="0"/>
              </a:endParaRPr>
            </a:p>
          </p:txBody>
        </p:sp>
        <p:sp>
          <p:nvSpPr>
            <p:cNvPr id="8276" name="Freeform 23"/>
            <p:cNvSpPr>
              <a:spLocks noChangeAspect="1"/>
            </p:cNvSpPr>
            <p:nvPr/>
          </p:nvSpPr>
          <p:spPr bwMode="auto">
            <a:xfrm>
              <a:off x="1776" y="2160"/>
              <a:ext cx="384" cy="288"/>
            </a:xfrm>
            <a:custGeom>
              <a:avLst/>
              <a:gdLst>
                <a:gd name="T0" fmla="*/ 0 w 384"/>
                <a:gd name="T1" fmla="*/ 144 h 288"/>
                <a:gd name="T2" fmla="*/ 96 w 384"/>
                <a:gd name="T3" fmla="*/ 0 h 288"/>
                <a:gd name="T4" fmla="*/ 192 w 384"/>
                <a:gd name="T5" fmla="*/ 144 h 288"/>
                <a:gd name="T6" fmla="*/ 288 w 384"/>
                <a:gd name="T7" fmla="*/ 288 h 288"/>
                <a:gd name="T8" fmla="*/ 384 w 384"/>
                <a:gd name="T9" fmla="*/ 144 h 288"/>
                <a:gd name="T10" fmla="*/ 0 60000 65536"/>
                <a:gd name="T11" fmla="*/ 0 60000 65536"/>
                <a:gd name="T12" fmla="*/ 0 60000 65536"/>
                <a:gd name="T13" fmla="*/ 0 60000 65536"/>
                <a:gd name="T14" fmla="*/ 0 60000 65536"/>
                <a:gd name="T15" fmla="*/ 0 w 384"/>
                <a:gd name="T16" fmla="*/ 0 h 288"/>
                <a:gd name="T17" fmla="*/ 384 w 384"/>
                <a:gd name="T18" fmla="*/ 288 h 288"/>
              </a:gdLst>
              <a:ahLst/>
              <a:cxnLst>
                <a:cxn ang="T10">
                  <a:pos x="T0" y="T1"/>
                </a:cxn>
                <a:cxn ang="T11">
                  <a:pos x="T2" y="T3"/>
                </a:cxn>
                <a:cxn ang="T12">
                  <a:pos x="T4" y="T5"/>
                </a:cxn>
                <a:cxn ang="T13">
                  <a:pos x="T6" y="T7"/>
                </a:cxn>
                <a:cxn ang="T14">
                  <a:pos x="T8" y="T9"/>
                </a:cxn>
              </a:cxnLst>
              <a:rect l="T15" t="T16" r="T17" b="T18"/>
              <a:pathLst>
                <a:path w="384" h="288">
                  <a:moveTo>
                    <a:pt x="0" y="144"/>
                  </a:moveTo>
                  <a:cubicBezTo>
                    <a:pt x="32" y="72"/>
                    <a:pt x="64" y="0"/>
                    <a:pt x="96" y="0"/>
                  </a:cubicBezTo>
                  <a:cubicBezTo>
                    <a:pt x="128" y="0"/>
                    <a:pt x="160" y="96"/>
                    <a:pt x="192" y="144"/>
                  </a:cubicBezTo>
                  <a:cubicBezTo>
                    <a:pt x="224" y="192"/>
                    <a:pt x="256" y="288"/>
                    <a:pt x="288" y="288"/>
                  </a:cubicBezTo>
                  <a:cubicBezTo>
                    <a:pt x="320" y="288"/>
                    <a:pt x="352" y="216"/>
                    <a:pt x="384" y="144"/>
                  </a:cubicBezTo>
                </a:path>
              </a:pathLst>
            </a:custGeom>
            <a:solidFill>
              <a:schemeClr val="hlink"/>
            </a:solidFill>
            <a:ln w="9525">
              <a:solidFill>
                <a:schemeClr val="tx1"/>
              </a:solidFill>
              <a:round/>
              <a:headEnd/>
              <a:tailEnd/>
            </a:ln>
          </p:spPr>
          <p:txBody>
            <a:bodyPr/>
            <a:lstStyle/>
            <a:p>
              <a:endParaRPr lang="en-US" dirty="0">
                <a:latin typeface="Agilent TT Cond" pitchFamily="34" charset="0"/>
              </a:endParaRPr>
            </a:p>
          </p:txBody>
        </p:sp>
      </p:grpSp>
      <p:grpSp>
        <p:nvGrpSpPr>
          <p:cNvPr id="8209" name="Group 24"/>
          <p:cNvGrpSpPr>
            <a:grpSpLocks/>
          </p:cNvGrpSpPr>
          <p:nvPr/>
        </p:nvGrpSpPr>
        <p:grpSpPr bwMode="auto">
          <a:xfrm>
            <a:off x="5956300" y="4740275"/>
            <a:ext cx="381000" cy="381000"/>
            <a:chOff x="2878" y="1041"/>
            <a:chExt cx="240" cy="240"/>
          </a:xfrm>
        </p:grpSpPr>
        <p:sp>
          <p:nvSpPr>
            <p:cNvPr id="8269" name="Rectangle 25"/>
            <p:cNvSpPr>
              <a:spLocks noChangeArrowheads="1"/>
            </p:cNvSpPr>
            <p:nvPr/>
          </p:nvSpPr>
          <p:spPr bwMode="auto">
            <a:xfrm>
              <a:off x="2878" y="1041"/>
              <a:ext cx="240" cy="240"/>
            </a:xfrm>
            <a:prstGeom prst="rect">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8270" name="Freeform 26"/>
            <p:cNvSpPr>
              <a:spLocks/>
            </p:cNvSpPr>
            <p:nvPr/>
          </p:nvSpPr>
          <p:spPr bwMode="auto">
            <a:xfrm>
              <a:off x="2880" y="1056"/>
              <a:ext cx="218" cy="61"/>
            </a:xfrm>
            <a:custGeom>
              <a:avLst/>
              <a:gdLst>
                <a:gd name="T0" fmla="*/ 0 w 218"/>
                <a:gd name="T1" fmla="*/ 51 h 61"/>
                <a:gd name="T2" fmla="*/ 69 w 218"/>
                <a:gd name="T3" fmla="*/ 2 h 61"/>
                <a:gd name="T4" fmla="*/ 139 w 218"/>
                <a:gd name="T5" fmla="*/ 61 h 61"/>
                <a:gd name="T6" fmla="*/ 218 w 218"/>
                <a:gd name="T7" fmla="*/ 2 h 61"/>
                <a:gd name="T8" fmla="*/ 0 60000 65536"/>
                <a:gd name="T9" fmla="*/ 0 60000 65536"/>
                <a:gd name="T10" fmla="*/ 0 60000 65536"/>
                <a:gd name="T11" fmla="*/ 0 60000 65536"/>
                <a:gd name="T12" fmla="*/ 0 w 218"/>
                <a:gd name="T13" fmla="*/ 0 h 61"/>
                <a:gd name="T14" fmla="*/ 218 w 218"/>
                <a:gd name="T15" fmla="*/ 61 h 61"/>
              </a:gdLst>
              <a:ahLst/>
              <a:cxnLst>
                <a:cxn ang="T8">
                  <a:pos x="T0" y="T1"/>
                </a:cxn>
                <a:cxn ang="T9">
                  <a:pos x="T2" y="T3"/>
                </a:cxn>
                <a:cxn ang="T10">
                  <a:pos x="T4" y="T5"/>
                </a:cxn>
                <a:cxn ang="T11">
                  <a:pos x="T6" y="T7"/>
                </a:cxn>
              </a:cxnLst>
              <a:rect l="T12" t="T13" r="T14" b="T15"/>
              <a:pathLst>
                <a:path w="218" h="61">
                  <a:moveTo>
                    <a:pt x="0" y="51"/>
                  </a:moveTo>
                  <a:cubicBezTo>
                    <a:pt x="11" y="41"/>
                    <a:pt x="46" y="0"/>
                    <a:pt x="69" y="2"/>
                  </a:cubicBezTo>
                  <a:cubicBezTo>
                    <a:pt x="92" y="4"/>
                    <a:pt x="114" y="61"/>
                    <a:pt x="139" y="61"/>
                  </a:cubicBezTo>
                  <a:cubicBezTo>
                    <a:pt x="164" y="61"/>
                    <a:pt x="202" y="14"/>
                    <a:pt x="218" y="2"/>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71" name="Freeform 27"/>
            <p:cNvSpPr>
              <a:spLocks/>
            </p:cNvSpPr>
            <p:nvPr/>
          </p:nvSpPr>
          <p:spPr bwMode="auto">
            <a:xfrm>
              <a:off x="2880" y="1207"/>
              <a:ext cx="228" cy="49"/>
            </a:xfrm>
            <a:custGeom>
              <a:avLst/>
              <a:gdLst>
                <a:gd name="T0" fmla="*/ 0 w 228"/>
                <a:gd name="T1" fmla="*/ 49 h 49"/>
                <a:gd name="T2" fmla="*/ 69 w 228"/>
                <a:gd name="T3" fmla="*/ 0 h 49"/>
                <a:gd name="T4" fmla="*/ 149 w 228"/>
                <a:gd name="T5" fmla="*/ 49 h 49"/>
                <a:gd name="T6" fmla="*/ 228 w 228"/>
                <a:gd name="T7" fmla="*/ 0 h 49"/>
                <a:gd name="T8" fmla="*/ 0 60000 65536"/>
                <a:gd name="T9" fmla="*/ 0 60000 65536"/>
                <a:gd name="T10" fmla="*/ 0 60000 65536"/>
                <a:gd name="T11" fmla="*/ 0 60000 65536"/>
                <a:gd name="T12" fmla="*/ 0 w 228"/>
                <a:gd name="T13" fmla="*/ 0 h 49"/>
                <a:gd name="T14" fmla="*/ 228 w 228"/>
                <a:gd name="T15" fmla="*/ 49 h 49"/>
              </a:gdLst>
              <a:ahLst/>
              <a:cxnLst>
                <a:cxn ang="T8">
                  <a:pos x="T0" y="T1"/>
                </a:cxn>
                <a:cxn ang="T9">
                  <a:pos x="T2" y="T3"/>
                </a:cxn>
                <a:cxn ang="T10">
                  <a:pos x="T4" y="T5"/>
                </a:cxn>
                <a:cxn ang="T11">
                  <a:pos x="T6" y="T7"/>
                </a:cxn>
              </a:cxnLst>
              <a:rect l="T12" t="T13" r="T14" b="T15"/>
              <a:pathLst>
                <a:path w="228" h="49">
                  <a:moveTo>
                    <a:pt x="0" y="49"/>
                  </a:moveTo>
                  <a:cubicBezTo>
                    <a:pt x="10" y="43"/>
                    <a:pt x="44" y="0"/>
                    <a:pt x="69" y="0"/>
                  </a:cubicBezTo>
                  <a:cubicBezTo>
                    <a:pt x="94" y="0"/>
                    <a:pt x="123" y="49"/>
                    <a:pt x="149" y="49"/>
                  </a:cubicBezTo>
                  <a:cubicBezTo>
                    <a:pt x="175" y="49"/>
                    <a:pt x="212" y="10"/>
                    <a:pt x="228" y="0"/>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72" name="Freeform 28"/>
            <p:cNvSpPr>
              <a:spLocks/>
            </p:cNvSpPr>
            <p:nvPr/>
          </p:nvSpPr>
          <p:spPr bwMode="auto">
            <a:xfrm>
              <a:off x="2878" y="1137"/>
              <a:ext cx="228" cy="50"/>
            </a:xfrm>
            <a:custGeom>
              <a:avLst/>
              <a:gdLst>
                <a:gd name="T0" fmla="*/ 0 w 248"/>
                <a:gd name="T1" fmla="*/ 42 h 52"/>
                <a:gd name="T2" fmla="*/ 63 w 248"/>
                <a:gd name="T3" fmla="*/ 0 h 52"/>
                <a:gd name="T4" fmla="*/ 118 w 248"/>
                <a:gd name="T5" fmla="*/ 44 h 52"/>
                <a:gd name="T6" fmla="*/ 177 w 248"/>
                <a:gd name="T7" fmla="*/ 0 h 52"/>
                <a:gd name="T8" fmla="*/ 0 60000 65536"/>
                <a:gd name="T9" fmla="*/ 0 60000 65536"/>
                <a:gd name="T10" fmla="*/ 0 60000 65536"/>
                <a:gd name="T11" fmla="*/ 0 60000 65536"/>
                <a:gd name="T12" fmla="*/ 0 w 248"/>
                <a:gd name="T13" fmla="*/ 0 h 52"/>
                <a:gd name="T14" fmla="*/ 248 w 248"/>
                <a:gd name="T15" fmla="*/ 52 h 52"/>
              </a:gdLst>
              <a:ahLst/>
              <a:cxnLst>
                <a:cxn ang="T8">
                  <a:pos x="T0" y="T1"/>
                </a:cxn>
                <a:cxn ang="T9">
                  <a:pos x="T2" y="T3"/>
                </a:cxn>
                <a:cxn ang="T10">
                  <a:pos x="T4" y="T5"/>
                </a:cxn>
                <a:cxn ang="T11">
                  <a:pos x="T6" y="T7"/>
                </a:cxn>
              </a:cxnLst>
              <a:rect l="T12" t="T13" r="T14" b="T15"/>
              <a:pathLst>
                <a:path w="248" h="52">
                  <a:moveTo>
                    <a:pt x="0" y="50"/>
                  </a:moveTo>
                  <a:cubicBezTo>
                    <a:pt x="15" y="42"/>
                    <a:pt x="62" y="0"/>
                    <a:pt x="89" y="0"/>
                  </a:cubicBezTo>
                  <a:cubicBezTo>
                    <a:pt x="116" y="0"/>
                    <a:pt x="138" y="52"/>
                    <a:pt x="164" y="52"/>
                  </a:cubicBezTo>
                  <a:cubicBezTo>
                    <a:pt x="190" y="52"/>
                    <a:pt x="231" y="11"/>
                    <a:pt x="248" y="0"/>
                  </a:cubicBez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73" name="Freeform 29"/>
            <p:cNvSpPr>
              <a:spLocks/>
            </p:cNvSpPr>
            <p:nvPr/>
          </p:nvSpPr>
          <p:spPr bwMode="auto">
            <a:xfrm>
              <a:off x="2986" y="1207"/>
              <a:ext cx="33" cy="66"/>
            </a:xfrm>
            <a:custGeom>
              <a:avLst/>
              <a:gdLst>
                <a:gd name="T0" fmla="*/ 0 w 33"/>
                <a:gd name="T1" fmla="*/ 66 h 66"/>
                <a:gd name="T2" fmla="*/ 33 w 33"/>
                <a:gd name="T3" fmla="*/ 0 h 66"/>
                <a:gd name="T4" fmla="*/ 0 60000 65536"/>
                <a:gd name="T5" fmla="*/ 0 60000 65536"/>
                <a:gd name="T6" fmla="*/ 0 w 33"/>
                <a:gd name="T7" fmla="*/ 0 h 66"/>
                <a:gd name="T8" fmla="*/ 33 w 33"/>
                <a:gd name="T9" fmla="*/ 66 h 66"/>
              </a:gdLst>
              <a:ahLst/>
              <a:cxnLst>
                <a:cxn ang="T4">
                  <a:pos x="T0" y="T1"/>
                </a:cxn>
                <a:cxn ang="T5">
                  <a:pos x="T2" y="T3"/>
                </a:cxn>
              </a:cxnLst>
              <a:rect l="T6" t="T7" r="T8" b="T9"/>
              <a:pathLst>
                <a:path w="33" h="66">
                  <a:moveTo>
                    <a:pt x="0" y="66"/>
                  </a:moveTo>
                  <a:lnTo>
                    <a:pt x="33"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74" name="Freeform 30"/>
            <p:cNvSpPr>
              <a:spLocks/>
            </p:cNvSpPr>
            <p:nvPr/>
          </p:nvSpPr>
          <p:spPr bwMode="auto">
            <a:xfrm>
              <a:off x="2994" y="1067"/>
              <a:ext cx="35" cy="70"/>
            </a:xfrm>
            <a:custGeom>
              <a:avLst/>
              <a:gdLst>
                <a:gd name="T0" fmla="*/ 0 w 35"/>
                <a:gd name="T1" fmla="*/ 70 h 70"/>
                <a:gd name="T2" fmla="*/ 35 w 35"/>
                <a:gd name="T3" fmla="*/ 0 h 70"/>
                <a:gd name="T4" fmla="*/ 0 60000 65536"/>
                <a:gd name="T5" fmla="*/ 0 60000 65536"/>
                <a:gd name="T6" fmla="*/ 0 w 35"/>
                <a:gd name="T7" fmla="*/ 0 h 70"/>
                <a:gd name="T8" fmla="*/ 35 w 35"/>
                <a:gd name="T9" fmla="*/ 70 h 70"/>
              </a:gdLst>
              <a:ahLst/>
              <a:cxnLst>
                <a:cxn ang="T4">
                  <a:pos x="T0" y="T1"/>
                </a:cxn>
                <a:cxn ang="T5">
                  <a:pos x="T2" y="T3"/>
                </a:cxn>
              </a:cxnLst>
              <a:rect l="T6" t="T7" r="T8" b="T9"/>
              <a:pathLst>
                <a:path w="35" h="70">
                  <a:moveTo>
                    <a:pt x="0" y="70"/>
                  </a:moveTo>
                  <a:lnTo>
                    <a:pt x="35" y="0"/>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8210" name="Freeform 31"/>
          <p:cNvSpPr>
            <a:spLocks/>
          </p:cNvSpPr>
          <p:nvPr/>
        </p:nvSpPr>
        <p:spPr bwMode="auto">
          <a:xfrm>
            <a:off x="5651500" y="4930775"/>
            <a:ext cx="292100" cy="1588"/>
          </a:xfrm>
          <a:custGeom>
            <a:avLst/>
            <a:gdLst>
              <a:gd name="T0" fmla="*/ 0 w 184"/>
              <a:gd name="T1" fmla="*/ 0 h 1"/>
              <a:gd name="T2" fmla="*/ 2147483647 w 184"/>
              <a:gd name="T3" fmla="*/ 0 h 1"/>
              <a:gd name="T4" fmla="*/ 0 60000 65536"/>
              <a:gd name="T5" fmla="*/ 0 60000 65536"/>
              <a:gd name="T6" fmla="*/ 0 w 184"/>
              <a:gd name="T7" fmla="*/ 0 h 1"/>
              <a:gd name="T8" fmla="*/ 184 w 184"/>
              <a:gd name="T9" fmla="*/ 1 h 1"/>
            </a:gdLst>
            <a:ahLst/>
            <a:cxnLst>
              <a:cxn ang="T4">
                <a:pos x="T0" y="T1"/>
              </a:cxn>
              <a:cxn ang="T5">
                <a:pos x="T2" y="T3"/>
              </a:cxn>
            </a:cxnLst>
            <a:rect l="T6" t="T7" r="T8" b="T9"/>
            <a:pathLst>
              <a:path w="184" h="1">
                <a:moveTo>
                  <a:pt x="0" y="0"/>
                </a:moveTo>
                <a:lnTo>
                  <a:pt x="184" y="0"/>
                </a:lnTo>
              </a:path>
            </a:pathLst>
          </a:custGeom>
          <a:noFill/>
          <a:ln w="9525">
            <a:solidFill>
              <a:schemeClr val="tx1"/>
            </a:solidFill>
            <a:round/>
            <a:headEnd type="triangle" w="med" len="med"/>
            <a:tailEnd/>
          </a:ln>
        </p:spPr>
        <p:txBody>
          <a:bodyPr/>
          <a:lstStyle/>
          <a:p>
            <a:endParaRPr lang="en-US" dirty="0">
              <a:latin typeface="Agilent TT Cond" pitchFamily="34" charset="0"/>
            </a:endParaRPr>
          </a:p>
        </p:txBody>
      </p:sp>
      <p:sp>
        <p:nvSpPr>
          <p:cNvPr id="8211" name="AutoShape 32"/>
          <p:cNvSpPr>
            <a:spLocks noChangeArrowheads="1"/>
          </p:cNvSpPr>
          <p:nvPr/>
        </p:nvSpPr>
        <p:spPr bwMode="auto">
          <a:xfrm rot="-5400117">
            <a:off x="5272882" y="4737893"/>
            <a:ext cx="381000" cy="385763"/>
          </a:xfrm>
          <a:prstGeom prst="triangle">
            <a:avLst>
              <a:gd name="adj" fmla="val 50000"/>
            </a:avLst>
          </a:prstGeom>
          <a:solidFill>
            <a:schemeClr val="hlink"/>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8212" name="Freeform 33"/>
          <p:cNvSpPr>
            <a:spLocks/>
          </p:cNvSpPr>
          <p:nvPr/>
        </p:nvSpPr>
        <p:spPr bwMode="auto">
          <a:xfrm>
            <a:off x="4826000" y="4943475"/>
            <a:ext cx="444500" cy="101600"/>
          </a:xfrm>
          <a:custGeom>
            <a:avLst/>
            <a:gdLst>
              <a:gd name="T0" fmla="*/ 0 w 368"/>
              <a:gd name="T1" fmla="*/ 0 h 1"/>
              <a:gd name="T2" fmla="*/ 2147483647 w 368"/>
              <a:gd name="T3" fmla="*/ 0 h 1"/>
              <a:gd name="T4" fmla="*/ 0 60000 65536"/>
              <a:gd name="T5" fmla="*/ 0 60000 65536"/>
              <a:gd name="T6" fmla="*/ 0 w 368"/>
              <a:gd name="T7" fmla="*/ 0 h 1"/>
              <a:gd name="T8" fmla="*/ 368 w 368"/>
              <a:gd name="T9" fmla="*/ 1 h 1"/>
            </a:gdLst>
            <a:ahLst/>
            <a:cxnLst>
              <a:cxn ang="T4">
                <a:pos x="T0" y="T1"/>
              </a:cxn>
              <a:cxn ang="T5">
                <a:pos x="T2" y="T3"/>
              </a:cxn>
            </a:cxnLst>
            <a:rect l="T6" t="T7" r="T8" b="T9"/>
            <a:pathLst>
              <a:path w="368" h="1">
                <a:moveTo>
                  <a:pt x="0" y="0"/>
                </a:moveTo>
                <a:lnTo>
                  <a:pt x="368"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13" name="Rectangle 34"/>
          <p:cNvSpPr>
            <a:spLocks noChangeArrowheads="1"/>
          </p:cNvSpPr>
          <p:nvPr/>
        </p:nvSpPr>
        <p:spPr bwMode="auto">
          <a:xfrm>
            <a:off x="3289300" y="4664075"/>
            <a:ext cx="1524000" cy="609600"/>
          </a:xfrm>
          <a:prstGeom prst="rect">
            <a:avLst/>
          </a:prstGeom>
          <a:solidFill>
            <a:srgbClr val="99CC00"/>
          </a:solidFill>
          <a:ln w="9525">
            <a:solidFill>
              <a:schemeClr val="tx1"/>
            </a:solidFill>
            <a:miter lim="800000"/>
            <a:headEnd/>
            <a:tailEnd/>
          </a:ln>
        </p:spPr>
        <p:txBody>
          <a:bodyPr wrap="none" anchor="ctr"/>
          <a:lstStyle/>
          <a:p>
            <a:pPr algn="ctr"/>
            <a:r>
              <a:rPr lang="en-US" sz="1200" dirty="0">
                <a:latin typeface="Agilent TT Cond" pitchFamily="34" charset="0"/>
              </a:rPr>
              <a:t>Signal</a:t>
            </a:r>
          </a:p>
          <a:p>
            <a:pPr algn="ctr"/>
            <a:r>
              <a:rPr lang="en-US" sz="1200" dirty="0">
                <a:latin typeface="Agilent TT Cond" pitchFamily="34" charset="0"/>
              </a:rPr>
              <a:t>Processor</a:t>
            </a:r>
          </a:p>
          <a:p>
            <a:pPr algn="ctr"/>
            <a:r>
              <a:rPr lang="en-US" sz="1200" dirty="0">
                <a:latin typeface="Agilent TT Cond" pitchFamily="34" charset="0"/>
              </a:rPr>
              <a:t>(range and Doppler)</a:t>
            </a:r>
          </a:p>
        </p:txBody>
      </p:sp>
      <p:sp>
        <p:nvSpPr>
          <p:cNvPr id="8214" name="Freeform 35"/>
          <p:cNvSpPr>
            <a:spLocks/>
          </p:cNvSpPr>
          <p:nvPr/>
        </p:nvSpPr>
        <p:spPr bwMode="auto">
          <a:xfrm>
            <a:off x="6356350" y="4930775"/>
            <a:ext cx="209550" cy="1588"/>
          </a:xfrm>
          <a:custGeom>
            <a:avLst/>
            <a:gdLst>
              <a:gd name="T0" fmla="*/ 2147483647 w 132"/>
              <a:gd name="T1" fmla="*/ 0 h 1"/>
              <a:gd name="T2" fmla="*/ 0 w 132"/>
              <a:gd name="T3" fmla="*/ 0 h 1"/>
              <a:gd name="T4" fmla="*/ 0 60000 65536"/>
              <a:gd name="T5" fmla="*/ 0 60000 65536"/>
              <a:gd name="T6" fmla="*/ 0 w 132"/>
              <a:gd name="T7" fmla="*/ 0 h 1"/>
              <a:gd name="T8" fmla="*/ 132 w 132"/>
              <a:gd name="T9" fmla="*/ 1 h 1"/>
            </a:gdLst>
            <a:ahLst/>
            <a:cxnLst>
              <a:cxn ang="T4">
                <a:pos x="T0" y="T1"/>
              </a:cxn>
              <a:cxn ang="T5">
                <a:pos x="T2" y="T3"/>
              </a:cxn>
            </a:cxnLst>
            <a:rect l="T6" t="T7" r="T8" b="T9"/>
            <a:pathLst>
              <a:path w="132" h="1">
                <a:moveTo>
                  <a:pt x="132" y="0"/>
                </a:moveTo>
                <a:lnTo>
                  <a:pt x="0"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8215" name="Freeform 36"/>
          <p:cNvSpPr>
            <a:spLocks/>
          </p:cNvSpPr>
          <p:nvPr/>
        </p:nvSpPr>
        <p:spPr bwMode="auto">
          <a:xfrm>
            <a:off x="6953250" y="4930775"/>
            <a:ext cx="228600" cy="1588"/>
          </a:xfrm>
          <a:custGeom>
            <a:avLst/>
            <a:gdLst>
              <a:gd name="T0" fmla="*/ 2147483647 w 144"/>
              <a:gd name="T1" fmla="*/ 0 h 1"/>
              <a:gd name="T2" fmla="*/ 0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144" y="0"/>
                </a:moveTo>
                <a:lnTo>
                  <a:pt x="0"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8216" name="Freeform 37"/>
          <p:cNvSpPr>
            <a:spLocks/>
          </p:cNvSpPr>
          <p:nvPr/>
        </p:nvSpPr>
        <p:spPr bwMode="auto">
          <a:xfrm>
            <a:off x="7562850" y="4943475"/>
            <a:ext cx="228600" cy="1588"/>
          </a:xfrm>
          <a:custGeom>
            <a:avLst/>
            <a:gdLst>
              <a:gd name="T0" fmla="*/ 2147483647 w 144"/>
              <a:gd name="T1" fmla="*/ 0 h 1"/>
              <a:gd name="T2" fmla="*/ 0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144" y="0"/>
                </a:moveTo>
                <a:lnTo>
                  <a:pt x="0"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8217" name="Freeform 38"/>
          <p:cNvSpPr>
            <a:spLocks/>
          </p:cNvSpPr>
          <p:nvPr/>
        </p:nvSpPr>
        <p:spPr bwMode="auto">
          <a:xfrm>
            <a:off x="6769100" y="5133975"/>
            <a:ext cx="1588" cy="368300"/>
          </a:xfrm>
          <a:custGeom>
            <a:avLst/>
            <a:gdLst>
              <a:gd name="T0" fmla="*/ 0 w 1"/>
              <a:gd name="T1" fmla="*/ 2147483647 h 232"/>
              <a:gd name="T2" fmla="*/ 0 w 1"/>
              <a:gd name="T3" fmla="*/ 0 h 232"/>
              <a:gd name="T4" fmla="*/ 0 60000 65536"/>
              <a:gd name="T5" fmla="*/ 0 60000 65536"/>
              <a:gd name="T6" fmla="*/ 0 w 1"/>
              <a:gd name="T7" fmla="*/ 0 h 232"/>
              <a:gd name="T8" fmla="*/ 1 w 1"/>
              <a:gd name="T9" fmla="*/ 232 h 232"/>
            </a:gdLst>
            <a:ahLst/>
            <a:cxnLst>
              <a:cxn ang="T4">
                <a:pos x="T0" y="T1"/>
              </a:cxn>
              <a:cxn ang="T5">
                <a:pos x="T2" y="T3"/>
              </a:cxn>
            </a:cxnLst>
            <a:rect l="T6" t="T7" r="T8" b="T9"/>
            <a:pathLst>
              <a:path w="1" h="232">
                <a:moveTo>
                  <a:pt x="0" y="232"/>
                </a:moveTo>
                <a:lnTo>
                  <a:pt x="0" y="0"/>
                </a:lnTo>
              </a:path>
            </a:pathLst>
          </a:cu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8218" name="Text Box 39"/>
          <p:cNvSpPr txBox="1">
            <a:spLocks noChangeArrowheads="1"/>
          </p:cNvSpPr>
          <p:nvPr/>
        </p:nvSpPr>
        <p:spPr bwMode="auto">
          <a:xfrm>
            <a:off x="7251700" y="5126038"/>
            <a:ext cx="382092" cy="461665"/>
          </a:xfrm>
          <a:prstGeom prst="rect">
            <a:avLst/>
          </a:prstGeom>
          <a:noFill/>
          <a:ln w="9525">
            <a:noFill/>
            <a:miter lim="800000"/>
            <a:headEnd/>
            <a:tailEnd/>
          </a:ln>
        </p:spPr>
        <p:txBody>
          <a:bodyPr wrap="none">
            <a:spAutoFit/>
          </a:bodyPr>
          <a:lstStyle/>
          <a:p>
            <a:r>
              <a:rPr lang="en-US" sz="1200" dirty="0">
                <a:latin typeface="Agilent TT Cond" pitchFamily="34" charset="0"/>
              </a:rPr>
              <a:t>1st</a:t>
            </a:r>
            <a:endParaRPr lang="en-US" sz="1200" baseline="30000" dirty="0">
              <a:latin typeface="Agilent TT Cond" pitchFamily="34" charset="0"/>
            </a:endParaRPr>
          </a:p>
          <a:p>
            <a:r>
              <a:rPr lang="en-US" sz="1200" dirty="0">
                <a:latin typeface="Agilent TT Cond" pitchFamily="34" charset="0"/>
              </a:rPr>
              <a:t>IFA</a:t>
            </a:r>
          </a:p>
        </p:txBody>
      </p:sp>
      <p:sp>
        <p:nvSpPr>
          <p:cNvPr id="8219" name="Text Box 40"/>
          <p:cNvSpPr txBox="1">
            <a:spLocks noChangeArrowheads="1"/>
          </p:cNvSpPr>
          <p:nvPr/>
        </p:nvSpPr>
        <p:spPr bwMode="auto">
          <a:xfrm>
            <a:off x="6184900" y="5583238"/>
            <a:ext cx="356188" cy="461665"/>
          </a:xfrm>
          <a:prstGeom prst="rect">
            <a:avLst/>
          </a:prstGeom>
          <a:noFill/>
          <a:ln w="9525">
            <a:noFill/>
            <a:miter lim="800000"/>
            <a:headEnd/>
            <a:tailEnd/>
          </a:ln>
        </p:spPr>
        <p:txBody>
          <a:bodyPr wrap="none">
            <a:spAutoFit/>
          </a:bodyPr>
          <a:lstStyle/>
          <a:p>
            <a:r>
              <a:rPr lang="en-US" sz="1200" dirty="0">
                <a:latin typeface="Agilent TT Cond" pitchFamily="34" charset="0"/>
              </a:rPr>
              <a:t>2</a:t>
            </a:r>
            <a:r>
              <a:rPr lang="en-US" sz="1200" baseline="30000" dirty="0">
                <a:latin typeface="Agilent TT Cond" pitchFamily="34" charset="0"/>
              </a:rPr>
              <a:t>nd</a:t>
            </a:r>
          </a:p>
          <a:p>
            <a:r>
              <a:rPr lang="en-US" sz="1200" dirty="0">
                <a:latin typeface="Agilent TT Cond" pitchFamily="34" charset="0"/>
              </a:rPr>
              <a:t>LO</a:t>
            </a:r>
          </a:p>
        </p:txBody>
      </p:sp>
      <p:sp>
        <p:nvSpPr>
          <p:cNvPr id="8220" name="Text Box 41"/>
          <p:cNvSpPr txBox="1">
            <a:spLocks noChangeArrowheads="1"/>
          </p:cNvSpPr>
          <p:nvPr/>
        </p:nvSpPr>
        <p:spPr bwMode="auto">
          <a:xfrm>
            <a:off x="5954871" y="5126038"/>
            <a:ext cx="426720" cy="461665"/>
          </a:xfrm>
          <a:prstGeom prst="rect">
            <a:avLst/>
          </a:prstGeom>
          <a:noFill/>
          <a:ln w="9525">
            <a:noFill/>
            <a:miter lim="800000"/>
            <a:headEnd/>
            <a:tailEnd/>
          </a:ln>
        </p:spPr>
        <p:txBody>
          <a:bodyPr wrap="none">
            <a:spAutoFit/>
          </a:bodyPr>
          <a:lstStyle/>
          <a:p>
            <a:pPr algn="ctr"/>
            <a:r>
              <a:rPr lang="en-US" sz="1200" dirty="0">
                <a:latin typeface="Agilent TT Cond" pitchFamily="34" charset="0"/>
              </a:rPr>
              <a:t>IF</a:t>
            </a:r>
          </a:p>
          <a:p>
            <a:pPr algn="ctr"/>
            <a:r>
              <a:rPr lang="en-US" sz="1200" dirty="0">
                <a:latin typeface="Agilent TT Cond" pitchFamily="34" charset="0"/>
              </a:rPr>
              <a:t>BPF</a:t>
            </a:r>
          </a:p>
        </p:txBody>
      </p:sp>
      <p:sp>
        <p:nvSpPr>
          <p:cNvPr id="8221" name="Text Box 42"/>
          <p:cNvSpPr txBox="1">
            <a:spLocks noChangeArrowheads="1"/>
          </p:cNvSpPr>
          <p:nvPr/>
        </p:nvSpPr>
        <p:spPr bwMode="auto">
          <a:xfrm>
            <a:off x="5270500" y="5126038"/>
            <a:ext cx="382092" cy="461665"/>
          </a:xfrm>
          <a:prstGeom prst="rect">
            <a:avLst/>
          </a:prstGeom>
          <a:noFill/>
          <a:ln w="9525">
            <a:noFill/>
            <a:miter lim="800000"/>
            <a:headEnd/>
            <a:tailEnd/>
          </a:ln>
        </p:spPr>
        <p:txBody>
          <a:bodyPr wrap="none">
            <a:spAutoFit/>
          </a:bodyPr>
          <a:lstStyle/>
          <a:p>
            <a:r>
              <a:rPr lang="en-US" sz="1200" dirty="0">
                <a:latin typeface="Agilent TT Cond" pitchFamily="34" charset="0"/>
              </a:rPr>
              <a:t>2</a:t>
            </a:r>
            <a:r>
              <a:rPr lang="en-US" sz="1200" baseline="30000" dirty="0">
                <a:latin typeface="Agilent TT Cond" pitchFamily="34" charset="0"/>
              </a:rPr>
              <a:t>nd</a:t>
            </a:r>
          </a:p>
          <a:p>
            <a:r>
              <a:rPr lang="en-US" sz="1200" dirty="0">
                <a:latin typeface="Agilent TT Cond" pitchFamily="34" charset="0"/>
              </a:rPr>
              <a:t>IFA</a:t>
            </a:r>
          </a:p>
        </p:txBody>
      </p:sp>
      <p:sp>
        <p:nvSpPr>
          <p:cNvPr id="8222" name="Freeform 43"/>
          <p:cNvSpPr>
            <a:spLocks/>
          </p:cNvSpPr>
          <p:nvPr/>
        </p:nvSpPr>
        <p:spPr bwMode="auto">
          <a:xfrm>
            <a:off x="8369300" y="2149475"/>
            <a:ext cx="101600" cy="1066800"/>
          </a:xfrm>
          <a:custGeom>
            <a:avLst/>
            <a:gdLst>
              <a:gd name="T0" fmla="*/ 0 w 1"/>
              <a:gd name="T1" fmla="*/ 2147483647 h 240"/>
              <a:gd name="T2" fmla="*/ 0 w 1"/>
              <a:gd name="T3" fmla="*/ 0 h 240"/>
              <a:gd name="T4" fmla="*/ 0 60000 65536"/>
              <a:gd name="T5" fmla="*/ 0 60000 65536"/>
              <a:gd name="T6" fmla="*/ 0 w 1"/>
              <a:gd name="T7" fmla="*/ 0 h 240"/>
              <a:gd name="T8" fmla="*/ 1 w 1"/>
              <a:gd name="T9" fmla="*/ 240 h 240"/>
            </a:gdLst>
            <a:ahLst/>
            <a:cxnLst>
              <a:cxn ang="T4">
                <a:pos x="T0" y="T1"/>
              </a:cxn>
              <a:cxn ang="T5">
                <a:pos x="T2" y="T3"/>
              </a:cxn>
            </a:cxnLst>
            <a:rect l="T6" t="T7" r="T8" b="T9"/>
            <a:pathLst>
              <a:path w="1" h="240">
                <a:moveTo>
                  <a:pt x="0" y="240"/>
                </a:moveTo>
                <a:lnTo>
                  <a:pt x="0" y="0"/>
                </a:lnTo>
              </a:path>
            </a:pathLst>
          </a:custGeom>
          <a:noFill/>
          <a:ln w="9525">
            <a:solidFill>
              <a:schemeClr val="tx1"/>
            </a:solidFill>
            <a:round/>
            <a:headEnd type="triangle" w="med" len="med"/>
            <a:tailEnd/>
          </a:ln>
        </p:spPr>
        <p:txBody>
          <a:bodyPr/>
          <a:lstStyle/>
          <a:p>
            <a:endParaRPr lang="en-US" dirty="0">
              <a:latin typeface="Agilent TT Cond" pitchFamily="34" charset="0"/>
            </a:endParaRPr>
          </a:p>
        </p:txBody>
      </p:sp>
      <p:sp>
        <p:nvSpPr>
          <p:cNvPr id="8223" name="Freeform 44"/>
          <p:cNvSpPr>
            <a:spLocks/>
          </p:cNvSpPr>
          <p:nvPr/>
        </p:nvSpPr>
        <p:spPr bwMode="auto">
          <a:xfrm>
            <a:off x="8470900" y="1920875"/>
            <a:ext cx="219075" cy="442913"/>
          </a:xfrm>
          <a:custGeom>
            <a:avLst/>
            <a:gdLst>
              <a:gd name="T0" fmla="*/ 2147483647 w 138"/>
              <a:gd name="T1" fmla="*/ 0 h 279"/>
              <a:gd name="T2" fmla="*/ 2147483647 w 138"/>
              <a:gd name="T3" fmla="*/ 2147483647 h 279"/>
              <a:gd name="T4" fmla="*/ 0 w 138"/>
              <a:gd name="T5" fmla="*/ 2147483647 h 279"/>
              <a:gd name="T6" fmla="*/ 2147483647 w 138"/>
              <a:gd name="T7" fmla="*/ 2147483647 h 279"/>
              <a:gd name="T8" fmla="*/ 2147483647 w 138"/>
              <a:gd name="T9" fmla="*/ 2147483647 h 279"/>
              <a:gd name="T10" fmla="*/ 0 60000 65536"/>
              <a:gd name="T11" fmla="*/ 0 60000 65536"/>
              <a:gd name="T12" fmla="*/ 0 60000 65536"/>
              <a:gd name="T13" fmla="*/ 0 60000 65536"/>
              <a:gd name="T14" fmla="*/ 0 60000 65536"/>
              <a:gd name="T15" fmla="*/ 0 w 138"/>
              <a:gd name="T16" fmla="*/ 0 h 279"/>
              <a:gd name="T17" fmla="*/ 138 w 138"/>
              <a:gd name="T18" fmla="*/ 279 h 279"/>
            </a:gdLst>
            <a:ahLst/>
            <a:cxnLst>
              <a:cxn ang="T10">
                <a:pos x="T0" y="T1"/>
              </a:cxn>
              <a:cxn ang="T11">
                <a:pos x="T2" y="T3"/>
              </a:cxn>
              <a:cxn ang="T12">
                <a:pos x="T4" y="T5"/>
              </a:cxn>
              <a:cxn ang="T13">
                <a:pos x="T6" y="T7"/>
              </a:cxn>
              <a:cxn ang="T14">
                <a:pos x="T8" y="T9"/>
              </a:cxn>
            </a:cxnLst>
            <a:rect l="T15" t="T16" r="T17" b="T18"/>
            <a:pathLst>
              <a:path w="138" h="279">
                <a:moveTo>
                  <a:pt x="138" y="0"/>
                </a:moveTo>
                <a:cubicBezTo>
                  <a:pt x="123" y="4"/>
                  <a:pt x="71" y="3"/>
                  <a:pt x="48" y="27"/>
                </a:cubicBezTo>
                <a:cubicBezTo>
                  <a:pt x="25" y="51"/>
                  <a:pt x="0" y="109"/>
                  <a:pt x="0" y="147"/>
                </a:cubicBezTo>
                <a:cubicBezTo>
                  <a:pt x="0" y="185"/>
                  <a:pt x="30" y="237"/>
                  <a:pt x="51" y="258"/>
                </a:cubicBezTo>
                <a:cubicBezTo>
                  <a:pt x="72" y="279"/>
                  <a:pt x="112" y="271"/>
                  <a:pt x="128" y="275"/>
                </a:cubicBezTo>
              </a:path>
            </a:pathLst>
          </a:custGeom>
          <a:noFill/>
          <a:ln w="12700">
            <a:solidFill>
              <a:schemeClr val="tx1"/>
            </a:solidFill>
            <a:round/>
            <a:headEnd/>
            <a:tailEnd/>
          </a:ln>
        </p:spPr>
        <p:txBody>
          <a:bodyPr/>
          <a:lstStyle/>
          <a:p>
            <a:endParaRPr lang="en-US" dirty="0">
              <a:latin typeface="Agilent TT Cond" pitchFamily="34" charset="0"/>
            </a:endParaRPr>
          </a:p>
        </p:txBody>
      </p:sp>
      <p:sp>
        <p:nvSpPr>
          <p:cNvPr id="8224" name="Freeform 45"/>
          <p:cNvSpPr>
            <a:spLocks/>
          </p:cNvSpPr>
          <p:nvPr/>
        </p:nvSpPr>
        <p:spPr bwMode="auto">
          <a:xfrm>
            <a:off x="8699500" y="2073275"/>
            <a:ext cx="1588" cy="180975"/>
          </a:xfrm>
          <a:custGeom>
            <a:avLst/>
            <a:gdLst>
              <a:gd name="T0" fmla="*/ 0 w 1"/>
              <a:gd name="T1" fmla="*/ 0 h 114"/>
              <a:gd name="T2" fmla="*/ 0 w 1"/>
              <a:gd name="T3" fmla="*/ 2147483647 h 114"/>
              <a:gd name="T4" fmla="*/ 0 60000 65536"/>
              <a:gd name="T5" fmla="*/ 0 60000 65536"/>
              <a:gd name="T6" fmla="*/ 0 w 1"/>
              <a:gd name="T7" fmla="*/ 0 h 114"/>
              <a:gd name="T8" fmla="*/ 1 w 1"/>
              <a:gd name="T9" fmla="*/ 114 h 114"/>
            </a:gdLst>
            <a:ahLst/>
            <a:cxnLst>
              <a:cxn ang="T4">
                <a:pos x="T0" y="T1"/>
              </a:cxn>
              <a:cxn ang="T5">
                <a:pos x="T2" y="T3"/>
              </a:cxn>
            </a:cxnLst>
            <a:rect l="T6" t="T7" r="T8" b="T9"/>
            <a:pathLst>
              <a:path w="1" h="114">
                <a:moveTo>
                  <a:pt x="0" y="0"/>
                </a:moveTo>
                <a:lnTo>
                  <a:pt x="0" y="114"/>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8225" name="Line 46"/>
          <p:cNvSpPr>
            <a:spLocks noChangeShapeType="1"/>
          </p:cNvSpPr>
          <p:nvPr/>
        </p:nvSpPr>
        <p:spPr bwMode="auto">
          <a:xfrm>
            <a:off x="8394700" y="2149475"/>
            <a:ext cx="304800" cy="0"/>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8226" name="Text Box 47"/>
          <p:cNvSpPr txBox="1">
            <a:spLocks noChangeArrowheads="1"/>
          </p:cNvSpPr>
          <p:nvPr/>
        </p:nvSpPr>
        <p:spPr bwMode="auto">
          <a:xfrm>
            <a:off x="7632700" y="1920875"/>
            <a:ext cx="835485" cy="276999"/>
          </a:xfrm>
          <a:prstGeom prst="rect">
            <a:avLst/>
          </a:prstGeom>
          <a:noFill/>
          <a:ln w="9525">
            <a:noFill/>
            <a:miter lim="800000"/>
            <a:headEnd/>
            <a:tailEnd/>
          </a:ln>
        </p:spPr>
        <p:txBody>
          <a:bodyPr wrap="none">
            <a:spAutoFit/>
          </a:bodyPr>
          <a:lstStyle/>
          <a:p>
            <a:r>
              <a:rPr lang="en-US" sz="1200" dirty="0">
                <a:latin typeface="Agilent TT Cond" pitchFamily="34" charset="0"/>
              </a:rPr>
              <a:t>ANTENNA</a:t>
            </a:r>
          </a:p>
        </p:txBody>
      </p:sp>
      <p:sp>
        <p:nvSpPr>
          <p:cNvPr id="8227" name="Freeform 48"/>
          <p:cNvSpPr>
            <a:spLocks/>
          </p:cNvSpPr>
          <p:nvPr/>
        </p:nvSpPr>
        <p:spPr bwMode="auto">
          <a:xfrm>
            <a:off x="7150100" y="1514475"/>
            <a:ext cx="1917700" cy="558800"/>
          </a:xfrm>
          <a:custGeom>
            <a:avLst/>
            <a:gdLst>
              <a:gd name="T0" fmla="*/ 2147483647 w 1208"/>
              <a:gd name="T1" fmla="*/ 2147483647 h 352"/>
              <a:gd name="T2" fmla="*/ 2147483647 w 1208"/>
              <a:gd name="T3" fmla="*/ 2147483647 h 352"/>
              <a:gd name="T4" fmla="*/ 2147483647 w 1208"/>
              <a:gd name="T5" fmla="*/ 2147483647 h 352"/>
              <a:gd name="T6" fmla="*/ 0 w 1208"/>
              <a:gd name="T7" fmla="*/ 2147483647 h 352"/>
              <a:gd name="T8" fmla="*/ 0 60000 65536"/>
              <a:gd name="T9" fmla="*/ 0 60000 65536"/>
              <a:gd name="T10" fmla="*/ 0 60000 65536"/>
              <a:gd name="T11" fmla="*/ 0 60000 65536"/>
              <a:gd name="T12" fmla="*/ 0 w 1208"/>
              <a:gd name="T13" fmla="*/ 0 h 352"/>
              <a:gd name="T14" fmla="*/ 1208 w 1208"/>
              <a:gd name="T15" fmla="*/ 352 h 352"/>
            </a:gdLst>
            <a:ahLst/>
            <a:cxnLst>
              <a:cxn ang="T8">
                <a:pos x="T0" y="T1"/>
              </a:cxn>
              <a:cxn ang="T9">
                <a:pos x="T2" y="T3"/>
              </a:cxn>
              <a:cxn ang="T10">
                <a:pos x="T4" y="T5"/>
              </a:cxn>
              <a:cxn ang="T11">
                <a:pos x="T6" y="T7"/>
              </a:cxn>
            </a:cxnLst>
            <a:rect l="T12" t="T13" r="T14" b="T15"/>
            <a:pathLst>
              <a:path w="1208" h="352">
                <a:moveTo>
                  <a:pt x="1072" y="352"/>
                </a:moveTo>
                <a:cubicBezTo>
                  <a:pt x="1140" y="284"/>
                  <a:pt x="1208" y="216"/>
                  <a:pt x="1168" y="160"/>
                </a:cubicBezTo>
                <a:cubicBezTo>
                  <a:pt x="1128" y="104"/>
                  <a:pt x="1027" y="0"/>
                  <a:pt x="832" y="16"/>
                </a:cubicBezTo>
                <a:cubicBezTo>
                  <a:pt x="637" y="32"/>
                  <a:pt x="173" y="206"/>
                  <a:pt x="0" y="256"/>
                </a:cubicBezTo>
              </a:path>
            </a:pathLst>
          </a:custGeom>
          <a:noFill/>
          <a:ln w="12700">
            <a:solidFill>
              <a:schemeClr val="accent2"/>
            </a:solidFill>
            <a:round/>
            <a:headEnd type="triangle" w="lg" len="med"/>
            <a:tailEnd/>
          </a:ln>
        </p:spPr>
        <p:txBody>
          <a:bodyPr/>
          <a:lstStyle/>
          <a:p>
            <a:endParaRPr lang="en-US" dirty="0">
              <a:latin typeface="Agilent TT Cond" pitchFamily="34" charset="0"/>
            </a:endParaRPr>
          </a:p>
        </p:txBody>
      </p:sp>
      <p:sp>
        <p:nvSpPr>
          <p:cNvPr id="8228" name="Freeform 49"/>
          <p:cNvSpPr>
            <a:spLocks/>
          </p:cNvSpPr>
          <p:nvPr/>
        </p:nvSpPr>
        <p:spPr bwMode="auto">
          <a:xfrm>
            <a:off x="7099300" y="1920875"/>
            <a:ext cx="1143000" cy="381000"/>
          </a:xfrm>
          <a:custGeom>
            <a:avLst/>
            <a:gdLst>
              <a:gd name="T0" fmla="*/ 2147483647 w 720"/>
              <a:gd name="T1" fmla="*/ 2147483647 h 240"/>
              <a:gd name="T2" fmla="*/ 2147483647 w 720"/>
              <a:gd name="T3" fmla="*/ 2147483647 h 240"/>
              <a:gd name="T4" fmla="*/ 0 w 720"/>
              <a:gd name="T5" fmla="*/ 0 h 240"/>
              <a:gd name="T6" fmla="*/ 0 60000 65536"/>
              <a:gd name="T7" fmla="*/ 0 60000 65536"/>
              <a:gd name="T8" fmla="*/ 0 60000 65536"/>
              <a:gd name="T9" fmla="*/ 0 w 720"/>
              <a:gd name="T10" fmla="*/ 0 h 240"/>
              <a:gd name="T11" fmla="*/ 720 w 720"/>
              <a:gd name="T12" fmla="*/ 240 h 240"/>
            </a:gdLst>
            <a:ahLst/>
            <a:cxnLst>
              <a:cxn ang="T6">
                <a:pos x="T0" y="T1"/>
              </a:cxn>
              <a:cxn ang="T7">
                <a:pos x="T2" y="T3"/>
              </a:cxn>
              <a:cxn ang="T8">
                <a:pos x="T4" y="T5"/>
              </a:cxn>
            </a:cxnLst>
            <a:rect l="T9" t="T10" r="T11" b="T12"/>
            <a:pathLst>
              <a:path w="720" h="240">
                <a:moveTo>
                  <a:pt x="720" y="240"/>
                </a:moveTo>
                <a:cubicBezTo>
                  <a:pt x="636" y="236"/>
                  <a:pt x="552" y="232"/>
                  <a:pt x="432" y="192"/>
                </a:cubicBezTo>
                <a:cubicBezTo>
                  <a:pt x="312" y="152"/>
                  <a:pt x="156" y="76"/>
                  <a:pt x="0" y="0"/>
                </a:cubicBezTo>
              </a:path>
            </a:pathLst>
          </a:custGeom>
          <a:noFill/>
          <a:ln w="12700">
            <a:solidFill>
              <a:schemeClr val="accent2"/>
            </a:solidFill>
            <a:round/>
            <a:headEnd type="triangle" w="lg" len="med"/>
            <a:tailEnd/>
          </a:ln>
        </p:spPr>
        <p:txBody>
          <a:bodyPr/>
          <a:lstStyle/>
          <a:p>
            <a:endParaRPr lang="en-US" dirty="0">
              <a:latin typeface="Agilent TT Cond" pitchFamily="34" charset="0"/>
            </a:endParaRPr>
          </a:p>
        </p:txBody>
      </p:sp>
      <p:sp>
        <p:nvSpPr>
          <p:cNvPr id="8229" name="Freeform 50"/>
          <p:cNvSpPr>
            <a:spLocks/>
          </p:cNvSpPr>
          <p:nvPr/>
        </p:nvSpPr>
        <p:spPr bwMode="auto">
          <a:xfrm>
            <a:off x="7112000" y="1933575"/>
            <a:ext cx="1130300" cy="1789113"/>
          </a:xfrm>
          <a:custGeom>
            <a:avLst/>
            <a:gdLst>
              <a:gd name="T0" fmla="*/ 0 w 712"/>
              <a:gd name="T1" fmla="*/ 0 h 1127"/>
              <a:gd name="T2" fmla="*/ 2147483647 w 712"/>
              <a:gd name="T3" fmla="*/ 2147483647 h 1127"/>
              <a:gd name="T4" fmla="*/ 2147483647 w 712"/>
              <a:gd name="T5" fmla="*/ 2147483647 h 1127"/>
              <a:gd name="T6" fmla="*/ 0 60000 65536"/>
              <a:gd name="T7" fmla="*/ 0 60000 65536"/>
              <a:gd name="T8" fmla="*/ 0 60000 65536"/>
              <a:gd name="T9" fmla="*/ 0 w 712"/>
              <a:gd name="T10" fmla="*/ 0 h 1127"/>
              <a:gd name="T11" fmla="*/ 712 w 712"/>
              <a:gd name="T12" fmla="*/ 1127 h 1127"/>
            </a:gdLst>
            <a:ahLst/>
            <a:cxnLst>
              <a:cxn ang="T6">
                <a:pos x="T0" y="T1"/>
              </a:cxn>
              <a:cxn ang="T7">
                <a:pos x="T2" y="T3"/>
              </a:cxn>
              <a:cxn ang="T8">
                <a:pos x="T4" y="T5"/>
              </a:cxn>
            </a:cxnLst>
            <a:rect l="T9" t="T10" r="T11" b="T12"/>
            <a:pathLst>
              <a:path w="712" h="1127">
                <a:moveTo>
                  <a:pt x="0" y="0"/>
                </a:moveTo>
                <a:cubicBezTo>
                  <a:pt x="85" y="159"/>
                  <a:pt x="393" y="761"/>
                  <a:pt x="512" y="944"/>
                </a:cubicBezTo>
                <a:cubicBezTo>
                  <a:pt x="631" y="1127"/>
                  <a:pt x="670" y="1064"/>
                  <a:pt x="712" y="1096"/>
                </a:cubicBezTo>
              </a:path>
            </a:pathLst>
          </a:custGeom>
          <a:noFill/>
          <a:ln w="12700">
            <a:solidFill>
              <a:schemeClr val="accent2"/>
            </a:solidFill>
            <a:round/>
            <a:headEnd type="none" w="lg" len="med"/>
            <a:tailEnd type="triangle" w="lg" len="med"/>
          </a:ln>
        </p:spPr>
        <p:txBody>
          <a:bodyPr/>
          <a:lstStyle/>
          <a:p>
            <a:endParaRPr lang="en-US" dirty="0">
              <a:latin typeface="Agilent TT Cond" pitchFamily="34" charset="0"/>
            </a:endParaRPr>
          </a:p>
        </p:txBody>
      </p:sp>
      <p:sp>
        <p:nvSpPr>
          <p:cNvPr id="8230" name="Text Box 51"/>
          <p:cNvSpPr txBox="1">
            <a:spLocks noChangeArrowheads="1"/>
          </p:cNvSpPr>
          <p:nvPr/>
        </p:nvSpPr>
        <p:spPr bwMode="auto">
          <a:xfrm>
            <a:off x="6104300" y="1703963"/>
            <a:ext cx="877163" cy="523220"/>
          </a:xfrm>
          <a:prstGeom prst="rect">
            <a:avLst/>
          </a:prstGeom>
          <a:noFill/>
          <a:ln w="9525">
            <a:noFill/>
            <a:miter lim="800000"/>
            <a:headEnd/>
            <a:tailEnd/>
          </a:ln>
        </p:spPr>
        <p:txBody>
          <a:bodyPr wrap="none">
            <a:spAutoFit/>
          </a:bodyPr>
          <a:lstStyle/>
          <a:p>
            <a:pPr algn="ctr"/>
            <a:r>
              <a:rPr lang="en-US" sz="1400" b="1" dirty="0">
                <a:solidFill>
                  <a:schemeClr val="accent2"/>
                </a:solidFill>
                <a:latin typeface="Agilent TT Cond" pitchFamily="34" charset="0"/>
              </a:rPr>
              <a:t>RF Signal</a:t>
            </a:r>
          </a:p>
          <a:p>
            <a:pPr algn="ctr"/>
            <a:r>
              <a:rPr lang="en-US" sz="1400" b="1" dirty="0">
                <a:solidFill>
                  <a:schemeClr val="accent2"/>
                </a:solidFill>
                <a:latin typeface="Agilent TT Cond" pitchFamily="34" charset="0"/>
              </a:rPr>
              <a:t>Injection</a:t>
            </a:r>
          </a:p>
        </p:txBody>
      </p:sp>
      <p:sp>
        <p:nvSpPr>
          <p:cNvPr id="8231" name="Oval 52"/>
          <p:cNvSpPr>
            <a:spLocks noChangeArrowheads="1"/>
          </p:cNvSpPr>
          <p:nvPr/>
        </p:nvSpPr>
        <p:spPr bwMode="auto">
          <a:xfrm>
            <a:off x="7023100" y="1844675"/>
            <a:ext cx="152400" cy="152400"/>
          </a:xfrm>
          <a:prstGeom prst="ellipse">
            <a:avLst/>
          </a:prstGeom>
          <a:solidFill>
            <a:schemeClr val="accent2"/>
          </a:solidFill>
          <a:ln w="9525">
            <a:solidFill>
              <a:schemeClr val="tx1"/>
            </a:solidFill>
            <a:round/>
            <a:headEnd/>
            <a:tailEnd/>
          </a:ln>
        </p:spPr>
        <p:txBody>
          <a:bodyPr wrap="none" anchor="ctr"/>
          <a:lstStyle/>
          <a:p>
            <a:endParaRPr lang="en-US" dirty="0">
              <a:latin typeface="Agilent TT Cond" pitchFamily="34" charset="0"/>
            </a:endParaRPr>
          </a:p>
        </p:txBody>
      </p:sp>
      <p:grpSp>
        <p:nvGrpSpPr>
          <p:cNvPr id="8232" name="Group 53"/>
          <p:cNvGrpSpPr>
            <a:grpSpLocks noChangeAspect="1"/>
          </p:cNvGrpSpPr>
          <p:nvPr/>
        </p:nvGrpSpPr>
        <p:grpSpPr bwMode="auto">
          <a:xfrm>
            <a:off x="7327900" y="3825875"/>
            <a:ext cx="381000" cy="381000"/>
            <a:chOff x="1680" y="2016"/>
            <a:chExt cx="576" cy="576"/>
          </a:xfrm>
        </p:grpSpPr>
        <p:sp>
          <p:nvSpPr>
            <p:cNvPr id="8267" name="Oval 54"/>
            <p:cNvSpPr>
              <a:spLocks noChangeAspect="1" noChangeArrowheads="1"/>
            </p:cNvSpPr>
            <p:nvPr/>
          </p:nvSpPr>
          <p:spPr bwMode="auto">
            <a:xfrm>
              <a:off x="1680" y="2016"/>
              <a:ext cx="576" cy="576"/>
            </a:xfrm>
            <a:prstGeom prst="ellipse">
              <a:avLst/>
            </a:prstGeom>
            <a:solidFill>
              <a:schemeClr val="hlink"/>
            </a:solidFill>
            <a:ln w="9525">
              <a:solidFill>
                <a:schemeClr val="tx1"/>
              </a:solidFill>
              <a:round/>
              <a:headEnd/>
              <a:tailEnd/>
            </a:ln>
          </p:spPr>
          <p:txBody>
            <a:bodyPr wrap="none" anchor="ctr"/>
            <a:lstStyle/>
            <a:p>
              <a:endParaRPr lang="en-US" dirty="0">
                <a:latin typeface="Agilent TT Cond" pitchFamily="34" charset="0"/>
              </a:endParaRPr>
            </a:p>
          </p:txBody>
        </p:sp>
        <p:sp>
          <p:nvSpPr>
            <p:cNvPr id="8268" name="Freeform 55"/>
            <p:cNvSpPr>
              <a:spLocks noChangeAspect="1"/>
            </p:cNvSpPr>
            <p:nvPr/>
          </p:nvSpPr>
          <p:spPr bwMode="auto">
            <a:xfrm>
              <a:off x="1776" y="2160"/>
              <a:ext cx="384" cy="288"/>
            </a:xfrm>
            <a:custGeom>
              <a:avLst/>
              <a:gdLst>
                <a:gd name="T0" fmla="*/ 0 w 384"/>
                <a:gd name="T1" fmla="*/ 144 h 288"/>
                <a:gd name="T2" fmla="*/ 96 w 384"/>
                <a:gd name="T3" fmla="*/ 0 h 288"/>
                <a:gd name="T4" fmla="*/ 192 w 384"/>
                <a:gd name="T5" fmla="*/ 144 h 288"/>
                <a:gd name="T6" fmla="*/ 288 w 384"/>
                <a:gd name="T7" fmla="*/ 288 h 288"/>
                <a:gd name="T8" fmla="*/ 384 w 384"/>
                <a:gd name="T9" fmla="*/ 144 h 288"/>
                <a:gd name="T10" fmla="*/ 0 60000 65536"/>
                <a:gd name="T11" fmla="*/ 0 60000 65536"/>
                <a:gd name="T12" fmla="*/ 0 60000 65536"/>
                <a:gd name="T13" fmla="*/ 0 60000 65536"/>
                <a:gd name="T14" fmla="*/ 0 60000 65536"/>
                <a:gd name="T15" fmla="*/ 0 w 384"/>
                <a:gd name="T16" fmla="*/ 0 h 288"/>
                <a:gd name="T17" fmla="*/ 384 w 384"/>
                <a:gd name="T18" fmla="*/ 288 h 288"/>
              </a:gdLst>
              <a:ahLst/>
              <a:cxnLst>
                <a:cxn ang="T10">
                  <a:pos x="T0" y="T1"/>
                </a:cxn>
                <a:cxn ang="T11">
                  <a:pos x="T2" y="T3"/>
                </a:cxn>
                <a:cxn ang="T12">
                  <a:pos x="T4" y="T5"/>
                </a:cxn>
                <a:cxn ang="T13">
                  <a:pos x="T6" y="T7"/>
                </a:cxn>
                <a:cxn ang="T14">
                  <a:pos x="T8" y="T9"/>
                </a:cxn>
              </a:cxnLst>
              <a:rect l="T15" t="T16" r="T17" b="T18"/>
              <a:pathLst>
                <a:path w="384" h="288">
                  <a:moveTo>
                    <a:pt x="0" y="144"/>
                  </a:moveTo>
                  <a:cubicBezTo>
                    <a:pt x="32" y="72"/>
                    <a:pt x="64" y="0"/>
                    <a:pt x="96" y="0"/>
                  </a:cubicBezTo>
                  <a:cubicBezTo>
                    <a:pt x="128" y="0"/>
                    <a:pt x="160" y="96"/>
                    <a:pt x="192" y="144"/>
                  </a:cubicBezTo>
                  <a:cubicBezTo>
                    <a:pt x="224" y="192"/>
                    <a:pt x="256" y="288"/>
                    <a:pt x="288" y="288"/>
                  </a:cubicBezTo>
                  <a:cubicBezTo>
                    <a:pt x="320" y="288"/>
                    <a:pt x="352" y="216"/>
                    <a:pt x="384" y="144"/>
                  </a:cubicBezTo>
                </a:path>
              </a:pathLst>
            </a:custGeom>
            <a:solidFill>
              <a:schemeClr val="hlink"/>
            </a:solidFill>
            <a:ln w="9525">
              <a:solidFill>
                <a:schemeClr val="tx1"/>
              </a:solidFill>
              <a:round/>
              <a:headEnd/>
              <a:tailEnd/>
            </a:ln>
          </p:spPr>
          <p:txBody>
            <a:bodyPr/>
            <a:lstStyle/>
            <a:p>
              <a:endParaRPr lang="en-US" dirty="0">
                <a:latin typeface="Agilent TT Cond" pitchFamily="34" charset="0"/>
              </a:endParaRPr>
            </a:p>
          </p:txBody>
        </p:sp>
      </p:grpSp>
      <p:sp>
        <p:nvSpPr>
          <p:cNvPr id="8233" name="Text Box 56"/>
          <p:cNvSpPr txBox="1">
            <a:spLocks noChangeArrowheads="1"/>
          </p:cNvSpPr>
          <p:nvPr/>
        </p:nvSpPr>
        <p:spPr bwMode="auto">
          <a:xfrm>
            <a:off x="7245350" y="3551238"/>
            <a:ext cx="692150" cy="274637"/>
          </a:xfrm>
          <a:prstGeom prst="rect">
            <a:avLst/>
          </a:prstGeom>
          <a:noFill/>
          <a:ln w="9525">
            <a:noFill/>
            <a:miter lim="800000"/>
            <a:headEnd/>
            <a:tailEnd/>
          </a:ln>
        </p:spPr>
        <p:txBody>
          <a:bodyPr>
            <a:spAutoFit/>
          </a:bodyPr>
          <a:lstStyle/>
          <a:p>
            <a:r>
              <a:rPr lang="en-US" sz="1200" dirty="0">
                <a:latin typeface="Agilent TT Cond" pitchFamily="34" charset="0"/>
              </a:rPr>
              <a:t>1</a:t>
            </a:r>
            <a:r>
              <a:rPr lang="en-US" sz="1200" baseline="30000" dirty="0">
                <a:latin typeface="Agilent TT Cond" pitchFamily="34" charset="0"/>
              </a:rPr>
              <a:t>st </a:t>
            </a:r>
            <a:r>
              <a:rPr lang="en-US" sz="1200" dirty="0">
                <a:latin typeface="Agilent TT Cond" pitchFamily="34" charset="0"/>
              </a:rPr>
              <a:t>LO</a:t>
            </a:r>
          </a:p>
        </p:txBody>
      </p:sp>
      <p:grpSp>
        <p:nvGrpSpPr>
          <p:cNvPr id="8234" name="Group 58"/>
          <p:cNvGrpSpPr>
            <a:grpSpLocks/>
          </p:cNvGrpSpPr>
          <p:nvPr/>
        </p:nvGrpSpPr>
        <p:grpSpPr bwMode="auto">
          <a:xfrm>
            <a:off x="4114800" y="1900050"/>
            <a:ext cx="2032000" cy="625475"/>
            <a:chOff x="448" y="2208"/>
            <a:chExt cx="1952" cy="394"/>
          </a:xfrm>
        </p:grpSpPr>
        <p:sp>
          <p:nvSpPr>
            <p:cNvPr id="8241" name="Freeform 59"/>
            <p:cNvSpPr>
              <a:spLocks/>
            </p:cNvSpPr>
            <p:nvPr/>
          </p:nvSpPr>
          <p:spPr bwMode="auto">
            <a:xfrm>
              <a:off x="448" y="2208"/>
              <a:ext cx="1040" cy="384"/>
            </a:xfrm>
            <a:custGeom>
              <a:avLst/>
              <a:gdLst>
                <a:gd name="T0" fmla="*/ 0 w 3937"/>
                <a:gd name="T1" fmla="*/ 26 h 945"/>
                <a:gd name="T2" fmla="*/ 3 w 3937"/>
                <a:gd name="T3" fmla="*/ 26 h 945"/>
                <a:gd name="T4" fmla="*/ 3 w 3937"/>
                <a:gd name="T5" fmla="*/ 0 h 945"/>
                <a:gd name="T6" fmla="*/ 7 w 3937"/>
                <a:gd name="T7" fmla="*/ 0 h 945"/>
                <a:gd name="T8" fmla="*/ 7 w 3937"/>
                <a:gd name="T9" fmla="*/ 26 h 945"/>
                <a:gd name="T10" fmla="*/ 19 w 3937"/>
                <a:gd name="T11" fmla="*/ 26 h 945"/>
                <a:gd name="T12" fmla="*/ 0 60000 65536"/>
                <a:gd name="T13" fmla="*/ 0 60000 65536"/>
                <a:gd name="T14" fmla="*/ 0 60000 65536"/>
                <a:gd name="T15" fmla="*/ 0 60000 65536"/>
                <a:gd name="T16" fmla="*/ 0 60000 65536"/>
                <a:gd name="T17" fmla="*/ 0 60000 65536"/>
                <a:gd name="T18" fmla="*/ 0 w 3937"/>
                <a:gd name="T19" fmla="*/ 0 h 945"/>
                <a:gd name="T20" fmla="*/ 3937 w 3937"/>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3937" h="945">
                  <a:moveTo>
                    <a:pt x="0" y="944"/>
                  </a:moveTo>
                  <a:lnTo>
                    <a:pt x="524" y="944"/>
                  </a:lnTo>
                  <a:lnTo>
                    <a:pt x="524" y="0"/>
                  </a:lnTo>
                  <a:lnTo>
                    <a:pt x="1419" y="0"/>
                  </a:lnTo>
                  <a:lnTo>
                    <a:pt x="1419" y="944"/>
                  </a:lnTo>
                  <a:lnTo>
                    <a:pt x="3936" y="944"/>
                  </a:lnTo>
                </a:path>
              </a:pathLst>
            </a:custGeom>
            <a:noFill/>
            <a:ln w="31234">
              <a:solidFill>
                <a:srgbClr val="C20000"/>
              </a:solidFill>
              <a:round/>
              <a:headEnd/>
              <a:tailEnd/>
            </a:ln>
          </p:spPr>
          <p:txBody>
            <a:bodyPr/>
            <a:lstStyle/>
            <a:p>
              <a:endParaRPr lang="en-US" dirty="0">
                <a:latin typeface="Agilent TT Cond" pitchFamily="34" charset="0"/>
              </a:endParaRPr>
            </a:p>
          </p:txBody>
        </p:sp>
        <p:grpSp>
          <p:nvGrpSpPr>
            <p:cNvPr id="8242" name="Group 60"/>
            <p:cNvGrpSpPr>
              <a:grpSpLocks/>
            </p:cNvGrpSpPr>
            <p:nvPr/>
          </p:nvGrpSpPr>
          <p:grpSpPr bwMode="auto">
            <a:xfrm flipH="1">
              <a:off x="576" y="2208"/>
              <a:ext cx="240" cy="394"/>
              <a:chOff x="1043" y="1193"/>
              <a:chExt cx="857" cy="981"/>
            </a:xfrm>
          </p:grpSpPr>
          <p:grpSp>
            <p:nvGrpSpPr>
              <p:cNvPr id="8256" name="Group 61"/>
              <p:cNvGrpSpPr>
                <a:grpSpLocks/>
              </p:cNvGrpSpPr>
              <p:nvPr/>
            </p:nvGrpSpPr>
            <p:grpSpPr bwMode="auto">
              <a:xfrm>
                <a:off x="1309" y="1198"/>
                <a:ext cx="245" cy="968"/>
                <a:chOff x="1309" y="1198"/>
                <a:chExt cx="245" cy="968"/>
              </a:xfrm>
            </p:grpSpPr>
            <p:sp>
              <p:nvSpPr>
                <p:cNvPr id="8265" name="Freeform 62"/>
                <p:cNvSpPr>
                  <a:spLocks/>
                </p:cNvSpPr>
                <p:nvPr/>
              </p:nvSpPr>
              <p:spPr bwMode="auto">
                <a:xfrm>
                  <a:off x="1429" y="1646"/>
                  <a:ext cx="125" cy="520"/>
                </a:xfrm>
                <a:custGeom>
                  <a:avLst/>
                  <a:gdLst>
                    <a:gd name="T0" fmla="*/ 0 w 125"/>
                    <a:gd name="T1" fmla="*/ 3 h 520"/>
                    <a:gd name="T2" fmla="*/ 5 w 125"/>
                    <a:gd name="T3" fmla="*/ 125 h 520"/>
                    <a:gd name="T4" fmla="*/ 13 w 125"/>
                    <a:gd name="T5" fmla="*/ 230 h 520"/>
                    <a:gd name="T6" fmla="*/ 21 w 125"/>
                    <a:gd name="T7" fmla="*/ 319 h 520"/>
                    <a:gd name="T8" fmla="*/ 31 w 125"/>
                    <a:gd name="T9" fmla="*/ 391 h 520"/>
                    <a:gd name="T10" fmla="*/ 41 w 125"/>
                    <a:gd name="T11" fmla="*/ 448 h 520"/>
                    <a:gd name="T12" fmla="*/ 51 w 125"/>
                    <a:gd name="T13" fmla="*/ 488 h 520"/>
                    <a:gd name="T14" fmla="*/ 62 w 125"/>
                    <a:gd name="T15" fmla="*/ 512 h 520"/>
                    <a:gd name="T16" fmla="*/ 73 w 125"/>
                    <a:gd name="T17" fmla="*/ 519 h 520"/>
                    <a:gd name="T18" fmla="*/ 82 w 125"/>
                    <a:gd name="T19" fmla="*/ 512 h 520"/>
                    <a:gd name="T20" fmla="*/ 92 w 125"/>
                    <a:gd name="T21" fmla="*/ 487 h 520"/>
                    <a:gd name="T22" fmla="*/ 100 w 125"/>
                    <a:gd name="T23" fmla="*/ 447 h 520"/>
                    <a:gd name="T24" fmla="*/ 109 w 125"/>
                    <a:gd name="T25" fmla="*/ 389 h 520"/>
                    <a:gd name="T26" fmla="*/ 115 w 125"/>
                    <a:gd name="T27" fmla="*/ 316 h 520"/>
                    <a:gd name="T28" fmla="*/ 120 w 125"/>
                    <a:gd name="T29" fmla="*/ 228 h 520"/>
                    <a:gd name="T30" fmla="*/ 123 w 125"/>
                    <a:gd name="T31" fmla="*/ 123 h 520"/>
                    <a:gd name="T32" fmla="*/ 124 w 125"/>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520"/>
                    <a:gd name="T53" fmla="*/ 125 w 125"/>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520">
                      <a:moveTo>
                        <a:pt x="0" y="3"/>
                      </a:moveTo>
                      <a:lnTo>
                        <a:pt x="5" y="125"/>
                      </a:lnTo>
                      <a:lnTo>
                        <a:pt x="13" y="230"/>
                      </a:lnTo>
                      <a:lnTo>
                        <a:pt x="21" y="319"/>
                      </a:lnTo>
                      <a:lnTo>
                        <a:pt x="31" y="391"/>
                      </a:lnTo>
                      <a:lnTo>
                        <a:pt x="41" y="448"/>
                      </a:lnTo>
                      <a:lnTo>
                        <a:pt x="51" y="488"/>
                      </a:lnTo>
                      <a:lnTo>
                        <a:pt x="62" y="512"/>
                      </a:lnTo>
                      <a:lnTo>
                        <a:pt x="73" y="519"/>
                      </a:lnTo>
                      <a:lnTo>
                        <a:pt x="82" y="512"/>
                      </a:lnTo>
                      <a:lnTo>
                        <a:pt x="92" y="487"/>
                      </a:lnTo>
                      <a:lnTo>
                        <a:pt x="100" y="447"/>
                      </a:lnTo>
                      <a:lnTo>
                        <a:pt x="109" y="389"/>
                      </a:lnTo>
                      <a:lnTo>
                        <a:pt x="115" y="316"/>
                      </a:lnTo>
                      <a:lnTo>
                        <a:pt x="120" y="228"/>
                      </a:lnTo>
                      <a:lnTo>
                        <a:pt x="123" y="123"/>
                      </a:lnTo>
                      <a:lnTo>
                        <a:pt x="124"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8266" name="Freeform 63"/>
                <p:cNvSpPr>
                  <a:spLocks/>
                </p:cNvSpPr>
                <p:nvPr/>
              </p:nvSpPr>
              <p:spPr bwMode="auto">
                <a:xfrm>
                  <a:off x="1309" y="1198"/>
                  <a:ext cx="125" cy="525"/>
                </a:xfrm>
                <a:custGeom>
                  <a:avLst/>
                  <a:gdLst>
                    <a:gd name="T0" fmla="*/ 124 w 125"/>
                    <a:gd name="T1" fmla="*/ 504 h 525"/>
                    <a:gd name="T2" fmla="*/ 117 w 125"/>
                    <a:gd name="T3" fmla="*/ 385 h 525"/>
                    <a:gd name="T4" fmla="*/ 109 w 125"/>
                    <a:gd name="T5" fmla="*/ 281 h 525"/>
                    <a:gd name="T6" fmla="*/ 100 w 125"/>
                    <a:gd name="T7" fmla="*/ 194 h 525"/>
                    <a:gd name="T8" fmla="*/ 91 w 125"/>
                    <a:gd name="T9" fmla="*/ 122 h 525"/>
                    <a:gd name="T10" fmla="*/ 80 w 125"/>
                    <a:gd name="T11" fmla="*/ 68 h 525"/>
                    <a:gd name="T12" fmla="*/ 70 w 125"/>
                    <a:gd name="T13" fmla="*/ 28 h 525"/>
                    <a:gd name="T14" fmla="*/ 59 w 125"/>
                    <a:gd name="T15" fmla="*/ 6 h 525"/>
                    <a:gd name="T16" fmla="*/ 49 w 125"/>
                    <a:gd name="T17" fmla="*/ 0 h 525"/>
                    <a:gd name="T18" fmla="*/ 38 w 125"/>
                    <a:gd name="T19" fmla="*/ 10 h 525"/>
                    <a:gd name="T20" fmla="*/ 28 w 125"/>
                    <a:gd name="T21" fmla="*/ 36 h 525"/>
                    <a:gd name="T22" fmla="*/ 19 w 125"/>
                    <a:gd name="T23" fmla="*/ 78 h 525"/>
                    <a:gd name="T24" fmla="*/ 13 w 125"/>
                    <a:gd name="T25" fmla="*/ 135 h 525"/>
                    <a:gd name="T26" fmla="*/ 6 w 125"/>
                    <a:gd name="T27" fmla="*/ 210 h 525"/>
                    <a:gd name="T28" fmla="*/ 2 w 125"/>
                    <a:gd name="T29" fmla="*/ 299 h 525"/>
                    <a:gd name="T30" fmla="*/ 0 w 125"/>
                    <a:gd name="T31" fmla="*/ 404 h 525"/>
                    <a:gd name="T32" fmla="*/ 0 w 125"/>
                    <a:gd name="T33" fmla="*/ 524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525"/>
                    <a:gd name="T53" fmla="*/ 125 w 125"/>
                    <a:gd name="T54" fmla="*/ 525 h 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525">
                      <a:moveTo>
                        <a:pt x="124" y="504"/>
                      </a:moveTo>
                      <a:lnTo>
                        <a:pt x="117" y="385"/>
                      </a:lnTo>
                      <a:lnTo>
                        <a:pt x="109" y="281"/>
                      </a:lnTo>
                      <a:lnTo>
                        <a:pt x="100" y="194"/>
                      </a:lnTo>
                      <a:lnTo>
                        <a:pt x="91" y="122"/>
                      </a:lnTo>
                      <a:lnTo>
                        <a:pt x="80" y="68"/>
                      </a:lnTo>
                      <a:lnTo>
                        <a:pt x="70" y="28"/>
                      </a:lnTo>
                      <a:lnTo>
                        <a:pt x="59" y="6"/>
                      </a:lnTo>
                      <a:lnTo>
                        <a:pt x="49" y="0"/>
                      </a:lnTo>
                      <a:lnTo>
                        <a:pt x="38" y="10"/>
                      </a:lnTo>
                      <a:lnTo>
                        <a:pt x="28" y="36"/>
                      </a:lnTo>
                      <a:lnTo>
                        <a:pt x="19" y="78"/>
                      </a:lnTo>
                      <a:lnTo>
                        <a:pt x="13" y="135"/>
                      </a:lnTo>
                      <a:lnTo>
                        <a:pt x="6" y="210"/>
                      </a:lnTo>
                      <a:lnTo>
                        <a:pt x="2" y="299"/>
                      </a:lnTo>
                      <a:lnTo>
                        <a:pt x="0" y="404"/>
                      </a:lnTo>
                      <a:lnTo>
                        <a:pt x="0" y="524"/>
                      </a:lnTo>
                    </a:path>
                  </a:pathLst>
                </a:custGeom>
                <a:noFill/>
                <a:ln w="18732">
                  <a:solidFill>
                    <a:srgbClr val="C20000"/>
                  </a:solidFill>
                  <a:round/>
                  <a:headEnd/>
                  <a:tailEnd/>
                </a:ln>
              </p:spPr>
              <p:txBody>
                <a:bodyPr/>
                <a:lstStyle/>
                <a:p>
                  <a:endParaRPr lang="en-US" dirty="0">
                    <a:latin typeface="Agilent TT Cond" pitchFamily="34" charset="0"/>
                  </a:endParaRPr>
                </a:p>
              </p:txBody>
            </p:sp>
          </p:grpSp>
          <p:sp>
            <p:nvSpPr>
              <p:cNvPr id="8257" name="Freeform 64"/>
              <p:cNvSpPr>
                <a:spLocks/>
              </p:cNvSpPr>
              <p:nvPr/>
            </p:nvSpPr>
            <p:spPr bwMode="auto">
              <a:xfrm>
                <a:off x="1722" y="1635"/>
                <a:ext cx="178" cy="519"/>
              </a:xfrm>
              <a:custGeom>
                <a:avLst/>
                <a:gdLst>
                  <a:gd name="T0" fmla="*/ 0 w 178"/>
                  <a:gd name="T1" fmla="*/ 3 h 519"/>
                  <a:gd name="T2" fmla="*/ 6 w 178"/>
                  <a:gd name="T3" fmla="*/ 126 h 519"/>
                  <a:gd name="T4" fmla="*/ 15 w 178"/>
                  <a:gd name="T5" fmla="*/ 230 h 519"/>
                  <a:gd name="T6" fmla="*/ 27 w 178"/>
                  <a:gd name="T7" fmla="*/ 319 h 519"/>
                  <a:gd name="T8" fmla="*/ 41 w 178"/>
                  <a:gd name="T9" fmla="*/ 390 h 519"/>
                  <a:gd name="T10" fmla="*/ 55 w 178"/>
                  <a:gd name="T11" fmla="*/ 448 h 519"/>
                  <a:gd name="T12" fmla="*/ 70 w 178"/>
                  <a:gd name="T13" fmla="*/ 488 h 519"/>
                  <a:gd name="T14" fmla="*/ 84 w 178"/>
                  <a:gd name="T15" fmla="*/ 512 h 519"/>
                  <a:gd name="T16" fmla="*/ 100 w 178"/>
                  <a:gd name="T17" fmla="*/ 518 h 519"/>
                  <a:gd name="T18" fmla="*/ 114 w 178"/>
                  <a:gd name="T19" fmla="*/ 510 h 519"/>
                  <a:gd name="T20" fmla="*/ 128 w 178"/>
                  <a:gd name="T21" fmla="*/ 486 h 519"/>
                  <a:gd name="T22" fmla="*/ 141 w 178"/>
                  <a:gd name="T23" fmla="*/ 445 h 519"/>
                  <a:gd name="T24" fmla="*/ 153 w 178"/>
                  <a:gd name="T25" fmla="*/ 388 h 519"/>
                  <a:gd name="T26" fmla="*/ 162 w 178"/>
                  <a:gd name="T27" fmla="*/ 316 h 519"/>
                  <a:gd name="T28" fmla="*/ 170 w 178"/>
                  <a:gd name="T29" fmla="*/ 227 h 519"/>
                  <a:gd name="T30" fmla="*/ 174 w 178"/>
                  <a:gd name="T31" fmla="*/ 122 h 519"/>
                  <a:gd name="T32" fmla="*/ 177 w 178"/>
                  <a:gd name="T33" fmla="*/ 0 h 5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519"/>
                  <a:gd name="T53" fmla="*/ 178 w 178"/>
                  <a:gd name="T54" fmla="*/ 519 h 5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519">
                    <a:moveTo>
                      <a:pt x="0" y="3"/>
                    </a:moveTo>
                    <a:lnTo>
                      <a:pt x="6" y="126"/>
                    </a:lnTo>
                    <a:lnTo>
                      <a:pt x="15" y="230"/>
                    </a:lnTo>
                    <a:lnTo>
                      <a:pt x="27" y="319"/>
                    </a:lnTo>
                    <a:lnTo>
                      <a:pt x="41" y="390"/>
                    </a:lnTo>
                    <a:lnTo>
                      <a:pt x="55" y="448"/>
                    </a:lnTo>
                    <a:lnTo>
                      <a:pt x="70" y="488"/>
                    </a:lnTo>
                    <a:lnTo>
                      <a:pt x="84" y="512"/>
                    </a:lnTo>
                    <a:lnTo>
                      <a:pt x="100" y="518"/>
                    </a:lnTo>
                    <a:lnTo>
                      <a:pt x="114" y="510"/>
                    </a:lnTo>
                    <a:lnTo>
                      <a:pt x="128" y="486"/>
                    </a:lnTo>
                    <a:lnTo>
                      <a:pt x="141" y="445"/>
                    </a:lnTo>
                    <a:lnTo>
                      <a:pt x="153" y="388"/>
                    </a:lnTo>
                    <a:lnTo>
                      <a:pt x="162" y="316"/>
                    </a:lnTo>
                    <a:lnTo>
                      <a:pt x="170" y="227"/>
                    </a:lnTo>
                    <a:lnTo>
                      <a:pt x="174" y="122"/>
                    </a:lnTo>
                    <a:lnTo>
                      <a:pt x="177"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8258" name="Freeform 65"/>
              <p:cNvSpPr>
                <a:spLocks/>
              </p:cNvSpPr>
              <p:nvPr/>
            </p:nvSpPr>
            <p:spPr bwMode="auto">
              <a:xfrm>
                <a:off x="1551" y="1200"/>
                <a:ext cx="176" cy="525"/>
              </a:xfrm>
              <a:custGeom>
                <a:avLst/>
                <a:gdLst>
                  <a:gd name="T0" fmla="*/ 175 w 176"/>
                  <a:gd name="T1" fmla="*/ 505 h 525"/>
                  <a:gd name="T2" fmla="*/ 168 w 176"/>
                  <a:gd name="T3" fmla="*/ 385 h 525"/>
                  <a:gd name="T4" fmla="*/ 158 w 176"/>
                  <a:gd name="T5" fmla="*/ 281 h 525"/>
                  <a:gd name="T6" fmla="*/ 146 w 176"/>
                  <a:gd name="T7" fmla="*/ 194 h 525"/>
                  <a:gd name="T8" fmla="*/ 133 w 176"/>
                  <a:gd name="T9" fmla="*/ 122 h 525"/>
                  <a:gd name="T10" fmla="*/ 118 w 176"/>
                  <a:gd name="T11" fmla="*/ 68 h 525"/>
                  <a:gd name="T12" fmla="*/ 104 w 176"/>
                  <a:gd name="T13" fmla="*/ 28 h 525"/>
                  <a:gd name="T14" fmla="*/ 90 w 176"/>
                  <a:gd name="T15" fmla="*/ 6 h 525"/>
                  <a:gd name="T16" fmla="*/ 75 w 176"/>
                  <a:gd name="T17" fmla="*/ 0 h 525"/>
                  <a:gd name="T18" fmla="*/ 60 w 176"/>
                  <a:gd name="T19" fmla="*/ 10 h 525"/>
                  <a:gd name="T20" fmla="*/ 46 w 176"/>
                  <a:gd name="T21" fmla="*/ 36 h 525"/>
                  <a:gd name="T22" fmla="*/ 33 w 176"/>
                  <a:gd name="T23" fmla="*/ 78 h 525"/>
                  <a:gd name="T24" fmla="*/ 22 w 176"/>
                  <a:gd name="T25" fmla="*/ 135 h 525"/>
                  <a:gd name="T26" fmla="*/ 12 w 176"/>
                  <a:gd name="T27" fmla="*/ 210 h 525"/>
                  <a:gd name="T28" fmla="*/ 5 w 176"/>
                  <a:gd name="T29" fmla="*/ 299 h 525"/>
                  <a:gd name="T30" fmla="*/ 0 w 176"/>
                  <a:gd name="T31" fmla="*/ 404 h 525"/>
                  <a:gd name="T32" fmla="*/ 0 w 176"/>
                  <a:gd name="T33" fmla="*/ 524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525"/>
                  <a:gd name="T53" fmla="*/ 176 w 176"/>
                  <a:gd name="T54" fmla="*/ 525 h 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525">
                    <a:moveTo>
                      <a:pt x="175" y="505"/>
                    </a:moveTo>
                    <a:lnTo>
                      <a:pt x="168" y="385"/>
                    </a:lnTo>
                    <a:lnTo>
                      <a:pt x="158" y="281"/>
                    </a:lnTo>
                    <a:lnTo>
                      <a:pt x="146" y="194"/>
                    </a:lnTo>
                    <a:lnTo>
                      <a:pt x="133" y="122"/>
                    </a:lnTo>
                    <a:lnTo>
                      <a:pt x="118" y="68"/>
                    </a:lnTo>
                    <a:lnTo>
                      <a:pt x="104" y="28"/>
                    </a:lnTo>
                    <a:lnTo>
                      <a:pt x="90" y="6"/>
                    </a:lnTo>
                    <a:lnTo>
                      <a:pt x="75" y="0"/>
                    </a:lnTo>
                    <a:lnTo>
                      <a:pt x="60" y="10"/>
                    </a:lnTo>
                    <a:lnTo>
                      <a:pt x="46" y="36"/>
                    </a:lnTo>
                    <a:lnTo>
                      <a:pt x="33" y="78"/>
                    </a:lnTo>
                    <a:lnTo>
                      <a:pt x="22" y="135"/>
                    </a:lnTo>
                    <a:lnTo>
                      <a:pt x="12" y="210"/>
                    </a:lnTo>
                    <a:lnTo>
                      <a:pt x="5" y="299"/>
                    </a:lnTo>
                    <a:lnTo>
                      <a:pt x="0" y="404"/>
                    </a:lnTo>
                    <a:lnTo>
                      <a:pt x="0" y="524"/>
                    </a:lnTo>
                  </a:path>
                </a:pathLst>
              </a:custGeom>
              <a:noFill/>
              <a:ln w="18732">
                <a:solidFill>
                  <a:srgbClr val="C20000"/>
                </a:solidFill>
                <a:round/>
                <a:headEnd/>
                <a:tailEnd/>
              </a:ln>
            </p:spPr>
            <p:txBody>
              <a:bodyPr/>
              <a:lstStyle/>
              <a:p>
                <a:endParaRPr lang="en-US" dirty="0">
                  <a:latin typeface="Agilent TT Cond" pitchFamily="34" charset="0"/>
                </a:endParaRPr>
              </a:p>
            </p:txBody>
          </p:sp>
          <p:grpSp>
            <p:nvGrpSpPr>
              <p:cNvPr id="8259" name="Group 66"/>
              <p:cNvGrpSpPr>
                <a:grpSpLocks/>
              </p:cNvGrpSpPr>
              <p:nvPr/>
            </p:nvGrpSpPr>
            <p:grpSpPr bwMode="auto">
              <a:xfrm>
                <a:off x="1134" y="1203"/>
                <a:ext cx="174" cy="971"/>
                <a:chOff x="1134" y="1203"/>
                <a:chExt cx="174" cy="971"/>
              </a:xfrm>
            </p:grpSpPr>
            <p:sp>
              <p:nvSpPr>
                <p:cNvPr id="8263" name="Freeform 67"/>
                <p:cNvSpPr>
                  <a:spLocks/>
                </p:cNvSpPr>
                <p:nvPr/>
              </p:nvSpPr>
              <p:spPr bwMode="auto">
                <a:xfrm>
                  <a:off x="1220" y="1654"/>
                  <a:ext cx="88" cy="520"/>
                </a:xfrm>
                <a:custGeom>
                  <a:avLst/>
                  <a:gdLst>
                    <a:gd name="T0" fmla="*/ 0 w 88"/>
                    <a:gd name="T1" fmla="*/ 2 h 520"/>
                    <a:gd name="T2" fmla="*/ 4 w 88"/>
                    <a:gd name="T3" fmla="*/ 124 h 520"/>
                    <a:gd name="T4" fmla="*/ 10 w 88"/>
                    <a:gd name="T5" fmla="*/ 229 h 520"/>
                    <a:gd name="T6" fmla="*/ 16 w 88"/>
                    <a:gd name="T7" fmla="*/ 318 h 520"/>
                    <a:gd name="T8" fmla="*/ 24 w 88"/>
                    <a:gd name="T9" fmla="*/ 391 h 520"/>
                    <a:gd name="T10" fmla="*/ 31 w 88"/>
                    <a:gd name="T11" fmla="*/ 448 h 520"/>
                    <a:gd name="T12" fmla="*/ 38 w 88"/>
                    <a:gd name="T13" fmla="*/ 488 h 520"/>
                    <a:gd name="T14" fmla="*/ 46 w 88"/>
                    <a:gd name="T15" fmla="*/ 512 h 520"/>
                    <a:gd name="T16" fmla="*/ 54 w 88"/>
                    <a:gd name="T17" fmla="*/ 519 h 520"/>
                    <a:gd name="T18" fmla="*/ 60 w 88"/>
                    <a:gd name="T19" fmla="*/ 512 h 520"/>
                    <a:gd name="T20" fmla="*/ 68 w 88"/>
                    <a:gd name="T21" fmla="*/ 488 h 520"/>
                    <a:gd name="T22" fmla="*/ 73 w 88"/>
                    <a:gd name="T23" fmla="*/ 447 h 520"/>
                    <a:gd name="T24" fmla="*/ 79 w 88"/>
                    <a:gd name="T25" fmla="*/ 390 h 520"/>
                    <a:gd name="T26" fmla="*/ 82 w 88"/>
                    <a:gd name="T27" fmla="*/ 317 h 520"/>
                    <a:gd name="T28" fmla="*/ 85 w 88"/>
                    <a:gd name="T29" fmla="*/ 228 h 520"/>
                    <a:gd name="T30" fmla="*/ 86 w 88"/>
                    <a:gd name="T31" fmla="*/ 122 h 520"/>
                    <a:gd name="T32" fmla="*/ 87 w 88"/>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520"/>
                    <a:gd name="T53" fmla="*/ 88 w 88"/>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520">
                      <a:moveTo>
                        <a:pt x="0" y="2"/>
                      </a:moveTo>
                      <a:lnTo>
                        <a:pt x="4" y="124"/>
                      </a:lnTo>
                      <a:lnTo>
                        <a:pt x="10" y="229"/>
                      </a:lnTo>
                      <a:lnTo>
                        <a:pt x="16" y="318"/>
                      </a:lnTo>
                      <a:lnTo>
                        <a:pt x="24" y="391"/>
                      </a:lnTo>
                      <a:lnTo>
                        <a:pt x="31" y="448"/>
                      </a:lnTo>
                      <a:lnTo>
                        <a:pt x="38" y="488"/>
                      </a:lnTo>
                      <a:lnTo>
                        <a:pt x="46" y="512"/>
                      </a:lnTo>
                      <a:lnTo>
                        <a:pt x="54" y="519"/>
                      </a:lnTo>
                      <a:lnTo>
                        <a:pt x="60" y="512"/>
                      </a:lnTo>
                      <a:lnTo>
                        <a:pt x="68" y="488"/>
                      </a:lnTo>
                      <a:lnTo>
                        <a:pt x="73" y="447"/>
                      </a:lnTo>
                      <a:lnTo>
                        <a:pt x="79" y="390"/>
                      </a:lnTo>
                      <a:lnTo>
                        <a:pt x="82" y="317"/>
                      </a:lnTo>
                      <a:lnTo>
                        <a:pt x="85" y="228"/>
                      </a:lnTo>
                      <a:lnTo>
                        <a:pt x="86" y="122"/>
                      </a:lnTo>
                      <a:lnTo>
                        <a:pt x="87"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8264" name="Freeform 68"/>
                <p:cNvSpPr>
                  <a:spLocks/>
                </p:cNvSpPr>
                <p:nvPr/>
              </p:nvSpPr>
              <p:spPr bwMode="auto">
                <a:xfrm>
                  <a:off x="1134" y="1203"/>
                  <a:ext cx="89" cy="523"/>
                </a:xfrm>
                <a:custGeom>
                  <a:avLst/>
                  <a:gdLst>
                    <a:gd name="T0" fmla="*/ 88 w 89"/>
                    <a:gd name="T1" fmla="*/ 505 h 523"/>
                    <a:gd name="T2" fmla="*/ 81 w 89"/>
                    <a:gd name="T3" fmla="*/ 386 h 523"/>
                    <a:gd name="T4" fmla="*/ 76 w 89"/>
                    <a:gd name="T5" fmla="*/ 281 h 523"/>
                    <a:gd name="T6" fmla="*/ 68 w 89"/>
                    <a:gd name="T7" fmla="*/ 194 h 523"/>
                    <a:gd name="T8" fmla="*/ 62 w 89"/>
                    <a:gd name="T9" fmla="*/ 123 h 523"/>
                    <a:gd name="T10" fmla="*/ 54 w 89"/>
                    <a:gd name="T11" fmla="*/ 68 h 523"/>
                    <a:gd name="T12" fmla="*/ 46 w 89"/>
                    <a:gd name="T13" fmla="*/ 29 h 523"/>
                    <a:gd name="T14" fmla="*/ 39 w 89"/>
                    <a:gd name="T15" fmla="*/ 7 h 523"/>
                    <a:gd name="T16" fmla="*/ 31 w 89"/>
                    <a:gd name="T17" fmla="*/ 0 h 523"/>
                    <a:gd name="T18" fmla="*/ 24 w 89"/>
                    <a:gd name="T19" fmla="*/ 10 h 523"/>
                    <a:gd name="T20" fmla="*/ 18 w 89"/>
                    <a:gd name="T21" fmla="*/ 36 h 523"/>
                    <a:gd name="T22" fmla="*/ 11 w 89"/>
                    <a:gd name="T23" fmla="*/ 78 h 523"/>
                    <a:gd name="T24" fmla="*/ 6 w 89"/>
                    <a:gd name="T25" fmla="*/ 134 h 523"/>
                    <a:gd name="T26" fmla="*/ 2 w 89"/>
                    <a:gd name="T27" fmla="*/ 208 h 523"/>
                    <a:gd name="T28" fmla="*/ 0 w 89"/>
                    <a:gd name="T29" fmla="*/ 297 h 523"/>
                    <a:gd name="T30" fmla="*/ 0 w 89"/>
                    <a:gd name="T31" fmla="*/ 402 h 523"/>
                    <a:gd name="T32" fmla="*/ 1 w 89"/>
                    <a:gd name="T33" fmla="*/ 522 h 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523"/>
                    <a:gd name="T53" fmla="*/ 89 w 89"/>
                    <a:gd name="T54" fmla="*/ 523 h 5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523">
                      <a:moveTo>
                        <a:pt x="88" y="505"/>
                      </a:moveTo>
                      <a:lnTo>
                        <a:pt x="81" y="386"/>
                      </a:lnTo>
                      <a:lnTo>
                        <a:pt x="76" y="281"/>
                      </a:lnTo>
                      <a:lnTo>
                        <a:pt x="68" y="194"/>
                      </a:lnTo>
                      <a:lnTo>
                        <a:pt x="62" y="123"/>
                      </a:lnTo>
                      <a:lnTo>
                        <a:pt x="54" y="68"/>
                      </a:lnTo>
                      <a:lnTo>
                        <a:pt x="46" y="29"/>
                      </a:lnTo>
                      <a:lnTo>
                        <a:pt x="39" y="7"/>
                      </a:lnTo>
                      <a:lnTo>
                        <a:pt x="31" y="0"/>
                      </a:lnTo>
                      <a:lnTo>
                        <a:pt x="24" y="10"/>
                      </a:lnTo>
                      <a:lnTo>
                        <a:pt x="18" y="36"/>
                      </a:lnTo>
                      <a:lnTo>
                        <a:pt x="11" y="78"/>
                      </a:lnTo>
                      <a:lnTo>
                        <a:pt x="6" y="134"/>
                      </a:lnTo>
                      <a:lnTo>
                        <a:pt x="2" y="208"/>
                      </a:lnTo>
                      <a:lnTo>
                        <a:pt x="0" y="297"/>
                      </a:lnTo>
                      <a:lnTo>
                        <a:pt x="0" y="402"/>
                      </a:lnTo>
                      <a:lnTo>
                        <a:pt x="1" y="522"/>
                      </a:lnTo>
                    </a:path>
                  </a:pathLst>
                </a:custGeom>
                <a:noFill/>
                <a:ln w="18732">
                  <a:solidFill>
                    <a:srgbClr val="C20000"/>
                  </a:solidFill>
                  <a:round/>
                  <a:headEnd/>
                  <a:tailEnd/>
                </a:ln>
              </p:spPr>
              <p:txBody>
                <a:bodyPr/>
                <a:lstStyle/>
                <a:p>
                  <a:endParaRPr lang="en-US" dirty="0">
                    <a:latin typeface="Agilent TT Cond" pitchFamily="34" charset="0"/>
                  </a:endParaRPr>
                </a:p>
              </p:txBody>
            </p:sp>
          </p:grpSp>
          <p:grpSp>
            <p:nvGrpSpPr>
              <p:cNvPr id="8260" name="Group 69"/>
              <p:cNvGrpSpPr>
                <a:grpSpLocks/>
              </p:cNvGrpSpPr>
              <p:nvPr/>
            </p:nvGrpSpPr>
            <p:grpSpPr bwMode="auto">
              <a:xfrm>
                <a:off x="1043" y="1193"/>
                <a:ext cx="94" cy="973"/>
                <a:chOff x="1043" y="1193"/>
                <a:chExt cx="94" cy="973"/>
              </a:xfrm>
            </p:grpSpPr>
            <p:sp>
              <p:nvSpPr>
                <p:cNvPr id="8261" name="Freeform 70"/>
                <p:cNvSpPr>
                  <a:spLocks/>
                </p:cNvSpPr>
                <p:nvPr/>
              </p:nvSpPr>
              <p:spPr bwMode="auto">
                <a:xfrm>
                  <a:off x="1089" y="1646"/>
                  <a:ext cx="48" cy="520"/>
                </a:xfrm>
                <a:custGeom>
                  <a:avLst/>
                  <a:gdLst>
                    <a:gd name="T0" fmla="*/ 0 w 48"/>
                    <a:gd name="T1" fmla="*/ 1 h 520"/>
                    <a:gd name="T2" fmla="*/ 4 w 48"/>
                    <a:gd name="T3" fmla="*/ 123 h 520"/>
                    <a:gd name="T4" fmla="*/ 8 w 48"/>
                    <a:gd name="T5" fmla="*/ 229 h 520"/>
                    <a:gd name="T6" fmla="*/ 11 w 48"/>
                    <a:gd name="T7" fmla="*/ 318 h 520"/>
                    <a:gd name="T8" fmla="*/ 17 w 48"/>
                    <a:gd name="T9" fmla="*/ 390 h 520"/>
                    <a:gd name="T10" fmla="*/ 21 w 48"/>
                    <a:gd name="T11" fmla="*/ 447 h 520"/>
                    <a:gd name="T12" fmla="*/ 26 w 48"/>
                    <a:gd name="T13" fmla="*/ 487 h 520"/>
                    <a:gd name="T14" fmla="*/ 29 w 48"/>
                    <a:gd name="T15" fmla="*/ 512 h 520"/>
                    <a:gd name="T16" fmla="*/ 34 w 48"/>
                    <a:gd name="T17" fmla="*/ 519 h 520"/>
                    <a:gd name="T18" fmla="*/ 37 w 48"/>
                    <a:gd name="T19" fmla="*/ 512 h 520"/>
                    <a:gd name="T20" fmla="*/ 40 w 48"/>
                    <a:gd name="T21" fmla="*/ 487 h 520"/>
                    <a:gd name="T22" fmla="*/ 42 w 48"/>
                    <a:gd name="T23" fmla="*/ 447 h 520"/>
                    <a:gd name="T24" fmla="*/ 45 w 48"/>
                    <a:gd name="T25" fmla="*/ 389 h 520"/>
                    <a:gd name="T26" fmla="*/ 46 w 48"/>
                    <a:gd name="T27" fmla="*/ 316 h 520"/>
                    <a:gd name="T28" fmla="*/ 47 w 48"/>
                    <a:gd name="T29" fmla="*/ 228 h 520"/>
                    <a:gd name="T30" fmla="*/ 46 w 48"/>
                    <a:gd name="T31" fmla="*/ 123 h 520"/>
                    <a:gd name="T32" fmla="*/ 45 w 48"/>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20"/>
                    <a:gd name="T53" fmla="*/ 48 w 48"/>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20">
                      <a:moveTo>
                        <a:pt x="0" y="1"/>
                      </a:moveTo>
                      <a:lnTo>
                        <a:pt x="4" y="123"/>
                      </a:lnTo>
                      <a:lnTo>
                        <a:pt x="8" y="229"/>
                      </a:lnTo>
                      <a:lnTo>
                        <a:pt x="11" y="318"/>
                      </a:lnTo>
                      <a:lnTo>
                        <a:pt x="17" y="390"/>
                      </a:lnTo>
                      <a:lnTo>
                        <a:pt x="21" y="447"/>
                      </a:lnTo>
                      <a:lnTo>
                        <a:pt x="26" y="487"/>
                      </a:lnTo>
                      <a:lnTo>
                        <a:pt x="29" y="512"/>
                      </a:lnTo>
                      <a:lnTo>
                        <a:pt x="34" y="519"/>
                      </a:lnTo>
                      <a:lnTo>
                        <a:pt x="37" y="512"/>
                      </a:lnTo>
                      <a:lnTo>
                        <a:pt x="40" y="487"/>
                      </a:lnTo>
                      <a:lnTo>
                        <a:pt x="42" y="447"/>
                      </a:lnTo>
                      <a:lnTo>
                        <a:pt x="45" y="389"/>
                      </a:lnTo>
                      <a:lnTo>
                        <a:pt x="46" y="316"/>
                      </a:lnTo>
                      <a:lnTo>
                        <a:pt x="47" y="228"/>
                      </a:lnTo>
                      <a:lnTo>
                        <a:pt x="46" y="123"/>
                      </a:lnTo>
                      <a:lnTo>
                        <a:pt x="45"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8262" name="Freeform 71"/>
                <p:cNvSpPr>
                  <a:spLocks/>
                </p:cNvSpPr>
                <p:nvPr/>
              </p:nvSpPr>
              <p:spPr bwMode="auto">
                <a:xfrm>
                  <a:off x="1043" y="1193"/>
                  <a:ext cx="49" cy="523"/>
                </a:xfrm>
                <a:custGeom>
                  <a:avLst/>
                  <a:gdLst>
                    <a:gd name="T0" fmla="*/ 48 w 49"/>
                    <a:gd name="T1" fmla="*/ 506 h 523"/>
                    <a:gd name="T2" fmla="*/ 43 w 49"/>
                    <a:gd name="T3" fmla="*/ 387 h 523"/>
                    <a:gd name="T4" fmla="*/ 39 w 49"/>
                    <a:gd name="T5" fmla="*/ 283 h 523"/>
                    <a:gd name="T6" fmla="*/ 33 w 49"/>
                    <a:gd name="T7" fmla="*/ 195 h 523"/>
                    <a:gd name="T8" fmla="*/ 30 w 49"/>
                    <a:gd name="T9" fmla="*/ 124 h 523"/>
                    <a:gd name="T10" fmla="*/ 24 w 49"/>
                    <a:gd name="T11" fmla="*/ 70 h 523"/>
                    <a:gd name="T12" fmla="*/ 20 w 49"/>
                    <a:gd name="T13" fmla="*/ 31 h 523"/>
                    <a:gd name="T14" fmla="*/ 17 w 49"/>
                    <a:gd name="T15" fmla="*/ 8 h 523"/>
                    <a:gd name="T16" fmla="*/ 13 w 49"/>
                    <a:gd name="T17" fmla="*/ 0 h 523"/>
                    <a:gd name="T18" fmla="*/ 9 w 49"/>
                    <a:gd name="T19" fmla="*/ 11 h 523"/>
                    <a:gd name="T20" fmla="*/ 5 w 49"/>
                    <a:gd name="T21" fmla="*/ 36 h 523"/>
                    <a:gd name="T22" fmla="*/ 3 w 49"/>
                    <a:gd name="T23" fmla="*/ 78 h 523"/>
                    <a:gd name="T24" fmla="*/ 2 w 49"/>
                    <a:gd name="T25" fmla="*/ 134 h 523"/>
                    <a:gd name="T26" fmla="*/ 0 w 49"/>
                    <a:gd name="T27" fmla="*/ 208 h 523"/>
                    <a:gd name="T28" fmla="*/ 0 w 49"/>
                    <a:gd name="T29" fmla="*/ 297 h 523"/>
                    <a:gd name="T30" fmla="*/ 1 w 49"/>
                    <a:gd name="T31" fmla="*/ 402 h 523"/>
                    <a:gd name="T32" fmla="*/ 4 w 49"/>
                    <a:gd name="T33" fmla="*/ 522 h 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3"/>
                    <a:gd name="T53" fmla="*/ 49 w 49"/>
                    <a:gd name="T54" fmla="*/ 523 h 5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3">
                      <a:moveTo>
                        <a:pt x="48" y="506"/>
                      </a:moveTo>
                      <a:lnTo>
                        <a:pt x="43" y="387"/>
                      </a:lnTo>
                      <a:lnTo>
                        <a:pt x="39" y="283"/>
                      </a:lnTo>
                      <a:lnTo>
                        <a:pt x="33" y="195"/>
                      </a:lnTo>
                      <a:lnTo>
                        <a:pt x="30" y="124"/>
                      </a:lnTo>
                      <a:lnTo>
                        <a:pt x="24" y="70"/>
                      </a:lnTo>
                      <a:lnTo>
                        <a:pt x="20" y="31"/>
                      </a:lnTo>
                      <a:lnTo>
                        <a:pt x="17" y="8"/>
                      </a:lnTo>
                      <a:lnTo>
                        <a:pt x="13" y="0"/>
                      </a:lnTo>
                      <a:lnTo>
                        <a:pt x="9" y="11"/>
                      </a:lnTo>
                      <a:lnTo>
                        <a:pt x="5" y="36"/>
                      </a:lnTo>
                      <a:lnTo>
                        <a:pt x="3" y="78"/>
                      </a:lnTo>
                      <a:lnTo>
                        <a:pt x="2" y="134"/>
                      </a:lnTo>
                      <a:lnTo>
                        <a:pt x="0" y="208"/>
                      </a:lnTo>
                      <a:lnTo>
                        <a:pt x="0" y="297"/>
                      </a:lnTo>
                      <a:lnTo>
                        <a:pt x="1" y="402"/>
                      </a:lnTo>
                      <a:lnTo>
                        <a:pt x="4" y="522"/>
                      </a:lnTo>
                    </a:path>
                  </a:pathLst>
                </a:custGeom>
                <a:noFill/>
                <a:ln w="18732">
                  <a:solidFill>
                    <a:srgbClr val="C20000"/>
                  </a:solidFill>
                  <a:round/>
                  <a:headEnd/>
                  <a:tailEnd/>
                </a:ln>
              </p:spPr>
              <p:txBody>
                <a:bodyPr/>
                <a:lstStyle/>
                <a:p>
                  <a:endParaRPr lang="en-US" dirty="0">
                    <a:latin typeface="Agilent TT Cond" pitchFamily="34" charset="0"/>
                  </a:endParaRPr>
                </a:p>
              </p:txBody>
            </p:sp>
          </p:grpSp>
        </p:grpSp>
        <p:sp>
          <p:nvSpPr>
            <p:cNvPr id="8243" name="Freeform 72"/>
            <p:cNvSpPr>
              <a:spLocks/>
            </p:cNvSpPr>
            <p:nvPr/>
          </p:nvSpPr>
          <p:spPr bwMode="auto">
            <a:xfrm>
              <a:off x="1360" y="2208"/>
              <a:ext cx="1040" cy="384"/>
            </a:xfrm>
            <a:custGeom>
              <a:avLst/>
              <a:gdLst>
                <a:gd name="T0" fmla="*/ 0 w 3937"/>
                <a:gd name="T1" fmla="*/ 26 h 945"/>
                <a:gd name="T2" fmla="*/ 3 w 3937"/>
                <a:gd name="T3" fmla="*/ 26 h 945"/>
                <a:gd name="T4" fmla="*/ 3 w 3937"/>
                <a:gd name="T5" fmla="*/ 0 h 945"/>
                <a:gd name="T6" fmla="*/ 7 w 3937"/>
                <a:gd name="T7" fmla="*/ 0 h 945"/>
                <a:gd name="T8" fmla="*/ 7 w 3937"/>
                <a:gd name="T9" fmla="*/ 26 h 945"/>
                <a:gd name="T10" fmla="*/ 19 w 3937"/>
                <a:gd name="T11" fmla="*/ 26 h 945"/>
                <a:gd name="T12" fmla="*/ 0 60000 65536"/>
                <a:gd name="T13" fmla="*/ 0 60000 65536"/>
                <a:gd name="T14" fmla="*/ 0 60000 65536"/>
                <a:gd name="T15" fmla="*/ 0 60000 65536"/>
                <a:gd name="T16" fmla="*/ 0 60000 65536"/>
                <a:gd name="T17" fmla="*/ 0 60000 65536"/>
                <a:gd name="T18" fmla="*/ 0 w 3937"/>
                <a:gd name="T19" fmla="*/ 0 h 945"/>
                <a:gd name="T20" fmla="*/ 3937 w 3937"/>
                <a:gd name="T21" fmla="*/ 945 h 945"/>
              </a:gdLst>
              <a:ahLst/>
              <a:cxnLst>
                <a:cxn ang="T12">
                  <a:pos x="T0" y="T1"/>
                </a:cxn>
                <a:cxn ang="T13">
                  <a:pos x="T2" y="T3"/>
                </a:cxn>
                <a:cxn ang="T14">
                  <a:pos x="T4" y="T5"/>
                </a:cxn>
                <a:cxn ang="T15">
                  <a:pos x="T6" y="T7"/>
                </a:cxn>
                <a:cxn ang="T16">
                  <a:pos x="T8" y="T9"/>
                </a:cxn>
                <a:cxn ang="T17">
                  <a:pos x="T10" y="T11"/>
                </a:cxn>
              </a:cxnLst>
              <a:rect l="T18" t="T19" r="T20" b="T21"/>
              <a:pathLst>
                <a:path w="3937" h="945">
                  <a:moveTo>
                    <a:pt x="0" y="944"/>
                  </a:moveTo>
                  <a:lnTo>
                    <a:pt x="524" y="944"/>
                  </a:lnTo>
                  <a:lnTo>
                    <a:pt x="524" y="0"/>
                  </a:lnTo>
                  <a:lnTo>
                    <a:pt x="1419" y="0"/>
                  </a:lnTo>
                  <a:lnTo>
                    <a:pt x="1419" y="944"/>
                  </a:lnTo>
                  <a:lnTo>
                    <a:pt x="3936" y="944"/>
                  </a:lnTo>
                </a:path>
              </a:pathLst>
            </a:custGeom>
            <a:noFill/>
            <a:ln w="31234">
              <a:solidFill>
                <a:srgbClr val="C20000"/>
              </a:solidFill>
              <a:round/>
              <a:headEnd/>
              <a:tailEnd/>
            </a:ln>
          </p:spPr>
          <p:txBody>
            <a:bodyPr/>
            <a:lstStyle/>
            <a:p>
              <a:endParaRPr lang="en-US" dirty="0">
                <a:latin typeface="Agilent TT Cond" pitchFamily="34" charset="0"/>
              </a:endParaRPr>
            </a:p>
          </p:txBody>
        </p:sp>
        <p:grpSp>
          <p:nvGrpSpPr>
            <p:cNvPr id="8244" name="Group 73"/>
            <p:cNvGrpSpPr>
              <a:grpSpLocks/>
            </p:cNvGrpSpPr>
            <p:nvPr/>
          </p:nvGrpSpPr>
          <p:grpSpPr bwMode="auto">
            <a:xfrm flipH="1">
              <a:off x="1488" y="2208"/>
              <a:ext cx="240" cy="394"/>
              <a:chOff x="1043" y="1193"/>
              <a:chExt cx="857" cy="981"/>
            </a:xfrm>
          </p:grpSpPr>
          <p:grpSp>
            <p:nvGrpSpPr>
              <p:cNvPr id="8245" name="Group 74"/>
              <p:cNvGrpSpPr>
                <a:grpSpLocks/>
              </p:cNvGrpSpPr>
              <p:nvPr/>
            </p:nvGrpSpPr>
            <p:grpSpPr bwMode="auto">
              <a:xfrm>
                <a:off x="1309" y="1198"/>
                <a:ext cx="245" cy="968"/>
                <a:chOff x="1309" y="1198"/>
                <a:chExt cx="245" cy="968"/>
              </a:xfrm>
            </p:grpSpPr>
            <p:sp>
              <p:nvSpPr>
                <p:cNvPr id="8254" name="Freeform 75"/>
                <p:cNvSpPr>
                  <a:spLocks/>
                </p:cNvSpPr>
                <p:nvPr/>
              </p:nvSpPr>
              <p:spPr bwMode="auto">
                <a:xfrm>
                  <a:off x="1429" y="1646"/>
                  <a:ext cx="125" cy="520"/>
                </a:xfrm>
                <a:custGeom>
                  <a:avLst/>
                  <a:gdLst>
                    <a:gd name="T0" fmla="*/ 0 w 125"/>
                    <a:gd name="T1" fmla="*/ 3 h 520"/>
                    <a:gd name="T2" fmla="*/ 5 w 125"/>
                    <a:gd name="T3" fmla="*/ 125 h 520"/>
                    <a:gd name="T4" fmla="*/ 13 w 125"/>
                    <a:gd name="T5" fmla="*/ 230 h 520"/>
                    <a:gd name="T6" fmla="*/ 21 w 125"/>
                    <a:gd name="T7" fmla="*/ 319 h 520"/>
                    <a:gd name="T8" fmla="*/ 31 w 125"/>
                    <a:gd name="T9" fmla="*/ 391 h 520"/>
                    <a:gd name="T10" fmla="*/ 41 w 125"/>
                    <a:gd name="T11" fmla="*/ 448 h 520"/>
                    <a:gd name="T12" fmla="*/ 51 w 125"/>
                    <a:gd name="T13" fmla="*/ 488 h 520"/>
                    <a:gd name="T14" fmla="*/ 62 w 125"/>
                    <a:gd name="T15" fmla="*/ 512 h 520"/>
                    <a:gd name="T16" fmla="*/ 73 w 125"/>
                    <a:gd name="T17" fmla="*/ 519 h 520"/>
                    <a:gd name="T18" fmla="*/ 82 w 125"/>
                    <a:gd name="T19" fmla="*/ 512 h 520"/>
                    <a:gd name="T20" fmla="*/ 92 w 125"/>
                    <a:gd name="T21" fmla="*/ 487 h 520"/>
                    <a:gd name="T22" fmla="*/ 100 w 125"/>
                    <a:gd name="T23" fmla="*/ 447 h 520"/>
                    <a:gd name="T24" fmla="*/ 109 w 125"/>
                    <a:gd name="T25" fmla="*/ 389 h 520"/>
                    <a:gd name="T26" fmla="*/ 115 w 125"/>
                    <a:gd name="T27" fmla="*/ 316 h 520"/>
                    <a:gd name="T28" fmla="*/ 120 w 125"/>
                    <a:gd name="T29" fmla="*/ 228 h 520"/>
                    <a:gd name="T30" fmla="*/ 123 w 125"/>
                    <a:gd name="T31" fmla="*/ 123 h 520"/>
                    <a:gd name="T32" fmla="*/ 124 w 125"/>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520"/>
                    <a:gd name="T53" fmla="*/ 125 w 125"/>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520">
                      <a:moveTo>
                        <a:pt x="0" y="3"/>
                      </a:moveTo>
                      <a:lnTo>
                        <a:pt x="5" y="125"/>
                      </a:lnTo>
                      <a:lnTo>
                        <a:pt x="13" y="230"/>
                      </a:lnTo>
                      <a:lnTo>
                        <a:pt x="21" y="319"/>
                      </a:lnTo>
                      <a:lnTo>
                        <a:pt x="31" y="391"/>
                      </a:lnTo>
                      <a:lnTo>
                        <a:pt x="41" y="448"/>
                      </a:lnTo>
                      <a:lnTo>
                        <a:pt x="51" y="488"/>
                      </a:lnTo>
                      <a:lnTo>
                        <a:pt x="62" y="512"/>
                      </a:lnTo>
                      <a:lnTo>
                        <a:pt x="73" y="519"/>
                      </a:lnTo>
                      <a:lnTo>
                        <a:pt x="82" y="512"/>
                      </a:lnTo>
                      <a:lnTo>
                        <a:pt x="92" y="487"/>
                      </a:lnTo>
                      <a:lnTo>
                        <a:pt x="100" y="447"/>
                      </a:lnTo>
                      <a:lnTo>
                        <a:pt x="109" y="389"/>
                      </a:lnTo>
                      <a:lnTo>
                        <a:pt x="115" y="316"/>
                      </a:lnTo>
                      <a:lnTo>
                        <a:pt x="120" y="228"/>
                      </a:lnTo>
                      <a:lnTo>
                        <a:pt x="123" y="123"/>
                      </a:lnTo>
                      <a:lnTo>
                        <a:pt x="124"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8255" name="Freeform 76"/>
                <p:cNvSpPr>
                  <a:spLocks/>
                </p:cNvSpPr>
                <p:nvPr/>
              </p:nvSpPr>
              <p:spPr bwMode="auto">
                <a:xfrm>
                  <a:off x="1309" y="1198"/>
                  <a:ext cx="125" cy="525"/>
                </a:xfrm>
                <a:custGeom>
                  <a:avLst/>
                  <a:gdLst>
                    <a:gd name="T0" fmla="*/ 124 w 125"/>
                    <a:gd name="T1" fmla="*/ 504 h 525"/>
                    <a:gd name="T2" fmla="*/ 117 w 125"/>
                    <a:gd name="T3" fmla="*/ 385 h 525"/>
                    <a:gd name="T4" fmla="*/ 109 w 125"/>
                    <a:gd name="T5" fmla="*/ 281 h 525"/>
                    <a:gd name="T6" fmla="*/ 100 w 125"/>
                    <a:gd name="T7" fmla="*/ 194 h 525"/>
                    <a:gd name="T8" fmla="*/ 91 w 125"/>
                    <a:gd name="T9" fmla="*/ 122 h 525"/>
                    <a:gd name="T10" fmla="*/ 80 w 125"/>
                    <a:gd name="T11" fmla="*/ 68 h 525"/>
                    <a:gd name="T12" fmla="*/ 70 w 125"/>
                    <a:gd name="T13" fmla="*/ 28 h 525"/>
                    <a:gd name="T14" fmla="*/ 59 w 125"/>
                    <a:gd name="T15" fmla="*/ 6 h 525"/>
                    <a:gd name="T16" fmla="*/ 49 w 125"/>
                    <a:gd name="T17" fmla="*/ 0 h 525"/>
                    <a:gd name="T18" fmla="*/ 38 w 125"/>
                    <a:gd name="T19" fmla="*/ 10 h 525"/>
                    <a:gd name="T20" fmla="*/ 28 w 125"/>
                    <a:gd name="T21" fmla="*/ 36 h 525"/>
                    <a:gd name="T22" fmla="*/ 19 w 125"/>
                    <a:gd name="T23" fmla="*/ 78 h 525"/>
                    <a:gd name="T24" fmla="*/ 13 w 125"/>
                    <a:gd name="T25" fmla="*/ 135 h 525"/>
                    <a:gd name="T26" fmla="*/ 6 w 125"/>
                    <a:gd name="T27" fmla="*/ 210 h 525"/>
                    <a:gd name="T28" fmla="*/ 2 w 125"/>
                    <a:gd name="T29" fmla="*/ 299 h 525"/>
                    <a:gd name="T30" fmla="*/ 0 w 125"/>
                    <a:gd name="T31" fmla="*/ 404 h 525"/>
                    <a:gd name="T32" fmla="*/ 0 w 125"/>
                    <a:gd name="T33" fmla="*/ 524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525"/>
                    <a:gd name="T53" fmla="*/ 125 w 125"/>
                    <a:gd name="T54" fmla="*/ 525 h 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525">
                      <a:moveTo>
                        <a:pt x="124" y="504"/>
                      </a:moveTo>
                      <a:lnTo>
                        <a:pt x="117" y="385"/>
                      </a:lnTo>
                      <a:lnTo>
                        <a:pt x="109" y="281"/>
                      </a:lnTo>
                      <a:lnTo>
                        <a:pt x="100" y="194"/>
                      </a:lnTo>
                      <a:lnTo>
                        <a:pt x="91" y="122"/>
                      </a:lnTo>
                      <a:lnTo>
                        <a:pt x="80" y="68"/>
                      </a:lnTo>
                      <a:lnTo>
                        <a:pt x="70" y="28"/>
                      </a:lnTo>
                      <a:lnTo>
                        <a:pt x="59" y="6"/>
                      </a:lnTo>
                      <a:lnTo>
                        <a:pt x="49" y="0"/>
                      </a:lnTo>
                      <a:lnTo>
                        <a:pt x="38" y="10"/>
                      </a:lnTo>
                      <a:lnTo>
                        <a:pt x="28" y="36"/>
                      </a:lnTo>
                      <a:lnTo>
                        <a:pt x="19" y="78"/>
                      </a:lnTo>
                      <a:lnTo>
                        <a:pt x="13" y="135"/>
                      </a:lnTo>
                      <a:lnTo>
                        <a:pt x="6" y="210"/>
                      </a:lnTo>
                      <a:lnTo>
                        <a:pt x="2" y="299"/>
                      </a:lnTo>
                      <a:lnTo>
                        <a:pt x="0" y="404"/>
                      </a:lnTo>
                      <a:lnTo>
                        <a:pt x="0" y="524"/>
                      </a:lnTo>
                    </a:path>
                  </a:pathLst>
                </a:custGeom>
                <a:noFill/>
                <a:ln w="18732">
                  <a:solidFill>
                    <a:srgbClr val="C20000"/>
                  </a:solidFill>
                  <a:round/>
                  <a:headEnd/>
                  <a:tailEnd/>
                </a:ln>
              </p:spPr>
              <p:txBody>
                <a:bodyPr/>
                <a:lstStyle/>
                <a:p>
                  <a:endParaRPr lang="en-US" dirty="0">
                    <a:latin typeface="Agilent TT Cond" pitchFamily="34" charset="0"/>
                  </a:endParaRPr>
                </a:p>
              </p:txBody>
            </p:sp>
          </p:grpSp>
          <p:sp>
            <p:nvSpPr>
              <p:cNvPr id="8246" name="Freeform 77"/>
              <p:cNvSpPr>
                <a:spLocks/>
              </p:cNvSpPr>
              <p:nvPr/>
            </p:nvSpPr>
            <p:spPr bwMode="auto">
              <a:xfrm>
                <a:off x="1722" y="1635"/>
                <a:ext cx="178" cy="519"/>
              </a:xfrm>
              <a:custGeom>
                <a:avLst/>
                <a:gdLst>
                  <a:gd name="T0" fmla="*/ 0 w 178"/>
                  <a:gd name="T1" fmla="*/ 3 h 519"/>
                  <a:gd name="T2" fmla="*/ 6 w 178"/>
                  <a:gd name="T3" fmla="*/ 126 h 519"/>
                  <a:gd name="T4" fmla="*/ 15 w 178"/>
                  <a:gd name="T5" fmla="*/ 230 h 519"/>
                  <a:gd name="T6" fmla="*/ 27 w 178"/>
                  <a:gd name="T7" fmla="*/ 319 h 519"/>
                  <a:gd name="T8" fmla="*/ 41 w 178"/>
                  <a:gd name="T9" fmla="*/ 390 h 519"/>
                  <a:gd name="T10" fmla="*/ 55 w 178"/>
                  <a:gd name="T11" fmla="*/ 448 h 519"/>
                  <a:gd name="T12" fmla="*/ 70 w 178"/>
                  <a:gd name="T13" fmla="*/ 488 h 519"/>
                  <a:gd name="T14" fmla="*/ 84 w 178"/>
                  <a:gd name="T15" fmla="*/ 512 h 519"/>
                  <a:gd name="T16" fmla="*/ 100 w 178"/>
                  <a:gd name="T17" fmla="*/ 518 h 519"/>
                  <a:gd name="T18" fmla="*/ 114 w 178"/>
                  <a:gd name="T19" fmla="*/ 510 h 519"/>
                  <a:gd name="T20" fmla="*/ 128 w 178"/>
                  <a:gd name="T21" fmla="*/ 486 h 519"/>
                  <a:gd name="T22" fmla="*/ 141 w 178"/>
                  <a:gd name="T23" fmla="*/ 445 h 519"/>
                  <a:gd name="T24" fmla="*/ 153 w 178"/>
                  <a:gd name="T25" fmla="*/ 388 h 519"/>
                  <a:gd name="T26" fmla="*/ 162 w 178"/>
                  <a:gd name="T27" fmla="*/ 316 h 519"/>
                  <a:gd name="T28" fmla="*/ 170 w 178"/>
                  <a:gd name="T29" fmla="*/ 227 h 519"/>
                  <a:gd name="T30" fmla="*/ 174 w 178"/>
                  <a:gd name="T31" fmla="*/ 122 h 519"/>
                  <a:gd name="T32" fmla="*/ 177 w 178"/>
                  <a:gd name="T33" fmla="*/ 0 h 5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
                  <a:gd name="T52" fmla="*/ 0 h 519"/>
                  <a:gd name="T53" fmla="*/ 178 w 178"/>
                  <a:gd name="T54" fmla="*/ 519 h 5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 h="519">
                    <a:moveTo>
                      <a:pt x="0" y="3"/>
                    </a:moveTo>
                    <a:lnTo>
                      <a:pt x="6" y="126"/>
                    </a:lnTo>
                    <a:lnTo>
                      <a:pt x="15" y="230"/>
                    </a:lnTo>
                    <a:lnTo>
                      <a:pt x="27" y="319"/>
                    </a:lnTo>
                    <a:lnTo>
                      <a:pt x="41" y="390"/>
                    </a:lnTo>
                    <a:lnTo>
                      <a:pt x="55" y="448"/>
                    </a:lnTo>
                    <a:lnTo>
                      <a:pt x="70" y="488"/>
                    </a:lnTo>
                    <a:lnTo>
                      <a:pt x="84" y="512"/>
                    </a:lnTo>
                    <a:lnTo>
                      <a:pt x="100" y="518"/>
                    </a:lnTo>
                    <a:lnTo>
                      <a:pt x="114" y="510"/>
                    </a:lnTo>
                    <a:lnTo>
                      <a:pt x="128" y="486"/>
                    </a:lnTo>
                    <a:lnTo>
                      <a:pt x="141" y="445"/>
                    </a:lnTo>
                    <a:lnTo>
                      <a:pt x="153" y="388"/>
                    </a:lnTo>
                    <a:lnTo>
                      <a:pt x="162" y="316"/>
                    </a:lnTo>
                    <a:lnTo>
                      <a:pt x="170" y="227"/>
                    </a:lnTo>
                    <a:lnTo>
                      <a:pt x="174" y="122"/>
                    </a:lnTo>
                    <a:lnTo>
                      <a:pt x="177"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8247" name="Freeform 78"/>
              <p:cNvSpPr>
                <a:spLocks/>
              </p:cNvSpPr>
              <p:nvPr/>
            </p:nvSpPr>
            <p:spPr bwMode="auto">
              <a:xfrm>
                <a:off x="1551" y="1200"/>
                <a:ext cx="176" cy="525"/>
              </a:xfrm>
              <a:custGeom>
                <a:avLst/>
                <a:gdLst>
                  <a:gd name="T0" fmla="*/ 175 w 176"/>
                  <a:gd name="T1" fmla="*/ 505 h 525"/>
                  <a:gd name="T2" fmla="*/ 168 w 176"/>
                  <a:gd name="T3" fmla="*/ 385 h 525"/>
                  <a:gd name="T4" fmla="*/ 158 w 176"/>
                  <a:gd name="T5" fmla="*/ 281 h 525"/>
                  <a:gd name="T6" fmla="*/ 146 w 176"/>
                  <a:gd name="T7" fmla="*/ 194 h 525"/>
                  <a:gd name="T8" fmla="*/ 133 w 176"/>
                  <a:gd name="T9" fmla="*/ 122 h 525"/>
                  <a:gd name="T10" fmla="*/ 118 w 176"/>
                  <a:gd name="T11" fmla="*/ 68 h 525"/>
                  <a:gd name="T12" fmla="*/ 104 w 176"/>
                  <a:gd name="T13" fmla="*/ 28 h 525"/>
                  <a:gd name="T14" fmla="*/ 90 w 176"/>
                  <a:gd name="T15" fmla="*/ 6 h 525"/>
                  <a:gd name="T16" fmla="*/ 75 w 176"/>
                  <a:gd name="T17" fmla="*/ 0 h 525"/>
                  <a:gd name="T18" fmla="*/ 60 w 176"/>
                  <a:gd name="T19" fmla="*/ 10 h 525"/>
                  <a:gd name="T20" fmla="*/ 46 w 176"/>
                  <a:gd name="T21" fmla="*/ 36 h 525"/>
                  <a:gd name="T22" fmla="*/ 33 w 176"/>
                  <a:gd name="T23" fmla="*/ 78 h 525"/>
                  <a:gd name="T24" fmla="*/ 22 w 176"/>
                  <a:gd name="T25" fmla="*/ 135 h 525"/>
                  <a:gd name="T26" fmla="*/ 12 w 176"/>
                  <a:gd name="T27" fmla="*/ 210 h 525"/>
                  <a:gd name="T28" fmla="*/ 5 w 176"/>
                  <a:gd name="T29" fmla="*/ 299 h 525"/>
                  <a:gd name="T30" fmla="*/ 0 w 176"/>
                  <a:gd name="T31" fmla="*/ 404 h 525"/>
                  <a:gd name="T32" fmla="*/ 0 w 176"/>
                  <a:gd name="T33" fmla="*/ 524 h 5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525"/>
                  <a:gd name="T53" fmla="*/ 176 w 176"/>
                  <a:gd name="T54" fmla="*/ 525 h 5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525">
                    <a:moveTo>
                      <a:pt x="175" y="505"/>
                    </a:moveTo>
                    <a:lnTo>
                      <a:pt x="168" y="385"/>
                    </a:lnTo>
                    <a:lnTo>
                      <a:pt x="158" y="281"/>
                    </a:lnTo>
                    <a:lnTo>
                      <a:pt x="146" y="194"/>
                    </a:lnTo>
                    <a:lnTo>
                      <a:pt x="133" y="122"/>
                    </a:lnTo>
                    <a:lnTo>
                      <a:pt x="118" y="68"/>
                    </a:lnTo>
                    <a:lnTo>
                      <a:pt x="104" y="28"/>
                    </a:lnTo>
                    <a:lnTo>
                      <a:pt x="90" y="6"/>
                    </a:lnTo>
                    <a:lnTo>
                      <a:pt x="75" y="0"/>
                    </a:lnTo>
                    <a:lnTo>
                      <a:pt x="60" y="10"/>
                    </a:lnTo>
                    <a:lnTo>
                      <a:pt x="46" y="36"/>
                    </a:lnTo>
                    <a:lnTo>
                      <a:pt x="33" y="78"/>
                    </a:lnTo>
                    <a:lnTo>
                      <a:pt x="22" y="135"/>
                    </a:lnTo>
                    <a:lnTo>
                      <a:pt x="12" y="210"/>
                    </a:lnTo>
                    <a:lnTo>
                      <a:pt x="5" y="299"/>
                    </a:lnTo>
                    <a:lnTo>
                      <a:pt x="0" y="404"/>
                    </a:lnTo>
                    <a:lnTo>
                      <a:pt x="0" y="524"/>
                    </a:lnTo>
                  </a:path>
                </a:pathLst>
              </a:custGeom>
              <a:noFill/>
              <a:ln w="18732">
                <a:solidFill>
                  <a:srgbClr val="C20000"/>
                </a:solidFill>
                <a:round/>
                <a:headEnd/>
                <a:tailEnd/>
              </a:ln>
            </p:spPr>
            <p:txBody>
              <a:bodyPr/>
              <a:lstStyle/>
              <a:p>
                <a:endParaRPr lang="en-US" dirty="0">
                  <a:latin typeface="Agilent TT Cond" pitchFamily="34" charset="0"/>
                </a:endParaRPr>
              </a:p>
            </p:txBody>
          </p:sp>
          <p:grpSp>
            <p:nvGrpSpPr>
              <p:cNvPr id="8248" name="Group 79"/>
              <p:cNvGrpSpPr>
                <a:grpSpLocks/>
              </p:cNvGrpSpPr>
              <p:nvPr/>
            </p:nvGrpSpPr>
            <p:grpSpPr bwMode="auto">
              <a:xfrm>
                <a:off x="1134" y="1203"/>
                <a:ext cx="174" cy="971"/>
                <a:chOff x="1134" y="1203"/>
                <a:chExt cx="174" cy="971"/>
              </a:xfrm>
            </p:grpSpPr>
            <p:sp>
              <p:nvSpPr>
                <p:cNvPr id="8252" name="Freeform 80"/>
                <p:cNvSpPr>
                  <a:spLocks/>
                </p:cNvSpPr>
                <p:nvPr/>
              </p:nvSpPr>
              <p:spPr bwMode="auto">
                <a:xfrm>
                  <a:off x="1220" y="1654"/>
                  <a:ext cx="88" cy="520"/>
                </a:xfrm>
                <a:custGeom>
                  <a:avLst/>
                  <a:gdLst>
                    <a:gd name="T0" fmla="*/ 0 w 88"/>
                    <a:gd name="T1" fmla="*/ 2 h 520"/>
                    <a:gd name="T2" fmla="*/ 4 w 88"/>
                    <a:gd name="T3" fmla="*/ 124 h 520"/>
                    <a:gd name="T4" fmla="*/ 10 w 88"/>
                    <a:gd name="T5" fmla="*/ 229 h 520"/>
                    <a:gd name="T6" fmla="*/ 16 w 88"/>
                    <a:gd name="T7" fmla="*/ 318 h 520"/>
                    <a:gd name="T8" fmla="*/ 24 w 88"/>
                    <a:gd name="T9" fmla="*/ 391 h 520"/>
                    <a:gd name="T10" fmla="*/ 31 w 88"/>
                    <a:gd name="T11" fmla="*/ 448 h 520"/>
                    <a:gd name="T12" fmla="*/ 38 w 88"/>
                    <a:gd name="T13" fmla="*/ 488 h 520"/>
                    <a:gd name="T14" fmla="*/ 46 w 88"/>
                    <a:gd name="T15" fmla="*/ 512 h 520"/>
                    <a:gd name="T16" fmla="*/ 54 w 88"/>
                    <a:gd name="T17" fmla="*/ 519 h 520"/>
                    <a:gd name="T18" fmla="*/ 60 w 88"/>
                    <a:gd name="T19" fmla="*/ 512 h 520"/>
                    <a:gd name="T20" fmla="*/ 68 w 88"/>
                    <a:gd name="T21" fmla="*/ 488 h 520"/>
                    <a:gd name="T22" fmla="*/ 73 w 88"/>
                    <a:gd name="T23" fmla="*/ 447 h 520"/>
                    <a:gd name="T24" fmla="*/ 79 w 88"/>
                    <a:gd name="T25" fmla="*/ 390 h 520"/>
                    <a:gd name="T26" fmla="*/ 82 w 88"/>
                    <a:gd name="T27" fmla="*/ 317 h 520"/>
                    <a:gd name="T28" fmla="*/ 85 w 88"/>
                    <a:gd name="T29" fmla="*/ 228 h 520"/>
                    <a:gd name="T30" fmla="*/ 86 w 88"/>
                    <a:gd name="T31" fmla="*/ 122 h 520"/>
                    <a:gd name="T32" fmla="*/ 87 w 88"/>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520"/>
                    <a:gd name="T53" fmla="*/ 88 w 88"/>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520">
                      <a:moveTo>
                        <a:pt x="0" y="2"/>
                      </a:moveTo>
                      <a:lnTo>
                        <a:pt x="4" y="124"/>
                      </a:lnTo>
                      <a:lnTo>
                        <a:pt x="10" y="229"/>
                      </a:lnTo>
                      <a:lnTo>
                        <a:pt x="16" y="318"/>
                      </a:lnTo>
                      <a:lnTo>
                        <a:pt x="24" y="391"/>
                      </a:lnTo>
                      <a:lnTo>
                        <a:pt x="31" y="448"/>
                      </a:lnTo>
                      <a:lnTo>
                        <a:pt x="38" y="488"/>
                      </a:lnTo>
                      <a:lnTo>
                        <a:pt x="46" y="512"/>
                      </a:lnTo>
                      <a:lnTo>
                        <a:pt x="54" y="519"/>
                      </a:lnTo>
                      <a:lnTo>
                        <a:pt x="60" y="512"/>
                      </a:lnTo>
                      <a:lnTo>
                        <a:pt x="68" y="488"/>
                      </a:lnTo>
                      <a:lnTo>
                        <a:pt x="73" y="447"/>
                      </a:lnTo>
                      <a:lnTo>
                        <a:pt x="79" y="390"/>
                      </a:lnTo>
                      <a:lnTo>
                        <a:pt x="82" y="317"/>
                      </a:lnTo>
                      <a:lnTo>
                        <a:pt x="85" y="228"/>
                      </a:lnTo>
                      <a:lnTo>
                        <a:pt x="86" y="122"/>
                      </a:lnTo>
                      <a:lnTo>
                        <a:pt x="87"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8253" name="Freeform 81"/>
                <p:cNvSpPr>
                  <a:spLocks/>
                </p:cNvSpPr>
                <p:nvPr/>
              </p:nvSpPr>
              <p:spPr bwMode="auto">
                <a:xfrm>
                  <a:off x="1134" y="1203"/>
                  <a:ext cx="89" cy="523"/>
                </a:xfrm>
                <a:custGeom>
                  <a:avLst/>
                  <a:gdLst>
                    <a:gd name="T0" fmla="*/ 88 w 89"/>
                    <a:gd name="T1" fmla="*/ 505 h 523"/>
                    <a:gd name="T2" fmla="*/ 81 w 89"/>
                    <a:gd name="T3" fmla="*/ 386 h 523"/>
                    <a:gd name="T4" fmla="*/ 76 w 89"/>
                    <a:gd name="T5" fmla="*/ 281 h 523"/>
                    <a:gd name="T6" fmla="*/ 68 w 89"/>
                    <a:gd name="T7" fmla="*/ 194 h 523"/>
                    <a:gd name="T8" fmla="*/ 62 w 89"/>
                    <a:gd name="T9" fmla="*/ 123 h 523"/>
                    <a:gd name="T10" fmla="*/ 54 w 89"/>
                    <a:gd name="T11" fmla="*/ 68 h 523"/>
                    <a:gd name="T12" fmla="*/ 46 w 89"/>
                    <a:gd name="T13" fmla="*/ 29 h 523"/>
                    <a:gd name="T14" fmla="*/ 39 w 89"/>
                    <a:gd name="T15" fmla="*/ 7 h 523"/>
                    <a:gd name="T16" fmla="*/ 31 w 89"/>
                    <a:gd name="T17" fmla="*/ 0 h 523"/>
                    <a:gd name="T18" fmla="*/ 24 w 89"/>
                    <a:gd name="T19" fmla="*/ 10 h 523"/>
                    <a:gd name="T20" fmla="*/ 18 w 89"/>
                    <a:gd name="T21" fmla="*/ 36 h 523"/>
                    <a:gd name="T22" fmla="*/ 11 w 89"/>
                    <a:gd name="T23" fmla="*/ 78 h 523"/>
                    <a:gd name="T24" fmla="*/ 6 w 89"/>
                    <a:gd name="T25" fmla="*/ 134 h 523"/>
                    <a:gd name="T26" fmla="*/ 2 w 89"/>
                    <a:gd name="T27" fmla="*/ 208 h 523"/>
                    <a:gd name="T28" fmla="*/ 0 w 89"/>
                    <a:gd name="T29" fmla="*/ 297 h 523"/>
                    <a:gd name="T30" fmla="*/ 0 w 89"/>
                    <a:gd name="T31" fmla="*/ 402 h 523"/>
                    <a:gd name="T32" fmla="*/ 1 w 89"/>
                    <a:gd name="T33" fmla="*/ 522 h 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523"/>
                    <a:gd name="T53" fmla="*/ 89 w 89"/>
                    <a:gd name="T54" fmla="*/ 523 h 5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523">
                      <a:moveTo>
                        <a:pt x="88" y="505"/>
                      </a:moveTo>
                      <a:lnTo>
                        <a:pt x="81" y="386"/>
                      </a:lnTo>
                      <a:lnTo>
                        <a:pt x="76" y="281"/>
                      </a:lnTo>
                      <a:lnTo>
                        <a:pt x="68" y="194"/>
                      </a:lnTo>
                      <a:lnTo>
                        <a:pt x="62" y="123"/>
                      </a:lnTo>
                      <a:lnTo>
                        <a:pt x="54" y="68"/>
                      </a:lnTo>
                      <a:lnTo>
                        <a:pt x="46" y="29"/>
                      </a:lnTo>
                      <a:lnTo>
                        <a:pt x="39" y="7"/>
                      </a:lnTo>
                      <a:lnTo>
                        <a:pt x="31" y="0"/>
                      </a:lnTo>
                      <a:lnTo>
                        <a:pt x="24" y="10"/>
                      </a:lnTo>
                      <a:lnTo>
                        <a:pt x="18" y="36"/>
                      </a:lnTo>
                      <a:lnTo>
                        <a:pt x="11" y="78"/>
                      </a:lnTo>
                      <a:lnTo>
                        <a:pt x="6" y="134"/>
                      </a:lnTo>
                      <a:lnTo>
                        <a:pt x="2" y="208"/>
                      </a:lnTo>
                      <a:lnTo>
                        <a:pt x="0" y="297"/>
                      </a:lnTo>
                      <a:lnTo>
                        <a:pt x="0" y="402"/>
                      </a:lnTo>
                      <a:lnTo>
                        <a:pt x="1" y="522"/>
                      </a:lnTo>
                    </a:path>
                  </a:pathLst>
                </a:custGeom>
                <a:noFill/>
                <a:ln w="18732">
                  <a:solidFill>
                    <a:srgbClr val="C20000"/>
                  </a:solidFill>
                  <a:round/>
                  <a:headEnd/>
                  <a:tailEnd/>
                </a:ln>
              </p:spPr>
              <p:txBody>
                <a:bodyPr/>
                <a:lstStyle/>
                <a:p>
                  <a:endParaRPr lang="en-US" dirty="0">
                    <a:latin typeface="Agilent TT Cond" pitchFamily="34" charset="0"/>
                  </a:endParaRPr>
                </a:p>
              </p:txBody>
            </p:sp>
          </p:grpSp>
          <p:grpSp>
            <p:nvGrpSpPr>
              <p:cNvPr id="8249" name="Group 82"/>
              <p:cNvGrpSpPr>
                <a:grpSpLocks/>
              </p:cNvGrpSpPr>
              <p:nvPr/>
            </p:nvGrpSpPr>
            <p:grpSpPr bwMode="auto">
              <a:xfrm>
                <a:off x="1043" y="1193"/>
                <a:ext cx="94" cy="973"/>
                <a:chOff x="1043" y="1193"/>
                <a:chExt cx="94" cy="973"/>
              </a:xfrm>
            </p:grpSpPr>
            <p:sp>
              <p:nvSpPr>
                <p:cNvPr id="8250" name="Freeform 83"/>
                <p:cNvSpPr>
                  <a:spLocks/>
                </p:cNvSpPr>
                <p:nvPr/>
              </p:nvSpPr>
              <p:spPr bwMode="auto">
                <a:xfrm>
                  <a:off x="1089" y="1646"/>
                  <a:ext cx="48" cy="520"/>
                </a:xfrm>
                <a:custGeom>
                  <a:avLst/>
                  <a:gdLst>
                    <a:gd name="T0" fmla="*/ 0 w 48"/>
                    <a:gd name="T1" fmla="*/ 1 h 520"/>
                    <a:gd name="T2" fmla="*/ 4 w 48"/>
                    <a:gd name="T3" fmla="*/ 123 h 520"/>
                    <a:gd name="T4" fmla="*/ 8 w 48"/>
                    <a:gd name="T5" fmla="*/ 229 h 520"/>
                    <a:gd name="T6" fmla="*/ 11 w 48"/>
                    <a:gd name="T7" fmla="*/ 318 h 520"/>
                    <a:gd name="T8" fmla="*/ 17 w 48"/>
                    <a:gd name="T9" fmla="*/ 390 h 520"/>
                    <a:gd name="T10" fmla="*/ 21 w 48"/>
                    <a:gd name="T11" fmla="*/ 447 h 520"/>
                    <a:gd name="T12" fmla="*/ 26 w 48"/>
                    <a:gd name="T13" fmla="*/ 487 h 520"/>
                    <a:gd name="T14" fmla="*/ 29 w 48"/>
                    <a:gd name="T15" fmla="*/ 512 h 520"/>
                    <a:gd name="T16" fmla="*/ 34 w 48"/>
                    <a:gd name="T17" fmla="*/ 519 h 520"/>
                    <a:gd name="T18" fmla="*/ 37 w 48"/>
                    <a:gd name="T19" fmla="*/ 512 h 520"/>
                    <a:gd name="T20" fmla="*/ 40 w 48"/>
                    <a:gd name="T21" fmla="*/ 487 h 520"/>
                    <a:gd name="T22" fmla="*/ 42 w 48"/>
                    <a:gd name="T23" fmla="*/ 447 h 520"/>
                    <a:gd name="T24" fmla="*/ 45 w 48"/>
                    <a:gd name="T25" fmla="*/ 389 h 520"/>
                    <a:gd name="T26" fmla="*/ 46 w 48"/>
                    <a:gd name="T27" fmla="*/ 316 h 520"/>
                    <a:gd name="T28" fmla="*/ 47 w 48"/>
                    <a:gd name="T29" fmla="*/ 228 h 520"/>
                    <a:gd name="T30" fmla="*/ 46 w 48"/>
                    <a:gd name="T31" fmla="*/ 123 h 520"/>
                    <a:gd name="T32" fmla="*/ 45 w 48"/>
                    <a:gd name="T33" fmla="*/ 0 h 5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20"/>
                    <a:gd name="T53" fmla="*/ 48 w 48"/>
                    <a:gd name="T54" fmla="*/ 520 h 5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20">
                      <a:moveTo>
                        <a:pt x="0" y="1"/>
                      </a:moveTo>
                      <a:lnTo>
                        <a:pt x="4" y="123"/>
                      </a:lnTo>
                      <a:lnTo>
                        <a:pt x="8" y="229"/>
                      </a:lnTo>
                      <a:lnTo>
                        <a:pt x="11" y="318"/>
                      </a:lnTo>
                      <a:lnTo>
                        <a:pt x="17" y="390"/>
                      </a:lnTo>
                      <a:lnTo>
                        <a:pt x="21" y="447"/>
                      </a:lnTo>
                      <a:lnTo>
                        <a:pt x="26" y="487"/>
                      </a:lnTo>
                      <a:lnTo>
                        <a:pt x="29" y="512"/>
                      </a:lnTo>
                      <a:lnTo>
                        <a:pt x="34" y="519"/>
                      </a:lnTo>
                      <a:lnTo>
                        <a:pt x="37" y="512"/>
                      </a:lnTo>
                      <a:lnTo>
                        <a:pt x="40" y="487"/>
                      </a:lnTo>
                      <a:lnTo>
                        <a:pt x="42" y="447"/>
                      </a:lnTo>
                      <a:lnTo>
                        <a:pt x="45" y="389"/>
                      </a:lnTo>
                      <a:lnTo>
                        <a:pt x="46" y="316"/>
                      </a:lnTo>
                      <a:lnTo>
                        <a:pt x="47" y="228"/>
                      </a:lnTo>
                      <a:lnTo>
                        <a:pt x="46" y="123"/>
                      </a:lnTo>
                      <a:lnTo>
                        <a:pt x="45" y="0"/>
                      </a:lnTo>
                    </a:path>
                  </a:pathLst>
                </a:custGeom>
                <a:noFill/>
                <a:ln w="18732">
                  <a:solidFill>
                    <a:srgbClr val="C20000"/>
                  </a:solidFill>
                  <a:round/>
                  <a:headEnd/>
                  <a:tailEnd/>
                </a:ln>
              </p:spPr>
              <p:txBody>
                <a:bodyPr/>
                <a:lstStyle/>
                <a:p>
                  <a:endParaRPr lang="en-US" dirty="0">
                    <a:latin typeface="Agilent TT Cond" pitchFamily="34" charset="0"/>
                  </a:endParaRPr>
                </a:p>
              </p:txBody>
            </p:sp>
            <p:sp>
              <p:nvSpPr>
                <p:cNvPr id="8251" name="Freeform 84"/>
                <p:cNvSpPr>
                  <a:spLocks/>
                </p:cNvSpPr>
                <p:nvPr/>
              </p:nvSpPr>
              <p:spPr bwMode="auto">
                <a:xfrm>
                  <a:off x="1043" y="1193"/>
                  <a:ext cx="49" cy="523"/>
                </a:xfrm>
                <a:custGeom>
                  <a:avLst/>
                  <a:gdLst>
                    <a:gd name="T0" fmla="*/ 48 w 49"/>
                    <a:gd name="T1" fmla="*/ 506 h 523"/>
                    <a:gd name="T2" fmla="*/ 43 w 49"/>
                    <a:gd name="T3" fmla="*/ 387 h 523"/>
                    <a:gd name="T4" fmla="*/ 39 w 49"/>
                    <a:gd name="T5" fmla="*/ 283 h 523"/>
                    <a:gd name="T6" fmla="*/ 33 w 49"/>
                    <a:gd name="T7" fmla="*/ 195 h 523"/>
                    <a:gd name="T8" fmla="*/ 30 w 49"/>
                    <a:gd name="T9" fmla="*/ 124 h 523"/>
                    <a:gd name="T10" fmla="*/ 24 w 49"/>
                    <a:gd name="T11" fmla="*/ 70 h 523"/>
                    <a:gd name="T12" fmla="*/ 20 w 49"/>
                    <a:gd name="T13" fmla="*/ 31 h 523"/>
                    <a:gd name="T14" fmla="*/ 17 w 49"/>
                    <a:gd name="T15" fmla="*/ 8 h 523"/>
                    <a:gd name="T16" fmla="*/ 13 w 49"/>
                    <a:gd name="T17" fmla="*/ 0 h 523"/>
                    <a:gd name="T18" fmla="*/ 9 w 49"/>
                    <a:gd name="T19" fmla="*/ 11 h 523"/>
                    <a:gd name="T20" fmla="*/ 5 w 49"/>
                    <a:gd name="T21" fmla="*/ 36 h 523"/>
                    <a:gd name="T22" fmla="*/ 3 w 49"/>
                    <a:gd name="T23" fmla="*/ 78 h 523"/>
                    <a:gd name="T24" fmla="*/ 2 w 49"/>
                    <a:gd name="T25" fmla="*/ 134 h 523"/>
                    <a:gd name="T26" fmla="*/ 0 w 49"/>
                    <a:gd name="T27" fmla="*/ 208 h 523"/>
                    <a:gd name="T28" fmla="*/ 0 w 49"/>
                    <a:gd name="T29" fmla="*/ 297 h 523"/>
                    <a:gd name="T30" fmla="*/ 1 w 49"/>
                    <a:gd name="T31" fmla="*/ 402 h 523"/>
                    <a:gd name="T32" fmla="*/ 4 w 49"/>
                    <a:gd name="T33" fmla="*/ 522 h 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23"/>
                    <a:gd name="T53" fmla="*/ 49 w 49"/>
                    <a:gd name="T54" fmla="*/ 523 h 5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23">
                      <a:moveTo>
                        <a:pt x="48" y="506"/>
                      </a:moveTo>
                      <a:lnTo>
                        <a:pt x="43" y="387"/>
                      </a:lnTo>
                      <a:lnTo>
                        <a:pt x="39" y="283"/>
                      </a:lnTo>
                      <a:lnTo>
                        <a:pt x="33" y="195"/>
                      </a:lnTo>
                      <a:lnTo>
                        <a:pt x="30" y="124"/>
                      </a:lnTo>
                      <a:lnTo>
                        <a:pt x="24" y="70"/>
                      </a:lnTo>
                      <a:lnTo>
                        <a:pt x="20" y="31"/>
                      </a:lnTo>
                      <a:lnTo>
                        <a:pt x="17" y="8"/>
                      </a:lnTo>
                      <a:lnTo>
                        <a:pt x="13" y="0"/>
                      </a:lnTo>
                      <a:lnTo>
                        <a:pt x="9" y="11"/>
                      </a:lnTo>
                      <a:lnTo>
                        <a:pt x="5" y="36"/>
                      </a:lnTo>
                      <a:lnTo>
                        <a:pt x="3" y="78"/>
                      </a:lnTo>
                      <a:lnTo>
                        <a:pt x="2" y="134"/>
                      </a:lnTo>
                      <a:lnTo>
                        <a:pt x="0" y="208"/>
                      </a:lnTo>
                      <a:lnTo>
                        <a:pt x="0" y="297"/>
                      </a:lnTo>
                      <a:lnTo>
                        <a:pt x="1" y="402"/>
                      </a:lnTo>
                      <a:lnTo>
                        <a:pt x="4" y="522"/>
                      </a:lnTo>
                    </a:path>
                  </a:pathLst>
                </a:custGeom>
                <a:noFill/>
                <a:ln w="18732">
                  <a:solidFill>
                    <a:srgbClr val="C20000"/>
                  </a:solidFill>
                  <a:round/>
                  <a:headEnd/>
                  <a:tailEnd/>
                </a:ln>
              </p:spPr>
              <p:txBody>
                <a:bodyPr/>
                <a:lstStyle/>
                <a:p>
                  <a:endParaRPr lang="en-US" dirty="0">
                    <a:latin typeface="Agilent TT Cond" pitchFamily="34" charset="0"/>
                  </a:endParaRPr>
                </a:p>
              </p:txBody>
            </p:sp>
          </p:grpSp>
        </p:grpSp>
      </p:grpSp>
      <p:sp>
        <p:nvSpPr>
          <p:cNvPr id="8236" name="Line 86"/>
          <p:cNvSpPr>
            <a:spLocks noChangeShapeType="1"/>
          </p:cNvSpPr>
          <p:nvPr/>
        </p:nvSpPr>
        <p:spPr bwMode="auto">
          <a:xfrm>
            <a:off x="5562600" y="2276099"/>
            <a:ext cx="945078" cy="15838"/>
          </a:xfrm>
          <a:prstGeom prst="line">
            <a:avLst/>
          </a:prstGeom>
          <a:noFill/>
          <a:ln w="25400">
            <a:solidFill>
              <a:schemeClr val="tx1"/>
            </a:solidFill>
            <a:round/>
            <a:headEnd/>
            <a:tailEnd type="triangle" w="med" len="med"/>
          </a:ln>
        </p:spPr>
        <p:txBody>
          <a:bodyPr wrap="square" lIns="0" tIns="0" rIns="0" bIns="0">
            <a:spAutoFit/>
          </a:bodyPr>
          <a:lstStyle/>
          <a:p>
            <a:endParaRPr lang="en-US" dirty="0">
              <a:latin typeface="Agilent TT Cond" pitchFamily="34" charset="0"/>
            </a:endParaRPr>
          </a:p>
        </p:txBody>
      </p:sp>
      <p:sp>
        <p:nvSpPr>
          <p:cNvPr id="8237" name="Text Box 87"/>
          <p:cNvSpPr txBox="1">
            <a:spLocks noChangeArrowheads="1"/>
          </p:cNvSpPr>
          <p:nvPr/>
        </p:nvSpPr>
        <p:spPr bwMode="auto">
          <a:xfrm>
            <a:off x="304800" y="3309313"/>
            <a:ext cx="2743200" cy="762000"/>
          </a:xfrm>
          <a:prstGeom prst="rect">
            <a:avLst/>
          </a:prstGeom>
          <a:noFill/>
          <a:ln w="9525">
            <a:noFill/>
            <a:miter lim="800000"/>
            <a:headEnd/>
            <a:tailEnd/>
          </a:ln>
        </p:spPr>
        <p:txBody>
          <a:bodyPr lIns="0" tIns="0" rIns="0" bIns="0"/>
          <a:lstStyle/>
          <a:p>
            <a:pPr marL="184150" indent="-184150" defTabSz="403225">
              <a:buClr>
                <a:srgbClr val="000000"/>
              </a:buClr>
              <a:buFontTx/>
              <a:buChar char="•"/>
            </a:pPr>
            <a:r>
              <a:rPr lang="en-US" sz="1400" b="1" i="1" dirty="0">
                <a:latin typeface="Agilent TT Cond" pitchFamily="34" charset="0"/>
              </a:rPr>
              <a:t>Frequency Range </a:t>
            </a:r>
          </a:p>
          <a:p>
            <a:pPr marL="184150" indent="-184150" defTabSz="403225">
              <a:buClr>
                <a:srgbClr val="000000"/>
              </a:buClr>
              <a:buFontTx/>
              <a:buChar char="•"/>
            </a:pPr>
            <a:r>
              <a:rPr lang="en-US" sz="1400" b="1" i="1" dirty="0">
                <a:latin typeface="Agilent TT Cond" pitchFamily="34" charset="0"/>
              </a:rPr>
              <a:t>FM Modulation rate/deviation</a:t>
            </a:r>
          </a:p>
          <a:p>
            <a:pPr marL="184150" indent="-184150" defTabSz="403225">
              <a:buClr>
                <a:srgbClr val="000000"/>
              </a:buClr>
              <a:buFontTx/>
              <a:buChar char="•"/>
            </a:pPr>
            <a:r>
              <a:rPr lang="en-US" sz="1400" b="1" i="1" dirty="0">
                <a:latin typeface="Agilent TT Cond" pitchFamily="34" charset="0"/>
              </a:rPr>
              <a:t>Pulse rate, width, rise time</a:t>
            </a:r>
          </a:p>
        </p:txBody>
      </p:sp>
      <p:sp>
        <p:nvSpPr>
          <p:cNvPr id="8238" name="Text Box 88"/>
          <p:cNvSpPr txBox="1">
            <a:spLocks noChangeArrowheads="1"/>
          </p:cNvSpPr>
          <p:nvPr/>
        </p:nvSpPr>
        <p:spPr bwMode="auto">
          <a:xfrm>
            <a:off x="590099" y="2902150"/>
            <a:ext cx="1242327"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Key Specs:</a:t>
            </a:r>
          </a:p>
        </p:txBody>
      </p:sp>
      <p:sp>
        <p:nvSpPr>
          <p:cNvPr id="8239" name="Rectangle 89"/>
          <p:cNvSpPr>
            <a:spLocks noChangeArrowheads="1"/>
          </p:cNvSpPr>
          <p:nvPr/>
        </p:nvSpPr>
        <p:spPr bwMode="auto">
          <a:xfrm>
            <a:off x="257175" y="193675"/>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Analog Signals – Applications</a:t>
            </a:r>
          </a:p>
        </p:txBody>
      </p:sp>
      <p:sp>
        <p:nvSpPr>
          <p:cNvPr id="8240" name="Rectangle 90"/>
          <p:cNvSpPr>
            <a:spLocks noChangeArrowheads="1"/>
          </p:cNvSpPr>
          <p:nvPr/>
        </p:nvSpPr>
        <p:spPr bwMode="auto">
          <a:xfrm>
            <a:off x="13716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Pulsed Radar Testing with Chirps</a:t>
            </a:r>
            <a:endParaRPr lang="en-US" sz="3200" b="1" dirty="0">
              <a:latin typeface="Agilent TT Cond" pitchFamily="34" charset="0"/>
            </a:endParaRPr>
          </a:p>
        </p:txBody>
      </p:sp>
      <p:pic>
        <p:nvPicPr>
          <p:cNvPr id="91" name="Picture 90" descr="E8257D.jpg"/>
          <p:cNvPicPr>
            <a:picLocks noChangeAspect="1"/>
          </p:cNvPicPr>
          <p:nvPr/>
        </p:nvPicPr>
        <p:blipFill>
          <a:blip r:embed="rId3" cstate="print"/>
          <a:stretch>
            <a:fillRect/>
          </a:stretch>
        </p:blipFill>
        <p:spPr>
          <a:xfrm>
            <a:off x="908462" y="1484418"/>
            <a:ext cx="2307181" cy="1142604"/>
          </a:xfrm>
          <a:prstGeom prst="rect">
            <a:avLst/>
          </a:prstGeom>
        </p:spPr>
      </p:pic>
      <p:sp>
        <p:nvSpPr>
          <p:cNvPr id="8235" name="Line 85"/>
          <p:cNvSpPr>
            <a:spLocks noChangeShapeType="1"/>
          </p:cNvSpPr>
          <p:nvPr/>
        </p:nvSpPr>
        <p:spPr bwMode="auto">
          <a:xfrm flipV="1">
            <a:off x="3063834" y="2323600"/>
            <a:ext cx="1050966" cy="3964"/>
          </a:xfrm>
          <a:prstGeom prst="line">
            <a:avLst/>
          </a:prstGeom>
          <a:noFill/>
          <a:ln w="25400">
            <a:solidFill>
              <a:schemeClr val="tx1"/>
            </a:solidFill>
            <a:round/>
            <a:headEnd/>
            <a:tailEnd type="triangle" w="med" len="med"/>
          </a:ln>
        </p:spPr>
        <p:txBody>
          <a:bodyPr wrap="square" lIns="0" tIns="0" rIns="0" bIns="0">
            <a:spAutoFit/>
          </a:bodyPr>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8588" y="206375"/>
            <a:ext cx="9015412" cy="549275"/>
          </a:xfrm>
        </p:spPr>
        <p:txBody>
          <a:bodyPr/>
          <a:lstStyle/>
          <a:p>
            <a:r>
              <a:rPr lang="en-US" dirty="0" smtClean="0"/>
              <a:t>Signal Generators</a:t>
            </a:r>
          </a:p>
        </p:txBody>
      </p:sp>
      <p:sp>
        <p:nvSpPr>
          <p:cNvPr id="64515" name="Text Box 3"/>
          <p:cNvSpPr>
            <a:spLocks noGrp="1" noChangeArrowheads="1"/>
          </p:cNvSpPr>
          <p:nvPr>
            <p:ph idx="1"/>
          </p:nvPr>
        </p:nvSpPr>
        <p:spPr>
          <a:xfrm>
            <a:off x="551194" y="1045018"/>
            <a:ext cx="8080375" cy="4782848"/>
          </a:xfrm>
          <a:noFill/>
        </p:spPr>
        <p:txBody>
          <a:bodyPr lIns="0" tIns="0" rIns="109728" bIns="0">
            <a:spAutoFit/>
          </a:bodyPr>
          <a:lstStyle/>
          <a:p>
            <a:pPr marL="184150" indent="-184150" defTabSz="403225">
              <a:buClr>
                <a:srgbClr val="000000"/>
              </a:buClr>
            </a:pPr>
            <a:r>
              <a:rPr lang="en-US" sz="2400" b="1" dirty="0" smtClean="0"/>
              <a:t>Basic CW Signals</a:t>
            </a:r>
          </a:p>
          <a:p>
            <a:pPr marL="546100" lvl="1" indent="-136525" defTabSz="403225">
              <a:buClr>
                <a:srgbClr val="000000"/>
              </a:buClr>
              <a:buFontTx/>
              <a:buChar char="•"/>
            </a:pPr>
            <a:r>
              <a:rPr lang="en-US" sz="2400" b="1" dirty="0" smtClean="0">
                <a:solidFill>
                  <a:srgbClr val="000000"/>
                </a:solidFill>
              </a:rPr>
              <a:t>Block Diagram (RF and Microwave)</a:t>
            </a:r>
          </a:p>
          <a:p>
            <a:pPr marL="546100" lvl="1" indent="-136525" defTabSz="403225">
              <a:buClr>
                <a:srgbClr val="000000"/>
              </a:buClr>
              <a:buFontTx/>
              <a:buChar char="•"/>
            </a:pPr>
            <a:r>
              <a:rPr lang="en-US" sz="2400" b="1" dirty="0" smtClean="0">
                <a:solidFill>
                  <a:srgbClr val="000000"/>
                </a:solidFill>
              </a:rPr>
              <a:t>Specifications</a:t>
            </a:r>
          </a:p>
          <a:p>
            <a:pPr marL="546100" lvl="1" indent="-136525" defTabSz="403225">
              <a:buClr>
                <a:srgbClr val="000000"/>
              </a:buClr>
              <a:buFontTx/>
              <a:buChar char="•"/>
            </a:pPr>
            <a:r>
              <a:rPr lang="en-US" sz="2400" b="1" dirty="0" smtClean="0">
                <a:solidFill>
                  <a:srgbClr val="000000"/>
                </a:solidFill>
              </a:rPr>
              <a:t>Applications</a:t>
            </a:r>
            <a:endParaRPr lang="en-US" sz="2400" b="1" dirty="0" smtClean="0">
              <a:solidFill>
                <a:schemeClr val="tx2"/>
              </a:solidFill>
            </a:endParaRPr>
          </a:p>
          <a:p>
            <a:pPr marL="184150" indent="-184150" defTabSz="403225">
              <a:buClr>
                <a:srgbClr val="000000"/>
              </a:buClr>
            </a:pPr>
            <a:r>
              <a:rPr lang="en-US" sz="2400" b="1" dirty="0" smtClean="0"/>
              <a:t>Analog Signals</a:t>
            </a:r>
          </a:p>
          <a:p>
            <a:pPr marL="546100" lvl="1" indent="-136525" defTabSz="403225">
              <a:buClr>
                <a:srgbClr val="000000"/>
              </a:buClr>
              <a:buFontTx/>
              <a:buChar char="•"/>
            </a:pPr>
            <a:r>
              <a:rPr lang="en-US" sz="2400" b="1" dirty="0" smtClean="0">
                <a:solidFill>
                  <a:srgbClr val="000000"/>
                </a:solidFill>
              </a:rPr>
              <a:t>Block Diagram (AM, FM, PM, Pulse)</a:t>
            </a:r>
          </a:p>
          <a:p>
            <a:pPr marL="546100" lvl="1" indent="-136525" defTabSz="403225">
              <a:buClr>
                <a:srgbClr val="000000"/>
              </a:buClr>
              <a:buFontTx/>
              <a:buChar char="•"/>
            </a:pPr>
            <a:r>
              <a:rPr lang="en-US" sz="2400" b="1" dirty="0" smtClean="0">
                <a:solidFill>
                  <a:srgbClr val="000000"/>
                </a:solidFill>
              </a:rPr>
              <a:t>Applications</a:t>
            </a:r>
          </a:p>
          <a:p>
            <a:pPr marL="184150" indent="-184150" defTabSz="403225">
              <a:buClr>
                <a:srgbClr val="000000"/>
              </a:buClr>
            </a:pPr>
            <a:r>
              <a:rPr lang="en-US" sz="2400" b="1" dirty="0" smtClean="0">
                <a:solidFill>
                  <a:srgbClr val="0066FF"/>
                </a:solidFill>
              </a:rPr>
              <a:t>Vector Signals  </a:t>
            </a:r>
          </a:p>
          <a:p>
            <a:pPr marL="546100" lvl="1" indent="-136525" defTabSz="403225">
              <a:buClr>
                <a:srgbClr val="000000"/>
              </a:buClr>
              <a:buFontTx/>
              <a:buChar char="•"/>
            </a:pPr>
            <a:r>
              <a:rPr lang="en-US" sz="2400" b="1" dirty="0" smtClean="0">
                <a:solidFill>
                  <a:srgbClr val="0066FF"/>
                </a:solidFill>
              </a:rPr>
              <a:t>Block Diagram (IQ)</a:t>
            </a:r>
          </a:p>
          <a:p>
            <a:pPr marL="546100" lvl="1" indent="-136525" defTabSz="403225">
              <a:buClr>
                <a:srgbClr val="000000"/>
              </a:buClr>
              <a:buFontTx/>
              <a:buChar char="•"/>
            </a:pPr>
            <a:r>
              <a:rPr lang="en-US" sz="2400" b="1" dirty="0" smtClean="0">
                <a:solidFill>
                  <a:srgbClr val="0066FF"/>
                </a:solidFill>
              </a:rPr>
              <a:t>Applications</a:t>
            </a:r>
          </a:p>
          <a:p>
            <a:pPr marL="184150" indent="-184150" defTabSz="403225">
              <a:buClr>
                <a:srgbClr val="000000"/>
              </a:buClr>
            </a:pPr>
            <a:endParaRPr lang="en-US" sz="2300" b="1" dirty="0" smtClean="0">
              <a:solidFill>
                <a:srgbClr val="0066FF"/>
              </a:solidFill>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513674" y="6344093"/>
            <a:ext cx="1401726" cy="318152"/>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a:grpSpLocks/>
          </p:cNvGrpSpPr>
          <p:nvPr/>
        </p:nvGrpSpPr>
        <p:grpSpPr bwMode="auto">
          <a:xfrm>
            <a:off x="1077913" y="3735388"/>
            <a:ext cx="1809750" cy="609600"/>
            <a:chOff x="810" y="1440"/>
            <a:chExt cx="1140" cy="384"/>
          </a:xfrm>
        </p:grpSpPr>
        <p:sp>
          <p:nvSpPr>
            <p:cNvPr id="65639" name="Line 3"/>
            <p:cNvSpPr>
              <a:spLocks noChangeShapeType="1"/>
            </p:cNvSpPr>
            <p:nvPr/>
          </p:nvSpPr>
          <p:spPr bwMode="auto">
            <a:xfrm>
              <a:off x="810" y="1728"/>
              <a:ext cx="1140" cy="0"/>
            </a:xfrm>
            <a:prstGeom prst="line">
              <a:avLst/>
            </a:prstGeom>
            <a:noFill/>
            <a:ln w="9525">
              <a:solidFill>
                <a:schemeClr val="accent2"/>
              </a:solidFill>
              <a:prstDash val="dashDot"/>
              <a:round/>
              <a:headEnd/>
              <a:tailEnd/>
            </a:ln>
          </p:spPr>
          <p:txBody>
            <a:bodyPr wrap="none" anchor="ctr">
              <a:spAutoFit/>
            </a:bodyPr>
            <a:lstStyle/>
            <a:p>
              <a:endParaRPr lang="en-US" dirty="0">
                <a:latin typeface="Agilent TT Cond" pitchFamily="34" charset="0"/>
              </a:endParaRPr>
            </a:p>
          </p:txBody>
        </p:sp>
        <p:sp>
          <p:nvSpPr>
            <p:cNvPr id="65640" name="Line 4"/>
            <p:cNvSpPr>
              <a:spLocks noChangeShapeType="1"/>
            </p:cNvSpPr>
            <p:nvPr/>
          </p:nvSpPr>
          <p:spPr bwMode="auto">
            <a:xfrm>
              <a:off x="810" y="1824"/>
              <a:ext cx="1140" cy="0"/>
            </a:xfrm>
            <a:prstGeom prst="line">
              <a:avLst/>
            </a:prstGeom>
            <a:noFill/>
            <a:ln w="9525">
              <a:solidFill>
                <a:schemeClr val="accent2"/>
              </a:solidFill>
              <a:prstDash val="dashDot"/>
              <a:round/>
              <a:headEnd/>
              <a:tailEnd/>
            </a:ln>
          </p:spPr>
          <p:txBody>
            <a:bodyPr wrap="none" anchor="ctr">
              <a:spAutoFit/>
            </a:bodyPr>
            <a:lstStyle/>
            <a:p>
              <a:endParaRPr lang="en-US" dirty="0">
                <a:latin typeface="Agilent TT Cond" pitchFamily="34" charset="0"/>
              </a:endParaRPr>
            </a:p>
          </p:txBody>
        </p:sp>
        <p:sp>
          <p:nvSpPr>
            <p:cNvPr id="65641" name="Line 5"/>
            <p:cNvSpPr>
              <a:spLocks noChangeShapeType="1"/>
            </p:cNvSpPr>
            <p:nvPr/>
          </p:nvSpPr>
          <p:spPr bwMode="auto">
            <a:xfrm>
              <a:off x="810" y="1440"/>
              <a:ext cx="1140" cy="0"/>
            </a:xfrm>
            <a:prstGeom prst="line">
              <a:avLst/>
            </a:prstGeom>
            <a:noFill/>
            <a:ln w="9525">
              <a:solidFill>
                <a:schemeClr val="accent2"/>
              </a:solidFill>
              <a:prstDash val="dashDot"/>
              <a:round/>
              <a:headEnd/>
              <a:tailEnd/>
            </a:ln>
          </p:spPr>
          <p:txBody>
            <a:bodyPr wrap="none" anchor="ctr">
              <a:spAutoFit/>
            </a:bodyPr>
            <a:lstStyle/>
            <a:p>
              <a:endParaRPr lang="en-US" dirty="0">
                <a:latin typeface="Agilent TT Cond" pitchFamily="34" charset="0"/>
              </a:endParaRPr>
            </a:p>
          </p:txBody>
        </p:sp>
        <p:sp>
          <p:nvSpPr>
            <p:cNvPr id="65642" name="Line 6"/>
            <p:cNvSpPr>
              <a:spLocks noChangeShapeType="1"/>
            </p:cNvSpPr>
            <p:nvPr/>
          </p:nvSpPr>
          <p:spPr bwMode="auto">
            <a:xfrm>
              <a:off x="810" y="1536"/>
              <a:ext cx="1140" cy="0"/>
            </a:xfrm>
            <a:prstGeom prst="line">
              <a:avLst/>
            </a:prstGeom>
            <a:noFill/>
            <a:ln w="9525">
              <a:solidFill>
                <a:schemeClr val="accent2"/>
              </a:solidFill>
              <a:prstDash val="dashDot"/>
              <a:round/>
              <a:headEnd/>
              <a:tailEnd/>
            </a:ln>
          </p:spPr>
          <p:txBody>
            <a:bodyPr wrap="none" anchor="ctr">
              <a:spAutoFit/>
            </a:bodyPr>
            <a:lstStyle/>
            <a:p>
              <a:endParaRPr lang="en-US" dirty="0">
                <a:latin typeface="Agilent TT Cond" pitchFamily="34" charset="0"/>
              </a:endParaRPr>
            </a:p>
          </p:txBody>
        </p:sp>
      </p:grpSp>
      <p:grpSp>
        <p:nvGrpSpPr>
          <p:cNvPr id="65539" name="Group 7"/>
          <p:cNvGrpSpPr>
            <a:grpSpLocks/>
          </p:cNvGrpSpPr>
          <p:nvPr/>
        </p:nvGrpSpPr>
        <p:grpSpPr bwMode="auto">
          <a:xfrm>
            <a:off x="1096963" y="1830388"/>
            <a:ext cx="1809750" cy="609600"/>
            <a:chOff x="810" y="1440"/>
            <a:chExt cx="1140" cy="384"/>
          </a:xfrm>
        </p:grpSpPr>
        <p:sp>
          <p:nvSpPr>
            <p:cNvPr id="65635" name="Line 8"/>
            <p:cNvSpPr>
              <a:spLocks noChangeShapeType="1"/>
            </p:cNvSpPr>
            <p:nvPr/>
          </p:nvSpPr>
          <p:spPr bwMode="auto">
            <a:xfrm>
              <a:off x="810" y="1728"/>
              <a:ext cx="1140" cy="0"/>
            </a:xfrm>
            <a:prstGeom prst="line">
              <a:avLst/>
            </a:prstGeom>
            <a:noFill/>
            <a:ln w="9525">
              <a:solidFill>
                <a:schemeClr val="accent2"/>
              </a:solidFill>
              <a:prstDash val="dashDot"/>
              <a:round/>
              <a:headEnd/>
              <a:tailEnd/>
            </a:ln>
          </p:spPr>
          <p:txBody>
            <a:bodyPr wrap="none" anchor="ctr">
              <a:spAutoFit/>
            </a:bodyPr>
            <a:lstStyle/>
            <a:p>
              <a:endParaRPr lang="en-US" dirty="0">
                <a:latin typeface="Agilent TT Cond" pitchFamily="34" charset="0"/>
              </a:endParaRPr>
            </a:p>
          </p:txBody>
        </p:sp>
        <p:sp>
          <p:nvSpPr>
            <p:cNvPr id="65636" name="Line 9"/>
            <p:cNvSpPr>
              <a:spLocks noChangeShapeType="1"/>
            </p:cNvSpPr>
            <p:nvPr/>
          </p:nvSpPr>
          <p:spPr bwMode="auto">
            <a:xfrm>
              <a:off x="810" y="1824"/>
              <a:ext cx="1140" cy="0"/>
            </a:xfrm>
            <a:prstGeom prst="line">
              <a:avLst/>
            </a:prstGeom>
            <a:noFill/>
            <a:ln w="9525">
              <a:solidFill>
                <a:schemeClr val="accent2"/>
              </a:solidFill>
              <a:prstDash val="dashDot"/>
              <a:round/>
              <a:headEnd/>
              <a:tailEnd/>
            </a:ln>
          </p:spPr>
          <p:txBody>
            <a:bodyPr wrap="none" anchor="ctr">
              <a:spAutoFit/>
            </a:bodyPr>
            <a:lstStyle/>
            <a:p>
              <a:endParaRPr lang="en-US" dirty="0">
                <a:latin typeface="Agilent TT Cond" pitchFamily="34" charset="0"/>
              </a:endParaRPr>
            </a:p>
          </p:txBody>
        </p:sp>
        <p:sp>
          <p:nvSpPr>
            <p:cNvPr id="65637" name="Line 10"/>
            <p:cNvSpPr>
              <a:spLocks noChangeShapeType="1"/>
            </p:cNvSpPr>
            <p:nvPr/>
          </p:nvSpPr>
          <p:spPr bwMode="auto">
            <a:xfrm>
              <a:off x="810" y="1440"/>
              <a:ext cx="1140" cy="0"/>
            </a:xfrm>
            <a:prstGeom prst="line">
              <a:avLst/>
            </a:prstGeom>
            <a:noFill/>
            <a:ln w="9525">
              <a:solidFill>
                <a:schemeClr val="accent2"/>
              </a:solidFill>
              <a:prstDash val="dashDot"/>
              <a:round/>
              <a:headEnd/>
              <a:tailEnd/>
            </a:ln>
          </p:spPr>
          <p:txBody>
            <a:bodyPr wrap="none" anchor="ctr">
              <a:spAutoFit/>
            </a:bodyPr>
            <a:lstStyle/>
            <a:p>
              <a:endParaRPr lang="en-US" dirty="0">
                <a:latin typeface="Agilent TT Cond" pitchFamily="34" charset="0"/>
              </a:endParaRPr>
            </a:p>
          </p:txBody>
        </p:sp>
        <p:sp>
          <p:nvSpPr>
            <p:cNvPr id="65638" name="Line 11"/>
            <p:cNvSpPr>
              <a:spLocks noChangeShapeType="1"/>
            </p:cNvSpPr>
            <p:nvPr/>
          </p:nvSpPr>
          <p:spPr bwMode="auto">
            <a:xfrm>
              <a:off x="810" y="1536"/>
              <a:ext cx="1140" cy="0"/>
            </a:xfrm>
            <a:prstGeom prst="line">
              <a:avLst/>
            </a:prstGeom>
            <a:noFill/>
            <a:ln w="9525">
              <a:solidFill>
                <a:schemeClr val="accent2"/>
              </a:solidFill>
              <a:prstDash val="dashDot"/>
              <a:round/>
              <a:headEnd/>
              <a:tailEnd/>
            </a:ln>
          </p:spPr>
          <p:txBody>
            <a:bodyPr wrap="none" anchor="ctr">
              <a:spAutoFit/>
            </a:bodyPr>
            <a:lstStyle/>
            <a:p>
              <a:endParaRPr lang="en-US" dirty="0">
                <a:latin typeface="Agilent TT Cond" pitchFamily="34" charset="0"/>
              </a:endParaRPr>
            </a:p>
          </p:txBody>
        </p:sp>
      </p:grpSp>
      <p:grpSp>
        <p:nvGrpSpPr>
          <p:cNvPr id="65540" name="Group 12"/>
          <p:cNvGrpSpPr>
            <a:grpSpLocks/>
          </p:cNvGrpSpPr>
          <p:nvPr/>
        </p:nvGrpSpPr>
        <p:grpSpPr bwMode="auto">
          <a:xfrm>
            <a:off x="2927350" y="1812925"/>
            <a:ext cx="3017838" cy="2519363"/>
            <a:chOff x="1963" y="1429"/>
            <a:chExt cx="1901" cy="1587"/>
          </a:xfrm>
        </p:grpSpPr>
        <p:grpSp>
          <p:nvGrpSpPr>
            <p:cNvPr id="65610" name="Group 13"/>
            <p:cNvGrpSpPr>
              <a:grpSpLocks/>
            </p:cNvGrpSpPr>
            <p:nvPr/>
          </p:nvGrpSpPr>
          <p:grpSpPr bwMode="auto">
            <a:xfrm>
              <a:off x="2282" y="2665"/>
              <a:ext cx="317" cy="351"/>
              <a:chOff x="3011" y="3229"/>
              <a:chExt cx="489" cy="488"/>
            </a:xfrm>
          </p:grpSpPr>
          <p:sp>
            <p:nvSpPr>
              <p:cNvPr id="65632" name="Oval 14"/>
              <p:cNvSpPr>
                <a:spLocks noChangeArrowheads="1"/>
              </p:cNvSpPr>
              <p:nvPr/>
            </p:nvSpPr>
            <p:spPr bwMode="auto">
              <a:xfrm>
                <a:off x="3011" y="3229"/>
                <a:ext cx="489" cy="488"/>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5633" name="Line 15"/>
              <p:cNvSpPr>
                <a:spLocks noChangeShapeType="1"/>
              </p:cNvSpPr>
              <p:nvPr/>
            </p:nvSpPr>
            <p:spPr bwMode="auto">
              <a:xfrm flipH="1">
                <a:off x="3087" y="3301"/>
                <a:ext cx="344" cy="344"/>
              </a:xfrm>
              <a:prstGeom prst="lin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5634" name="Line 16"/>
              <p:cNvSpPr>
                <a:spLocks noChangeShapeType="1"/>
              </p:cNvSpPr>
              <p:nvPr/>
            </p:nvSpPr>
            <p:spPr bwMode="auto">
              <a:xfrm>
                <a:off x="3081" y="3301"/>
                <a:ext cx="344" cy="344"/>
              </a:xfrm>
              <a:prstGeom prst="line">
                <a:avLst/>
              </a:prstGeom>
              <a:noFill/>
              <a:ln w="18732">
                <a:solidFill>
                  <a:schemeClr val="tx1"/>
                </a:solidFill>
                <a:round/>
                <a:headEnd/>
                <a:tailEnd/>
              </a:ln>
            </p:spPr>
            <p:txBody>
              <a:bodyPr wrap="none" anchor="ctr"/>
              <a:lstStyle/>
              <a:p>
                <a:endParaRPr lang="en-US" dirty="0">
                  <a:latin typeface="Agilent TT Cond" pitchFamily="34" charset="0"/>
                </a:endParaRPr>
              </a:p>
            </p:txBody>
          </p:sp>
        </p:grpSp>
        <p:grpSp>
          <p:nvGrpSpPr>
            <p:cNvPr id="65611" name="Group 17"/>
            <p:cNvGrpSpPr>
              <a:grpSpLocks/>
            </p:cNvGrpSpPr>
            <p:nvPr/>
          </p:nvGrpSpPr>
          <p:grpSpPr bwMode="auto">
            <a:xfrm>
              <a:off x="2757" y="1781"/>
              <a:ext cx="317" cy="351"/>
              <a:chOff x="3744" y="2000"/>
              <a:chExt cx="489" cy="489"/>
            </a:xfrm>
          </p:grpSpPr>
          <p:sp>
            <p:nvSpPr>
              <p:cNvPr id="65630" name="Oval 18"/>
              <p:cNvSpPr>
                <a:spLocks noChangeArrowheads="1"/>
              </p:cNvSpPr>
              <p:nvPr/>
            </p:nvSpPr>
            <p:spPr bwMode="auto">
              <a:xfrm>
                <a:off x="3744" y="2000"/>
                <a:ext cx="489" cy="489"/>
              </a:xfrm>
              <a:prstGeom prst="ellipse">
                <a:avLst/>
              </a:prstGeom>
              <a:noFill/>
              <a:ln w="18732">
                <a:solidFill>
                  <a:schemeClr val="tx2"/>
                </a:solidFill>
                <a:round/>
                <a:headEnd/>
                <a:tailEnd/>
              </a:ln>
            </p:spPr>
            <p:txBody>
              <a:bodyPr wrap="none" anchor="ctr"/>
              <a:lstStyle/>
              <a:p>
                <a:endParaRPr lang="en-US" dirty="0">
                  <a:latin typeface="Agilent TT Cond" pitchFamily="34" charset="0"/>
                </a:endParaRPr>
              </a:p>
            </p:txBody>
          </p:sp>
          <p:sp>
            <p:nvSpPr>
              <p:cNvPr id="65631" name="Freeform 19"/>
              <p:cNvSpPr>
                <a:spLocks/>
              </p:cNvSpPr>
              <p:nvPr/>
            </p:nvSpPr>
            <p:spPr bwMode="auto">
              <a:xfrm>
                <a:off x="3832" y="2118"/>
                <a:ext cx="295" cy="214"/>
              </a:xfrm>
              <a:custGeom>
                <a:avLst/>
                <a:gdLst>
                  <a:gd name="T0" fmla="*/ 2 w 295"/>
                  <a:gd name="T1" fmla="*/ 100 h 214"/>
                  <a:gd name="T2" fmla="*/ 9 w 295"/>
                  <a:gd name="T3" fmla="*/ 87 h 214"/>
                  <a:gd name="T4" fmla="*/ 14 w 295"/>
                  <a:gd name="T5" fmla="*/ 74 h 214"/>
                  <a:gd name="T6" fmla="*/ 21 w 295"/>
                  <a:gd name="T7" fmla="*/ 62 h 214"/>
                  <a:gd name="T8" fmla="*/ 26 w 295"/>
                  <a:gd name="T9" fmla="*/ 49 h 214"/>
                  <a:gd name="T10" fmla="*/ 32 w 295"/>
                  <a:gd name="T11" fmla="*/ 40 h 214"/>
                  <a:gd name="T12" fmla="*/ 37 w 295"/>
                  <a:gd name="T13" fmla="*/ 30 h 214"/>
                  <a:gd name="T14" fmla="*/ 43 w 295"/>
                  <a:gd name="T15" fmla="*/ 20 h 214"/>
                  <a:gd name="T16" fmla="*/ 50 w 295"/>
                  <a:gd name="T17" fmla="*/ 14 h 214"/>
                  <a:gd name="T18" fmla="*/ 56 w 295"/>
                  <a:gd name="T19" fmla="*/ 9 h 214"/>
                  <a:gd name="T20" fmla="*/ 62 w 295"/>
                  <a:gd name="T21" fmla="*/ 3 h 214"/>
                  <a:gd name="T22" fmla="*/ 67 w 295"/>
                  <a:gd name="T23" fmla="*/ 1 h 214"/>
                  <a:gd name="T24" fmla="*/ 73 w 295"/>
                  <a:gd name="T25" fmla="*/ 0 h 214"/>
                  <a:gd name="T26" fmla="*/ 79 w 295"/>
                  <a:gd name="T27" fmla="*/ 1 h 214"/>
                  <a:gd name="T28" fmla="*/ 86 w 295"/>
                  <a:gd name="T29" fmla="*/ 3 h 214"/>
                  <a:gd name="T30" fmla="*/ 91 w 295"/>
                  <a:gd name="T31" fmla="*/ 7 h 214"/>
                  <a:gd name="T32" fmla="*/ 97 w 295"/>
                  <a:gd name="T33" fmla="*/ 12 h 214"/>
                  <a:gd name="T34" fmla="*/ 103 w 295"/>
                  <a:gd name="T35" fmla="*/ 20 h 214"/>
                  <a:gd name="T36" fmla="*/ 110 w 295"/>
                  <a:gd name="T37" fmla="*/ 31 h 214"/>
                  <a:gd name="T38" fmla="*/ 115 w 295"/>
                  <a:gd name="T39" fmla="*/ 40 h 214"/>
                  <a:gd name="T40" fmla="*/ 120 w 295"/>
                  <a:gd name="T41" fmla="*/ 49 h 214"/>
                  <a:gd name="T42" fmla="*/ 126 w 295"/>
                  <a:gd name="T43" fmla="*/ 62 h 214"/>
                  <a:gd name="T44" fmla="*/ 131 w 295"/>
                  <a:gd name="T45" fmla="*/ 74 h 214"/>
                  <a:gd name="T46" fmla="*/ 138 w 295"/>
                  <a:gd name="T47" fmla="*/ 87 h 214"/>
                  <a:gd name="T48" fmla="*/ 144 w 295"/>
                  <a:gd name="T49" fmla="*/ 100 h 214"/>
                  <a:gd name="T50" fmla="*/ 146 w 295"/>
                  <a:gd name="T51" fmla="*/ 107 h 214"/>
                  <a:gd name="T52" fmla="*/ 152 w 295"/>
                  <a:gd name="T53" fmla="*/ 119 h 214"/>
                  <a:gd name="T54" fmla="*/ 158 w 295"/>
                  <a:gd name="T55" fmla="*/ 133 h 214"/>
                  <a:gd name="T56" fmla="*/ 164 w 295"/>
                  <a:gd name="T57" fmla="*/ 145 h 214"/>
                  <a:gd name="T58" fmla="*/ 170 w 295"/>
                  <a:gd name="T59" fmla="*/ 157 h 214"/>
                  <a:gd name="T60" fmla="*/ 176 w 295"/>
                  <a:gd name="T61" fmla="*/ 169 h 214"/>
                  <a:gd name="T62" fmla="*/ 183 w 295"/>
                  <a:gd name="T63" fmla="*/ 179 h 214"/>
                  <a:gd name="T64" fmla="*/ 187 w 295"/>
                  <a:gd name="T65" fmla="*/ 188 h 214"/>
                  <a:gd name="T66" fmla="*/ 194 w 295"/>
                  <a:gd name="T67" fmla="*/ 195 h 214"/>
                  <a:gd name="T68" fmla="*/ 198 w 295"/>
                  <a:gd name="T69" fmla="*/ 201 h 214"/>
                  <a:gd name="T70" fmla="*/ 204 w 295"/>
                  <a:gd name="T71" fmla="*/ 206 h 214"/>
                  <a:gd name="T72" fmla="*/ 211 w 295"/>
                  <a:gd name="T73" fmla="*/ 210 h 214"/>
                  <a:gd name="T74" fmla="*/ 218 w 295"/>
                  <a:gd name="T75" fmla="*/ 212 h 214"/>
                  <a:gd name="T76" fmla="*/ 222 w 295"/>
                  <a:gd name="T77" fmla="*/ 212 h 214"/>
                  <a:gd name="T78" fmla="*/ 229 w 295"/>
                  <a:gd name="T79" fmla="*/ 210 h 214"/>
                  <a:gd name="T80" fmla="*/ 234 w 295"/>
                  <a:gd name="T81" fmla="*/ 206 h 214"/>
                  <a:gd name="T82" fmla="*/ 240 w 295"/>
                  <a:gd name="T83" fmla="*/ 201 h 214"/>
                  <a:gd name="T84" fmla="*/ 246 w 295"/>
                  <a:gd name="T85" fmla="*/ 195 h 214"/>
                  <a:gd name="T86" fmla="*/ 252 w 295"/>
                  <a:gd name="T87" fmla="*/ 188 h 214"/>
                  <a:gd name="T88" fmla="*/ 258 w 295"/>
                  <a:gd name="T89" fmla="*/ 179 h 214"/>
                  <a:gd name="T90" fmla="*/ 264 w 295"/>
                  <a:gd name="T91" fmla="*/ 169 h 214"/>
                  <a:gd name="T92" fmla="*/ 270 w 295"/>
                  <a:gd name="T93" fmla="*/ 157 h 214"/>
                  <a:gd name="T94" fmla="*/ 277 w 295"/>
                  <a:gd name="T95" fmla="*/ 146 h 214"/>
                  <a:gd name="T96" fmla="*/ 282 w 295"/>
                  <a:gd name="T97" fmla="*/ 133 h 214"/>
                  <a:gd name="T98" fmla="*/ 288 w 295"/>
                  <a:gd name="T99" fmla="*/ 120 h 214"/>
                  <a:gd name="T100" fmla="*/ 294 w 295"/>
                  <a:gd name="T101" fmla="*/ 107 h 2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4"/>
                  <a:gd name="T155" fmla="*/ 295 w 295"/>
                  <a:gd name="T156" fmla="*/ 214 h 2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4">
                    <a:moveTo>
                      <a:pt x="0" y="107"/>
                    </a:moveTo>
                    <a:lnTo>
                      <a:pt x="2" y="100"/>
                    </a:lnTo>
                    <a:lnTo>
                      <a:pt x="6" y="93"/>
                    </a:lnTo>
                    <a:lnTo>
                      <a:pt x="9" y="87"/>
                    </a:lnTo>
                    <a:lnTo>
                      <a:pt x="12" y="79"/>
                    </a:lnTo>
                    <a:lnTo>
                      <a:pt x="14" y="74"/>
                    </a:lnTo>
                    <a:lnTo>
                      <a:pt x="17" y="67"/>
                    </a:lnTo>
                    <a:lnTo>
                      <a:pt x="21" y="62"/>
                    </a:lnTo>
                    <a:lnTo>
                      <a:pt x="24" y="55"/>
                    </a:lnTo>
                    <a:lnTo>
                      <a:pt x="26" y="49"/>
                    </a:lnTo>
                    <a:lnTo>
                      <a:pt x="29" y="44"/>
                    </a:lnTo>
                    <a:lnTo>
                      <a:pt x="32" y="40"/>
                    </a:lnTo>
                    <a:lnTo>
                      <a:pt x="36" y="34"/>
                    </a:lnTo>
                    <a:lnTo>
                      <a:pt x="37" y="30"/>
                    </a:lnTo>
                    <a:lnTo>
                      <a:pt x="41" y="25"/>
                    </a:lnTo>
                    <a:lnTo>
                      <a:pt x="43" y="20"/>
                    </a:lnTo>
                    <a:lnTo>
                      <a:pt x="47" y="16"/>
                    </a:lnTo>
                    <a:lnTo>
                      <a:pt x="50" y="14"/>
                    </a:lnTo>
                    <a:lnTo>
                      <a:pt x="52" y="11"/>
                    </a:lnTo>
                    <a:lnTo>
                      <a:pt x="56" y="9"/>
                    </a:lnTo>
                    <a:lnTo>
                      <a:pt x="58" y="5"/>
                    </a:lnTo>
                    <a:lnTo>
                      <a:pt x="62" y="3"/>
                    </a:lnTo>
                    <a:lnTo>
                      <a:pt x="65" y="3"/>
                    </a:lnTo>
                    <a:lnTo>
                      <a:pt x="67" y="1"/>
                    </a:lnTo>
                    <a:lnTo>
                      <a:pt x="70" y="0"/>
                    </a:lnTo>
                    <a:lnTo>
                      <a:pt x="73" y="0"/>
                    </a:lnTo>
                    <a:lnTo>
                      <a:pt x="76" y="0"/>
                    </a:lnTo>
                    <a:lnTo>
                      <a:pt x="79" y="1"/>
                    </a:lnTo>
                    <a:lnTo>
                      <a:pt x="82" y="3"/>
                    </a:lnTo>
                    <a:lnTo>
                      <a:pt x="86" y="3"/>
                    </a:lnTo>
                    <a:lnTo>
                      <a:pt x="88" y="5"/>
                    </a:lnTo>
                    <a:lnTo>
                      <a:pt x="91" y="7"/>
                    </a:lnTo>
                    <a:lnTo>
                      <a:pt x="95" y="11"/>
                    </a:lnTo>
                    <a:lnTo>
                      <a:pt x="97" y="12"/>
                    </a:lnTo>
                    <a:lnTo>
                      <a:pt x="99" y="16"/>
                    </a:lnTo>
                    <a:lnTo>
                      <a:pt x="103" y="20"/>
                    </a:lnTo>
                    <a:lnTo>
                      <a:pt x="106" y="25"/>
                    </a:lnTo>
                    <a:lnTo>
                      <a:pt x="110" y="31"/>
                    </a:lnTo>
                    <a:lnTo>
                      <a:pt x="113" y="34"/>
                    </a:lnTo>
                    <a:lnTo>
                      <a:pt x="115" y="40"/>
                    </a:lnTo>
                    <a:lnTo>
                      <a:pt x="116" y="44"/>
                    </a:lnTo>
                    <a:lnTo>
                      <a:pt x="120" y="49"/>
                    </a:lnTo>
                    <a:lnTo>
                      <a:pt x="123" y="55"/>
                    </a:lnTo>
                    <a:lnTo>
                      <a:pt x="126" y="62"/>
                    </a:lnTo>
                    <a:lnTo>
                      <a:pt x="129" y="67"/>
                    </a:lnTo>
                    <a:lnTo>
                      <a:pt x="131" y="74"/>
                    </a:lnTo>
                    <a:lnTo>
                      <a:pt x="135" y="79"/>
                    </a:lnTo>
                    <a:lnTo>
                      <a:pt x="138" y="87"/>
                    </a:lnTo>
                    <a:lnTo>
                      <a:pt x="140" y="93"/>
                    </a:lnTo>
                    <a:lnTo>
                      <a:pt x="144" y="100"/>
                    </a:lnTo>
                    <a:lnTo>
                      <a:pt x="146" y="106"/>
                    </a:lnTo>
                    <a:lnTo>
                      <a:pt x="146" y="107"/>
                    </a:lnTo>
                    <a:lnTo>
                      <a:pt x="150" y="113"/>
                    </a:lnTo>
                    <a:lnTo>
                      <a:pt x="152" y="119"/>
                    </a:lnTo>
                    <a:lnTo>
                      <a:pt x="155" y="126"/>
                    </a:lnTo>
                    <a:lnTo>
                      <a:pt x="158" y="133"/>
                    </a:lnTo>
                    <a:lnTo>
                      <a:pt x="161" y="138"/>
                    </a:lnTo>
                    <a:lnTo>
                      <a:pt x="164" y="145"/>
                    </a:lnTo>
                    <a:lnTo>
                      <a:pt x="166" y="151"/>
                    </a:lnTo>
                    <a:lnTo>
                      <a:pt x="170" y="157"/>
                    </a:lnTo>
                    <a:lnTo>
                      <a:pt x="172" y="162"/>
                    </a:lnTo>
                    <a:lnTo>
                      <a:pt x="176" y="169"/>
                    </a:lnTo>
                    <a:lnTo>
                      <a:pt x="180" y="173"/>
                    </a:lnTo>
                    <a:lnTo>
                      <a:pt x="183" y="179"/>
                    </a:lnTo>
                    <a:lnTo>
                      <a:pt x="185" y="184"/>
                    </a:lnTo>
                    <a:lnTo>
                      <a:pt x="187" y="188"/>
                    </a:lnTo>
                    <a:lnTo>
                      <a:pt x="191" y="192"/>
                    </a:lnTo>
                    <a:lnTo>
                      <a:pt x="194" y="195"/>
                    </a:lnTo>
                    <a:lnTo>
                      <a:pt x="196" y="199"/>
                    </a:lnTo>
                    <a:lnTo>
                      <a:pt x="198" y="201"/>
                    </a:lnTo>
                    <a:lnTo>
                      <a:pt x="202" y="204"/>
                    </a:lnTo>
                    <a:lnTo>
                      <a:pt x="204" y="206"/>
                    </a:lnTo>
                    <a:lnTo>
                      <a:pt x="208" y="208"/>
                    </a:lnTo>
                    <a:lnTo>
                      <a:pt x="211" y="210"/>
                    </a:lnTo>
                    <a:lnTo>
                      <a:pt x="213" y="212"/>
                    </a:lnTo>
                    <a:lnTo>
                      <a:pt x="218" y="212"/>
                    </a:lnTo>
                    <a:lnTo>
                      <a:pt x="220" y="213"/>
                    </a:lnTo>
                    <a:lnTo>
                      <a:pt x="222" y="212"/>
                    </a:lnTo>
                    <a:lnTo>
                      <a:pt x="226" y="212"/>
                    </a:lnTo>
                    <a:lnTo>
                      <a:pt x="229" y="210"/>
                    </a:lnTo>
                    <a:lnTo>
                      <a:pt x="232" y="208"/>
                    </a:lnTo>
                    <a:lnTo>
                      <a:pt x="234" y="206"/>
                    </a:lnTo>
                    <a:lnTo>
                      <a:pt x="237" y="205"/>
                    </a:lnTo>
                    <a:lnTo>
                      <a:pt x="240" y="201"/>
                    </a:lnTo>
                    <a:lnTo>
                      <a:pt x="243" y="199"/>
                    </a:lnTo>
                    <a:lnTo>
                      <a:pt x="246" y="195"/>
                    </a:lnTo>
                    <a:lnTo>
                      <a:pt x="250" y="192"/>
                    </a:lnTo>
                    <a:lnTo>
                      <a:pt x="252" y="188"/>
                    </a:lnTo>
                    <a:lnTo>
                      <a:pt x="254" y="184"/>
                    </a:lnTo>
                    <a:lnTo>
                      <a:pt x="258" y="179"/>
                    </a:lnTo>
                    <a:lnTo>
                      <a:pt x="261" y="173"/>
                    </a:lnTo>
                    <a:lnTo>
                      <a:pt x="264" y="169"/>
                    </a:lnTo>
                    <a:lnTo>
                      <a:pt x="267" y="164"/>
                    </a:lnTo>
                    <a:lnTo>
                      <a:pt x="270" y="157"/>
                    </a:lnTo>
                    <a:lnTo>
                      <a:pt x="273" y="151"/>
                    </a:lnTo>
                    <a:lnTo>
                      <a:pt x="277" y="146"/>
                    </a:lnTo>
                    <a:lnTo>
                      <a:pt x="279" y="138"/>
                    </a:lnTo>
                    <a:lnTo>
                      <a:pt x="282" y="133"/>
                    </a:lnTo>
                    <a:lnTo>
                      <a:pt x="285" y="126"/>
                    </a:lnTo>
                    <a:lnTo>
                      <a:pt x="288" y="120"/>
                    </a:lnTo>
                    <a:lnTo>
                      <a:pt x="290" y="113"/>
                    </a:lnTo>
                    <a:lnTo>
                      <a:pt x="294" y="107"/>
                    </a:lnTo>
                  </a:path>
                </a:pathLst>
              </a:custGeom>
              <a:noFill/>
              <a:ln w="18732">
                <a:solidFill>
                  <a:schemeClr val="tx2"/>
                </a:solidFill>
                <a:round/>
                <a:headEnd/>
                <a:tailEnd/>
              </a:ln>
            </p:spPr>
            <p:txBody>
              <a:bodyPr/>
              <a:lstStyle/>
              <a:p>
                <a:endParaRPr lang="en-US" dirty="0">
                  <a:latin typeface="Agilent TT Cond" pitchFamily="34" charset="0"/>
                </a:endParaRPr>
              </a:p>
            </p:txBody>
          </p:sp>
        </p:grpSp>
        <p:grpSp>
          <p:nvGrpSpPr>
            <p:cNvPr id="65612" name="Group 20"/>
            <p:cNvGrpSpPr>
              <a:grpSpLocks/>
            </p:cNvGrpSpPr>
            <p:nvPr/>
          </p:nvGrpSpPr>
          <p:grpSpPr bwMode="auto">
            <a:xfrm>
              <a:off x="2282" y="1429"/>
              <a:ext cx="317" cy="352"/>
              <a:chOff x="3011" y="1511"/>
              <a:chExt cx="489" cy="489"/>
            </a:xfrm>
          </p:grpSpPr>
          <p:sp>
            <p:nvSpPr>
              <p:cNvPr id="65627" name="Oval 21"/>
              <p:cNvSpPr>
                <a:spLocks noChangeArrowheads="1"/>
              </p:cNvSpPr>
              <p:nvPr/>
            </p:nvSpPr>
            <p:spPr bwMode="auto">
              <a:xfrm>
                <a:off x="3011" y="1511"/>
                <a:ext cx="489" cy="489"/>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5628" name="Line 22"/>
              <p:cNvSpPr>
                <a:spLocks noChangeShapeType="1"/>
              </p:cNvSpPr>
              <p:nvPr/>
            </p:nvSpPr>
            <p:spPr bwMode="auto">
              <a:xfrm flipH="1">
                <a:off x="3087" y="1584"/>
                <a:ext cx="344" cy="343"/>
              </a:xfrm>
              <a:prstGeom prst="lin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5629" name="Line 23"/>
              <p:cNvSpPr>
                <a:spLocks noChangeShapeType="1"/>
              </p:cNvSpPr>
              <p:nvPr/>
            </p:nvSpPr>
            <p:spPr bwMode="auto">
              <a:xfrm>
                <a:off x="3081" y="1584"/>
                <a:ext cx="344" cy="343"/>
              </a:xfrm>
              <a:prstGeom prst="line">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65613" name="AutoShape 24"/>
            <p:cNvSpPr>
              <a:spLocks noChangeArrowheads="1"/>
            </p:cNvSpPr>
            <p:nvPr/>
          </p:nvSpPr>
          <p:spPr bwMode="auto">
            <a:xfrm flipV="1">
              <a:off x="2279" y="2135"/>
              <a:ext cx="317" cy="351"/>
            </a:xfrm>
            <a:prstGeom prst="roundRect">
              <a:avLst>
                <a:gd name="adj" fmla="val 0"/>
              </a:avLst>
            </a:prstGeom>
            <a:noFill/>
            <a:ln w="18732">
              <a:solidFill>
                <a:srgbClr val="400080"/>
              </a:solidFill>
              <a:round/>
              <a:headEnd/>
              <a:tailEnd/>
            </a:ln>
          </p:spPr>
          <p:txBody>
            <a:bodyPr wrap="none" anchor="ctr"/>
            <a:lstStyle/>
            <a:p>
              <a:endParaRPr lang="en-US" dirty="0">
                <a:latin typeface="Agilent TT Cond" pitchFamily="34" charset="0"/>
              </a:endParaRPr>
            </a:p>
          </p:txBody>
        </p:sp>
        <p:sp>
          <p:nvSpPr>
            <p:cNvPr id="65614" name="Freeform 25"/>
            <p:cNvSpPr>
              <a:spLocks/>
            </p:cNvSpPr>
            <p:nvPr/>
          </p:nvSpPr>
          <p:spPr bwMode="auto">
            <a:xfrm>
              <a:off x="2438" y="1960"/>
              <a:ext cx="317" cy="176"/>
            </a:xfrm>
            <a:custGeom>
              <a:avLst/>
              <a:gdLst>
                <a:gd name="T0" fmla="*/ 86 w 489"/>
                <a:gd name="T1" fmla="*/ 0 h 245"/>
                <a:gd name="T2" fmla="*/ 0 w 489"/>
                <a:gd name="T3" fmla="*/ 0 h 245"/>
                <a:gd name="T4" fmla="*/ 0 w 489"/>
                <a:gd name="T5" fmla="*/ 65 h 245"/>
                <a:gd name="T6" fmla="*/ 0 60000 65536"/>
                <a:gd name="T7" fmla="*/ 0 60000 65536"/>
                <a:gd name="T8" fmla="*/ 0 60000 65536"/>
                <a:gd name="T9" fmla="*/ 0 w 489"/>
                <a:gd name="T10" fmla="*/ 0 h 245"/>
                <a:gd name="T11" fmla="*/ 489 w 489"/>
                <a:gd name="T12" fmla="*/ 245 h 245"/>
              </a:gdLst>
              <a:ahLst/>
              <a:cxnLst>
                <a:cxn ang="T6">
                  <a:pos x="T0" y="T1"/>
                </a:cxn>
                <a:cxn ang="T7">
                  <a:pos x="T2" y="T3"/>
                </a:cxn>
                <a:cxn ang="T8">
                  <a:pos x="T4" y="T5"/>
                </a:cxn>
              </a:cxnLst>
              <a:rect l="T9" t="T10" r="T11" b="T12"/>
              <a:pathLst>
                <a:path w="489" h="245">
                  <a:moveTo>
                    <a:pt x="488" y="0"/>
                  </a:moveTo>
                  <a:lnTo>
                    <a:pt x="0" y="0"/>
                  </a:lnTo>
                  <a:lnTo>
                    <a:pt x="0" y="244"/>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65615" name="Line 26"/>
            <p:cNvSpPr>
              <a:spLocks noChangeShapeType="1"/>
            </p:cNvSpPr>
            <p:nvPr/>
          </p:nvSpPr>
          <p:spPr bwMode="auto">
            <a:xfrm>
              <a:off x="2438" y="2486"/>
              <a:ext cx="0" cy="176"/>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5616" name="Line 27"/>
            <p:cNvSpPr>
              <a:spLocks noChangeShapeType="1"/>
            </p:cNvSpPr>
            <p:nvPr/>
          </p:nvSpPr>
          <p:spPr bwMode="auto">
            <a:xfrm flipV="1">
              <a:off x="2438" y="1783"/>
              <a:ext cx="0" cy="177"/>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5617" name="Freeform 28"/>
            <p:cNvSpPr>
              <a:spLocks/>
            </p:cNvSpPr>
            <p:nvPr/>
          </p:nvSpPr>
          <p:spPr bwMode="auto">
            <a:xfrm>
              <a:off x="2596" y="1608"/>
              <a:ext cx="793" cy="352"/>
            </a:xfrm>
            <a:custGeom>
              <a:avLst/>
              <a:gdLst>
                <a:gd name="T0" fmla="*/ 0 w 1222"/>
                <a:gd name="T1" fmla="*/ 0 h 490"/>
                <a:gd name="T2" fmla="*/ 217 w 1222"/>
                <a:gd name="T3" fmla="*/ 0 h 490"/>
                <a:gd name="T4" fmla="*/ 217 w 1222"/>
                <a:gd name="T5" fmla="*/ 130 h 490"/>
                <a:gd name="T6" fmla="*/ 0 60000 65536"/>
                <a:gd name="T7" fmla="*/ 0 60000 65536"/>
                <a:gd name="T8" fmla="*/ 0 60000 65536"/>
                <a:gd name="T9" fmla="*/ 0 w 1222"/>
                <a:gd name="T10" fmla="*/ 0 h 490"/>
                <a:gd name="T11" fmla="*/ 1222 w 1222"/>
                <a:gd name="T12" fmla="*/ 490 h 490"/>
              </a:gdLst>
              <a:ahLst/>
              <a:cxnLst>
                <a:cxn ang="T6">
                  <a:pos x="T0" y="T1"/>
                </a:cxn>
                <a:cxn ang="T7">
                  <a:pos x="T2" y="T3"/>
                </a:cxn>
                <a:cxn ang="T8">
                  <a:pos x="T4" y="T5"/>
                </a:cxn>
              </a:cxnLst>
              <a:rect l="T9" t="T10" r="T11" b="T12"/>
              <a:pathLst>
                <a:path w="1222" h="490">
                  <a:moveTo>
                    <a:pt x="0" y="0"/>
                  </a:moveTo>
                  <a:lnTo>
                    <a:pt x="1221" y="0"/>
                  </a:lnTo>
                  <a:lnTo>
                    <a:pt x="1221" y="489"/>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65618" name="Oval 29"/>
            <p:cNvSpPr>
              <a:spLocks noChangeArrowheads="1"/>
            </p:cNvSpPr>
            <p:nvPr/>
          </p:nvSpPr>
          <p:spPr bwMode="auto">
            <a:xfrm>
              <a:off x="3230" y="2047"/>
              <a:ext cx="317" cy="351"/>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5619" name="Line 30"/>
            <p:cNvSpPr>
              <a:spLocks noChangeShapeType="1"/>
            </p:cNvSpPr>
            <p:nvPr/>
          </p:nvSpPr>
          <p:spPr bwMode="auto">
            <a:xfrm>
              <a:off x="3388" y="1960"/>
              <a:ext cx="0" cy="87"/>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5620" name="Freeform 31"/>
            <p:cNvSpPr>
              <a:spLocks/>
            </p:cNvSpPr>
            <p:nvPr/>
          </p:nvSpPr>
          <p:spPr bwMode="auto">
            <a:xfrm>
              <a:off x="2596" y="2398"/>
              <a:ext cx="793" cy="440"/>
            </a:xfrm>
            <a:custGeom>
              <a:avLst/>
              <a:gdLst>
                <a:gd name="T0" fmla="*/ 0 w 1222"/>
                <a:gd name="T1" fmla="*/ 163 h 612"/>
                <a:gd name="T2" fmla="*/ 217 w 1222"/>
                <a:gd name="T3" fmla="*/ 163 h 612"/>
                <a:gd name="T4" fmla="*/ 217 w 1222"/>
                <a:gd name="T5" fmla="*/ 0 h 612"/>
                <a:gd name="T6" fmla="*/ 0 60000 65536"/>
                <a:gd name="T7" fmla="*/ 0 60000 65536"/>
                <a:gd name="T8" fmla="*/ 0 60000 65536"/>
                <a:gd name="T9" fmla="*/ 0 w 1222"/>
                <a:gd name="T10" fmla="*/ 0 h 612"/>
                <a:gd name="T11" fmla="*/ 1222 w 1222"/>
                <a:gd name="T12" fmla="*/ 612 h 612"/>
              </a:gdLst>
              <a:ahLst/>
              <a:cxnLst>
                <a:cxn ang="T6">
                  <a:pos x="T0" y="T1"/>
                </a:cxn>
                <a:cxn ang="T7">
                  <a:pos x="T2" y="T3"/>
                </a:cxn>
                <a:cxn ang="T8">
                  <a:pos x="T4" y="T5"/>
                </a:cxn>
              </a:cxnLst>
              <a:rect l="T9" t="T10" r="T11" b="T12"/>
              <a:pathLst>
                <a:path w="1222" h="612">
                  <a:moveTo>
                    <a:pt x="0" y="611"/>
                  </a:moveTo>
                  <a:lnTo>
                    <a:pt x="1221" y="611"/>
                  </a:lnTo>
                  <a:lnTo>
                    <a:pt x="1221" y="0"/>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65621" name="Freeform 32"/>
            <p:cNvSpPr>
              <a:spLocks/>
            </p:cNvSpPr>
            <p:nvPr/>
          </p:nvSpPr>
          <p:spPr bwMode="auto">
            <a:xfrm>
              <a:off x="3309" y="2135"/>
              <a:ext cx="160" cy="176"/>
            </a:xfrm>
            <a:custGeom>
              <a:avLst/>
              <a:gdLst>
                <a:gd name="T0" fmla="*/ 44 w 246"/>
                <a:gd name="T1" fmla="*/ 0 h 245"/>
                <a:gd name="T2" fmla="*/ 0 w 246"/>
                <a:gd name="T3" fmla="*/ 0 h 245"/>
                <a:gd name="T4" fmla="*/ 21 w 246"/>
                <a:gd name="T5" fmla="*/ 32 h 245"/>
                <a:gd name="T6" fmla="*/ 0 w 246"/>
                <a:gd name="T7" fmla="*/ 65 h 245"/>
                <a:gd name="T8" fmla="*/ 44 w 246"/>
                <a:gd name="T9" fmla="*/ 65 h 245"/>
                <a:gd name="T10" fmla="*/ 0 60000 65536"/>
                <a:gd name="T11" fmla="*/ 0 60000 65536"/>
                <a:gd name="T12" fmla="*/ 0 60000 65536"/>
                <a:gd name="T13" fmla="*/ 0 60000 65536"/>
                <a:gd name="T14" fmla="*/ 0 60000 65536"/>
                <a:gd name="T15" fmla="*/ 0 w 246"/>
                <a:gd name="T16" fmla="*/ 0 h 245"/>
                <a:gd name="T17" fmla="*/ 246 w 246"/>
                <a:gd name="T18" fmla="*/ 245 h 245"/>
              </a:gdLst>
              <a:ahLst/>
              <a:cxnLst>
                <a:cxn ang="T10">
                  <a:pos x="T0" y="T1"/>
                </a:cxn>
                <a:cxn ang="T11">
                  <a:pos x="T2" y="T3"/>
                </a:cxn>
                <a:cxn ang="T12">
                  <a:pos x="T4" y="T5"/>
                </a:cxn>
                <a:cxn ang="T13">
                  <a:pos x="T6" y="T7"/>
                </a:cxn>
                <a:cxn ang="T14">
                  <a:pos x="T8" y="T9"/>
                </a:cxn>
              </a:cxnLst>
              <a:rect l="T15" t="T16" r="T17" b="T18"/>
              <a:pathLst>
                <a:path w="246" h="245">
                  <a:moveTo>
                    <a:pt x="245" y="0"/>
                  </a:moveTo>
                  <a:lnTo>
                    <a:pt x="0" y="0"/>
                  </a:lnTo>
                  <a:lnTo>
                    <a:pt x="122" y="122"/>
                  </a:lnTo>
                  <a:lnTo>
                    <a:pt x="0" y="244"/>
                  </a:lnTo>
                  <a:lnTo>
                    <a:pt x="245" y="244"/>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65622" name="Line 33"/>
            <p:cNvSpPr>
              <a:spLocks noChangeShapeType="1"/>
            </p:cNvSpPr>
            <p:nvPr/>
          </p:nvSpPr>
          <p:spPr bwMode="auto">
            <a:xfrm>
              <a:off x="3547" y="2222"/>
              <a:ext cx="317" cy="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65623" name="Line 34"/>
            <p:cNvSpPr>
              <a:spLocks noChangeShapeType="1"/>
            </p:cNvSpPr>
            <p:nvPr/>
          </p:nvSpPr>
          <p:spPr bwMode="auto">
            <a:xfrm>
              <a:off x="1963" y="1608"/>
              <a:ext cx="316" cy="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65624" name="Line 35"/>
            <p:cNvSpPr>
              <a:spLocks noChangeShapeType="1"/>
            </p:cNvSpPr>
            <p:nvPr/>
          </p:nvSpPr>
          <p:spPr bwMode="auto">
            <a:xfrm>
              <a:off x="1963" y="2837"/>
              <a:ext cx="316" cy="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65625" name="Text Box 36"/>
            <p:cNvSpPr txBox="1">
              <a:spLocks noChangeArrowheads="1"/>
            </p:cNvSpPr>
            <p:nvPr/>
          </p:nvSpPr>
          <p:spPr bwMode="auto">
            <a:xfrm>
              <a:off x="2327" y="2248"/>
              <a:ext cx="232" cy="18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l-GR" sz="1600" b="1" dirty="0" smtClean="0">
                  <a:solidFill>
                    <a:srgbClr val="000000"/>
                  </a:solidFill>
                  <a:latin typeface="Agilent TT Cond" pitchFamily="34" charset="0"/>
                </a:rPr>
                <a:t>π</a:t>
              </a:r>
              <a:r>
                <a:rPr lang="en-US" sz="1600" b="1" dirty="0" smtClean="0">
                  <a:solidFill>
                    <a:srgbClr val="000000"/>
                  </a:solidFill>
                  <a:latin typeface="Agilent TT Cond" pitchFamily="34" charset="0"/>
                </a:rPr>
                <a:t>/2</a:t>
              </a:r>
              <a:endParaRPr lang="en-US" sz="1600" dirty="0">
                <a:latin typeface="Agilent TT Cond" pitchFamily="34" charset="0"/>
              </a:endParaRPr>
            </a:p>
          </p:txBody>
        </p:sp>
        <p:sp>
          <p:nvSpPr>
            <p:cNvPr id="65626" name="Text Box 37"/>
            <p:cNvSpPr txBox="1">
              <a:spLocks noChangeArrowheads="1"/>
            </p:cNvSpPr>
            <p:nvPr/>
          </p:nvSpPr>
          <p:spPr bwMode="auto">
            <a:xfrm>
              <a:off x="2730" y="2135"/>
              <a:ext cx="381" cy="13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a:solidFill>
                    <a:srgbClr val="000000"/>
                  </a:solidFill>
                  <a:latin typeface="Agilent TT Cond" pitchFamily="34" charset="0"/>
                </a:rPr>
                <a:t>Carrier</a:t>
              </a:r>
              <a:endParaRPr lang="en-US" sz="1400" dirty="0">
                <a:latin typeface="Agilent TT Cond" pitchFamily="34" charset="0"/>
              </a:endParaRPr>
            </a:p>
          </p:txBody>
        </p:sp>
      </p:grpSp>
      <p:sp>
        <p:nvSpPr>
          <p:cNvPr id="65541" name="Text Box 38"/>
          <p:cNvSpPr txBox="1">
            <a:spLocks noChangeArrowheads="1"/>
          </p:cNvSpPr>
          <p:nvPr/>
        </p:nvSpPr>
        <p:spPr bwMode="auto">
          <a:xfrm>
            <a:off x="650875" y="1835150"/>
            <a:ext cx="209550" cy="3444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800" b="1" dirty="0">
                <a:solidFill>
                  <a:schemeClr val="tx2"/>
                </a:solidFill>
                <a:latin typeface="Agilent TT Cond" pitchFamily="34" charset="0"/>
              </a:rPr>
              <a:t>I:</a:t>
            </a:r>
            <a:endParaRPr lang="en-US" sz="2200" dirty="0">
              <a:solidFill>
                <a:schemeClr val="tx2"/>
              </a:solidFill>
              <a:latin typeface="Agilent TT Cond" pitchFamily="34" charset="0"/>
            </a:endParaRPr>
          </a:p>
        </p:txBody>
      </p:sp>
      <p:sp>
        <p:nvSpPr>
          <p:cNvPr id="65542" name="Text Box 39"/>
          <p:cNvSpPr txBox="1">
            <a:spLocks noChangeArrowheads="1"/>
          </p:cNvSpPr>
          <p:nvPr/>
        </p:nvSpPr>
        <p:spPr bwMode="auto">
          <a:xfrm>
            <a:off x="588963" y="3783013"/>
            <a:ext cx="306387" cy="34448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800" b="1" dirty="0">
                <a:solidFill>
                  <a:schemeClr val="tx2"/>
                </a:solidFill>
                <a:latin typeface="Agilent TT Cond" pitchFamily="34" charset="0"/>
              </a:rPr>
              <a:t>Q:</a:t>
            </a:r>
            <a:endParaRPr lang="en-US" sz="2200" dirty="0">
              <a:solidFill>
                <a:schemeClr val="tx2"/>
              </a:solidFill>
              <a:latin typeface="Agilent TT Cond" pitchFamily="34" charset="0"/>
            </a:endParaRPr>
          </a:p>
        </p:txBody>
      </p:sp>
      <p:sp>
        <p:nvSpPr>
          <p:cNvPr id="65543" name="Line 40"/>
          <p:cNvSpPr>
            <a:spLocks noChangeShapeType="1"/>
          </p:cNvSpPr>
          <p:nvPr/>
        </p:nvSpPr>
        <p:spPr bwMode="auto">
          <a:xfrm>
            <a:off x="1063625" y="4040188"/>
            <a:ext cx="182245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44" name="Line 41"/>
          <p:cNvSpPr>
            <a:spLocks noChangeShapeType="1"/>
          </p:cNvSpPr>
          <p:nvPr/>
        </p:nvSpPr>
        <p:spPr bwMode="auto">
          <a:xfrm>
            <a:off x="1073150" y="2144713"/>
            <a:ext cx="182245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45" name="Line 42"/>
          <p:cNvSpPr>
            <a:spLocks noChangeShapeType="1"/>
          </p:cNvSpPr>
          <p:nvPr/>
        </p:nvSpPr>
        <p:spPr bwMode="auto">
          <a:xfrm>
            <a:off x="1258888" y="1830388"/>
            <a:ext cx="152400" cy="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46" name="Line 43"/>
          <p:cNvSpPr>
            <a:spLocks noChangeShapeType="1"/>
          </p:cNvSpPr>
          <p:nvPr/>
        </p:nvSpPr>
        <p:spPr bwMode="auto">
          <a:xfrm>
            <a:off x="1411288" y="1830388"/>
            <a:ext cx="152400" cy="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47" name="Line 44"/>
          <p:cNvSpPr>
            <a:spLocks noChangeShapeType="1"/>
          </p:cNvSpPr>
          <p:nvPr/>
        </p:nvSpPr>
        <p:spPr bwMode="auto">
          <a:xfrm>
            <a:off x="1563688" y="1830388"/>
            <a:ext cx="0" cy="45720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48" name="Line 45"/>
          <p:cNvSpPr>
            <a:spLocks noChangeShapeType="1"/>
          </p:cNvSpPr>
          <p:nvPr/>
        </p:nvSpPr>
        <p:spPr bwMode="auto">
          <a:xfrm>
            <a:off x="1563688" y="22875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49" name="Line 46"/>
          <p:cNvSpPr>
            <a:spLocks noChangeShapeType="1"/>
          </p:cNvSpPr>
          <p:nvPr/>
        </p:nvSpPr>
        <p:spPr bwMode="auto">
          <a:xfrm>
            <a:off x="1716088" y="2287588"/>
            <a:ext cx="0" cy="15240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50" name="Line 47"/>
          <p:cNvSpPr>
            <a:spLocks noChangeShapeType="1"/>
          </p:cNvSpPr>
          <p:nvPr/>
        </p:nvSpPr>
        <p:spPr bwMode="auto">
          <a:xfrm>
            <a:off x="1716088" y="24399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51" name="Line 48"/>
          <p:cNvSpPr>
            <a:spLocks noChangeShapeType="1"/>
          </p:cNvSpPr>
          <p:nvPr/>
        </p:nvSpPr>
        <p:spPr bwMode="auto">
          <a:xfrm>
            <a:off x="1868488" y="1830388"/>
            <a:ext cx="0" cy="60960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52" name="Line 49"/>
          <p:cNvSpPr>
            <a:spLocks noChangeShapeType="1"/>
          </p:cNvSpPr>
          <p:nvPr/>
        </p:nvSpPr>
        <p:spPr bwMode="auto">
          <a:xfrm>
            <a:off x="1868488" y="18303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53" name="Line 50"/>
          <p:cNvSpPr>
            <a:spLocks noChangeShapeType="1"/>
          </p:cNvSpPr>
          <p:nvPr/>
        </p:nvSpPr>
        <p:spPr bwMode="auto">
          <a:xfrm>
            <a:off x="2020888" y="1830388"/>
            <a:ext cx="0" cy="60960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54" name="Line 51"/>
          <p:cNvSpPr>
            <a:spLocks noChangeShapeType="1"/>
          </p:cNvSpPr>
          <p:nvPr/>
        </p:nvSpPr>
        <p:spPr bwMode="auto">
          <a:xfrm>
            <a:off x="2020888" y="24399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55" name="Line 52"/>
          <p:cNvSpPr>
            <a:spLocks noChangeShapeType="1"/>
          </p:cNvSpPr>
          <p:nvPr/>
        </p:nvSpPr>
        <p:spPr bwMode="auto">
          <a:xfrm>
            <a:off x="2173288" y="1982788"/>
            <a:ext cx="0" cy="45720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56" name="Line 53"/>
          <p:cNvSpPr>
            <a:spLocks noChangeShapeType="1"/>
          </p:cNvSpPr>
          <p:nvPr/>
        </p:nvSpPr>
        <p:spPr bwMode="auto">
          <a:xfrm>
            <a:off x="2173288" y="19827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57" name="Line 54"/>
          <p:cNvSpPr>
            <a:spLocks noChangeShapeType="1"/>
          </p:cNvSpPr>
          <p:nvPr/>
        </p:nvSpPr>
        <p:spPr bwMode="auto">
          <a:xfrm flipH="1">
            <a:off x="2325688" y="1982788"/>
            <a:ext cx="0" cy="30480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58" name="Line 55"/>
          <p:cNvSpPr>
            <a:spLocks noChangeShapeType="1"/>
          </p:cNvSpPr>
          <p:nvPr/>
        </p:nvSpPr>
        <p:spPr bwMode="auto">
          <a:xfrm>
            <a:off x="2325688" y="2287588"/>
            <a:ext cx="152400" cy="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59" name="Line 56"/>
          <p:cNvSpPr>
            <a:spLocks noChangeShapeType="1"/>
          </p:cNvSpPr>
          <p:nvPr/>
        </p:nvSpPr>
        <p:spPr bwMode="auto">
          <a:xfrm>
            <a:off x="1258888" y="3887788"/>
            <a:ext cx="152400" cy="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60" name="Line 57"/>
          <p:cNvSpPr>
            <a:spLocks noChangeShapeType="1"/>
          </p:cNvSpPr>
          <p:nvPr/>
        </p:nvSpPr>
        <p:spPr bwMode="auto">
          <a:xfrm>
            <a:off x="1411288" y="3887788"/>
            <a:ext cx="0" cy="45720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61" name="Line 58"/>
          <p:cNvSpPr>
            <a:spLocks noChangeShapeType="1"/>
          </p:cNvSpPr>
          <p:nvPr/>
        </p:nvSpPr>
        <p:spPr bwMode="auto">
          <a:xfrm>
            <a:off x="1411288" y="4344988"/>
            <a:ext cx="152400" cy="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62" name="Line 59"/>
          <p:cNvSpPr>
            <a:spLocks noChangeShapeType="1"/>
          </p:cNvSpPr>
          <p:nvPr/>
        </p:nvSpPr>
        <p:spPr bwMode="auto">
          <a:xfrm>
            <a:off x="1563688" y="3735388"/>
            <a:ext cx="0" cy="60960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63" name="Line 60"/>
          <p:cNvSpPr>
            <a:spLocks noChangeShapeType="1"/>
          </p:cNvSpPr>
          <p:nvPr/>
        </p:nvSpPr>
        <p:spPr bwMode="auto">
          <a:xfrm>
            <a:off x="1563688" y="37353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64" name="Line 61"/>
          <p:cNvSpPr>
            <a:spLocks noChangeShapeType="1"/>
          </p:cNvSpPr>
          <p:nvPr/>
        </p:nvSpPr>
        <p:spPr bwMode="auto">
          <a:xfrm>
            <a:off x="1716088" y="3735388"/>
            <a:ext cx="0" cy="60960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65" name="Line 62"/>
          <p:cNvSpPr>
            <a:spLocks noChangeShapeType="1"/>
          </p:cNvSpPr>
          <p:nvPr/>
        </p:nvSpPr>
        <p:spPr bwMode="auto">
          <a:xfrm>
            <a:off x="1716088" y="43449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66" name="Line 63"/>
          <p:cNvSpPr>
            <a:spLocks noChangeShapeType="1"/>
          </p:cNvSpPr>
          <p:nvPr/>
        </p:nvSpPr>
        <p:spPr bwMode="auto">
          <a:xfrm>
            <a:off x="1868488" y="3735388"/>
            <a:ext cx="0" cy="60960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67" name="Line 64"/>
          <p:cNvSpPr>
            <a:spLocks noChangeShapeType="1"/>
          </p:cNvSpPr>
          <p:nvPr/>
        </p:nvSpPr>
        <p:spPr bwMode="auto">
          <a:xfrm>
            <a:off x="1868488" y="37353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68" name="Line 65"/>
          <p:cNvSpPr>
            <a:spLocks noChangeShapeType="1"/>
          </p:cNvSpPr>
          <p:nvPr/>
        </p:nvSpPr>
        <p:spPr bwMode="auto">
          <a:xfrm>
            <a:off x="2020888" y="3735388"/>
            <a:ext cx="0" cy="15240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69" name="Line 66"/>
          <p:cNvSpPr>
            <a:spLocks noChangeShapeType="1"/>
          </p:cNvSpPr>
          <p:nvPr/>
        </p:nvSpPr>
        <p:spPr bwMode="auto">
          <a:xfrm>
            <a:off x="2020888" y="3887788"/>
            <a:ext cx="15240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70" name="Line 67"/>
          <p:cNvSpPr>
            <a:spLocks noChangeShapeType="1"/>
          </p:cNvSpPr>
          <p:nvPr/>
        </p:nvSpPr>
        <p:spPr bwMode="auto">
          <a:xfrm>
            <a:off x="2173288" y="3887788"/>
            <a:ext cx="0" cy="30480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71" name="Line 68"/>
          <p:cNvSpPr>
            <a:spLocks noChangeShapeType="1"/>
          </p:cNvSpPr>
          <p:nvPr/>
        </p:nvSpPr>
        <p:spPr bwMode="auto">
          <a:xfrm>
            <a:off x="2173288" y="4192588"/>
            <a:ext cx="152400" cy="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72" name="Line 69"/>
          <p:cNvSpPr>
            <a:spLocks noChangeShapeType="1"/>
          </p:cNvSpPr>
          <p:nvPr/>
        </p:nvSpPr>
        <p:spPr bwMode="auto">
          <a:xfrm flipH="1">
            <a:off x="2325688" y="4192588"/>
            <a:ext cx="0" cy="15240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73" name="Line 70"/>
          <p:cNvSpPr>
            <a:spLocks noChangeShapeType="1"/>
          </p:cNvSpPr>
          <p:nvPr/>
        </p:nvSpPr>
        <p:spPr bwMode="auto">
          <a:xfrm>
            <a:off x="2325688" y="4344988"/>
            <a:ext cx="152400" cy="0"/>
          </a:xfrm>
          <a:prstGeom prst="line">
            <a:avLst/>
          </a:prstGeom>
          <a:noFill/>
          <a:ln w="9525">
            <a:solidFill>
              <a:schemeClr val="accent2"/>
            </a:solidFill>
            <a:round/>
            <a:headEnd/>
            <a:tailEnd/>
          </a:ln>
        </p:spPr>
        <p:txBody>
          <a:bodyPr anchor="ctr">
            <a:spAutoFit/>
          </a:bodyPr>
          <a:lstStyle/>
          <a:p>
            <a:endParaRPr lang="en-US" dirty="0">
              <a:latin typeface="Agilent TT Cond" pitchFamily="34" charset="0"/>
            </a:endParaRPr>
          </a:p>
        </p:txBody>
      </p:sp>
      <p:sp>
        <p:nvSpPr>
          <p:cNvPr id="65574" name="Line 71"/>
          <p:cNvSpPr>
            <a:spLocks noChangeShapeType="1"/>
          </p:cNvSpPr>
          <p:nvPr/>
        </p:nvSpPr>
        <p:spPr bwMode="auto">
          <a:xfrm>
            <a:off x="1258888" y="38877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75" name="Line 72"/>
          <p:cNvSpPr>
            <a:spLocks noChangeShapeType="1"/>
          </p:cNvSpPr>
          <p:nvPr/>
        </p:nvSpPr>
        <p:spPr bwMode="auto">
          <a:xfrm>
            <a:off x="1258888" y="18303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76" name="Line 73"/>
          <p:cNvSpPr>
            <a:spLocks noChangeShapeType="1"/>
          </p:cNvSpPr>
          <p:nvPr/>
        </p:nvSpPr>
        <p:spPr bwMode="auto">
          <a:xfrm>
            <a:off x="2173288" y="41925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77" name="Line 74"/>
          <p:cNvSpPr>
            <a:spLocks noChangeShapeType="1"/>
          </p:cNvSpPr>
          <p:nvPr/>
        </p:nvSpPr>
        <p:spPr bwMode="auto">
          <a:xfrm>
            <a:off x="2173288" y="19827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78" name="Line 75"/>
          <p:cNvSpPr>
            <a:spLocks noChangeShapeType="1"/>
          </p:cNvSpPr>
          <p:nvPr/>
        </p:nvSpPr>
        <p:spPr bwMode="auto">
          <a:xfrm>
            <a:off x="2325688" y="43449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79" name="Line 76"/>
          <p:cNvSpPr>
            <a:spLocks noChangeShapeType="1"/>
          </p:cNvSpPr>
          <p:nvPr/>
        </p:nvSpPr>
        <p:spPr bwMode="auto">
          <a:xfrm>
            <a:off x="2325688" y="22875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0" name="Line 77"/>
          <p:cNvSpPr>
            <a:spLocks noChangeShapeType="1"/>
          </p:cNvSpPr>
          <p:nvPr/>
        </p:nvSpPr>
        <p:spPr bwMode="auto">
          <a:xfrm>
            <a:off x="2020888" y="38877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1" name="Line 78"/>
          <p:cNvSpPr>
            <a:spLocks noChangeShapeType="1"/>
          </p:cNvSpPr>
          <p:nvPr/>
        </p:nvSpPr>
        <p:spPr bwMode="auto">
          <a:xfrm>
            <a:off x="2020888" y="24399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2" name="Line 79"/>
          <p:cNvSpPr>
            <a:spLocks noChangeShapeType="1"/>
          </p:cNvSpPr>
          <p:nvPr/>
        </p:nvSpPr>
        <p:spPr bwMode="auto">
          <a:xfrm>
            <a:off x="1868488" y="37353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3" name="Line 80"/>
          <p:cNvSpPr>
            <a:spLocks noChangeShapeType="1"/>
          </p:cNvSpPr>
          <p:nvPr/>
        </p:nvSpPr>
        <p:spPr bwMode="auto">
          <a:xfrm>
            <a:off x="1868488" y="18303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4" name="Line 81"/>
          <p:cNvSpPr>
            <a:spLocks noChangeShapeType="1"/>
          </p:cNvSpPr>
          <p:nvPr/>
        </p:nvSpPr>
        <p:spPr bwMode="auto">
          <a:xfrm>
            <a:off x="1716088" y="43449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5" name="Line 82"/>
          <p:cNvSpPr>
            <a:spLocks noChangeShapeType="1"/>
          </p:cNvSpPr>
          <p:nvPr/>
        </p:nvSpPr>
        <p:spPr bwMode="auto">
          <a:xfrm>
            <a:off x="1716088" y="24399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6" name="Line 83"/>
          <p:cNvSpPr>
            <a:spLocks noChangeShapeType="1"/>
          </p:cNvSpPr>
          <p:nvPr/>
        </p:nvSpPr>
        <p:spPr bwMode="auto">
          <a:xfrm>
            <a:off x="1563688" y="37353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7" name="Line 84"/>
          <p:cNvSpPr>
            <a:spLocks noChangeShapeType="1"/>
          </p:cNvSpPr>
          <p:nvPr/>
        </p:nvSpPr>
        <p:spPr bwMode="auto">
          <a:xfrm>
            <a:off x="1563688" y="22875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8" name="Line 85"/>
          <p:cNvSpPr>
            <a:spLocks noChangeShapeType="1"/>
          </p:cNvSpPr>
          <p:nvPr/>
        </p:nvSpPr>
        <p:spPr bwMode="auto">
          <a:xfrm>
            <a:off x="1411288" y="43449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89" name="Line 86"/>
          <p:cNvSpPr>
            <a:spLocks noChangeShapeType="1"/>
          </p:cNvSpPr>
          <p:nvPr/>
        </p:nvSpPr>
        <p:spPr bwMode="auto">
          <a:xfrm>
            <a:off x="1411288" y="1830388"/>
            <a:ext cx="152400" cy="0"/>
          </a:xfrm>
          <a:prstGeom prst="line">
            <a:avLst/>
          </a:prstGeom>
          <a:noFill/>
          <a:ln w="38100">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90" name="Line 87"/>
          <p:cNvSpPr>
            <a:spLocks noChangeShapeType="1"/>
          </p:cNvSpPr>
          <p:nvPr/>
        </p:nvSpPr>
        <p:spPr bwMode="auto">
          <a:xfrm>
            <a:off x="1087438" y="2144713"/>
            <a:ext cx="1809750" cy="0"/>
          </a:xfrm>
          <a:prstGeom prst="line">
            <a:avLst/>
          </a:prstGeom>
          <a:noFill/>
          <a:ln w="9525">
            <a:solidFill>
              <a:schemeClr val="accent2"/>
            </a:solidFill>
            <a:round/>
            <a:headEnd/>
            <a:tailEnd/>
          </a:ln>
        </p:spPr>
        <p:txBody>
          <a:bodyPr wrap="none" anchor="ctr">
            <a:spAutoFit/>
          </a:bodyPr>
          <a:lstStyle/>
          <a:p>
            <a:endParaRPr lang="en-US" dirty="0">
              <a:latin typeface="Agilent TT Cond" pitchFamily="34" charset="0"/>
            </a:endParaRPr>
          </a:p>
        </p:txBody>
      </p:sp>
      <p:sp>
        <p:nvSpPr>
          <p:cNvPr id="65591" name="Text Box 88"/>
          <p:cNvSpPr txBox="1">
            <a:spLocks noChangeArrowheads="1"/>
          </p:cNvSpPr>
          <p:nvPr/>
        </p:nvSpPr>
        <p:spPr bwMode="auto">
          <a:xfrm>
            <a:off x="3011488" y="4554538"/>
            <a:ext cx="5029200" cy="1162050"/>
          </a:xfrm>
          <a:prstGeom prst="rect">
            <a:avLst/>
          </a:prstGeom>
          <a:noFill/>
          <a:ln w="9525">
            <a:noFill/>
            <a:miter lim="800000"/>
            <a:headEnd/>
            <a:tailEnd/>
          </a:ln>
        </p:spPr>
        <p:txBody>
          <a:bodyPr lIns="0" tIns="0" rIns="0" bIns="0"/>
          <a:lstStyle/>
          <a:p>
            <a:pPr marL="184150" indent="-184150" defTabSz="403225">
              <a:buClr>
                <a:srgbClr val="000000"/>
              </a:buClr>
              <a:buSzPct val="46000"/>
              <a:buFont typeface="Monotype Sorts" pitchFamily="2" charset="2"/>
              <a:buChar char="l"/>
            </a:pPr>
            <a:r>
              <a:rPr lang="en-US" sz="2000" dirty="0">
                <a:solidFill>
                  <a:schemeClr val="tx2"/>
                </a:solidFill>
                <a:latin typeface="Agilent TT Cond" pitchFamily="34" charset="0"/>
              </a:rPr>
              <a:t>Good Interface with Digital Signals and Circuits</a:t>
            </a:r>
          </a:p>
          <a:p>
            <a:pPr marL="184150" indent="-184150" defTabSz="403225">
              <a:buClr>
                <a:srgbClr val="000000"/>
              </a:buClr>
              <a:buSzPct val="46000"/>
              <a:buFont typeface="Monotype Sorts" pitchFamily="2" charset="2"/>
              <a:buChar char="l"/>
            </a:pPr>
            <a:r>
              <a:rPr lang="en-US" sz="2000" dirty="0">
                <a:solidFill>
                  <a:schemeClr val="tx2"/>
                </a:solidFill>
                <a:latin typeface="Agilent TT Cond" pitchFamily="34" charset="0"/>
              </a:rPr>
              <a:t>Can be Implemented with Simple Circuits</a:t>
            </a:r>
          </a:p>
          <a:p>
            <a:pPr marL="184150" indent="-184150" defTabSz="403225">
              <a:buClr>
                <a:srgbClr val="000000"/>
              </a:buClr>
              <a:buSzPct val="46000"/>
              <a:buFont typeface="Monotype Sorts" pitchFamily="2" charset="2"/>
              <a:buChar char="l"/>
            </a:pPr>
            <a:r>
              <a:rPr lang="en-US" sz="2000" dirty="0">
                <a:solidFill>
                  <a:schemeClr val="tx2"/>
                </a:solidFill>
                <a:latin typeface="Agilent TT Cond" pitchFamily="34" charset="0"/>
              </a:rPr>
              <a:t>Fast, accurate state change</a:t>
            </a:r>
          </a:p>
        </p:txBody>
      </p:sp>
      <p:sp>
        <p:nvSpPr>
          <p:cNvPr id="65592" name="Text Box 89"/>
          <p:cNvSpPr txBox="1">
            <a:spLocks noChangeArrowheads="1"/>
          </p:cNvSpPr>
          <p:nvPr/>
        </p:nvSpPr>
        <p:spPr bwMode="auto">
          <a:xfrm>
            <a:off x="8355013" y="3067050"/>
            <a:ext cx="65087" cy="1698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chemeClr val="tx2"/>
                </a:solidFill>
                <a:latin typeface="Agilent TT Cond" pitchFamily="34" charset="0"/>
              </a:rPr>
              <a:t>I</a:t>
            </a:r>
            <a:endParaRPr lang="en-US" sz="2200" dirty="0">
              <a:solidFill>
                <a:schemeClr val="tx2"/>
              </a:solidFill>
              <a:latin typeface="Agilent TT Cond" pitchFamily="34" charset="0"/>
            </a:endParaRPr>
          </a:p>
        </p:txBody>
      </p:sp>
      <p:sp>
        <p:nvSpPr>
          <p:cNvPr id="65593" name="Text Box 90"/>
          <p:cNvSpPr txBox="1">
            <a:spLocks noChangeArrowheads="1"/>
          </p:cNvSpPr>
          <p:nvPr/>
        </p:nvSpPr>
        <p:spPr bwMode="auto">
          <a:xfrm>
            <a:off x="7289800" y="1677988"/>
            <a:ext cx="107950" cy="171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chemeClr val="tx2"/>
                </a:solidFill>
                <a:latin typeface="Agilent TT Cond" pitchFamily="34" charset="0"/>
              </a:rPr>
              <a:t>Q</a:t>
            </a:r>
            <a:endParaRPr lang="en-US" sz="2200" dirty="0">
              <a:solidFill>
                <a:schemeClr val="tx2"/>
              </a:solidFill>
              <a:latin typeface="Agilent TT Cond" pitchFamily="34" charset="0"/>
            </a:endParaRPr>
          </a:p>
        </p:txBody>
      </p:sp>
      <p:sp>
        <p:nvSpPr>
          <p:cNvPr id="65594" name="Line 91"/>
          <p:cNvSpPr>
            <a:spLocks noChangeShapeType="1"/>
          </p:cNvSpPr>
          <p:nvPr/>
        </p:nvSpPr>
        <p:spPr bwMode="auto">
          <a:xfrm flipH="1">
            <a:off x="7189788" y="1903413"/>
            <a:ext cx="0" cy="2289175"/>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5595" name="Line 92"/>
          <p:cNvSpPr>
            <a:spLocks noChangeShapeType="1"/>
          </p:cNvSpPr>
          <p:nvPr/>
        </p:nvSpPr>
        <p:spPr bwMode="auto">
          <a:xfrm flipV="1">
            <a:off x="6092825" y="3028950"/>
            <a:ext cx="2195513"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5596" name="Text Box 93"/>
          <p:cNvSpPr txBox="1">
            <a:spLocks noChangeArrowheads="1"/>
          </p:cNvSpPr>
          <p:nvPr/>
        </p:nvSpPr>
        <p:spPr bwMode="auto">
          <a:xfrm>
            <a:off x="7888288" y="1830388"/>
            <a:ext cx="400050" cy="4127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chemeClr val="tx2"/>
                </a:solidFill>
                <a:latin typeface="Agilent TT Cond" pitchFamily="34" charset="0"/>
              </a:rPr>
              <a:t>00</a:t>
            </a:r>
            <a:endParaRPr lang="en-US" sz="2200" dirty="0">
              <a:solidFill>
                <a:schemeClr val="tx2"/>
              </a:solidFill>
              <a:latin typeface="Agilent TT Cond" pitchFamily="34" charset="0"/>
            </a:endParaRPr>
          </a:p>
        </p:txBody>
      </p:sp>
      <p:sp>
        <p:nvSpPr>
          <p:cNvPr id="65597" name="Text Box 94"/>
          <p:cNvSpPr txBox="1">
            <a:spLocks noChangeArrowheads="1"/>
          </p:cNvSpPr>
          <p:nvPr/>
        </p:nvSpPr>
        <p:spPr bwMode="auto">
          <a:xfrm>
            <a:off x="6288088" y="1754188"/>
            <a:ext cx="333375" cy="3048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chemeClr val="tx2"/>
                </a:solidFill>
                <a:latin typeface="Agilent TT Cond" pitchFamily="34" charset="0"/>
              </a:rPr>
              <a:t>01</a:t>
            </a:r>
            <a:endParaRPr lang="en-US" sz="2200" dirty="0">
              <a:solidFill>
                <a:schemeClr val="tx2"/>
              </a:solidFill>
              <a:latin typeface="Agilent TT Cond" pitchFamily="34" charset="0"/>
            </a:endParaRPr>
          </a:p>
        </p:txBody>
      </p:sp>
      <p:sp>
        <p:nvSpPr>
          <p:cNvPr id="65598" name="Text Box 95"/>
          <p:cNvSpPr txBox="1">
            <a:spLocks noChangeArrowheads="1"/>
          </p:cNvSpPr>
          <p:nvPr/>
        </p:nvSpPr>
        <p:spPr bwMode="auto">
          <a:xfrm>
            <a:off x="7964488" y="3949700"/>
            <a:ext cx="468312" cy="3952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chemeClr val="tx2"/>
                </a:solidFill>
                <a:latin typeface="Agilent TT Cond" pitchFamily="34" charset="0"/>
              </a:rPr>
              <a:t>10</a:t>
            </a:r>
            <a:endParaRPr lang="en-US" sz="2200" dirty="0">
              <a:solidFill>
                <a:schemeClr val="tx2"/>
              </a:solidFill>
              <a:latin typeface="Agilent TT Cond" pitchFamily="34" charset="0"/>
            </a:endParaRPr>
          </a:p>
        </p:txBody>
      </p:sp>
      <p:sp>
        <p:nvSpPr>
          <p:cNvPr id="65599" name="Text Box 96"/>
          <p:cNvSpPr txBox="1">
            <a:spLocks noChangeArrowheads="1"/>
          </p:cNvSpPr>
          <p:nvPr/>
        </p:nvSpPr>
        <p:spPr bwMode="auto">
          <a:xfrm>
            <a:off x="6135688" y="3949700"/>
            <a:ext cx="436562" cy="3952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b="1" dirty="0">
                <a:solidFill>
                  <a:schemeClr val="tx2"/>
                </a:solidFill>
                <a:latin typeface="Agilent TT Cond" pitchFamily="34" charset="0"/>
              </a:rPr>
              <a:t>11</a:t>
            </a:r>
            <a:endParaRPr lang="en-US" sz="2200" dirty="0">
              <a:solidFill>
                <a:schemeClr val="tx2"/>
              </a:solidFill>
              <a:latin typeface="Agilent TT Cond" pitchFamily="34" charset="0"/>
            </a:endParaRPr>
          </a:p>
        </p:txBody>
      </p:sp>
      <p:sp>
        <p:nvSpPr>
          <p:cNvPr id="65600" name="Line 97"/>
          <p:cNvSpPr>
            <a:spLocks noChangeShapeType="1"/>
          </p:cNvSpPr>
          <p:nvPr/>
        </p:nvSpPr>
        <p:spPr bwMode="auto">
          <a:xfrm>
            <a:off x="7951788" y="2193925"/>
            <a:ext cx="0" cy="841375"/>
          </a:xfrm>
          <a:prstGeom prst="line">
            <a:avLst/>
          </a:prstGeom>
          <a:noFill/>
          <a:ln w="31234">
            <a:solidFill>
              <a:srgbClr val="000000"/>
            </a:solidFill>
            <a:prstDash val="dash"/>
            <a:round/>
            <a:headEnd/>
            <a:tailEnd/>
          </a:ln>
        </p:spPr>
        <p:txBody>
          <a:bodyPr wrap="none" anchor="ctr"/>
          <a:lstStyle/>
          <a:p>
            <a:endParaRPr lang="en-US" dirty="0">
              <a:latin typeface="Agilent TT Cond" pitchFamily="34" charset="0"/>
            </a:endParaRPr>
          </a:p>
        </p:txBody>
      </p:sp>
      <p:sp>
        <p:nvSpPr>
          <p:cNvPr id="65601" name="Line 98"/>
          <p:cNvSpPr>
            <a:spLocks noChangeShapeType="1"/>
          </p:cNvSpPr>
          <p:nvPr/>
        </p:nvSpPr>
        <p:spPr bwMode="auto">
          <a:xfrm flipH="1">
            <a:off x="7181850" y="2193925"/>
            <a:ext cx="769938" cy="0"/>
          </a:xfrm>
          <a:prstGeom prst="line">
            <a:avLst/>
          </a:prstGeom>
          <a:noFill/>
          <a:ln w="31234">
            <a:solidFill>
              <a:srgbClr val="000000"/>
            </a:solidFill>
            <a:prstDash val="dash"/>
            <a:round/>
            <a:headEnd/>
            <a:tailEnd/>
          </a:ln>
        </p:spPr>
        <p:txBody>
          <a:bodyPr wrap="none" anchor="ctr"/>
          <a:lstStyle/>
          <a:p>
            <a:endParaRPr lang="en-US" dirty="0">
              <a:latin typeface="Agilent TT Cond" pitchFamily="34" charset="0"/>
            </a:endParaRPr>
          </a:p>
        </p:txBody>
      </p:sp>
      <p:sp>
        <p:nvSpPr>
          <p:cNvPr id="65602" name="Oval 99"/>
          <p:cNvSpPr>
            <a:spLocks noChangeArrowheads="1"/>
          </p:cNvSpPr>
          <p:nvPr/>
        </p:nvSpPr>
        <p:spPr bwMode="auto">
          <a:xfrm>
            <a:off x="6350000" y="2146300"/>
            <a:ext cx="119063" cy="122238"/>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65603" name="Oval 100"/>
          <p:cNvSpPr>
            <a:spLocks noChangeArrowheads="1"/>
          </p:cNvSpPr>
          <p:nvPr/>
        </p:nvSpPr>
        <p:spPr bwMode="auto">
          <a:xfrm>
            <a:off x="6350000" y="3844925"/>
            <a:ext cx="119063" cy="123825"/>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65604" name="Oval 101"/>
          <p:cNvSpPr>
            <a:spLocks noChangeArrowheads="1"/>
          </p:cNvSpPr>
          <p:nvPr/>
        </p:nvSpPr>
        <p:spPr bwMode="auto">
          <a:xfrm>
            <a:off x="7881938" y="3836988"/>
            <a:ext cx="119062" cy="123825"/>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65605" name="Oval 102"/>
          <p:cNvSpPr>
            <a:spLocks noChangeArrowheads="1"/>
          </p:cNvSpPr>
          <p:nvPr/>
        </p:nvSpPr>
        <p:spPr bwMode="auto">
          <a:xfrm>
            <a:off x="7881938" y="2151063"/>
            <a:ext cx="119062" cy="123825"/>
          </a:xfrm>
          <a:prstGeom prst="ellipse">
            <a:avLst/>
          </a:prstGeom>
          <a:solidFill>
            <a:schemeClr val="accent2"/>
          </a:solidFill>
          <a:ln w="18732">
            <a:solidFill>
              <a:schemeClr val="accent2"/>
            </a:solidFill>
            <a:round/>
            <a:headEnd/>
            <a:tailEnd/>
          </a:ln>
        </p:spPr>
        <p:txBody>
          <a:bodyPr wrap="none" anchor="ctr"/>
          <a:lstStyle/>
          <a:p>
            <a:endParaRPr lang="en-US" dirty="0">
              <a:latin typeface="Agilent TT Cond" pitchFamily="34" charset="0"/>
            </a:endParaRPr>
          </a:p>
        </p:txBody>
      </p:sp>
      <p:sp>
        <p:nvSpPr>
          <p:cNvPr id="65606" name="Line 103"/>
          <p:cNvSpPr>
            <a:spLocks noChangeShapeType="1"/>
          </p:cNvSpPr>
          <p:nvPr/>
        </p:nvSpPr>
        <p:spPr bwMode="auto">
          <a:xfrm flipV="1">
            <a:off x="7177089" y="2243137"/>
            <a:ext cx="764380" cy="808035"/>
          </a:xfrm>
          <a:prstGeom prst="line">
            <a:avLst/>
          </a:prstGeom>
          <a:noFill/>
          <a:ln w="31234">
            <a:solidFill>
              <a:schemeClr val="accent2">
                <a:lumMod val="75000"/>
              </a:schemeClr>
            </a:solidFill>
            <a:round/>
            <a:headEnd/>
            <a:tailEnd type="triangle" w="med" len="med"/>
          </a:ln>
        </p:spPr>
        <p:txBody>
          <a:bodyPr wrap="none" anchor="ctr"/>
          <a:lstStyle/>
          <a:p>
            <a:endParaRPr lang="en-US" dirty="0">
              <a:latin typeface="Agilent TT Cond" pitchFamily="34" charset="0"/>
            </a:endParaRPr>
          </a:p>
        </p:txBody>
      </p:sp>
      <p:sp>
        <p:nvSpPr>
          <p:cNvPr id="65608" name="Rectangle 105"/>
          <p:cNvSpPr>
            <a:spLocks noChangeArrowheads="1"/>
          </p:cNvSpPr>
          <p:nvPr/>
        </p:nvSpPr>
        <p:spPr bwMode="auto">
          <a:xfrm>
            <a:off x="257175" y="204788"/>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Block Diagram</a:t>
            </a:r>
          </a:p>
        </p:txBody>
      </p:sp>
      <p:sp>
        <p:nvSpPr>
          <p:cNvPr id="65609" name="Rectangle 106"/>
          <p:cNvSpPr>
            <a:spLocks noChangeArrowheads="1"/>
          </p:cNvSpPr>
          <p:nvPr/>
        </p:nvSpPr>
        <p:spPr bwMode="auto">
          <a:xfrm>
            <a:off x="12954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IQ Modulation</a:t>
            </a:r>
            <a:endParaRPr lang="en-US" sz="3200" b="1" dirty="0">
              <a:latin typeface="Agilent TT Cond" pitchFamily="34" charset="0"/>
            </a:endParaRPr>
          </a:p>
        </p:txBody>
      </p:sp>
      <p:sp>
        <p:nvSpPr>
          <p:cNvPr id="2" name="Oval 1"/>
          <p:cNvSpPr/>
          <p:nvPr/>
        </p:nvSpPr>
        <p:spPr bwMode="auto">
          <a:xfrm>
            <a:off x="6032205" y="1906588"/>
            <a:ext cx="2256133" cy="2286001"/>
          </a:xfrm>
          <a:prstGeom prst="ellipse">
            <a:avLst/>
          </a:prstGeom>
          <a:noFill/>
          <a:ln w="12700" cap="flat" cmpd="sng" algn="ctr">
            <a:solidFill>
              <a:schemeClr val="accent6">
                <a:lumMod val="40000"/>
                <a:lumOff val="60000"/>
              </a:schemeClr>
            </a:solidFill>
            <a:prstDash val="lgDashDotDot"/>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p:txBody>
          <a:bodyPr/>
          <a:lstStyle/>
          <a:p>
            <a:r>
              <a:rPr lang="en-US"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1447870"/>
            <a:ext cx="3228753" cy="2684651"/>
          </a:xfrm>
          <a:prstGeom prst="rect">
            <a:avLst/>
          </a:prstGeom>
          <a:solidFill>
            <a:schemeClr val="accent1">
              <a:lumMod val="20000"/>
              <a:lumOff val="80000"/>
            </a:schemeClr>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4" name="Rectangle 3"/>
          <p:cNvSpPr/>
          <p:nvPr/>
        </p:nvSpPr>
        <p:spPr bwMode="auto">
          <a:xfrm>
            <a:off x="177368" y="4182140"/>
            <a:ext cx="2154706" cy="1325525"/>
          </a:xfrm>
          <a:prstGeom prst="rect">
            <a:avLst/>
          </a:prstGeom>
          <a:solidFill>
            <a:srgbClr val="FFFFCC"/>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2" name="Rectangle 1"/>
          <p:cNvSpPr/>
          <p:nvPr/>
        </p:nvSpPr>
        <p:spPr bwMode="auto">
          <a:xfrm>
            <a:off x="2471387" y="1447870"/>
            <a:ext cx="2419350" cy="2628830"/>
          </a:xfrm>
          <a:prstGeom prst="rect">
            <a:avLst/>
          </a:prstGeom>
          <a:solidFill>
            <a:schemeClr val="accent6">
              <a:lumMod val="40000"/>
              <a:lumOff val="60000"/>
            </a:schemeClr>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79" name="Rectangle 78"/>
          <p:cNvSpPr/>
          <p:nvPr/>
        </p:nvSpPr>
        <p:spPr bwMode="auto">
          <a:xfrm>
            <a:off x="177368" y="1447870"/>
            <a:ext cx="2154706" cy="2628830"/>
          </a:xfrm>
          <a:prstGeom prst="rect">
            <a:avLst/>
          </a:prstGeom>
          <a:solidFill>
            <a:srgbClr val="CCFFCC"/>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66562" name="Freeform 2"/>
          <p:cNvSpPr>
            <a:spLocks/>
          </p:cNvSpPr>
          <p:nvPr/>
        </p:nvSpPr>
        <p:spPr bwMode="auto">
          <a:xfrm>
            <a:off x="5867400" y="2133600"/>
            <a:ext cx="708025" cy="684213"/>
          </a:xfrm>
          <a:custGeom>
            <a:avLst/>
            <a:gdLst>
              <a:gd name="T0" fmla="*/ 0 w 491"/>
              <a:gd name="T1" fmla="*/ 0 h 489"/>
              <a:gd name="T2" fmla="*/ 0 w 491"/>
              <a:gd name="T3" fmla="*/ 2147483647 h 489"/>
              <a:gd name="T4" fmla="*/ 2147483647 w 491"/>
              <a:gd name="T5" fmla="*/ 214748364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6563" name="AutoShape 3"/>
          <p:cNvSpPr>
            <a:spLocks noChangeArrowheads="1"/>
          </p:cNvSpPr>
          <p:nvPr/>
        </p:nvSpPr>
        <p:spPr bwMode="auto">
          <a:xfrm flipV="1">
            <a:off x="787400" y="3033713"/>
            <a:ext cx="704850" cy="684212"/>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6564" name="Text Box 4"/>
          <p:cNvSpPr txBox="1">
            <a:spLocks noChangeArrowheads="1"/>
          </p:cNvSpPr>
          <p:nvPr/>
        </p:nvSpPr>
        <p:spPr bwMode="auto">
          <a:xfrm>
            <a:off x="838200" y="3124200"/>
            <a:ext cx="685800"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Freq.</a:t>
            </a:r>
          </a:p>
          <a:p>
            <a:pPr defTabSz="403225">
              <a:buClr>
                <a:srgbClr val="000000"/>
              </a:buClr>
              <a:buSzPct val="90000"/>
              <a:buFont typeface="Monotype Sorts" pitchFamily="2" charset="2"/>
              <a:buNone/>
            </a:pPr>
            <a:r>
              <a:rPr lang="en-US" sz="1600" dirty="0">
                <a:latin typeface="Agilent TT Cond" pitchFamily="34" charset="0"/>
              </a:rPr>
              <a:t>Control</a:t>
            </a:r>
          </a:p>
        </p:txBody>
      </p:sp>
      <p:grpSp>
        <p:nvGrpSpPr>
          <p:cNvPr id="66565" name="Group 5"/>
          <p:cNvGrpSpPr>
            <a:grpSpLocks/>
          </p:cNvGrpSpPr>
          <p:nvPr/>
        </p:nvGrpSpPr>
        <p:grpSpPr bwMode="auto">
          <a:xfrm>
            <a:off x="457200" y="2286000"/>
            <a:ext cx="519113" cy="504825"/>
            <a:chOff x="2828" y="3093"/>
            <a:chExt cx="360" cy="360"/>
          </a:xfrm>
        </p:grpSpPr>
        <p:sp>
          <p:nvSpPr>
            <p:cNvPr id="66635" name="Freeform 6"/>
            <p:cNvSpPr>
              <a:spLocks/>
            </p:cNvSpPr>
            <p:nvPr/>
          </p:nvSpPr>
          <p:spPr bwMode="auto">
            <a:xfrm>
              <a:off x="2893" y="3180"/>
              <a:ext cx="218" cy="158"/>
            </a:xfrm>
            <a:custGeom>
              <a:avLst/>
              <a:gdLst>
                <a:gd name="T0" fmla="*/ 2 w 218"/>
                <a:gd name="T1" fmla="*/ 74 h 158"/>
                <a:gd name="T2" fmla="*/ 7 w 218"/>
                <a:gd name="T3" fmla="*/ 64 h 158"/>
                <a:gd name="T4" fmla="*/ 11 w 218"/>
                <a:gd name="T5" fmla="*/ 55 h 158"/>
                <a:gd name="T6" fmla="*/ 16 w 218"/>
                <a:gd name="T7" fmla="*/ 45 h 158"/>
                <a:gd name="T8" fmla="*/ 19 w 218"/>
                <a:gd name="T9" fmla="*/ 36 h 158"/>
                <a:gd name="T10" fmla="*/ 24 w 218"/>
                <a:gd name="T11" fmla="*/ 29 h 158"/>
                <a:gd name="T12" fmla="*/ 27 w 218"/>
                <a:gd name="T13" fmla="*/ 22 h 158"/>
                <a:gd name="T14" fmla="*/ 32 w 218"/>
                <a:gd name="T15" fmla="*/ 15 h 158"/>
                <a:gd name="T16" fmla="*/ 37 w 218"/>
                <a:gd name="T17" fmla="*/ 10 h 158"/>
                <a:gd name="T18" fmla="*/ 41 w 218"/>
                <a:gd name="T19" fmla="*/ 7 h 158"/>
                <a:gd name="T20" fmla="*/ 46 w 218"/>
                <a:gd name="T21" fmla="*/ 3 h 158"/>
                <a:gd name="T22" fmla="*/ 50 w 218"/>
                <a:gd name="T23" fmla="*/ 1 h 158"/>
                <a:gd name="T24" fmla="*/ 54 w 218"/>
                <a:gd name="T25" fmla="*/ 0 h 158"/>
                <a:gd name="T26" fmla="*/ 59 w 218"/>
                <a:gd name="T27" fmla="*/ 1 h 158"/>
                <a:gd name="T28" fmla="*/ 63 w 218"/>
                <a:gd name="T29" fmla="*/ 3 h 158"/>
                <a:gd name="T30" fmla="*/ 67 w 218"/>
                <a:gd name="T31" fmla="*/ 5 h 158"/>
                <a:gd name="T32" fmla="*/ 72 w 218"/>
                <a:gd name="T33" fmla="*/ 9 h 158"/>
                <a:gd name="T34" fmla="*/ 76 w 218"/>
                <a:gd name="T35" fmla="*/ 15 h 158"/>
                <a:gd name="T36" fmla="*/ 81 w 218"/>
                <a:gd name="T37" fmla="*/ 23 h 158"/>
                <a:gd name="T38" fmla="*/ 85 w 218"/>
                <a:gd name="T39" fmla="*/ 29 h 158"/>
                <a:gd name="T40" fmla="*/ 89 w 218"/>
                <a:gd name="T41" fmla="*/ 36 h 158"/>
                <a:gd name="T42" fmla="*/ 93 w 218"/>
                <a:gd name="T43" fmla="*/ 45 h 158"/>
                <a:gd name="T44" fmla="*/ 97 w 218"/>
                <a:gd name="T45" fmla="*/ 55 h 158"/>
                <a:gd name="T46" fmla="*/ 101 w 218"/>
                <a:gd name="T47" fmla="*/ 64 h 158"/>
                <a:gd name="T48" fmla="*/ 107 w 218"/>
                <a:gd name="T49" fmla="*/ 74 h 158"/>
                <a:gd name="T50" fmla="*/ 108 w 218"/>
                <a:gd name="T51" fmla="*/ 79 h 158"/>
                <a:gd name="T52" fmla="*/ 112 w 218"/>
                <a:gd name="T53" fmla="*/ 88 h 158"/>
                <a:gd name="T54" fmla="*/ 116 w 218"/>
                <a:gd name="T55" fmla="*/ 98 h 158"/>
                <a:gd name="T56" fmla="*/ 121 w 218"/>
                <a:gd name="T57" fmla="*/ 106 h 158"/>
                <a:gd name="T58" fmla="*/ 125 w 218"/>
                <a:gd name="T59" fmla="*/ 115 h 158"/>
                <a:gd name="T60" fmla="*/ 130 w 218"/>
                <a:gd name="T61" fmla="*/ 125 h 158"/>
                <a:gd name="T62" fmla="*/ 135 w 218"/>
                <a:gd name="T63" fmla="*/ 132 h 158"/>
                <a:gd name="T64" fmla="*/ 138 w 218"/>
                <a:gd name="T65" fmla="*/ 138 h 158"/>
                <a:gd name="T66" fmla="*/ 143 w 218"/>
                <a:gd name="T67" fmla="*/ 144 h 158"/>
                <a:gd name="T68" fmla="*/ 146 w 218"/>
                <a:gd name="T69" fmla="*/ 148 h 158"/>
                <a:gd name="T70" fmla="*/ 151 w 218"/>
                <a:gd name="T71" fmla="*/ 152 h 158"/>
                <a:gd name="T72" fmla="*/ 155 w 218"/>
                <a:gd name="T73" fmla="*/ 155 h 158"/>
                <a:gd name="T74" fmla="*/ 161 w 218"/>
                <a:gd name="T75" fmla="*/ 157 h 158"/>
                <a:gd name="T76" fmla="*/ 164 w 218"/>
                <a:gd name="T77" fmla="*/ 157 h 158"/>
                <a:gd name="T78" fmla="*/ 169 w 218"/>
                <a:gd name="T79" fmla="*/ 155 h 158"/>
                <a:gd name="T80" fmla="*/ 173 w 218"/>
                <a:gd name="T81" fmla="*/ 152 h 158"/>
                <a:gd name="T82" fmla="*/ 177 w 218"/>
                <a:gd name="T83" fmla="*/ 148 h 158"/>
                <a:gd name="T84" fmla="*/ 182 w 218"/>
                <a:gd name="T85" fmla="*/ 144 h 158"/>
                <a:gd name="T86" fmla="*/ 186 w 218"/>
                <a:gd name="T87" fmla="*/ 138 h 158"/>
                <a:gd name="T88" fmla="*/ 190 w 218"/>
                <a:gd name="T89" fmla="*/ 132 h 158"/>
                <a:gd name="T90" fmla="*/ 195 w 218"/>
                <a:gd name="T91" fmla="*/ 125 h 158"/>
                <a:gd name="T92" fmla="*/ 200 w 218"/>
                <a:gd name="T93" fmla="*/ 115 h 158"/>
                <a:gd name="T94" fmla="*/ 204 w 218"/>
                <a:gd name="T95" fmla="*/ 108 h 158"/>
                <a:gd name="T96" fmla="*/ 209 w 218"/>
                <a:gd name="T97" fmla="*/ 98 h 158"/>
                <a:gd name="T98" fmla="*/ 212 w 218"/>
                <a:gd name="T99" fmla="*/ 88 h 158"/>
                <a:gd name="T100" fmla="*/ 217 w 218"/>
                <a:gd name="T101" fmla="*/ 79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58"/>
                <a:gd name="T155" fmla="*/ 218 w 218"/>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58">
                  <a:moveTo>
                    <a:pt x="0" y="79"/>
                  </a:moveTo>
                  <a:lnTo>
                    <a:pt x="2" y="74"/>
                  </a:lnTo>
                  <a:lnTo>
                    <a:pt x="5" y="69"/>
                  </a:lnTo>
                  <a:lnTo>
                    <a:pt x="7" y="64"/>
                  </a:lnTo>
                  <a:lnTo>
                    <a:pt x="8" y="58"/>
                  </a:lnTo>
                  <a:lnTo>
                    <a:pt x="11" y="55"/>
                  </a:lnTo>
                  <a:lnTo>
                    <a:pt x="13" y="50"/>
                  </a:lnTo>
                  <a:lnTo>
                    <a:pt x="16" y="45"/>
                  </a:lnTo>
                  <a:lnTo>
                    <a:pt x="17" y="41"/>
                  </a:lnTo>
                  <a:lnTo>
                    <a:pt x="19" y="36"/>
                  </a:lnTo>
                  <a:lnTo>
                    <a:pt x="22" y="33"/>
                  </a:lnTo>
                  <a:lnTo>
                    <a:pt x="24" y="29"/>
                  </a:lnTo>
                  <a:lnTo>
                    <a:pt x="26" y="25"/>
                  </a:lnTo>
                  <a:lnTo>
                    <a:pt x="27" y="22"/>
                  </a:lnTo>
                  <a:lnTo>
                    <a:pt x="30" y="19"/>
                  </a:lnTo>
                  <a:lnTo>
                    <a:pt x="32" y="15"/>
                  </a:lnTo>
                  <a:lnTo>
                    <a:pt x="35" y="12"/>
                  </a:lnTo>
                  <a:lnTo>
                    <a:pt x="37" y="10"/>
                  </a:lnTo>
                  <a:lnTo>
                    <a:pt x="39" y="8"/>
                  </a:lnTo>
                  <a:lnTo>
                    <a:pt x="41" y="7"/>
                  </a:lnTo>
                  <a:lnTo>
                    <a:pt x="43" y="4"/>
                  </a:lnTo>
                  <a:lnTo>
                    <a:pt x="46" y="3"/>
                  </a:lnTo>
                  <a:lnTo>
                    <a:pt x="48" y="2"/>
                  </a:lnTo>
                  <a:lnTo>
                    <a:pt x="50" y="1"/>
                  </a:lnTo>
                  <a:lnTo>
                    <a:pt x="52" y="0"/>
                  </a:lnTo>
                  <a:lnTo>
                    <a:pt x="54" y="0"/>
                  </a:lnTo>
                  <a:lnTo>
                    <a:pt x="57" y="0"/>
                  </a:lnTo>
                  <a:lnTo>
                    <a:pt x="59" y="1"/>
                  </a:lnTo>
                  <a:lnTo>
                    <a:pt x="61" y="2"/>
                  </a:lnTo>
                  <a:lnTo>
                    <a:pt x="63" y="3"/>
                  </a:lnTo>
                  <a:lnTo>
                    <a:pt x="65" y="4"/>
                  </a:lnTo>
                  <a:lnTo>
                    <a:pt x="67" y="5"/>
                  </a:lnTo>
                  <a:lnTo>
                    <a:pt x="70" y="8"/>
                  </a:lnTo>
                  <a:lnTo>
                    <a:pt x="72" y="9"/>
                  </a:lnTo>
                  <a:lnTo>
                    <a:pt x="73" y="12"/>
                  </a:lnTo>
                  <a:lnTo>
                    <a:pt x="76" y="15"/>
                  </a:lnTo>
                  <a:lnTo>
                    <a:pt x="78" y="19"/>
                  </a:lnTo>
                  <a:lnTo>
                    <a:pt x="81" y="23"/>
                  </a:lnTo>
                  <a:lnTo>
                    <a:pt x="83" y="25"/>
                  </a:lnTo>
                  <a:lnTo>
                    <a:pt x="85" y="29"/>
                  </a:lnTo>
                  <a:lnTo>
                    <a:pt x="86" y="33"/>
                  </a:lnTo>
                  <a:lnTo>
                    <a:pt x="89" y="36"/>
                  </a:lnTo>
                  <a:lnTo>
                    <a:pt x="91" y="41"/>
                  </a:lnTo>
                  <a:lnTo>
                    <a:pt x="93" y="45"/>
                  </a:lnTo>
                  <a:lnTo>
                    <a:pt x="95" y="50"/>
                  </a:lnTo>
                  <a:lnTo>
                    <a:pt x="97" y="55"/>
                  </a:lnTo>
                  <a:lnTo>
                    <a:pt x="100" y="58"/>
                  </a:lnTo>
                  <a:lnTo>
                    <a:pt x="101" y="64"/>
                  </a:lnTo>
                  <a:lnTo>
                    <a:pt x="103" y="69"/>
                  </a:lnTo>
                  <a:lnTo>
                    <a:pt x="107" y="74"/>
                  </a:lnTo>
                  <a:lnTo>
                    <a:pt x="108" y="78"/>
                  </a:lnTo>
                  <a:lnTo>
                    <a:pt x="108" y="79"/>
                  </a:lnTo>
                  <a:lnTo>
                    <a:pt x="110" y="83"/>
                  </a:lnTo>
                  <a:lnTo>
                    <a:pt x="112" y="88"/>
                  </a:lnTo>
                  <a:lnTo>
                    <a:pt x="114" y="93"/>
                  </a:lnTo>
                  <a:lnTo>
                    <a:pt x="116" y="98"/>
                  </a:lnTo>
                  <a:lnTo>
                    <a:pt x="119" y="102"/>
                  </a:lnTo>
                  <a:lnTo>
                    <a:pt x="121" y="106"/>
                  </a:lnTo>
                  <a:lnTo>
                    <a:pt x="122" y="111"/>
                  </a:lnTo>
                  <a:lnTo>
                    <a:pt x="125" y="115"/>
                  </a:lnTo>
                  <a:lnTo>
                    <a:pt x="127" y="120"/>
                  </a:lnTo>
                  <a:lnTo>
                    <a:pt x="130" y="125"/>
                  </a:lnTo>
                  <a:lnTo>
                    <a:pt x="133" y="128"/>
                  </a:lnTo>
                  <a:lnTo>
                    <a:pt x="135" y="132"/>
                  </a:lnTo>
                  <a:lnTo>
                    <a:pt x="136" y="136"/>
                  </a:lnTo>
                  <a:lnTo>
                    <a:pt x="138" y="138"/>
                  </a:lnTo>
                  <a:lnTo>
                    <a:pt x="141" y="141"/>
                  </a:lnTo>
                  <a:lnTo>
                    <a:pt x="143" y="144"/>
                  </a:lnTo>
                  <a:lnTo>
                    <a:pt x="144" y="146"/>
                  </a:lnTo>
                  <a:lnTo>
                    <a:pt x="146" y="148"/>
                  </a:lnTo>
                  <a:lnTo>
                    <a:pt x="149" y="150"/>
                  </a:lnTo>
                  <a:lnTo>
                    <a:pt x="151" y="152"/>
                  </a:lnTo>
                  <a:lnTo>
                    <a:pt x="153" y="154"/>
                  </a:lnTo>
                  <a:lnTo>
                    <a:pt x="155" y="155"/>
                  </a:lnTo>
                  <a:lnTo>
                    <a:pt x="157" y="156"/>
                  </a:lnTo>
                  <a:lnTo>
                    <a:pt x="161" y="157"/>
                  </a:lnTo>
                  <a:lnTo>
                    <a:pt x="162" y="157"/>
                  </a:lnTo>
                  <a:lnTo>
                    <a:pt x="164" y="157"/>
                  </a:lnTo>
                  <a:lnTo>
                    <a:pt x="167" y="156"/>
                  </a:lnTo>
                  <a:lnTo>
                    <a:pt x="169" y="155"/>
                  </a:lnTo>
                  <a:lnTo>
                    <a:pt x="171" y="154"/>
                  </a:lnTo>
                  <a:lnTo>
                    <a:pt x="173" y="152"/>
                  </a:lnTo>
                  <a:lnTo>
                    <a:pt x="175" y="151"/>
                  </a:lnTo>
                  <a:lnTo>
                    <a:pt x="177" y="148"/>
                  </a:lnTo>
                  <a:lnTo>
                    <a:pt x="179" y="146"/>
                  </a:lnTo>
                  <a:lnTo>
                    <a:pt x="182" y="144"/>
                  </a:lnTo>
                  <a:lnTo>
                    <a:pt x="185" y="141"/>
                  </a:lnTo>
                  <a:lnTo>
                    <a:pt x="186" y="138"/>
                  </a:lnTo>
                  <a:lnTo>
                    <a:pt x="188" y="136"/>
                  </a:lnTo>
                  <a:lnTo>
                    <a:pt x="190" y="132"/>
                  </a:lnTo>
                  <a:lnTo>
                    <a:pt x="193" y="128"/>
                  </a:lnTo>
                  <a:lnTo>
                    <a:pt x="195" y="125"/>
                  </a:lnTo>
                  <a:lnTo>
                    <a:pt x="197" y="121"/>
                  </a:lnTo>
                  <a:lnTo>
                    <a:pt x="200" y="115"/>
                  </a:lnTo>
                  <a:lnTo>
                    <a:pt x="201" y="112"/>
                  </a:lnTo>
                  <a:lnTo>
                    <a:pt x="204" y="108"/>
                  </a:lnTo>
                  <a:lnTo>
                    <a:pt x="206" y="102"/>
                  </a:lnTo>
                  <a:lnTo>
                    <a:pt x="209" y="98"/>
                  </a:lnTo>
                  <a:lnTo>
                    <a:pt x="210" y="93"/>
                  </a:lnTo>
                  <a:lnTo>
                    <a:pt x="212" y="88"/>
                  </a:lnTo>
                  <a:lnTo>
                    <a:pt x="214" y="83"/>
                  </a:lnTo>
                  <a:lnTo>
                    <a:pt x="217" y="79"/>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66636" name="Oval 7"/>
            <p:cNvSpPr>
              <a:spLocks noChangeArrowheads="1"/>
            </p:cNvSpPr>
            <p:nvPr/>
          </p:nvSpPr>
          <p:spPr bwMode="auto">
            <a:xfrm>
              <a:off x="2828" y="3093"/>
              <a:ext cx="360" cy="360"/>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grpSp>
        <p:nvGrpSpPr>
          <p:cNvPr id="66566" name="Group 8"/>
          <p:cNvGrpSpPr>
            <a:grpSpLocks/>
          </p:cNvGrpSpPr>
          <p:nvPr/>
        </p:nvGrpSpPr>
        <p:grpSpPr bwMode="auto">
          <a:xfrm>
            <a:off x="5257800" y="2133600"/>
            <a:ext cx="352425" cy="685800"/>
            <a:chOff x="3997" y="2185"/>
            <a:chExt cx="244" cy="489"/>
          </a:xfrm>
        </p:grpSpPr>
        <p:sp>
          <p:nvSpPr>
            <p:cNvPr id="66632" name="Line 9"/>
            <p:cNvSpPr>
              <a:spLocks noChangeShapeType="1"/>
            </p:cNvSpPr>
            <p:nvPr/>
          </p:nvSpPr>
          <p:spPr bwMode="auto">
            <a:xfrm flipV="1">
              <a:off x="4102" y="2264"/>
              <a:ext cx="43" cy="371"/>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66633" name="Freeform 10"/>
            <p:cNvSpPr>
              <a:spLocks/>
            </p:cNvSpPr>
            <p:nvPr/>
          </p:nvSpPr>
          <p:spPr bwMode="auto">
            <a:xfrm>
              <a:off x="4068" y="2310"/>
              <a:ext cx="99" cy="296"/>
            </a:xfrm>
            <a:custGeom>
              <a:avLst/>
              <a:gdLst>
                <a:gd name="T0" fmla="*/ 0 w 99"/>
                <a:gd name="T1" fmla="*/ 295 h 296"/>
                <a:gd name="T2" fmla="*/ 98 w 99"/>
                <a:gd name="T3" fmla="*/ 245 h 296"/>
                <a:gd name="T4" fmla="*/ 0 w 99"/>
                <a:gd name="T5" fmla="*/ 196 h 296"/>
                <a:gd name="T6" fmla="*/ 98 w 99"/>
                <a:gd name="T7" fmla="*/ 147 h 296"/>
                <a:gd name="T8" fmla="*/ 0 w 99"/>
                <a:gd name="T9" fmla="*/ 98 h 296"/>
                <a:gd name="T10" fmla="*/ 98 w 99"/>
                <a:gd name="T11" fmla="*/ 49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6634" name="AutoShape 11"/>
            <p:cNvSpPr>
              <a:spLocks noChangeArrowheads="1"/>
            </p:cNvSpPr>
            <p:nvPr/>
          </p:nvSpPr>
          <p:spPr bwMode="auto">
            <a:xfrm flipV="1">
              <a:off x="3997" y="2185"/>
              <a:ext cx="244" cy="489"/>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grpSp>
      <p:sp>
        <p:nvSpPr>
          <p:cNvPr id="66567" name="Line 12"/>
          <p:cNvSpPr>
            <a:spLocks noChangeShapeType="1"/>
          </p:cNvSpPr>
          <p:nvPr/>
        </p:nvSpPr>
        <p:spPr bwMode="auto">
          <a:xfrm>
            <a:off x="5638800" y="2514600"/>
            <a:ext cx="2286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6568" name="Line 13"/>
          <p:cNvSpPr>
            <a:spLocks noChangeShapeType="1"/>
          </p:cNvSpPr>
          <p:nvPr/>
        </p:nvSpPr>
        <p:spPr bwMode="auto">
          <a:xfrm flipV="1">
            <a:off x="7696200" y="2244725"/>
            <a:ext cx="61913" cy="520700"/>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66569" name="Freeform 14"/>
          <p:cNvSpPr>
            <a:spLocks/>
          </p:cNvSpPr>
          <p:nvPr/>
        </p:nvSpPr>
        <p:spPr bwMode="auto">
          <a:xfrm>
            <a:off x="7646988" y="230822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6570" name="AutoShape 15"/>
          <p:cNvSpPr>
            <a:spLocks noChangeArrowheads="1"/>
          </p:cNvSpPr>
          <p:nvPr/>
        </p:nvSpPr>
        <p:spPr bwMode="auto">
          <a:xfrm flipV="1">
            <a:off x="7543800" y="2133600"/>
            <a:ext cx="352425" cy="68580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6571" name="Line 16"/>
          <p:cNvSpPr>
            <a:spLocks noChangeShapeType="1"/>
          </p:cNvSpPr>
          <p:nvPr/>
        </p:nvSpPr>
        <p:spPr bwMode="auto">
          <a:xfrm>
            <a:off x="6553200" y="2514600"/>
            <a:ext cx="9906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6572" name="Freeform 17"/>
          <p:cNvSpPr>
            <a:spLocks/>
          </p:cNvSpPr>
          <p:nvPr/>
        </p:nvSpPr>
        <p:spPr bwMode="auto">
          <a:xfrm rot="5297815">
            <a:off x="7070725" y="268287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6573" name="Line 18"/>
          <p:cNvSpPr>
            <a:spLocks noChangeShapeType="1"/>
          </p:cNvSpPr>
          <p:nvPr/>
        </p:nvSpPr>
        <p:spPr bwMode="auto">
          <a:xfrm>
            <a:off x="7162800" y="2667000"/>
            <a:ext cx="0" cy="1524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574" name="Line 19"/>
          <p:cNvSpPr>
            <a:spLocks noChangeShapeType="1"/>
          </p:cNvSpPr>
          <p:nvPr/>
        </p:nvSpPr>
        <p:spPr bwMode="auto">
          <a:xfrm>
            <a:off x="6705600" y="266700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575" name="Line 20"/>
          <p:cNvSpPr>
            <a:spLocks noChangeShapeType="1"/>
          </p:cNvSpPr>
          <p:nvPr/>
        </p:nvSpPr>
        <p:spPr bwMode="auto">
          <a:xfrm>
            <a:off x="6705600" y="2667000"/>
            <a:ext cx="0" cy="8382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576" name="Line 21"/>
          <p:cNvSpPr>
            <a:spLocks noChangeShapeType="1"/>
          </p:cNvSpPr>
          <p:nvPr/>
        </p:nvSpPr>
        <p:spPr bwMode="auto">
          <a:xfrm flipV="1">
            <a:off x="6477000" y="3505200"/>
            <a:ext cx="228600" cy="0"/>
          </a:xfrm>
          <a:prstGeom prst="line">
            <a:avLst/>
          </a:prstGeom>
          <a:noFill/>
          <a:ln w="28575">
            <a:solidFill>
              <a:schemeClr val="tx1"/>
            </a:solidFill>
            <a:round/>
            <a:headEnd type="arrow" w="med" len="med"/>
            <a:tailEnd/>
          </a:ln>
        </p:spPr>
        <p:txBody>
          <a:bodyPr lIns="0" tIns="0" rIns="0" bIns="0"/>
          <a:lstStyle/>
          <a:p>
            <a:endParaRPr lang="en-US" dirty="0">
              <a:latin typeface="Agilent TT Cond" pitchFamily="34" charset="0"/>
            </a:endParaRPr>
          </a:p>
        </p:txBody>
      </p:sp>
      <p:sp>
        <p:nvSpPr>
          <p:cNvPr id="66577" name="AutoShape 22"/>
          <p:cNvSpPr>
            <a:spLocks noChangeArrowheads="1"/>
          </p:cNvSpPr>
          <p:nvPr/>
        </p:nvSpPr>
        <p:spPr bwMode="auto">
          <a:xfrm flipV="1">
            <a:off x="5791200" y="312420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6578" name="Text Box 23"/>
          <p:cNvSpPr txBox="1">
            <a:spLocks noChangeArrowheads="1"/>
          </p:cNvSpPr>
          <p:nvPr/>
        </p:nvSpPr>
        <p:spPr bwMode="auto">
          <a:xfrm>
            <a:off x="5867400" y="3200400"/>
            <a:ext cx="579438"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a:t>
            </a:r>
          </a:p>
          <a:p>
            <a:pPr defTabSz="403225">
              <a:buClr>
                <a:srgbClr val="000000"/>
              </a:buClr>
              <a:buSzPct val="90000"/>
              <a:buFont typeface="Monotype Sorts" pitchFamily="2" charset="2"/>
              <a:buNone/>
            </a:pPr>
            <a:r>
              <a:rPr lang="en-US" sz="1600" dirty="0">
                <a:latin typeface="Agilent TT Cond" pitchFamily="34" charset="0"/>
              </a:rPr>
              <a:t>Driver</a:t>
            </a:r>
          </a:p>
        </p:txBody>
      </p:sp>
      <p:sp>
        <p:nvSpPr>
          <p:cNvPr id="66579" name="Line 24"/>
          <p:cNvSpPr>
            <a:spLocks noChangeShapeType="1"/>
          </p:cNvSpPr>
          <p:nvPr/>
        </p:nvSpPr>
        <p:spPr bwMode="auto">
          <a:xfrm>
            <a:off x="5410200" y="3505200"/>
            <a:ext cx="3810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580" name="Line 25"/>
          <p:cNvSpPr>
            <a:spLocks noChangeShapeType="1"/>
          </p:cNvSpPr>
          <p:nvPr/>
        </p:nvSpPr>
        <p:spPr bwMode="auto">
          <a:xfrm>
            <a:off x="5410200" y="2819400"/>
            <a:ext cx="0" cy="6858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6581" name="Line 26"/>
          <p:cNvSpPr>
            <a:spLocks noChangeShapeType="1"/>
          </p:cNvSpPr>
          <p:nvPr/>
        </p:nvSpPr>
        <p:spPr bwMode="auto">
          <a:xfrm>
            <a:off x="7924800" y="2514600"/>
            <a:ext cx="8382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6582" name="Line 27"/>
          <p:cNvSpPr>
            <a:spLocks noChangeShapeType="1"/>
          </p:cNvSpPr>
          <p:nvPr/>
        </p:nvSpPr>
        <p:spPr bwMode="auto">
          <a:xfrm>
            <a:off x="990600" y="2514600"/>
            <a:ext cx="1600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583" name="Freeform 28"/>
          <p:cNvSpPr>
            <a:spLocks/>
          </p:cNvSpPr>
          <p:nvPr/>
        </p:nvSpPr>
        <p:spPr bwMode="auto">
          <a:xfrm rot="5297815">
            <a:off x="1584325" y="275907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6584" name="Line 29"/>
          <p:cNvSpPr>
            <a:spLocks noChangeShapeType="1"/>
          </p:cNvSpPr>
          <p:nvPr/>
        </p:nvSpPr>
        <p:spPr bwMode="auto">
          <a:xfrm>
            <a:off x="1600200" y="2667000"/>
            <a:ext cx="0" cy="2286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585" name="Line 30"/>
          <p:cNvSpPr>
            <a:spLocks noChangeShapeType="1"/>
          </p:cNvSpPr>
          <p:nvPr/>
        </p:nvSpPr>
        <p:spPr bwMode="auto">
          <a:xfrm>
            <a:off x="1143000" y="266700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586" name="Line 31"/>
          <p:cNvSpPr>
            <a:spLocks noChangeShapeType="1"/>
          </p:cNvSpPr>
          <p:nvPr/>
        </p:nvSpPr>
        <p:spPr bwMode="auto">
          <a:xfrm>
            <a:off x="1143000" y="2667000"/>
            <a:ext cx="0" cy="38100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6587" name="Line 32"/>
          <p:cNvSpPr>
            <a:spLocks noChangeShapeType="1"/>
          </p:cNvSpPr>
          <p:nvPr/>
        </p:nvSpPr>
        <p:spPr bwMode="auto">
          <a:xfrm>
            <a:off x="711200" y="3414713"/>
            <a:ext cx="76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588" name="Line 33"/>
          <p:cNvSpPr>
            <a:spLocks noChangeShapeType="1"/>
          </p:cNvSpPr>
          <p:nvPr/>
        </p:nvSpPr>
        <p:spPr bwMode="auto">
          <a:xfrm>
            <a:off x="709550" y="2807525"/>
            <a:ext cx="0" cy="6096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grpSp>
        <p:nvGrpSpPr>
          <p:cNvPr id="66589" name="Group 34"/>
          <p:cNvGrpSpPr>
            <a:grpSpLocks/>
          </p:cNvGrpSpPr>
          <p:nvPr/>
        </p:nvGrpSpPr>
        <p:grpSpPr bwMode="auto">
          <a:xfrm>
            <a:off x="762000" y="4419600"/>
            <a:ext cx="762000" cy="609600"/>
            <a:chOff x="384" y="3216"/>
            <a:chExt cx="480" cy="384"/>
          </a:xfrm>
        </p:grpSpPr>
        <p:sp>
          <p:nvSpPr>
            <p:cNvPr id="66629" name="AutoShape 35"/>
            <p:cNvSpPr>
              <a:spLocks noChangeArrowheads="1"/>
            </p:cNvSpPr>
            <p:nvPr/>
          </p:nvSpPr>
          <p:spPr bwMode="auto">
            <a:xfrm flipV="1">
              <a:off x="384" y="3216"/>
              <a:ext cx="480" cy="384"/>
            </a:xfrm>
            <a:prstGeom prst="roundRect">
              <a:avLst>
                <a:gd name="adj" fmla="val 0"/>
              </a:avLst>
            </a:prstGeom>
            <a:noFill/>
            <a:ln w="28575">
              <a:solidFill>
                <a:schemeClr val="tx1"/>
              </a:solidFill>
              <a:round/>
              <a:headEnd/>
              <a:tailEnd/>
            </a:ln>
          </p:spPr>
          <p:txBody>
            <a:bodyPr wrap="none" anchor="ctr"/>
            <a:lstStyle/>
            <a:p>
              <a:endParaRPr lang="en-US" dirty="0">
                <a:latin typeface="Agilent TT Cond" pitchFamily="34" charset="0"/>
              </a:endParaRPr>
            </a:p>
          </p:txBody>
        </p:sp>
        <p:sp>
          <p:nvSpPr>
            <p:cNvPr id="66630" name="Freeform 36"/>
            <p:cNvSpPr>
              <a:spLocks/>
            </p:cNvSpPr>
            <p:nvPr/>
          </p:nvSpPr>
          <p:spPr bwMode="auto">
            <a:xfrm>
              <a:off x="492" y="3329"/>
              <a:ext cx="218" cy="128"/>
            </a:xfrm>
            <a:custGeom>
              <a:avLst/>
              <a:gdLst>
                <a:gd name="T0" fmla="*/ 1 w 295"/>
                <a:gd name="T1" fmla="*/ 13 h 215"/>
                <a:gd name="T2" fmla="*/ 3 w 295"/>
                <a:gd name="T3" fmla="*/ 11 h 215"/>
                <a:gd name="T4" fmla="*/ 4 w 295"/>
                <a:gd name="T5" fmla="*/ 9 h 215"/>
                <a:gd name="T6" fmla="*/ 7 w 295"/>
                <a:gd name="T7" fmla="*/ 8 h 215"/>
                <a:gd name="T8" fmla="*/ 7 w 295"/>
                <a:gd name="T9" fmla="*/ 7 h 215"/>
                <a:gd name="T10" fmla="*/ 10 w 295"/>
                <a:gd name="T11" fmla="*/ 5 h 215"/>
                <a:gd name="T12" fmla="*/ 11 w 295"/>
                <a:gd name="T13" fmla="*/ 4 h 215"/>
                <a:gd name="T14" fmla="*/ 13 w 295"/>
                <a:gd name="T15" fmla="*/ 3 h 215"/>
                <a:gd name="T16" fmla="*/ 15 w 295"/>
                <a:gd name="T17" fmla="*/ 2 h 215"/>
                <a:gd name="T18" fmla="*/ 16 w 295"/>
                <a:gd name="T19" fmla="*/ 1 h 215"/>
                <a:gd name="T20" fmla="*/ 18 w 295"/>
                <a:gd name="T21" fmla="*/ 1 h 215"/>
                <a:gd name="T22" fmla="*/ 20 w 295"/>
                <a:gd name="T23" fmla="*/ 1 h 215"/>
                <a:gd name="T24" fmla="*/ 22 w 295"/>
                <a:gd name="T25" fmla="*/ 0 h 215"/>
                <a:gd name="T26" fmla="*/ 24 w 295"/>
                <a:gd name="T27" fmla="*/ 1 h 215"/>
                <a:gd name="T28" fmla="*/ 26 w 295"/>
                <a:gd name="T29" fmla="*/ 1 h 215"/>
                <a:gd name="T30" fmla="*/ 27 w 295"/>
                <a:gd name="T31" fmla="*/ 1 h 215"/>
                <a:gd name="T32" fmla="*/ 29 w 295"/>
                <a:gd name="T33" fmla="*/ 2 h 215"/>
                <a:gd name="T34" fmla="*/ 30 w 295"/>
                <a:gd name="T35" fmla="*/ 3 h 215"/>
                <a:gd name="T36" fmla="*/ 33 w 295"/>
                <a:gd name="T37" fmla="*/ 4 h 215"/>
                <a:gd name="T38" fmla="*/ 35 w 295"/>
                <a:gd name="T39" fmla="*/ 5 h 215"/>
                <a:gd name="T40" fmla="*/ 36 w 295"/>
                <a:gd name="T41" fmla="*/ 6 h 215"/>
                <a:gd name="T42" fmla="*/ 38 w 295"/>
                <a:gd name="T43" fmla="*/ 8 h 215"/>
                <a:gd name="T44" fmla="*/ 39 w 295"/>
                <a:gd name="T45" fmla="*/ 9 h 215"/>
                <a:gd name="T46" fmla="*/ 41 w 295"/>
                <a:gd name="T47" fmla="*/ 11 h 215"/>
                <a:gd name="T48" fmla="*/ 43 w 295"/>
                <a:gd name="T49" fmla="*/ 13 h 215"/>
                <a:gd name="T50" fmla="*/ 44 w 295"/>
                <a:gd name="T51" fmla="*/ 14 h 215"/>
                <a:gd name="T52" fmla="*/ 45 w 295"/>
                <a:gd name="T53" fmla="*/ 15 h 215"/>
                <a:gd name="T54" fmla="*/ 47 w 295"/>
                <a:gd name="T55" fmla="*/ 17 h 215"/>
                <a:gd name="T56" fmla="*/ 49 w 295"/>
                <a:gd name="T57" fmla="*/ 18 h 215"/>
                <a:gd name="T58" fmla="*/ 51 w 295"/>
                <a:gd name="T59" fmla="*/ 20 h 215"/>
                <a:gd name="T60" fmla="*/ 52 w 295"/>
                <a:gd name="T61" fmla="*/ 21 h 215"/>
                <a:gd name="T62" fmla="*/ 55 w 295"/>
                <a:gd name="T63" fmla="*/ 23 h 215"/>
                <a:gd name="T64" fmla="*/ 55 w 295"/>
                <a:gd name="T65" fmla="*/ 24 h 215"/>
                <a:gd name="T66" fmla="*/ 58 w 295"/>
                <a:gd name="T67" fmla="*/ 25 h 215"/>
                <a:gd name="T68" fmla="*/ 59 w 295"/>
                <a:gd name="T69" fmla="*/ 25 h 215"/>
                <a:gd name="T70" fmla="*/ 61 w 295"/>
                <a:gd name="T71" fmla="*/ 26 h 215"/>
                <a:gd name="T72" fmla="*/ 63 w 295"/>
                <a:gd name="T73" fmla="*/ 26 h 215"/>
                <a:gd name="T74" fmla="*/ 65 w 295"/>
                <a:gd name="T75" fmla="*/ 27 h 215"/>
                <a:gd name="T76" fmla="*/ 66 w 295"/>
                <a:gd name="T77" fmla="*/ 27 h 215"/>
                <a:gd name="T78" fmla="*/ 68 w 295"/>
                <a:gd name="T79" fmla="*/ 26 h 215"/>
                <a:gd name="T80" fmla="*/ 70 w 295"/>
                <a:gd name="T81" fmla="*/ 26 h 215"/>
                <a:gd name="T82" fmla="*/ 72 w 295"/>
                <a:gd name="T83" fmla="*/ 25 h 215"/>
                <a:gd name="T84" fmla="*/ 73 w 295"/>
                <a:gd name="T85" fmla="*/ 25 h 215"/>
                <a:gd name="T86" fmla="*/ 75 w 295"/>
                <a:gd name="T87" fmla="*/ 24 h 215"/>
                <a:gd name="T88" fmla="*/ 77 w 295"/>
                <a:gd name="T89" fmla="*/ 23 h 215"/>
                <a:gd name="T90" fmla="*/ 78 w 295"/>
                <a:gd name="T91" fmla="*/ 21 h 215"/>
                <a:gd name="T92" fmla="*/ 81 w 295"/>
                <a:gd name="T93" fmla="*/ 20 h 215"/>
                <a:gd name="T94" fmla="*/ 83 w 295"/>
                <a:gd name="T95" fmla="*/ 18 h 215"/>
                <a:gd name="T96" fmla="*/ 84 w 295"/>
                <a:gd name="T97" fmla="*/ 17 h 215"/>
                <a:gd name="T98" fmla="*/ 86 w 295"/>
                <a:gd name="T99" fmla="*/ 15 h 215"/>
                <a:gd name="T100" fmla="*/ 87 w 295"/>
                <a:gd name="T101" fmla="*/ 14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5"/>
                <a:gd name="T155" fmla="*/ 295 w 295"/>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5">
                  <a:moveTo>
                    <a:pt x="0" y="108"/>
                  </a:moveTo>
                  <a:lnTo>
                    <a:pt x="2" y="100"/>
                  </a:lnTo>
                  <a:lnTo>
                    <a:pt x="6" y="93"/>
                  </a:lnTo>
                  <a:lnTo>
                    <a:pt x="9" y="87"/>
                  </a:lnTo>
                  <a:lnTo>
                    <a:pt x="12" y="80"/>
                  </a:lnTo>
                  <a:lnTo>
                    <a:pt x="14" y="74"/>
                  </a:lnTo>
                  <a:lnTo>
                    <a:pt x="17" y="68"/>
                  </a:lnTo>
                  <a:lnTo>
                    <a:pt x="21" y="62"/>
                  </a:lnTo>
                  <a:lnTo>
                    <a:pt x="24" y="56"/>
                  </a:lnTo>
                  <a:lnTo>
                    <a:pt x="26" y="50"/>
                  </a:lnTo>
                  <a:lnTo>
                    <a:pt x="29" y="44"/>
                  </a:lnTo>
                  <a:lnTo>
                    <a:pt x="32" y="40"/>
                  </a:lnTo>
                  <a:lnTo>
                    <a:pt x="35" y="34"/>
                  </a:lnTo>
                  <a:lnTo>
                    <a:pt x="37" y="31"/>
                  </a:lnTo>
                  <a:lnTo>
                    <a:pt x="41" y="26"/>
                  </a:lnTo>
                  <a:lnTo>
                    <a:pt x="43" y="21"/>
                  </a:lnTo>
                  <a:lnTo>
                    <a:pt x="47" y="17"/>
                  </a:lnTo>
                  <a:lnTo>
                    <a:pt x="50" y="14"/>
                  </a:lnTo>
                  <a:lnTo>
                    <a:pt x="52" y="11"/>
                  </a:lnTo>
                  <a:lnTo>
                    <a:pt x="56" y="10"/>
                  </a:lnTo>
                  <a:lnTo>
                    <a:pt x="58" y="6"/>
                  </a:lnTo>
                  <a:lnTo>
                    <a:pt x="62" y="4"/>
                  </a:lnTo>
                  <a:lnTo>
                    <a:pt x="65" y="3"/>
                  </a:lnTo>
                  <a:lnTo>
                    <a:pt x="67" y="1"/>
                  </a:lnTo>
                  <a:lnTo>
                    <a:pt x="70" y="0"/>
                  </a:lnTo>
                  <a:lnTo>
                    <a:pt x="73" y="0"/>
                  </a:lnTo>
                  <a:lnTo>
                    <a:pt x="77" y="0"/>
                  </a:lnTo>
                  <a:lnTo>
                    <a:pt x="79" y="1"/>
                  </a:lnTo>
                  <a:lnTo>
                    <a:pt x="82" y="3"/>
                  </a:lnTo>
                  <a:lnTo>
                    <a:pt x="86" y="4"/>
                  </a:lnTo>
                  <a:lnTo>
                    <a:pt x="88" y="6"/>
                  </a:lnTo>
                  <a:lnTo>
                    <a:pt x="91" y="8"/>
                  </a:lnTo>
                  <a:lnTo>
                    <a:pt x="95" y="11"/>
                  </a:lnTo>
                  <a:lnTo>
                    <a:pt x="97" y="13"/>
                  </a:lnTo>
                  <a:lnTo>
                    <a:pt x="99" y="17"/>
                  </a:lnTo>
                  <a:lnTo>
                    <a:pt x="103" y="21"/>
                  </a:lnTo>
                  <a:lnTo>
                    <a:pt x="106" y="26"/>
                  </a:lnTo>
                  <a:lnTo>
                    <a:pt x="110" y="32"/>
                  </a:lnTo>
                  <a:lnTo>
                    <a:pt x="113" y="34"/>
                  </a:lnTo>
                  <a:lnTo>
                    <a:pt x="115" y="40"/>
                  </a:lnTo>
                  <a:lnTo>
                    <a:pt x="116" y="44"/>
                  </a:lnTo>
                  <a:lnTo>
                    <a:pt x="120" y="49"/>
                  </a:lnTo>
                  <a:lnTo>
                    <a:pt x="123" y="56"/>
                  </a:lnTo>
                  <a:lnTo>
                    <a:pt x="126" y="62"/>
                  </a:lnTo>
                  <a:lnTo>
                    <a:pt x="129" y="68"/>
                  </a:lnTo>
                  <a:lnTo>
                    <a:pt x="131" y="74"/>
                  </a:lnTo>
                  <a:lnTo>
                    <a:pt x="135" y="80"/>
                  </a:lnTo>
                  <a:lnTo>
                    <a:pt x="138" y="87"/>
                  </a:lnTo>
                  <a:lnTo>
                    <a:pt x="140" y="93"/>
                  </a:lnTo>
                  <a:lnTo>
                    <a:pt x="144" y="100"/>
                  </a:lnTo>
                  <a:lnTo>
                    <a:pt x="146" y="106"/>
                  </a:lnTo>
                  <a:lnTo>
                    <a:pt x="146" y="108"/>
                  </a:lnTo>
                  <a:lnTo>
                    <a:pt x="150" y="113"/>
                  </a:lnTo>
                  <a:lnTo>
                    <a:pt x="152" y="119"/>
                  </a:lnTo>
                  <a:lnTo>
                    <a:pt x="155" y="126"/>
                  </a:lnTo>
                  <a:lnTo>
                    <a:pt x="158" y="134"/>
                  </a:lnTo>
                  <a:lnTo>
                    <a:pt x="161" y="139"/>
                  </a:lnTo>
                  <a:lnTo>
                    <a:pt x="164" y="145"/>
                  </a:lnTo>
                  <a:lnTo>
                    <a:pt x="166" y="151"/>
                  </a:lnTo>
                  <a:lnTo>
                    <a:pt x="171" y="157"/>
                  </a:lnTo>
                  <a:lnTo>
                    <a:pt x="172" y="163"/>
                  </a:lnTo>
                  <a:lnTo>
                    <a:pt x="176" y="170"/>
                  </a:lnTo>
                  <a:lnTo>
                    <a:pt x="180" y="174"/>
                  </a:lnTo>
                  <a:lnTo>
                    <a:pt x="183" y="180"/>
                  </a:lnTo>
                  <a:lnTo>
                    <a:pt x="184" y="184"/>
                  </a:lnTo>
                  <a:lnTo>
                    <a:pt x="187" y="188"/>
                  </a:lnTo>
                  <a:lnTo>
                    <a:pt x="191" y="192"/>
                  </a:lnTo>
                  <a:lnTo>
                    <a:pt x="194" y="196"/>
                  </a:lnTo>
                  <a:lnTo>
                    <a:pt x="196" y="199"/>
                  </a:lnTo>
                  <a:lnTo>
                    <a:pt x="198" y="202"/>
                  </a:lnTo>
                  <a:lnTo>
                    <a:pt x="202" y="205"/>
                  </a:lnTo>
                  <a:lnTo>
                    <a:pt x="204" y="207"/>
                  </a:lnTo>
                  <a:lnTo>
                    <a:pt x="208" y="209"/>
                  </a:lnTo>
                  <a:lnTo>
                    <a:pt x="211" y="210"/>
                  </a:lnTo>
                  <a:lnTo>
                    <a:pt x="213" y="212"/>
                  </a:lnTo>
                  <a:lnTo>
                    <a:pt x="218" y="213"/>
                  </a:lnTo>
                  <a:lnTo>
                    <a:pt x="220" y="214"/>
                  </a:lnTo>
                  <a:lnTo>
                    <a:pt x="222" y="213"/>
                  </a:lnTo>
                  <a:lnTo>
                    <a:pt x="226" y="212"/>
                  </a:lnTo>
                  <a:lnTo>
                    <a:pt x="229" y="210"/>
                  </a:lnTo>
                  <a:lnTo>
                    <a:pt x="232" y="209"/>
                  </a:lnTo>
                  <a:lnTo>
                    <a:pt x="234" y="207"/>
                  </a:lnTo>
                  <a:lnTo>
                    <a:pt x="237" y="205"/>
                  </a:lnTo>
                  <a:lnTo>
                    <a:pt x="240" y="202"/>
                  </a:lnTo>
                  <a:lnTo>
                    <a:pt x="243" y="199"/>
                  </a:lnTo>
                  <a:lnTo>
                    <a:pt x="246" y="196"/>
                  </a:lnTo>
                  <a:lnTo>
                    <a:pt x="250" y="192"/>
                  </a:lnTo>
                  <a:lnTo>
                    <a:pt x="252" y="188"/>
                  </a:lnTo>
                  <a:lnTo>
                    <a:pt x="254" y="184"/>
                  </a:lnTo>
                  <a:lnTo>
                    <a:pt x="258" y="180"/>
                  </a:lnTo>
                  <a:lnTo>
                    <a:pt x="261" y="174"/>
                  </a:lnTo>
                  <a:lnTo>
                    <a:pt x="264" y="170"/>
                  </a:lnTo>
                  <a:lnTo>
                    <a:pt x="267" y="164"/>
                  </a:lnTo>
                  <a:lnTo>
                    <a:pt x="270" y="157"/>
                  </a:lnTo>
                  <a:lnTo>
                    <a:pt x="273" y="152"/>
                  </a:lnTo>
                  <a:lnTo>
                    <a:pt x="276" y="146"/>
                  </a:lnTo>
                  <a:lnTo>
                    <a:pt x="279" y="139"/>
                  </a:lnTo>
                  <a:lnTo>
                    <a:pt x="282" y="134"/>
                  </a:lnTo>
                  <a:lnTo>
                    <a:pt x="285" y="126"/>
                  </a:lnTo>
                  <a:lnTo>
                    <a:pt x="288" y="121"/>
                  </a:lnTo>
                  <a:lnTo>
                    <a:pt x="290" y="113"/>
                  </a:lnTo>
                  <a:lnTo>
                    <a:pt x="294" y="108"/>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66631" name="Oval 37"/>
            <p:cNvSpPr>
              <a:spLocks noChangeArrowheads="1"/>
            </p:cNvSpPr>
            <p:nvPr/>
          </p:nvSpPr>
          <p:spPr bwMode="auto">
            <a:xfrm>
              <a:off x="427" y="3259"/>
              <a:ext cx="360" cy="291"/>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66590" name="Line 38"/>
          <p:cNvSpPr>
            <a:spLocks noChangeShapeType="1"/>
          </p:cNvSpPr>
          <p:nvPr/>
        </p:nvSpPr>
        <p:spPr bwMode="auto">
          <a:xfrm>
            <a:off x="1143000" y="3733800"/>
            <a:ext cx="0" cy="6858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6594" name="Text Box 42"/>
          <p:cNvSpPr txBox="1">
            <a:spLocks noChangeArrowheads="1"/>
          </p:cNvSpPr>
          <p:nvPr/>
        </p:nvSpPr>
        <p:spPr bwMode="auto">
          <a:xfrm>
            <a:off x="914400" y="2209800"/>
            <a:ext cx="609600" cy="231775"/>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600" dirty="0">
                <a:latin typeface="Agilent TT Cond" pitchFamily="34" charset="0"/>
              </a:rPr>
              <a:t>VCO</a:t>
            </a:r>
          </a:p>
        </p:txBody>
      </p:sp>
      <p:sp>
        <p:nvSpPr>
          <p:cNvPr id="66595" name="Text Box 43"/>
          <p:cNvSpPr txBox="1">
            <a:spLocks noChangeArrowheads="1"/>
          </p:cNvSpPr>
          <p:nvPr/>
        </p:nvSpPr>
        <p:spPr bwMode="auto">
          <a:xfrm>
            <a:off x="342900" y="1539949"/>
            <a:ext cx="17526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Synthesizer</a:t>
            </a:r>
          </a:p>
        </p:txBody>
      </p:sp>
      <p:sp>
        <p:nvSpPr>
          <p:cNvPr id="66596" name="Text Box 44"/>
          <p:cNvSpPr txBox="1">
            <a:spLocks noChangeArrowheads="1"/>
          </p:cNvSpPr>
          <p:nvPr/>
        </p:nvSpPr>
        <p:spPr bwMode="auto">
          <a:xfrm>
            <a:off x="304800" y="5029200"/>
            <a:ext cx="17526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Reference</a:t>
            </a:r>
          </a:p>
        </p:txBody>
      </p:sp>
      <p:sp>
        <p:nvSpPr>
          <p:cNvPr id="66597" name="Text Box 45"/>
          <p:cNvSpPr txBox="1">
            <a:spLocks noChangeArrowheads="1"/>
          </p:cNvSpPr>
          <p:nvPr/>
        </p:nvSpPr>
        <p:spPr bwMode="auto">
          <a:xfrm>
            <a:off x="5029200" y="1524000"/>
            <a:ext cx="17526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Output</a:t>
            </a:r>
          </a:p>
        </p:txBody>
      </p:sp>
      <p:grpSp>
        <p:nvGrpSpPr>
          <p:cNvPr id="66598" name="Group 46"/>
          <p:cNvGrpSpPr>
            <a:grpSpLocks/>
          </p:cNvGrpSpPr>
          <p:nvPr/>
        </p:nvGrpSpPr>
        <p:grpSpPr bwMode="auto">
          <a:xfrm>
            <a:off x="3429000" y="1981200"/>
            <a:ext cx="428625" cy="433388"/>
            <a:chOff x="2198" y="2463"/>
            <a:chExt cx="360" cy="360"/>
          </a:xfrm>
        </p:grpSpPr>
        <p:sp>
          <p:nvSpPr>
            <p:cNvPr id="66626" name="Oval 47"/>
            <p:cNvSpPr>
              <a:spLocks noChangeArrowheads="1"/>
            </p:cNvSpPr>
            <p:nvPr/>
          </p:nvSpPr>
          <p:spPr bwMode="auto">
            <a:xfrm>
              <a:off x="2198" y="2463"/>
              <a:ext cx="360" cy="360"/>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6627" name="Line 48"/>
            <p:cNvSpPr>
              <a:spLocks noChangeShapeType="1"/>
            </p:cNvSpPr>
            <p:nvPr/>
          </p:nvSpPr>
          <p:spPr bwMode="auto">
            <a:xfrm flipH="1">
              <a:off x="2254" y="2516"/>
              <a:ext cx="253"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66628" name="Line 49"/>
            <p:cNvSpPr>
              <a:spLocks noChangeShapeType="1"/>
            </p:cNvSpPr>
            <p:nvPr/>
          </p:nvSpPr>
          <p:spPr bwMode="auto">
            <a:xfrm>
              <a:off x="2249" y="2516"/>
              <a:ext cx="254"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grpSp>
      <p:grpSp>
        <p:nvGrpSpPr>
          <p:cNvPr id="66599" name="Group 50"/>
          <p:cNvGrpSpPr>
            <a:grpSpLocks/>
          </p:cNvGrpSpPr>
          <p:nvPr/>
        </p:nvGrpSpPr>
        <p:grpSpPr bwMode="auto">
          <a:xfrm>
            <a:off x="2743200" y="2819400"/>
            <a:ext cx="428625" cy="433388"/>
            <a:chOff x="2198" y="2463"/>
            <a:chExt cx="360" cy="360"/>
          </a:xfrm>
        </p:grpSpPr>
        <p:sp>
          <p:nvSpPr>
            <p:cNvPr id="66623" name="Oval 51"/>
            <p:cNvSpPr>
              <a:spLocks noChangeArrowheads="1"/>
            </p:cNvSpPr>
            <p:nvPr/>
          </p:nvSpPr>
          <p:spPr bwMode="auto">
            <a:xfrm>
              <a:off x="2198" y="2463"/>
              <a:ext cx="360" cy="360"/>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6624" name="Line 52"/>
            <p:cNvSpPr>
              <a:spLocks noChangeShapeType="1"/>
            </p:cNvSpPr>
            <p:nvPr/>
          </p:nvSpPr>
          <p:spPr bwMode="auto">
            <a:xfrm flipH="1">
              <a:off x="2254" y="2516"/>
              <a:ext cx="253"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66625" name="Line 53"/>
            <p:cNvSpPr>
              <a:spLocks noChangeShapeType="1"/>
            </p:cNvSpPr>
            <p:nvPr/>
          </p:nvSpPr>
          <p:spPr bwMode="auto">
            <a:xfrm>
              <a:off x="2249" y="2516"/>
              <a:ext cx="254"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grpSp>
      <p:grpSp>
        <p:nvGrpSpPr>
          <p:cNvPr id="66600" name="Group 54"/>
          <p:cNvGrpSpPr>
            <a:grpSpLocks/>
          </p:cNvGrpSpPr>
          <p:nvPr/>
        </p:nvGrpSpPr>
        <p:grpSpPr bwMode="auto">
          <a:xfrm>
            <a:off x="4191000" y="2286000"/>
            <a:ext cx="503238" cy="457200"/>
            <a:chOff x="1745" y="2984"/>
            <a:chExt cx="317" cy="351"/>
          </a:xfrm>
        </p:grpSpPr>
        <p:sp>
          <p:nvSpPr>
            <p:cNvPr id="66621" name="Oval 55"/>
            <p:cNvSpPr>
              <a:spLocks noChangeArrowheads="1"/>
            </p:cNvSpPr>
            <p:nvPr/>
          </p:nvSpPr>
          <p:spPr bwMode="auto">
            <a:xfrm>
              <a:off x="1745" y="2984"/>
              <a:ext cx="317" cy="351"/>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6622" name="Freeform 56"/>
            <p:cNvSpPr>
              <a:spLocks/>
            </p:cNvSpPr>
            <p:nvPr/>
          </p:nvSpPr>
          <p:spPr bwMode="auto">
            <a:xfrm>
              <a:off x="1824" y="3072"/>
              <a:ext cx="160" cy="176"/>
            </a:xfrm>
            <a:custGeom>
              <a:avLst/>
              <a:gdLst>
                <a:gd name="T0" fmla="*/ 44 w 246"/>
                <a:gd name="T1" fmla="*/ 0 h 245"/>
                <a:gd name="T2" fmla="*/ 0 w 246"/>
                <a:gd name="T3" fmla="*/ 0 h 245"/>
                <a:gd name="T4" fmla="*/ 21 w 246"/>
                <a:gd name="T5" fmla="*/ 32 h 245"/>
                <a:gd name="T6" fmla="*/ 0 w 246"/>
                <a:gd name="T7" fmla="*/ 65 h 245"/>
                <a:gd name="T8" fmla="*/ 44 w 246"/>
                <a:gd name="T9" fmla="*/ 65 h 245"/>
                <a:gd name="T10" fmla="*/ 0 60000 65536"/>
                <a:gd name="T11" fmla="*/ 0 60000 65536"/>
                <a:gd name="T12" fmla="*/ 0 60000 65536"/>
                <a:gd name="T13" fmla="*/ 0 60000 65536"/>
                <a:gd name="T14" fmla="*/ 0 60000 65536"/>
                <a:gd name="T15" fmla="*/ 0 w 246"/>
                <a:gd name="T16" fmla="*/ 0 h 245"/>
                <a:gd name="T17" fmla="*/ 246 w 246"/>
                <a:gd name="T18" fmla="*/ 245 h 245"/>
              </a:gdLst>
              <a:ahLst/>
              <a:cxnLst>
                <a:cxn ang="T10">
                  <a:pos x="T0" y="T1"/>
                </a:cxn>
                <a:cxn ang="T11">
                  <a:pos x="T2" y="T3"/>
                </a:cxn>
                <a:cxn ang="T12">
                  <a:pos x="T4" y="T5"/>
                </a:cxn>
                <a:cxn ang="T13">
                  <a:pos x="T6" y="T7"/>
                </a:cxn>
                <a:cxn ang="T14">
                  <a:pos x="T8" y="T9"/>
                </a:cxn>
              </a:cxnLst>
              <a:rect l="T15" t="T16" r="T17" b="T18"/>
              <a:pathLst>
                <a:path w="246" h="245">
                  <a:moveTo>
                    <a:pt x="245" y="0"/>
                  </a:moveTo>
                  <a:lnTo>
                    <a:pt x="0" y="0"/>
                  </a:lnTo>
                  <a:lnTo>
                    <a:pt x="122" y="122"/>
                  </a:lnTo>
                  <a:lnTo>
                    <a:pt x="0" y="244"/>
                  </a:lnTo>
                  <a:lnTo>
                    <a:pt x="245" y="244"/>
                  </a:lnTo>
                </a:path>
              </a:pathLst>
            </a:custGeom>
            <a:noFill/>
            <a:ln w="31234">
              <a:solidFill>
                <a:schemeClr val="tx1"/>
              </a:solidFill>
              <a:round/>
              <a:headEnd/>
              <a:tailEnd/>
            </a:ln>
          </p:spPr>
          <p:txBody>
            <a:bodyPr/>
            <a:lstStyle/>
            <a:p>
              <a:endParaRPr lang="en-US" dirty="0">
                <a:latin typeface="Agilent TT Cond" pitchFamily="34" charset="0"/>
              </a:endParaRPr>
            </a:p>
          </p:txBody>
        </p:sp>
      </p:grpSp>
      <p:sp>
        <p:nvSpPr>
          <p:cNvPr id="66601" name="Line 57"/>
          <p:cNvSpPr>
            <a:spLocks noChangeShapeType="1"/>
          </p:cNvSpPr>
          <p:nvPr/>
        </p:nvSpPr>
        <p:spPr bwMode="auto">
          <a:xfrm>
            <a:off x="4724400" y="2514600"/>
            <a:ext cx="5334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6602" name="Line 58"/>
          <p:cNvSpPr>
            <a:spLocks noChangeShapeType="1"/>
          </p:cNvSpPr>
          <p:nvPr/>
        </p:nvSpPr>
        <p:spPr bwMode="auto">
          <a:xfrm>
            <a:off x="2590800" y="2209800"/>
            <a:ext cx="0" cy="8382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03" name="Line 59"/>
          <p:cNvSpPr>
            <a:spLocks noChangeShapeType="1"/>
          </p:cNvSpPr>
          <p:nvPr/>
        </p:nvSpPr>
        <p:spPr bwMode="auto">
          <a:xfrm>
            <a:off x="2590800" y="3048000"/>
            <a:ext cx="152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04" name="Text Box 60"/>
          <p:cNvSpPr txBox="1">
            <a:spLocks noChangeArrowheads="1"/>
          </p:cNvSpPr>
          <p:nvPr/>
        </p:nvSpPr>
        <p:spPr bwMode="auto">
          <a:xfrm>
            <a:off x="2438400" y="1524000"/>
            <a:ext cx="22098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I-Q Modulator</a:t>
            </a:r>
          </a:p>
        </p:txBody>
      </p:sp>
      <p:sp>
        <p:nvSpPr>
          <p:cNvPr id="66605" name="AutoShape 61"/>
          <p:cNvSpPr>
            <a:spLocks noChangeArrowheads="1"/>
          </p:cNvSpPr>
          <p:nvPr/>
        </p:nvSpPr>
        <p:spPr bwMode="auto">
          <a:xfrm flipV="1">
            <a:off x="2743200" y="1981200"/>
            <a:ext cx="503238" cy="557213"/>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6606" name="Text Box 62"/>
          <p:cNvSpPr txBox="1">
            <a:spLocks noChangeArrowheads="1"/>
          </p:cNvSpPr>
          <p:nvPr/>
        </p:nvSpPr>
        <p:spPr bwMode="auto">
          <a:xfrm>
            <a:off x="2819400" y="2019300"/>
            <a:ext cx="373063" cy="3571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b="1" dirty="0" smtClean="0">
                <a:latin typeface="Agilent TT Cond" pitchFamily="34" charset="0"/>
              </a:rPr>
              <a:t>90</a:t>
            </a:r>
            <a:r>
              <a:rPr lang="en-US" b="1" dirty="0" smtClean="0">
                <a:latin typeface="Agilent TT Cond" pitchFamily="34" charset="0"/>
              </a:rPr>
              <a:t>̊</a:t>
            </a:r>
            <a:endParaRPr lang="en-US" sz="2800" dirty="0">
              <a:latin typeface="Agilent TT Cond" pitchFamily="34" charset="0"/>
            </a:endParaRPr>
          </a:p>
        </p:txBody>
      </p:sp>
      <p:sp>
        <p:nvSpPr>
          <p:cNvPr id="66607" name="Line 63"/>
          <p:cNvSpPr>
            <a:spLocks noChangeShapeType="1"/>
          </p:cNvSpPr>
          <p:nvPr/>
        </p:nvSpPr>
        <p:spPr bwMode="auto">
          <a:xfrm>
            <a:off x="2590800" y="2209800"/>
            <a:ext cx="152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08" name="Line 64"/>
          <p:cNvSpPr>
            <a:spLocks noChangeShapeType="1"/>
          </p:cNvSpPr>
          <p:nvPr/>
        </p:nvSpPr>
        <p:spPr bwMode="auto">
          <a:xfrm>
            <a:off x="3276600" y="2209800"/>
            <a:ext cx="152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09" name="Line 65"/>
          <p:cNvSpPr>
            <a:spLocks noChangeShapeType="1"/>
          </p:cNvSpPr>
          <p:nvPr/>
        </p:nvSpPr>
        <p:spPr bwMode="auto">
          <a:xfrm>
            <a:off x="3886200" y="2209800"/>
            <a:ext cx="533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10" name="Line 66"/>
          <p:cNvSpPr>
            <a:spLocks noChangeShapeType="1"/>
          </p:cNvSpPr>
          <p:nvPr/>
        </p:nvSpPr>
        <p:spPr bwMode="auto">
          <a:xfrm>
            <a:off x="3200400" y="3048000"/>
            <a:ext cx="1219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11" name="Line 67"/>
          <p:cNvSpPr>
            <a:spLocks noChangeShapeType="1"/>
          </p:cNvSpPr>
          <p:nvPr/>
        </p:nvSpPr>
        <p:spPr bwMode="auto">
          <a:xfrm>
            <a:off x="4419600" y="2743200"/>
            <a:ext cx="0" cy="3048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12" name="Line 68"/>
          <p:cNvSpPr>
            <a:spLocks noChangeShapeType="1"/>
          </p:cNvSpPr>
          <p:nvPr/>
        </p:nvSpPr>
        <p:spPr bwMode="auto">
          <a:xfrm>
            <a:off x="4419600" y="2209800"/>
            <a:ext cx="0" cy="762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13" name="Line 69"/>
          <p:cNvSpPr>
            <a:spLocks noChangeShapeType="1"/>
          </p:cNvSpPr>
          <p:nvPr/>
        </p:nvSpPr>
        <p:spPr bwMode="auto">
          <a:xfrm>
            <a:off x="2971800" y="3276600"/>
            <a:ext cx="0" cy="20574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14" name="Line 70"/>
          <p:cNvSpPr>
            <a:spLocks noChangeShapeType="1"/>
          </p:cNvSpPr>
          <p:nvPr/>
        </p:nvSpPr>
        <p:spPr bwMode="auto">
          <a:xfrm>
            <a:off x="3657600" y="2438400"/>
            <a:ext cx="0" cy="21336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15" name="Line 71"/>
          <p:cNvSpPr>
            <a:spLocks noChangeShapeType="1"/>
          </p:cNvSpPr>
          <p:nvPr/>
        </p:nvSpPr>
        <p:spPr bwMode="auto">
          <a:xfrm>
            <a:off x="3657600" y="4572000"/>
            <a:ext cx="6096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16" name="Line 72"/>
          <p:cNvSpPr>
            <a:spLocks noChangeShapeType="1"/>
          </p:cNvSpPr>
          <p:nvPr/>
        </p:nvSpPr>
        <p:spPr bwMode="auto">
          <a:xfrm>
            <a:off x="2971800" y="5334000"/>
            <a:ext cx="1295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6617" name="Text Box 73"/>
          <p:cNvSpPr txBox="1">
            <a:spLocks noChangeArrowheads="1"/>
          </p:cNvSpPr>
          <p:nvPr/>
        </p:nvSpPr>
        <p:spPr bwMode="auto">
          <a:xfrm>
            <a:off x="4941836" y="4393721"/>
            <a:ext cx="174728"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Q</a:t>
            </a:r>
          </a:p>
        </p:txBody>
      </p:sp>
      <p:sp>
        <p:nvSpPr>
          <p:cNvPr id="66618" name="Text Box 74"/>
          <p:cNvSpPr txBox="1">
            <a:spLocks noChangeArrowheads="1"/>
          </p:cNvSpPr>
          <p:nvPr/>
        </p:nvSpPr>
        <p:spPr bwMode="auto">
          <a:xfrm>
            <a:off x="4891623" y="5118838"/>
            <a:ext cx="2286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I</a:t>
            </a:r>
          </a:p>
        </p:txBody>
      </p:sp>
      <p:sp>
        <p:nvSpPr>
          <p:cNvPr id="66619" name="Rectangle 75"/>
          <p:cNvSpPr>
            <a:spLocks noChangeArrowheads="1"/>
          </p:cNvSpPr>
          <p:nvPr/>
        </p:nvSpPr>
        <p:spPr bwMode="auto">
          <a:xfrm>
            <a:off x="13716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Adding the IQ modulator</a:t>
            </a:r>
            <a:endParaRPr lang="en-US" sz="3200" b="1" dirty="0">
              <a:latin typeface="Agilent TT Cond" pitchFamily="34" charset="0"/>
            </a:endParaRPr>
          </a:p>
        </p:txBody>
      </p:sp>
      <p:sp>
        <p:nvSpPr>
          <p:cNvPr id="66620" name="Rectangle 76"/>
          <p:cNvSpPr>
            <a:spLocks noChangeArrowheads="1"/>
          </p:cNvSpPr>
          <p:nvPr/>
        </p:nvSpPr>
        <p:spPr bwMode="auto">
          <a:xfrm>
            <a:off x="234950" y="204788"/>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Block Diagram</a:t>
            </a:r>
          </a:p>
        </p:txBody>
      </p:sp>
      <p:cxnSp>
        <p:nvCxnSpPr>
          <p:cNvPr id="3" name="Straight Arrow Connector 2"/>
          <p:cNvCxnSpPr/>
          <p:nvPr/>
        </p:nvCxnSpPr>
        <p:spPr bwMode="auto">
          <a:xfrm flipH="1">
            <a:off x="4457700" y="4573736"/>
            <a:ext cx="40005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80" name="Straight Arrow Connector 79"/>
          <p:cNvCxnSpPr/>
          <p:nvPr/>
        </p:nvCxnSpPr>
        <p:spPr bwMode="auto">
          <a:xfrm flipH="1">
            <a:off x="4448175" y="5325103"/>
            <a:ext cx="400050" cy="0"/>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sp>
        <p:nvSpPr>
          <p:cNvPr id="6" name="Date Placeholder 5"/>
          <p:cNvSpPr>
            <a:spLocks noGrp="1"/>
          </p:cNvSpPr>
          <p:nvPr>
            <p:ph type="dt" sz="half" idx="2"/>
          </p:nvPr>
        </p:nvSpPr>
        <p:spPr/>
        <p:txBody>
          <a:bodyPr/>
          <a:lstStyle/>
          <a:p>
            <a:r>
              <a:rPr lang="en-US" smtClean="0"/>
              <a:t>29 Feb 2012</a:t>
            </a:r>
            <a:endParaRPr lang="en-US" dirty="0"/>
          </a:p>
        </p:txBody>
      </p:sp>
      <p:sp>
        <p:nvSpPr>
          <p:cNvPr id="7" name="Footer Placeholder 6"/>
          <p:cNvSpPr>
            <a:spLocks noGrp="1"/>
          </p:cNvSpPr>
          <p:nvPr>
            <p:ph type="ftr" sz="quarter" idx="3"/>
          </p:nvPr>
        </p:nvSpPr>
        <p:spPr/>
        <p:txBody>
          <a:bodyPr/>
          <a:lstStyle/>
          <a:p>
            <a:r>
              <a:rPr lang="en-US" smtClean="0"/>
              <a:t>Back to Basics Training Copyright Agilent 2012</a:t>
            </a:r>
            <a:endParaRPr lang="en-US" dirty="0"/>
          </a:p>
        </p:txBody>
      </p:sp>
      <p:sp>
        <p:nvSpPr>
          <p:cNvPr id="9" name="Slide Number Placeholder 8"/>
          <p:cNvSpPr>
            <a:spLocks noGrp="1"/>
          </p:cNvSpPr>
          <p:nvPr>
            <p:ph type="sldNum" sz="quarter" idx="4"/>
          </p:nvPr>
        </p:nvSpPr>
        <p:spPr/>
        <p:txBody>
          <a:bodyPr/>
          <a:lstStyle/>
          <a:p>
            <a:fld id="{793EC66B-EF27-4603-8557-B6CFD2D77735}"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ChangeArrowheads="1"/>
          </p:cNvSpPr>
          <p:nvPr/>
        </p:nvSpPr>
        <p:spPr bwMode="auto">
          <a:xfrm flipV="1">
            <a:off x="838200" y="1981200"/>
            <a:ext cx="990600" cy="175260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7587" name="Text Box 3"/>
          <p:cNvSpPr txBox="1">
            <a:spLocks noChangeArrowheads="1"/>
          </p:cNvSpPr>
          <p:nvPr/>
        </p:nvSpPr>
        <p:spPr bwMode="auto">
          <a:xfrm>
            <a:off x="990600" y="2590800"/>
            <a:ext cx="685800" cy="533400"/>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sz="1400" dirty="0">
                <a:latin typeface="Agilent TT Cond" pitchFamily="34" charset="0"/>
              </a:rPr>
              <a:t>Pattern RAM</a:t>
            </a:r>
          </a:p>
        </p:txBody>
      </p:sp>
      <p:sp>
        <p:nvSpPr>
          <p:cNvPr id="67588" name="Freeform 4"/>
          <p:cNvSpPr>
            <a:spLocks/>
          </p:cNvSpPr>
          <p:nvPr/>
        </p:nvSpPr>
        <p:spPr bwMode="auto">
          <a:xfrm>
            <a:off x="4800600" y="2057400"/>
            <a:ext cx="914400" cy="533400"/>
          </a:xfrm>
          <a:custGeom>
            <a:avLst/>
            <a:gdLst>
              <a:gd name="T0" fmla="*/ 2147483647 w 734"/>
              <a:gd name="T1" fmla="*/ 2147483647 h 489"/>
              <a:gd name="T2" fmla="*/ 2147483647 w 734"/>
              <a:gd name="T3" fmla="*/ 0 h 489"/>
              <a:gd name="T4" fmla="*/ 0 w 734"/>
              <a:gd name="T5" fmla="*/ 0 h 489"/>
              <a:gd name="T6" fmla="*/ 0 w 734"/>
              <a:gd name="T7" fmla="*/ 2147483647 h 489"/>
              <a:gd name="T8" fmla="*/ 2147483647 w 734"/>
              <a:gd name="T9" fmla="*/ 2147483647 h 489"/>
              <a:gd name="T10" fmla="*/ 2147483647 w 734"/>
              <a:gd name="T11" fmla="*/ 2147483647 h 489"/>
              <a:gd name="T12" fmla="*/ 2147483647 w 734"/>
              <a:gd name="T13" fmla="*/ 2147483647 h 489"/>
              <a:gd name="T14" fmla="*/ 0 60000 65536"/>
              <a:gd name="T15" fmla="*/ 0 60000 65536"/>
              <a:gd name="T16" fmla="*/ 0 60000 65536"/>
              <a:gd name="T17" fmla="*/ 0 60000 65536"/>
              <a:gd name="T18" fmla="*/ 0 60000 65536"/>
              <a:gd name="T19" fmla="*/ 0 60000 65536"/>
              <a:gd name="T20" fmla="*/ 0 60000 65536"/>
              <a:gd name="T21" fmla="*/ 0 w 734"/>
              <a:gd name="T22" fmla="*/ 0 h 489"/>
              <a:gd name="T23" fmla="*/ 734 w 734"/>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4" h="489">
                <a:moveTo>
                  <a:pt x="733" y="244"/>
                </a:moveTo>
                <a:lnTo>
                  <a:pt x="488" y="0"/>
                </a:lnTo>
                <a:lnTo>
                  <a:pt x="0" y="0"/>
                </a:lnTo>
                <a:lnTo>
                  <a:pt x="0" y="488"/>
                </a:lnTo>
                <a:lnTo>
                  <a:pt x="488" y="488"/>
                </a:lnTo>
                <a:lnTo>
                  <a:pt x="733" y="244"/>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7589" name="Line 5"/>
          <p:cNvSpPr>
            <a:spLocks noChangeShapeType="1"/>
          </p:cNvSpPr>
          <p:nvPr/>
        </p:nvSpPr>
        <p:spPr bwMode="auto">
          <a:xfrm>
            <a:off x="5715000" y="2323936"/>
            <a:ext cx="6096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grpSp>
        <p:nvGrpSpPr>
          <p:cNvPr id="67590" name="Group 6"/>
          <p:cNvGrpSpPr>
            <a:grpSpLocks/>
          </p:cNvGrpSpPr>
          <p:nvPr/>
        </p:nvGrpSpPr>
        <p:grpSpPr bwMode="auto">
          <a:xfrm>
            <a:off x="6324600" y="1981200"/>
            <a:ext cx="609600" cy="609600"/>
            <a:chOff x="2824" y="1118"/>
            <a:chExt cx="290" cy="352"/>
          </a:xfrm>
        </p:grpSpPr>
        <p:sp>
          <p:nvSpPr>
            <p:cNvPr id="67617" name="Freeform 7"/>
            <p:cNvSpPr>
              <a:spLocks/>
            </p:cNvSpPr>
            <p:nvPr/>
          </p:nvSpPr>
          <p:spPr bwMode="auto">
            <a:xfrm>
              <a:off x="2824" y="1118"/>
              <a:ext cx="290" cy="352"/>
            </a:xfrm>
            <a:custGeom>
              <a:avLst/>
              <a:gdLst>
                <a:gd name="T0" fmla="*/ 226 w 315"/>
                <a:gd name="T1" fmla="*/ 0 h 315"/>
                <a:gd name="T2" fmla="*/ 226 w 315"/>
                <a:gd name="T3" fmla="*/ 489 h 315"/>
                <a:gd name="T4" fmla="*/ 0 w 315"/>
                <a:gd name="T5" fmla="*/ 489 h 315"/>
                <a:gd name="T6" fmla="*/ 0 w 315"/>
                <a:gd name="T7" fmla="*/ 0 h 315"/>
                <a:gd name="T8" fmla="*/ 226 w 315"/>
                <a:gd name="T9" fmla="*/ 0 h 315"/>
                <a:gd name="T10" fmla="*/ 0 60000 65536"/>
                <a:gd name="T11" fmla="*/ 0 60000 65536"/>
                <a:gd name="T12" fmla="*/ 0 60000 65536"/>
                <a:gd name="T13" fmla="*/ 0 60000 65536"/>
                <a:gd name="T14" fmla="*/ 0 60000 65536"/>
                <a:gd name="T15" fmla="*/ 0 w 315"/>
                <a:gd name="T16" fmla="*/ 0 h 315"/>
                <a:gd name="T17" fmla="*/ 315 w 315"/>
                <a:gd name="T18" fmla="*/ 315 h 315"/>
              </a:gdLst>
              <a:ahLst/>
              <a:cxnLst>
                <a:cxn ang="T10">
                  <a:pos x="T0" y="T1"/>
                </a:cxn>
                <a:cxn ang="T11">
                  <a:pos x="T2" y="T3"/>
                </a:cxn>
                <a:cxn ang="T12">
                  <a:pos x="T4" y="T5"/>
                </a:cxn>
                <a:cxn ang="T13">
                  <a:pos x="T6" y="T7"/>
                </a:cxn>
                <a:cxn ang="T14">
                  <a:pos x="T8" y="T9"/>
                </a:cxn>
              </a:cxnLst>
              <a:rect l="T15" t="T16" r="T17" b="T18"/>
              <a:pathLst>
                <a:path w="315" h="315">
                  <a:moveTo>
                    <a:pt x="314" y="0"/>
                  </a:moveTo>
                  <a:lnTo>
                    <a:pt x="314" y="314"/>
                  </a:lnTo>
                  <a:lnTo>
                    <a:pt x="0" y="314"/>
                  </a:lnTo>
                  <a:lnTo>
                    <a:pt x="0" y="0"/>
                  </a:lnTo>
                  <a:lnTo>
                    <a:pt x="314"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7618" name="Line 8"/>
            <p:cNvSpPr>
              <a:spLocks noChangeShapeType="1"/>
            </p:cNvSpPr>
            <p:nvPr/>
          </p:nvSpPr>
          <p:spPr bwMode="auto">
            <a:xfrm>
              <a:off x="2879" y="1202"/>
              <a:ext cx="99"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67619" name="Freeform 9"/>
            <p:cNvSpPr>
              <a:spLocks/>
            </p:cNvSpPr>
            <p:nvPr/>
          </p:nvSpPr>
          <p:spPr bwMode="auto">
            <a:xfrm>
              <a:off x="2978" y="1202"/>
              <a:ext cx="89" cy="167"/>
            </a:xfrm>
            <a:custGeom>
              <a:avLst/>
              <a:gdLst>
                <a:gd name="T0" fmla="*/ 0 w 96"/>
                <a:gd name="T1" fmla="*/ 0 h 149"/>
                <a:gd name="T2" fmla="*/ 31 w 96"/>
                <a:gd name="T3" fmla="*/ 13 h 149"/>
                <a:gd name="T4" fmla="*/ 50 w 96"/>
                <a:gd name="T5" fmla="*/ 81 h 149"/>
                <a:gd name="T6" fmla="*/ 70 w 96"/>
                <a:gd name="T7" fmla="*/ 233 h 149"/>
                <a:gd name="T8" fmla="*/ 0 60000 65536"/>
                <a:gd name="T9" fmla="*/ 0 60000 65536"/>
                <a:gd name="T10" fmla="*/ 0 60000 65536"/>
                <a:gd name="T11" fmla="*/ 0 60000 65536"/>
                <a:gd name="T12" fmla="*/ 0 w 96"/>
                <a:gd name="T13" fmla="*/ 0 h 149"/>
                <a:gd name="T14" fmla="*/ 96 w 96"/>
                <a:gd name="T15" fmla="*/ 149 h 149"/>
              </a:gdLst>
              <a:ahLst/>
              <a:cxnLst>
                <a:cxn ang="T8">
                  <a:pos x="T0" y="T1"/>
                </a:cxn>
                <a:cxn ang="T9">
                  <a:pos x="T2" y="T3"/>
                </a:cxn>
                <a:cxn ang="T10">
                  <a:pos x="T4" y="T5"/>
                </a:cxn>
                <a:cxn ang="T11">
                  <a:pos x="T6" y="T7"/>
                </a:cxn>
              </a:cxnLst>
              <a:rect l="T12" t="T13" r="T14" b="T15"/>
              <a:pathLst>
                <a:path w="96" h="149">
                  <a:moveTo>
                    <a:pt x="0" y="0"/>
                  </a:moveTo>
                  <a:lnTo>
                    <a:pt x="42" y="9"/>
                  </a:lnTo>
                  <a:lnTo>
                    <a:pt x="68" y="51"/>
                  </a:lnTo>
                  <a:lnTo>
                    <a:pt x="95" y="148"/>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67591" name="AutoShape 10"/>
          <p:cNvSpPr>
            <a:spLocks noChangeArrowheads="1"/>
          </p:cNvSpPr>
          <p:nvPr/>
        </p:nvSpPr>
        <p:spPr bwMode="auto">
          <a:xfrm flipV="1">
            <a:off x="2362200" y="1981200"/>
            <a:ext cx="1676400" cy="175260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7592" name="Text Box 11"/>
          <p:cNvSpPr txBox="1">
            <a:spLocks noChangeArrowheads="1"/>
          </p:cNvSpPr>
          <p:nvPr/>
        </p:nvSpPr>
        <p:spPr bwMode="auto">
          <a:xfrm>
            <a:off x="2590800" y="2362200"/>
            <a:ext cx="1219200" cy="838200"/>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sz="1400" dirty="0">
                <a:latin typeface="Agilent TT Cond" pitchFamily="34" charset="0"/>
              </a:rPr>
              <a:t>Symbol Mapping and Baseband Filters</a:t>
            </a:r>
          </a:p>
        </p:txBody>
      </p:sp>
      <p:sp>
        <p:nvSpPr>
          <p:cNvPr id="67593" name="Freeform 12"/>
          <p:cNvSpPr>
            <a:spLocks/>
          </p:cNvSpPr>
          <p:nvPr/>
        </p:nvSpPr>
        <p:spPr bwMode="auto">
          <a:xfrm>
            <a:off x="4800600" y="3048000"/>
            <a:ext cx="914400" cy="533400"/>
          </a:xfrm>
          <a:custGeom>
            <a:avLst/>
            <a:gdLst>
              <a:gd name="T0" fmla="*/ 2147483647 w 734"/>
              <a:gd name="T1" fmla="*/ 2147483647 h 489"/>
              <a:gd name="T2" fmla="*/ 2147483647 w 734"/>
              <a:gd name="T3" fmla="*/ 0 h 489"/>
              <a:gd name="T4" fmla="*/ 0 w 734"/>
              <a:gd name="T5" fmla="*/ 0 h 489"/>
              <a:gd name="T6" fmla="*/ 0 w 734"/>
              <a:gd name="T7" fmla="*/ 2147483647 h 489"/>
              <a:gd name="T8" fmla="*/ 2147483647 w 734"/>
              <a:gd name="T9" fmla="*/ 2147483647 h 489"/>
              <a:gd name="T10" fmla="*/ 2147483647 w 734"/>
              <a:gd name="T11" fmla="*/ 2147483647 h 489"/>
              <a:gd name="T12" fmla="*/ 2147483647 w 734"/>
              <a:gd name="T13" fmla="*/ 2147483647 h 489"/>
              <a:gd name="T14" fmla="*/ 0 60000 65536"/>
              <a:gd name="T15" fmla="*/ 0 60000 65536"/>
              <a:gd name="T16" fmla="*/ 0 60000 65536"/>
              <a:gd name="T17" fmla="*/ 0 60000 65536"/>
              <a:gd name="T18" fmla="*/ 0 60000 65536"/>
              <a:gd name="T19" fmla="*/ 0 60000 65536"/>
              <a:gd name="T20" fmla="*/ 0 60000 65536"/>
              <a:gd name="T21" fmla="*/ 0 w 734"/>
              <a:gd name="T22" fmla="*/ 0 h 489"/>
              <a:gd name="T23" fmla="*/ 734 w 734"/>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4" h="489">
                <a:moveTo>
                  <a:pt x="733" y="244"/>
                </a:moveTo>
                <a:lnTo>
                  <a:pt x="488" y="0"/>
                </a:lnTo>
                <a:lnTo>
                  <a:pt x="0" y="0"/>
                </a:lnTo>
                <a:lnTo>
                  <a:pt x="0" y="488"/>
                </a:lnTo>
                <a:lnTo>
                  <a:pt x="488" y="488"/>
                </a:lnTo>
                <a:lnTo>
                  <a:pt x="733" y="244"/>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grpSp>
        <p:nvGrpSpPr>
          <p:cNvPr id="67594" name="Group 13"/>
          <p:cNvGrpSpPr>
            <a:grpSpLocks/>
          </p:cNvGrpSpPr>
          <p:nvPr/>
        </p:nvGrpSpPr>
        <p:grpSpPr bwMode="auto">
          <a:xfrm>
            <a:off x="6324600" y="2971800"/>
            <a:ext cx="609600" cy="609600"/>
            <a:chOff x="2824" y="1118"/>
            <a:chExt cx="290" cy="352"/>
          </a:xfrm>
        </p:grpSpPr>
        <p:sp>
          <p:nvSpPr>
            <p:cNvPr id="67614" name="Freeform 14"/>
            <p:cNvSpPr>
              <a:spLocks/>
            </p:cNvSpPr>
            <p:nvPr/>
          </p:nvSpPr>
          <p:spPr bwMode="auto">
            <a:xfrm>
              <a:off x="2824" y="1118"/>
              <a:ext cx="290" cy="352"/>
            </a:xfrm>
            <a:custGeom>
              <a:avLst/>
              <a:gdLst>
                <a:gd name="T0" fmla="*/ 226 w 315"/>
                <a:gd name="T1" fmla="*/ 0 h 315"/>
                <a:gd name="T2" fmla="*/ 226 w 315"/>
                <a:gd name="T3" fmla="*/ 489 h 315"/>
                <a:gd name="T4" fmla="*/ 0 w 315"/>
                <a:gd name="T5" fmla="*/ 489 h 315"/>
                <a:gd name="T6" fmla="*/ 0 w 315"/>
                <a:gd name="T7" fmla="*/ 0 h 315"/>
                <a:gd name="T8" fmla="*/ 226 w 315"/>
                <a:gd name="T9" fmla="*/ 0 h 315"/>
                <a:gd name="T10" fmla="*/ 0 60000 65536"/>
                <a:gd name="T11" fmla="*/ 0 60000 65536"/>
                <a:gd name="T12" fmla="*/ 0 60000 65536"/>
                <a:gd name="T13" fmla="*/ 0 60000 65536"/>
                <a:gd name="T14" fmla="*/ 0 60000 65536"/>
                <a:gd name="T15" fmla="*/ 0 w 315"/>
                <a:gd name="T16" fmla="*/ 0 h 315"/>
                <a:gd name="T17" fmla="*/ 315 w 315"/>
                <a:gd name="T18" fmla="*/ 315 h 315"/>
              </a:gdLst>
              <a:ahLst/>
              <a:cxnLst>
                <a:cxn ang="T10">
                  <a:pos x="T0" y="T1"/>
                </a:cxn>
                <a:cxn ang="T11">
                  <a:pos x="T2" y="T3"/>
                </a:cxn>
                <a:cxn ang="T12">
                  <a:pos x="T4" y="T5"/>
                </a:cxn>
                <a:cxn ang="T13">
                  <a:pos x="T6" y="T7"/>
                </a:cxn>
                <a:cxn ang="T14">
                  <a:pos x="T8" y="T9"/>
                </a:cxn>
              </a:cxnLst>
              <a:rect l="T15" t="T16" r="T17" b="T18"/>
              <a:pathLst>
                <a:path w="315" h="315">
                  <a:moveTo>
                    <a:pt x="314" y="0"/>
                  </a:moveTo>
                  <a:lnTo>
                    <a:pt x="314" y="314"/>
                  </a:lnTo>
                  <a:lnTo>
                    <a:pt x="0" y="314"/>
                  </a:lnTo>
                  <a:lnTo>
                    <a:pt x="0" y="0"/>
                  </a:lnTo>
                  <a:lnTo>
                    <a:pt x="314"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7615" name="Line 15"/>
            <p:cNvSpPr>
              <a:spLocks noChangeShapeType="1"/>
            </p:cNvSpPr>
            <p:nvPr/>
          </p:nvSpPr>
          <p:spPr bwMode="auto">
            <a:xfrm>
              <a:off x="2879" y="1202"/>
              <a:ext cx="99"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67616" name="Freeform 16"/>
            <p:cNvSpPr>
              <a:spLocks/>
            </p:cNvSpPr>
            <p:nvPr/>
          </p:nvSpPr>
          <p:spPr bwMode="auto">
            <a:xfrm>
              <a:off x="2978" y="1202"/>
              <a:ext cx="89" cy="167"/>
            </a:xfrm>
            <a:custGeom>
              <a:avLst/>
              <a:gdLst>
                <a:gd name="T0" fmla="*/ 0 w 96"/>
                <a:gd name="T1" fmla="*/ 0 h 149"/>
                <a:gd name="T2" fmla="*/ 31 w 96"/>
                <a:gd name="T3" fmla="*/ 13 h 149"/>
                <a:gd name="T4" fmla="*/ 50 w 96"/>
                <a:gd name="T5" fmla="*/ 81 h 149"/>
                <a:gd name="T6" fmla="*/ 70 w 96"/>
                <a:gd name="T7" fmla="*/ 233 h 149"/>
                <a:gd name="T8" fmla="*/ 0 60000 65536"/>
                <a:gd name="T9" fmla="*/ 0 60000 65536"/>
                <a:gd name="T10" fmla="*/ 0 60000 65536"/>
                <a:gd name="T11" fmla="*/ 0 60000 65536"/>
                <a:gd name="T12" fmla="*/ 0 w 96"/>
                <a:gd name="T13" fmla="*/ 0 h 149"/>
                <a:gd name="T14" fmla="*/ 96 w 96"/>
                <a:gd name="T15" fmla="*/ 149 h 149"/>
              </a:gdLst>
              <a:ahLst/>
              <a:cxnLst>
                <a:cxn ang="T8">
                  <a:pos x="T0" y="T1"/>
                </a:cxn>
                <a:cxn ang="T9">
                  <a:pos x="T2" y="T3"/>
                </a:cxn>
                <a:cxn ang="T10">
                  <a:pos x="T4" y="T5"/>
                </a:cxn>
                <a:cxn ang="T11">
                  <a:pos x="T6" y="T7"/>
                </a:cxn>
              </a:cxnLst>
              <a:rect l="T12" t="T13" r="T14" b="T15"/>
              <a:pathLst>
                <a:path w="96" h="149">
                  <a:moveTo>
                    <a:pt x="0" y="0"/>
                  </a:moveTo>
                  <a:lnTo>
                    <a:pt x="42" y="9"/>
                  </a:lnTo>
                  <a:lnTo>
                    <a:pt x="68" y="51"/>
                  </a:lnTo>
                  <a:lnTo>
                    <a:pt x="95" y="148"/>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67595" name="Line 17"/>
          <p:cNvSpPr>
            <a:spLocks noChangeShapeType="1"/>
          </p:cNvSpPr>
          <p:nvPr/>
        </p:nvSpPr>
        <p:spPr bwMode="auto">
          <a:xfrm>
            <a:off x="5715000" y="3311897"/>
            <a:ext cx="6096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7596" name="Line 18"/>
          <p:cNvSpPr>
            <a:spLocks noChangeShapeType="1"/>
          </p:cNvSpPr>
          <p:nvPr/>
        </p:nvSpPr>
        <p:spPr bwMode="auto">
          <a:xfrm>
            <a:off x="4038600" y="3323772"/>
            <a:ext cx="7620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7597" name="Line 19"/>
          <p:cNvSpPr>
            <a:spLocks noChangeShapeType="1"/>
          </p:cNvSpPr>
          <p:nvPr/>
        </p:nvSpPr>
        <p:spPr bwMode="auto">
          <a:xfrm>
            <a:off x="4038600" y="2333172"/>
            <a:ext cx="7620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7598" name="Line 20"/>
          <p:cNvSpPr>
            <a:spLocks noChangeShapeType="1"/>
          </p:cNvSpPr>
          <p:nvPr/>
        </p:nvSpPr>
        <p:spPr bwMode="auto">
          <a:xfrm>
            <a:off x="1828800" y="2819400"/>
            <a:ext cx="533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7599" name="Text Box 21"/>
          <p:cNvSpPr txBox="1">
            <a:spLocks noChangeArrowheads="1"/>
          </p:cNvSpPr>
          <p:nvPr/>
        </p:nvSpPr>
        <p:spPr bwMode="auto">
          <a:xfrm>
            <a:off x="4876800" y="2209800"/>
            <a:ext cx="538163"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latin typeface="Agilent TT Cond" pitchFamily="34" charset="0"/>
              </a:rPr>
              <a:t>DAC</a:t>
            </a:r>
            <a:endParaRPr lang="en-US" sz="2200" dirty="0">
              <a:latin typeface="Agilent TT Cond" pitchFamily="34" charset="0"/>
            </a:endParaRPr>
          </a:p>
        </p:txBody>
      </p:sp>
      <p:sp>
        <p:nvSpPr>
          <p:cNvPr id="67600" name="Text Box 22"/>
          <p:cNvSpPr txBox="1">
            <a:spLocks noChangeArrowheads="1"/>
          </p:cNvSpPr>
          <p:nvPr/>
        </p:nvSpPr>
        <p:spPr bwMode="auto">
          <a:xfrm>
            <a:off x="4876800" y="3200400"/>
            <a:ext cx="538163"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latin typeface="Agilent TT Cond" pitchFamily="34" charset="0"/>
              </a:rPr>
              <a:t>DAC</a:t>
            </a:r>
            <a:endParaRPr lang="en-US" sz="2200" dirty="0">
              <a:latin typeface="Agilent TT Cond" pitchFamily="34" charset="0"/>
            </a:endParaRPr>
          </a:p>
        </p:txBody>
      </p:sp>
      <p:sp>
        <p:nvSpPr>
          <p:cNvPr id="67601" name="Text Box 23"/>
          <p:cNvSpPr txBox="1">
            <a:spLocks noChangeArrowheads="1"/>
          </p:cNvSpPr>
          <p:nvPr/>
        </p:nvSpPr>
        <p:spPr bwMode="auto">
          <a:xfrm>
            <a:off x="5562600" y="1371600"/>
            <a:ext cx="2286000" cy="520995"/>
          </a:xfrm>
          <a:prstGeom prst="rect">
            <a:avLst/>
          </a:prstGeom>
          <a:noFill/>
          <a:ln w="9525">
            <a:noFill/>
            <a:miter lim="800000"/>
            <a:headEnd/>
            <a:tailEnd/>
          </a:ln>
        </p:spPr>
        <p:txBody>
          <a:bodyPr lIns="0" tIns="0" rIns="0" bIns="0"/>
          <a:lstStyle/>
          <a:p>
            <a:pPr algn="ctr" defTabSz="403225">
              <a:buClr>
                <a:srgbClr val="000000"/>
              </a:buClr>
              <a:buSzPct val="90000"/>
              <a:buFont typeface="Monotype Sorts" pitchFamily="2" charset="2"/>
              <a:buNone/>
            </a:pPr>
            <a:r>
              <a:rPr lang="en-US" sz="1600" b="1" dirty="0">
                <a:latin typeface="Agilent TT Cond" pitchFamily="34" charset="0"/>
              </a:rPr>
              <a:t>Analog Reconstruction Filters</a:t>
            </a:r>
            <a:endParaRPr lang="en-US" sz="1600" dirty="0">
              <a:latin typeface="Agilent TT Cond" pitchFamily="34" charset="0"/>
            </a:endParaRPr>
          </a:p>
        </p:txBody>
      </p:sp>
      <p:sp>
        <p:nvSpPr>
          <p:cNvPr id="67602" name="Line 24"/>
          <p:cNvSpPr>
            <a:spLocks noChangeShapeType="1"/>
          </p:cNvSpPr>
          <p:nvPr/>
        </p:nvSpPr>
        <p:spPr bwMode="auto">
          <a:xfrm>
            <a:off x="6934200" y="2309422"/>
            <a:ext cx="6096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7603" name="Line 25"/>
          <p:cNvSpPr>
            <a:spLocks noChangeShapeType="1"/>
          </p:cNvSpPr>
          <p:nvPr/>
        </p:nvSpPr>
        <p:spPr bwMode="auto">
          <a:xfrm>
            <a:off x="6934200" y="3323772"/>
            <a:ext cx="6096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7604" name="Text Box 26"/>
          <p:cNvSpPr txBox="1">
            <a:spLocks noChangeArrowheads="1"/>
          </p:cNvSpPr>
          <p:nvPr/>
        </p:nvSpPr>
        <p:spPr bwMode="auto">
          <a:xfrm>
            <a:off x="7696200" y="2180772"/>
            <a:ext cx="538163"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latin typeface="Agilent TT Cond" pitchFamily="34" charset="0"/>
              </a:rPr>
              <a:t>I</a:t>
            </a:r>
            <a:endParaRPr lang="en-US" sz="2200" dirty="0">
              <a:latin typeface="Agilent TT Cond" pitchFamily="34" charset="0"/>
            </a:endParaRPr>
          </a:p>
        </p:txBody>
      </p:sp>
      <p:sp>
        <p:nvSpPr>
          <p:cNvPr id="67605" name="Text Box 27"/>
          <p:cNvSpPr txBox="1">
            <a:spLocks noChangeArrowheads="1"/>
          </p:cNvSpPr>
          <p:nvPr/>
        </p:nvSpPr>
        <p:spPr bwMode="auto">
          <a:xfrm>
            <a:off x="7696200" y="3200400"/>
            <a:ext cx="538163" cy="2587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latin typeface="Agilent TT Cond" pitchFamily="34" charset="0"/>
              </a:rPr>
              <a:t>Q</a:t>
            </a:r>
            <a:endParaRPr lang="en-US" sz="2200" dirty="0">
              <a:latin typeface="Agilent TT Cond" pitchFamily="34" charset="0"/>
            </a:endParaRPr>
          </a:p>
        </p:txBody>
      </p:sp>
      <p:sp>
        <p:nvSpPr>
          <p:cNvPr id="67606" name="Text Box 28"/>
          <p:cNvSpPr txBox="1">
            <a:spLocks noChangeArrowheads="1"/>
          </p:cNvSpPr>
          <p:nvPr/>
        </p:nvSpPr>
        <p:spPr bwMode="auto">
          <a:xfrm>
            <a:off x="685800" y="4648200"/>
            <a:ext cx="1219200" cy="704850"/>
          </a:xfrm>
          <a:prstGeom prst="rect">
            <a:avLst/>
          </a:prstGeom>
          <a:noFill/>
          <a:ln w="9525">
            <a:solidFill>
              <a:schemeClr val="tx1"/>
            </a:solidFill>
            <a:miter lim="800000"/>
            <a:headEnd/>
            <a:tailEnd/>
          </a:ln>
        </p:spPr>
        <p:txBody>
          <a:bodyPr lIns="0" tIns="0" rIns="0" bIns="0">
            <a:spAutoFit/>
          </a:bodyPr>
          <a:lstStyle/>
          <a:p>
            <a:pPr algn="ctr">
              <a:lnSpc>
                <a:spcPct val="95000"/>
              </a:lnSpc>
              <a:spcBef>
                <a:spcPct val="50000"/>
              </a:spcBef>
              <a:spcAft>
                <a:spcPct val="50000"/>
              </a:spcAft>
            </a:pPr>
            <a:r>
              <a:rPr lang="en-US" sz="1600" b="1" dirty="0">
                <a:latin typeface="Agilent TT Cond" pitchFamily="34" charset="0"/>
              </a:rPr>
              <a:t>110001011010100101110010101010</a:t>
            </a:r>
          </a:p>
        </p:txBody>
      </p:sp>
      <p:sp>
        <p:nvSpPr>
          <p:cNvPr id="67607" name="Line 29"/>
          <p:cNvSpPr>
            <a:spLocks noChangeShapeType="1"/>
          </p:cNvSpPr>
          <p:nvPr/>
        </p:nvSpPr>
        <p:spPr bwMode="auto">
          <a:xfrm>
            <a:off x="1295400" y="3733800"/>
            <a:ext cx="0" cy="762000"/>
          </a:xfrm>
          <a:prstGeom prst="line">
            <a:avLst/>
          </a:prstGeom>
          <a:noFill/>
          <a:ln w="19050">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7608" name="Text Box 30"/>
          <p:cNvSpPr txBox="1">
            <a:spLocks noChangeArrowheads="1"/>
          </p:cNvSpPr>
          <p:nvPr/>
        </p:nvSpPr>
        <p:spPr bwMode="auto">
          <a:xfrm>
            <a:off x="2133600" y="4114800"/>
            <a:ext cx="1143000" cy="1303338"/>
          </a:xfrm>
          <a:prstGeom prst="rect">
            <a:avLst/>
          </a:prstGeom>
          <a:noFill/>
          <a:ln w="9525">
            <a:solidFill>
              <a:schemeClr val="tx1"/>
            </a:solidFill>
            <a:miter lim="800000"/>
            <a:headEnd/>
            <a:tailEnd/>
          </a:ln>
        </p:spPr>
        <p:txBody>
          <a:bodyPr lIns="0" tIns="0" rIns="0" bIns="0">
            <a:spAutoFit/>
          </a:bodyPr>
          <a:lstStyle/>
          <a:p>
            <a:pPr>
              <a:lnSpc>
                <a:spcPct val="95000"/>
              </a:lnSpc>
              <a:spcBef>
                <a:spcPct val="50000"/>
              </a:spcBef>
            </a:pPr>
            <a:r>
              <a:rPr lang="en-US" sz="1600" b="1" dirty="0">
                <a:latin typeface="Agilent TT Cond" pitchFamily="34" charset="0"/>
              </a:rPr>
              <a:t>00 -&gt; 1+j1</a:t>
            </a:r>
          </a:p>
          <a:p>
            <a:pPr>
              <a:lnSpc>
                <a:spcPct val="95000"/>
              </a:lnSpc>
              <a:spcBef>
                <a:spcPct val="50000"/>
              </a:spcBef>
            </a:pPr>
            <a:r>
              <a:rPr lang="en-US" sz="1600" b="1" dirty="0">
                <a:latin typeface="Agilent TT Cond" pitchFamily="34" charset="0"/>
              </a:rPr>
              <a:t>01 -&gt; -1+j1</a:t>
            </a:r>
          </a:p>
          <a:p>
            <a:pPr>
              <a:lnSpc>
                <a:spcPct val="95000"/>
              </a:lnSpc>
              <a:spcBef>
                <a:spcPct val="50000"/>
              </a:spcBef>
            </a:pPr>
            <a:r>
              <a:rPr lang="en-US" sz="1600" b="1" dirty="0">
                <a:latin typeface="Agilent TT Cond" pitchFamily="34" charset="0"/>
              </a:rPr>
              <a:t>10 -&gt; -1-j1</a:t>
            </a:r>
          </a:p>
          <a:p>
            <a:pPr>
              <a:lnSpc>
                <a:spcPct val="95000"/>
              </a:lnSpc>
              <a:spcBef>
                <a:spcPct val="50000"/>
              </a:spcBef>
            </a:pPr>
            <a:r>
              <a:rPr lang="en-US" sz="1600" b="1" dirty="0">
                <a:latin typeface="Agilent TT Cond" pitchFamily="34" charset="0"/>
              </a:rPr>
              <a:t>11 -&gt; 1-j1</a:t>
            </a:r>
          </a:p>
        </p:txBody>
      </p:sp>
      <p:pic>
        <p:nvPicPr>
          <p:cNvPr id="67609" name="Picture 31" descr="Filter Shape"/>
          <p:cNvPicPr>
            <a:picLocks noChangeAspect="1" noChangeArrowheads="1"/>
          </p:cNvPicPr>
          <p:nvPr/>
        </p:nvPicPr>
        <p:blipFill>
          <a:blip r:embed="rId3" cstate="print"/>
          <a:srcRect/>
          <a:stretch>
            <a:fillRect/>
          </a:stretch>
        </p:blipFill>
        <p:spPr bwMode="auto">
          <a:xfrm>
            <a:off x="3505200" y="4114800"/>
            <a:ext cx="1600200" cy="1243013"/>
          </a:xfrm>
          <a:prstGeom prst="rect">
            <a:avLst/>
          </a:prstGeom>
          <a:noFill/>
          <a:ln w="9525">
            <a:noFill/>
            <a:miter lim="800000"/>
            <a:headEnd/>
            <a:tailEnd/>
          </a:ln>
        </p:spPr>
      </p:pic>
      <p:sp>
        <p:nvSpPr>
          <p:cNvPr id="67610" name="Line 32"/>
          <p:cNvSpPr>
            <a:spLocks noChangeShapeType="1"/>
          </p:cNvSpPr>
          <p:nvPr/>
        </p:nvSpPr>
        <p:spPr bwMode="auto">
          <a:xfrm>
            <a:off x="2667000" y="3733800"/>
            <a:ext cx="0" cy="381000"/>
          </a:xfrm>
          <a:prstGeom prst="line">
            <a:avLst/>
          </a:prstGeom>
          <a:noFill/>
          <a:ln w="19050">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7611" name="Line 33"/>
          <p:cNvSpPr>
            <a:spLocks noChangeShapeType="1"/>
          </p:cNvSpPr>
          <p:nvPr/>
        </p:nvSpPr>
        <p:spPr bwMode="auto">
          <a:xfrm>
            <a:off x="3810000" y="3733800"/>
            <a:ext cx="0" cy="381000"/>
          </a:xfrm>
          <a:prstGeom prst="line">
            <a:avLst/>
          </a:prstGeom>
          <a:noFill/>
          <a:ln w="19050">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7612" name="Rectangle 34"/>
          <p:cNvSpPr>
            <a:spLocks noChangeArrowheads="1"/>
          </p:cNvSpPr>
          <p:nvPr/>
        </p:nvSpPr>
        <p:spPr bwMode="auto">
          <a:xfrm>
            <a:off x="268288" y="193675"/>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Block Diagram</a:t>
            </a:r>
          </a:p>
        </p:txBody>
      </p:sp>
      <p:sp>
        <p:nvSpPr>
          <p:cNvPr id="67613" name="Rectangle 35"/>
          <p:cNvSpPr>
            <a:spLocks noChangeArrowheads="1"/>
          </p:cNvSpPr>
          <p:nvPr/>
        </p:nvSpPr>
        <p:spPr bwMode="auto">
          <a:xfrm>
            <a:off x="1371600" y="9144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Baseband IQ signal generation</a:t>
            </a:r>
            <a:endParaRPr lang="en-US" sz="3200" b="1"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reeform 2"/>
          <p:cNvSpPr>
            <a:spLocks/>
          </p:cNvSpPr>
          <p:nvPr/>
        </p:nvSpPr>
        <p:spPr bwMode="auto">
          <a:xfrm>
            <a:off x="685800" y="2438400"/>
            <a:ext cx="2757488" cy="622300"/>
          </a:xfrm>
          <a:custGeom>
            <a:avLst/>
            <a:gdLst>
              <a:gd name="T0" fmla="*/ 0 w 1737"/>
              <a:gd name="T1" fmla="*/ 2147483647 h 392"/>
              <a:gd name="T2" fmla="*/ 2147483647 w 1737"/>
              <a:gd name="T3" fmla="*/ 2147483647 h 392"/>
              <a:gd name="T4" fmla="*/ 2147483647 w 1737"/>
              <a:gd name="T5" fmla="*/ 2147483647 h 392"/>
              <a:gd name="T6" fmla="*/ 2147483647 w 1737"/>
              <a:gd name="T7" fmla="*/ 2147483647 h 392"/>
              <a:gd name="T8" fmla="*/ 2147483647 w 1737"/>
              <a:gd name="T9" fmla="*/ 2147483647 h 392"/>
              <a:gd name="T10" fmla="*/ 2147483647 w 1737"/>
              <a:gd name="T11" fmla="*/ 2147483647 h 392"/>
              <a:gd name="T12" fmla="*/ 2147483647 w 1737"/>
              <a:gd name="T13" fmla="*/ 2147483647 h 392"/>
              <a:gd name="T14" fmla="*/ 2147483647 w 1737"/>
              <a:gd name="T15" fmla="*/ 2147483647 h 392"/>
              <a:gd name="T16" fmla="*/ 2147483647 w 1737"/>
              <a:gd name="T17" fmla="*/ 2147483647 h 392"/>
              <a:gd name="T18" fmla="*/ 2147483647 w 1737"/>
              <a:gd name="T19" fmla="*/ 2147483647 h 392"/>
              <a:gd name="T20" fmla="*/ 2147483647 w 1737"/>
              <a:gd name="T21" fmla="*/ 2147483647 h 392"/>
              <a:gd name="T22" fmla="*/ 2147483647 w 1737"/>
              <a:gd name="T23" fmla="*/ 2147483647 h 392"/>
              <a:gd name="T24" fmla="*/ 2147483647 w 1737"/>
              <a:gd name="T25" fmla="*/ 0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37"/>
              <a:gd name="T40" fmla="*/ 0 h 392"/>
              <a:gd name="T41" fmla="*/ 1737 w 173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37" h="392">
                <a:moveTo>
                  <a:pt x="0" y="391"/>
                </a:moveTo>
                <a:lnTo>
                  <a:pt x="327" y="391"/>
                </a:lnTo>
                <a:lnTo>
                  <a:pt x="327" y="32"/>
                </a:lnTo>
                <a:lnTo>
                  <a:pt x="593" y="32"/>
                </a:lnTo>
                <a:lnTo>
                  <a:pt x="613" y="391"/>
                </a:lnTo>
                <a:lnTo>
                  <a:pt x="963" y="391"/>
                </a:lnTo>
                <a:lnTo>
                  <a:pt x="963" y="10"/>
                </a:lnTo>
                <a:lnTo>
                  <a:pt x="1270" y="10"/>
                </a:lnTo>
                <a:lnTo>
                  <a:pt x="1270" y="391"/>
                </a:lnTo>
                <a:lnTo>
                  <a:pt x="1577" y="391"/>
                </a:lnTo>
                <a:lnTo>
                  <a:pt x="1577" y="10"/>
                </a:lnTo>
                <a:lnTo>
                  <a:pt x="1725" y="10"/>
                </a:lnTo>
                <a:lnTo>
                  <a:pt x="1736" y="0"/>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68611" name="Freeform 3"/>
          <p:cNvSpPr>
            <a:spLocks/>
          </p:cNvSpPr>
          <p:nvPr/>
        </p:nvSpPr>
        <p:spPr bwMode="auto">
          <a:xfrm>
            <a:off x="685800" y="4924425"/>
            <a:ext cx="3197225" cy="444500"/>
          </a:xfrm>
          <a:custGeom>
            <a:avLst/>
            <a:gdLst>
              <a:gd name="T0" fmla="*/ 0 w 2014"/>
              <a:gd name="T1" fmla="*/ 2147483647 h 280"/>
              <a:gd name="T2" fmla="*/ 2147483647 w 2014"/>
              <a:gd name="T3" fmla="*/ 2147483647 h 280"/>
              <a:gd name="T4" fmla="*/ 2147483647 w 2014"/>
              <a:gd name="T5" fmla="*/ 2147483647 h 280"/>
              <a:gd name="T6" fmla="*/ 2147483647 w 2014"/>
              <a:gd name="T7" fmla="*/ 2147483647 h 280"/>
              <a:gd name="T8" fmla="*/ 2147483647 w 2014"/>
              <a:gd name="T9" fmla="*/ 2147483647 h 280"/>
              <a:gd name="T10" fmla="*/ 2147483647 w 2014"/>
              <a:gd name="T11" fmla="*/ 2147483647 h 280"/>
              <a:gd name="T12" fmla="*/ 2147483647 w 2014"/>
              <a:gd name="T13" fmla="*/ 2147483647 h 280"/>
              <a:gd name="T14" fmla="*/ 2147483647 w 2014"/>
              <a:gd name="T15" fmla="*/ 2147483647 h 280"/>
              <a:gd name="T16" fmla="*/ 2147483647 w 2014"/>
              <a:gd name="T17" fmla="*/ 2147483647 h 280"/>
              <a:gd name="T18" fmla="*/ 2147483647 w 2014"/>
              <a:gd name="T19" fmla="*/ 2147483647 h 280"/>
              <a:gd name="T20" fmla="*/ 2147483647 w 2014"/>
              <a:gd name="T21" fmla="*/ 2147483647 h 280"/>
              <a:gd name="T22" fmla="*/ 2147483647 w 2014"/>
              <a:gd name="T23" fmla="*/ 2147483647 h 280"/>
              <a:gd name="T24" fmla="*/ 2147483647 w 2014"/>
              <a:gd name="T25" fmla="*/ 0 h 2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14"/>
              <a:gd name="T40" fmla="*/ 0 h 280"/>
              <a:gd name="T41" fmla="*/ 2014 w 2014"/>
              <a:gd name="T42" fmla="*/ 280 h 2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14" h="280">
                <a:moveTo>
                  <a:pt x="0" y="279"/>
                </a:moveTo>
                <a:lnTo>
                  <a:pt x="380" y="279"/>
                </a:lnTo>
                <a:lnTo>
                  <a:pt x="380" y="23"/>
                </a:lnTo>
                <a:lnTo>
                  <a:pt x="688" y="23"/>
                </a:lnTo>
                <a:lnTo>
                  <a:pt x="711" y="279"/>
                </a:lnTo>
                <a:lnTo>
                  <a:pt x="1117" y="279"/>
                </a:lnTo>
                <a:lnTo>
                  <a:pt x="1117" y="7"/>
                </a:lnTo>
                <a:lnTo>
                  <a:pt x="1473" y="7"/>
                </a:lnTo>
                <a:lnTo>
                  <a:pt x="1473" y="279"/>
                </a:lnTo>
                <a:lnTo>
                  <a:pt x="1829" y="279"/>
                </a:lnTo>
                <a:lnTo>
                  <a:pt x="1829" y="7"/>
                </a:lnTo>
                <a:lnTo>
                  <a:pt x="2002" y="7"/>
                </a:lnTo>
                <a:lnTo>
                  <a:pt x="2013" y="0"/>
                </a:lnTo>
              </a:path>
            </a:pathLst>
          </a:custGeom>
          <a:noFill/>
          <a:ln w="31234">
            <a:solidFill>
              <a:schemeClr val="tx2"/>
            </a:solidFill>
            <a:prstDash val="dash"/>
            <a:round/>
            <a:headEnd/>
            <a:tailEnd/>
          </a:ln>
        </p:spPr>
        <p:txBody>
          <a:bodyPr/>
          <a:lstStyle/>
          <a:p>
            <a:endParaRPr lang="en-US" dirty="0">
              <a:latin typeface="Agilent TT Cond" pitchFamily="34" charset="0"/>
            </a:endParaRPr>
          </a:p>
        </p:txBody>
      </p:sp>
      <p:sp>
        <p:nvSpPr>
          <p:cNvPr id="68612" name="Freeform 4"/>
          <p:cNvSpPr>
            <a:spLocks/>
          </p:cNvSpPr>
          <p:nvPr/>
        </p:nvSpPr>
        <p:spPr bwMode="auto">
          <a:xfrm>
            <a:off x="1298575" y="4972050"/>
            <a:ext cx="450850" cy="409575"/>
          </a:xfrm>
          <a:custGeom>
            <a:avLst/>
            <a:gdLst>
              <a:gd name="T0" fmla="*/ 2147483647 w 284"/>
              <a:gd name="T1" fmla="*/ 0 h 258"/>
              <a:gd name="T2" fmla="*/ 2147483647 w 284"/>
              <a:gd name="T3" fmla="*/ 2147483647 h 258"/>
              <a:gd name="T4" fmla="*/ 2147483647 w 284"/>
              <a:gd name="T5" fmla="*/ 2147483647 h 258"/>
              <a:gd name="T6" fmla="*/ 2147483647 w 284"/>
              <a:gd name="T7" fmla="*/ 2147483647 h 258"/>
              <a:gd name="T8" fmla="*/ 2147483647 w 284"/>
              <a:gd name="T9" fmla="*/ 2147483647 h 258"/>
              <a:gd name="T10" fmla="*/ 2147483647 w 284"/>
              <a:gd name="T11" fmla="*/ 2147483647 h 258"/>
              <a:gd name="T12" fmla="*/ 2147483647 w 284"/>
              <a:gd name="T13" fmla="*/ 2147483647 h 258"/>
              <a:gd name="T14" fmla="*/ 2147483647 w 284"/>
              <a:gd name="T15" fmla="*/ 2147483647 h 258"/>
              <a:gd name="T16" fmla="*/ 2147483647 w 284"/>
              <a:gd name="T17" fmla="*/ 2147483647 h 258"/>
              <a:gd name="T18" fmla="*/ 2147483647 w 284"/>
              <a:gd name="T19" fmla="*/ 2147483647 h 258"/>
              <a:gd name="T20" fmla="*/ 2147483647 w 284"/>
              <a:gd name="T21" fmla="*/ 2147483647 h 258"/>
              <a:gd name="T22" fmla="*/ 2147483647 w 284"/>
              <a:gd name="T23" fmla="*/ 2147483647 h 258"/>
              <a:gd name="T24" fmla="*/ 2147483647 w 284"/>
              <a:gd name="T25" fmla="*/ 2147483647 h 258"/>
              <a:gd name="T26" fmla="*/ 2147483647 w 284"/>
              <a:gd name="T27" fmla="*/ 2147483647 h 258"/>
              <a:gd name="T28" fmla="*/ 0 w 284"/>
              <a:gd name="T29" fmla="*/ 2147483647 h 258"/>
              <a:gd name="T30" fmla="*/ 0 w 284"/>
              <a:gd name="T31" fmla="*/ 2147483647 h 258"/>
              <a:gd name="T32" fmla="*/ 2147483647 w 284"/>
              <a:gd name="T33" fmla="*/ 2147483647 h 2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258"/>
              <a:gd name="T53" fmla="*/ 284 w 284"/>
              <a:gd name="T54" fmla="*/ 258 h 2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258">
                <a:moveTo>
                  <a:pt x="283" y="0"/>
                </a:moveTo>
                <a:lnTo>
                  <a:pt x="248" y="6"/>
                </a:lnTo>
                <a:lnTo>
                  <a:pt x="215" y="12"/>
                </a:lnTo>
                <a:lnTo>
                  <a:pt x="185" y="22"/>
                </a:lnTo>
                <a:lnTo>
                  <a:pt x="156" y="32"/>
                </a:lnTo>
                <a:lnTo>
                  <a:pt x="129" y="44"/>
                </a:lnTo>
                <a:lnTo>
                  <a:pt x="105" y="58"/>
                </a:lnTo>
                <a:lnTo>
                  <a:pt x="82" y="74"/>
                </a:lnTo>
                <a:lnTo>
                  <a:pt x="63" y="90"/>
                </a:lnTo>
                <a:lnTo>
                  <a:pt x="45" y="109"/>
                </a:lnTo>
                <a:lnTo>
                  <a:pt x="30" y="128"/>
                </a:lnTo>
                <a:lnTo>
                  <a:pt x="17" y="148"/>
                </a:lnTo>
                <a:lnTo>
                  <a:pt x="9" y="168"/>
                </a:lnTo>
                <a:lnTo>
                  <a:pt x="2" y="191"/>
                </a:lnTo>
                <a:lnTo>
                  <a:pt x="0" y="213"/>
                </a:lnTo>
                <a:lnTo>
                  <a:pt x="0" y="235"/>
                </a:lnTo>
                <a:lnTo>
                  <a:pt x="5" y="257"/>
                </a:lnTo>
              </a:path>
            </a:pathLst>
          </a:custGeom>
          <a:noFill/>
          <a:ln w="31234">
            <a:solidFill>
              <a:schemeClr val="folHlink"/>
            </a:solidFill>
            <a:round/>
            <a:headEnd/>
            <a:tailEnd/>
          </a:ln>
        </p:spPr>
        <p:txBody>
          <a:bodyPr/>
          <a:lstStyle/>
          <a:p>
            <a:endParaRPr lang="en-US" dirty="0">
              <a:latin typeface="Agilent TT Cond" pitchFamily="34" charset="0"/>
            </a:endParaRPr>
          </a:p>
        </p:txBody>
      </p:sp>
      <p:sp>
        <p:nvSpPr>
          <p:cNvPr id="68613" name="Freeform 5"/>
          <p:cNvSpPr>
            <a:spLocks/>
          </p:cNvSpPr>
          <p:nvPr/>
        </p:nvSpPr>
        <p:spPr bwMode="auto">
          <a:xfrm>
            <a:off x="1782763" y="4968875"/>
            <a:ext cx="692150" cy="407988"/>
          </a:xfrm>
          <a:custGeom>
            <a:avLst/>
            <a:gdLst>
              <a:gd name="T0" fmla="*/ 2147483647 w 436"/>
              <a:gd name="T1" fmla="*/ 0 h 257"/>
              <a:gd name="T2" fmla="*/ 0 w 436"/>
              <a:gd name="T3" fmla="*/ 2147483647 h 257"/>
              <a:gd name="T4" fmla="*/ 2147483647 w 436"/>
              <a:gd name="T5" fmla="*/ 2147483647 h 257"/>
              <a:gd name="T6" fmla="*/ 2147483647 w 436"/>
              <a:gd name="T7" fmla="*/ 2147483647 h 257"/>
              <a:gd name="T8" fmla="*/ 2147483647 w 436"/>
              <a:gd name="T9" fmla="*/ 2147483647 h 257"/>
              <a:gd name="T10" fmla="*/ 2147483647 w 436"/>
              <a:gd name="T11" fmla="*/ 2147483647 h 257"/>
              <a:gd name="T12" fmla="*/ 2147483647 w 436"/>
              <a:gd name="T13" fmla="*/ 2147483647 h 257"/>
              <a:gd name="T14" fmla="*/ 2147483647 w 436"/>
              <a:gd name="T15" fmla="*/ 2147483647 h 257"/>
              <a:gd name="T16" fmla="*/ 2147483647 w 436"/>
              <a:gd name="T17" fmla="*/ 2147483647 h 257"/>
              <a:gd name="T18" fmla="*/ 2147483647 w 436"/>
              <a:gd name="T19" fmla="*/ 2147483647 h 257"/>
              <a:gd name="T20" fmla="*/ 2147483647 w 436"/>
              <a:gd name="T21" fmla="*/ 2147483647 h 257"/>
              <a:gd name="T22" fmla="*/ 2147483647 w 436"/>
              <a:gd name="T23" fmla="*/ 2147483647 h 257"/>
              <a:gd name="T24" fmla="*/ 2147483647 w 436"/>
              <a:gd name="T25" fmla="*/ 2147483647 h 257"/>
              <a:gd name="T26" fmla="*/ 2147483647 w 436"/>
              <a:gd name="T27" fmla="*/ 2147483647 h 257"/>
              <a:gd name="T28" fmla="*/ 2147483647 w 436"/>
              <a:gd name="T29" fmla="*/ 2147483647 h 257"/>
              <a:gd name="T30" fmla="*/ 2147483647 w 436"/>
              <a:gd name="T31" fmla="*/ 2147483647 h 257"/>
              <a:gd name="T32" fmla="*/ 2147483647 w 436"/>
              <a:gd name="T33" fmla="*/ 2147483647 h 2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6"/>
              <a:gd name="T52" fmla="*/ 0 h 257"/>
              <a:gd name="T53" fmla="*/ 436 w 436"/>
              <a:gd name="T54" fmla="*/ 257 h 2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6" h="257">
                <a:moveTo>
                  <a:pt x="2" y="0"/>
                </a:moveTo>
                <a:lnTo>
                  <a:pt x="0" y="25"/>
                </a:lnTo>
                <a:lnTo>
                  <a:pt x="4" y="49"/>
                </a:lnTo>
                <a:lnTo>
                  <a:pt x="12" y="72"/>
                </a:lnTo>
                <a:lnTo>
                  <a:pt x="25" y="94"/>
                </a:lnTo>
                <a:lnTo>
                  <a:pt x="42" y="116"/>
                </a:lnTo>
                <a:lnTo>
                  <a:pt x="62" y="137"/>
                </a:lnTo>
                <a:lnTo>
                  <a:pt x="86" y="156"/>
                </a:lnTo>
                <a:lnTo>
                  <a:pt x="114" y="173"/>
                </a:lnTo>
                <a:lnTo>
                  <a:pt x="143" y="190"/>
                </a:lnTo>
                <a:lnTo>
                  <a:pt x="178" y="205"/>
                </a:lnTo>
                <a:lnTo>
                  <a:pt x="214" y="219"/>
                </a:lnTo>
                <a:lnTo>
                  <a:pt x="255" y="230"/>
                </a:lnTo>
                <a:lnTo>
                  <a:pt x="295" y="240"/>
                </a:lnTo>
                <a:lnTo>
                  <a:pt x="340" y="248"/>
                </a:lnTo>
                <a:lnTo>
                  <a:pt x="386" y="253"/>
                </a:lnTo>
                <a:lnTo>
                  <a:pt x="435" y="256"/>
                </a:lnTo>
              </a:path>
            </a:pathLst>
          </a:custGeom>
          <a:noFill/>
          <a:ln w="31234">
            <a:solidFill>
              <a:schemeClr val="folHlink"/>
            </a:solidFill>
            <a:round/>
            <a:headEnd/>
            <a:tailEnd/>
          </a:ln>
        </p:spPr>
        <p:txBody>
          <a:bodyPr/>
          <a:lstStyle/>
          <a:p>
            <a:endParaRPr lang="en-US" dirty="0">
              <a:latin typeface="Agilent TT Cond" pitchFamily="34" charset="0"/>
            </a:endParaRPr>
          </a:p>
        </p:txBody>
      </p:sp>
      <p:sp>
        <p:nvSpPr>
          <p:cNvPr id="68614" name="Freeform 6"/>
          <p:cNvSpPr>
            <a:spLocks/>
          </p:cNvSpPr>
          <p:nvPr/>
        </p:nvSpPr>
        <p:spPr bwMode="auto">
          <a:xfrm>
            <a:off x="2465388" y="4938713"/>
            <a:ext cx="549275" cy="455612"/>
          </a:xfrm>
          <a:custGeom>
            <a:avLst/>
            <a:gdLst>
              <a:gd name="T0" fmla="*/ 2147483647 w 346"/>
              <a:gd name="T1" fmla="*/ 0 h 287"/>
              <a:gd name="T2" fmla="*/ 2147483647 w 346"/>
              <a:gd name="T3" fmla="*/ 2147483647 h 287"/>
              <a:gd name="T4" fmla="*/ 2147483647 w 346"/>
              <a:gd name="T5" fmla="*/ 2147483647 h 287"/>
              <a:gd name="T6" fmla="*/ 2147483647 w 346"/>
              <a:gd name="T7" fmla="*/ 2147483647 h 287"/>
              <a:gd name="T8" fmla="*/ 2147483647 w 346"/>
              <a:gd name="T9" fmla="*/ 2147483647 h 287"/>
              <a:gd name="T10" fmla="*/ 2147483647 w 346"/>
              <a:gd name="T11" fmla="*/ 2147483647 h 287"/>
              <a:gd name="T12" fmla="*/ 2147483647 w 346"/>
              <a:gd name="T13" fmla="*/ 2147483647 h 287"/>
              <a:gd name="T14" fmla="*/ 2147483647 w 346"/>
              <a:gd name="T15" fmla="*/ 2147483647 h 287"/>
              <a:gd name="T16" fmla="*/ 2147483647 w 346"/>
              <a:gd name="T17" fmla="*/ 2147483647 h 287"/>
              <a:gd name="T18" fmla="*/ 2147483647 w 346"/>
              <a:gd name="T19" fmla="*/ 2147483647 h 287"/>
              <a:gd name="T20" fmla="*/ 2147483647 w 346"/>
              <a:gd name="T21" fmla="*/ 2147483647 h 287"/>
              <a:gd name="T22" fmla="*/ 2147483647 w 346"/>
              <a:gd name="T23" fmla="*/ 2147483647 h 287"/>
              <a:gd name="T24" fmla="*/ 2147483647 w 346"/>
              <a:gd name="T25" fmla="*/ 2147483647 h 287"/>
              <a:gd name="T26" fmla="*/ 2147483647 w 346"/>
              <a:gd name="T27" fmla="*/ 2147483647 h 287"/>
              <a:gd name="T28" fmla="*/ 0 w 346"/>
              <a:gd name="T29" fmla="*/ 2147483647 h 287"/>
              <a:gd name="T30" fmla="*/ 0 w 346"/>
              <a:gd name="T31" fmla="*/ 2147483647 h 287"/>
              <a:gd name="T32" fmla="*/ 2147483647 w 346"/>
              <a:gd name="T33" fmla="*/ 2147483647 h 2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287"/>
              <a:gd name="T53" fmla="*/ 346 w 346"/>
              <a:gd name="T54" fmla="*/ 287 h 2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287">
                <a:moveTo>
                  <a:pt x="345" y="0"/>
                </a:moveTo>
                <a:lnTo>
                  <a:pt x="303" y="7"/>
                </a:lnTo>
                <a:lnTo>
                  <a:pt x="264" y="14"/>
                </a:lnTo>
                <a:lnTo>
                  <a:pt x="226" y="23"/>
                </a:lnTo>
                <a:lnTo>
                  <a:pt x="192" y="35"/>
                </a:lnTo>
                <a:lnTo>
                  <a:pt x="158" y="49"/>
                </a:lnTo>
                <a:lnTo>
                  <a:pt x="129" y="65"/>
                </a:lnTo>
                <a:lnTo>
                  <a:pt x="101" y="83"/>
                </a:lnTo>
                <a:lnTo>
                  <a:pt x="78" y="100"/>
                </a:lnTo>
                <a:lnTo>
                  <a:pt x="55" y="121"/>
                </a:lnTo>
                <a:lnTo>
                  <a:pt x="37" y="142"/>
                </a:lnTo>
                <a:lnTo>
                  <a:pt x="22" y="165"/>
                </a:lnTo>
                <a:lnTo>
                  <a:pt x="11" y="188"/>
                </a:lnTo>
                <a:lnTo>
                  <a:pt x="4" y="212"/>
                </a:lnTo>
                <a:lnTo>
                  <a:pt x="0" y="236"/>
                </a:lnTo>
                <a:lnTo>
                  <a:pt x="0" y="262"/>
                </a:lnTo>
                <a:lnTo>
                  <a:pt x="6" y="286"/>
                </a:lnTo>
              </a:path>
            </a:pathLst>
          </a:custGeom>
          <a:noFill/>
          <a:ln w="31234">
            <a:solidFill>
              <a:schemeClr val="folHlink"/>
            </a:solidFill>
            <a:round/>
            <a:headEnd/>
            <a:tailEnd/>
          </a:ln>
        </p:spPr>
        <p:txBody>
          <a:bodyPr/>
          <a:lstStyle/>
          <a:p>
            <a:endParaRPr lang="en-US" dirty="0">
              <a:latin typeface="Agilent TT Cond" pitchFamily="34" charset="0"/>
            </a:endParaRPr>
          </a:p>
        </p:txBody>
      </p:sp>
      <p:sp>
        <p:nvSpPr>
          <p:cNvPr id="68615" name="Freeform 7"/>
          <p:cNvSpPr>
            <a:spLocks/>
          </p:cNvSpPr>
          <p:nvPr/>
        </p:nvSpPr>
        <p:spPr bwMode="auto">
          <a:xfrm>
            <a:off x="3022600" y="4940300"/>
            <a:ext cx="538163" cy="406400"/>
          </a:xfrm>
          <a:custGeom>
            <a:avLst/>
            <a:gdLst>
              <a:gd name="T0" fmla="*/ 2147483647 w 339"/>
              <a:gd name="T1" fmla="*/ 0 h 256"/>
              <a:gd name="T2" fmla="*/ 0 w 339"/>
              <a:gd name="T3" fmla="*/ 2147483647 h 256"/>
              <a:gd name="T4" fmla="*/ 2147483647 w 339"/>
              <a:gd name="T5" fmla="*/ 2147483647 h 256"/>
              <a:gd name="T6" fmla="*/ 2147483647 w 339"/>
              <a:gd name="T7" fmla="*/ 2147483647 h 256"/>
              <a:gd name="T8" fmla="*/ 2147483647 w 339"/>
              <a:gd name="T9" fmla="*/ 2147483647 h 256"/>
              <a:gd name="T10" fmla="*/ 2147483647 w 339"/>
              <a:gd name="T11" fmla="*/ 2147483647 h 256"/>
              <a:gd name="T12" fmla="*/ 2147483647 w 339"/>
              <a:gd name="T13" fmla="*/ 2147483647 h 256"/>
              <a:gd name="T14" fmla="*/ 2147483647 w 339"/>
              <a:gd name="T15" fmla="*/ 2147483647 h 256"/>
              <a:gd name="T16" fmla="*/ 2147483647 w 339"/>
              <a:gd name="T17" fmla="*/ 2147483647 h 256"/>
              <a:gd name="T18" fmla="*/ 2147483647 w 339"/>
              <a:gd name="T19" fmla="*/ 2147483647 h 256"/>
              <a:gd name="T20" fmla="*/ 2147483647 w 339"/>
              <a:gd name="T21" fmla="*/ 2147483647 h 256"/>
              <a:gd name="T22" fmla="*/ 2147483647 w 339"/>
              <a:gd name="T23" fmla="*/ 2147483647 h 256"/>
              <a:gd name="T24" fmla="*/ 2147483647 w 339"/>
              <a:gd name="T25" fmla="*/ 2147483647 h 256"/>
              <a:gd name="T26" fmla="*/ 2147483647 w 339"/>
              <a:gd name="T27" fmla="*/ 2147483647 h 256"/>
              <a:gd name="T28" fmla="*/ 2147483647 w 339"/>
              <a:gd name="T29" fmla="*/ 2147483647 h 256"/>
              <a:gd name="T30" fmla="*/ 2147483647 w 339"/>
              <a:gd name="T31" fmla="*/ 2147483647 h 256"/>
              <a:gd name="T32" fmla="*/ 2147483647 w 339"/>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9"/>
              <a:gd name="T52" fmla="*/ 0 h 256"/>
              <a:gd name="T53" fmla="*/ 339 w 339"/>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9" h="256">
                <a:moveTo>
                  <a:pt x="1" y="0"/>
                </a:moveTo>
                <a:lnTo>
                  <a:pt x="0" y="25"/>
                </a:lnTo>
                <a:lnTo>
                  <a:pt x="3" y="49"/>
                </a:lnTo>
                <a:lnTo>
                  <a:pt x="9" y="72"/>
                </a:lnTo>
                <a:lnTo>
                  <a:pt x="19" y="94"/>
                </a:lnTo>
                <a:lnTo>
                  <a:pt x="31" y="117"/>
                </a:lnTo>
                <a:lnTo>
                  <a:pt x="48" y="137"/>
                </a:lnTo>
                <a:lnTo>
                  <a:pt x="66" y="156"/>
                </a:lnTo>
                <a:lnTo>
                  <a:pt x="88" y="173"/>
                </a:lnTo>
                <a:lnTo>
                  <a:pt x="111" y="190"/>
                </a:lnTo>
                <a:lnTo>
                  <a:pt x="138" y="205"/>
                </a:lnTo>
                <a:lnTo>
                  <a:pt x="166" y="219"/>
                </a:lnTo>
                <a:lnTo>
                  <a:pt x="198" y="229"/>
                </a:lnTo>
                <a:lnTo>
                  <a:pt x="230" y="240"/>
                </a:lnTo>
                <a:lnTo>
                  <a:pt x="264" y="247"/>
                </a:lnTo>
                <a:lnTo>
                  <a:pt x="300" y="253"/>
                </a:lnTo>
                <a:lnTo>
                  <a:pt x="338" y="255"/>
                </a:lnTo>
              </a:path>
            </a:pathLst>
          </a:custGeom>
          <a:noFill/>
          <a:ln w="31234">
            <a:solidFill>
              <a:schemeClr val="folHlink"/>
            </a:solidFill>
            <a:round/>
            <a:headEnd/>
            <a:tailEnd/>
          </a:ln>
        </p:spPr>
        <p:txBody>
          <a:bodyPr/>
          <a:lstStyle/>
          <a:p>
            <a:endParaRPr lang="en-US" dirty="0">
              <a:latin typeface="Agilent TT Cond" pitchFamily="34" charset="0"/>
            </a:endParaRPr>
          </a:p>
        </p:txBody>
      </p:sp>
      <p:grpSp>
        <p:nvGrpSpPr>
          <p:cNvPr id="68616" name="Group 8"/>
          <p:cNvGrpSpPr>
            <a:grpSpLocks/>
          </p:cNvGrpSpPr>
          <p:nvPr/>
        </p:nvGrpSpPr>
        <p:grpSpPr bwMode="auto">
          <a:xfrm>
            <a:off x="5157788" y="2324100"/>
            <a:ext cx="3160712" cy="541338"/>
            <a:chOff x="3516" y="1975"/>
            <a:chExt cx="1991" cy="341"/>
          </a:xfrm>
        </p:grpSpPr>
        <p:sp>
          <p:nvSpPr>
            <p:cNvPr id="68657" name="Line 9"/>
            <p:cNvSpPr>
              <a:spLocks noChangeShapeType="1"/>
            </p:cNvSpPr>
            <p:nvPr/>
          </p:nvSpPr>
          <p:spPr bwMode="auto">
            <a:xfrm>
              <a:off x="3516" y="2316"/>
              <a:ext cx="1991"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8658" name="Line 10"/>
            <p:cNvSpPr>
              <a:spLocks noChangeShapeType="1"/>
            </p:cNvSpPr>
            <p:nvPr/>
          </p:nvSpPr>
          <p:spPr bwMode="auto">
            <a:xfrm flipV="1">
              <a:off x="4495" y="1975"/>
              <a:ext cx="0" cy="335"/>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grpSp>
      <p:sp>
        <p:nvSpPr>
          <p:cNvPr id="68617" name="Text Box 11"/>
          <p:cNvSpPr txBox="1">
            <a:spLocks noChangeArrowheads="1"/>
          </p:cNvSpPr>
          <p:nvPr/>
        </p:nvSpPr>
        <p:spPr bwMode="auto">
          <a:xfrm>
            <a:off x="7004050" y="2868613"/>
            <a:ext cx="1377950" cy="293687"/>
          </a:xfrm>
          <a:prstGeom prst="rect">
            <a:avLst/>
          </a:prstGeom>
          <a:noFill/>
          <a:ln w="9525">
            <a:noFill/>
            <a:miter lim="800000"/>
            <a:headEnd/>
            <a:tailEnd/>
          </a:ln>
        </p:spPr>
        <p:txBody>
          <a:bodyPr lIns="0" tIns="0" rIns="0" bIns="0"/>
          <a:lstStyle/>
          <a:p>
            <a:pPr defTabSz="449263">
              <a:buClr>
                <a:srgbClr val="000000"/>
              </a:buClr>
              <a:buSzPct val="90000"/>
              <a:buFont typeface="Monotype Sorts" pitchFamily="2" charset="2"/>
              <a:buNone/>
            </a:pPr>
            <a:r>
              <a:rPr lang="en-US" sz="1900" b="1" i="1" dirty="0">
                <a:solidFill>
                  <a:srgbClr val="000000"/>
                </a:solidFill>
                <a:latin typeface="Agilent TT Cond" pitchFamily="34" charset="0"/>
              </a:rPr>
              <a:t>Frequency</a:t>
            </a:r>
            <a:endParaRPr lang="en-US" dirty="0">
              <a:latin typeface="Agilent TT Cond" pitchFamily="34" charset="0"/>
            </a:endParaRPr>
          </a:p>
        </p:txBody>
      </p:sp>
      <p:grpSp>
        <p:nvGrpSpPr>
          <p:cNvPr id="68618" name="Group 12"/>
          <p:cNvGrpSpPr>
            <a:grpSpLocks/>
          </p:cNvGrpSpPr>
          <p:nvPr/>
        </p:nvGrpSpPr>
        <p:grpSpPr bwMode="auto">
          <a:xfrm>
            <a:off x="5043488" y="4832350"/>
            <a:ext cx="3160712" cy="441325"/>
            <a:chOff x="3421" y="3280"/>
            <a:chExt cx="1991" cy="278"/>
          </a:xfrm>
        </p:grpSpPr>
        <p:sp>
          <p:nvSpPr>
            <p:cNvPr id="68655" name="Line 13"/>
            <p:cNvSpPr>
              <a:spLocks noChangeShapeType="1"/>
            </p:cNvSpPr>
            <p:nvPr/>
          </p:nvSpPr>
          <p:spPr bwMode="auto">
            <a:xfrm>
              <a:off x="3421" y="3558"/>
              <a:ext cx="1991" cy="0"/>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sp>
          <p:nvSpPr>
            <p:cNvPr id="68656" name="Line 14"/>
            <p:cNvSpPr>
              <a:spLocks noChangeShapeType="1"/>
            </p:cNvSpPr>
            <p:nvPr/>
          </p:nvSpPr>
          <p:spPr bwMode="auto">
            <a:xfrm flipV="1">
              <a:off x="4400" y="3280"/>
              <a:ext cx="0" cy="273"/>
            </a:xfrm>
            <a:prstGeom prst="line">
              <a:avLst/>
            </a:prstGeom>
            <a:noFill/>
            <a:ln w="31234">
              <a:solidFill>
                <a:srgbClr val="000000"/>
              </a:solidFill>
              <a:round/>
              <a:headEnd/>
              <a:tailEnd/>
            </a:ln>
          </p:spPr>
          <p:txBody>
            <a:bodyPr wrap="none" anchor="ctr"/>
            <a:lstStyle/>
            <a:p>
              <a:endParaRPr lang="en-US" dirty="0">
                <a:latin typeface="Agilent TT Cond" pitchFamily="34" charset="0"/>
              </a:endParaRPr>
            </a:p>
          </p:txBody>
        </p:sp>
      </p:grpSp>
      <p:sp>
        <p:nvSpPr>
          <p:cNvPr id="68619" name="Text Box 15"/>
          <p:cNvSpPr txBox="1">
            <a:spLocks noChangeArrowheads="1"/>
          </p:cNvSpPr>
          <p:nvPr/>
        </p:nvSpPr>
        <p:spPr bwMode="auto">
          <a:xfrm>
            <a:off x="6883400" y="5268913"/>
            <a:ext cx="1390650" cy="293687"/>
          </a:xfrm>
          <a:prstGeom prst="rect">
            <a:avLst/>
          </a:prstGeom>
          <a:noFill/>
          <a:ln w="9525">
            <a:noFill/>
            <a:miter lim="800000"/>
            <a:headEnd/>
            <a:tailEnd/>
          </a:ln>
        </p:spPr>
        <p:txBody>
          <a:bodyPr lIns="0" tIns="0" rIns="0" bIns="0"/>
          <a:lstStyle/>
          <a:p>
            <a:pPr defTabSz="449263">
              <a:buClr>
                <a:srgbClr val="000000"/>
              </a:buClr>
              <a:buSzPct val="90000"/>
              <a:buFont typeface="Monotype Sorts" pitchFamily="2" charset="2"/>
              <a:buNone/>
            </a:pPr>
            <a:r>
              <a:rPr lang="en-US" sz="1900" b="1" i="1" dirty="0">
                <a:solidFill>
                  <a:srgbClr val="000000"/>
                </a:solidFill>
                <a:latin typeface="Agilent TT Cond" pitchFamily="34" charset="0"/>
              </a:rPr>
              <a:t>Frequency</a:t>
            </a:r>
            <a:endParaRPr lang="en-US" dirty="0">
              <a:latin typeface="Agilent TT Cond" pitchFamily="34" charset="0"/>
            </a:endParaRPr>
          </a:p>
        </p:txBody>
      </p:sp>
      <p:sp>
        <p:nvSpPr>
          <p:cNvPr id="68620" name="AutoShape 16"/>
          <p:cNvSpPr>
            <a:spLocks noChangeArrowheads="1"/>
          </p:cNvSpPr>
          <p:nvPr/>
        </p:nvSpPr>
        <p:spPr bwMode="auto">
          <a:xfrm>
            <a:off x="4114800" y="5006975"/>
            <a:ext cx="609600" cy="381000"/>
          </a:xfrm>
          <a:prstGeom prst="rightArrow">
            <a:avLst>
              <a:gd name="adj1" fmla="val 50000"/>
              <a:gd name="adj2" fmla="val 40000"/>
            </a:avLst>
          </a:prstGeom>
          <a:solidFill>
            <a:schemeClr val="tx2"/>
          </a:solidFill>
          <a:ln w="19050">
            <a:solidFill>
              <a:schemeClr val="tx2"/>
            </a:solidFill>
            <a:miter lim="800000"/>
            <a:headEnd/>
            <a:tailEnd/>
          </a:ln>
        </p:spPr>
        <p:txBody>
          <a:bodyPr wrap="none" lIns="0" tIns="0" rIns="0" bIns="0" anchor="ctr"/>
          <a:lstStyle/>
          <a:p>
            <a:endParaRPr lang="en-US" dirty="0">
              <a:latin typeface="Agilent TT Cond" pitchFamily="34" charset="0"/>
            </a:endParaRPr>
          </a:p>
        </p:txBody>
      </p:sp>
      <p:sp>
        <p:nvSpPr>
          <p:cNvPr id="68621" name="AutoShape 17"/>
          <p:cNvSpPr>
            <a:spLocks noChangeArrowheads="1"/>
          </p:cNvSpPr>
          <p:nvPr/>
        </p:nvSpPr>
        <p:spPr bwMode="auto">
          <a:xfrm>
            <a:off x="4114800" y="2667000"/>
            <a:ext cx="609600" cy="381000"/>
          </a:xfrm>
          <a:prstGeom prst="rightArrow">
            <a:avLst>
              <a:gd name="adj1" fmla="val 50000"/>
              <a:gd name="adj2" fmla="val 40000"/>
            </a:avLst>
          </a:prstGeom>
          <a:solidFill>
            <a:schemeClr val="tx2"/>
          </a:solidFill>
          <a:ln w="19050">
            <a:solidFill>
              <a:schemeClr val="tx2"/>
            </a:solidFill>
            <a:miter lim="800000"/>
            <a:headEnd/>
            <a:tailEnd/>
          </a:ln>
        </p:spPr>
        <p:txBody>
          <a:bodyPr wrap="none" lIns="0" tIns="0" rIns="0" bIns="0" anchor="ctr"/>
          <a:lstStyle/>
          <a:p>
            <a:endParaRPr lang="en-US" dirty="0">
              <a:latin typeface="Agilent TT Cond" pitchFamily="34" charset="0"/>
            </a:endParaRPr>
          </a:p>
        </p:txBody>
      </p:sp>
      <p:sp>
        <p:nvSpPr>
          <p:cNvPr id="68622" name="Text Box 18"/>
          <p:cNvSpPr txBox="1">
            <a:spLocks noChangeArrowheads="1"/>
          </p:cNvSpPr>
          <p:nvPr/>
        </p:nvSpPr>
        <p:spPr bwMode="auto">
          <a:xfrm>
            <a:off x="762000" y="1912938"/>
            <a:ext cx="3841886" cy="276999"/>
          </a:xfrm>
          <a:prstGeom prst="rect">
            <a:avLst/>
          </a:prstGeom>
          <a:noFill/>
          <a:ln w="19050">
            <a:noFill/>
            <a:miter lim="800000"/>
            <a:headEnd/>
            <a:tailEnd/>
          </a:ln>
        </p:spPr>
        <p:txBody>
          <a:bodyPr wrap="none" lIns="0" tIns="0" rIns="0" bIns="0">
            <a:spAutoFit/>
          </a:bodyPr>
          <a:lstStyle/>
          <a:p>
            <a:pPr>
              <a:spcBef>
                <a:spcPct val="30000"/>
              </a:spcBef>
            </a:pPr>
            <a:r>
              <a:rPr lang="en-US" sz="1800" dirty="0">
                <a:latin typeface="Agilent TT Cond" pitchFamily="34" charset="0"/>
              </a:rPr>
              <a:t>Fast Transitions Require Wide Bandwidths</a:t>
            </a:r>
          </a:p>
        </p:txBody>
      </p:sp>
      <p:sp>
        <p:nvSpPr>
          <p:cNvPr id="68623" name="Text Box 19"/>
          <p:cNvSpPr txBox="1">
            <a:spLocks noChangeArrowheads="1"/>
          </p:cNvSpPr>
          <p:nvPr/>
        </p:nvSpPr>
        <p:spPr bwMode="auto">
          <a:xfrm>
            <a:off x="762000" y="5722938"/>
            <a:ext cx="5576976" cy="276999"/>
          </a:xfrm>
          <a:prstGeom prst="rect">
            <a:avLst/>
          </a:prstGeom>
          <a:noFill/>
          <a:ln w="19050">
            <a:noFill/>
            <a:miter lim="800000"/>
            <a:headEnd/>
            <a:tailEnd/>
          </a:ln>
        </p:spPr>
        <p:txBody>
          <a:bodyPr wrap="none" lIns="0" tIns="0" rIns="0" bIns="0">
            <a:spAutoFit/>
          </a:bodyPr>
          <a:lstStyle/>
          <a:p>
            <a:pPr>
              <a:spcBef>
                <a:spcPct val="30000"/>
              </a:spcBef>
            </a:pPr>
            <a:r>
              <a:rPr lang="en-US" sz="1800" dirty="0">
                <a:latin typeface="Agilent TT Cond" pitchFamily="34" charset="0"/>
              </a:rPr>
              <a:t>Filtering Slows Down Transitions and Narrows the Bandwidth</a:t>
            </a:r>
          </a:p>
        </p:txBody>
      </p:sp>
      <p:grpSp>
        <p:nvGrpSpPr>
          <p:cNvPr id="68625" name="Group 21"/>
          <p:cNvGrpSpPr>
            <a:grpSpLocks/>
          </p:cNvGrpSpPr>
          <p:nvPr/>
        </p:nvGrpSpPr>
        <p:grpSpPr bwMode="auto">
          <a:xfrm>
            <a:off x="5029200" y="1676400"/>
            <a:ext cx="3352800" cy="1171575"/>
            <a:chOff x="3168" y="1056"/>
            <a:chExt cx="2112" cy="738"/>
          </a:xfrm>
        </p:grpSpPr>
        <p:sp>
          <p:nvSpPr>
            <p:cNvPr id="68645" name="Freeform 22"/>
            <p:cNvSpPr>
              <a:spLocks noChangeAspect="1"/>
            </p:cNvSpPr>
            <p:nvPr/>
          </p:nvSpPr>
          <p:spPr bwMode="auto">
            <a:xfrm>
              <a:off x="4844" y="1581"/>
              <a:ext cx="209" cy="212"/>
            </a:xfrm>
            <a:custGeom>
              <a:avLst/>
              <a:gdLst>
                <a:gd name="T0" fmla="*/ 0 w 209"/>
                <a:gd name="T1" fmla="*/ 215 h 211"/>
                <a:gd name="T2" fmla="*/ 2 w 209"/>
                <a:gd name="T3" fmla="*/ 178 h 211"/>
                <a:gd name="T4" fmla="*/ 7 w 209"/>
                <a:gd name="T5" fmla="*/ 142 h 211"/>
                <a:gd name="T6" fmla="*/ 15 w 209"/>
                <a:gd name="T7" fmla="*/ 105 h 211"/>
                <a:gd name="T8" fmla="*/ 25 w 209"/>
                <a:gd name="T9" fmla="*/ 74 h 211"/>
                <a:gd name="T10" fmla="*/ 38 w 209"/>
                <a:gd name="T11" fmla="*/ 49 h 211"/>
                <a:gd name="T12" fmla="*/ 53 w 209"/>
                <a:gd name="T13" fmla="*/ 28 h 211"/>
                <a:gd name="T14" fmla="*/ 69 w 209"/>
                <a:gd name="T15" fmla="*/ 13 h 211"/>
                <a:gd name="T16" fmla="*/ 86 w 209"/>
                <a:gd name="T17" fmla="*/ 3 h 211"/>
                <a:gd name="T18" fmla="*/ 105 w 209"/>
                <a:gd name="T19" fmla="*/ 0 h 211"/>
                <a:gd name="T20" fmla="*/ 123 w 209"/>
                <a:gd name="T21" fmla="*/ 3 h 211"/>
                <a:gd name="T22" fmla="*/ 142 w 209"/>
                <a:gd name="T23" fmla="*/ 13 h 211"/>
                <a:gd name="T24" fmla="*/ 157 w 209"/>
                <a:gd name="T25" fmla="*/ 28 h 211"/>
                <a:gd name="T26" fmla="*/ 173 w 209"/>
                <a:gd name="T27" fmla="*/ 49 h 211"/>
                <a:gd name="T28" fmla="*/ 186 w 209"/>
                <a:gd name="T29" fmla="*/ 74 h 211"/>
                <a:gd name="T30" fmla="*/ 196 w 209"/>
                <a:gd name="T31" fmla="*/ 105 h 211"/>
                <a:gd name="T32" fmla="*/ 203 w 209"/>
                <a:gd name="T33" fmla="*/ 142 h 211"/>
                <a:gd name="T34" fmla="*/ 209 w 209"/>
                <a:gd name="T35" fmla="*/ 178 h 211"/>
                <a:gd name="T36" fmla="*/ 209 w 209"/>
                <a:gd name="T37" fmla="*/ 215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46" name="Freeform 23"/>
            <p:cNvSpPr>
              <a:spLocks noChangeAspect="1"/>
            </p:cNvSpPr>
            <p:nvPr/>
          </p:nvSpPr>
          <p:spPr bwMode="auto">
            <a:xfrm>
              <a:off x="4635" y="1476"/>
              <a:ext cx="209" cy="317"/>
            </a:xfrm>
            <a:custGeom>
              <a:avLst/>
              <a:gdLst>
                <a:gd name="T0" fmla="*/ 0 w 210"/>
                <a:gd name="T1" fmla="*/ 323 h 315"/>
                <a:gd name="T2" fmla="*/ 2 w 210"/>
                <a:gd name="T3" fmla="*/ 277 h 315"/>
                <a:gd name="T4" fmla="*/ 4 w 210"/>
                <a:gd name="T5" fmla="*/ 229 h 315"/>
                <a:gd name="T6" fmla="*/ 10 w 210"/>
                <a:gd name="T7" fmla="*/ 188 h 315"/>
                <a:gd name="T8" fmla="*/ 18 w 210"/>
                <a:gd name="T9" fmla="*/ 148 h 315"/>
                <a:gd name="T10" fmla="*/ 27 w 210"/>
                <a:gd name="T11" fmla="*/ 111 h 315"/>
                <a:gd name="T12" fmla="*/ 37 w 210"/>
                <a:gd name="T13" fmla="*/ 77 h 315"/>
                <a:gd name="T14" fmla="*/ 48 w 210"/>
                <a:gd name="T15" fmla="*/ 50 h 315"/>
                <a:gd name="T16" fmla="*/ 62 w 210"/>
                <a:gd name="T17" fmla="*/ 29 h 315"/>
                <a:gd name="T18" fmla="*/ 75 w 210"/>
                <a:gd name="T19" fmla="*/ 11 h 315"/>
                <a:gd name="T20" fmla="*/ 91 w 210"/>
                <a:gd name="T21" fmla="*/ 4 h 315"/>
                <a:gd name="T22" fmla="*/ 105 w 210"/>
                <a:gd name="T23" fmla="*/ 0 h 315"/>
                <a:gd name="T24" fmla="*/ 117 w 210"/>
                <a:gd name="T25" fmla="*/ 4 h 315"/>
                <a:gd name="T26" fmla="*/ 131 w 210"/>
                <a:gd name="T27" fmla="*/ 11 h 315"/>
                <a:gd name="T28" fmla="*/ 144 w 210"/>
                <a:gd name="T29" fmla="*/ 29 h 315"/>
                <a:gd name="T30" fmla="*/ 158 w 210"/>
                <a:gd name="T31" fmla="*/ 50 h 315"/>
                <a:gd name="T32" fmla="*/ 169 w 210"/>
                <a:gd name="T33" fmla="*/ 77 h 315"/>
                <a:gd name="T34" fmla="*/ 181 w 210"/>
                <a:gd name="T35" fmla="*/ 111 h 315"/>
                <a:gd name="T36" fmla="*/ 190 w 210"/>
                <a:gd name="T37" fmla="*/ 148 h 315"/>
                <a:gd name="T38" fmla="*/ 196 w 210"/>
                <a:gd name="T39" fmla="*/ 188 h 315"/>
                <a:gd name="T40" fmla="*/ 202 w 210"/>
                <a:gd name="T41" fmla="*/ 229 h 315"/>
                <a:gd name="T42" fmla="*/ 206 w 210"/>
                <a:gd name="T43" fmla="*/ 277 h 315"/>
                <a:gd name="T44" fmla="*/ 206 w 210"/>
                <a:gd name="T45" fmla="*/ 323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315"/>
                <a:gd name="T71" fmla="*/ 210 w 210"/>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315">
                  <a:moveTo>
                    <a:pt x="0" y="315"/>
                  </a:moveTo>
                  <a:lnTo>
                    <a:pt x="2" y="269"/>
                  </a:lnTo>
                  <a:lnTo>
                    <a:pt x="4" y="225"/>
                  </a:lnTo>
                  <a:lnTo>
                    <a:pt x="10" y="184"/>
                  </a:lnTo>
                  <a:lnTo>
                    <a:pt x="18" y="144"/>
                  </a:lnTo>
                  <a:lnTo>
                    <a:pt x="27" y="107"/>
                  </a:lnTo>
                  <a:lnTo>
                    <a:pt x="37" y="77"/>
                  </a:lnTo>
                  <a:lnTo>
                    <a:pt x="48" y="50"/>
                  </a:lnTo>
                  <a:lnTo>
                    <a:pt x="62" y="29"/>
                  </a:lnTo>
                  <a:lnTo>
                    <a:pt x="75" y="11"/>
                  </a:lnTo>
                  <a:lnTo>
                    <a:pt x="91" y="4"/>
                  </a:lnTo>
                  <a:lnTo>
                    <a:pt x="106" y="0"/>
                  </a:lnTo>
                  <a:lnTo>
                    <a:pt x="121" y="4"/>
                  </a:lnTo>
                  <a:lnTo>
                    <a:pt x="135" y="11"/>
                  </a:lnTo>
                  <a:lnTo>
                    <a:pt x="148" y="29"/>
                  </a:lnTo>
                  <a:lnTo>
                    <a:pt x="162" y="50"/>
                  </a:lnTo>
                  <a:lnTo>
                    <a:pt x="173" y="77"/>
                  </a:lnTo>
                  <a:lnTo>
                    <a:pt x="185" y="107"/>
                  </a:lnTo>
                  <a:lnTo>
                    <a:pt x="194" y="144"/>
                  </a:lnTo>
                  <a:lnTo>
                    <a:pt x="200" y="184"/>
                  </a:lnTo>
                  <a:lnTo>
                    <a:pt x="206" y="225"/>
                  </a:lnTo>
                  <a:lnTo>
                    <a:pt x="210" y="269"/>
                  </a:lnTo>
                  <a:lnTo>
                    <a:pt x="210" y="315"/>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47" name="Freeform 24"/>
            <p:cNvSpPr>
              <a:spLocks noChangeAspect="1"/>
            </p:cNvSpPr>
            <p:nvPr/>
          </p:nvSpPr>
          <p:spPr bwMode="auto">
            <a:xfrm>
              <a:off x="4426" y="1318"/>
              <a:ext cx="209" cy="475"/>
            </a:xfrm>
            <a:custGeom>
              <a:avLst/>
              <a:gdLst>
                <a:gd name="T0" fmla="*/ 0 w 209"/>
                <a:gd name="T1" fmla="*/ 481 h 473"/>
                <a:gd name="T2" fmla="*/ 2 w 209"/>
                <a:gd name="T3" fmla="*/ 423 h 473"/>
                <a:gd name="T4" fmla="*/ 4 w 209"/>
                <a:gd name="T5" fmla="*/ 367 h 473"/>
                <a:gd name="T6" fmla="*/ 8 w 209"/>
                <a:gd name="T7" fmla="*/ 308 h 473"/>
                <a:gd name="T8" fmla="*/ 11 w 209"/>
                <a:gd name="T9" fmla="*/ 256 h 473"/>
                <a:gd name="T10" fmla="*/ 19 w 209"/>
                <a:gd name="T11" fmla="*/ 208 h 473"/>
                <a:gd name="T12" fmla="*/ 27 w 209"/>
                <a:gd name="T13" fmla="*/ 164 h 473"/>
                <a:gd name="T14" fmla="*/ 36 w 209"/>
                <a:gd name="T15" fmla="*/ 123 h 473"/>
                <a:gd name="T16" fmla="*/ 46 w 209"/>
                <a:gd name="T17" fmla="*/ 85 h 473"/>
                <a:gd name="T18" fmla="*/ 56 w 209"/>
                <a:gd name="T19" fmla="*/ 54 h 473"/>
                <a:gd name="T20" fmla="*/ 67 w 209"/>
                <a:gd name="T21" fmla="*/ 31 h 473"/>
                <a:gd name="T22" fmla="*/ 81 w 209"/>
                <a:gd name="T23" fmla="*/ 14 h 473"/>
                <a:gd name="T24" fmla="*/ 92 w 209"/>
                <a:gd name="T25" fmla="*/ 4 h 473"/>
                <a:gd name="T26" fmla="*/ 106 w 209"/>
                <a:gd name="T27" fmla="*/ 0 h 473"/>
                <a:gd name="T28" fmla="*/ 117 w 209"/>
                <a:gd name="T29" fmla="*/ 4 h 473"/>
                <a:gd name="T30" fmla="*/ 131 w 209"/>
                <a:gd name="T31" fmla="*/ 14 h 473"/>
                <a:gd name="T32" fmla="*/ 142 w 209"/>
                <a:gd name="T33" fmla="*/ 31 h 473"/>
                <a:gd name="T34" fmla="*/ 154 w 209"/>
                <a:gd name="T35" fmla="*/ 54 h 473"/>
                <a:gd name="T36" fmla="*/ 165 w 209"/>
                <a:gd name="T37" fmla="*/ 85 h 473"/>
                <a:gd name="T38" fmla="*/ 175 w 209"/>
                <a:gd name="T39" fmla="*/ 123 h 473"/>
                <a:gd name="T40" fmla="*/ 184 w 209"/>
                <a:gd name="T41" fmla="*/ 164 h 473"/>
                <a:gd name="T42" fmla="*/ 192 w 209"/>
                <a:gd name="T43" fmla="*/ 208 h 473"/>
                <a:gd name="T44" fmla="*/ 198 w 209"/>
                <a:gd name="T45" fmla="*/ 256 h 473"/>
                <a:gd name="T46" fmla="*/ 204 w 209"/>
                <a:gd name="T47" fmla="*/ 308 h 473"/>
                <a:gd name="T48" fmla="*/ 207 w 209"/>
                <a:gd name="T49" fmla="*/ 367 h 473"/>
                <a:gd name="T50" fmla="*/ 209 w 209"/>
                <a:gd name="T51" fmla="*/ 423 h 473"/>
                <a:gd name="T52" fmla="*/ 209 w 209"/>
                <a:gd name="T53" fmla="*/ 481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473"/>
                <a:gd name="T83" fmla="*/ 209 w 2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473">
                  <a:moveTo>
                    <a:pt x="0" y="473"/>
                  </a:moveTo>
                  <a:lnTo>
                    <a:pt x="2" y="415"/>
                  </a:lnTo>
                  <a:lnTo>
                    <a:pt x="4" y="359"/>
                  </a:lnTo>
                  <a:lnTo>
                    <a:pt x="8" y="304"/>
                  </a:lnTo>
                  <a:lnTo>
                    <a:pt x="11" y="252"/>
                  </a:lnTo>
                  <a:lnTo>
                    <a:pt x="19" y="204"/>
                  </a:lnTo>
                  <a:lnTo>
                    <a:pt x="27" y="160"/>
                  </a:lnTo>
                  <a:lnTo>
                    <a:pt x="36" y="119"/>
                  </a:lnTo>
                  <a:lnTo>
                    <a:pt x="46" y="85"/>
                  </a:lnTo>
                  <a:lnTo>
                    <a:pt x="56" y="54"/>
                  </a:lnTo>
                  <a:lnTo>
                    <a:pt x="67" y="31"/>
                  </a:lnTo>
                  <a:lnTo>
                    <a:pt x="81" y="14"/>
                  </a:lnTo>
                  <a:lnTo>
                    <a:pt x="92" y="4"/>
                  </a:lnTo>
                  <a:lnTo>
                    <a:pt x="106" y="0"/>
                  </a:lnTo>
                  <a:lnTo>
                    <a:pt x="117" y="4"/>
                  </a:lnTo>
                  <a:lnTo>
                    <a:pt x="131" y="14"/>
                  </a:lnTo>
                  <a:lnTo>
                    <a:pt x="142" y="31"/>
                  </a:lnTo>
                  <a:lnTo>
                    <a:pt x="154" y="54"/>
                  </a:lnTo>
                  <a:lnTo>
                    <a:pt x="165" y="85"/>
                  </a:lnTo>
                  <a:lnTo>
                    <a:pt x="175" y="119"/>
                  </a:lnTo>
                  <a:lnTo>
                    <a:pt x="184" y="160"/>
                  </a:lnTo>
                  <a:lnTo>
                    <a:pt x="192" y="204"/>
                  </a:lnTo>
                  <a:lnTo>
                    <a:pt x="198" y="252"/>
                  </a:lnTo>
                  <a:lnTo>
                    <a:pt x="204" y="304"/>
                  </a:lnTo>
                  <a:lnTo>
                    <a:pt x="207" y="359"/>
                  </a:lnTo>
                  <a:lnTo>
                    <a:pt x="209" y="415"/>
                  </a:lnTo>
                  <a:lnTo>
                    <a:pt x="209" y="473"/>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48" name="Freeform 25"/>
            <p:cNvSpPr>
              <a:spLocks noChangeAspect="1"/>
            </p:cNvSpPr>
            <p:nvPr/>
          </p:nvSpPr>
          <p:spPr bwMode="auto">
            <a:xfrm>
              <a:off x="4009" y="1056"/>
              <a:ext cx="417" cy="737"/>
            </a:xfrm>
            <a:custGeom>
              <a:avLst/>
              <a:gdLst>
                <a:gd name="T0" fmla="*/ 411 w 419"/>
                <a:gd name="T1" fmla="*/ 746 h 734"/>
                <a:gd name="T2" fmla="*/ 411 w 419"/>
                <a:gd name="T3" fmla="*/ 673 h 734"/>
                <a:gd name="T4" fmla="*/ 407 w 419"/>
                <a:gd name="T5" fmla="*/ 598 h 734"/>
                <a:gd name="T6" fmla="*/ 401 w 419"/>
                <a:gd name="T7" fmla="*/ 529 h 734"/>
                <a:gd name="T8" fmla="*/ 396 w 419"/>
                <a:gd name="T9" fmla="*/ 459 h 734"/>
                <a:gd name="T10" fmla="*/ 386 w 419"/>
                <a:gd name="T11" fmla="*/ 396 h 734"/>
                <a:gd name="T12" fmla="*/ 376 w 419"/>
                <a:gd name="T13" fmla="*/ 329 h 734"/>
                <a:gd name="T14" fmla="*/ 363 w 419"/>
                <a:gd name="T15" fmla="*/ 271 h 734"/>
                <a:gd name="T16" fmla="*/ 349 w 419"/>
                <a:gd name="T17" fmla="*/ 219 h 734"/>
                <a:gd name="T18" fmla="*/ 334 w 419"/>
                <a:gd name="T19" fmla="*/ 169 h 734"/>
                <a:gd name="T20" fmla="*/ 319 w 419"/>
                <a:gd name="T21" fmla="*/ 127 h 734"/>
                <a:gd name="T22" fmla="*/ 304 w 419"/>
                <a:gd name="T23" fmla="*/ 87 h 734"/>
                <a:gd name="T24" fmla="*/ 286 w 419"/>
                <a:gd name="T25" fmla="*/ 56 h 734"/>
                <a:gd name="T26" fmla="*/ 267 w 419"/>
                <a:gd name="T27" fmla="*/ 31 h 734"/>
                <a:gd name="T28" fmla="*/ 246 w 419"/>
                <a:gd name="T29" fmla="*/ 14 h 734"/>
                <a:gd name="T30" fmla="*/ 227 w 419"/>
                <a:gd name="T31" fmla="*/ 4 h 734"/>
                <a:gd name="T32" fmla="*/ 206 w 419"/>
                <a:gd name="T33" fmla="*/ 0 h 734"/>
                <a:gd name="T34" fmla="*/ 184 w 419"/>
                <a:gd name="T35" fmla="*/ 4 h 734"/>
                <a:gd name="T36" fmla="*/ 165 w 419"/>
                <a:gd name="T37" fmla="*/ 14 h 734"/>
                <a:gd name="T38" fmla="*/ 144 w 419"/>
                <a:gd name="T39" fmla="*/ 31 h 734"/>
                <a:gd name="T40" fmla="*/ 125 w 419"/>
                <a:gd name="T41" fmla="*/ 56 h 734"/>
                <a:gd name="T42" fmla="*/ 108 w 419"/>
                <a:gd name="T43" fmla="*/ 87 h 734"/>
                <a:gd name="T44" fmla="*/ 92 w 419"/>
                <a:gd name="T45" fmla="*/ 127 h 734"/>
                <a:gd name="T46" fmla="*/ 77 w 419"/>
                <a:gd name="T47" fmla="*/ 169 h 734"/>
                <a:gd name="T48" fmla="*/ 62 w 419"/>
                <a:gd name="T49" fmla="*/ 219 h 734"/>
                <a:gd name="T50" fmla="*/ 48 w 419"/>
                <a:gd name="T51" fmla="*/ 271 h 734"/>
                <a:gd name="T52" fmla="*/ 35 w 419"/>
                <a:gd name="T53" fmla="*/ 329 h 734"/>
                <a:gd name="T54" fmla="*/ 25 w 419"/>
                <a:gd name="T55" fmla="*/ 396 h 734"/>
                <a:gd name="T56" fmla="*/ 16 w 419"/>
                <a:gd name="T57" fmla="*/ 459 h 734"/>
                <a:gd name="T58" fmla="*/ 10 w 419"/>
                <a:gd name="T59" fmla="*/ 529 h 734"/>
                <a:gd name="T60" fmla="*/ 4 w 419"/>
                <a:gd name="T61" fmla="*/ 598 h 734"/>
                <a:gd name="T62" fmla="*/ 0 w 419"/>
                <a:gd name="T63" fmla="*/ 673 h 734"/>
                <a:gd name="T64" fmla="*/ 0 w 419"/>
                <a:gd name="T65" fmla="*/ 746 h 7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
                <a:gd name="T100" fmla="*/ 0 h 734"/>
                <a:gd name="T101" fmla="*/ 419 w 419"/>
                <a:gd name="T102" fmla="*/ 734 h 7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 h="734">
                  <a:moveTo>
                    <a:pt x="419" y="734"/>
                  </a:moveTo>
                  <a:lnTo>
                    <a:pt x="419" y="661"/>
                  </a:lnTo>
                  <a:lnTo>
                    <a:pt x="415" y="590"/>
                  </a:lnTo>
                  <a:lnTo>
                    <a:pt x="409" y="521"/>
                  </a:lnTo>
                  <a:lnTo>
                    <a:pt x="404" y="451"/>
                  </a:lnTo>
                  <a:lnTo>
                    <a:pt x="394" y="388"/>
                  </a:lnTo>
                  <a:lnTo>
                    <a:pt x="384" y="325"/>
                  </a:lnTo>
                  <a:lnTo>
                    <a:pt x="371" y="267"/>
                  </a:lnTo>
                  <a:lnTo>
                    <a:pt x="357" y="215"/>
                  </a:lnTo>
                  <a:lnTo>
                    <a:pt x="342" y="165"/>
                  </a:lnTo>
                  <a:lnTo>
                    <a:pt x="327" y="123"/>
                  </a:lnTo>
                  <a:lnTo>
                    <a:pt x="308" y="87"/>
                  </a:lnTo>
                  <a:lnTo>
                    <a:pt x="290" y="56"/>
                  </a:lnTo>
                  <a:lnTo>
                    <a:pt x="271" y="31"/>
                  </a:lnTo>
                  <a:lnTo>
                    <a:pt x="250" y="14"/>
                  </a:lnTo>
                  <a:lnTo>
                    <a:pt x="231" y="4"/>
                  </a:lnTo>
                  <a:lnTo>
                    <a:pt x="210" y="0"/>
                  </a:lnTo>
                  <a:lnTo>
                    <a:pt x="188" y="4"/>
                  </a:lnTo>
                  <a:lnTo>
                    <a:pt x="169" y="14"/>
                  </a:lnTo>
                  <a:lnTo>
                    <a:pt x="148" y="31"/>
                  </a:lnTo>
                  <a:lnTo>
                    <a:pt x="129" y="56"/>
                  </a:lnTo>
                  <a:lnTo>
                    <a:pt x="112" y="87"/>
                  </a:lnTo>
                  <a:lnTo>
                    <a:pt x="92" y="123"/>
                  </a:lnTo>
                  <a:lnTo>
                    <a:pt x="77" y="165"/>
                  </a:lnTo>
                  <a:lnTo>
                    <a:pt x="62" y="215"/>
                  </a:lnTo>
                  <a:lnTo>
                    <a:pt x="48" y="267"/>
                  </a:lnTo>
                  <a:lnTo>
                    <a:pt x="35" y="325"/>
                  </a:lnTo>
                  <a:lnTo>
                    <a:pt x="25" y="388"/>
                  </a:lnTo>
                  <a:lnTo>
                    <a:pt x="16" y="451"/>
                  </a:lnTo>
                  <a:lnTo>
                    <a:pt x="10" y="521"/>
                  </a:lnTo>
                  <a:lnTo>
                    <a:pt x="4" y="590"/>
                  </a:lnTo>
                  <a:lnTo>
                    <a:pt x="0" y="661"/>
                  </a:lnTo>
                  <a:lnTo>
                    <a:pt x="0" y="734"/>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49" name="Line 26"/>
            <p:cNvSpPr>
              <a:spLocks noChangeAspect="1" noChangeShapeType="1"/>
            </p:cNvSpPr>
            <p:nvPr/>
          </p:nvSpPr>
          <p:spPr bwMode="auto">
            <a:xfrm>
              <a:off x="3255" y="1793"/>
              <a:ext cx="2025" cy="1"/>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68650" name="Freeform 27"/>
            <p:cNvSpPr>
              <a:spLocks noChangeAspect="1"/>
            </p:cNvSpPr>
            <p:nvPr/>
          </p:nvSpPr>
          <p:spPr bwMode="auto">
            <a:xfrm>
              <a:off x="3382" y="1581"/>
              <a:ext cx="209" cy="212"/>
            </a:xfrm>
            <a:custGeom>
              <a:avLst/>
              <a:gdLst>
                <a:gd name="T0" fmla="*/ 209 w 209"/>
                <a:gd name="T1" fmla="*/ 215 h 211"/>
                <a:gd name="T2" fmla="*/ 208 w 209"/>
                <a:gd name="T3" fmla="*/ 178 h 211"/>
                <a:gd name="T4" fmla="*/ 202 w 209"/>
                <a:gd name="T5" fmla="*/ 142 h 211"/>
                <a:gd name="T6" fmla="*/ 194 w 209"/>
                <a:gd name="T7" fmla="*/ 105 h 211"/>
                <a:gd name="T8" fmla="*/ 185 w 209"/>
                <a:gd name="T9" fmla="*/ 74 h 211"/>
                <a:gd name="T10" fmla="*/ 171 w 209"/>
                <a:gd name="T11" fmla="*/ 49 h 211"/>
                <a:gd name="T12" fmla="*/ 158 w 209"/>
                <a:gd name="T13" fmla="*/ 28 h 211"/>
                <a:gd name="T14" fmla="*/ 140 w 209"/>
                <a:gd name="T15" fmla="*/ 13 h 211"/>
                <a:gd name="T16" fmla="*/ 123 w 209"/>
                <a:gd name="T17" fmla="*/ 3 h 211"/>
                <a:gd name="T18" fmla="*/ 104 w 209"/>
                <a:gd name="T19" fmla="*/ 0 h 211"/>
                <a:gd name="T20" fmla="*/ 87 w 209"/>
                <a:gd name="T21" fmla="*/ 3 h 211"/>
                <a:gd name="T22" fmla="*/ 69 w 209"/>
                <a:gd name="T23" fmla="*/ 13 h 211"/>
                <a:gd name="T24" fmla="*/ 52 w 209"/>
                <a:gd name="T25" fmla="*/ 28 h 211"/>
                <a:gd name="T26" fmla="*/ 37 w 209"/>
                <a:gd name="T27" fmla="*/ 49 h 211"/>
                <a:gd name="T28" fmla="*/ 23 w 209"/>
                <a:gd name="T29" fmla="*/ 74 h 211"/>
                <a:gd name="T30" fmla="*/ 14 w 209"/>
                <a:gd name="T31" fmla="*/ 105 h 211"/>
                <a:gd name="T32" fmla="*/ 6 w 209"/>
                <a:gd name="T33" fmla="*/ 142 h 211"/>
                <a:gd name="T34" fmla="*/ 2 w 209"/>
                <a:gd name="T35" fmla="*/ 178 h 211"/>
                <a:gd name="T36" fmla="*/ 0 w 209"/>
                <a:gd name="T37" fmla="*/ 215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209" y="211"/>
                  </a:moveTo>
                  <a:lnTo>
                    <a:pt x="208" y="174"/>
                  </a:lnTo>
                  <a:lnTo>
                    <a:pt x="202" y="138"/>
                  </a:lnTo>
                  <a:lnTo>
                    <a:pt x="194" y="105"/>
                  </a:lnTo>
                  <a:lnTo>
                    <a:pt x="185" y="74"/>
                  </a:lnTo>
                  <a:lnTo>
                    <a:pt x="171" y="49"/>
                  </a:lnTo>
                  <a:lnTo>
                    <a:pt x="158" y="28"/>
                  </a:lnTo>
                  <a:lnTo>
                    <a:pt x="140" y="13"/>
                  </a:lnTo>
                  <a:lnTo>
                    <a:pt x="123" y="3"/>
                  </a:lnTo>
                  <a:lnTo>
                    <a:pt x="104" y="0"/>
                  </a:lnTo>
                  <a:lnTo>
                    <a:pt x="87" y="3"/>
                  </a:lnTo>
                  <a:lnTo>
                    <a:pt x="69" y="13"/>
                  </a:lnTo>
                  <a:lnTo>
                    <a:pt x="52" y="28"/>
                  </a:lnTo>
                  <a:lnTo>
                    <a:pt x="37" y="49"/>
                  </a:lnTo>
                  <a:lnTo>
                    <a:pt x="23" y="74"/>
                  </a:lnTo>
                  <a:lnTo>
                    <a:pt x="14" y="105"/>
                  </a:lnTo>
                  <a:lnTo>
                    <a:pt x="6" y="138"/>
                  </a:lnTo>
                  <a:lnTo>
                    <a:pt x="2" y="174"/>
                  </a:lnTo>
                  <a:lnTo>
                    <a:pt x="0"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51" name="Freeform 28"/>
            <p:cNvSpPr>
              <a:spLocks noChangeAspect="1"/>
            </p:cNvSpPr>
            <p:nvPr/>
          </p:nvSpPr>
          <p:spPr bwMode="auto">
            <a:xfrm>
              <a:off x="3591" y="1476"/>
              <a:ext cx="209" cy="317"/>
            </a:xfrm>
            <a:custGeom>
              <a:avLst/>
              <a:gdLst>
                <a:gd name="T0" fmla="*/ 206 w 210"/>
                <a:gd name="T1" fmla="*/ 323 h 315"/>
                <a:gd name="T2" fmla="*/ 204 w 210"/>
                <a:gd name="T3" fmla="*/ 277 h 315"/>
                <a:gd name="T4" fmla="*/ 202 w 210"/>
                <a:gd name="T5" fmla="*/ 229 h 315"/>
                <a:gd name="T6" fmla="*/ 196 w 210"/>
                <a:gd name="T7" fmla="*/ 188 h 315"/>
                <a:gd name="T8" fmla="*/ 189 w 210"/>
                <a:gd name="T9" fmla="*/ 148 h 315"/>
                <a:gd name="T10" fmla="*/ 181 w 210"/>
                <a:gd name="T11" fmla="*/ 111 h 315"/>
                <a:gd name="T12" fmla="*/ 169 w 210"/>
                <a:gd name="T13" fmla="*/ 77 h 315"/>
                <a:gd name="T14" fmla="*/ 158 w 210"/>
                <a:gd name="T15" fmla="*/ 50 h 315"/>
                <a:gd name="T16" fmla="*/ 144 w 210"/>
                <a:gd name="T17" fmla="*/ 29 h 315"/>
                <a:gd name="T18" fmla="*/ 131 w 210"/>
                <a:gd name="T19" fmla="*/ 11 h 315"/>
                <a:gd name="T20" fmla="*/ 116 w 210"/>
                <a:gd name="T21" fmla="*/ 4 h 315"/>
                <a:gd name="T22" fmla="*/ 104 w 210"/>
                <a:gd name="T23" fmla="*/ 0 h 315"/>
                <a:gd name="T24" fmla="*/ 91 w 210"/>
                <a:gd name="T25" fmla="*/ 4 h 315"/>
                <a:gd name="T26" fmla="*/ 75 w 210"/>
                <a:gd name="T27" fmla="*/ 11 h 315"/>
                <a:gd name="T28" fmla="*/ 62 w 210"/>
                <a:gd name="T29" fmla="*/ 29 h 315"/>
                <a:gd name="T30" fmla="*/ 49 w 210"/>
                <a:gd name="T31" fmla="*/ 50 h 315"/>
                <a:gd name="T32" fmla="*/ 37 w 210"/>
                <a:gd name="T33" fmla="*/ 77 h 315"/>
                <a:gd name="T34" fmla="*/ 25 w 210"/>
                <a:gd name="T35" fmla="*/ 111 h 315"/>
                <a:gd name="T36" fmla="*/ 16 w 210"/>
                <a:gd name="T37" fmla="*/ 148 h 315"/>
                <a:gd name="T38" fmla="*/ 10 w 210"/>
                <a:gd name="T39" fmla="*/ 188 h 315"/>
                <a:gd name="T40" fmla="*/ 4 w 210"/>
                <a:gd name="T41" fmla="*/ 229 h 315"/>
                <a:gd name="T42" fmla="*/ 0 w 210"/>
                <a:gd name="T43" fmla="*/ 277 h 315"/>
                <a:gd name="T44" fmla="*/ 0 w 210"/>
                <a:gd name="T45" fmla="*/ 323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315"/>
                <a:gd name="T71" fmla="*/ 210 w 210"/>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315">
                  <a:moveTo>
                    <a:pt x="210" y="315"/>
                  </a:moveTo>
                  <a:lnTo>
                    <a:pt x="208" y="269"/>
                  </a:lnTo>
                  <a:lnTo>
                    <a:pt x="206" y="225"/>
                  </a:lnTo>
                  <a:lnTo>
                    <a:pt x="200" y="184"/>
                  </a:lnTo>
                  <a:lnTo>
                    <a:pt x="193" y="144"/>
                  </a:lnTo>
                  <a:lnTo>
                    <a:pt x="185" y="107"/>
                  </a:lnTo>
                  <a:lnTo>
                    <a:pt x="173" y="77"/>
                  </a:lnTo>
                  <a:lnTo>
                    <a:pt x="162" y="50"/>
                  </a:lnTo>
                  <a:lnTo>
                    <a:pt x="148" y="29"/>
                  </a:lnTo>
                  <a:lnTo>
                    <a:pt x="135" y="11"/>
                  </a:lnTo>
                  <a:lnTo>
                    <a:pt x="120" y="4"/>
                  </a:lnTo>
                  <a:lnTo>
                    <a:pt x="104" y="0"/>
                  </a:lnTo>
                  <a:lnTo>
                    <a:pt x="91" y="4"/>
                  </a:lnTo>
                  <a:lnTo>
                    <a:pt x="75" y="11"/>
                  </a:lnTo>
                  <a:lnTo>
                    <a:pt x="62" y="29"/>
                  </a:lnTo>
                  <a:lnTo>
                    <a:pt x="49" y="50"/>
                  </a:lnTo>
                  <a:lnTo>
                    <a:pt x="37" y="77"/>
                  </a:lnTo>
                  <a:lnTo>
                    <a:pt x="25" y="107"/>
                  </a:lnTo>
                  <a:lnTo>
                    <a:pt x="16" y="144"/>
                  </a:lnTo>
                  <a:lnTo>
                    <a:pt x="10" y="184"/>
                  </a:lnTo>
                  <a:lnTo>
                    <a:pt x="4" y="225"/>
                  </a:lnTo>
                  <a:lnTo>
                    <a:pt x="0" y="269"/>
                  </a:lnTo>
                  <a:lnTo>
                    <a:pt x="0" y="315"/>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52" name="Freeform 29"/>
            <p:cNvSpPr>
              <a:spLocks noChangeAspect="1"/>
            </p:cNvSpPr>
            <p:nvPr/>
          </p:nvSpPr>
          <p:spPr bwMode="auto">
            <a:xfrm>
              <a:off x="3800" y="1318"/>
              <a:ext cx="209" cy="475"/>
            </a:xfrm>
            <a:custGeom>
              <a:avLst/>
              <a:gdLst>
                <a:gd name="T0" fmla="*/ 209 w 209"/>
                <a:gd name="T1" fmla="*/ 481 h 473"/>
                <a:gd name="T2" fmla="*/ 209 w 209"/>
                <a:gd name="T3" fmla="*/ 423 h 473"/>
                <a:gd name="T4" fmla="*/ 205 w 209"/>
                <a:gd name="T5" fmla="*/ 367 h 473"/>
                <a:gd name="T6" fmla="*/ 202 w 209"/>
                <a:gd name="T7" fmla="*/ 308 h 473"/>
                <a:gd name="T8" fmla="*/ 198 w 209"/>
                <a:gd name="T9" fmla="*/ 256 h 473"/>
                <a:gd name="T10" fmla="*/ 190 w 209"/>
                <a:gd name="T11" fmla="*/ 208 h 473"/>
                <a:gd name="T12" fmla="*/ 182 w 209"/>
                <a:gd name="T13" fmla="*/ 164 h 473"/>
                <a:gd name="T14" fmla="*/ 175 w 209"/>
                <a:gd name="T15" fmla="*/ 123 h 473"/>
                <a:gd name="T16" fmla="*/ 163 w 209"/>
                <a:gd name="T17" fmla="*/ 85 h 473"/>
                <a:gd name="T18" fmla="*/ 154 w 209"/>
                <a:gd name="T19" fmla="*/ 54 h 473"/>
                <a:gd name="T20" fmla="*/ 142 w 209"/>
                <a:gd name="T21" fmla="*/ 31 h 473"/>
                <a:gd name="T22" fmla="*/ 129 w 209"/>
                <a:gd name="T23" fmla="*/ 14 h 473"/>
                <a:gd name="T24" fmla="*/ 117 w 209"/>
                <a:gd name="T25" fmla="*/ 4 h 473"/>
                <a:gd name="T26" fmla="*/ 104 w 209"/>
                <a:gd name="T27" fmla="*/ 0 h 473"/>
                <a:gd name="T28" fmla="*/ 92 w 209"/>
                <a:gd name="T29" fmla="*/ 4 h 473"/>
                <a:gd name="T30" fmla="*/ 79 w 209"/>
                <a:gd name="T31" fmla="*/ 14 h 473"/>
                <a:gd name="T32" fmla="*/ 67 w 209"/>
                <a:gd name="T33" fmla="*/ 31 h 473"/>
                <a:gd name="T34" fmla="*/ 56 w 209"/>
                <a:gd name="T35" fmla="*/ 54 h 473"/>
                <a:gd name="T36" fmla="*/ 44 w 209"/>
                <a:gd name="T37" fmla="*/ 85 h 473"/>
                <a:gd name="T38" fmla="*/ 34 w 209"/>
                <a:gd name="T39" fmla="*/ 123 h 473"/>
                <a:gd name="T40" fmla="*/ 27 w 209"/>
                <a:gd name="T41" fmla="*/ 164 h 473"/>
                <a:gd name="T42" fmla="*/ 19 w 209"/>
                <a:gd name="T43" fmla="*/ 208 h 473"/>
                <a:gd name="T44" fmla="*/ 11 w 209"/>
                <a:gd name="T45" fmla="*/ 256 h 473"/>
                <a:gd name="T46" fmla="*/ 6 w 209"/>
                <a:gd name="T47" fmla="*/ 308 h 473"/>
                <a:gd name="T48" fmla="*/ 2 w 209"/>
                <a:gd name="T49" fmla="*/ 367 h 473"/>
                <a:gd name="T50" fmla="*/ 0 w 209"/>
                <a:gd name="T51" fmla="*/ 423 h 473"/>
                <a:gd name="T52" fmla="*/ 0 w 209"/>
                <a:gd name="T53" fmla="*/ 481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473"/>
                <a:gd name="T83" fmla="*/ 209 w 2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473">
                  <a:moveTo>
                    <a:pt x="209" y="473"/>
                  </a:moveTo>
                  <a:lnTo>
                    <a:pt x="209" y="415"/>
                  </a:lnTo>
                  <a:lnTo>
                    <a:pt x="205" y="359"/>
                  </a:lnTo>
                  <a:lnTo>
                    <a:pt x="202" y="304"/>
                  </a:lnTo>
                  <a:lnTo>
                    <a:pt x="198" y="252"/>
                  </a:lnTo>
                  <a:lnTo>
                    <a:pt x="190" y="204"/>
                  </a:lnTo>
                  <a:lnTo>
                    <a:pt x="182" y="160"/>
                  </a:lnTo>
                  <a:lnTo>
                    <a:pt x="175" y="119"/>
                  </a:lnTo>
                  <a:lnTo>
                    <a:pt x="163" y="85"/>
                  </a:lnTo>
                  <a:lnTo>
                    <a:pt x="154" y="54"/>
                  </a:lnTo>
                  <a:lnTo>
                    <a:pt x="142" y="31"/>
                  </a:lnTo>
                  <a:lnTo>
                    <a:pt x="129" y="14"/>
                  </a:lnTo>
                  <a:lnTo>
                    <a:pt x="117" y="4"/>
                  </a:lnTo>
                  <a:lnTo>
                    <a:pt x="104" y="0"/>
                  </a:lnTo>
                  <a:lnTo>
                    <a:pt x="92" y="4"/>
                  </a:lnTo>
                  <a:lnTo>
                    <a:pt x="79" y="14"/>
                  </a:lnTo>
                  <a:lnTo>
                    <a:pt x="67" y="31"/>
                  </a:lnTo>
                  <a:lnTo>
                    <a:pt x="56" y="54"/>
                  </a:lnTo>
                  <a:lnTo>
                    <a:pt x="44" y="85"/>
                  </a:lnTo>
                  <a:lnTo>
                    <a:pt x="34" y="119"/>
                  </a:lnTo>
                  <a:lnTo>
                    <a:pt x="27" y="160"/>
                  </a:lnTo>
                  <a:lnTo>
                    <a:pt x="19" y="204"/>
                  </a:lnTo>
                  <a:lnTo>
                    <a:pt x="11" y="252"/>
                  </a:lnTo>
                  <a:lnTo>
                    <a:pt x="6" y="304"/>
                  </a:lnTo>
                  <a:lnTo>
                    <a:pt x="2" y="359"/>
                  </a:lnTo>
                  <a:lnTo>
                    <a:pt x="0" y="415"/>
                  </a:lnTo>
                  <a:lnTo>
                    <a:pt x="0" y="473"/>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53" name="Freeform 30"/>
            <p:cNvSpPr>
              <a:spLocks noChangeAspect="1"/>
            </p:cNvSpPr>
            <p:nvPr/>
          </p:nvSpPr>
          <p:spPr bwMode="auto">
            <a:xfrm>
              <a:off x="5052" y="1716"/>
              <a:ext cx="209" cy="77"/>
            </a:xfrm>
            <a:custGeom>
              <a:avLst/>
              <a:gdLst>
                <a:gd name="T0" fmla="*/ 0 w 209"/>
                <a:gd name="T1" fmla="*/ 4 h 211"/>
                <a:gd name="T2" fmla="*/ 2 w 209"/>
                <a:gd name="T3" fmla="*/ 3 h 211"/>
                <a:gd name="T4" fmla="*/ 7 w 209"/>
                <a:gd name="T5" fmla="*/ 3 h 211"/>
                <a:gd name="T6" fmla="*/ 15 w 209"/>
                <a:gd name="T7" fmla="*/ 2 h 211"/>
                <a:gd name="T8" fmla="*/ 25 w 209"/>
                <a:gd name="T9" fmla="*/ 1 h 211"/>
                <a:gd name="T10" fmla="*/ 38 w 209"/>
                <a:gd name="T11" fmla="*/ 1 h 211"/>
                <a:gd name="T12" fmla="*/ 53 w 209"/>
                <a:gd name="T13" fmla="*/ 0 h 211"/>
                <a:gd name="T14" fmla="*/ 69 w 209"/>
                <a:gd name="T15" fmla="*/ 0 h 211"/>
                <a:gd name="T16" fmla="*/ 86 w 209"/>
                <a:gd name="T17" fmla="*/ 0 h 211"/>
                <a:gd name="T18" fmla="*/ 105 w 209"/>
                <a:gd name="T19" fmla="*/ 0 h 211"/>
                <a:gd name="T20" fmla="*/ 123 w 209"/>
                <a:gd name="T21" fmla="*/ 0 h 211"/>
                <a:gd name="T22" fmla="*/ 142 w 209"/>
                <a:gd name="T23" fmla="*/ 0 h 211"/>
                <a:gd name="T24" fmla="*/ 157 w 209"/>
                <a:gd name="T25" fmla="*/ 0 h 211"/>
                <a:gd name="T26" fmla="*/ 173 w 209"/>
                <a:gd name="T27" fmla="*/ 1 h 211"/>
                <a:gd name="T28" fmla="*/ 186 w 209"/>
                <a:gd name="T29" fmla="*/ 1 h 211"/>
                <a:gd name="T30" fmla="*/ 196 w 209"/>
                <a:gd name="T31" fmla="*/ 2 h 211"/>
                <a:gd name="T32" fmla="*/ 203 w 209"/>
                <a:gd name="T33" fmla="*/ 3 h 211"/>
                <a:gd name="T34" fmla="*/ 209 w 209"/>
                <a:gd name="T35" fmla="*/ 3 h 211"/>
                <a:gd name="T36" fmla="*/ 209 w 209"/>
                <a:gd name="T37" fmla="*/ 4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54" name="Freeform 31"/>
            <p:cNvSpPr>
              <a:spLocks noChangeAspect="1"/>
            </p:cNvSpPr>
            <p:nvPr/>
          </p:nvSpPr>
          <p:spPr bwMode="auto">
            <a:xfrm>
              <a:off x="3168" y="1716"/>
              <a:ext cx="209" cy="77"/>
            </a:xfrm>
            <a:custGeom>
              <a:avLst/>
              <a:gdLst>
                <a:gd name="T0" fmla="*/ 0 w 209"/>
                <a:gd name="T1" fmla="*/ 4 h 211"/>
                <a:gd name="T2" fmla="*/ 2 w 209"/>
                <a:gd name="T3" fmla="*/ 3 h 211"/>
                <a:gd name="T4" fmla="*/ 7 w 209"/>
                <a:gd name="T5" fmla="*/ 3 h 211"/>
                <a:gd name="T6" fmla="*/ 15 w 209"/>
                <a:gd name="T7" fmla="*/ 2 h 211"/>
                <a:gd name="T8" fmla="*/ 25 w 209"/>
                <a:gd name="T9" fmla="*/ 1 h 211"/>
                <a:gd name="T10" fmla="*/ 38 w 209"/>
                <a:gd name="T11" fmla="*/ 1 h 211"/>
                <a:gd name="T12" fmla="*/ 53 w 209"/>
                <a:gd name="T13" fmla="*/ 0 h 211"/>
                <a:gd name="T14" fmla="*/ 69 w 209"/>
                <a:gd name="T15" fmla="*/ 0 h 211"/>
                <a:gd name="T16" fmla="*/ 86 w 209"/>
                <a:gd name="T17" fmla="*/ 0 h 211"/>
                <a:gd name="T18" fmla="*/ 105 w 209"/>
                <a:gd name="T19" fmla="*/ 0 h 211"/>
                <a:gd name="T20" fmla="*/ 123 w 209"/>
                <a:gd name="T21" fmla="*/ 0 h 211"/>
                <a:gd name="T22" fmla="*/ 142 w 209"/>
                <a:gd name="T23" fmla="*/ 0 h 211"/>
                <a:gd name="T24" fmla="*/ 157 w 209"/>
                <a:gd name="T25" fmla="*/ 0 h 211"/>
                <a:gd name="T26" fmla="*/ 173 w 209"/>
                <a:gd name="T27" fmla="*/ 1 h 211"/>
                <a:gd name="T28" fmla="*/ 186 w 209"/>
                <a:gd name="T29" fmla="*/ 1 h 211"/>
                <a:gd name="T30" fmla="*/ 196 w 209"/>
                <a:gd name="T31" fmla="*/ 2 h 211"/>
                <a:gd name="T32" fmla="*/ 203 w 209"/>
                <a:gd name="T33" fmla="*/ 3 h 211"/>
                <a:gd name="T34" fmla="*/ 209 w 209"/>
                <a:gd name="T35" fmla="*/ 3 h 211"/>
                <a:gd name="T36" fmla="*/ 209 w 209"/>
                <a:gd name="T37" fmla="*/ 4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grpSp>
      <p:grpSp>
        <p:nvGrpSpPr>
          <p:cNvPr id="68626" name="Group 32"/>
          <p:cNvGrpSpPr>
            <a:grpSpLocks/>
          </p:cNvGrpSpPr>
          <p:nvPr/>
        </p:nvGrpSpPr>
        <p:grpSpPr bwMode="auto">
          <a:xfrm>
            <a:off x="4953000" y="4114800"/>
            <a:ext cx="3352800" cy="1171575"/>
            <a:chOff x="986" y="1824"/>
            <a:chExt cx="3552" cy="738"/>
          </a:xfrm>
        </p:grpSpPr>
        <p:sp>
          <p:nvSpPr>
            <p:cNvPr id="68635" name="Freeform 33"/>
            <p:cNvSpPr>
              <a:spLocks noChangeAspect="1"/>
            </p:cNvSpPr>
            <p:nvPr/>
          </p:nvSpPr>
          <p:spPr bwMode="auto">
            <a:xfrm>
              <a:off x="3805" y="2349"/>
              <a:ext cx="351" cy="212"/>
            </a:xfrm>
            <a:custGeom>
              <a:avLst/>
              <a:gdLst>
                <a:gd name="T0" fmla="*/ 0 w 209"/>
                <a:gd name="T1" fmla="*/ 215 h 211"/>
                <a:gd name="T2" fmla="*/ 13 w 209"/>
                <a:gd name="T3" fmla="*/ 178 h 211"/>
                <a:gd name="T4" fmla="*/ 57 w 209"/>
                <a:gd name="T5" fmla="*/ 142 h 211"/>
                <a:gd name="T6" fmla="*/ 119 w 209"/>
                <a:gd name="T7" fmla="*/ 105 h 211"/>
                <a:gd name="T8" fmla="*/ 200 w 209"/>
                <a:gd name="T9" fmla="*/ 74 h 211"/>
                <a:gd name="T10" fmla="*/ 302 w 209"/>
                <a:gd name="T11" fmla="*/ 49 h 211"/>
                <a:gd name="T12" fmla="*/ 420 w 209"/>
                <a:gd name="T13" fmla="*/ 28 h 211"/>
                <a:gd name="T14" fmla="*/ 549 w 209"/>
                <a:gd name="T15" fmla="*/ 13 h 211"/>
                <a:gd name="T16" fmla="*/ 682 w 209"/>
                <a:gd name="T17" fmla="*/ 3 h 211"/>
                <a:gd name="T18" fmla="*/ 835 w 209"/>
                <a:gd name="T19" fmla="*/ 0 h 211"/>
                <a:gd name="T20" fmla="*/ 981 w 209"/>
                <a:gd name="T21" fmla="*/ 3 h 211"/>
                <a:gd name="T22" fmla="*/ 1129 w 209"/>
                <a:gd name="T23" fmla="*/ 13 h 211"/>
                <a:gd name="T24" fmla="*/ 1249 w 209"/>
                <a:gd name="T25" fmla="*/ 28 h 211"/>
                <a:gd name="T26" fmla="*/ 1379 w 209"/>
                <a:gd name="T27" fmla="*/ 49 h 211"/>
                <a:gd name="T28" fmla="*/ 1478 w 209"/>
                <a:gd name="T29" fmla="*/ 74 h 211"/>
                <a:gd name="T30" fmla="*/ 1560 w 209"/>
                <a:gd name="T31" fmla="*/ 105 h 211"/>
                <a:gd name="T32" fmla="*/ 1616 w 209"/>
                <a:gd name="T33" fmla="*/ 142 h 211"/>
                <a:gd name="T34" fmla="*/ 1661 w 209"/>
                <a:gd name="T35" fmla="*/ 178 h 211"/>
                <a:gd name="T36" fmla="*/ 1661 w 209"/>
                <a:gd name="T37" fmla="*/ 215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36" name="Freeform 34"/>
            <p:cNvSpPr>
              <a:spLocks noChangeAspect="1"/>
            </p:cNvSpPr>
            <p:nvPr/>
          </p:nvSpPr>
          <p:spPr bwMode="auto">
            <a:xfrm>
              <a:off x="3453" y="2244"/>
              <a:ext cx="352" cy="317"/>
            </a:xfrm>
            <a:custGeom>
              <a:avLst/>
              <a:gdLst>
                <a:gd name="T0" fmla="*/ 0 w 210"/>
                <a:gd name="T1" fmla="*/ 323 h 315"/>
                <a:gd name="T2" fmla="*/ 13 w 210"/>
                <a:gd name="T3" fmla="*/ 277 h 315"/>
                <a:gd name="T4" fmla="*/ 34 w 210"/>
                <a:gd name="T5" fmla="*/ 229 h 315"/>
                <a:gd name="T6" fmla="*/ 79 w 210"/>
                <a:gd name="T7" fmla="*/ 188 h 315"/>
                <a:gd name="T8" fmla="*/ 141 w 210"/>
                <a:gd name="T9" fmla="*/ 148 h 315"/>
                <a:gd name="T10" fmla="*/ 211 w 210"/>
                <a:gd name="T11" fmla="*/ 111 h 315"/>
                <a:gd name="T12" fmla="*/ 292 w 210"/>
                <a:gd name="T13" fmla="*/ 77 h 315"/>
                <a:gd name="T14" fmla="*/ 377 w 210"/>
                <a:gd name="T15" fmla="*/ 50 h 315"/>
                <a:gd name="T16" fmla="*/ 489 w 210"/>
                <a:gd name="T17" fmla="*/ 29 h 315"/>
                <a:gd name="T18" fmla="*/ 593 w 210"/>
                <a:gd name="T19" fmla="*/ 11 h 315"/>
                <a:gd name="T20" fmla="*/ 719 w 210"/>
                <a:gd name="T21" fmla="*/ 4 h 315"/>
                <a:gd name="T22" fmla="*/ 838 w 210"/>
                <a:gd name="T23" fmla="*/ 0 h 315"/>
                <a:gd name="T24" fmla="*/ 955 w 210"/>
                <a:gd name="T25" fmla="*/ 4 h 315"/>
                <a:gd name="T26" fmla="*/ 1064 w 210"/>
                <a:gd name="T27" fmla="*/ 11 h 315"/>
                <a:gd name="T28" fmla="*/ 1168 w 210"/>
                <a:gd name="T29" fmla="*/ 29 h 315"/>
                <a:gd name="T30" fmla="*/ 1281 w 210"/>
                <a:gd name="T31" fmla="*/ 50 h 315"/>
                <a:gd name="T32" fmla="*/ 1366 w 210"/>
                <a:gd name="T33" fmla="*/ 77 h 315"/>
                <a:gd name="T34" fmla="*/ 1462 w 210"/>
                <a:gd name="T35" fmla="*/ 111 h 315"/>
                <a:gd name="T36" fmla="*/ 1532 w 210"/>
                <a:gd name="T37" fmla="*/ 148 h 315"/>
                <a:gd name="T38" fmla="*/ 1579 w 210"/>
                <a:gd name="T39" fmla="*/ 188 h 315"/>
                <a:gd name="T40" fmla="*/ 1624 w 210"/>
                <a:gd name="T41" fmla="*/ 229 h 315"/>
                <a:gd name="T42" fmla="*/ 1658 w 210"/>
                <a:gd name="T43" fmla="*/ 277 h 315"/>
                <a:gd name="T44" fmla="*/ 1658 w 210"/>
                <a:gd name="T45" fmla="*/ 323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315"/>
                <a:gd name="T71" fmla="*/ 210 w 210"/>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315">
                  <a:moveTo>
                    <a:pt x="0" y="315"/>
                  </a:moveTo>
                  <a:lnTo>
                    <a:pt x="2" y="269"/>
                  </a:lnTo>
                  <a:lnTo>
                    <a:pt x="4" y="225"/>
                  </a:lnTo>
                  <a:lnTo>
                    <a:pt x="10" y="184"/>
                  </a:lnTo>
                  <a:lnTo>
                    <a:pt x="18" y="144"/>
                  </a:lnTo>
                  <a:lnTo>
                    <a:pt x="27" y="107"/>
                  </a:lnTo>
                  <a:lnTo>
                    <a:pt x="37" y="77"/>
                  </a:lnTo>
                  <a:lnTo>
                    <a:pt x="48" y="50"/>
                  </a:lnTo>
                  <a:lnTo>
                    <a:pt x="62" y="29"/>
                  </a:lnTo>
                  <a:lnTo>
                    <a:pt x="75" y="11"/>
                  </a:lnTo>
                  <a:lnTo>
                    <a:pt x="91" y="4"/>
                  </a:lnTo>
                  <a:lnTo>
                    <a:pt x="106" y="0"/>
                  </a:lnTo>
                  <a:lnTo>
                    <a:pt x="121" y="4"/>
                  </a:lnTo>
                  <a:lnTo>
                    <a:pt x="135" y="11"/>
                  </a:lnTo>
                  <a:lnTo>
                    <a:pt x="148" y="29"/>
                  </a:lnTo>
                  <a:lnTo>
                    <a:pt x="162" y="50"/>
                  </a:lnTo>
                  <a:lnTo>
                    <a:pt x="173" y="77"/>
                  </a:lnTo>
                  <a:lnTo>
                    <a:pt x="185" y="107"/>
                  </a:lnTo>
                  <a:lnTo>
                    <a:pt x="194" y="144"/>
                  </a:lnTo>
                  <a:lnTo>
                    <a:pt x="200" y="184"/>
                  </a:lnTo>
                  <a:lnTo>
                    <a:pt x="206" y="225"/>
                  </a:lnTo>
                  <a:lnTo>
                    <a:pt x="210" y="269"/>
                  </a:lnTo>
                  <a:lnTo>
                    <a:pt x="210" y="315"/>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37" name="Freeform 35"/>
            <p:cNvSpPr>
              <a:spLocks noChangeAspect="1"/>
            </p:cNvSpPr>
            <p:nvPr/>
          </p:nvSpPr>
          <p:spPr bwMode="auto">
            <a:xfrm>
              <a:off x="3102" y="2086"/>
              <a:ext cx="351" cy="475"/>
            </a:xfrm>
            <a:custGeom>
              <a:avLst/>
              <a:gdLst>
                <a:gd name="T0" fmla="*/ 0 w 209"/>
                <a:gd name="T1" fmla="*/ 481 h 473"/>
                <a:gd name="T2" fmla="*/ 13 w 209"/>
                <a:gd name="T3" fmla="*/ 423 h 473"/>
                <a:gd name="T4" fmla="*/ 34 w 209"/>
                <a:gd name="T5" fmla="*/ 367 h 473"/>
                <a:gd name="T6" fmla="*/ 62 w 209"/>
                <a:gd name="T7" fmla="*/ 308 h 473"/>
                <a:gd name="T8" fmla="*/ 84 w 209"/>
                <a:gd name="T9" fmla="*/ 256 h 473"/>
                <a:gd name="T10" fmla="*/ 153 w 209"/>
                <a:gd name="T11" fmla="*/ 208 h 473"/>
                <a:gd name="T12" fmla="*/ 215 w 209"/>
                <a:gd name="T13" fmla="*/ 164 h 473"/>
                <a:gd name="T14" fmla="*/ 286 w 209"/>
                <a:gd name="T15" fmla="*/ 123 h 473"/>
                <a:gd name="T16" fmla="*/ 364 w 209"/>
                <a:gd name="T17" fmla="*/ 85 h 473"/>
                <a:gd name="T18" fmla="*/ 445 w 209"/>
                <a:gd name="T19" fmla="*/ 54 h 473"/>
                <a:gd name="T20" fmla="*/ 536 w 209"/>
                <a:gd name="T21" fmla="*/ 31 h 473"/>
                <a:gd name="T22" fmla="*/ 643 w 209"/>
                <a:gd name="T23" fmla="*/ 14 h 473"/>
                <a:gd name="T24" fmla="*/ 734 w 209"/>
                <a:gd name="T25" fmla="*/ 4 h 473"/>
                <a:gd name="T26" fmla="*/ 843 w 209"/>
                <a:gd name="T27" fmla="*/ 0 h 473"/>
                <a:gd name="T28" fmla="*/ 929 w 209"/>
                <a:gd name="T29" fmla="*/ 4 h 473"/>
                <a:gd name="T30" fmla="*/ 1041 w 209"/>
                <a:gd name="T31" fmla="*/ 14 h 473"/>
                <a:gd name="T32" fmla="*/ 1129 w 209"/>
                <a:gd name="T33" fmla="*/ 31 h 473"/>
                <a:gd name="T34" fmla="*/ 1228 w 209"/>
                <a:gd name="T35" fmla="*/ 54 h 473"/>
                <a:gd name="T36" fmla="*/ 1312 w 209"/>
                <a:gd name="T37" fmla="*/ 85 h 473"/>
                <a:gd name="T38" fmla="*/ 1394 w 209"/>
                <a:gd name="T39" fmla="*/ 123 h 473"/>
                <a:gd name="T40" fmla="*/ 1464 w 209"/>
                <a:gd name="T41" fmla="*/ 164 h 473"/>
                <a:gd name="T42" fmla="*/ 1527 w 209"/>
                <a:gd name="T43" fmla="*/ 208 h 473"/>
                <a:gd name="T44" fmla="*/ 1577 w 209"/>
                <a:gd name="T45" fmla="*/ 256 h 473"/>
                <a:gd name="T46" fmla="*/ 1624 w 209"/>
                <a:gd name="T47" fmla="*/ 308 h 473"/>
                <a:gd name="T48" fmla="*/ 1648 w 209"/>
                <a:gd name="T49" fmla="*/ 367 h 473"/>
                <a:gd name="T50" fmla="*/ 1661 w 209"/>
                <a:gd name="T51" fmla="*/ 423 h 473"/>
                <a:gd name="T52" fmla="*/ 1661 w 209"/>
                <a:gd name="T53" fmla="*/ 481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473"/>
                <a:gd name="T83" fmla="*/ 209 w 2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473">
                  <a:moveTo>
                    <a:pt x="0" y="473"/>
                  </a:moveTo>
                  <a:lnTo>
                    <a:pt x="2" y="415"/>
                  </a:lnTo>
                  <a:lnTo>
                    <a:pt x="4" y="359"/>
                  </a:lnTo>
                  <a:lnTo>
                    <a:pt x="8" y="304"/>
                  </a:lnTo>
                  <a:lnTo>
                    <a:pt x="11" y="252"/>
                  </a:lnTo>
                  <a:lnTo>
                    <a:pt x="19" y="204"/>
                  </a:lnTo>
                  <a:lnTo>
                    <a:pt x="27" y="160"/>
                  </a:lnTo>
                  <a:lnTo>
                    <a:pt x="36" y="119"/>
                  </a:lnTo>
                  <a:lnTo>
                    <a:pt x="46" y="85"/>
                  </a:lnTo>
                  <a:lnTo>
                    <a:pt x="56" y="54"/>
                  </a:lnTo>
                  <a:lnTo>
                    <a:pt x="67" y="31"/>
                  </a:lnTo>
                  <a:lnTo>
                    <a:pt x="81" y="14"/>
                  </a:lnTo>
                  <a:lnTo>
                    <a:pt x="92" y="4"/>
                  </a:lnTo>
                  <a:lnTo>
                    <a:pt x="106" y="0"/>
                  </a:lnTo>
                  <a:lnTo>
                    <a:pt x="117" y="4"/>
                  </a:lnTo>
                  <a:lnTo>
                    <a:pt x="131" y="14"/>
                  </a:lnTo>
                  <a:lnTo>
                    <a:pt x="142" y="31"/>
                  </a:lnTo>
                  <a:lnTo>
                    <a:pt x="154" y="54"/>
                  </a:lnTo>
                  <a:lnTo>
                    <a:pt x="165" y="85"/>
                  </a:lnTo>
                  <a:lnTo>
                    <a:pt x="175" y="119"/>
                  </a:lnTo>
                  <a:lnTo>
                    <a:pt x="184" y="160"/>
                  </a:lnTo>
                  <a:lnTo>
                    <a:pt x="192" y="204"/>
                  </a:lnTo>
                  <a:lnTo>
                    <a:pt x="198" y="252"/>
                  </a:lnTo>
                  <a:lnTo>
                    <a:pt x="204" y="304"/>
                  </a:lnTo>
                  <a:lnTo>
                    <a:pt x="207" y="359"/>
                  </a:lnTo>
                  <a:lnTo>
                    <a:pt x="209" y="415"/>
                  </a:lnTo>
                  <a:lnTo>
                    <a:pt x="209" y="473"/>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38" name="Freeform 36"/>
            <p:cNvSpPr>
              <a:spLocks noChangeAspect="1"/>
            </p:cNvSpPr>
            <p:nvPr/>
          </p:nvSpPr>
          <p:spPr bwMode="auto">
            <a:xfrm>
              <a:off x="2400" y="1824"/>
              <a:ext cx="702" cy="737"/>
            </a:xfrm>
            <a:custGeom>
              <a:avLst/>
              <a:gdLst>
                <a:gd name="T0" fmla="*/ 3301 w 419"/>
                <a:gd name="T1" fmla="*/ 746 h 734"/>
                <a:gd name="T2" fmla="*/ 3301 w 419"/>
                <a:gd name="T3" fmla="*/ 673 h 734"/>
                <a:gd name="T4" fmla="*/ 3267 w 419"/>
                <a:gd name="T5" fmla="*/ 598 h 734"/>
                <a:gd name="T6" fmla="*/ 3222 w 419"/>
                <a:gd name="T7" fmla="*/ 529 h 734"/>
                <a:gd name="T8" fmla="*/ 3183 w 419"/>
                <a:gd name="T9" fmla="*/ 459 h 734"/>
                <a:gd name="T10" fmla="*/ 3105 w 419"/>
                <a:gd name="T11" fmla="*/ 396 h 734"/>
                <a:gd name="T12" fmla="*/ 3022 w 419"/>
                <a:gd name="T13" fmla="*/ 329 h 734"/>
                <a:gd name="T14" fmla="*/ 2925 w 419"/>
                <a:gd name="T15" fmla="*/ 271 h 734"/>
                <a:gd name="T16" fmla="*/ 2813 w 419"/>
                <a:gd name="T17" fmla="*/ 219 h 734"/>
                <a:gd name="T18" fmla="*/ 2694 w 419"/>
                <a:gd name="T19" fmla="*/ 169 h 734"/>
                <a:gd name="T20" fmla="*/ 2577 w 419"/>
                <a:gd name="T21" fmla="*/ 127 h 734"/>
                <a:gd name="T22" fmla="*/ 2428 w 419"/>
                <a:gd name="T23" fmla="*/ 87 h 734"/>
                <a:gd name="T24" fmla="*/ 2285 w 419"/>
                <a:gd name="T25" fmla="*/ 56 h 734"/>
                <a:gd name="T26" fmla="*/ 2136 w 419"/>
                <a:gd name="T27" fmla="*/ 31 h 734"/>
                <a:gd name="T28" fmla="*/ 1970 w 419"/>
                <a:gd name="T29" fmla="*/ 14 h 734"/>
                <a:gd name="T30" fmla="*/ 1820 w 419"/>
                <a:gd name="T31" fmla="*/ 4 h 734"/>
                <a:gd name="T32" fmla="*/ 1655 w 419"/>
                <a:gd name="T33" fmla="*/ 0 h 734"/>
                <a:gd name="T34" fmla="*/ 1483 w 419"/>
                <a:gd name="T35" fmla="*/ 4 h 734"/>
                <a:gd name="T36" fmla="*/ 1330 w 419"/>
                <a:gd name="T37" fmla="*/ 14 h 734"/>
                <a:gd name="T38" fmla="*/ 1168 w 419"/>
                <a:gd name="T39" fmla="*/ 31 h 734"/>
                <a:gd name="T40" fmla="*/ 1017 w 419"/>
                <a:gd name="T41" fmla="*/ 56 h 734"/>
                <a:gd name="T42" fmla="*/ 885 w 419"/>
                <a:gd name="T43" fmla="*/ 87 h 734"/>
                <a:gd name="T44" fmla="*/ 724 w 419"/>
                <a:gd name="T45" fmla="*/ 127 h 734"/>
                <a:gd name="T46" fmla="*/ 607 w 419"/>
                <a:gd name="T47" fmla="*/ 169 h 734"/>
                <a:gd name="T48" fmla="*/ 489 w 419"/>
                <a:gd name="T49" fmla="*/ 219 h 734"/>
                <a:gd name="T50" fmla="*/ 377 w 419"/>
                <a:gd name="T51" fmla="*/ 271 h 734"/>
                <a:gd name="T52" fmla="*/ 278 w 419"/>
                <a:gd name="T53" fmla="*/ 329 h 734"/>
                <a:gd name="T54" fmla="*/ 196 w 419"/>
                <a:gd name="T55" fmla="*/ 396 h 734"/>
                <a:gd name="T56" fmla="*/ 126 w 419"/>
                <a:gd name="T57" fmla="*/ 459 h 734"/>
                <a:gd name="T58" fmla="*/ 79 w 419"/>
                <a:gd name="T59" fmla="*/ 529 h 734"/>
                <a:gd name="T60" fmla="*/ 34 w 419"/>
                <a:gd name="T61" fmla="*/ 598 h 734"/>
                <a:gd name="T62" fmla="*/ 0 w 419"/>
                <a:gd name="T63" fmla="*/ 673 h 734"/>
                <a:gd name="T64" fmla="*/ 0 w 419"/>
                <a:gd name="T65" fmla="*/ 746 h 7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
                <a:gd name="T100" fmla="*/ 0 h 734"/>
                <a:gd name="T101" fmla="*/ 419 w 419"/>
                <a:gd name="T102" fmla="*/ 734 h 7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 h="734">
                  <a:moveTo>
                    <a:pt x="419" y="734"/>
                  </a:moveTo>
                  <a:lnTo>
                    <a:pt x="419" y="661"/>
                  </a:lnTo>
                  <a:lnTo>
                    <a:pt x="415" y="590"/>
                  </a:lnTo>
                  <a:lnTo>
                    <a:pt x="409" y="521"/>
                  </a:lnTo>
                  <a:lnTo>
                    <a:pt x="404" y="451"/>
                  </a:lnTo>
                  <a:lnTo>
                    <a:pt x="394" y="388"/>
                  </a:lnTo>
                  <a:lnTo>
                    <a:pt x="384" y="325"/>
                  </a:lnTo>
                  <a:lnTo>
                    <a:pt x="371" y="267"/>
                  </a:lnTo>
                  <a:lnTo>
                    <a:pt x="357" y="215"/>
                  </a:lnTo>
                  <a:lnTo>
                    <a:pt x="342" y="165"/>
                  </a:lnTo>
                  <a:lnTo>
                    <a:pt x="327" y="123"/>
                  </a:lnTo>
                  <a:lnTo>
                    <a:pt x="308" y="87"/>
                  </a:lnTo>
                  <a:lnTo>
                    <a:pt x="290" y="56"/>
                  </a:lnTo>
                  <a:lnTo>
                    <a:pt x="271" y="31"/>
                  </a:lnTo>
                  <a:lnTo>
                    <a:pt x="250" y="14"/>
                  </a:lnTo>
                  <a:lnTo>
                    <a:pt x="231" y="4"/>
                  </a:lnTo>
                  <a:lnTo>
                    <a:pt x="210" y="0"/>
                  </a:lnTo>
                  <a:lnTo>
                    <a:pt x="188" y="4"/>
                  </a:lnTo>
                  <a:lnTo>
                    <a:pt x="169" y="14"/>
                  </a:lnTo>
                  <a:lnTo>
                    <a:pt x="148" y="31"/>
                  </a:lnTo>
                  <a:lnTo>
                    <a:pt x="129" y="56"/>
                  </a:lnTo>
                  <a:lnTo>
                    <a:pt x="112" y="87"/>
                  </a:lnTo>
                  <a:lnTo>
                    <a:pt x="92" y="123"/>
                  </a:lnTo>
                  <a:lnTo>
                    <a:pt x="77" y="165"/>
                  </a:lnTo>
                  <a:lnTo>
                    <a:pt x="62" y="215"/>
                  </a:lnTo>
                  <a:lnTo>
                    <a:pt x="48" y="267"/>
                  </a:lnTo>
                  <a:lnTo>
                    <a:pt x="35" y="325"/>
                  </a:lnTo>
                  <a:lnTo>
                    <a:pt x="25" y="388"/>
                  </a:lnTo>
                  <a:lnTo>
                    <a:pt x="16" y="451"/>
                  </a:lnTo>
                  <a:lnTo>
                    <a:pt x="10" y="521"/>
                  </a:lnTo>
                  <a:lnTo>
                    <a:pt x="4" y="590"/>
                  </a:lnTo>
                  <a:lnTo>
                    <a:pt x="0" y="661"/>
                  </a:lnTo>
                  <a:lnTo>
                    <a:pt x="0" y="734"/>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39" name="Line 37"/>
            <p:cNvSpPr>
              <a:spLocks noChangeAspect="1" noChangeShapeType="1"/>
            </p:cNvSpPr>
            <p:nvPr/>
          </p:nvSpPr>
          <p:spPr bwMode="auto">
            <a:xfrm>
              <a:off x="1133" y="2561"/>
              <a:ext cx="3405" cy="1"/>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68640" name="Freeform 38"/>
            <p:cNvSpPr>
              <a:spLocks noChangeAspect="1"/>
            </p:cNvSpPr>
            <p:nvPr/>
          </p:nvSpPr>
          <p:spPr bwMode="auto">
            <a:xfrm>
              <a:off x="1346" y="2349"/>
              <a:ext cx="351" cy="212"/>
            </a:xfrm>
            <a:custGeom>
              <a:avLst/>
              <a:gdLst>
                <a:gd name="T0" fmla="*/ 1661 w 209"/>
                <a:gd name="T1" fmla="*/ 215 h 211"/>
                <a:gd name="T2" fmla="*/ 1653 w 209"/>
                <a:gd name="T3" fmla="*/ 178 h 211"/>
                <a:gd name="T4" fmla="*/ 1606 w 209"/>
                <a:gd name="T5" fmla="*/ 142 h 211"/>
                <a:gd name="T6" fmla="*/ 1543 w 209"/>
                <a:gd name="T7" fmla="*/ 105 h 211"/>
                <a:gd name="T8" fmla="*/ 1473 w 209"/>
                <a:gd name="T9" fmla="*/ 74 h 211"/>
                <a:gd name="T10" fmla="*/ 1359 w 209"/>
                <a:gd name="T11" fmla="*/ 49 h 211"/>
                <a:gd name="T12" fmla="*/ 1255 w 209"/>
                <a:gd name="T13" fmla="*/ 28 h 211"/>
                <a:gd name="T14" fmla="*/ 1113 w 209"/>
                <a:gd name="T15" fmla="*/ 13 h 211"/>
                <a:gd name="T16" fmla="*/ 981 w 209"/>
                <a:gd name="T17" fmla="*/ 3 h 211"/>
                <a:gd name="T18" fmla="*/ 830 w 209"/>
                <a:gd name="T19" fmla="*/ 0 h 211"/>
                <a:gd name="T20" fmla="*/ 690 w 209"/>
                <a:gd name="T21" fmla="*/ 3 h 211"/>
                <a:gd name="T22" fmla="*/ 549 w 209"/>
                <a:gd name="T23" fmla="*/ 13 h 211"/>
                <a:gd name="T24" fmla="*/ 411 w 209"/>
                <a:gd name="T25" fmla="*/ 28 h 211"/>
                <a:gd name="T26" fmla="*/ 294 w 209"/>
                <a:gd name="T27" fmla="*/ 49 h 211"/>
                <a:gd name="T28" fmla="*/ 183 w 209"/>
                <a:gd name="T29" fmla="*/ 74 h 211"/>
                <a:gd name="T30" fmla="*/ 113 w 209"/>
                <a:gd name="T31" fmla="*/ 105 h 211"/>
                <a:gd name="T32" fmla="*/ 49 w 209"/>
                <a:gd name="T33" fmla="*/ 142 h 211"/>
                <a:gd name="T34" fmla="*/ 13 w 209"/>
                <a:gd name="T35" fmla="*/ 178 h 211"/>
                <a:gd name="T36" fmla="*/ 0 w 209"/>
                <a:gd name="T37" fmla="*/ 215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209" y="211"/>
                  </a:moveTo>
                  <a:lnTo>
                    <a:pt x="208" y="174"/>
                  </a:lnTo>
                  <a:lnTo>
                    <a:pt x="202" y="138"/>
                  </a:lnTo>
                  <a:lnTo>
                    <a:pt x="194" y="105"/>
                  </a:lnTo>
                  <a:lnTo>
                    <a:pt x="185" y="74"/>
                  </a:lnTo>
                  <a:lnTo>
                    <a:pt x="171" y="49"/>
                  </a:lnTo>
                  <a:lnTo>
                    <a:pt x="158" y="28"/>
                  </a:lnTo>
                  <a:lnTo>
                    <a:pt x="140" y="13"/>
                  </a:lnTo>
                  <a:lnTo>
                    <a:pt x="123" y="3"/>
                  </a:lnTo>
                  <a:lnTo>
                    <a:pt x="104" y="0"/>
                  </a:lnTo>
                  <a:lnTo>
                    <a:pt x="87" y="3"/>
                  </a:lnTo>
                  <a:lnTo>
                    <a:pt x="69" y="13"/>
                  </a:lnTo>
                  <a:lnTo>
                    <a:pt x="52" y="28"/>
                  </a:lnTo>
                  <a:lnTo>
                    <a:pt x="37" y="49"/>
                  </a:lnTo>
                  <a:lnTo>
                    <a:pt x="23" y="74"/>
                  </a:lnTo>
                  <a:lnTo>
                    <a:pt x="14" y="105"/>
                  </a:lnTo>
                  <a:lnTo>
                    <a:pt x="6" y="138"/>
                  </a:lnTo>
                  <a:lnTo>
                    <a:pt x="2" y="174"/>
                  </a:lnTo>
                  <a:lnTo>
                    <a:pt x="0"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41" name="Freeform 39"/>
            <p:cNvSpPr>
              <a:spLocks noChangeAspect="1"/>
            </p:cNvSpPr>
            <p:nvPr/>
          </p:nvSpPr>
          <p:spPr bwMode="auto">
            <a:xfrm>
              <a:off x="1697" y="2244"/>
              <a:ext cx="352" cy="317"/>
            </a:xfrm>
            <a:custGeom>
              <a:avLst/>
              <a:gdLst>
                <a:gd name="T0" fmla="*/ 1658 w 210"/>
                <a:gd name="T1" fmla="*/ 323 h 315"/>
                <a:gd name="T2" fmla="*/ 1644 w 210"/>
                <a:gd name="T3" fmla="*/ 277 h 315"/>
                <a:gd name="T4" fmla="*/ 1624 w 210"/>
                <a:gd name="T5" fmla="*/ 229 h 315"/>
                <a:gd name="T6" fmla="*/ 1579 w 210"/>
                <a:gd name="T7" fmla="*/ 188 h 315"/>
                <a:gd name="T8" fmla="*/ 1525 w 210"/>
                <a:gd name="T9" fmla="*/ 148 h 315"/>
                <a:gd name="T10" fmla="*/ 1462 w 210"/>
                <a:gd name="T11" fmla="*/ 111 h 315"/>
                <a:gd name="T12" fmla="*/ 1366 w 210"/>
                <a:gd name="T13" fmla="*/ 77 h 315"/>
                <a:gd name="T14" fmla="*/ 1281 w 210"/>
                <a:gd name="T15" fmla="*/ 50 h 315"/>
                <a:gd name="T16" fmla="*/ 1168 w 210"/>
                <a:gd name="T17" fmla="*/ 29 h 315"/>
                <a:gd name="T18" fmla="*/ 1064 w 210"/>
                <a:gd name="T19" fmla="*/ 11 h 315"/>
                <a:gd name="T20" fmla="*/ 947 w 210"/>
                <a:gd name="T21" fmla="*/ 4 h 315"/>
                <a:gd name="T22" fmla="*/ 820 w 210"/>
                <a:gd name="T23" fmla="*/ 0 h 315"/>
                <a:gd name="T24" fmla="*/ 719 w 210"/>
                <a:gd name="T25" fmla="*/ 4 h 315"/>
                <a:gd name="T26" fmla="*/ 593 w 210"/>
                <a:gd name="T27" fmla="*/ 11 h 315"/>
                <a:gd name="T28" fmla="*/ 489 w 210"/>
                <a:gd name="T29" fmla="*/ 29 h 315"/>
                <a:gd name="T30" fmla="*/ 386 w 210"/>
                <a:gd name="T31" fmla="*/ 50 h 315"/>
                <a:gd name="T32" fmla="*/ 292 w 210"/>
                <a:gd name="T33" fmla="*/ 77 h 315"/>
                <a:gd name="T34" fmla="*/ 196 w 210"/>
                <a:gd name="T35" fmla="*/ 111 h 315"/>
                <a:gd name="T36" fmla="*/ 126 w 210"/>
                <a:gd name="T37" fmla="*/ 148 h 315"/>
                <a:gd name="T38" fmla="*/ 79 w 210"/>
                <a:gd name="T39" fmla="*/ 188 h 315"/>
                <a:gd name="T40" fmla="*/ 34 w 210"/>
                <a:gd name="T41" fmla="*/ 229 h 315"/>
                <a:gd name="T42" fmla="*/ 0 w 210"/>
                <a:gd name="T43" fmla="*/ 277 h 315"/>
                <a:gd name="T44" fmla="*/ 0 w 210"/>
                <a:gd name="T45" fmla="*/ 323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0"/>
                <a:gd name="T70" fmla="*/ 0 h 315"/>
                <a:gd name="T71" fmla="*/ 210 w 210"/>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0" h="315">
                  <a:moveTo>
                    <a:pt x="210" y="315"/>
                  </a:moveTo>
                  <a:lnTo>
                    <a:pt x="208" y="269"/>
                  </a:lnTo>
                  <a:lnTo>
                    <a:pt x="206" y="225"/>
                  </a:lnTo>
                  <a:lnTo>
                    <a:pt x="200" y="184"/>
                  </a:lnTo>
                  <a:lnTo>
                    <a:pt x="193" y="144"/>
                  </a:lnTo>
                  <a:lnTo>
                    <a:pt x="185" y="107"/>
                  </a:lnTo>
                  <a:lnTo>
                    <a:pt x="173" y="77"/>
                  </a:lnTo>
                  <a:lnTo>
                    <a:pt x="162" y="50"/>
                  </a:lnTo>
                  <a:lnTo>
                    <a:pt x="148" y="29"/>
                  </a:lnTo>
                  <a:lnTo>
                    <a:pt x="135" y="11"/>
                  </a:lnTo>
                  <a:lnTo>
                    <a:pt x="120" y="4"/>
                  </a:lnTo>
                  <a:lnTo>
                    <a:pt x="104" y="0"/>
                  </a:lnTo>
                  <a:lnTo>
                    <a:pt x="91" y="4"/>
                  </a:lnTo>
                  <a:lnTo>
                    <a:pt x="75" y="11"/>
                  </a:lnTo>
                  <a:lnTo>
                    <a:pt x="62" y="29"/>
                  </a:lnTo>
                  <a:lnTo>
                    <a:pt x="49" y="50"/>
                  </a:lnTo>
                  <a:lnTo>
                    <a:pt x="37" y="77"/>
                  </a:lnTo>
                  <a:lnTo>
                    <a:pt x="25" y="107"/>
                  </a:lnTo>
                  <a:lnTo>
                    <a:pt x="16" y="144"/>
                  </a:lnTo>
                  <a:lnTo>
                    <a:pt x="10" y="184"/>
                  </a:lnTo>
                  <a:lnTo>
                    <a:pt x="4" y="225"/>
                  </a:lnTo>
                  <a:lnTo>
                    <a:pt x="0" y="269"/>
                  </a:lnTo>
                  <a:lnTo>
                    <a:pt x="0" y="315"/>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42" name="Freeform 40"/>
            <p:cNvSpPr>
              <a:spLocks noChangeAspect="1"/>
            </p:cNvSpPr>
            <p:nvPr/>
          </p:nvSpPr>
          <p:spPr bwMode="auto">
            <a:xfrm>
              <a:off x="2049" y="2086"/>
              <a:ext cx="351" cy="475"/>
            </a:xfrm>
            <a:custGeom>
              <a:avLst/>
              <a:gdLst>
                <a:gd name="T0" fmla="*/ 1661 w 209"/>
                <a:gd name="T1" fmla="*/ 481 h 473"/>
                <a:gd name="T2" fmla="*/ 1661 w 209"/>
                <a:gd name="T3" fmla="*/ 423 h 473"/>
                <a:gd name="T4" fmla="*/ 1631 w 209"/>
                <a:gd name="T5" fmla="*/ 367 h 473"/>
                <a:gd name="T6" fmla="*/ 1606 w 209"/>
                <a:gd name="T7" fmla="*/ 308 h 473"/>
                <a:gd name="T8" fmla="*/ 1577 w 209"/>
                <a:gd name="T9" fmla="*/ 256 h 473"/>
                <a:gd name="T10" fmla="*/ 1511 w 209"/>
                <a:gd name="T11" fmla="*/ 208 h 473"/>
                <a:gd name="T12" fmla="*/ 1449 w 209"/>
                <a:gd name="T13" fmla="*/ 164 h 473"/>
                <a:gd name="T14" fmla="*/ 1394 w 209"/>
                <a:gd name="T15" fmla="*/ 123 h 473"/>
                <a:gd name="T16" fmla="*/ 1298 w 209"/>
                <a:gd name="T17" fmla="*/ 85 h 473"/>
                <a:gd name="T18" fmla="*/ 1228 w 209"/>
                <a:gd name="T19" fmla="*/ 54 h 473"/>
                <a:gd name="T20" fmla="*/ 1129 w 209"/>
                <a:gd name="T21" fmla="*/ 31 h 473"/>
                <a:gd name="T22" fmla="*/ 1026 w 209"/>
                <a:gd name="T23" fmla="*/ 14 h 473"/>
                <a:gd name="T24" fmla="*/ 929 w 209"/>
                <a:gd name="T25" fmla="*/ 4 h 473"/>
                <a:gd name="T26" fmla="*/ 830 w 209"/>
                <a:gd name="T27" fmla="*/ 0 h 473"/>
                <a:gd name="T28" fmla="*/ 734 w 209"/>
                <a:gd name="T29" fmla="*/ 4 h 473"/>
                <a:gd name="T30" fmla="*/ 630 w 209"/>
                <a:gd name="T31" fmla="*/ 14 h 473"/>
                <a:gd name="T32" fmla="*/ 536 w 209"/>
                <a:gd name="T33" fmla="*/ 31 h 473"/>
                <a:gd name="T34" fmla="*/ 445 w 209"/>
                <a:gd name="T35" fmla="*/ 54 h 473"/>
                <a:gd name="T36" fmla="*/ 349 w 209"/>
                <a:gd name="T37" fmla="*/ 85 h 473"/>
                <a:gd name="T38" fmla="*/ 270 w 209"/>
                <a:gd name="T39" fmla="*/ 123 h 473"/>
                <a:gd name="T40" fmla="*/ 215 w 209"/>
                <a:gd name="T41" fmla="*/ 164 h 473"/>
                <a:gd name="T42" fmla="*/ 153 w 209"/>
                <a:gd name="T43" fmla="*/ 208 h 473"/>
                <a:gd name="T44" fmla="*/ 84 w 209"/>
                <a:gd name="T45" fmla="*/ 256 h 473"/>
                <a:gd name="T46" fmla="*/ 49 w 209"/>
                <a:gd name="T47" fmla="*/ 308 h 473"/>
                <a:gd name="T48" fmla="*/ 13 w 209"/>
                <a:gd name="T49" fmla="*/ 367 h 473"/>
                <a:gd name="T50" fmla="*/ 0 w 209"/>
                <a:gd name="T51" fmla="*/ 423 h 473"/>
                <a:gd name="T52" fmla="*/ 0 w 209"/>
                <a:gd name="T53" fmla="*/ 481 h 4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9"/>
                <a:gd name="T82" fmla="*/ 0 h 473"/>
                <a:gd name="T83" fmla="*/ 209 w 209"/>
                <a:gd name="T84" fmla="*/ 473 h 4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9" h="473">
                  <a:moveTo>
                    <a:pt x="209" y="473"/>
                  </a:moveTo>
                  <a:lnTo>
                    <a:pt x="209" y="415"/>
                  </a:lnTo>
                  <a:lnTo>
                    <a:pt x="205" y="359"/>
                  </a:lnTo>
                  <a:lnTo>
                    <a:pt x="202" y="304"/>
                  </a:lnTo>
                  <a:lnTo>
                    <a:pt x="198" y="252"/>
                  </a:lnTo>
                  <a:lnTo>
                    <a:pt x="190" y="204"/>
                  </a:lnTo>
                  <a:lnTo>
                    <a:pt x="182" y="160"/>
                  </a:lnTo>
                  <a:lnTo>
                    <a:pt x="175" y="119"/>
                  </a:lnTo>
                  <a:lnTo>
                    <a:pt x="163" y="85"/>
                  </a:lnTo>
                  <a:lnTo>
                    <a:pt x="154" y="54"/>
                  </a:lnTo>
                  <a:lnTo>
                    <a:pt x="142" y="31"/>
                  </a:lnTo>
                  <a:lnTo>
                    <a:pt x="129" y="14"/>
                  </a:lnTo>
                  <a:lnTo>
                    <a:pt x="117" y="4"/>
                  </a:lnTo>
                  <a:lnTo>
                    <a:pt x="104" y="0"/>
                  </a:lnTo>
                  <a:lnTo>
                    <a:pt x="92" y="4"/>
                  </a:lnTo>
                  <a:lnTo>
                    <a:pt x="79" y="14"/>
                  </a:lnTo>
                  <a:lnTo>
                    <a:pt x="67" y="31"/>
                  </a:lnTo>
                  <a:lnTo>
                    <a:pt x="56" y="54"/>
                  </a:lnTo>
                  <a:lnTo>
                    <a:pt x="44" y="85"/>
                  </a:lnTo>
                  <a:lnTo>
                    <a:pt x="34" y="119"/>
                  </a:lnTo>
                  <a:lnTo>
                    <a:pt x="27" y="160"/>
                  </a:lnTo>
                  <a:lnTo>
                    <a:pt x="19" y="204"/>
                  </a:lnTo>
                  <a:lnTo>
                    <a:pt x="11" y="252"/>
                  </a:lnTo>
                  <a:lnTo>
                    <a:pt x="6" y="304"/>
                  </a:lnTo>
                  <a:lnTo>
                    <a:pt x="2" y="359"/>
                  </a:lnTo>
                  <a:lnTo>
                    <a:pt x="0" y="415"/>
                  </a:lnTo>
                  <a:lnTo>
                    <a:pt x="0" y="473"/>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43" name="Freeform 41"/>
            <p:cNvSpPr>
              <a:spLocks noChangeAspect="1"/>
            </p:cNvSpPr>
            <p:nvPr/>
          </p:nvSpPr>
          <p:spPr bwMode="auto">
            <a:xfrm>
              <a:off x="4155" y="2484"/>
              <a:ext cx="351" cy="77"/>
            </a:xfrm>
            <a:custGeom>
              <a:avLst/>
              <a:gdLst>
                <a:gd name="T0" fmla="*/ 0 w 209"/>
                <a:gd name="T1" fmla="*/ 4 h 211"/>
                <a:gd name="T2" fmla="*/ 13 w 209"/>
                <a:gd name="T3" fmla="*/ 3 h 211"/>
                <a:gd name="T4" fmla="*/ 57 w 209"/>
                <a:gd name="T5" fmla="*/ 3 h 211"/>
                <a:gd name="T6" fmla="*/ 119 w 209"/>
                <a:gd name="T7" fmla="*/ 2 h 211"/>
                <a:gd name="T8" fmla="*/ 200 w 209"/>
                <a:gd name="T9" fmla="*/ 1 h 211"/>
                <a:gd name="T10" fmla="*/ 302 w 209"/>
                <a:gd name="T11" fmla="*/ 1 h 211"/>
                <a:gd name="T12" fmla="*/ 420 w 209"/>
                <a:gd name="T13" fmla="*/ 0 h 211"/>
                <a:gd name="T14" fmla="*/ 549 w 209"/>
                <a:gd name="T15" fmla="*/ 0 h 211"/>
                <a:gd name="T16" fmla="*/ 682 w 209"/>
                <a:gd name="T17" fmla="*/ 0 h 211"/>
                <a:gd name="T18" fmla="*/ 835 w 209"/>
                <a:gd name="T19" fmla="*/ 0 h 211"/>
                <a:gd name="T20" fmla="*/ 981 w 209"/>
                <a:gd name="T21" fmla="*/ 0 h 211"/>
                <a:gd name="T22" fmla="*/ 1129 w 209"/>
                <a:gd name="T23" fmla="*/ 0 h 211"/>
                <a:gd name="T24" fmla="*/ 1249 w 209"/>
                <a:gd name="T25" fmla="*/ 0 h 211"/>
                <a:gd name="T26" fmla="*/ 1379 w 209"/>
                <a:gd name="T27" fmla="*/ 1 h 211"/>
                <a:gd name="T28" fmla="*/ 1478 w 209"/>
                <a:gd name="T29" fmla="*/ 1 h 211"/>
                <a:gd name="T30" fmla="*/ 1560 w 209"/>
                <a:gd name="T31" fmla="*/ 2 h 211"/>
                <a:gd name="T32" fmla="*/ 1616 w 209"/>
                <a:gd name="T33" fmla="*/ 3 h 211"/>
                <a:gd name="T34" fmla="*/ 1661 w 209"/>
                <a:gd name="T35" fmla="*/ 3 h 211"/>
                <a:gd name="T36" fmla="*/ 1661 w 209"/>
                <a:gd name="T37" fmla="*/ 4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8644" name="Freeform 42"/>
            <p:cNvSpPr>
              <a:spLocks noChangeAspect="1"/>
            </p:cNvSpPr>
            <p:nvPr/>
          </p:nvSpPr>
          <p:spPr bwMode="auto">
            <a:xfrm>
              <a:off x="986" y="2484"/>
              <a:ext cx="351" cy="77"/>
            </a:xfrm>
            <a:custGeom>
              <a:avLst/>
              <a:gdLst>
                <a:gd name="T0" fmla="*/ 0 w 209"/>
                <a:gd name="T1" fmla="*/ 4 h 211"/>
                <a:gd name="T2" fmla="*/ 13 w 209"/>
                <a:gd name="T3" fmla="*/ 3 h 211"/>
                <a:gd name="T4" fmla="*/ 57 w 209"/>
                <a:gd name="T5" fmla="*/ 3 h 211"/>
                <a:gd name="T6" fmla="*/ 119 w 209"/>
                <a:gd name="T7" fmla="*/ 2 h 211"/>
                <a:gd name="T8" fmla="*/ 200 w 209"/>
                <a:gd name="T9" fmla="*/ 1 h 211"/>
                <a:gd name="T10" fmla="*/ 302 w 209"/>
                <a:gd name="T11" fmla="*/ 1 h 211"/>
                <a:gd name="T12" fmla="*/ 420 w 209"/>
                <a:gd name="T13" fmla="*/ 0 h 211"/>
                <a:gd name="T14" fmla="*/ 549 w 209"/>
                <a:gd name="T15" fmla="*/ 0 h 211"/>
                <a:gd name="T16" fmla="*/ 682 w 209"/>
                <a:gd name="T17" fmla="*/ 0 h 211"/>
                <a:gd name="T18" fmla="*/ 835 w 209"/>
                <a:gd name="T19" fmla="*/ 0 h 211"/>
                <a:gd name="T20" fmla="*/ 981 w 209"/>
                <a:gd name="T21" fmla="*/ 0 h 211"/>
                <a:gd name="T22" fmla="*/ 1129 w 209"/>
                <a:gd name="T23" fmla="*/ 0 h 211"/>
                <a:gd name="T24" fmla="*/ 1249 w 209"/>
                <a:gd name="T25" fmla="*/ 0 h 211"/>
                <a:gd name="T26" fmla="*/ 1379 w 209"/>
                <a:gd name="T27" fmla="*/ 1 h 211"/>
                <a:gd name="T28" fmla="*/ 1478 w 209"/>
                <a:gd name="T29" fmla="*/ 1 h 211"/>
                <a:gd name="T30" fmla="*/ 1560 w 209"/>
                <a:gd name="T31" fmla="*/ 2 h 211"/>
                <a:gd name="T32" fmla="*/ 1616 w 209"/>
                <a:gd name="T33" fmla="*/ 3 h 211"/>
                <a:gd name="T34" fmla="*/ 1661 w 209"/>
                <a:gd name="T35" fmla="*/ 3 h 211"/>
                <a:gd name="T36" fmla="*/ 1661 w 209"/>
                <a:gd name="T37" fmla="*/ 4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211"/>
                <a:gd name="T59" fmla="*/ 209 w 209"/>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211">
                  <a:moveTo>
                    <a:pt x="0" y="211"/>
                  </a:moveTo>
                  <a:lnTo>
                    <a:pt x="2" y="174"/>
                  </a:lnTo>
                  <a:lnTo>
                    <a:pt x="7" y="138"/>
                  </a:lnTo>
                  <a:lnTo>
                    <a:pt x="15" y="105"/>
                  </a:lnTo>
                  <a:lnTo>
                    <a:pt x="25" y="74"/>
                  </a:lnTo>
                  <a:lnTo>
                    <a:pt x="38" y="49"/>
                  </a:lnTo>
                  <a:lnTo>
                    <a:pt x="53" y="28"/>
                  </a:lnTo>
                  <a:lnTo>
                    <a:pt x="69" y="13"/>
                  </a:lnTo>
                  <a:lnTo>
                    <a:pt x="86" y="3"/>
                  </a:lnTo>
                  <a:lnTo>
                    <a:pt x="105" y="0"/>
                  </a:lnTo>
                  <a:lnTo>
                    <a:pt x="123" y="3"/>
                  </a:lnTo>
                  <a:lnTo>
                    <a:pt x="142" y="13"/>
                  </a:lnTo>
                  <a:lnTo>
                    <a:pt x="157" y="28"/>
                  </a:lnTo>
                  <a:lnTo>
                    <a:pt x="173" y="49"/>
                  </a:lnTo>
                  <a:lnTo>
                    <a:pt x="186" y="74"/>
                  </a:lnTo>
                  <a:lnTo>
                    <a:pt x="196" y="105"/>
                  </a:lnTo>
                  <a:lnTo>
                    <a:pt x="203" y="138"/>
                  </a:lnTo>
                  <a:lnTo>
                    <a:pt x="209" y="174"/>
                  </a:lnTo>
                  <a:lnTo>
                    <a:pt x="209" y="211"/>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68627" name="Line 43"/>
          <p:cNvSpPr>
            <a:spLocks noChangeShapeType="1"/>
          </p:cNvSpPr>
          <p:nvPr/>
        </p:nvSpPr>
        <p:spPr bwMode="auto">
          <a:xfrm>
            <a:off x="5029200" y="3048000"/>
            <a:ext cx="0" cy="38100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68628" name="Line 44"/>
          <p:cNvSpPr>
            <a:spLocks noChangeShapeType="1"/>
          </p:cNvSpPr>
          <p:nvPr/>
        </p:nvSpPr>
        <p:spPr bwMode="auto">
          <a:xfrm>
            <a:off x="8382000" y="3048000"/>
            <a:ext cx="0" cy="38100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68629" name="Line 45"/>
          <p:cNvSpPr>
            <a:spLocks noChangeShapeType="1"/>
          </p:cNvSpPr>
          <p:nvPr/>
        </p:nvSpPr>
        <p:spPr bwMode="auto">
          <a:xfrm>
            <a:off x="5029200" y="3276600"/>
            <a:ext cx="3352800" cy="0"/>
          </a:xfrm>
          <a:prstGeom prst="line">
            <a:avLst/>
          </a:prstGeom>
          <a:noFill/>
          <a:ln w="9525">
            <a:solidFill>
              <a:schemeClr val="tx2"/>
            </a:solidFill>
            <a:round/>
            <a:headEnd type="triangle" w="med" len="med"/>
            <a:tailEnd type="triangle" w="med" len="med"/>
          </a:ln>
        </p:spPr>
        <p:txBody>
          <a:bodyPr lIns="0" tIns="0" rIns="0" bIns="0">
            <a:spAutoFit/>
          </a:bodyPr>
          <a:lstStyle/>
          <a:p>
            <a:endParaRPr lang="en-US" dirty="0">
              <a:latin typeface="Agilent TT Cond" pitchFamily="34" charset="0"/>
            </a:endParaRPr>
          </a:p>
        </p:txBody>
      </p:sp>
      <p:sp>
        <p:nvSpPr>
          <p:cNvPr id="68630" name="Line 46"/>
          <p:cNvSpPr>
            <a:spLocks noChangeShapeType="1"/>
          </p:cNvSpPr>
          <p:nvPr/>
        </p:nvSpPr>
        <p:spPr bwMode="auto">
          <a:xfrm>
            <a:off x="6324600" y="3886200"/>
            <a:ext cx="533400" cy="0"/>
          </a:xfrm>
          <a:prstGeom prst="line">
            <a:avLst/>
          </a:prstGeom>
          <a:noFill/>
          <a:ln w="9525">
            <a:solidFill>
              <a:schemeClr val="tx2"/>
            </a:solidFill>
            <a:round/>
            <a:headEnd type="triangle" w="med" len="med"/>
            <a:tailEnd type="triangle" w="med" len="med"/>
          </a:ln>
        </p:spPr>
        <p:txBody>
          <a:bodyPr lIns="0" tIns="0" rIns="0" bIns="0">
            <a:spAutoFit/>
          </a:bodyPr>
          <a:lstStyle/>
          <a:p>
            <a:endParaRPr lang="en-US" dirty="0">
              <a:latin typeface="Agilent TT Cond" pitchFamily="34" charset="0"/>
            </a:endParaRPr>
          </a:p>
        </p:txBody>
      </p:sp>
      <p:sp>
        <p:nvSpPr>
          <p:cNvPr id="68631" name="Line 47"/>
          <p:cNvSpPr>
            <a:spLocks noChangeShapeType="1"/>
          </p:cNvSpPr>
          <p:nvPr/>
        </p:nvSpPr>
        <p:spPr bwMode="auto">
          <a:xfrm>
            <a:off x="6324600" y="3733800"/>
            <a:ext cx="0" cy="38100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68632" name="Line 48"/>
          <p:cNvSpPr>
            <a:spLocks noChangeShapeType="1"/>
          </p:cNvSpPr>
          <p:nvPr/>
        </p:nvSpPr>
        <p:spPr bwMode="auto">
          <a:xfrm>
            <a:off x="6858000" y="3733800"/>
            <a:ext cx="0" cy="38100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68633" name="Rectangle 49"/>
          <p:cNvSpPr>
            <a:spLocks noChangeArrowheads="1"/>
          </p:cNvSpPr>
          <p:nvPr/>
        </p:nvSpPr>
        <p:spPr bwMode="auto">
          <a:xfrm>
            <a:off x="13716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Baseband Generator: Baseband Filters</a:t>
            </a:r>
            <a:endParaRPr lang="en-US" sz="3200" b="1" dirty="0">
              <a:latin typeface="Agilent TT Cond" pitchFamily="34" charset="0"/>
            </a:endParaRPr>
          </a:p>
        </p:txBody>
      </p:sp>
      <p:sp>
        <p:nvSpPr>
          <p:cNvPr id="68634" name="Rectangle 50"/>
          <p:cNvSpPr>
            <a:spLocks noChangeArrowheads="1"/>
          </p:cNvSpPr>
          <p:nvPr/>
        </p:nvSpPr>
        <p:spPr bwMode="auto">
          <a:xfrm>
            <a:off x="342900" y="238125"/>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Block Diagram</a:t>
            </a:r>
          </a:p>
        </p:txBody>
      </p:sp>
      <p:sp>
        <p:nvSpPr>
          <p:cNvPr id="51" name="Freeform 20"/>
          <p:cNvSpPr>
            <a:spLocks/>
          </p:cNvSpPr>
          <p:nvPr/>
        </p:nvSpPr>
        <p:spPr bwMode="auto">
          <a:xfrm>
            <a:off x="6287702" y="4054475"/>
            <a:ext cx="662630" cy="1219200"/>
          </a:xfrm>
          <a:custGeom>
            <a:avLst/>
            <a:gdLst>
              <a:gd name="T0" fmla="*/ 0 w 378"/>
              <a:gd name="T1" fmla="*/ 2147483647 h 816"/>
              <a:gd name="T2" fmla="*/ 2147483647 w 378"/>
              <a:gd name="T3" fmla="*/ 2147483647 h 816"/>
              <a:gd name="T4" fmla="*/ 2147483647 w 378"/>
              <a:gd name="T5" fmla="*/ 2147483647 h 816"/>
              <a:gd name="T6" fmla="*/ 2147483647 w 378"/>
              <a:gd name="T7" fmla="*/ 2147483647 h 816"/>
              <a:gd name="T8" fmla="*/ 2147483647 w 378"/>
              <a:gd name="T9" fmla="*/ 2147483647 h 816"/>
              <a:gd name="T10" fmla="*/ 2147483647 w 378"/>
              <a:gd name="T11" fmla="*/ 2147483647 h 816"/>
              <a:gd name="T12" fmla="*/ 2147483647 w 378"/>
              <a:gd name="T13" fmla="*/ 2147483647 h 816"/>
              <a:gd name="T14" fmla="*/ 0 60000 65536"/>
              <a:gd name="T15" fmla="*/ 0 60000 65536"/>
              <a:gd name="T16" fmla="*/ 0 60000 65536"/>
              <a:gd name="T17" fmla="*/ 0 60000 65536"/>
              <a:gd name="T18" fmla="*/ 0 60000 65536"/>
              <a:gd name="T19" fmla="*/ 0 60000 65536"/>
              <a:gd name="T20" fmla="*/ 0 60000 65536"/>
              <a:gd name="T21" fmla="*/ 0 w 378"/>
              <a:gd name="T22" fmla="*/ 0 h 816"/>
              <a:gd name="T23" fmla="*/ 378 w 378"/>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8" h="816">
                <a:moveTo>
                  <a:pt x="0" y="798"/>
                </a:moveTo>
                <a:cubicBezTo>
                  <a:pt x="6" y="782"/>
                  <a:pt x="24" y="814"/>
                  <a:pt x="39" y="701"/>
                </a:cubicBezTo>
                <a:cubicBezTo>
                  <a:pt x="54" y="588"/>
                  <a:pt x="64" y="229"/>
                  <a:pt x="89" y="119"/>
                </a:cubicBezTo>
                <a:cubicBezTo>
                  <a:pt x="114" y="9"/>
                  <a:pt x="157" y="39"/>
                  <a:pt x="189" y="38"/>
                </a:cubicBezTo>
                <a:cubicBezTo>
                  <a:pt x="221" y="36"/>
                  <a:pt x="258" y="0"/>
                  <a:pt x="282" y="110"/>
                </a:cubicBezTo>
                <a:cubicBezTo>
                  <a:pt x="306" y="220"/>
                  <a:pt x="315" y="586"/>
                  <a:pt x="331" y="701"/>
                </a:cubicBezTo>
                <a:cubicBezTo>
                  <a:pt x="347" y="816"/>
                  <a:pt x="368" y="782"/>
                  <a:pt x="378" y="803"/>
                </a:cubicBezTo>
              </a:path>
            </a:pathLst>
          </a:custGeom>
          <a:noFill/>
          <a:ln w="44450">
            <a:solidFill>
              <a:schemeClr val="accent6"/>
            </a:solidFill>
            <a:prstDash val="sysDot"/>
            <a:round/>
            <a:headEnd/>
            <a:tailEnd/>
          </a:ln>
        </p:spPr>
        <p:txBody>
          <a:bodyPr wrap="square" lIns="0" tIns="0" rIns="0" bIns="0">
            <a:spAutoFit/>
          </a:bodyPr>
          <a:lstStyle/>
          <a:p>
            <a:endParaRPr lang="en-US"/>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039832" y="4143153"/>
            <a:ext cx="3217861" cy="1772093"/>
          </a:xfrm>
          <a:prstGeom prst="rect">
            <a:avLst/>
          </a:prstGeom>
          <a:solidFill>
            <a:srgbClr val="FF9966"/>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105" name="Rectangle 104"/>
          <p:cNvSpPr/>
          <p:nvPr/>
        </p:nvSpPr>
        <p:spPr bwMode="auto">
          <a:xfrm>
            <a:off x="5029200" y="1447871"/>
            <a:ext cx="3228753" cy="2628830"/>
          </a:xfrm>
          <a:prstGeom prst="rect">
            <a:avLst/>
          </a:prstGeom>
          <a:solidFill>
            <a:schemeClr val="accent1">
              <a:lumMod val="20000"/>
              <a:lumOff val="80000"/>
            </a:schemeClr>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104" name="Rectangle 103"/>
          <p:cNvSpPr/>
          <p:nvPr/>
        </p:nvSpPr>
        <p:spPr bwMode="auto">
          <a:xfrm>
            <a:off x="2471387" y="1447870"/>
            <a:ext cx="2419350" cy="2628830"/>
          </a:xfrm>
          <a:prstGeom prst="rect">
            <a:avLst/>
          </a:prstGeom>
          <a:solidFill>
            <a:schemeClr val="accent6">
              <a:lumMod val="40000"/>
              <a:lumOff val="60000"/>
            </a:schemeClr>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103" name="Rectangle 102"/>
          <p:cNvSpPr/>
          <p:nvPr/>
        </p:nvSpPr>
        <p:spPr bwMode="auto">
          <a:xfrm>
            <a:off x="177368" y="1447870"/>
            <a:ext cx="2154706" cy="2628830"/>
          </a:xfrm>
          <a:prstGeom prst="rect">
            <a:avLst/>
          </a:prstGeom>
          <a:solidFill>
            <a:srgbClr val="CCFFCC"/>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102" name="Rectangle 101"/>
          <p:cNvSpPr/>
          <p:nvPr/>
        </p:nvSpPr>
        <p:spPr bwMode="auto">
          <a:xfrm>
            <a:off x="177368" y="4182140"/>
            <a:ext cx="2154706" cy="1325525"/>
          </a:xfrm>
          <a:prstGeom prst="rect">
            <a:avLst/>
          </a:prstGeom>
          <a:solidFill>
            <a:srgbClr val="FFFFCC"/>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69634" name="Freeform 2"/>
          <p:cNvSpPr>
            <a:spLocks/>
          </p:cNvSpPr>
          <p:nvPr/>
        </p:nvSpPr>
        <p:spPr bwMode="auto">
          <a:xfrm>
            <a:off x="5867400" y="2133600"/>
            <a:ext cx="708025" cy="684213"/>
          </a:xfrm>
          <a:custGeom>
            <a:avLst/>
            <a:gdLst>
              <a:gd name="T0" fmla="*/ 0 w 491"/>
              <a:gd name="T1" fmla="*/ 0 h 489"/>
              <a:gd name="T2" fmla="*/ 0 w 491"/>
              <a:gd name="T3" fmla="*/ 2147483647 h 489"/>
              <a:gd name="T4" fmla="*/ 2147483647 w 491"/>
              <a:gd name="T5" fmla="*/ 2147483647 h 489"/>
              <a:gd name="T6" fmla="*/ 0 w 491"/>
              <a:gd name="T7" fmla="*/ 0 h 489"/>
              <a:gd name="T8" fmla="*/ 0 w 491"/>
              <a:gd name="T9" fmla="*/ 0 h 489"/>
              <a:gd name="T10" fmla="*/ 0 60000 65536"/>
              <a:gd name="T11" fmla="*/ 0 60000 65536"/>
              <a:gd name="T12" fmla="*/ 0 60000 65536"/>
              <a:gd name="T13" fmla="*/ 0 60000 65536"/>
              <a:gd name="T14" fmla="*/ 0 60000 65536"/>
              <a:gd name="T15" fmla="*/ 0 w 491"/>
              <a:gd name="T16" fmla="*/ 0 h 489"/>
              <a:gd name="T17" fmla="*/ 491 w 491"/>
              <a:gd name="T18" fmla="*/ 489 h 489"/>
            </a:gdLst>
            <a:ahLst/>
            <a:cxnLst>
              <a:cxn ang="T10">
                <a:pos x="T0" y="T1"/>
              </a:cxn>
              <a:cxn ang="T11">
                <a:pos x="T2" y="T3"/>
              </a:cxn>
              <a:cxn ang="T12">
                <a:pos x="T4" y="T5"/>
              </a:cxn>
              <a:cxn ang="T13">
                <a:pos x="T6" y="T7"/>
              </a:cxn>
              <a:cxn ang="T14">
                <a:pos x="T8" y="T9"/>
              </a:cxn>
            </a:cxnLst>
            <a:rect l="T15" t="T16" r="T17" b="T18"/>
            <a:pathLst>
              <a:path w="491" h="489">
                <a:moveTo>
                  <a:pt x="0" y="0"/>
                </a:moveTo>
                <a:lnTo>
                  <a:pt x="0" y="488"/>
                </a:lnTo>
                <a:lnTo>
                  <a:pt x="490" y="244"/>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635" name="AutoShape 3"/>
          <p:cNvSpPr>
            <a:spLocks noChangeArrowheads="1"/>
          </p:cNvSpPr>
          <p:nvPr/>
        </p:nvSpPr>
        <p:spPr bwMode="auto">
          <a:xfrm flipV="1">
            <a:off x="787400" y="3033713"/>
            <a:ext cx="704850" cy="684212"/>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636" name="Text Box 4"/>
          <p:cNvSpPr txBox="1">
            <a:spLocks noChangeArrowheads="1"/>
          </p:cNvSpPr>
          <p:nvPr/>
        </p:nvSpPr>
        <p:spPr bwMode="auto">
          <a:xfrm>
            <a:off x="802575" y="3124200"/>
            <a:ext cx="685800"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Freq.</a:t>
            </a:r>
          </a:p>
          <a:p>
            <a:pPr defTabSz="403225">
              <a:buClr>
                <a:srgbClr val="000000"/>
              </a:buClr>
              <a:buSzPct val="90000"/>
              <a:buFont typeface="Monotype Sorts" pitchFamily="2" charset="2"/>
              <a:buNone/>
            </a:pPr>
            <a:r>
              <a:rPr lang="en-US" sz="1600" dirty="0">
                <a:latin typeface="Agilent TT Cond" pitchFamily="34" charset="0"/>
              </a:rPr>
              <a:t>Control</a:t>
            </a:r>
          </a:p>
        </p:txBody>
      </p:sp>
      <p:grpSp>
        <p:nvGrpSpPr>
          <p:cNvPr id="69637" name="Group 5"/>
          <p:cNvGrpSpPr>
            <a:grpSpLocks/>
          </p:cNvGrpSpPr>
          <p:nvPr/>
        </p:nvGrpSpPr>
        <p:grpSpPr bwMode="auto">
          <a:xfrm>
            <a:off x="457200" y="2286000"/>
            <a:ext cx="519113" cy="504825"/>
            <a:chOff x="2828" y="3093"/>
            <a:chExt cx="360" cy="360"/>
          </a:xfrm>
        </p:grpSpPr>
        <p:sp>
          <p:nvSpPr>
            <p:cNvPr id="69731" name="Freeform 6"/>
            <p:cNvSpPr>
              <a:spLocks/>
            </p:cNvSpPr>
            <p:nvPr/>
          </p:nvSpPr>
          <p:spPr bwMode="auto">
            <a:xfrm>
              <a:off x="2893" y="3180"/>
              <a:ext cx="218" cy="158"/>
            </a:xfrm>
            <a:custGeom>
              <a:avLst/>
              <a:gdLst>
                <a:gd name="T0" fmla="*/ 2 w 218"/>
                <a:gd name="T1" fmla="*/ 74 h 158"/>
                <a:gd name="T2" fmla="*/ 7 w 218"/>
                <a:gd name="T3" fmla="*/ 64 h 158"/>
                <a:gd name="T4" fmla="*/ 11 w 218"/>
                <a:gd name="T5" fmla="*/ 55 h 158"/>
                <a:gd name="T6" fmla="*/ 16 w 218"/>
                <a:gd name="T7" fmla="*/ 45 h 158"/>
                <a:gd name="T8" fmla="*/ 19 w 218"/>
                <a:gd name="T9" fmla="*/ 36 h 158"/>
                <a:gd name="T10" fmla="*/ 24 w 218"/>
                <a:gd name="T11" fmla="*/ 29 h 158"/>
                <a:gd name="T12" fmla="*/ 27 w 218"/>
                <a:gd name="T13" fmla="*/ 22 h 158"/>
                <a:gd name="T14" fmla="*/ 32 w 218"/>
                <a:gd name="T15" fmla="*/ 15 h 158"/>
                <a:gd name="T16" fmla="*/ 37 w 218"/>
                <a:gd name="T17" fmla="*/ 10 h 158"/>
                <a:gd name="T18" fmla="*/ 41 w 218"/>
                <a:gd name="T19" fmla="*/ 7 h 158"/>
                <a:gd name="T20" fmla="*/ 46 w 218"/>
                <a:gd name="T21" fmla="*/ 3 h 158"/>
                <a:gd name="T22" fmla="*/ 50 w 218"/>
                <a:gd name="T23" fmla="*/ 1 h 158"/>
                <a:gd name="T24" fmla="*/ 54 w 218"/>
                <a:gd name="T25" fmla="*/ 0 h 158"/>
                <a:gd name="T26" fmla="*/ 59 w 218"/>
                <a:gd name="T27" fmla="*/ 1 h 158"/>
                <a:gd name="T28" fmla="*/ 63 w 218"/>
                <a:gd name="T29" fmla="*/ 3 h 158"/>
                <a:gd name="T30" fmla="*/ 67 w 218"/>
                <a:gd name="T31" fmla="*/ 5 h 158"/>
                <a:gd name="T32" fmla="*/ 72 w 218"/>
                <a:gd name="T33" fmla="*/ 9 h 158"/>
                <a:gd name="T34" fmla="*/ 76 w 218"/>
                <a:gd name="T35" fmla="*/ 15 h 158"/>
                <a:gd name="T36" fmla="*/ 81 w 218"/>
                <a:gd name="T37" fmla="*/ 23 h 158"/>
                <a:gd name="T38" fmla="*/ 85 w 218"/>
                <a:gd name="T39" fmla="*/ 29 h 158"/>
                <a:gd name="T40" fmla="*/ 89 w 218"/>
                <a:gd name="T41" fmla="*/ 36 h 158"/>
                <a:gd name="T42" fmla="*/ 93 w 218"/>
                <a:gd name="T43" fmla="*/ 45 h 158"/>
                <a:gd name="T44" fmla="*/ 97 w 218"/>
                <a:gd name="T45" fmla="*/ 55 h 158"/>
                <a:gd name="T46" fmla="*/ 101 w 218"/>
                <a:gd name="T47" fmla="*/ 64 h 158"/>
                <a:gd name="T48" fmla="*/ 107 w 218"/>
                <a:gd name="T49" fmla="*/ 74 h 158"/>
                <a:gd name="T50" fmla="*/ 108 w 218"/>
                <a:gd name="T51" fmla="*/ 79 h 158"/>
                <a:gd name="T52" fmla="*/ 112 w 218"/>
                <a:gd name="T53" fmla="*/ 88 h 158"/>
                <a:gd name="T54" fmla="*/ 116 w 218"/>
                <a:gd name="T55" fmla="*/ 98 h 158"/>
                <a:gd name="T56" fmla="*/ 121 w 218"/>
                <a:gd name="T57" fmla="*/ 106 h 158"/>
                <a:gd name="T58" fmla="*/ 125 w 218"/>
                <a:gd name="T59" fmla="*/ 115 h 158"/>
                <a:gd name="T60" fmla="*/ 130 w 218"/>
                <a:gd name="T61" fmla="*/ 125 h 158"/>
                <a:gd name="T62" fmla="*/ 135 w 218"/>
                <a:gd name="T63" fmla="*/ 132 h 158"/>
                <a:gd name="T64" fmla="*/ 138 w 218"/>
                <a:gd name="T65" fmla="*/ 138 h 158"/>
                <a:gd name="T66" fmla="*/ 143 w 218"/>
                <a:gd name="T67" fmla="*/ 144 h 158"/>
                <a:gd name="T68" fmla="*/ 146 w 218"/>
                <a:gd name="T69" fmla="*/ 148 h 158"/>
                <a:gd name="T70" fmla="*/ 151 w 218"/>
                <a:gd name="T71" fmla="*/ 152 h 158"/>
                <a:gd name="T72" fmla="*/ 155 w 218"/>
                <a:gd name="T73" fmla="*/ 155 h 158"/>
                <a:gd name="T74" fmla="*/ 161 w 218"/>
                <a:gd name="T75" fmla="*/ 157 h 158"/>
                <a:gd name="T76" fmla="*/ 164 w 218"/>
                <a:gd name="T77" fmla="*/ 157 h 158"/>
                <a:gd name="T78" fmla="*/ 169 w 218"/>
                <a:gd name="T79" fmla="*/ 155 h 158"/>
                <a:gd name="T80" fmla="*/ 173 w 218"/>
                <a:gd name="T81" fmla="*/ 152 h 158"/>
                <a:gd name="T82" fmla="*/ 177 w 218"/>
                <a:gd name="T83" fmla="*/ 148 h 158"/>
                <a:gd name="T84" fmla="*/ 182 w 218"/>
                <a:gd name="T85" fmla="*/ 144 h 158"/>
                <a:gd name="T86" fmla="*/ 186 w 218"/>
                <a:gd name="T87" fmla="*/ 138 h 158"/>
                <a:gd name="T88" fmla="*/ 190 w 218"/>
                <a:gd name="T89" fmla="*/ 132 h 158"/>
                <a:gd name="T90" fmla="*/ 195 w 218"/>
                <a:gd name="T91" fmla="*/ 125 h 158"/>
                <a:gd name="T92" fmla="*/ 200 w 218"/>
                <a:gd name="T93" fmla="*/ 115 h 158"/>
                <a:gd name="T94" fmla="*/ 204 w 218"/>
                <a:gd name="T95" fmla="*/ 108 h 158"/>
                <a:gd name="T96" fmla="*/ 209 w 218"/>
                <a:gd name="T97" fmla="*/ 98 h 158"/>
                <a:gd name="T98" fmla="*/ 212 w 218"/>
                <a:gd name="T99" fmla="*/ 88 h 158"/>
                <a:gd name="T100" fmla="*/ 217 w 218"/>
                <a:gd name="T101" fmla="*/ 79 h 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8"/>
                <a:gd name="T154" fmla="*/ 0 h 158"/>
                <a:gd name="T155" fmla="*/ 218 w 218"/>
                <a:gd name="T156" fmla="*/ 158 h 1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8" h="158">
                  <a:moveTo>
                    <a:pt x="0" y="79"/>
                  </a:moveTo>
                  <a:lnTo>
                    <a:pt x="2" y="74"/>
                  </a:lnTo>
                  <a:lnTo>
                    <a:pt x="5" y="69"/>
                  </a:lnTo>
                  <a:lnTo>
                    <a:pt x="7" y="64"/>
                  </a:lnTo>
                  <a:lnTo>
                    <a:pt x="8" y="58"/>
                  </a:lnTo>
                  <a:lnTo>
                    <a:pt x="11" y="55"/>
                  </a:lnTo>
                  <a:lnTo>
                    <a:pt x="13" y="50"/>
                  </a:lnTo>
                  <a:lnTo>
                    <a:pt x="16" y="45"/>
                  </a:lnTo>
                  <a:lnTo>
                    <a:pt x="17" y="41"/>
                  </a:lnTo>
                  <a:lnTo>
                    <a:pt x="19" y="36"/>
                  </a:lnTo>
                  <a:lnTo>
                    <a:pt x="22" y="33"/>
                  </a:lnTo>
                  <a:lnTo>
                    <a:pt x="24" y="29"/>
                  </a:lnTo>
                  <a:lnTo>
                    <a:pt x="26" y="25"/>
                  </a:lnTo>
                  <a:lnTo>
                    <a:pt x="27" y="22"/>
                  </a:lnTo>
                  <a:lnTo>
                    <a:pt x="30" y="19"/>
                  </a:lnTo>
                  <a:lnTo>
                    <a:pt x="32" y="15"/>
                  </a:lnTo>
                  <a:lnTo>
                    <a:pt x="35" y="12"/>
                  </a:lnTo>
                  <a:lnTo>
                    <a:pt x="37" y="10"/>
                  </a:lnTo>
                  <a:lnTo>
                    <a:pt x="39" y="8"/>
                  </a:lnTo>
                  <a:lnTo>
                    <a:pt x="41" y="7"/>
                  </a:lnTo>
                  <a:lnTo>
                    <a:pt x="43" y="4"/>
                  </a:lnTo>
                  <a:lnTo>
                    <a:pt x="46" y="3"/>
                  </a:lnTo>
                  <a:lnTo>
                    <a:pt x="48" y="2"/>
                  </a:lnTo>
                  <a:lnTo>
                    <a:pt x="50" y="1"/>
                  </a:lnTo>
                  <a:lnTo>
                    <a:pt x="52" y="0"/>
                  </a:lnTo>
                  <a:lnTo>
                    <a:pt x="54" y="0"/>
                  </a:lnTo>
                  <a:lnTo>
                    <a:pt x="57" y="0"/>
                  </a:lnTo>
                  <a:lnTo>
                    <a:pt x="59" y="1"/>
                  </a:lnTo>
                  <a:lnTo>
                    <a:pt x="61" y="2"/>
                  </a:lnTo>
                  <a:lnTo>
                    <a:pt x="63" y="3"/>
                  </a:lnTo>
                  <a:lnTo>
                    <a:pt x="65" y="4"/>
                  </a:lnTo>
                  <a:lnTo>
                    <a:pt x="67" y="5"/>
                  </a:lnTo>
                  <a:lnTo>
                    <a:pt x="70" y="8"/>
                  </a:lnTo>
                  <a:lnTo>
                    <a:pt x="72" y="9"/>
                  </a:lnTo>
                  <a:lnTo>
                    <a:pt x="73" y="12"/>
                  </a:lnTo>
                  <a:lnTo>
                    <a:pt x="76" y="15"/>
                  </a:lnTo>
                  <a:lnTo>
                    <a:pt x="78" y="19"/>
                  </a:lnTo>
                  <a:lnTo>
                    <a:pt x="81" y="23"/>
                  </a:lnTo>
                  <a:lnTo>
                    <a:pt x="83" y="25"/>
                  </a:lnTo>
                  <a:lnTo>
                    <a:pt x="85" y="29"/>
                  </a:lnTo>
                  <a:lnTo>
                    <a:pt x="86" y="33"/>
                  </a:lnTo>
                  <a:lnTo>
                    <a:pt x="89" y="36"/>
                  </a:lnTo>
                  <a:lnTo>
                    <a:pt x="91" y="41"/>
                  </a:lnTo>
                  <a:lnTo>
                    <a:pt x="93" y="45"/>
                  </a:lnTo>
                  <a:lnTo>
                    <a:pt x="95" y="50"/>
                  </a:lnTo>
                  <a:lnTo>
                    <a:pt x="97" y="55"/>
                  </a:lnTo>
                  <a:lnTo>
                    <a:pt x="100" y="58"/>
                  </a:lnTo>
                  <a:lnTo>
                    <a:pt x="101" y="64"/>
                  </a:lnTo>
                  <a:lnTo>
                    <a:pt x="103" y="69"/>
                  </a:lnTo>
                  <a:lnTo>
                    <a:pt x="107" y="74"/>
                  </a:lnTo>
                  <a:lnTo>
                    <a:pt x="108" y="78"/>
                  </a:lnTo>
                  <a:lnTo>
                    <a:pt x="108" y="79"/>
                  </a:lnTo>
                  <a:lnTo>
                    <a:pt x="110" y="83"/>
                  </a:lnTo>
                  <a:lnTo>
                    <a:pt x="112" y="88"/>
                  </a:lnTo>
                  <a:lnTo>
                    <a:pt x="114" y="93"/>
                  </a:lnTo>
                  <a:lnTo>
                    <a:pt x="116" y="98"/>
                  </a:lnTo>
                  <a:lnTo>
                    <a:pt x="119" y="102"/>
                  </a:lnTo>
                  <a:lnTo>
                    <a:pt x="121" y="106"/>
                  </a:lnTo>
                  <a:lnTo>
                    <a:pt x="122" y="111"/>
                  </a:lnTo>
                  <a:lnTo>
                    <a:pt x="125" y="115"/>
                  </a:lnTo>
                  <a:lnTo>
                    <a:pt x="127" y="120"/>
                  </a:lnTo>
                  <a:lnTo>
                    <a:pt x="130" y="125"/>
                  </a:lnTo>
                  <a:lnTo>
                    <a:pt x="133" y="128"/>
                  </a:lnTo>
                  <a:lnTo>
                    <a:pt x="135" y="132"/>
                  </a:lnTo>
                  <a:lnTo>
                    <a:pt x="136" y="136"/>
                  </a:lnTo>
                  <a:lnTo>
                    <a:pt x="138" y="138"/>
                  </a:lnTo>
                  <a:lnTo>
                    <a:pt x="141" y="141"/>
                  </a:lnTo>
                  <a:lnTo>
                    <a:pt x="143" y="144"/>
                  </a:lnTo>
                  <a:lnTo>
                    <a:pt x="144" y="146"/>
                  </a:lnTo>
                  <a:lnTo>
                    <a:pt x="146" y="148"/>
                  </a:lnTo>
                  <a:lnTo>
                    <a:pt x="149" y="150"/>
                  </a:lnTo>
                  <a:lnTo>
                    <a:pt x="151" y="152"/>
                  </a:lnTo>
                  <a:lnTo>
                    <a:pt x="153" y="154"/>
                  </a:lnTo>
                  <a:lnTo>
                    <a:pt x="155" y="155"/>
                  </a:lnTo>
                  <a:lnTo>
                    <a:pt x="157" y="156"/>
                  </a:lnTo>
                  <a:lnTo>
                    <a:pt x="161" y="157"/>
                  </a:lnTo>
                  <a:lnTo>
                    <a:pt x="162" y="157"/>
                  </a:lnTo>
                  <a:lnTo>
                    <a:pt x="164" y="157"/>
                  </a:lnTo>
                  <a:lnTo>
                    <a:pt x="167" y="156"/>
                  </a:lnTo>
                  <a:lnTo>
                    <a:pt x="169" y="155"/>
                  </a:lnTo>
                  <a:lnTo>
                    <a:pt x="171" y="154"/>
                  </a:lnTo>
                  <a:lnTo>
                    <a:pt x="173" y="152"/>
                  </a:lnTo>
                  <a:lnTo>
                    <a:pt x="175" y="151"/>
                  </a:lnTo>
                  <a:lnTo>
                    <a:pt x="177" y="148"/>
                  </a:lnTo>
                  <a:lnTo>
                    <a:pt x="179" y="146"/>
                  </a:lnTo>
                  <a:lnTo>
                    <a:pt x="182" y="144"/>
                  </a:lnTo>
                  <a:lnTo>
                    <a:pt x="185" y="141"/>
                  </a:lnTo>
                  <a:lnTo>
                    <a:pt x="186" y="138"/>
                  </a:lnTo>
                  <a:lnTo>
                    <a:pt x="188" y="136"/>
                  </a:lnTo>
                  <a:lnTo>
                    <a:pt x="190" y="132"/>
                  </a:lnTo>
                  <a:lnTo>
                    <a:pt x="193" y="128"/>
                  </a:lnTo>
                  <a:lnTo>
                    <a:pt x="195" y="125"/>
                  </a:lnTo>
                  <a:lnTo>
                    <a:pt x="197" y="121"/>
                  </a:lnTo>
                  <a:lnTo>
                    <a:pt x="200" y="115"/>
                  </a:lnTo>
                  <a:lnTo>
                    <a:pt x="201" y="112"/>
                  </a:lnTo>
                  <a:lnTo>
                    <a:pt x="204" y="108"/>
                  </a:lnTo>
                  <a:lnTo>
                    <a:pt x="206" y="102"/>
                  </a:lnTo>
                  <a:lnTo>
                    <a:pt x="209" y="98"/>
                  </a:lnTo>
                  <a:lnTo>
                    <a:pt x="210" y="93"/>
                  </a:lnTo>
                  <a:lnTo>
                    <a:pt x="212" y="88"/>
                  </a:lnTo>
                  <a:lnTo>
                    <a:pt x="214" y="83"/>
                  </a:lnTo>
                  <a:lnTo>
                    <a:pt x="217" y="79"/>
                  </a:lnTo>
                </a:path>
              </a:pathLst>
            </a:custGeom>
            <a:noFill/>
            <a:ln w="31234">
              <a:solidFill>
                <a:schemeClr val="tx1"/>
              </a:solidFill>
              <a:round/>
              <a:headEnd/>
              <a:tailEnd/>
            </a:ln>
          </p:spPr>
          <p:txBody>
            <a:bodyPr/>
            <a:lstStyle/>
            <a:p>
              <a:endParaRPr lang="en-US" dirty="0">
                <a:latin typeface="Agilent TT Cond" pitchFamily="34" charset="0"/>
              </a:endParaRPr>
            </a:p>
          </p:txBody>
        </p:sp>
        <p:sp>
          <p:nvSpPr>
            <p:cNvPr id="69732" name="Oval 7"/>
            <p:cNvSpPr>
              <a:spLocks noChangeArrowheads="1"/>
            </p:cNvSpPr>
            <p:nvPr/>
          </p:nvSpPr>
          <p:spPr bwMode="auto">
            <a:xfrm>
              <a:off x="2828" y="3093"/>
              <a:ext cx="360" cy="360"/>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grpSp>
        <p:nvGrpSpPr>
          <p:cNvPr id="69638" name="Group 8"/>
          <p:cNvGrpSpPr>
            <a:grpSpLocks/>
          </p:cNvGrpSpPr>
          <p:nvPr/>
        </p:nvGrpSpPr>
        <p:grpSpPr bwMode="auto">
          <a:xfrm>
            <a:off x="5257800" y="2133600"/>
            <a:ext cx="352425" cy="685800"/>
            <a:chOff x="3997" y="2185"/>
            <a:chExt cx="244" cy="489"/>
          </a:xfrm>
        </p:grpSpPr>
        <p:sp>
          <p:nvSpPr>
            <p:cNvPr id="69728" name="Line 9"/>
            <p:cNvSpPr>
              <a:spLocks noChangeShapeType="1"/>
            </p:cNvSpPr>
            <p:nvPr/>
          </p:nvSpPr>
          <p:spPr bwMode="auto">
            <a:xfrm flipV="1">
              <a:off x="4102" y="2264"/>
              <a:ext cx="43" cy="371"/>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69729" name="Freeform 10"/>
            <p:cNvSpPr>
              <a:spLocks/>
            </p:cNvSpPr>
            <p:nvPr/>
          </p:nvSpPr>
          <p:spPr bwMode="auto">
            <a:xfrm>
              <a:off x="4068" y="2310"/>
              <a:ext cx="99" cy="296"/>
            </a:xfrm>
            <a:custGeom>
              <a:avLst/>
              <a:gdLst>
                <a:gd name="T0" fmla="*/ 0 w 99"/>
                <a:gd name="T1" fmla="*/ 295 h 296"/>
                <a:gd name="T2" fmla="*/ 98 w 99"/>
                <a:gd name="T3" fmla="*/ 245 h 296"/>
                <a:gd name="T4" fmla="*/ 0 w 99"/>
                <a:gd name="T5" fmla="*/ 196 h 296"/>
                <a:gd name="T6" fmla="*/ 98 w 99"/>
                <a:gd name="T7" fmla="*/ 147 h 296"/>
                <a:gd name="T8" fmla="*/ 0 w 99"/>
                <a:gd name="T9" fmla="*/ 98 h 296"/>
                <a:gd name="T10" fmla="*/ 98 w 99"/>
                <a:gd name="T11" fmla="*/ 49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730" name="AutoShape 11"/>
            <p:cNvSpPr>
              <a:spLocks noChangeArrowheads="1"/>
            </p:cNvSpPr>
            <p:nvPr/>
          </p:nvSpPr>
          <p:spPr bwMode="auto">
            <a:xfrm flipV="1">
              <a:off x="3997" y="2185"/>
              <a:ext cx="244" cy="489"/>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grpSp>
      <p:sp>
        <p:nvSpPr>
          <p:cNvPr id="69639" name="Line 12"/>
          <p:cNvSpPr>
            <a:spLocks noChangeShapeType="1"/>
          </p:cNvSpPr>
          <p:nvPr/>
        </p:nvSpPr>
        <p:spPr bwMode="auto">
          <a:xfrm>
            <a:off x="5638800" y="2514600"/>
            <a:ext cx="2286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9640" name="Line 13"/>
          <p:cNvSpPr>
            <a:spLocks noChangeShapeType="1"/>
          </p:cNvSpPr>
          <p:nvPr/>
        </p:nvSpPr>
        <p:spPr bwMode="auto">
          <a:xfrm flipV="1">
            <a:off x="7696200" y="2244725"/>
            <a:ext cx="61913" cy="520700"/>
          </a:xfrm>
          <a:prstGeom prst="line">
            <a:avLst/>
          </a:prstGeom>
          <a:noFill/>
          <a:ln w="18732">
            <a:solidFill>
              <a:schemeClr val="tx1"/>
            </a:solidFill>
            <a:round/>
            <a:headEnd/>
            <a:tailEnd type="triangle" w="med" len="med"/>
          </a:ln>
        </p:spPr>
        <p:txBody>
          <a:bodyPr lIns="0" tIns="0" rIns="0" bIns="0"/>
          <a:lstStyle/>
          <a:p>
            <a:endParaRPr lang="en-US" dirty="0">
              <a:latin typeface="Agilent TT Cond" pitchFamily="34" charset="0"/>
            </a:endParaRPr>
          </a:p>
        </p:txBody>
      </p:sp>
      <p:sp>
        <p:nvSpPr>
          <p:cNvPr id="69641" name="Freeform 14"/>
          <p:cNvSpPr>
            <a:spLocks/>
          </p:cNvSpPr>
          <p:nvPr/>
        </p:nvSpPr>
        <p:spPr bwMode="auto">
          <a:xfrm>
            <a:off x="7646988" y="230822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642" name="AutoShape 15"/>
          <p:cNvSpPr>
            <a:spLocks noChangeArrowheads="1"/>
          </p:cNvSpPr>
          <p:nvPr/>
        </p:nvSpPr>
        <p:spPr bwMode="auto">
          <a:xfrm flipV="1">
            <a:off x="7543800" y="2133600"/>
            <a:ext cx="352425" cy="68580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643" name="Line 16"/>
          <p:cNvSpPr>
            <a:spLocks noChangeShapeType="1"/>
          </p:cNvSpPr>
          <p:nvPr/>
        </p:nvSpPr>
        <p:spPr bwMode="auto">
          <a:xfrm>
            <a:off x="6553200" y="2514600"/>
            <a:ext cx="9906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9644" name="Freeform 17"/>
          <p:cNvSpPr>
            <a:spLocks/>
          </p:cNvSpPr>
          <p:nvPr/>
        </p:nvSpPr>
        <p:spPr bwMode="auto">
          <a:xfrm rot="5297815">
            <a:off x="7070725" y="268287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645" name="Line 18"/>
          <p:cNvSpPr>
            <a:spLocks noChangeShapeType="1"/>
          </p:cNvSpPr>
          <p:nvPr/>
        </p:nvSpPr>
        <p:spPr bwMode="auto">
          <a:xfrm>
            <a:off x="7162800" y="2667000"/>
            <a:ext cx="0" cy="1524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46" name="Line 19"/>
          <p:cNvSpPr>
            <a:spLocks noChangeShapeType="1"/>
          </p:cNvSpPr>
          <p:nvPr/>
        </p:nvSpPr>
        <p:spPr bwMode="auto">
          <a:xfrm>
            <a:off x="6705600" y="266700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47" name="Line 20"/>
          <p:cNvSpPr>
            <a:spLocks noChangeShapeType="1"/>
          </p:cNvSpPr>
          <p:nvPr/>
        </p:nvSpPr>
        <p:spPr bwMode="auto">
          <a:xfrm>
            <a:off x="6705600" y="2667000"/>
            <a:ext cx="0" cy="8382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48" name="Line 21"/>
          <p:cNvSpPr>
            <a:spLocks noChangeShapeType="1"/>
          </p:cNvSpPr>
          <p:nvPr/>
        </p:nvSpPr>
        <p:spPr bwMode="auto">
          <a:xfrm flipV="1">
            <a:off x="6477000" y="3505200"/>
            <a:ext cx="228600" cy="0"/>
          </a:xfrm>
          <a:prstGeom prst="line">
            <a:avLst/>
          </a:prstGeom>
          <a:noFill/>
          <a:ln w="28575">
            <a:solidFill>
              <a:schemeClr val="tx1"/>
            </a:solidFill>
            <a:round/>
            <a:headEnd type="arrow" w="med" len="med"/>
            <a:tailEnd/>
          </a:ln>
        </p:spPr>
        <p:txBody>
          <a:bodyPr lIns="0" tIns="0" rIns="0" bIns="0"/>
          <a:lstStyle/>
          <a:p>
            <a:endParaRPr lang="en-US" dirty="0">
              <a:latin typeface="Agilent TT Cond" pitchFamily="34" charset="0"/>
            </a:endParaRPr>
          </a:p>
        </p:txBody>
      </p:sp>
      <p:sp>
        <p:nvSpPr>
          <p:cNvPr id="69649" name="AutoShape 22"/>
          <p:cNvSpPr>
            <a:spLocks noChangeArrowheads="1"/>
          </p:cNvSpPr>
          <p:nvPr/>
        </p:nvSpPr>
        <p:spPr bwMode="auto">
          <a:xfrm flipV="1">
            <a:off x="5791200" y="3124200"/>
            <a:ext cx="704850" cy="684213"/>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650" name="Text Box 23"/>
          <p:cNvSpPr txBox="1">
            <a:spLocks noChangeArrowheads="1"/>
          </p:cNvSpPr>
          <p:nvPr/>
        </p:nvSpPr>
        <p:spPr bwMode="auto">
          <a:xfrm>
            <a:off x="5867400" y="3200400"/>
            <a:ext cx="579438" cy="425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dirty="0">
                <a:latin typeface="Agilent TT Cond" pitchFamily="34" charset="0"/>
              </a:rPr>
              <a:t>ALC</a:t>
            </a:r>
          </a:p>
          <a:p>
            <a:pPr defTabSz="403225">
              <a:buClr>
                <a:srgbClr val="000000"/>
              </a:buClr>
              <a:buSzPct val="90000"/>
              <a:buFont typeface="Monotype Sorts" pitchFamily="2" charset="2"/>
              <a:buNone/>
            </a:pPr>
            <a:r>
              <a:rPr lang="en-US" sz="1600" dirty="0">
                <a:latin typeface="Agilent TT Cond" pitchFamily="34" charset="0"/>
              </a:rPr>
              <a:t>Driver</a:t>
            </a:r>
          </a:p>
        </p:txBody>
      </p:sp>
      <p:sp>
        <p:nvSpPr>
          <p:cNvPr id="69651" name="AutoShape 24"/>
          <p:cNvSpPr>
            <a:spLocks noChangeArrowheads="1"/>
          </p:cNvSpPr>
          <p:nvPr/>
        </p:nvSpPr>
        <p:spPr bwMode="auto">
          <a:xfrm flipV="1">
            <a:off x="7182033" y="4240620"/>
            <a:ext cx="762000" cy="1295400"/>
          </a:xfrm>
          <a:prstGeom prst="roundRect">
            <a:avLst>
              <a:gd name="adj" fmla="val 0"/>
            </a:avLst>
          </a:pr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652" name="Text Box 25"/>
          <p:cNvSpPr txBox="1">
            <a:spLocks noChangeArrowheads="1"/>
          </p:cNvSpPr>
          <p:nvPr/>
        </p:nvSpPr>
        <p:spPr bwMode="auto">
          <a:xfrm>
            <a:off x="7258233" y="4316820"/>
            <a:ext cx="685800" cy="12192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dirty="0">
                <a:latin typeface="Agilent TT Cond" pitchFamily="34" charset="0"/>
              </a:rPr>
              <a:t>Pattern RAM and Symbol Mapping</a:t>
            </a:r>
          </a:p>
        </p:txBody>
      </p:sp>
      <p:sp>
        <p:nvSpPr>
          <p:cNvPr id="69653" name="Line 26"/>
          <p:cNvSpPr>
            <a:spLocks noChangeShapeType="1"/>
          </p:cNvSpPr>
          <p:nvPr/>
        </p:nvSpPr>
        <p:spPr bwMode="auto">
          <a:xfrm>
            <a:off x="5410200" y="3505200"/>
            <a:ext cx="3810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54" name="Line 27"/>
          <p:cNvSpPr>
            <a:spLocks noChangeShapeType="1"/>
          </p:cNvSpPr>
          <p:nvPr/>
        </p:nvSpPr>
        <p:spPr bwMode="auto">
          <a:xfrm>
            <a:off x="5410200" y="2819400"/>
            <a:ext cx="0" cy="6858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9655" name="Line 28"/>
          <p:cNvSpPr>
            <a:spLocks noChangeShapeType="1"/>
          </p:cNvSpPr>
          <p:nvPr/>
        </p:nvSpPr>
        <p:spPr bwMode="auto">
          <a:xfrm>
            <a:off x="7924800" y="2514600"/>
            <a:ext cx="8382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9656" name="Line 29"/>
          <p:cNvSpPr>
            <a:spLocks noChangeShapeType="1"/>
          </p:cNvSpPr>
          <p:nvPr/>
        </p:nvSpPr>
        <p:spPr bwMode="auto">
          <a:xfrm>
            <a:off x="990600" y="2514600"/>
            <a:ext cx="1600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57" name="Freeform 30"/>
          <p:cNvSpPr>
            <a:spLocks/>
          </p:cNvSpPr>
          <p:nvPr/>
        </p:nvSpPr>
        <p:spPr bwMode="auto">
          <a:xfrm rot="5297815">
            <a:off x="1584325" y="2759075"/>
            <a:ext cx="142875" cy="415925"/>
          </a:xfrm>
          <a:custGeom>
            <a:avLst/>
            <a:gdLst>
              <a:gd name="T0" fmla="*/ 0 w 99"/>
              <a:gd name="T1" fmla="*/ 2147483647 h 296"/>
              <a:gd name="T2" fmla="*/ 2147483647 w 99"/>
              <a:gd name="T3" fmla="*/ 2147483647 h 296"/>
              <a:gd name="T4" fmla="*/ 0 w 99"/>
              <a:gd name="T5" fmla="*/ 2147483647 h 296"/>
              <a:gd name="T6" fmla="*/ 2147483647 w 99"/>
              <a:gd name="T7" fmla="*/ 2147483647 h 296"/>
              <a:gd name="T8" fmla="*/ 0 w 99"/>
              <a:gd name="T9" fmla="*/ 2147483647 h 296"/>
              <a:gd name="T10" fmla="*/ 2147483647 w 99"/>
              <a:gd name="T11" fmla="*/ 2147483647 h 296"/>
              <a:gd name="T12" fmla="*/ 0 w 99"/>
              <a:gd name="T13" fmla="*/ 0 h 296"/>
              <a:gd name="T14" fmla="*/ 0 60000 65536"/>
              <a:gd name="T15" fmla="*/ 0 60000 65536"/>
              <a:gd name="T16" fmla="*/ 0 60000 65536"/>
              <a:gd name="T17" fmla="*/ 0 60000 65536"/>
              <a:gd name="T18" fmla="*/ 0 60000 65536"/>
              <a:gd name="T19" fmla="*/ 0 60000 65536"/>
              <a:gd name="T20" fmla="*/ 0 60000 65536"/>
              <a:gd name="T21" fmla="*/ 0 w 99"/>
              <a:gd name="T22" fmla="*/ 0 h 296"/>
              <a:gd name="T23" fmla="*/ 99 w 99"/>
              <a:gd name="T24" fmla="*/ 296 h 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96">
                <a:moveTo>
                  <a:pt x="0" y="295"/>
                </a:moveTo>
                <a:lnTo>
                  <a:pt x="98" y="245"/>
                </a:lnTo>
                <a:lnTo>
                  <a:pt x="0" y="196"/>
                </a:lnTo>
                <a:lnTo>
                  <a:pt x="98" y="147"/>
                </a:lnTo>
                <a:lnTo>
                  <a:pt x="0" y="98"/>
                </a:lnTo>
                <a:lnTo>
                  <a:pt x="98" y="49"/>
                </a:lnTo>
                <a:lnTo>
                  <a:pt x="0" y="0"/>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658" name="Line 31"/>
          <p:cNvSpPr>
            <a:spLocks noChangeShapeType="1"/>
          </p:cNvSpPr>
          <p:nvPr/>
        </p:nvSpPr>
        <p:spPr bwMode="auto">
          <a:xfrm>
            <a:off x="1600200" y="2667000"/>
            <a:ext cx="0" cy="2286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59" name="Line 32"/>
          <p:cNvSpPr>
            <a:spLocks noChangeShapeType="1"/>
          </p:cNvSpPr>
          <p:nvPr/>
        </p:nvSpPr>
        <p:spPr bwMode="auto">
          <a:xfrm>
            <a:off x="1143000" y="266700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60" name="Line 33"/>
          <p:cNvSpPr>
            <a:spLocks noChangeShapeType="1"/>
          </p:cNvSpPr>
          <p:nvPr/>
        </p:nvSpPr>
        <p:spPr bwMode="auto">
          <a:xfrm>
            <a:off x="1143000" y="2667000"/>
            <a:ext cx="0" cy="38100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9661" name="Line 34"/>
          <p:cNvSpPr>
            <a:spLocks noChangeShapeType="1"/>
          </p:cNvSpPr>
          <p:nvPr/>
        </p:nvSpPr>
        <p:spPr bwMode="auto">
          <a:xfrm>
            <a:off x="711200" y="3414713"/>
            <a:ext cx="76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62" name="Line 35"/>
          <p:cNvSpPr>
            <a:spLocks noChangeShapeType="1"/>
          </p:cNvSpPr>
          <p:nvPr/>
        </p:nvSpPr>
        <p:spPr bwMode="auto">
          <a:xfrm>
            <a:off x="712189" y="2807525"/>
            <a:ext cx="0" cy="6096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grpSp>
        <p:nvGrpSpPr>
          <p:cNvPr id="69663" name="Group 36"/>
          <p:cNvGrpSpPr>
            <a:grpSpLocks/>
          </p:cNvGrpSpPr>
          <p:nvPr/>
        </p:nvGrpSpPr>
        <p:grpSpPr bwMode="auto">
          <a:xfrm>
            <a:off x="762000" y="4419600"/>
            <a:ext cx="762000" cy="609600"/>
            <a:chOff x="384" y="3216"/>
            <a:chExt cx="480" cy="384"/>
          </a:xfrm>
        </p:grpSpPr>
        <p:sp>
          <p:nvSpPr>
            <p:cNvPr id="69725" name="AutoShape 37"/>
            <p:cNvSpPr>
              <a:spLocks noChangeArrowheads="1"/>
            </p:cNvSpPr>
            <p:nvPr/>
          </p:nvSpPr>
          <p:spPr bwMode="auto">
            <a:xfrm flipV="1">
              <a:off x="384" y="3216"/>
              <a:ext cx="480" cy="384"/>
            </a:xfrm>
            <a:prstGeom prst="roundRect">
              <a:avLst>
                <a:gd name="adj" fmla="val 0"/>
              </a:avLst>
            </a:prstGeom>
            <a:noFill/>
            <a:ln w="28575">
              <a:solidFill>
                <a:schemeClr val="tx1"/>
              </a:solidFill>
              <a:round/>
              <a:headEnd/>
              <a:tailEnd/>
            </a:ln>
          </p:spPr>
          <p:txBody>
            <a:bodyPr wrap="none" anchor="ctr"/>
            <a:lstStyle/>
            <a:p>
              <a:endParaRPr lang="en-US" dirty="0">
                <a:latin typeface="Agilent TT Cond" pitchFamily="34" charset="0"/>
              </a:endParaRPr>
            </a:p>
          </p:txBody>
        </p:sp>
        <p:sp>
          <p:nvSpPr>
            <p:cNvPr id="69726" name="Freeform 38"/>
            <p:cNvSpPr>
              <a:spLocks/>
            </p:cNvSpPr>
            <p:nvPr/>
          </p:nvSpPr>
          <p:spPr bwMode="auto">
            <a:xfrm>
              <a:off x="492" y="3329"/>
              <a:ext cx="218" cy="128"/>
            </a:xfrm>
            <a:custGeom>
              <a:avLst/>
              <a:gdLst>
                <a:gd name="T0" fmla="*/ 1 w 295"/>
                <a:gd name="T1" fmla="*/ 13 h 215"/>
                <a:gd name="T2" fmla="*/ 3 w 295"/>
                <a:gd name="T3" fmla="*/ 11 h 215"/>
                <a:gd name="T4" fmla="*/ 4 w 295"/>
                <a:gd name="T5" fmla="*/ 9 h 215"/>
                <a:gd name="T6" fmla="*/ 7 w 295"/>
                <a:gd name="T7" fmla="*/ 8 h 215"/>
                <a:gd name="T8" fmla="*/ 7 w 295"/>
                <a:gd name="T9" fmla="*/ 7 h 215"/>
                <a:gd name="T10" fmla="*/ 10 w 295"/>
                <a:gd name="T11" fmla="*/ 5 h 215"/>
                <a:gd name="T12" fmla="*/ 11 w 295"/>
                <a:gd name="T13" fmla="*/ 4 h 215"/>
                <a:gd name="T14" fmla="*/ 13 w 295"/>
                <a:gd name="T15" fmla="*/ 3 h 215"/>
                <a:gd name="T16" fmla="*/ 15 w 295"/>
                <a:gd name="T17" fmla="*/ 2 h 215"/>
                <a:gd name="T18" fmla="*/ 16 w 295"/>
                <a:gd name="T19" fmla="*/ 1 h 215"/>
                <a:gd name="T20" fmla="*/ 18 w 295"/>
                <a:gd name="T21" fmla="*/ 1 h 215"/>
                <a:gd name="T22" fmla="*/ 20 w 295"/>
                <a:gd name="T23" fmla="*/ 1 h 215"/>
                <a:gd name="T24" fmla="*/ 22 w 295"/>
                <a:gd name="T25" fmla="*/ 0 h 215"/>
                <a:gd name="T26" fmla="*/ 24 w 295"/>
                <a:gd name="T27" fmla="*/ 1 h 215"/>
                <a:gd name="T28" fmla="*/ 26 w 295"/>
                <a:gd name="T29" fmla="*/ 1 h 215"/>
                <a:gd name="T30" fmla="*/ 27 w 295"/>
                <a:gd name="T31" fmla="*/ 1 h 215"/>
                <a:gd name="T32" fmla="*/ 29 w 295"/>
                <a:gd name="T33" fmla="*/ 2 h 215"/>
                <a:gd name="T34" fmla="*/ 30 w 295"/>
                <a:gd name="T35" fmla="*/ 3 h 215"/>
                <a:gd name="T36" fmla="*/ 33 w 295"/>
                <a:gd name="T37" fmla="*/ 4 h 215"/>
                <a:gd name="T38" fmla="*/ 35 w 295"/>
                <a:gd name="T39" fmla="*/ 5 h 215"/>
                <a:gd name="T40" fmla="*/ 36 w 295"/>
                <a:gd name="T41" fmla="*/ 6 h 215"/>
                <a:gd name="T42" fmla="*/ 38 w 295"/>
                <a:gd name="T43" fmla="*/ 8 h 215"/>
                <a:gd name="T44" fmla="*/ 39 w 295"/>
                <a:gd name="T45" fmla="*/ 9 h 215"/>
                <a:gd name="T46" fmla="*/ 41 w 295"/>
                <a:gd name="T47" fmla="*/ 11 h 215"/>
                <a:gd name="T48" fmla="*/ 43 w 295"/>
                <a:gd name="T49" fmla="*/ 13 h 215"/>
                <a:gd name="T50" fmla="*/ 44 w 295"/>
                <a:gd name="T51" fmla="*/ 14 h 215"/>
                <a:gd name="T52" fmla="*/ 45 w 295"/>
                <a:gd name="T53" fmla="*/ 15 h 215"/>
                <a:gd name="T54" fmla="*/ 47 w 295"/>
                <a:gd name="T55" fmla="*/ 17 h 215"/>
                <a:gd name="T56" fmla="*/ 49 w 295"/>
                <a:gd name="T57" fmla="*/ 18 h 215"/>
                <a:gd name="T58" fmla="*/ 51 w 295"/>
                <a:gd name="T59" fmla="*/ 20 h 215"/>
                <a:gd name="T60" fmla="*/ 52 w 295"/>
                <a:gd name="T61" fmla="*/ 21 h 215"/>
                <a:gd name="T62" fmla="*/ 55 w 295"/>
                <a:gd name="T63" fmla="*/ 23 h 215"/>
                <a:gd name="T64" fmla="*/ 55 w 295"/>
                <a:gd name="T65" fmla="*/ 24 h 215"/>
                <a:gd name="T66" fmla="*/ 58 w 295"/>
                <a:gd name="T67" fmla="*/ 25 h 215"/>
                <a:gd name="T68" fmla="*/ 59 w 295"/>
                <a:gd name="T69" fmla="*/ 25 h 215"/>
                <a:gd name="T70" fmla="*/ 61 w 295"/>
                <a:gd name="T71" fmla="*/ 26 h 215"/>
                <a:gd name="T72" fmla="*/ 63 w 295"/>
                <a:gd name="T73" fmla="*/ 26 h 215"/>
                <a:gd name="T74" fmla="*/ 65 w 295"/>
                <a:gd name="T75" fmla="*/ 27 h 215"/>
                <a:gd name="T76" fmla="*/ 66 w 295"/>
                <a:gd name="T77" fmla="*/ 27 h 215"/>
                <a:gd name="T78" fmla="*/ 68 w 295"/>
                <a:gd name="T79" fmla="*/ 26 h 215"/>
                <a:gd name="T80" fmla="*/ 70 w 295"/>
                <a:gd name="T81" fmla="*/ 26 h 215"/>
                <a:gd name="T82" fmla="*/ 72 w 295"/>
                <a:gd name="T83" fmla="*/ 25 h 215"/>
                <a:gd name="T84" fmla="*/ 73 w 295"/>
                <a:gd name="T85" fmla="*/ 25 h 215"/>
                <a:gd name="T86" fmla="*/ 75 w 295"/>
                <a:gd name="T87" fmla="*/ 24 h 215"/>
                <a:gd name="T88" fmla="*/ 77 w 295"/>
                <a:gd name="T89" fmla="*/ 23 h 215"/>
                <a:gd name="T90" fmla="*/ 78 w 295"/>
                <a:gd name="T91" fmla="*/ 21 h 215"/>
                <a:gd name="T92" fmla="*/ 81 w 295"/>
                <a:gd name="T93" fmla="*/ 20 h 215"/>
                <a:gd name="T94" fmla="*/ 83 w 295"/>
                <a:gd name="T95" fmla="*/ 18 h 215"/>
                <a:gd name="T96" fmla="*/ 84 w 295"/>
                <a:gd name="T97" fmla="*/ 17 h 215"/>
                <a:gd name="T98" fmla="*/ 86 w 295"/>
                <a:gd name="T99" fmla="*/ 15 h 215"/>
                <a:gd name="T100" fmla="*/ 87 w 295"/>
                <a:gd name="T101" fmla="*/ 14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
                <a:gd name="T154" fmla="*/ 0 h 215"/>
                <a:gd name="T155" fmla="*/ 295 w 295"/>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 h="215">
                  <a:moveTo>
                    <a:pt x="0" y="108"/>
                  </a:moveTo>
                  <a:lnTo>
                    <a:pt x="2" y="100"/>
                  </a:lnTo>
                  <a:lnTo>
                    <a:pt x="6" y="93"/>
                  </a:lnTo>
                  <a:lnTo>
                    <a:pt x="9" y="87"/>
                  </a:lnTo>
                  <a:lnTo>
                    <a:pt x="12" y="80"/>
                  </a:lnTo>
                  <a:lnTo>
                    <a:pt x="14" y="74"/>
                  </a:lnTo>
                  <a:lnTo>
                    <a:pt x="17" y="68"/>
                  </a:lnTo>
                  <a:lnTo>
                    <a:pt x="21" y="62"/>
                  </a:lnTo>
                  <a:lnTo>
                    <a:pt x="24" y="56"/>
                  </a:lnTo>
                  <a:lnTo>
                    <a:pt x="26" y="50"/>
                  </a:lnTo>
                  <a:lnTo>
                    <a:pt x="29" y="44"/>
                  </a:lnTo>
                  <a:lnTo>
                    <a:pt x="32" y="40"/>
                  </a:lnTo>
                  <a:lnTo>
                    <a:pt x="35" y="34"/>
                  </a:lnTo>
                  <a:lnTo>
                    <a:pt x="37" y="31"/>
                  </a:lnTo>
                  <a:lnTo>
                    <a:pt x="41" y="26"/>
                  </a:lnTo>
                  <a:lnTo>
                    <a:pt x="43" y="21"/>
                  </a:lnTo>
                  <a:lnTo>
                    <a:pt x="47" y="17"/>
                  </a:lnTo>
                  <a:lnTo>
                    <a:pt x="50" y="14"/>
                  </a:lnTo>
                  <a:lnTo>
                    <a:pt x="52" y="11"/>
                  </a:lnTo>
                  <a:lnTo>
                    <a:pt x="56" y="10"/>
                  </a:lnTo>
                  <a:lnTo>
                    <a:pt x="58" y="6"/>
                  </a:lnTo>
                  <a:lnTo>
                    <a:pt x="62" y="4"/>
                  </a:lnTo>
                  <a:lnTo>
                    <a:pt x="65" y="3"/>
                  </a:lnTo>
                  <a:lnTo>
                    <a:pt x="67" y="1"/>
                  </a:lnTo>
                  <a:lnTo>
                    <a:pt x="70" y="0"/>
                  </a:lnTo>
                  <a:lnTo>
                    <a:pt x="73" y="0"/>
                  </a:lnTo>
                  <a:lnTo>
                    <a:pt x="77" y="0"/>
                  </a:lnTo>
                  <a:lnTo>
                    <a:pt x="79" y="1"/>
                  </a:lnTo>
                  <a:lnTo>
                    <a:pt x="82" y="3"/>
                  </a:lnTo>
                  <a:lnTo>
                    <a:pt x="86" y="4"/>
                  </a:lnTo>
                  <a:lnTo>
                    <a:pt x="88" y="6"/>
                  </a:lnTo>
                  <a:lnTo>
                    <a:pt x="91" y="8"/>
                  </a:lnTo>
                  <a:lnTo>
                    <a:pt x="95" y="11"/>
                  </a:lnTo>
                  <a:lnTo>
                    <a:pt x="97" y="13"/>
                  </a:lnTo>
                  <a:lnTo>
                    <a:pt x="99" y="17"/>
                  </a:lnTo>
                  <a:lnTo>
                    <a:pt x="103" y="21"/>
                  </a:lnTo>
                  <a:lnTo>
                    <a:pt x="106" y="26"/>
                  </a:lnTo>
                  <a:lnTo>
                    <a:pt x="110" y="32"/>
                  </a:lnTo>
                  <a:lnTo>
                    <a:pt x="113" y="34"/>
                  </a:lnTo>
                  <a:lnTo>
                    <a:pt x="115" y="40"/>
                  </a:lnTo>
                  <a:lnTo>
                    <a:pt x="116" y="44"/>
                  </a:lnTo>
                  <a:lnTo>
                    <a:pt x="120" y="49"/>
                  </a:lnTo>
                  <a:lnTo>
                    <a:pt x="123" y="56"/>
                  </a:lnTo>
                  <a:lnTo>
                    <a:pt x="126" y="62"/>
                  </a:lnTo>
                  <a:lnTo>
                    <a:pt x="129" y="68"/>
                  </a:lnTo>
                  <a:lnTo>
                    <a:pt x="131" y="74"/>
                  </a:lnTo>
                  <a:lnTo>
                    <a:pt x="135" y="80"/>
                  </a:lnTo>
                  <a:lnTo>
                    <a:pt x="138" y="87"/>
                  </a:lnTo>
                  <a:lnTo>
                    <a:pt x="140" y="93"/>
                  </a:lnTo>
                  <a:lnTo>
                    <a:pt x="144" y="100"/>
                  </a:lnTo>
                  <a:lnTo>
                    <a:pt x="146" y="106"/>
                  </a:lnTo>
                  <a:lnTo>
                    <a:pt x="146" y="108"/>
                  </a:lnTo>
                  <a:lnTo>
                    <a:pt x="150" y="113"/>
                  </a:lnTo>
                  <a:lnTo>
                    <a:pt x="152" y="119"/>
                  </a:lnTo>
                  <a:lnTo>
                    <a:pt x="155" y="126"/>
                  </a:lnTo>
                  <a:lnTo>
                    <a:pt x="158" y="134"/>
                  </a:lnTo>
                  <a:lnTo>
                    <a:pt x="161" y="139"/>
                  </a:lnTo>
                  <a:lnTo>
                    <a:pt x="164" y="145"/>
                  </a:lnTo>
                  <a:lnTo>
                    <a:pt x="166" y="151"/>
                  </a:lnTo>
                  <a:lnTo>
                    <a:pt x="171" y="157"/>
                  </a:lnTo>
                  <a:lnTo>
                    <a:pt x="172" y="163"/>
                  </a:lnTo>
                  <a:lnTo>
                    <a:pt x="176" y="170"/>
                  </a:lnTo>
                  <a:lnTo>
                    <a:pt x="180" y="174"/>
                  </a:lnTo>
                  <a:lnTo>
                    <a:pt x="183" y="180"/>
                  </a:lnTo>
                  <a:lnTo>
                    <a:pt x="184" y="184"/>
                  </a:lnTo>
                  <a:lnTo>
                    <a:pt x="187" y="188"/>
                  </a:lnTo>
                  <a:lnTo>
                    <a:pt x="191" y="192"/>
                  </a:lnTo>
                  <a:lnTo>
                    <a:pt x="194" y="196"/>
                  </a:lnTo>
                  <a:lnTo>
                    <a:pt x="196" y="199"/>
                  </a:lnTo>
                  <a:lnTo>
                    <a:pt x="198" y="202"/>
                  </a:lnTo>
                  <a:lnTo>
                    <a:pt x="202" y="205"/>
                  </a:lnTo>
                  <a:lnTo>
                    <a:pt x="204" y="207"/>
                  </a:lnTo>
                  <a:lnTo>
                    <a:pt x="208" y="209"/>
                  </a:lnTo>
                  <a:lnTo>
                    <a:pt x="211" y="210"/>
                  </a:lnTo>
                  <a:lnTo>
                    <a:pt x="213" y="212"/>
                  </a:lnTo>
                  <a:lnTo>
                    <a:pt x="218" y="213"/>
                  </a:lnTo>
                  <a:lnTo>
                    <a:pt x="220" y="214"/>
                  </a:lnTo>
                  <a:lnTo>
                    <a:pt x="222" y="213"/>
                  </a:lnTo>
                  <a:lnTo>
                    <a:pt x="226" y="212"/>
                  </a:lnTo>
                  <a:lnTo>
                    <a:pt x="229" y="210"/>
                  </a:lnTo>
                  <a:lnTo>
                    <a:pt x="232" y="209"/>
                  </a:lnTo>
                  <a:lnTo>
                    <a:pt x="234" y="207"/>
                  </a:lnTo>
                  <a:lnTo>
                    <a:pt x="237" y="205"/>
                  </a:lnTo>
                  <a:lnTo>
                    <a:pt x="240" y="202"/>
                  </a:lnTo>
                  <a:lnTo>
                    <a:pt x="243" y="199"/>
                  </a:lnTo>
                  <a:lnTo>
                    <a:pt x="246" y="196"/>
                  </a:lnTo>
                  <a:lnTo>
                    <a:pt x="250" y="192"/>
                  </a:lnTo>
                  <a:lnTo>
                    <a:pt x="252" y="188"/>
                  </a:lnTo>
                  <a:lnTo>
                    <a:pt x="254" y="184"/>
                  </a:lnTo>
                  <a:lnTo>
                    <a:pt x="258" y="180"/>
                  </a:lnTo>
                  <a:lnTo>
                    <a:pt x="261" y="174"/>
                  </a:lnTo>
                  <a:lnTo>
                    <a:pt x="264" y="170"/>
                  </a:lnTo>
                  <a:lnTo>
                    <a:pt x="267" y="164"/>
                  </a:lnTo>
                  <a:lnTo>
                    <a:pt x="270" y="157"/>
                  </a:lnTo>
                  <a:lnTo>
                    <a:pt x="273" y="152"/>
                  </a:lnTo>
                  <a:lnTo>
                    <a:pt x="276" y="146"/>
                  </a:lnTo>
                  <a:lnTo>
                    <a:pt x="279" y="139"/>
                  </a:lnTo>
                  <a:lnTo>
                    <a:pt x="282" y="134"/>
                  </a:lnTo>
                  <a:lnTo>
                    <a:pt x="285" y="126"/>
                  </a:lnTo>
                  <a:lnTo>
                    <a:pt x="288" y="121"/>
                  </a:lnTo>
                  <a:lnTo>
                    <a:pt x="290" y="113"/>
                  </a:lnTo>
                  <a:lnTo>
                    <a:pt x="294" y="108"/>
                  </a:lnTo>
                </a:path>
              </a:pathLst>
            </a:custGeom>
            <a:noFill/>
            <a:ln w="18732">
              <a:solidFill>
                <a:schemeClr val="tx1"/>
              </a:solidFill>
              <a:round/>
              <a:headEnd/>
              <a:tailEnd/>
            </a:ln>
          </p:spPr>
          <p:txBody>
            <a:bodyPr/>
            <a:lstStyle/>
            <a:p>
              <a:endParaRPr lang="en-US" dirty="0">
                <a:latin typeface="Agilent TT Cond" pitchFamily="34" charset="0"/>
              </a:endParaRPr>
            </a:p>
          </p:txBody>
        </p:sp>
        <p:sp>
          <p:nvSpPr>
            <p:cNvPr id="69727" name="Oval 39"/>
            <p:cNvSpPr>
              <a:spLocks noChangeArrowheads="1"/>
            </p:cNvSpPr>
            <p:nvPr/>
          </p:nvSpPr>
          <p:spPr bwMode="auto">
            <a:xfrm>
              <a:off x="427" y="3259"/>
              <a:ext cx="360" cy="291"/>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grpSp>
      <p:sp>
        <p:nvSpPr>
          <p:cNvPr id="69664" name="Line 40"/>
          <p:cNvSpPr>
            <a:spLocks noChangeShapeType="1"/>
          </p:cNvSpPr>
          <p:nvPr/>
        </p:nvSpPr>
        <p:spPr bwMode="auto">
          <a:xfrm>
            <a:off x="1143000" y="3733800"/>
            <a:ext cx="0" cy="685800"/>
          </a:xfrm>
          <a:prstGeom prst="line">
            <a:avLst/>
          </a:prstGeom>
          <a:noFill/>
          <a:ln w="28575">
            <a:solidFill>
              <a:schemeClr val="tx1"/>
            </a:solidFill>
            <a:round/>
            <a:headEnd type="arrow" w="med" len="med"/>
            <a:tailEnd/>
          </a:ln>
        </p:spPr>
        <p:txBody>
          <a:bodyPr lIns="0" tIns="0" rIns="0" bIns="0">
            <a:spAutoFit/>
          </a:bodyPr>
          <a:lstStyle/>
          <a:p>
            <a:endParaRPr lang="en-US" dirty="0">
              <a:latin typeface="Agilent TT Cond" pitchFamily="34" charset="0"/>
            </a:endParaRPr>
          </a:p>
        </p:txBody>
      </p:sp>
      <p:sp>
        <p:nvSpPr>
          <p:cNvPr id="69668" name="Text Box 44"/>
          <p:cNvSpPr txBox="1">
            <a:spLocks noChangeArrowheads="1"/>
          </p:cNvSpPr>
          <p:nvPr/>
        </p:nvSpPr>
        <p:spPr bwMode="auto">
          <a:xfrm>
            <a:off x="914400" y="2209800"/>
            <a:ext cx="609600" cy="231775"/>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600" dirty="0">
                <a:latin typeface="Agilent TT Cond" pitchFamily="34" charset="0"/>
              </a:rPr>
              <a:t>VCO</a:t>
            </a:r>
          </a:p>
        </p:txBody>
      </p:sp>
      <p:sp>
        <p:nvSpPr>
          <p:cNvPr id="69669" name="Text Box 45"/>
          <p:cNvSpPr txBox="1">
            <a:spLocks noChangeArrowheads="1"/>
          </p:cNvSpPr>
          <p:nvPr/>
        </p:nvSpPr>
        <p:spPr bwMode="auto">
          <a:xfrm>
            <a:off x="304800" y="1752600"/>
            <a:ext cx="17526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Synthesizer</a:t>
            </a:r>
          </a:p>
        </p:txBody>
      </p:sp>
      <p:sp>
        <p:nvSpPr>
          <p:cNvPr id="69670" name="Text Box 46"/>
          <p:cNvSpPr txBox="1">
            <a:spLocks noChangeArrowheads="1"/>
          </p:cNvSpPr>
          <p:nvPr/>
        </p:nvSpPr>
        <p:spPr bwMode="auto">
          <a:xfrm>
            <a:off x="304800" y="5029200"/>
            <a:ext cx="17526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Reference</a:t>
            </a:r>
          </a:p>
        </p:txBody>
      </p:sp>
      <p:sp>
        <p:nvSpPr>
          <p:cNvPr id="69671" name="Text Box 47"/>
          <p:cNvSpPr txBox="1">
            <a:spLocks noChangeArrowheads="1"/>
          </p:cNvSpPr>
          <p:nvPr/>
        </p:nvSpPr>
        <p:spPr bwMode="auto">
          <a:xfrm>
            <a:off x="5029200" y="1524000"/>
            <a:ext cx="17526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Output</a:t>
            </a:r>
          </a:p>
        </p:txBody>
      </p:sp>
      <p:grpSp>
        <p:nvGrpSpPr>
          <p:cNvPr id="69673" name="Group 49"/>
          <p:cNvGrpSpPr>
            <a:grpSpLocks/>
          </p:cNvGrpSpPr>
          <p:nvPr/>
        </p:nvGrpSpPr>
        <p:grpSpPr bwMode="auto">
          <a:xfrm>
            <a:off x="3429000" y="1981200"/>
            <a:ext cx="428625" cy="433388"/>
            <a:chOff x="2198" y="2463"/>
            <a:chExt cx="360" cy="360"/>
          </a:xfrm>
        </p:grpSpPr>
        <p:sp>
          <p:nvSpPr>
            <p:cNvPr id="69722" name="Oval 50"/>
            <p:cNvSpPr>
              <a:spLocks noChangeArrowheads="1"/>
            </p:cNvSpPr>
            <p:nvPr/>
          </p:nvSpPr>
          <p:spPr bwMode="auto">
            <a:xfrm>
              <a:off x="2198" y="2463"/>
              <a:ext cx="360" cy="360"/>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9723" name="Line 51"/>
            <p:cNvSpPr>
              <a:spLocks noChangeShapeType="1"/>
            </p:cNvSpPr>
            <p:nvPr/>
          </p:nvSpPr>
          <p:spPr bwMode="auto">
            <a:xfrm flipH="1">
              <a:off x="2254" y="2516"/>
              <a:ext cx="253"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69724" name="Line 52"/>
            <p:cNvSpPr>
              <a:spLocks noChangeShapeType="1"/>
            </p:cNvSpPr>
            <p:nvPr/>
          </p:nvSpPr>
          <p:spPr bwMode="auto">
            <a:xfrm>
              <a:off x="2249" y="2516"/>
              <a:ext cx="254"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grpSp>
      <p:grpSp>
        <p:nvGrpSpPr>
          <p:cNvPr id="69674" name="Group 53"/>
          <p:cNvGrpSpPr>
            <a:grpSpLocks/>
          </p:cNvGrpSpPr>
          <p:nvPr/>
        </p:nvGrpSpPr>
        <p:grpSpPr bwMode="auto">
          <a:xfrm>
            <a:off x="2743200" y="2819400"/>
            <a:ext cx="428625" cy="433388"/>
            <a:chOff x="2198" y="2463"/>
            <a:chExt cx="360" cy="360"/>
          </a:xfrm>
        </p:grpSpPr>
        <p:sp>
          <p:nvSpPr>
            <p:cNvPr id="69719" name="Oval 54"/>
            <p:cNvSpPr>
              <a:spLocks noChangeArrowheads="1"/>
            </p:cNvSpPr>
            <p:nvPr/>
          </p:nvSpPr>
          <p:spPr bwMode="auto">
            <a:xfrm>
              <a:off x="2198" y="2463"/>
              <a:ext cx="360" cy="360"/>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9720" name="Line 55"/>
            <p:cNvSpPr>
              <a:spLocks noChangeShapeType="1"/>
            </p:cNvSpPr>
            <p:nvPr/>
          </p:nvSpPr>
          <p:spPr bwMode="auto">
            <a:xfrm flipH="1">
              <a:off x="2254" y="2516"/>
              <a:ext cx="253"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sp>
          <p:nvSpPr>
            <p:cNvPr id="69721" name="Line 56"/>
            <p:cNvSpPr>
              <a:spLocks noChangeShapeType="1"/>
            </p:cNvSpPr>
            <p:nvPr/>
          </p:nvSpPr>
          <p:spPr bwMode="auto">
            <a:xfrm>
              <a:off x="2249" y="2516"/>
              <a:ext cx="254" cy="253"/>
            </a:xfrm>
            <a:prstGeom prst="line">
              <a:avLst/>
            </a:prstGeom>
            <a:noFill/>
            <a:ln w="31234">
              <a:solidFill>
                <a:schemeClr val="tx1"/>
              </a:solidFill>
              <a:round/>
              <a:headEnd/>
              <a:tailEnd/>
            </a:ln>
          </p:spPr>
          <p:txBody>
            <a:bodyPr wrap="none" anchor="ctr"/>
            <a:lstStyle/>
            <a:p>
              <a:endParaRPr lang="en-US" dirty="0">
                <a:latin typeface="Agilent TT Cond" pitchFamily="34" charset="0"/>
              </a:endParaRPr>
            </a:p>
          </p:txBody>
        </p:sp>
      </p:grpSp>
      <p:grpSp>
        <p:nvGrpSpPr>
          <p:cNvPr id="69675" name="Group 57"/>
          <p:cNvGrpSpPr>
            <a:grpSpLocks/>
          </p:cNvGrpSpPr>
          <p:nvPr/>
        </p:nvGrpSpPr>
        <p:grpSpPr bwMode="auto">
          <a:xfrm>
            <a:off x="4191000" y="2286000"/>
            <a:ext cx="503238" cy="457200"/>
            <a:chOff x="1745" y="2984"/>
            <a:chExt cx="317" cy="351"/>
          </a:xfrm>
        </p:grpSpPr>
        <p:sp>
          <p:nvSpPr>
            <p:cNvPr id="69717" name="Oval 58"/>
            <p:cNvSpPr>
              <a:spLocks noChangeArrowheads="1"/>
            </p:cNvSpPr>
            <p:nvPr/>
          </p:nvSpPr>
          <p:spPr bwMode="auto">
            <a:xfrm>
              <a:off x="1745" y="2984"/>
              <a:ext cx="317" cy="351"/>
            </a:xfrm>
            <a:prstGeom prst="ellipse">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9718" name="Freeform 59"/>
            <p:cNvSpPr>
              <a:spLocks/>
            </p:cNvSpPr>
            <p:nvPr/>
          </p:nvSpPr>
          <p:spPr bwMode="auto">
            <a:xfrm>
              <a:off x="1824" y="3072"/>
              <a:ext cx="160" cy="176"/>
            </a:xfrm>
            <a:custGeom>
              <a:avLst/>
              <a:gdLst>
                <a:gd name="T0" fmla="*/ 44 w 246"/>
                <a:gd name="T1" fmla="*/ 0 h 245"/>
                <a:gd name="T2" fmla="*/ 0 w 246"/>
                <a:gd name="T3" fmla="*/ 0 h 245"/>
                <a:gd name="T4" fmla="*/ 21 w 246"/>
                <a:gd name="T5" fmla="*/ 32 h 245"/>
                <a:gd name="T6" fmla="*/ 0 w 246"/>
                <a:gd name="T7" fmla="*/ 65 h 245"/>
                <a:gd name="T8" fmla="*/ 44 w 246"/>
                <a:gd name="T9" fmla="*/ 65 h 245"/>
                <a:gd name="T10" fmla="*/ 0 60000 65536"/>
                <a:gd name="T11" fmla="*/ 0 60000 65536"/>
                <a:gd name="T12" fmla="*/ 0 60000 65536"/>
                <a:gd name="T13" fmla="*/ 0 60000 65536"/>
                <a:gd name="T14" fmla="*/ 0 60000 65536"/>
                <a:gd name="T15" fmla="*/ 0 w 246"/>
                <a:gd name="T16" fmla="*/ 0 h 245"/>
                <a:gd name="T17" fmla="*/ 246 w 246"/>
                <a:gd name="T18" fmla="*/ 245 h 245"/>
              </a:gdLst>
              <a:ahLst/>
              <a:cxnLst>
                <a:cxn ang="T10">
                  <a:pos x="T0" y="T1"/>
                </a:cxn>
                <a:cxn ang="T11">
                  <a:pos x="T2" y="T3"/>
                </a:cxn>
                <a:cxn ang="T12">
                  <a:pos x="T4" y="T5"/>
                </a:cxn>
                <a:cxn ang="T13">
                  <a:pos x="T6" y="T7"/>
                </a:cxn>
                <a:cxn ang="T14">
                  <a:pos x="T8" y="T9"/>
                </a:cxn>
              </a:cxnLst>
              <a:rect l="T15" t="T16" r="T17" b="T18"/>
              <a:pathLst>
                <a:path w="246" h="245">
                  <a:moveTo>
                    <a:pt x="245" y="0"/>
                  </a:moveTo>
                  <a:lnTo>
                    <a:pt x="0" y="0"/>
                  </a:lnTo>
                  <a:lnTo>
                    <a:pt x="122" y="122"/>
                  </a:lnTo>
                  <a:lnTo>
                    <a:pt x="0" y="244"/>
                  </a:lnTo>
                  <a:lnTo>
                    <a:pt x="245" y="244"/>
                  </a:lnTo>
                </a:path>
              </a:pathLst>
            </a:custGeom>
            <a:noFill/>
            <a:ln w="31234">
              <a:solidFill>
                <a:schemeClr val="tx1"/>
              </a:solidFill>
              <a:round/>
              <a:headEnd/>
              <a:tailEnd/>
            </a:ln>
          </p:spPr>
          <p:txBody>
            <a:bodyPr/>
            <a:lstStyle/>
            <a:p>
              <a:endParaRPr lang="en-US" dirty="0">
                <a:latin typeface="Agilent TT Cond" pitchFamily="34" charset="0"/>
              </a:endParaRPr>
            </a:p>
          </p:txBody>
        </p:sp>
      </p:grpSp>
      <p:sp>
        <p:nvSpPr>
          <p:cNvPr id="69676" name="Line 60"/>
          <p:cNvSpPr>
            <a:spLocks noChangeShapeType="1"/>
          </p:cNvSpPr>
          <p:nvPr/>
        </p:nvSpPr>
        <p:spPr bwMode="auto">
          <a:xfrm>
            <a:off x="4724400" y="2514600"/>
            <a:ext cx="5334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69677" name="Line 61"/>
          <p:cNvSpPr>
            <a:spLocks noChangeShapeType="1"/>
          </p:cNvSpPr>
          <p:nvPr/>
        </p:nvSpPr>
        <p:spPr bwMode="auto">
          <a:xfrm>
            <a:off x="2590800" y="2209800"/>
            <a:ext cx="0" cy="8382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78" name="Line 62"/>
          <p:cNvSpPr>
            <a:spLocks noChangeShapeType="1"/>
          </p:cNvSpPr>
          <p:nvPr/>
        </p:nvSpPr>
        <p:spPr bwMode="auto">
          <a:xfrm>
            <a:off x="2590800" y="3048000"/>
            <a:ext cx="152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79" name="Text Box 63"/>
          <p:cNvSpPr txBox="1">
            <a:spLocks noChangeArrowheads="1"/>
          </p:cNvSpPr>
          <p:nvPr/>
        </p:nvSpPr>
        <p:spPr bwMode="auto">
          <a:xfrm>
            <a:off x="2438400" y="1524000"/>
            <a:ext cx="22098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I-Q Modulator</a:t>
            </a:r>
          </a:p>
        </p:txBody>
      </p:sp>
      <p:sp>
        <p:nvSpPr>
          <p:cNvPr id="69680" name="Text Box 64"/>
          <p:cNvSpPr txBox="1">
            <a:spLocks noChangeArrowheads="1"/>
          </p:cNvSpPr>
          <p:nvPr/>
        </p:nvSpPr>
        <p:spPr bwMode="auto">
          <a:xfrm>
            <a:off x="5124633" y="5544880"/>
            <a:ext cx="29718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Baseband Generator</a:t>
            </a:r>
          </a:p>
        </p:txBody>
      </p:sp>
      <p:sp>
        <p:nvSpPr>
          <p:cNvPr id="69681" name="AutoShape 65"/>
          <p:cNvSpPr>
            <a:spLocks noChangeArrowheads="1"/>
          </p:cNvSpPr>
          <p:nvPr/>
        </p:nvSpPr>
        <p:spPr bwMode="auto">
          <a:xfrm flipV="1">
            <a:off x="2743200" y="1981200"/>
            <a:ext cx="503238" cy="557213"/>
          </a:xfrm>
          <a:prstGeom prst="roundRect">
            <a:avLst>
              <a:gd name="adj" fmla="val 0"/>
            </a:avLst>
          </a:prstGeom>
          <a:noFill/>
          <a:ln w="18732">
            <a:solidFill>
              <a:schemeClr val="tx1"/>
            </a:solidFill>
            <a:round/>
            <a:headEnd/>
            <a:tailEnd/>
          </a:ln>
        </p:spPr>
        <p:txBody>
          <a:bodyPr wrap="none" anchor="ctr"/>
          <a:lstStyle/>
          <a:p>
            <a:endParaRPr lang="en-US" dirty="0">
              <a:latin typeface="Agilent TT Cond" pitchFamily="34" charset="0"/>
            </a:endParaRPr>
          </a:p>
        </p:txBody>
      </p:sp>
      <p:sp>
        <p:nvSpPr>
          <p:cNvPr id="69682" name="Text Box 66"/>
          <p:cNvSpPr txBox="1">
            <a:spLocks noChangeArrowheads="1"/>
          </p:cNvSpPr>
          <p:nvPr/>
        </p:nvSpPr>
        <p:spPr bwMode="auto">
          <a:xfrm>
            <a:off x="2819400" y="2133600"/>
            <a:ext cx="384175" cy="2968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800" b="1" dirty="0">
                <a:latin typeface="Agilent TT Cond" pitchFamily="34" charset="0"/>
              </a:rPr>
              <a:t>p/2</a:t>
            </a:r>
            <a:endParaRPr lang="en-US" sz="2200" dirty="0">
              <a:latin typeface="Agilent TT Cond" pitchFamily="34" charset="0"/>
            </a:endParaRPr>
          </a:p>
        </p:txBody>
      </p:sp>
      <p:sp>
        <p:nvSpPr>
          <p:cNvPr id="69683" name="Line 67"/>
          <p:cNvSpPr>
            <a:spLocks noChangeShapeType="1"/>
          </p:cNvSpPr>
          <p:nvPr/>
        </p:nvSpPr>
        <p:spPr bwMode="auto">
          <a:xfrm>
            <a:off x="2590800" y="2209800"/>
            <a:ext cx="152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84" name="Line 68"/>
          <p:cNvSpPr>
            <a:spLocks noChangeShapeType="1"/>
          </p:cNvSpPr>
          <p:nvPr/>
        </p:nvSpPr>
        <p:spPr bwMode="auto">
          <a:xfrm>
            <a:off x="3276600" y="2209800"/>
            <a:ext cx="152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85" name="Line 69"/>
          <p:cNvSpPr>
            <a:spLocks noChangeShapeType="1"/>
          </p:cNvSpPr>
          <p:nvPr/>
        </p:nvSpPr>
        <p:spPr bwMode="auto">
          <a:xfrm>
            <a:off x="3886200" y="2209800"/>
            <a:ext cx="533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86" name="Line 70"/>
          <p:cNvSpPr>
            <a:spLocks noChangeShapeType="1"/>
          </p:cNvSpPr>
          <p:nvPr/>
        </p:nvSpPr>
        <p:spPr bwMode="auto">
          <a:xfrm>
            <a:off x="3200400" y="3048000"/>
            <a:ext cx="1219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87" name="Line 71"/>
          <p:cNvSpPr>
            <a:spLocks noChangeShapeType="1"/>
          </p:cNvSpPr>
          <p:nvPr/>
        </p:nvSpPr>
        <p:spPr bwMode="auto">
          <a:xfrm>
            <a:off x="4419600" y="2743200"/>
            <a:ext cx="0" cy="3048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88" name="Line 72"/>
          <p:cNvSpPr>
            <a:spLocks noChangeShapeType="1"/>
          </p:cNvSpPr>
          <p:nvPr/>
        </p:nvSpPr>
        <p:spPr bwMode="auto">
          <a:xfrm>
            <a:off x="4419600" y="2209800"/>
            <a:ext cx="0" cy="762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89" name="Line 73"/>
          <p:cNvSpPr>
            <a:spLocks noChangeShapeType="1"/>
          </p:cNvSpPr>
          <p:nvPr/>
        </p:nvSpPr>
        <p:spPr bwMode="auto">
          <a:xfrm>
            <a:off x="2971800" y="3276600"/>
            <a:ext cx="0" cy="20574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90" name="Line 74"/>
          <p:cNvSpPr>
            <a:spLocks noChangeShapeType="1"/>
          </p:cNvSpPr>
          <p:nvPr/>
        </p:nvSpPr>
        <p:spPr bwMode="auto">
          <a:xfrm>
            <a:off x="3657600" y="2438400"/>
            <a:ext cx="0" cy="213360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grpSp>
        <p:nvGrpSpPr>
          <p:cNvPr id="69691" name="Group 75"/>
          <p:cNvGrpSpPr>
            <a:grpSpLocks/>
          </p:cNvGrpSpPr>
          <p:nvPr/>
        </p:nvGrpSpPr>
        <p:grpSpPr bwMode="auto">
          <a:xfrm>
            <a:off x="6115233" y="5122362"/>
            <a:ext cx="735013" cy="381000"/>
            <a:chOff x="1870" y="3454"/>
            <a:chExt cx="463" cy="240"/>
          </a:xfrm>
        </p:grpSpPr>
        <p:sp>
          <p:nvSpPr>
            <p:cNvPr id="69715" name="Freeform 76"/>
            <p:cNvSpPr>
              <a:spLocks/>
            </p:cNvSpPr>
            <p:nvPr/>
          </p:nvSpPr>
          <p:spPr bwMode="auto">
            <a:xfrm rot="10763773">
              <a:off x="1870" y="3454"/>
              <a:ext cx="428" cy="240"/>
            </a:xfrm>
            <a:custGeom>
              <a:avLst/>
              <a:gdLst>
                <a:gd name="T0" fmla="*/ 85 w 734"/>
                <a:gd name="T1" fmla="*/ 14 h 489"/>
                <a:gd name="T2" fmla="*/ 57 w 734"/>
                <a:gd name="T3" fmla="*/ 0 h 489"/>
                <a:gd name="T4" fmla="*/ 0 w 734"/>
                <a:gd name="T5" fmla="*/ 0 h 489"/>
                <a:gd name="T6" fmla="*/ 0 w 734"/>
                <a:gd name="T7" fmla="*/ 28 h 489"/>
                <a:gd name="T8" fmla="*/ 57 w 734"/>
                <a:gd name="T9" fmla="*/ 28 h 489"/>
                <a:gd name="T10" fmla="*/ 85 w 734"/>
                <a:gd name="T11" fmla="*/ 14 h 489"/>
                <a:gd name="T12" fmla="*/ 85 w 734"/>
                <a:gd name="T13" fmla="*/ 14 h 489"/>
                <a:gd name="T14" fmla="*/ 0 60000 65536"/>
                <a:gd name="T15" fmla="*/ 0 60000 65536"/>
                <a:gd name="T16" fmla="*/ 0 60000 65536"/>
                <a:gd name="T17" fmla="*/ 0 60000 65536"/>
                <a:gd name="T18" fmla="*/ 0 60000 65536"/>
                <a:gd name="T19" fmla="*/ 0 60000 65536"/>
                <a:gd name="T20" fmla="*/ 0 60000 65536"/>
                <a:gd name="T21" fmla="*/ 0 w 734"/>
                <a:gd name="T22" fmla="*/ 0 h 489"/>
                <a:gd name="T23" fmla="*/ 734 w 734"/>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4" h="489">
                  <a:moveTo>
                    <a:pt x="733" y="244"/>
                  </a:moveTo>
                  <a:lnTo>
                    <a:pt x="488" y="0"/>
                  </a:lnTo>
                  <a:lnTo>
                    <a:pt x="0" y="0"/>
                  </a:lnTo>
                  <a:lnTo>
                    <a:pt x="0" y="488"/>
                  </a:lnTo>
                  <a:lnTo>
                    <a:pt x="488" y="488"/>
                  </a:lnTo>
                  <a:lnTo>
                    <a:pt x="733" y="244"/>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716" name="Text Box 77"/>
            <p:cNvSpPr txBox="1">
              <a:spLocks noChangeArrowheads="1"/>
            </p:cNvSpPr>
            <p:nvPr/>
          </p:nvSpPr>
          <p:spPr bwMode="auto">
            <a:xfrm>
              <a:off x="1994" y="3504"/>
              <a:ext cx="339" cy="1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latin typeface="Agilent TT Cond" pitchFamily="34" charset="0"/>
                </a:rPr>
                <a:t>DAC</a:t>
              </a:r>
              <a:endParaRPr lang="en-US" sz="2200" dirty="0">
                <a:latin typeface="Agilent TT Cond" pitchFamily="34" charset="0"/>
              </a:endParaRPr>
            </a:p>
          </p:txBody>
        </p:sp>
      </p:grpSp>
      <p:grpSp>
        <p:nvGrpSpPr>
          <p:cNvPr id="69692" name="Group 78"/>
          <p:cNvGrpSpPr>
            <a:grpSpLocks/>
          </p:cNvGrpSpPr>
          <p:nvPr/>
        </p:nvGrpSpPr>
        <p:grpSpPr bwMode="auto">
          <a:xfrm>
            <a:off x="6115233" y="4345848"/>
            <a:ext cx="735013" cy="381000"/>
            <a:chOff x="1870" y="3454"/>
            <a:chExt cx="463" cy="240"/>
          </a:xfrm>
        </p:grpSpPr>
        <p:sp>
          <p:nvSpPr>
            <p:cNvPr id="69713" name="Freeform 79"/>
            <p:cNvSpPr>
              <a:spLocks/>
            </p:cNvSpPr>
            <p:nvPr/>
          </p:nvSpPr>
          <p:spPr bwMode="auto">
            <a:xfrm rot="10763773">
              <a:off x="1870" y="3454"/>
              <a:ext cx="428" cy="240"/>
            </a:xfrm>
            <a:custGeom>
              <a:avLst/>
              <a:gdLst>
                <a:gd name="T0" fmla="*/ 85 w 734"/>
                <a:gd name="T1" fmla="*/ 14 h 489"/>
                <a:gd name="T2" fmla="*/ 57 w 734"/>
                <a:gd name="T3" fmla="*/ 0 h 489"/>
                <a:gd name="T4" fmla="*/ 0 w 734"/>
                <a:gd name="T5" fmla="*/ 0 h 489"/>
                <a:gd name="T6" fmla="*/ 0 w 734"/>
                <a:gd name="T7" fmla="*/ 28 h 489"/>
                <a:gd name="T8" fmla="*/ 57 w 734"/>
                <a:gd name="T9" fmla="*/ 28 h 489"/>
                <a:gd name="T10" fmla="*/ 85 w 734"/>
                <a:gd name="T11" fmla="*/ 14 h 489"/>
                <a:gd name="T12" fmla="*/ 85 w 734"/>
                <a:gd name="T13" fmla="*/ 14 h 489"/>
                <a:gd name="T14" fmla="*/ 0 60000 65536"/>
                <a:gd name="T15" fmla="*/ 0 60000 65536"/>
                <a:gd name="T16" fmla="*/ 0 60000 65536"/>
                <a:gd name="T17" fmla="*/ 0 60000 65536"/>
                <a:gd name="T18" fmla="*/ 0 60000 65536"/>
                <a:gd name="T19" fmla="*/ 0 60000 65536"/>
                <a:gd name="T20" fmla="*/ 0 60000 65536"/>
                <a:gd name="T21" fmla="*/ 0 w 734"/>
                <a:gd name="T22" fmla="*/ 0 h 489"/>
                <a:gd name="T23" fmla="*/ 734 w 734"/>
                <a:gd name="T24" fmla="*/ 489 h 4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4" h="489">
                  <a:moveTo>
                    <a:pt x="733" y="244"/>
                  </a:moveTo>
                  <a:lnTo>
                    <a:pt x="488" y="0"/>
                  </a:lnTo>
                  <a:lnTo>
                    <a:pt x="0" y="0"/>
                  </a:lnTo>
                  <a:lnTo>
                    <a:pt x="0" y="488"/>
                  </a:lnTo>
                  <a:lnTo>
                    <a:pt x="488" y="488"/>
                  </a:lnTo>
                  <a:lnTo>
                    <a:pt x="733" y="244"/>
                  </a:lnTo>
                </a:path>
              </a:pathLst>
            </a:custGeom>
            <a:noFill/>
            <a:ln w="18732">
              <a:solidFill>
                <a:schemeClr val="tx1"/>
              </a:solidFill>
              <a:round/>
              <a:headEnd/>
              <a:tailEnd/>
            </a:ln>
          </p:spPr>
          <p:txBody>
            <a:bodyPr lIns="0" tIns="0" rIns="0" bIns="0"/>
            <a:lstStyle/>
            <a:p>
              <a:endParaRPr lang="en-US" dirty="0">
                <a:latin typeface="Agilent TT Cond" pitchFamily="34" charset="0"/>
              </a:endParaRPr>
            </a:p>
          </p:txBody>
        </p:sp>
        <p:sp>
          <p:nvSpPr>
            <p:cNvPr id="69714" name="Text Box 80"/>
            <p:cNvSpPr txBox="1">
              <a:spLocks noChangeArrowheads="1"/>
            </p:cNvSpPr>
            <p:nvPr/>
          </p:nvSpPr>
          <p:spPr bwMode="auto">
            <a:xfrm>
              <a:off x="1994" y="3504"/>
              <a:ext cx="339" cy="1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latin typeface="Agilent TT Cond" pitchFamily="34" charset="0"/>
                </a:rPr>
                <a:t>DAC</a:t>
              </a:r>
              <a:endParaRPr lang="en-US" sz="2200" dirty="0">
                <a:latin typeface="Agilent TT Cond" pitchFamily="34" charset="0"/>
              </a:endParaRPr>
            </a:p>
          </p:txBody>
        </p:sp>
      </p:grpSp>
      <p:sp>
        <p:nvSpPr>
          <p:cNvPr id="69693" name="Line 81"/>
          <p:cNvSpPr>
            <a:spLocks noChangeShapeType="1"/>
          </p:cNvSpPr>
          <p:nvPr/>
        </p:nvSpPr>
        <p:spPr bwMode="auto">
          <a:xfrm>
            <a:off x="3657599" y="4572000"/>
            <a:ext cx="1467033" cy="0"/>
          </a:xfrm>
          <a:prstGeom prst="line">
            <a:avLst/>
          </a:prstGeom>
          <a:noFill/>
          <a:ln w="28575">
            <a:solidFill>
              <a:schemeClr val="tx1"/>
            </a:solidFill>
            <a:round/>
            <a:headEnd/>
            <a:tailEnd/>
          </a:ln>
        </p:spPr>
        <p:txBody>
          <a:bodyPr wrap="square" lIns="0" tIns="0" rIns="0" bIns="0">
            <a:spAutoFit/>
          </a:bodyPr>
          <a:lstStyle/>
          <a:p>
            <a:endParaRPr lang="en-US" dirty="0">
              <a:latin typeface="Agilent TT Cond" pitchFamily="34" charset="0"/>
            </a:endParaRPr>
          </a:p>
        </p:txBody>
      </p:sp>
      <p:sp>
        <p:nvSpPr>
          <p:cNvPr id="69694" name="Line 82"/>
          <p:cNvSpPr>
            <a:spLocks noChangeShapeType="1"/>
          </p:cNvSpPr>
          <p:nvPr/>
        </p:nvSpPr>
        <p:spPr bwMode="auto">
          <a:xfrm flipV="1">
            <a:off x="2971799" y="5330960"/>
            <a:ext cx="2152833" cy="3039"/>
          </a:xfrm>
          <a:prstGeom prst="line">
            <a:avLst/>
          </a:prstGeom>
          <a:noFill/>
          <a:ln w="28575">
            <a:solidFill>
              <a:schemeClr val="tx1"/>
            </a:solidFill>
            <a:round/>
            <a:headEnd/>
            <a:tailEnd/>
          </a:ln>
        </p:spPr>
        <p:txBody>
          <a:bodyPr wrap="square" lIns="0" tIns="0" rIns="0" bIns="0">
            <a:spAutoFit/>
          </a:bodyPr>
          <a:lstStyle/>
          <a:p>
            <a:endParaRPr lang="en-US" dirty="0">
              <a:latin typeface="Agilent TT Cond" pitchFamily="34" charset="0"/>
            </a:endParaRPr>
          </a:p>
        </p:txBody>
      </p:sp>
      <p:sp>
        <p:nvSpPr>
          <p:cNvPr id="69695" name="Line 83"/>
          <p:cNvSpPr>
            <a:spLocks noChangeShapeType="1"/>
          </p:cNvSpPr>
          <p:nvPr/>
        </p:nvSpPr>
        <p:spPr bwMode="auto">
          <a:xfrm>
            <a:off x="6801033" y="4545420"/>
            <a:ext cx="3810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696" name="Line 84"/>
          <p:cNvSpPr>
            <a:spLocks noChangeShapeType="1"/>
          </p:cNvSpPr>
          <p:nvPr/>
        </p:nvSpPr>
        <p:spPr bwMode="auto">
          <a:xfrm>
            <a:off x="6801033" y="5307420"/>
            <a:ext cx="3810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grpSp>
        <p:nvGrpSpPr>
          <p:cNvPr id="69697" name="Group 85"/>
          <p:cNvGrpSpPr>
            <a:grpSpLocks/>
          </p:cNvGrpSpPr>
          <p:nvPr/>
        </p:nvGrpSpPr>
        <p:grpSpPr bwMode="auto">
          <a:xfrm>
            <a:off x="5124633" y="4316820"/>
            <a:ext cx="460375" cy="381000"/>
            <a:chOff x="2824" y="1118"/>
            <a:chExt cx="290" cy="352"/>
          </a:xfrm>
        </p:grpSpPr>
        <p:sp>
          <p:nvSpPr>
            <p:cNvPr id="69710" name="Freeform 86"/>
            <p:cNvSpPr>
              <a:spLocks/>
            </p:cNvSpPr>
            <p:nvPr/>
          </p:nvSpPr>
          <p:spPr bwMode="auto">
            <a:xfrm>
              <a:off x="2824" y="1118"/>
              <a:ext cx="290" cy="352"/>
            </a:xfrm>
            <a:custGeom>
              <a:avLst/>
              <a:gdLst>
                <a:gd name="T0" fmla="*/ 226 w 315"/>
                <a:gd name="T1" fmla="*/ 0 h 315"/>
                <a:gd name="T2" fmla="*/ 226 w 315"/>
                <a:gd name="T3" fmla="*/ 489 h 315"/>
                <a:gd name="T4" fmla="*/ 0 w 315"/>
                <a:gd name="T5" fmla="*/ 489 h 315"/>
                <a:gd name="T6" fmla="*/ 0 w 315"/>
                <a:gd name="T7" fmla="*/ 0 h 315"/>
                <a:gd name="T8" fmla="*/ 226 w 315"/>
                <a:gd name="T9" fmla="*/ 0 h 315"/>
                <a:gd name="T10" fmla="*/ 0 60000 65536"/>
                <a:gd name="T11" fmla="*/ 0 60000 65536"/>
                <a:gd name="T12" fmla="*/ 0 60000 65536"/>
                <a:gd name="T13" fmla="*/ 0 60000 65536"/>
                <a:gd name="T14" fmla="*/ 0 60000 65536"/>
                <a:gd name="T15" fmla="*/ 0 w 315"/>
                <a:gd name="T16" fmla="*/ 0 h 315"/>
                <a:gd name="T17" fmla="*/ 315 w 315"/>
                <a:gd name="T18" fmla="*/ 315 h 315"/>
              </a:gdLst>
              <a:ahLst/>
              <a:cxnLst>
                <a:cxn ang="T10">
                  <a:pos x="T0" y="T1"/>
                </a:cxn>
                <a:cxn ang="T11">
                  <a:pos x="T2" y="T3"/>
                </a:cxn>
                <a:cxn ang="T12">
                  <a:pos x="T4" y="T5"/>
                </a:cxn>
                <a:cxn ang="T13">
                  <a:pos x="T6" y="T7"/>
                </a:cxn>
                <a:cxn ang="T14">
                  <a:pos x="T8" y="T9"/>
                </a:cxn>
              </a:cxnLst>
              <a:rect l="T15" t="T16" r="T17" b="T18"/>
              <a:pathLst>
                <a:path w="315" h="315">
                  <a:moveTo>
                    <a:pt x="314" y="0"/>
                  </a:moveTo>
                  <a:lnTo>
                    <a:pt x="314" y="314"/>
                  </a:lnTo>
                  <a:lnTo>
                    <a:pt x="0" y="314"/>
                  </a:lnTo>
                  <a:lnTo>
                    <a:pt x="0" y="0"/>
                  </a:lnTo>
                  <a:lnTo>
                    <a:pt x="314"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9711" name="Line 87"/>
            <p:cNvSpPr>
              <a:spLocks noChangeShapeType="1"/>
            </p:cNvSpPr>
            <p:nvPr/>
          </p:nvSpPr>
          <p:spPr bwMode="auto">
            <a:xfrm>
              <a:off x="2879" y="1202"/>
              <a:ext cx="99"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69712" name="Freeform 88"/>
            <p:cNvSpPr>
              <a:spLocks/>
            </p:cNvSpPr>
            <p:nvPr/>
          </p:nvSpPr>
          <p:spPr bwMode="auto">
            <a:xfrm>
              <a:off x="2978" y="1202"/>
              <a:ext cx="89" cy="167"/>
            </a:xfrm>
            <a:custGeom>
              <a:avLst/>
              <a:gdLst>
                <a:gd name="T0" fmla="*/ 0 w 96"/>
                <a:gd name="T1" fmla="*/ 0 h 149"/>
                <a:gd name="T2" fmla="*/ 31 w 96"/>
                <a:gd name="T3" fmla="*/ 13 h 149"/>
                <a:gd name="T4" fmla="*/ 50 w 96"/>
                <a:gd name="T5" fmla="*/ 81 h 149"/>
                <a:gd name="T6" fmla="*/ 70 w 96"/>
                <a:gd name="T7" fmla="*/ 233 h 149"/>
                <a:gd name="T8" fmla="*/ 0 60000 65536"/>
                <a:gd name="T9" fmla="*/ 0 60000 65536"/>
                <a:gd name="T10" fmla="*/ 0 60000 65536"/>
                <a:gd name="T11" fmla="*/ 0 60000 65536"/>
                <a:gd name="T12" fmla="*/ 0 w 96"/>
                <a:gd name="T13" fmla="*/ 0 h 149"/>
                <a:gd name="T14" fmla="*/ 96 w 96"/>
                <a:gd name="T15" fmla="*/ 149 h 149"/>
              </a:gdLst>
              <a:ahLst/>
              <a:cxnLst>
                <a:cxn ang="T8">
                  <a:pos x="T0" y="T1"/>
                </a:cxn>
                <a:cxn ang="T9">
                  <a:pos x="T2" y="T3"/>
                </a:cxn>
                <a:cxn ang="T10">
                  <a:pos x="T4" y="T5"/>
                </a:cxn>
                <a:cxn ang="T11">
                  <a:pos x="T6" y="T7"/>
                </a:cxn>
              </a:cxnLst>
              <a:rect l="T12" t="T13" r="T14" b="T15"/>
              <a:pathLst>
                <a:path w="96" h="149">
                  <a:moveTo>
                    <a:pt x="0" y="0"/>
                  </a:moveTo>
                  <a:lnTo>
                    <a:pt x="42" y="9"/>
                  </a:lnTo>
                  <a:lnTo>
                    <a:pt x="68" y="51"/>
                  </a:lnTo>
                  <a:lnTo>
                    <a:pt x="95" y="148"/>
                  </a:lnTo>
                </a:path>
              </a:pathLst>
            </a:custGeom>
            <a:noFill/>
            <a:ln w="9525">
              <a:solidFill>
                <a:schemeClr val="tx1"/>
              </a:solidFill>
              <a:round/>
              <a:headEnd/>
              <a:tailEnd/>
            </a:ln>
          </p:spPr>
          <p:txBody>
            <a:bodyPr/>
            <a:lstStyle/>
            <a:p>
              <a:endParaRPr lang="en-US" dirty="0">
                <a:latin typeface="Agilent TT Cond" pitchFamily="34" charset="0"/>
              </a:endParaRPr>
            </a:p>
          </p:txBody>
        </p:sp>
      </p:grpSp>
      <p:grpSp>
        <p:nvGrpSpPr>
          <p:cNvPr id="69698" name="Group 89"/>
          <p:cNvGrpSpPr>
            <a:grpSpLocks/>
          </p:cNvGrpSpPr>
          <p:nvPr/>
        </p:nvGrpSpPr>
        <p:grpSpPr bwMode="auto">
          <a:xfrm>
            <a:off x="5124633" y="5078820"/>
            <a:ext cx="460375" cy="381000"/>
            <a:chOff x="2824" y="1118"/>
            <a:chExt cx="290" cy="352"/>
          </a:xfrm>
        </p:grpSpPr>
        <p:sp>
          <p:nvSpPr>
            <p:cNvPr id="69707" name="Freeform 90"/>
            <p:cNvSpPr>
              <a:spLocks/>
            </p:cNvSpPr>
            <p:nvPr/>
          </p:nvSpPr>
          <p:spPr bwMode="auto">
            <a:xfrm>
              <a:off x="2824" y="1118"/>
              <a:ext cx="290" cy="352"/>
            </a:xfrm>
            <a:custGeom>
              <a:avLst/>
              <a:gdLst>
                <a:gd name="T0" fmla="*/ 226 w 315"/>
                <a:gd name="T1" fmla="*/ 0 h 315"/>
                <a:gd name="T2" fmla="*/ 226 w 315"/>
                <a:gd name="T3" fmla="*/ 489 h 315"/>
                <a:gd name="T4" fmla="*/ 0 w 315"/>
                <a:gd name="T5" fmla="*/ 489 h 315"/>
                <a:gd name="T6" fmla="*/ 0 w 315"/>
                <a:gd name="T7" fmla="*/ 0 h 315"/>
                <a:gd name="T8" fmla="*/ 226 w 315"/>
                <a:gd name="T9" fmla="*/ 0 h 315"/>
                <a:gd name="T10" fmla="*/ 0 60000 65536"/>
                <a:gd name="T11" fmla="*/ 0 60000 65536"/>
                <a:gd name="T12" fmla="*/ 0 60000 65536"/>
                <a:gd name="T13" fmla="*/ 0 60000 65536"/>
                <a:gd name="T14" fmla="*/ 0 60000 65536"/>
                <a:gd name="T15" fmla="*/ 0 w 315"/>
                <a:gd name="T16" fmla="*/ 0 h 315"/>
                <a:gd name="T17" fmla="*/ 315 w 315"/>
                <a:gd name="T18" fmla="*/ 315 h 315"/>
              </a:gdLst>
              <a:ahLst/>
              <a:cxnLst>
                <a:cxn ang="T10">
                  <a:pos x="T0" y="T1"/>
                </a:cxn>
                <a:cxn ang="T11">
                  <a:pos x="T2" y="T3"/>
                </a:cxn>
                <a:cxn ang="T12">
                  <a:pos x="T4" y="T5"/>
                </a:cxn>
                <a:cxn ang="T13">
                  <a:pos x="T6" y="T7"/>
                </a:cxn>
                <a:cxn ang="T14">
                  <a:pos x="T8" y="T9"/>
                </a:cxn>
              </a:cxnLst>
              <a:rect l="T15" t="T16" r="T17" b="T18"/>
              <a:pathLst>
                <a:path w="315" h="315">
                  <a:moveTo>
                    <a:pt x="314" y="0"/>
                  </a:moveTo>
                  <a:lnTo>
                    <a:pt x="314" y="314"/>
                  </a:lnTo>
                  <a:lnTo>
                    <a:pt x="0" y="314"/>
                  </a:lnTo>
                  <a:lnTo>
                    <a:pt x="0" y="0"/>
                  </a:lnTo>
                  <a:lnTo>
                    <a:pt x="314" y="0"/>
                  </a:lnTo>
                </a:path>
              </a:pathLst>
            </a:custGeom>
            <a:noFill/>
            <a:ln w="9525">
              <a:solidFill>
                <a:schemeClr val="tx1"/>
              </a:solidFill>
              <a:round/>
              <a:headEnd/>
              <a:tailEnd/>
            </a:ln>
          </p:spPr>
          <p:txBody>
            <a:bodyPr/>
            <a:lstStyle/>
            <a:p>
              <a:endParaRPr lang="en-US" dirty="0">
                <a:latin typeface="Agilent TT Cond" pitchFamily="34" charset="0"/>
              </a:endParaRPr>
            </a:p>
          </p:txBody>
        </p:sp>
        <p:sp>
          <p:nvSpPr>
            <p:cNvPr id="69708" name="Line 91"/>
            <p:cNvSpPr>
              <a:spLocks noChangeShapeType="1"/>
            </p:cNvSpPr>
            <p:nvPr/>
          </p:nvSpPr>
          <p:spPr bwMode="auto">
            <a:xfrm>
              <a:off x="2879" y="1202"/>
              <a:ext cx="99"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69709" name="Freeform 92"/>
            <p:cNvSpPr>
              <a:spLocks/>
            </p:cNvSpPr>
            <p:nvPr/>
          </p:nvSpPr>
          <p:spPr bwMode="auto">
            <a:xfrm>
              <a:off x="2978" y="1202"/>
              <a:ext cx="89" cy="167"/>
            </a:xfrm>
            <a:custGeom>
              <a:avLst/>
              <a:gdLst>
                <a:gd name="T0" fmla="*/ 0 w 96"/>
                <a:gd name="T1" fmla="*/ 0 h 149"/>
                <a:gd name="T2" fmla="*/ 31 w 96"/>
                <a:gd name="T3" fmla="*/ 13 h 149"/>
                <a:gd name="T4" fmla="*/ 50 w 96"/>
                <a:gd name="T5" fmla="*/ 81 h 149"/>
                <a:gd name="T6" fmla="*/ 70 w 96"/>
                <a:gd name="T7" fmla="*/ 233 h 149"/>
                <a:gd name="T8" fmla="*/ 0 60000 65536"/>
                <a:gd name="T9" fmla="*/ 0 60000 65536"/>
                <a:gd name="T10" fmla="*/ 0 60000 65536"/>
                <a:gd name="T11" fmla="*/ 0 60000 65536"/>
                <a:gd name="T12" fmla="*/ 0 w 96"/>
                <a:gd name="T13" fmla="*/ 0 h 149"/>
                <a:gd name="T14" fmla="*/ 96 w 96"/>
                <a:gd name="T15" fmla="*/ 149 h 149"/>
              </a:gdLst>
              <a:ahLst/>
              <a:cxnLst>
                <a:cxn ang="T8">
                  <a:pos x="T0" y="T1"/>
                </a:cxn>
                <a:cxn ang="T9">
                  <a:pos x="T2" y="T3"/>
                </a:cxn>
                <a:cxn ang="T10">
                  <a:pos x="T4" y="T5"/>
                </a:cxn>
                <a:cxn ang="T11">
                  <a:pos x="T6" y="T7"/>
                </a:cxn>
              </a:cxnLst>
              <a:rect l="T12" t="T13" r="T14" b="T15"/>
              <a:pathLst>
                <a:path w="96" h="149">
                  <a:moveTo>
                    <a:pt x="0" y="0"/>
                  </a:moveTo>
                  <a:lnTo>
                    <a:pt x="42" y="9"/>
                  </a:lnTo>
                  <a:lnTo>
                    <a:pt x="68" y="51"/>
                  </a:lnTo>
                  <a:lnTo>
                    <a:pt x="95" y="148"/>
                  </a:lnTo>
                </a:path>
              </a:pathLst>
            </a:custGeom>
            <a:noFill/>
            <a:ln w="9525">
              <a:solidFill>
                <a:schemeClr val="tx1"/>
              </a:solidFill>
              <a:round/>
              <a:headEnd/>
              <a:tailEnd/>
            </a:ln>
          </p:spPr>
          <p:txBody>
            <a:bodyPr/>
            <a:lstStyle/>
            <a:p>
              <a:endParaRPr lang="en-US" dirty="0">
                <a:latin typeface="Agilent TT Cond" pitchFamily="34" charset="0"/>
              </a:endParaRPr>
            </a:p>
          </p:txBody>
        </p:sp>
      </p:grpSp>
      <p:sp>
        <p:nvSpPr>
          <p:cNvPr id="69699" name="Line 93"/>
          <p:cNvSpPr>
            <a:spLocks noChangeShapeType="1"/>
          </p:cNvSpPr>
          <p:nvPr/>
        </p:nvSpPr>
        <p:spPr bwMode="auto">
          <a:xfrm>
            <a:off x="5581833" y="4545420"/>
            <a:ext cx="533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700" name="Line 94"/>
          <p:cNvSpPr>
            <a:spLocks noChangeShapeType="1"/>
          </p:cNvSpPr>
          <p:nvPr/>
        </p:nvSpPr>
        <p:spPr bwMode="auto">
          <a:xfrm>
            <a:off x="5581833" y="5307420"/>
            <a:ext cx="5334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69701" name="Line 95"/>
          <p:cNvSpPr>
            <a:spLocks noChangeShapeType="1"/>
          </p:cNvSpPr>
          <p:nvPr/>
        </p:nvSpPr>
        <p:spPr bwMode="auto">
          <a:xfrm>
            <a:off x="2971800" y="4800600"/>
            <a:ext cx="228600" cy="0"/>
          </a:xfrm>
          <a:prstGeom prst="line">
            <a:avLst/>
          </a:prstGeom>
          <a:noFill/>
          <a:ln w="25400">
            <a:solidFill>
              <a:schemeClr val="tx1"/>
            </a:solidFill>
            <a:round/>
            <a:headEnd/>
            <a:tailEnd type="oval" w="med" len="med"/>
          </a:ln>
        </p:spPr>
        <p:txBody>
          <a:bodyPr lIns="0" tIns="0" rIns="0" bIns="0">
            <a:spAutoFit/>
          </a:bodyPr>
          <a:lstStyle/>
          <a:p>
            <a:endParaRPr lang="en-US" dirty="0">
              <a:latin typeface="Agilent TT Cond" pitchFamily="34" charset="0"/>
            </a:endParaRPr>
          </a:p>
        </p:txBody>
      </p:sp>
      <p:sp>
        <p:nvSpPr>
          <p:cNvPr id="69702" name="Line 96"/>
          <p:cNvSpPr>
            <a:spLocks noChangeShapeType="1"/>
          </p:cNvSpPr>
          <p:nvPr/>
        </p:nvSpPr>
        <p:spPr bwMode="auto">
          <a:xfrm>
            <a:off x="3646967" y="4242391"/>
            <a:ext cx="228600" cy="0"/>
          </a:xfrm>
          <a:prstGeom prst="line">
            <a:avLst/>
          </a:prstGeom>
          <a:noFill/>
          <a:ln w="25400">
            <a:solidFill>
              <a:schemeClr val="tx1"/>
            </a:solidFill>
            <a:round/>
            <a:headEnd/>
            <a:tailEnd type="oval" w="med" len="med"/>
          </a:ln>
        </p:spPr>
        <p:txBody>
          <a:bodyPr lIns="0" tIns="0" rIns="0" bIns="0">
            <a:spAutoFit/>
          </a:bodyPr>
          <a:lstStyle/>
          <a:p>
            <a:endParaRPr lang="en-US" dirty="0">
              <a:latin typeface="Agilent TT Cond" pitchFamily="34" charset="0"/>
            </a:endParaRPr>
          </a:p>
        </p:txBody>
      </p:sp>
      <p:sp>
        <p:nvSpPr>
          <p:cNvPr id="69703" name="Text Box 97"/>
          <p:cNvSpPr txBox="1">
            <a:spLocks noChangeArrowheads="1"/>
          </p:cNvSpPr>
          <p:nvPr/>
        </p:nvSpPr>
        <p:spPr bwMode="auto">
          <a:xfrm>
            <a:off x="3949752" y="4097973"/>
            <a:ext cx="174728"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Q</a:t>
            </a:r>
          </a:p>
        </p:txBody>
      </p:sp>
      <p:sp>
        <p:nvSpPr>
          <p:cNvPr id="69704" name="Text Box 98"/>
          <p:cNvSpPr txBox="1">
            <a:spLocks noChangeArrowheads="1"/>
          </p:cNvSpPr>
          <p:nvPr/>
        </p:nvSpPr>
        <p:spPr bwMode="auto">
          <a:xfrm>
            <a:off x="3352800" y="4648200"/>
            <a:ext cx="2286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I</a:t>
            </a:r>
          </a:p>
        </p:txBody>
      </p:sp>
      <p:sp>
        <p:nvSpPr>
          <p:cNvPr id="69705" name="Rectangle 99"/>
          <p:cNvSpPr>
            <a:spLocks noChangeArrowheads="1"/>
          </p:cNvSpPr>
          <p:nvPr/>
        </p:nvSpPr>
        <p:spPr bwMode="auto">
          <a:xfrm>
            <a:off x="168275" y="204788"/>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Block Diagram</a:t>
            </a:r>
          </a:p>
        </p:txBody>
      </p:sp>
      <p:sp>
        <p:nvSpPr>
          <p:cNvPr id="69706" name="Rectangle 100"/>
          <p:cNvSpPr>
            <a:spLocks noChangeArrowheads="1"/>
          </p:cNvSpPr>
          <p:nvPr/>
        </p:nvSpPr>
        <p:spPr bwMode="auto">
          <a:xfrm>
            <a:off x="13716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Adding an internal Baseband Generator</a:t>
            </a:r>
            <a:endParaRPr lang="en-US" sz="3200" b="1"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p:txBody>
          <a:bodyPr/>
          <a:lstStyle/>
          <a:p>
            <a:r>
              <a:rPr lang="en-US"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48</a:t>
            </a:fld>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292100" y="1577975"/>
            <a:ext cx="8569325" cy="3686175"/>
          </a:xfrm>
        </p:spPr>
        <p:txBody>
          <a:bodyPr/>
          <a:lstStyle/>
          <a:p>
            <a:r>
              <a:rPr lang="en-US" sz="2400" dirty="0" smtClean="0"/>
              <a:t>Format Specific Signal Generation</a:t>
            </a:r>
          </a:p>
          <a:p>
            <a:r>
              <a:rPr lang="en-US" sz="2400" dirty="0" smtClean="0"/>
              <a:t>Receiver Sensitivity</a:t>
            </a:r>
          </a:p>
          <a:p>
            <a:r>
              <a:rPr lang="en-US" sz="2400" dirty="0" smtClean="0"/>
              <a:t>Receiver Selectivity</a:t>
            </a:r>
          </a:p>
          <a:p>
            <a:r>
              <a:rPr lang="en-US" sz="2400" dirty="0" smtClean="0"/>
              <a:t>Component Distortion</a:t>
            </a:r>
          </a:p>
        </p:txBody>
      </p:sp>
      <p:sp>
        <p:nvSpPr>
          <p:cNvPr id="70659" name="Rectangle 3"/>
          <p:cNvSpPr>
            <a:spLocks noChangeArrowheads="1"/>
          </p:cNvSpPr>
          <p:nvPr/>
        </p:nvSpPr>
        <p:spPr bwMode="auto">
          <a:xfrm>
            <a:off x="268288" y="249238"/>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655442" y="6322828"/>
            <a:ext cx="1259958" cy="339417"/>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8"/>
          <p:cNvPicPr>
            <a:picLocks noChangeAspect="1" noChangeArrowheads="1"/>
          </p:cNvPicPr>
          <p:nvPr/>
        </p:nvPicPr>
        <p:blipFill>
          <a:blip r:embed="rId3" cstate="print">
            <a:grayscl/>
          </a:blip>
          <a:srcRect/>
          <a:stretch>
            <a:fillRect/>
          </a:stretch>
        </p:blipFill>
        <p:spPr bwMode="auto">
          <a:xfrm>
            <a:off x="1219200" y="3981450"/>
            <a:ext cx="3079750" cy="1308100"/>
          </a:xfrm>
          <a:prstGeom prst="rect">
            <a:avLst/>
          </a:prstGeom>
          <a:noFill/>
          <a:ln w="9525">
            <a:noFill/>
            <a:miter lim="800000"/>
            <a:headEnd/>
            <a:tailEnd/>
          </a:ln>
        </p:spPr>
      </p:pic>
      <p:sp>
        <p:nvSpPr>
          <p:cNvPr id="23555" name="Rectangle 2"/>
          <p:cNvSpPr>
            <a:spLocks noGrp="1" noChangeArrowheads="1"/>
          </p:cNvSpPr>
          <p:nvPr>
            <p:ph type="title"/>
          </p:nvPr>
        </p:nvSpPr>
        <p:spPr>
          <a:xfrm>
            <a:off x="212725" y="133350"/>
            <a:ext cx="8213725" cy="549275"/>
          </a:xfrm>
        </p:spPr>
        <p:txBody>
          <a:bodyPr/>
          <a:lstStyle/>
          <a:p>
            <a:r>
              <a:rPr lang="en-US" dirty="0" smtClean="0"/>
              <a:t>To Mobile Communications….</a:t>
            </a:r>
          </a:p>
        </p:txBody>
      </p:sp>
      <p:sp>
        <p:nvSpPr>
          <p:cNvPr id="23556" name="Text Box 3"/>
          <p:cNvSpPr txBox="1">
            <a:spLocks noChangeArrowheads="1"/>
          </p:cNvSpPr>
          <p:nvPr/>
        </p:nvSpPr>
        <p:spPr bwMode="auto">
          <a:xfrm>
            <a:off x="1905000" y="923925"/>
            <a:ext cx="6553200" cy="400110"/>
          </a:xfrm>
          <a:prstGeom prst="rect">
            <a:avLst/>
          </a:prstGeom>
          <a:noFill/>
          <a:ln w="9525">
            <a:noFill/>
            <a:miter lim="800000"/>
            <a:headEnd/>
            <a:tailEnd/>
          </a:ln>
        </p:spPr>
        <p:txBody>
          <a:bodyPr>
            <a:spAutoFit/>
          </a:bodyPr>
          <a:lstStyle/>
          <a:p>
            <a:r>
              <a:rPr lang="en-US" sz="2000" b="1" i="1" dirty="0">
                <a:latin typeface="Agilent TT Cond" pitchFamily="34" charset="0"/>
              </a:rPr>
              <a:t>TESTING DIGITAL TRANSMITTERS and </a:t>
            </a:r>
            <a:r>
              <a:rPr lang="en-US" sz="2000" b="1" i="1" dirty="0" smtClean="0">
                <a:latin typeface="Agilent TT Cond" pitchFamily="34" charset="0"/>
              </a:rPr>
              <a:t>RECEIVERS</a:t>
            </a:r>
            <a:endParaRPr lang="en-US" sz="2000" b="1" i="1" dirty="0">
              <a:latin typeface="Agilent TT Cond" pitchFamily="34" charset="0"/>
            </a:endParaRPr>
          </a:p>
        </p:txBody>
      </p:sp>
      <p:pic>
        <p:nvPicPr>
          <p:cNvPr id="23557" name="Picture 4"/>
          <p:cNvPicPr>
            <a:picLocks noChangeAspect="1" noChangeArrowheads="1"/>
          </p:cNvPicPr>
          <p:nvPr/>
        </p:nvPicPr>
        <p:blipFill>
          <a:blip r:embed="rId4" cstate="print"/>
          <a:srcRect/>
          <a:stretch>
            <a:fillRect/>
          </a:stretch>
        </p:blipFill>
        <p:spPr bwMode="auto">
          <a:xfrm>
            <a:off x="4953000" y="3981450"/>
            <a:ext cx="2598738" cy="1303338"/>
          </a:xfrm>
          <a:prstGeom prst="rect">
            <a:avLst/>
          </a:prstGeom>
          <a:noFill/>
          <a:ln w="9525">
            <a:noFill/>
            <a:miter lim="800000"/>
            <a:headEnd/>
            <a:tailEnd/>
          </a:ln>
        </p:spPr>
      </p:pic>
      <p:sp>
        <p:nvSpPr>
          <p:cNvPr id="23558" name="Text Box 5"/>
          <p:cNvSpPr txBox="1">
            <a:spLocks noChangeArrowheads="1"/>
          </p:cNvSpPr>
          <p:nvPr/>
        </p:nvSpPr>
        <p:spPr bwMode="auto">
          <a:xfrm>
            <a:off x="238469" y="4595813"/>
            <a:ext cx="913712" cy="116955"/>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800" b="1" dirty="0">
                <a:latin typeface="Agilent TT Cond" pitchFamily="34" charset="0"/>
              </a:rPr>
              <a:t>1011001110001010001</a:t>
            </a:r>
          </a:p>
        </p:txBody>
      </p:sp>
      <p:sp>
        <p:nvSpPr>
          <p:cNvPr id="23559" name="Text Box 6"/>
          <p:cNvSpPr txBox="1">
            <a:spLocks noChangeArrowheads="1"/>
          </p:cNvSpPr>
          <p:nvPr/>
        </p:nvSpPr>
        <p:spPr bwMode="auto">
          <a:xfrm>
            <a:off x="7629869" y="4595813"/>
            <a:ext cx="913712" cy="116955"/>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800" b="1" dirty="0">
                <a:latin typeface="Agilent TT Cond" pitchFamily="34" charset="0"/>
              </a:rPr>
              <a:t>1011001110001010001</a:t>
            </a:r>
          </a:p>
        </p:txBody>
      </p:sp>
      <p:pic>
        <p:nvPicPr>
          <p:cNvPr id="23560" name="Picture 7" descr="baseband_body_05"/>
          <p:cNvPicPr>
            <a:picLocks noChangeAspect="1" noChangeArrowheads="1" noCrop="1"/>
          </p:cNvPicPr>
          <p:nvPr/>
        </p:nvPicPr>
        <p:blipFill>
          <a:blip r:embed="rId5" cstate="print"/>
          <a:srcRect/>
          <a:stretch>
            <a:fillRect/>
          </a:stretch>
        </p:blipFill>
        <p:spPr bwMode="auto">
          <a:xfrm>
            <a:off x="0" y="1271588"/>
            <a:ext cx="9144000" cy="2709862"/>
          </a:xfrm>
          <a:prstGeom prst="rect">
            <a:avLst/>
          </a:prstGeom>
          <a:noFill/>
          <a:ln w="9525">
            <a:noFill/>
            <a:miter lim="800000"/>
            <a:headEnd/>
            <a:tailEnd/>
          </a:ln>
        </p:spPr>
      </p:pic>
      <p:pic>
        <p:nvPicPr>
          <p:cNvPr id="23561" name="Picture 8"/>
          <p:cNvPicPr>
            <a:picLocks noChangeAspect="1" noChangeArrowheads="1"/>
          </p:cNvPicPr>
          <p:nvPr/>
        </p:nvPicPr>
        <p:blipFill>
          <a:blip r:embed="rId6" cstate="print"/>
          <a:srcRect/>
          <a:stretch>
            <a:fillRect/>
          </a:stretch>
        </p:blipFill>
        <p:spPr bwMode="auto">
          <a:xfrm>
            <a:off x="4953000" y="2819400"/>
            <a:ext cx="552450" cy="360363"/>
          </a:xfrm>
          <a:prstGeom prst="rect">
            <a:avLst/>
          </a:prstGeom>
          <a:noFill/>
          <a:ln w="28575">
            <a:noFill/>
            <a:miter lim="800000"/>
            <a:headEnd/>
            <a:tailEnd/>
          </a:ln>
        </p:spPr>
      </p:pic>
      <p:pic>
        <p:nvPicPr>
          <p:cNvPr id="23562" name="Picture 9"/>
          <p:cNvPicPr>
            <a:picLocks noChangeAspect="1" noChangeArrowheads="1"/>
          </p:cNvPicPr>
          <p:nvPr/>
        </p:nvPicPr>
        <p:blipFill>
          <a:blip r:embed="rId7" cstate="print"/>
          <a:srcRect/>
          <a:stretch>
            <a:fillRect/>
          </a:stretch>
        </p:blipFill>
        <p:spPr bwMode="auto">
          <a:xfrm>
            <a:off x="990600" y="2667000"/>
            <a:ext cx="279400" cy="538163"/>
          </a:xfrm>
          <a:prstGeom prst="rect">
            <a:avLst/>
          </a:prstGeom>
          <a:noFill/>
          <a:ln w="9525">
            <a:noFill/>
            <a:miter lim="800000"/>
            <a:headEnd/>
            <a:tailEnd/>
          </a:ln>
        </p:spPr>
      </p:pic>
      <p:sp>
        <p:nvSpPr>
          <p:cNvPr id="23563" name="Freeform 10"/>
          <p:cNvSpPr>
            <a:spLocks/>
          </p:cNvSpPr>
          <p:nvPr/>
        </p:nvSpPr>
        <p:spPr bwMode="auto">
          <a:xfrm flipH="1">
            <a:off x="1219200" y="1828800"/>
            <a:ext cx="914400" cy="369332"/>
          </a:xfrm>
          <a:custGeom>
            <a:avLst/>
            <a:gdLst>
              <a:gd name="T0" fmla="*/ 2147483647 w 864"/>
              <a:gd name="T1" fmla="*/ 2147483647 h 912"/>
              <a:gd name="T2" fmla="*/ 0 w 864"/>
              <a:gd name="T3" fmla="*/ 0 h 912"/>
              <a:gd name="T4" fmla="*/ 0 60000 65536"/>
              <a:gd name="T5" fmla="*/ 0 60000 65536"/>
              <a:gd name="T6" fmla="*/ 0 w 864"/>
              <a:gd name="T7" fmla="*/ 0 h 912"/>
              <a:gd name="T8" fmla="*/ 864 w 864"/>
              <a:gd name="T9" fmla="*/ 912 h 912"/>
            </a:gdLst>
            <a:ahLst/>
            <a:cxnLst>
              <a:cxn ang="T4">
                <a:pos x="T0" y="T1"/>
              </a:cxn>
              <a:cxn ang="T5">
                <a:pos x="T2" y="T3"/>
              </a:cxn>
            </a:cxnLst>
            <a:rect l="T6" t="T7" r="T8" b="T9"/>
            <a:pathLst>
              <a:path w="864" h="912">
                <a:moveTo>
                  <a:pt x="864" y="912"/>
                </a:moveTo>
                <a:cubicBezTo>
                  <a:pt x="504" y="532"/>
                  <a:pt x="144" y="152"/>
                  <a:pt x="0" y="0"/>
                </a:cubicBezTo>
              </a:path>
            </a:pathLst>
          </a:custGeom>
          <a:noFill/>
          <a:ln w="25400">
            <a:solidFill>
              <a:schemeClr val="tx1"/>
            </a:solidFill>
            <a:prstDash val="dash"/>
            <a:round/>
            <a:headEnd/>
            <a:tailEnd type="triangle" w="med" len="med"/>
          </a:ln>
        </p:spPr>
        <p:txBody>
          <a:bodyPr lIns="0" tIns="0" rIns="0" bIns="0">
            <a:spAutoFit/>
          </a:bodyPr>
          <a:lstStyle/>
          <a:p>
            <a:endParaRPr lang="en-US" dirty="0">
              <a:latin typeface="Agilent TT Cond" pitchFamily="34" charset="0"/>
            </a:endParaRPr>
          </a:p>
        </p:txBody>
      </p:sp>
      <p:sp>
        <p:nvSpPr>
          <p:cNvPr id="23564" name="Freeform 11"/>
          <p:cNvSpPr>
            <a:spLocks/>
          </p:cNvSpPr>
          <p:nvPr/>
        </p:nvSpPr>
        <p:spPr bwMode="auto">
          <a:xfrm>
            <a:off x="2286000" y="1663700"/>
            <a:ext cx="2743200" cy="369332"/>
          </a:xfrm>
          <a:custGeom>
            <a:avLst/>
            <a:gdLst>
              <a:gd name="T0" fmla="*/ 0 w 1584"/>
              <a:gd name="T1" fmla="*/ 2147483647 h 872"/>
              <a:gd name="T2" fmla="*/ 2147483647 w 1584"/>
              <a:gd name="T3" fmla="*/ 2147483647 h 872"/>
              <a:gd name="T4" fmla="*/ 2147483647 w 1584"/>
              <a:gd name="T5" fmla="*/ 2147483647 h 872"/>
              <a:gd name="T6" fmla="*/ 2147483647 w 1584"/>
              <a:gd name="T7" fmla="*/ 2147483647 h 872"/>
              <a:gd name="T8" fmla="*/ 2147483647 w 1584"/>
              <a:gd name="T9" fmla="*/ 2147483647 h 872"/>
              <a:gd name="T10" fmla="*/ 2147483647 w 1584"/>
              <a:gd name="T11" fmla="*/ 2147483647 h 872"/>
              <a:gd name="T12" fmla="*/ 2147483647 w 1584"/>
              <a:gd name="T13" fmla="*/ 2147483647 h 872"/>
              <a:gd name="T14" fmla="*/ 2147483647 w 1584"/>
              <a:gd name="T15" fmla="*/ 2147483647 h 872"/>
              <a:gd name="T16" fmla="*/ 0 60000 65536"/>
              <a:gd name="T17" fmla="*/ 0 60000 65536"/>
              <a:gd name="T18" fmla="*/ 0 60000 65536"/>
              <a:gd name="T19" fmla="*/ 0 60000 65536"/>
              <a:gd name="T20" fmla="*/ 0 60000 65536"/>
              <a:gd name="T21" fmla="*/ 0 60000 65536"/>
              <a:gd name="T22" fmla="*/ 0 60000 65536"/>
              <a:gd name="T23" fmla="*/ 0 60000 65536"/>
              <a:gd name="T24" fmla="*/ 0 w 1584"/>
              <a:gd name="T25" fmla="*/ 0 h 872"/>
              <a:gd name="T26" fmla="*/ 1584 w 1584"/>
              <a:gd name="T27" fmla="*/ 872 h 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4" h="872">
                <a:moveTo>
                  <a:pt x="0" y="8"/>
                </a:moveTo>
                <a:cubicBezTo>
                  <a:pt x="120" y="4"/>
                  <a:pt x="240" y="0"/>
                  <a:pt x="336" y="8"/>
                </a:cubicBezTo>
                <a:cubicBezTo>
                  <a:pt x="432" y="16"/>
                  <a:pt x="488" y="24"/>
                  <a:pt x="576" y="56"/>
                </a:cubicBezTo>
                <a:cubicBezTo>
                  <a:pt x="664" y="88"/>
                  <a:pt x="776" y="144"/>
                  <a:pt x="864" y="200"/>
                </a:cubicBezTo>
                <a:cubicBezTo>
                  <a:pt x="952" y="256"/>
                  <a:pt x="1024" y="320"/>
                  <a:pt x="1104" y="392"/>
                </a:cubicBezTo>
                <a:cubicBezTo>
                  <a:pt x="1184" y="464"/>
                  <a:pt x="1280" y="560"/>
                  <a:pt x="1344" y="632"/>
                </a:cubicBezTo>
                <a:cubicBezTo>
                  <a:pt x="1408" y="704"/>
                  <a:pt x="1448" y="784"/>
                  <a:pt x="1488" y="824"/>
                </a:cubicBezTo>
                <a:cubicBezTo>
                  <a:pt x="1528" y="864"/>
                  <a:pt x="1568" y="864"/>
                  <a:pt x="1584" y="872"/>
                </a:cubicBezTo>
              </a:path>
            </a:pathLst>
          </a:custGeom>
          <a:noFill/>
          <a:ln w="25400">
            <a:solidFill>
              <a:srgbClr val="FFFF00"/>
            </a:solidFill>
            <a:prstDash val="dash"/>
            <a:round/>
            <a:headEnd/>
            <a:tailEnd type="arrow" w="med" len="med"/>
          </a:ln>
        </p:spPr>
        <p:txBody>
          <a:bodyPr lIns="0" tIns="0" rIns="0" bIns="0">
            <a:spAutoFit/>
          </a:bodyPr>
          <a:lstStyle/>
          <a:p>
            <a:endParaRPr lang="en-US" dirty="0">
              <a:latin typeface="Agilent TT Cond" pitchFamily="34" charset="0"/>
            </a:endParaRPr>
          </a:p>
        </p:txBody>
      </p:sp>
      <p:sp>
        <p:nvSpPr>
          <p:cNvPr id="23565" name="Line 12"/>
          <p:cNvSpPr>
            <a:spLocks noChangeShapeType="1"/>
          </p:cNvSpPr>
          <p:nvPr/>
        </p:nvSpPr>
        <p:spPr bwMode="auto">
          <a:xfrm flipV="1">
            <a:off x="6477000" y="2133600"/>
            <a:ext cx="609600" cy="152400"/>
          </a:xfrm>
          <a:prstGeom prst="line">
            <a:avLst/>
          </a:prstGeom>
          <a:noFill/>
          <a:ln w="25400">
            <a:solidFill>
              <a:schemeClr val="tx1"/>
            </a:solidFill>
            <a:prstDash val="sysDot"/>
            <a:round/>
            <a:headEnd/>
            <a:tailEnd type="triangle" w="med" len="med"/>
          </a:ln>
        </p:spPr>
        <p:txBody>
          <a:bodyPr lIns="0" tIns="0" rIns="0" bIns="0">
            <a:spAutoFit/>
          </a:bodyPr>
          <a:lstStyle/>
          <a:p>
            <a:endParaRPr lang="en-US" dirty="0">
              <a:latin typeface="Agilent TT Cond" pitchFamily="34" charset="0"/>
            </a:endParaRPr>
          </a:p>
        </p:txBody>
      </p:sp>
      <p:sp>
        <p:nvSpPr>
          <p:cNvPr id="23566" name="Text Box 13"/>
          <p:cNvSpPr txBox="1">
            <a:spLocks noChangeArrowheads="1"/>
          </p:cNvSpPr>
          <p:nvPr/>
        </p:nvSpPr>
        <p:spPr bwMode="auto">
          <a:xfrm>
            <a:off x="2514600" y="5133975"/>
            <a:ext cx="3690938" cy="877163"/>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000" b="1" dirty="0">
                <a:latin typeface="Agilent TT Cond" pitchFamily="34" charset="0"/>
              </a:rPr>
              <a:t>RF Signal injection</a:t>
            </a:r>
            <a:br>
              <a:rPr lang="en-US" sz="2000" b="1" dirty="0">
                <a:latin typeface="Agilent TT Cond" pitchFamily="34" charset="0"/>
              </a:rPr>
            </a:br>
            <a:r>
              <a:rPr lang="en-US" sz="2000" b="1" dirty="0">
                <a:latin typeface="Agilent TT Cond" pitchFamily="34" charset="0"/>
              </a:rPr>
              <a:t>IF Signal Injection </a:t>
            </a:r>
            <a:br>
              <a:rPr lang="en-US" sz="2000" b="1" dirty="0">
                <a:latin typeface="Agilent TT Cond" pitchFamily="34" charset="0"/>
              </a:rPr>
            </a:br>
            <a:r>
              <a:rPr lang="en-US" sz="2000" b="1" dirty="0">
                <a:latin typeface="Agilent TT Cond" pitchFamily="34" charset="0"/>
              </a:rPr>
              <a:t>Baseband Signal Injection</a:t>
            </a:r>
          </a:p>
        </p:txBody>
      </p:sp>
      <p:sp>
        <p:nvSpPr>
          <p:cNvPr id="23567" name="Line 14"/>
          <p:cNvSpPr>
            <a:spLocks noChangeShapeType="1"/>
          </p:cNvSpPr>
          <p:nvPr/>
        </p:nvSpPr>
        <p:spPr bwMode="auto">
          <a:xfrm flipV="1">
            <a:off x="5881688" y="4881563"/>
            <a:ext cx="1390650" cy="817562"/>
          </a:xfrm>
          <a:prstGeom prst="line">
            <a:avLst/>
          </a:prstGeom>
          <a:noFill/>
          <a:ln w="9525">
            <a:solidFill>
              <a:schemeClr val="tx2"/>
            </a:solidFill>
            <a:round/>
            <a:headEnd/>
            <a:tailEnd type="triangle" w="med" len="med"/>
          </a:ln>
        </p:spPr>
        <p:txBody>
          <a:bodyPr lIns="0" tIns="0" rIns="0" bIns="0">
            <a:spAutoFit/>
          </a:bodyPr>
          <a:lstStyle/>
          <a:p>
            <a:endParaRPr lang="en-US" dirty="0">
              <a:latin typeface="Agilent TT Cond" pitchFamily="34" charset="0"/>
            </a:endParaRPr>
          </a:p>
        </p:txBody>
      </p:sp>
      <p:sp>
        <p:nvSpPr>
          <p:cNvPr id="23568" name="Line 15"/>
          <p:cNvSpPr>
            <a:spLocks noChangeShapeType="1"/>
          </p:cNvSpPr>
          <p:nvPr/>
        </p:nvSpPr>
        <p:spPr bwMode="auto">
          <a:xfrm flipV="1">
            <a:off x="5489575" y="4841875"/>
            <a:ext cx="238125" cy="715963"/>
          </a:xfrm>
          <a:prstGeom prst="line">
            <a:avLst/>
          </a:prstGeom>
          <a:noFill/>
          <a:ln w="9525">
            <a:solidFill>
              <a:schemeClr val="tx2"/>
            </a:solidFill>
            <a:round/>
            <a:headEnd/>
            <a:tailEnd type="triangle" w="med" len="med"/>
          </a:ln>
        </p:spPr>
        <p:txBody>
          <a:bodyPr lIns="0" tIns="0" rIns="0" bIns="0">
            <a:spAutoFit/>
          </a:bodyPr>
          <a:lstStyle/>
          <a:p>
            <a:endParaRPr lang="en-US" dirty="0">
              <a:latin typeface="Agilent TT Cond" pitchFamily="34" charset="0"/>
            </a:endParaRPr>
          </a:p>
        </p:txBody>
      </p:sp>
      <p:sp>
        <p:nvSpPr>
          <p:cNvPr id="23569" name="Line 16"/>
          <p:cNvSpPr>
            <a:spLocks noChangeShapeType="1"/>
          </p:cNvSpPr>
          <p:nvPr/>
        </p:nvSpPr>
        <p:spPr bwMode="auto">
          <a:xfrm flipV="1">
            <a:off x="4267200" y="4743450"/>
            <a:ext cx="914400" cy="457200"/>
          </a:xfrm>
          <a:prstGeom prst="line">
            <a:avLst/>
          </a:prstGeom>
          <a:noFill/>
          <a:ln w="9525">
            <a:solidFill>
              <a:schemeClr val="tx2"/>
            </a:solidFill>
            <a:round/>
            <a:headEnd/>
            <a:tailEnd type="triangle" w="med" len="med"/>
          </a:ln>
        </p:spPr>
        <p:txBody>
          <a:bodyPr lIns="0" tIns="0" rIns="0" bIns="0">
            <a:spAutoFit/>
          </a:bodyPr>
          <a:lstStyle/>
          <a:p>
            <a:endParaRPr lang="en-US" dirty="0">
              <a:latin typeface="Agilent TT Cond" pitchFamily="34" charset="0"/>
            </a:endParaRPr>
          </a:p>
        </p:txBody>
      </p:sp>
      <p:sp>
        <p:nvSpPr>
          <p:cNvPr id="23570" name="Line 17"/>
          <p:cNvSpPr>
            <a:spLocks noChangeShapeType="1"/>
          </p:cNvSpPr>
          <p:nvPr/>
        </p:nvSpPr>
        <p:spPr bwMode="auto">
          <a:xfrm flipH="1" flipV="1">
            <a:off x="3124200" y="4743450"/>
            <a:ext cx="1143000" cy="457200"/>
          </a:xfrm>
          <a:prstGeom prst="line">
            <a:avLst/>
          </a:prstGeom>
          <a:noFill/>
          <a:ln w="9525">
            <a:solidFill>
              <a:schemeClr val="tx2"/>
            </a:solidFill>
            <a:round/>
            <a:headEnd/>
            <a:tailEnd type="triangle" w="med" len="med"/>
          </a:ln>
        </p:spPr>
        <p:txBody>
          <a:bodyPr lIns="0" tIns="0" rIns="0" bIns="0">
            <a:spAutoFit/>
          </a:bodyPr>
          <a:lstStyle/>
          <a:p>
            <a:endParaRPr lang="en-US" dirty="0">
              <a:latin typeface="Agilent TT Cond" pitchFamily="34" charset="0"/>
            </a:endParaRPr>
          </a:p>
        </p:txBody>
      </p:sp>
      <p:sp>
        <p:nvSpPr>
          <p:cNvPr id="23571" name="Line 19"/>
          <p:cNvSpPr>
            <a:spLocks noChangeShapeType="1"/>
          </p:cNvSpPr>
          <p:nvPr/>
        </p:nvSpPr>
        <p:spPr bwMode="auto">
          <a:xfrm flipH="1" flipV="1">
            <a:off x="1685925" y="4826000"/>
            <a:ext cx="1001713" cy="855663"/>
          </a:xfrm>
          <a:prstGeom prst="line">
            <a:avLst/>
          </a:prstGeom>
          <a:noFill/>
          <a:ln w="9525">
            <a:solidFill>
              <a:schemeClr val="tx2"/>
            </a:solidFill>
            <a:round/>
            <a:headEnd/>
            <a:tailEnd type="triangle" w="med" len="med"/>
          </a:ln>
        </p:spPr>
        <p:txBody>
          <a:bodyPr lIns="0" tIns="0" rIns="0" bIns="0">
            <a:spAutoFit/>
          </a:bodyPr>
          <a:lstStyle/>
          <a:p>
            <a:endParaRPr lang="en-US" dirty="0">
              <a:latin typeface="Agilent TT Cond" pitchFamily="34" charset="0"/>
            </a:endParaRPr>
          </a:p>
        </p:txBody>
      </p:sp>
      <p:sp>
        <p:nvSpPr>
          <p:cNvPr id="23572" name="Line 20"/>
          <p:cNvSpPr>
            <a:spLocks noChangeShapeType="1"/>
          </p:cNvSpPr>
          <p:nvPr/>
        </p:nvSpPr>
        <p:spPr bwMode="auto">
          <a:xfrm flipH="1" flipV="1">
            <a:off x="2684463" y="4833938"/>
            <a:ext cx="549275" cy="706437"/>
          </a:xfrm>
          <a:prstGeom prst="line">
            <a:avLst/>
          </a:prstGeom>
          <a:noFill/>
          <a:ln w="9525">
            <a:solidFill>
              <a:schemeClr val="tx2"/>
            </a:solidFill>
            <a:round/>
            <a:headEnd/>
            <a:tailEnd type="triangle" w="med" len="med"/>
          </a:ln>
        </p:spPr>
        <p:txBody>
          <a:bodyPr lIns="0" tIns="0" rIns="0" bIns="0">
            <a:spAutoFit/>
          </a:bodyPr>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flipV="1">
            <a:off x="609600" y="1885950"/>
            <a:ext cx="1679575" cy="1363663"/>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grpSp>
        <p:nvGrpSpPr>
          <p:cNvPr id="71683" name="Group 3"/>
          <p:cNvGrpSpPr>
            <a:grpSpLocks/>
          </p:cNvGrpSpPr>
          <p:nvPr/>
        </p:nvGrpSpPr>
        <p:grpSpPr bwMode="auto">
          <a:xfrm>
            <a:off x="612775" y="2052638"/>
            <a:ext cx="990600" cy="1192212"/>
            <a:chOff x="600" y="1537"/>
            <a:chExt cx="676" cy="867"/>
          </a:xfrm>
        </p:grpSpPr>
        <p:sp>
          <p:nvSpPr>
            <p:cNvPr id="71834" name="Freeform 4" descr="25%"/>
            <p:cNvSpPr>
              <a:spLocks/>
            </p:cNvSpPr>
            <p:nvPr/>
          </p:nvSpPr>
          <p:spPr bwMode="auto">
            <a:xfrm>
              <a:off x="600" y="1824"/>
              <a:ext cx="338" cy="578"/>
            </a:xfrm>
            <a:custGeom>
              <a:avLst/>
              <a:gdLst>
                <a:gd name="T0" fmla="*/ 96 w 338"/>
                <a:gd name="T1" fmla="*/ 577 h 578"/>
                <a:gd name="T2" fmla="*/ 337 w 338"/>
                <a:gd name="T3" fmla="*/ 577 h 578"/>
                <a:gd name="T4" fmla="*/ 289 w 338"/>
                <a:gd name="T5" fmla="*/ 528 h 578"/>
                <a:gd name="T6" fmla="*/ 241 w 338"/>
                <a:gd name="T7" fmla="*/ 48 h 578"/>
                <a:gd name="T8" fmla="*/ 193 w 338"/>
                <a:gd name="T9" fmla="*/ 0 h 578"/>
                <a:gd name="T10" fmla="*/ 145 w 338"/>
                <a:gd name="T11" fmla="*/ 0 h 578"/>
                <a:gd name="T12" fmla="*/ 96 w 338"/>
                <a:gd name="T13" fmla="*/ 48 h 578"/>
                <a:gd name="T14" fmla="*/ 48 w 338"/>
                <a:gd name="T15" fmla="*/ 528 h 578"/>
                <a:gd name="T16" fmla="*/ 0 w 338"/>
                <a:gd name="T17" fmla="*/ 577 h 578"/>
                <a:gd name="T18" fmla="*/ 96 w 338"/>
                <a:gd name="T19" fmla="*/ 577 h 578"/>
                <a:gd name="T20" fmla="*/ 96 w 338"/>
                <a:gd name="T21" fmla="*/ 577 h 5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578"/>
                <a:gd name="T35" fmla="*/ 338 w 338"/>
                <a:gd name="T36" fmla="*/ 578 h 5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578">
                  <a:moveTo>
                    <a:pt x="96" y="577"/>
                  </a:moveTo>
                  <a:lnTo>
                    <a:pt x="337" y="577"/>
                  </a:lnTo>
                  <a:lnTo>
                    <a:pt x="289" y="528"/>
                  </a:lnTo>
                  <a:lnTo>
                    <a:pt x="241" y="48"/>
                  </a:lnTo>
                  <a:lnTo>
                    <a:pt x="193" y="0"/>
                  </a:lnTo>
                  <a:lnTo>
                    <a:pt x="145" y="0"/>
                  </a:lnTo>
                  <a:lnTo>
                    <a:pt x="96" y="48"/>
                  </a:lnTo>
                  <a:lnTo>
                    <a:pt x="48" y="528"/>
                  </a:lnTo>
                  <a:lnTo>
                    <a:pt x="0" y="577"/>
                  </a:lnTo>
                  <a:lnTo>
                    <a:pt x="96" y="577"/>
                  </a:lnTo>
                </a:path>
              </a:pathLst>
            </a:custGeom>
            <a:pattFill prst="pct25">
              <a:fgClr>
                <a:schemeClr val="tx2"/>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35" name="Freeform 5" descr="25%"/>
            <p:cNvSpPr>
              <a:spLocks/>
            </p:cNvSpPr>
            <p:nvPr/>
          </p:nvSpPr>
          <p:spPr bwMode="auto">
            <a:xfrm>
              <a:off x="746" y="1537"/>
              <a:ext cx="530" cy="867"/>
            </a:xfrm>
            <a:custGeom>
              <a:avLst/>
              <a:gdLst>
                <a:gd name="T0" fmla="*/ 191 w 530"/>
                <a:gd name="T1" fmla="*/ 866 h 867"/>
                <a:gd name="T2" fmla="*/ 144 w 530"/>
                <a:gd name="T3" fmla="*/ 818 h 867"/>
                <a:gd name="T4" fmla="*/ 96 w 530"/>
                <a:gd name="T5" fmla="*/ 337 h 867"/>
                <a:gd name="T6" fmla="*/ 47 w 530"/>
                <a:gd name="T7" fmla="*/ 289 h 867"/>
                <a:gd name="T8" fmla="*/ 0 w 530"/>
                <a:gd name="T9" fmla="*/ 289 h 867"/>
                <a:gd name="T10" fmla="*/ 336 w 530"/>
                <a:gd name="T11" fmla="*/ 0 h 867"/>
                <a:gd name="T12" fmla="*/ 384 w 530"/>
                <a:gd name="T13" fmla="*/ 0 h 867"/>
                <a:gd name="T14" fmla="*/ 432 w 530"/>
                <a:gd name="T15" fmla="*/ 47 h 867"/>
                <a:gd name="T16" fmla="*/ 481 w 530"/>
                <a:gd name="T17" fmla="*/ 529 h 867"/>
                <a:gd name="T18" fmla="*/ 529 w 530"/>
                <a:gd name="T19" fmla="*/ 578 h 867"/>
                <a:gd name="T20" fmla="*/ 191 w 530"/>
                <a:gd name="T21" fmla="*/ 866 h 867"/>
                <a:gd name="T22" fmla="*/ 191 w 530"/>
                <a:gd name="T23" fmla="*/ 866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0"/>
                <a:gd name="T37" fmla="*/ 0 h 867"/>
                <a:gd name="T38" fmla="*/ 530 w 530"/>
                <a:gd name="T39" fmla="*/ 867 h 8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0" h="867">
                  <a:moveTo>
                    <a:pt x="191" y="866"/>
                  </a:moveTo>
                  <a:lnTo>
                    <a:pt x="144" y="818"/>
                  </a:lnTo>
                  <a:lnTo>
                    <a:pt x="96" y="337"/>
                  </a:lnTo>
                  <a:lnTo>
                    <a:pt x="47" y="289"/>
                  </a:lnTo>
                  <a:lnTo>
                    <a:pt x="0" y="289"/>
                  </a:lnTo>
                  <a:lnTo>
                    <a:pt x="336" y="0"/>
                  </a:lnTo>
                  <a:lnTo>
                    <a:pt x="384" y="0"/>
                  </a:lnTo>
                  <a:lnTo>
                    <a:pt x="432" y="47"/>
                  </a:lnTo>
                  <a:lnTo>
                    <a:pt x="481" y="529"/>
                  </a:lnTo>
                  <a:lnTo>
                    <a:pt x="529" y="578"/>
                  </a:lnTo>
                  <a:lnTo>
                    <a:pt x="191" y="866"/>
                  </a:lnTo>
                </a:path>
              </a:pathLst>
            </a:custGeom>
            <a:pattFill prst="pct25">
              <a:fgClr>
                <a:schemeClr val="tx2"/>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684" name="Group 6"/>
          <p:cNvGrpSpPr>
            <a:grpSpLocks/>
          </p:cNvGrpSpPr>
          <p:nvPr/>
        </p:nvGrpSpPr>
        <p:grpSpPr bwMode="auto">
          <a:xfrm>
            <a:off x="1174750" y="2054225"/>
            <a:ext cx="992188" cy="1192213"/>
            <a:chOff x="984" y="1538"/>
            <a:chExt cx="676" cy="868"/>
          </a:xfrm>
        </p:grpSpPr>
        <p:sp>
          <p:nvSpPr>
            <p:cNvPr id="71832" name="Freeform 7"/>
            <p:cNvSpPr>
              <a:spLocks/>
            </p:cNvSpPr>
            <p:nvPr/>
          </p:nvSpPr>
          <p:spPr bwMode="auto">
            <a:xfrm>
              <a:off x="984" y="1826"/>
              <a:ext cx="339" cy="579"/>
            </a:xfrm>
            <a:custGeom>
              <a:avLst/>
              <a:gdLst>
                <a:gd name="T0" fmla="*/ 97 w 339"/>
                <a:gd name="T1" fmla="*/ 578 h 579"/>
                <a:gd name="T2" fmla="*/ 338 w 339"/>
                <a:gd name="T3" fmla="*/ 578 h 579"/>
                <a:gd name="T4" fmla="*/ 290 w 339"/>
                <a:gd name="T5" fmla="*/ 530 h 579"/>
                <a:gd name="T6" fmla="*/ 242 w 339"/>
                <a:gd name="T7" fmla="*/ 48 h 579"/>
                <a:gd name="T8" fmla="*/ 193 w 339"/>
                <a:gd name="T9" fmla="*/ 0 h 579"/>
                <a:gd name="T10" fmla="*/ 145 w 339"/>
                <a:gd name="T11" fmla="*/ 0 h 579"/>
                <a:gd name="T12" fmla="*/ 97 w 339"/>
                <a:gd name="T13" fmla="*/ 48 h 579"/>
                <a:gd name="T14" fmla="*/ 49 w 339"/>
                <a:gd name="T15" fmla="*/ 530 h 579"/>
                <a:gd name="T16" fmla="*/ 0 w 339"/>
                <a:gd name="T17" fmla="*/ 578 h 579"/>
                <a:gd name="T18" fmla="*/ 97 w 339"/>
                <a:gd name="T19" fmla="*/ 578 h 579"/>
                <a:gd name="T20" fmla="*/ 97 w 339"/>
                <a:gd name="T21" fmla="*/ 578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9"/>
                <a:gd name="T34" fmla="*/ 0 h 579"/>
                <a:gd name="T35" fmla="*/ 339 w 339"/>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9" h="579">
                  <a:moveTo>
                    <a:pt x="97" y="578"/>
                  </a:moveTo>
                  <a:lnTo>
                    <a:pt x="338" y="578"/>
                  </a:lnTo>
                  <a:lnTo>
                    <a:pt x="290" y="530"/>
                  </a:lnTo>
                  <a:lnTo>
                    <a:pt x="242" y="48"/>
                  </a:lnTo>
                  <a:lnTo>
                    <a:pt x="193" y="0"/>
                  </a:lnTo>
                  <a:lnTo>
                    <a:pt x="145" y="0"/>
                  </a:lnTo>
                  <a:lnTo>
                    <a:pt x="97" y="48"/>
                  </a:lnTo>
                  <a:lnTo>
                    <a:pt x="49" y="530"/>
                  </a:lnTo>
                  <a:lnTo>
                    <a:pt x="0" y="578"/>
                  </a:lnTo>
                  <a:lnTo>
                    <a:pt x="97" y="578"/>
                  </a:lnTo>
                </a:path>
              </a:pathLst>
            </a:custGeom>
            <a:solidFill>
              <a:schemeClr val="hlink"/>
            </a:solidFill>
            <a:ln w="9366">
              <a:solidFill>
                <a:srgbClr val="000000"/>
              </a:solidFill>
              <a:round/>
              <a:headEnd/>
              <a:tailEnd/>
            </a:ln>
          </p:spPr>
          <p:txBody>
            <a:bodyPr/>
            <a:lstStyle/>
            <a:p>
              <a:endParaRPr lang="en-US" dirty="0">
                <a:latin typeface="Agilent TT Cond" pitchFamily="34" charset="0"/>
              </a:endParaRPr>
            </a:p>
          </p:txBody>
        </p:sp>
        <p:sp>
          <p:nvSpPr>
            <p:cNvPr id="71833" name="Freeform 8"/>
            <p:cNvSpPr>
              <a:spLocks/>
            </p:cNvSpPr>
            <p:nvPr/>
          </p:nvSpPr>
          <p:spPr bwMode="auto">
            <a:xfrm>
              <a:off x="1129" y="1538"/>
              <a:ext cx="531" cy="868"/>
            </a:xfrm>
            <a:custGeom>
              <a:avLst/>
              <a:gdLst>
                <a:gd name="T0" fmla="*/ 193 w 531"/>
                <a:gd name="T1" fmla="*/ 867 h 868"/>
                <a:gd name="T2" fmla="*/ 144 w 531"/>
                <a:gd name="T3" fmla="*/ 819 h 868"/>
                <a:gd name="T4" fmla="*/ 96 w 531"/>
                <a:gd name="T5" fmla="*/ 337 h 868"/>
                <a:gd name="T6" fmla="*/ 48 w 531"/>
                <a:gd name="T7" fmla="*/ 289 h 868"/>
                <a:gd name="T8" fmla="*/ 0 w 531"/>
                <a:gd name="T9" fmla="*/ 289 h 868"/>
                <a:gd name="T10" fmla="*/ 337 w 531"/>
                <a:gd name="T11" fmla="*/ 0 h 868"/>
                <a:gd name="T12" fmla="*/ 385 w 531"/>
                <a:gd name="T13" fmla="*/ 0 h 868"/>
                <a:gd name="T14" fmla="*/ 433 w 531"/>
                <a:gd name="T15" fmla="*/ 48 h 868"/>
                <a:gd name="T16" fmla="*/ 481 w 531"/>
                <a:gd name="T17" fmla="*/ 530 h 868"/>
                <a:gd name="T18" fmla="*/ 530 w 531"/>
                <a:gd name="T19" fmla="*/ 578 h 868"/>
                <a:gd name="T20" fmla="*/ 193 w 531"/>
                <a:gd name="T21" fmla="*/ 867 h 868"/>
                <a:gd name="T22" fmla="*/ 193 w 531"/>
                <a:gd name="T23" fmla="*/ 867 h 8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1"/>
                <a:gd name="T37" fmla="*/ 0 h 868"/>
                <a:gd name="T38" fmla="*/ 531 w 531"/>
                <a:gd name="T39" fmla="*/ 868 h 8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1" h="868">
                  <a:moveTo>
                    <a:pt x="193" y="867"/>
                  </a:moveTo>
                  <a:lnTo>
                    <a:pt x="144" y="819"/>
                  </a:lnTo>
                  <a:lnTo>
                    <a:pt x="96" y="337"/>
                  </a:lnTo>
                  <a:lnTo>
                    <a:pt x="48" y="289"/>
                  </a:lnTo>
                  <a:lnTo>
                    <a:pt x="0" y="289"/>
                  </a:lnTo>
                  <a:lnTo>
                    <a:pt x="337" y="0"/>
                  </a:lnTo>
                  <a:lnTo>
                    <a:pt x="385" y="0"/>
                  </a:lnTo>
                  <a:lnTo>
                    <a:pt x="433" y="48"/>
                  </a:lnTo>
                  <a:lnTo>
                    <a:pt x="481" y="530"/>
                  </a:lnTo>
                  <a:lnTo>
                    <a:pt x="530" y="578"/>
                  </a:lnTo>
                  <a:lnTo>
                    <a:pt x="193" y="867"/>
                  </a:lnTo>
                </a:path>
              </a:pathLst>
            </a:custGeom>
            <a:solidFill>
              <a:schemeClr val="hlink"/>
            </a:solidFill>
            <a:ln w="9366">
              <a:solidFill>
                <a:srgbClr val="000000"/>
              </a:solidFill>
              <a:round/>
              <a:headEnd/>
              <a:tailEnd/>
            </a:ln>
          </p:spPr>
          <p:txBody>
            <a:bodyPr/>
            <a:lstStyle/>
            <a:p>
              <a:endParaRPr lang="en-US" dirty="0">
                <a:latin typeface="Agilent TT Cond" pitchFamily="34" charset="0"/>
              </a:endParaRPr>
            </a:p>
          </p:txBody>
        </p:sp>
      </p:grpSp>
      <p:grpSp>
        <p:nvGrpSpPr>
          <p:cNvPr id="71685" name="Group 9"/>
          <p:cNvGrpSpPr>
            <a:grpSpLocks/>
          </p:cNvGrpSpPr>
          <p:nvPr/>
        </p:nvGrpSpPr>
        <p:grpSpPr bwMode="auto">
          <a:xfrm>
            <a:off x="1743075" y="2052638"/>
            <a:ext cx="989013" cy="1190625"/>
            <a:chOff x="1371" y="1536"/>
            <a:chExt cx="675" cy="867"/>
          </a:xfrm>
        </p:grpSpPr>
        <p:sp>
          <p:nvSpPr>
            <p:cNvPr id="71830" name="Freeform 10"/>
            <p:cNvSpPr>
              <a:spLocks/>
            </p:cNvSpPr>
            <p:nvPr/>
          </p:nvSpPr>
          <p:spPr bwMode="auto">
            <a:xfrm>
              <a:off x="1371" y="1824"/>
              <a:ext cx="338" cy="578"/>
            </a:xfrm>
            <a:custGeom>
              <a:avLst/>
              <a:gdLst>
                <a:gd name="T0" fmla="*/ 97 w 338"/>
                <a:gd name="T1" fmla="*/ 577 h 578"/>
                <a:gd name="T2" fmla="*/ 337 w 338"/>
                <a:gd name="T3" fmla="*/ 577 h 578"/>
                <a:gd name="T4" fmla="*/ 289 w 338"/>
                <a:gd name="T5" fmla="*/ 528 h 578"/>
                <a:gd name="T6" fmla="*/ 241 w 338"/>
                <a:gd name="T7" fmla="*/ 48 h 578"/>
                <a:gd name="T8" fmla="*/ 193 w 338"/>
                <a:gd name="T9" fmla="*/ 0 h 578"/>
                <a:gd name="T10" fmla="*/ 145 w 338"/>
                <a:gd name="T11" fmla="*/ 0 h 578"/>
                <a:gd name="T12" fmla="*/ 97 w 338"/>
                <a:gd name="T13" fmla="*/ 48 h 578"/>
                <a:gd name="T14" fmla="*/ 47 w 338"/>
                <a:gd name="T15" fmla="*/ 528 h 578"/>
                <a:gd name="T16" fmla="*/ 0 w 338"/>
                <a:gd name="T17" fmla="*/ 577 h 578"/>
                <a:gd name="T18" fmla="*/ 97 w 338"/>
                <a:gd name="T19" fmla="*/ 577 h 578"/>
                <a:gd name="T20" fmla="*/ 97 w 338"/>
                <a:gd name="T21" fmla="*/ 577 h 5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578"/>
                <a:gd name="T35" fmla="*/ 338 w 338"/>
                <a:gd name="T36" fmla="*/ 578 h 5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578">
                  <a:moveTo>
                    <a:pt x="97" y="577"/>
                  </a:moveTo>
                  <a:lnTo>
                    <a:pt x="337" y="577"/>
                  </a:lnTo>
                  <a:lnTo>
                    <a:pt x="289" y="528"/>
                  </a:lnTo>
                  <a:lnTo>
                    <a:pt x="241" y="48"/>
                  </a:lnTo>
                  <a:lnTo>
                    <a:pt x="193" y="0"/>
                  </a:lnTo>
                  <a:lnTo>
                    <a:pt x="145" y="0"/>
                  </a:lnTo>
                  <a:lnTo>
                    <a:pt x="97" y="48"/>
                  </a:lnTo>
                  <a:lnTo>
                    <a:pt x="47" y="528"/>
                  </a:lnTo>
                  <a:lnTo>
                    <a:pt x="0" y="577"/>
                  </a:lnTo>
                  <a:lnTo>
                    <a:pt x="97" y="577"/>
                  </a:lnTo>
                </a:path>
              </a:pathLst>
            </a:custGeom>
            <a:solidFill>
              <a:schemeClr val="tx2"/>
            </a:solidFill>
            <a:ln w="9366">
              <a:solidFill>
                <a:srgbClr val="000000"/>
              </a:solidFill>
              <a:round/>
              <a:headEnd/>
              <a:tailEnd/>
            </a:ln>
          </p:spPr>
          <p:txBody>
            <a:bodyPr/>
            <a:lstStyle/>
            <a:p>
              <a:endParaRPr lang="en-US" dirty="0">
                <a:latin typeface="Agilent TT Cond" pitchFamily="34" charset="0"/>
              </a:endParaRPr>
            </a:p>
          </p:txBody>
        </p:sp>
        <p:sp>
          <p:nvSpPr>
            <p:cNvPr id="71831" name="Freeform 11"/>
            <p:cNvSpPr>
              <a:spLocks/>
            </p:cNvSpPr>
            <p:nvPr/>
          </p:nvSpPr>
          <p:spPr bwMode="auto">
            <a:xfrm>
              <a:off x="1516" y="1536"/>
              <a:ext cx="530" cy="867"/>
            </a:xfrm>
            <a:custGeom>
              <a:avLst/>
              <a:gdLst>
                <a:gd name="T0" fmla="*/ 192 w 530"/>
                <a:gd name="T1" fmla="*/ 866 h 867"/>
                <a:gd name="T2" fmla="*/ 144 w 530"/>
                <a:gd name="T3" fmla="*/ 818 h 867"/>
                <a:gd name="T4" fmla="*/ 95 w 530"/>
                <a:gd name="T5" fmla="*/ 336 h 867"/>
                <a:gd name="T6" fmla="*/ 47 w 530"/>
                <a:gd name="T7" fmla="*/ 289 h 867"/>
                <a:gd name="T8" fmla="*/ 0 w 530"/>
                <a:gd name="T9" fmla="*/ 289 h 867"/>
                <a:gd name="T10" fmla="*/ 336 w 530"/>
                <a:gd name="T11" fmla="*/ 0 h 867"/>
                <a:gd name="T12" fmla="*/ 384 w 530"/>
                <a:gd name="T13" fmla="*/ 0 h 867"/>
                <a:gd name="T14" fmla="*/ 433 w 530"/>
                <a:gd name="T15" fmla="*/ 48 h 867"/>
                <a:gd name="T16" fmla="*/ 481 w 530"/>
                <a:gd name="T17" fmla="*/ 529 h 867"/>
                <a:gd name="T18" fmla="*/ 529 w 530"/>
                <a:gd name="T19" fmla="*/ 577 h 867"/>
                <a:gd name="T20" fmla="*/ 192 w 530"/>
                <a:gd name="T21" fmla="*/ 866 h 867"/>
                <a:gd name="T22" fmla="*/ 192 w 530"/>
                <a:gd name="T23" fmla="*/ 866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0"/>
                <a:gd name="T37" fmla="*/ 0 h 867"/>
                <a:gd name="T38" fmla="*/ 530 w 530"/>
                <a:gd name="T39" fmla="*/ 867 h 8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0" h="867">
                  <a:moveTo>
                    <a:pt x="192" y="866"/>
                  </a:moveTo>
                  <a:lnTo>
                    <a:pt x="144" y="818"/>
                  </a:lnTo>
                  <a:lnTo>
                    <a:pt x="95" y="336"/>
                  </a:lnTo>
                  <a:lnTo>
                    <a:pt x="47" y="289"/>
                  </a:lnTo>
                  <a:lnTo>
                    <a:pt x="0" y="289"/>
                  </a:lnTo>
                  <a:lnTo>
                    <a:pt x="336" y="0"/>
                  </a:lnTo>
                  <a:lnTo>
                    <a:pt x="384" y="0"/>
                  </a:lnTo>
                  <a:lnTo>
                    <a:pt x="433" y="48"/>
                  </a:lnTo>
                  <a:lnTo>
                    <a:pt x="481" y="529"/>
                  </a:lnTo>
                  <a:lnTo>
                    <a:pt x="529" y="577"/>
                  </a:lnTo>
                  <a:lnTo>
                    <a:pt x="192" y="866"/>
                  </a:lnTo>
                </a:path>
              </a:pathLst>
            </a:custGeom>
            <a:solidFill>
              <a:schemeClr val="tx2"/>
            </a:solidFill>
            <a:ln w="9366">
              <a:solidFill>
                <a:srgbClr val="000000"/>
              </a:solidFill>
              <a:round/>
              <a:headEnd/>
              <a:tailEnd/>
            </a:ln>
          </p:spPr>
          <p:txBody>
            <a:bodyPr/>
            <a:lstStyle/>
            <a:p>
              <a:endParaRPr lang="en-US" dirty="0">
                <a:latin typeface="Agilent TT Cond" pitchFamily="34" charset="0"/>
              </a:endParaRPr>
            </a:p>
          </p:txBody>
        </p:sp>
      </p:grpSp>
      <p:grpSp>
        <p:nvGrpSpPr>
          <p:cNvPr id="71686" name="Group 12"/>
          <p:cNvGrpSpPr>
            <a:grpSpLocks/>
          </p:cNvGrpSpPr>
          <p:nvPr/>
        </p:nvGrpSpPr>
        <p:grpSpPr bwMode="auto">
          <a:xfrm>
            <a:off x="2297113" y="2052638"/>
            <a:ext cx="990600" cy="1192212"/>
            <a:chOff x="1750" y="1537"/>
            <a:chExt cx="675" cy="867"/>
          </a:xfrm>
        </p:grpSpPr>
        <p:sp>
          <p:nvSpPr>
            <p:cNvPr id="71828" name="Freeform 13"/>
            <p:cNvSpPr>
              <a:spLocks/>
            </p:cNvSpPr>
            <p:nvPr/>
          </p:nvSpPr>
          <p:spPr bwMode="auto">
            <a:xfrm>
              <a:off x="1750" y="1825"/>
              <a:ext cx="338" cy="578"/>
            </a:xfrm>
            <a:custGeom>
              <a:avLst/>
              <a:gdLst>
                <a:gd name="T0" fmla="*/ 97 w 338"/>
                <a:gd name="T1" fmla="*/ 577 h 578"/>
                <a:gd name="T2" fmla="*/ 337 w 338"/>
                <a:gd name="T3" fmla="*/ 577 h 578"/>
                <a:gd name="T4" fmla="*/ 288 w 338"/>
                <a:gd name="T5" fmla="*/ 529 h 578"/>
                <a:gd name="T6" fmla="*/ 241 w 338"/>
                <a:gd name="T7" fmla="*/ 48 h 578"/>
                <a:gd name="T8" fmla="*/ 192 w 338"/>
                <a:gd name="T9" fmla="*/ 0 h 578"/>
                <a:gd name="T10" fmla="*/ 145 w 338"/>
                <a:gd name="T11" fmla="*/ 0 h 578"/>
                <a:gd name="T12" fmla="*/ 97 w 338"/>
                <a:gd name="T13" fmla="*/ 48 h 578"/>
                <a:gd name="T14" fmla="*/ 48 w 338"/>
                <a:gd name="T15" fmla="*/ 529 h 578"/>
                <a:gd name="T16" fmla="*/ 0 w 338"/>
                <a:gd name="T17" fmla="*/ 577 h 578"/>
                <a:gd name="T18" fmla="*/ 97 w 338"/>
                <a:gd name="T19" fmla="*/ 577 h 578"/>
                <a:gd name="T20" fmla="*/ 97 w 338"/>
                <a:gd name="T21" fmla="*/ 577 h 5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578"/>
                <a:gd name="T35" fmla="*/ 338 w 338"/>
                <a:gd name="T36" fmla="*/ 578 h 5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578">
                  <a:moveTo>
                    <a:pt x="97" y="577"/>
                  </a:moveTo>
                  <a:lnTo>
                    <a:pt x="337" y="577"/>
                  </a:lnTo>
                  <a:lnTo>
                    <a:pt x="288" y="529"/>
                  </a:lnTo>
                  <a:lnTo>
                    <a:pt x="241" y="48"/>
                  </a:lnTo>
                  <a:lnTo>
                    <a:pt x="192" y="0"/>
                  </a:lnTo>
                  <a:lnTo>
                    <a:pt x="145" y="0"/>
                  </a:lnTo>
                  <a:lnTo>
                    <a:pt x="97" y="48"/>
                  </a:lnTo>
                  <a:lnTo>
                    <a:pt x="48" y="529"/>
                  </a:lnTo>
                  <a:lnTo>
                    <a:pt x="0" y="577"/>
                  </a:lnTo>
                  <a:lnTo>
                    <a:pt x="97" y="577"/>
                  </a:lnTo>
                </a:path>
              </a:pathLst>
            </a:custGeom>
            <a:solidFill>
              <a:schemeClr val="folHlink"/>
            </a:solidFill>
            <a:ln w="9366">
              <a:solidFill>
                <a:srgbClr val="000000"/>
              </a:solidFill>
              <a:round/>
              <a:headEnd/>
              <a:tailEnd/>
            </a:ln>
          </p:spPr>
          <p:txBody>
            <a:bodyPr/>
            <a:lstStyle/>
            <a:p>
              <a:endParaRPr lang="en-US" dirty="0">
                <a:latin typeface="Agilent TT Cond" pitchFamily="34" charset="0"/>
              </a:endParaRPr>
            </a:p>
          </p:txBody>
        </p:sp>
        <p:sp>
          <p:nvSpPr>
            <p:cNvPr id="71829" name="Freeform 14"/>
            <p:cNvSpPr>
              <a:spLocks/>
            </p:cNvSpPr>
            <p:nvPr/>
          </p:nvSpPr>
          <p:spPr bwMode="auto">
            <a:xfrm>
              <a:off x="1894" y="1537"/>
              <a:ext cx="531" cy="867"/>
            </a:xfrm>
            <a:custGeom>
              <a:avLst/>
              <a:gdLst>
                <a:gd name="T0" fmla="*/ 193 w 531"/>
                <a:gd name="T1" fmla="*/ 866 h 867"/>
                <a:gd name="T2" fmla="*/ 144 w 531"/>
                <a:gd name="T3" fmla="*/ 818 h 867"/>
                <a:gd name="T4" fmla="*/ 97 w 531"/>
                <a:gd name="T5" fmla="*/ 337 h 867"/>
                <a:gd name="T6" fmla="*/ 48 w 531"/>
                <a:gd name="T7" fmla="*/ 289 h 867"/>
                <a:gd name="T8" fmla="*/ 0 w 531"/>
                <a:gd name="T9" fmla="*/ 289 h 867"/>
                <a:gd name="T10" fmla="*/ 337 w 531"/>
                <a:gd name="T11" fmla="*/ 0 h 867"/>
                <a:gd name="T12" fmla="*/ 386 w 531"/>
                <a:gd name="T13" fmla="*/ 0 h 867"/>
                <a:gd name="T14" fmla="*/ 434 w 531"/>
                <a:gd name="T15" fmla="*/ 47 h 867"/>
                <a:gd name="T16" fmla="*/ 482 w 531"/>
                <a:gd name="T17" fmla="*/ 529 h 867"/>
                <a:gd name="T18" fmla="*/ 530 w 531"/>
                <a:gd name="T19" fmla="*/ 578 h 867"/>
                <a:gd name="T20" fmla="*/ 193 w 531"/>
                <a:gd name="T21" fmla="*/ 866 h 867"/>
                <a:gd name="T22" fmla="*/ 193 w 531"/>
                <a:gd name="T23" fmla="*/ 866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1"/>
                <a:gd name="T37" fmla="*/ 0 h 867"/>
                <a:gd name="T38" fmla="*/ 531 w 531"/>
                <a:gd name="T39" fmla="*/ 867 h 8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1" h="867">
                  <a:moveTo>
                    <a:pt x="193" y="866"/>
                  </a:moveTo>
                  <a:lnTo>
                    <a:pt x="144" y="818"/>
                  </a:lnTo>
                  <a:lnTo>
                    <a:pt x="97" y="337"/>
                  </a:lnTo>
                  <a:lnTo>
                    <a:pt x="48" y="289"/>
                  </a:lnTo>
                  <a:lnTo>
                    <a:pt x="0" y="289"/>
                  </a:lnTo>
                  <a:lnTo>
                    <a:pt x="337" y="0"/>
                  </a:lnTo>
                  <a:lnTo>
                    <a:pt x="386" y="0"/>
                  </a:lnTo>
                  <a:lnTo>
                    <a:pt x="434" y="47"/>
                  </a:lnTo>
                  <a:lnTo>
                    <a:pt x="482" y="529"/>
                  </a:lnTo>
                  <a:lnTo>
                    <a:pt x="530" y="578"/>
                  </a:lnTo>
                  <a:lnTo>
                    <a:pt x="193" y="866"/>
                  </a:lnTo>
                </a:path>
              </a:pathLst>
            </a:custGeom>
            <a:solidFill>
              <a:schemeClr val="folHlink"/>
            </a:solidFill>
            <a:ln w="9366">
              <a:solidFill>
                <a:srgbClr val="000000"/>
              </a:solidFill>
              <a:round/>
              <a:headEnd/>
              <a:tailEnd/>
            </a:ln>
          </p:spPr>
          <p:txBody>
            <a:bodyPr/>
            <a:lstStyle/>
            <a:p>
              <a:endParaRPr lang="en-US" dirty="0">
                <a:latin typeface="Agilent TT Cond" pitchFamily="34" charset="0"/>
              </a:endParaRPr>
            </a:p>
          </p:txBody>
        </p:sp>
      </p:grpSp>
      <p:grpSp>
        <p:nvGrpSpPr>
          <p:cNvPr id="71687" name="Group 15"/>
          <p:cNvGrpSpPr>
            <a:grpSpLocks/>
          </p:cNvGrpSpPr>
          <p:nvPr/>
        </p:nvGrpSpPr>
        <p:grpSpPr bwMode="auto">
          <a:xfrm>
            <a:off x="2863850" y="2052638"/>
            <a:ext cx="989013" cy="1192212"/>
            <a:chOff x="2136" y="1537"/>
            <a:chExt cx="675" cy="868"/>
          </a:xfrm>
        </p:grpSpPr>
        <p:sp>
          <p:nvSpPr>
            <p:cNvPr id="71826" name="Freeform 16"/>
            <p:cNvSpPr>
              <a:spLocks/>
            </p:cNvSpPr>
            <p:nvPr/>
          </p:nvSpPr>
          <p:spPr bwMode="auto">
            <a:xfrm>
              <a:off x="2136" y="1826"/>
              <a:ext cx="338" cy="578"/>
            </a:xfrm>
            <a:custGeom>
              <a:avLst/>
              <a:gdLst>
                <a:gd name="T0" fmla="*/ 96 w 338"/>
                <a:gd name="T1" fmla="*/ 577 h 578"/>
                <a:gd name="T2" fmla="*/ 337 w 338"/>
                <a:gd name="T3" fmla="*/ 577 h 578"/>
                <a:gd name="T4" fmla="*/ 288 w 338"/>
                <a:gd name="T5" fmla="*/ 529 h 578"/>
                <a:gd name="T6" fmla="*/ 240 w 338"/>
                <a:gd name="T7" fmla="*/ 47 h 578"/>
                <a:gd name="T8" fmla="*/ 192 w 338"/>
                <a:gd name="T9" fmla="*/ 0 h 578"/>
                <a:gd name="T10" fmla="*/ 144 w 338"/>
                <a:gd name="T11" fmla="*/ 0 h 578"/>
                <a:gd name="T12" fmla="*/ 96 w 338"/>
                <a:gd name="T13" fmla="*/ 47 h 578"/>
                <a:gd name="T14" fmla="*/ 47 w 338"/>
                <a:gd name="T15" fmla="*/ 529 h 578"/>
                <a:gd name="T16" fmla="*/ 0 w 338"/>
                <a:gd name="T17" fmla="*/ 577 h 578"/>
                <a:gd name="T18" fmla="*/ 96 w 338"/>
                <a:gd name="T19" fmla="*/ 577 h 578"/>
                <a:gd name="T20" fmla="*/ 96 w 338"/>
                <a:gd name="T21" fmla="*/ 577 h 5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
                <a:gd name="T34" fmla="*/ 0 h 578"/>
                <a:gd name="T35" fmla="*/ 338 w 338"/>
                <a:gd name="T36" fmla="*/ 578 h 5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 h="578">
                  <a:moveTo>
                    <a:pt x="96" y="577"/>
                  </a:moveTo>
                  <a:lnTo>
                    <a:pt x="337" y="577"/>
                  </a:lnTo>
                  <a:lnTo>
                    <a:pt x="288" y="529"/>
                  </a:lnTo>
                  <a:lnTo>
                    <a:pt x="240" y="47"/>
                  </a:lnTo>
                  <a:lnTo>
                    <a:pt x="192" y="0"/>
                  </a:lnTo>
                  <a:lnTo>
                    <a:pt x="144" y="0"/>
                  </a:lnTo>
                  <a:lnTo>
                    <a:pt x="96" y="47"/>
                  </a:lnTo>
                  <a:lnTo>
                    <a:pt x="47" y="529"/>
                  </a:lnTo>
                  <a:lnTo>
                    <a:pt x="0" y="577"/>
                  </a:lnTo>
                  <a:lnTo>
                    <a:pt x="96" y="577"/>
                  </a:lnTo>
                </a:path>
              </a:pathLst>
            </a:custGeom>
            <a:solidFill>
              <a:schemeClr val="accent2"/>
            </a:solidFill>
            <a:ln w="9366">
              <a:solidFill>
                <a:srgbClr val="000000"/>
              </a:solidFill>
              <a:round/>
              <a:headEnd/>
              <a:tailEnd/>
            </a:ln>
          </p:spPr>
          <p:txBody>
            <a:bodyPr/>
            <a:lstStyle/>
            <a:p>
              <a:endParaRPr lang="en-US" dirty="0">
                <a:latin typeface="Agilent TT Cond" pitchFamily="34" charset="0"/>
              </a:endParaRPr>
            </a:p>
          </p:txBody>
        </p:sp>
        <p:sp>
          <p:nvSpPr>
            <p:cNvPr id="71827" name="Freeform 17"/>
            <p:cNvSpPr>
              <a:spLocks/>
            </p:cNvSpPr>
            <p:nvPr/>
          </p:nvSpPr>
          <p:spPr bwMode="auto">
            <a:xfrm>
              <a:off x="2280" y="1537"/>
              <a:ext cx="531" cy="868"/>
            </a:xfrm>
            <a:custGeom>
              <a:avLst/>
              <a:gdLst>
                <a:gd name="T0" fmla="*/ 193 w 531"/>
                <a:gd name="T1" fmla="*/ 867 h 868"/>
                <a:gd name="T2" fmla="*/ 144 w 531"/>
                <a:gd name="T3" fmla="*/ 819 h 868"/>
                <a:gd name="T4" fmla="*/ 96 w 531"/>
                <a:gd name="T5" fmla="*/ 337 h 868"/>
                <a:gd name="T6" fmla="*/ 48 w 531"/>
                <a:gd name="T7" fmla="*/ 289 h 868"/>
                <a:gd name="T8" fmla="*/ 0 w 531"/>
                <a:gd name="T9" fmla="*/ 289 h 868"/>
                <a:gd name="T10" fmla="*/ 337 w 531"/>
                <a:gd name="T11" fmla="*/ 0 h 868"/>
                <a:gd name="T12" fmla="*/ 384 w 531"/>
                <a:gd name="T13" fmla="*/ 0 h 868"/>
                <a:gd name="T14" fmla="*/ 434 w 531"/>
                <a:gd name="T15" fmla="*/ 48 h 868"/>
                <a:gd name="T16" fmla="*/ 481 w 531"/>
                <a:gd name="T17" fmla="*/ 530 h 868"/>
                <a:gd name="T18" fmla="*/ 530 w 531"/>
                <a:gd name="T19" fmla="*/ 578 h 868"/>
                <a:gd name="T20" fmla="*/ 193 w 531"/>
                <a:gd name="T21" fmla="*/ 867 h 868"/>
                <a:gd name="T22" fmla="*/ 193 w 531"/>
                <a:gd name="T23" fmla="*/ 867 h 8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1"/>
                <a:gd name="T37" fmla="*/ 0 h 868"/>
                <a:gd name="T38" fmla="*/ 531 w 531"/>
                <a:gd name="T39" fmla="*/ 868 h 8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1" h="868">
                  <a:moveTo>
                    <a:pt x="193" y="867"/>
                  </a:moveTo>
                  <a:lnTo>
                    <a:pt x="144" y="819"/>
                  </a:lnTo>
                  <a:lnTo>
                    <a:pt x="96" y="337"/>
                  </a:lnTo>
                  <a:lnTo>
                    <a:pt x="48" y="289"/>
                  </a:lnTo>
                  <a:lnTo>
                    <a:pt x="0" y="289"/>
                  </a:lnTo>
                  <a:lnTo>
                    <a:pt x="337" y="0"/>
                  </a:lnTo>
                  <a:lnTo>
                    <a:pt x="384" y="0"/>
                  </a:lnTo>
                  <a:lnTo>
                    <a:pt x="434" y="48"/>
                  </a:lnTo>
                  <a:lnTo>
                    <a:pt x="481" y="530"/>
                  </a:lnTo>
                  <a:lnTo>
                    <a:pt x="530" y="578"/>
                  </a:lnTo>
                  <a:lnTo>
                    <a:pt x="193" y="867"/>
                  </a:lnTo>
                </a:path>
              </a:pathLst>
            </a:custGeom>
            <a:solidFill>
              <a:schemeClr val="accent2"/>
            </a:solidFill>
            <a:ln w="9366">
              <a:solidFill>
                <a:srgbClr val="000000"/>
              </a:solidFill>
              <a:round/>
              <a:headEnd/>
              <a:tailEnd/>
            </a:ln>
          </p:spPr>
          <p:txBody>
            <a:bodyPr/>
            <a:lstStyle/>
            <a:p>
              <a:endParaRPr lang="en-US" dirty="0">
                <a:latin typeface="Agilent TT Cond" pitchFamily="34" charset="0"/>
              </a:endParaRPr>
            </a:p>
          </p:txBody>
        </p:sp>
      </p:grpSp>
      <p:sp>
        <p:nvSpPr>
          <p:cNvPr id="71688" name="Line 18"/>
          <p:cNvSpPr>
            <a:spLocks noChangeShapeType="1"/>
          </p:cNvSpPr>
          <p:nvPr/>
        </p:nvSpPr>
        <p:spPr bwMode="auto">
          <a:xfrm flipV="1">
            <a:off x="609600" y="1779588"/>
            <a:ext cx="0" cy="1470025"/>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71689" name="Line 19"/>
          <p:cNvSpPr>
            <a:spLocks noChangeShapeType="1"/>
          </p:cNvSpPr>
          <p:nvPr/>
        </p:nvSpPr>
        <p:spPr bwMode="auto">
          <a:xfrm>
            <a:off x="609600" y="3249613"/>
            <a:ext cx="3022600" cy="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71690" name="Line 20"/>
          <p:cNvSpPr>
            <a:spLocks noChangeShapeType="1"/>
          </p:cNvSpPr>
          <p:nvPr/>
        </p:nvSpPr>
        <p:spPr bwMode="auto">
          <a:xfrm flipV="1">
            <a:off x="5029200" y="1703388"/>
            <a:ext cx="990600" cy="1062037"/>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grpSp>
        <p:nvGrpSpPr>
          <p:cNvPr id="71691" name="Group 21"/>
          <p:cNvGrpSpPr>
            <a:grpSpLocks/>
          </p:cNvGrpSpPr>
          <p:nvPr/>
        </p:nvGrpSpPr>
        <p:grpSpPr bwMode="auto">
          <a:xfrm>
            <a:off x="5335588" y="1852613"/>
            <a:ext cx="671512" cy="1004887"/>
            <a:chOff x="903" y="3100"/>
            <a:chExt cx="457" cy="710"/>
          </a:xfrm>
        </p:grpSpPr>
        <p:sp>
          <p:nvSpPr>
            <p:cNvPr id="71824" name="Freeform 22" descr="25%"/>
            <p:cNvSpPr>
              <a:spLocks/>
            </p:cNvSpPr>
            <p:nvPr/>
          </p:nvSpPr>
          <p:spPr bwMode="auto">
            <a:xfrm>
              <a:off x="903" y="3200"/>
              <a:ext cx="355" cy="610"/>
            </a:xfrm>
            <a:custGeom>
              <a:avLst/>
              <a:gdLst>
                <a:gd name="T0" fmla="*/ 101 w 355"/>
                <a:gd name="T1" fmla="*/ 609 h 610"/>
                <a:gd name="T2" fmla="*/ 354 w 355"/>
                <a:gd name="T3" fmla="*/ 609 h 610"/>
                <a:gd name="T4" fmla="*/ 304 w 355"/>
                <a:gd name="T5" fmla="*/ 558 h 610"/>
                <a:gd name="T6" fmla="*/ 253 w 355"/>
                <a:gd name="T7" fmla="*/ 51 h 610"/>
                <a:gd name="T8" fmla="*/ 202 w 355"/>
                <a:gd name="T9" fmla="*/ 0 h 610"/>
                <a:gd name="T10" fmla="*/ 151 w 355"/>
                <a:gd name="T11" fmla="*/ 0 h 610"/>
                <a:gd name="T12" fmla="*/ 101 w 355"/>
                <a:gd name="T13" fmla="*/ 51 h 610"/>
                <a:gd name="T14" fmla="*/ 50 w 355"/>
                <a:gd name="T15" fmla="*/ 558 h 610"/>
                <a:gd name="T16" fmla="*/ 0 w 355"/>
                <a:gd name="T17" fmla="*/ 609 h 610"/>
                <a:gd name="T18" fmla="*/ 101 w 355"/>
                <a:gd name="T19" fmla="*/ 609 h 610"/>
                <a:gd name="T20" fmla="*/ 101 w 355"/>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10"/>
                <a:gd name="T35" fmla="*/ 355 w 355"/>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10">
                  <a:moveTo>
                    <a:pt x="101" y="609"/>
                  </a:moveTo>
                  <a:lnTo>
                    <a:pt x="354" y="609"/>
                  </a:lnTo>
                  <a:lnTo>
                    <a:pt x="304" y="558"/>
                  </a:lnTo>
                  <a:lnTo>
                    <a:pt x="253" y="51"/>
                  </a:lnTo>
                  <a:lnTo>
                    <a:pt x="202" y="0"/>
                  </a:lnTo>
                  <a:lnTo>
                    <a:pt x="151" y="0"/>
                  </a:lnTo>
                  <a:lnTo>
                    <a:pt x="101" y="51"/>
                  </a:lnTo>
                  <a:lnTo>
                    <a:pt x="50" y="558"/>
                  </a:lnTo>
                  <a:lnTo>
                    <a:pt x="0" y="609"/>
                  </a:lnTo>
                  <a:lnTo>
                    <a:pt x="101" y="609"/>
                  </a:lnTo>
                </a:path>
              </a:pathLst>
            </a:custGeom>
            <a:pattFill prst="pct25">
              <a:fgClr>
                <a:schemeClr val="bg2"/>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25" name="Freeform 23" descr="25%"/>
            <p:cNvSpPr>
              <a:spLocks/>
            </p:cNvSpPr>
            <p:nvPr/>
          </p:nvSpPr>
          <p:spPr bwMode="auto">
            <a:xfrm>
              <a:off x="1056" y="3100"/>
              <a:ext cx="304" cy="710"/>
            </a:xfrm>
            <a:custGeom>
              <a:avLst/>
              <a:gdLst>
                <a:gd name="T0" fmla="*/ 0 w 304"/>
                <a:gd name="T1" fmla="*/ 101 h 710"/>
                <a:gd name="T2" fmla="*/ 100 w 304"/>
                <a:gd name="T3" fmla="*/ 0 h 710"/>
                <a:gd name="T4" fmla="*/ 152 w 304"/>
                <a:gd name="T5" fmla="*/ 0 h 710"/>
                <a:gd name="T6" fmla="*/ 202 w 304"/>
                <a:gd name="T7" fmla="*/ 51 h 710"/>
                <a:gd name="T8" fmla="*/ 253 w 304"/>
                <a:gd name="T9" fmla="*/ 558 h 710"/>
                <a:gd name="T10" fmla="*/ 303 w 304"/>
                <a:gd name="T11" fmla="*/ 609 h 710"/>
                <a:gd name="T12" fmla="*/ 202 w 304"/>
                <a:gd name="T13" fmla="*/ 709 h 710"/>
                <a:gd name="T14" fmla="*/ 152 w 304"/>
                <a:gd name="T15" fmla="*/ 659 h 710"/>
                <a:gd name="T16" fmla="*/ 100 w 304"/>
                <a:gd name="T17" fmla="*/ 153 h 710"/>
                <a:gd name="T18" fmla="*/ 50 w 304"/>
                <a:gd name="T19" fmla="*/ 101 h 710"/>
                <a:gd name="T20" fmla="*/ 0 w 304"/>
                <a:gd name="T21" fmla="*/ 101 h 710"/>
                <a:gd name="T22" fmla="*/ 0 w 304"/>
                <a:gd name="T23" fmla="*/ 101 h 7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4"/>
                <a:gd name="T37" fmla="*/ 0 h 710"/>
                <a:gd name="T38" fmla="*/ 304 w 304"/>
                <a:gd name="T39" fmla="*/ 710 h 7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4" h="710">
                  <a:moveTo>
                    <a:pt x="0" y="101"/>
                  </a:moveTo>
                  <a:lnTo>
                    <a:pt x="100" y="0"/>
                  </a:lnTo>
                  <a:lnTo>
                    <a:pt x="152" y="0"/>
                  </a:lnTo>
                  <a:lnTo>
                    <a:pt x="202" y="51"/>
                  </a:lnTo>
                  <a:lnTo>
                    <a:pt x="253" y="558"/>
                  </a:lnTo>
                  <a:lnTo>
                    <a:pt x="303" y="609"/>
                  </a:lnTo>
                  <a:lnTo>
                    <a:pt x="202" y="709"/>
                  </a:lnTo>
                  <a:lnTo>
                    <a:pt x="152" y="659"/>
                  </a:lnTo>
                  <a:lnTo>
                    <a:pt x="100" y="153"/>
                  </a:lnTo>
                  <a:lnTo>
                    <a:pt x="50" y="101"/>
                  </a:lnTo>
                  <a:lnTo>
                    <a:pt x="0" y="101"/>
                  </a:lnTo>
                </a:path>
              </a:pathLst>
            </a:custGeom>
            <a:pattFill prst="pct25">
              <a:fgClr>
                <a:schemeClr val="bg2"/>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692" name="Group 24"/>
          <p:cNvGrpSpPr>
            <a:grpSpLocks/>
          </p:cNvGrpSpPr>
          <p:nvPr/>
        </p:nvGrpSpPr>
        <p:grpSpPr bwMode="auto">
          <a:xfrm>
            <a:off x="5111750" y="2068513"/>
            <a:ext cx="674688" cy="1006475"/>
            <a:chOff x="751" y="3252"/>
            <a:chExt cx="459" cy="711"/>
          </a:xfrm>
        </p:grpSpPr>
        <p:sp>
          <p:nvSpPr>
            <p:cNvPr id="71822" name="Freeform 25" descr="75%"/>
            <p:cNvSpPr>
              <a:spLocks/>
            </p:cNvSpPr>
            <p:nvPr/>
          </p:nvSpPr>
          <p:spPr bwMode="auto">
            <a:xfrm>
              <a:off x="751" y="3352"/>
              <a:ext cx="356" cy="610"/>
            </a:xfrm>
            <a:custGeom>
              <a:avLst/>
              <a:gdLst>
                <a:gd name="T0" fmla="*/ 102 w 356"/>
                <a:gd name="T1" fmla="*/ 609 h 610"/>
                <a:gd name="T2" fmla="*/ 355 w 356"/>
                <a:gd name="T3" fmla="*/ 609 h 610"/>
                <a:gd name="T4" fmla="*/ 305 w 356"/>
                <a:gd name="T5" fmla="*/ 558 h 610"/>
                <a:gd name="T6" fmla="*/ 254 w 356"/>
                <a:gd name="T7" fmla="*/ 52 h 610"/>
                <a:gd name="T8" fmla="*/ 203 w 356"/>
                <a:gd name="T9" fmla="*/ 0 h 610"/>
                <a:gd name="T10" fmla="*/ 153 w 356"/>
                <a:gd name="T11" fmla="*/ 0 h 610"/>
                <a:gd name="T12" fmla="*/ 102 w 356"/>
                <a:gd name="T13" fmla="*/ 52 h 610"/>
                <a:gd name="T14" fmla="*/ 50 w 356"/>
                <a:gd name="T15" fmla="*/ 558 h 610"/>
                <a:gd name="T16" fmla="*/ 0 w 356"/>
                <a:gd name="T17" fmla="*/ 609 h 610"/>
                <a:gd name="T18" fmla="*/ 102 w 356"/>
                <a:gd name="T19" fmla="*/ 609 h 610"/>
                <a:gd name="T20" fmla="*/ 102 w 356"/>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10"/>
                <a:gd name="T35" fmla="*/ 356 w 356"/>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10">
                  <a:moveTo>
                    <a:pt x="102" y="609"/>
                  </a:moveTo>
                  <a:lnTo>
                    <a:pt x="355" y="609"/>
                  </a:lnTo>
                  <a:lnTo>
                    <a:pt x="305" y="558"/>
                  </a:lnTo>
                  <a:lnTo>
                    <a:pt x="254" y="52"/>
                  </a:lnTo>
                  <a:lnTo>
                    <a:pt x="203" y="0"/>
                  </a:lnTo>
                  <a:lnTo>
                    <a:pt x="153" y="0"/>
                  </a:lnTo>
                  <a:lnTo>
                    <a:pt x="102" y="52"/>
                  </a:lnTo>
                  <a:lnTo>
                    <a:pt x="50" y="558"/>
                  </a:lnTo>
                  <a:lnTo>
                    <a:pt x="0" y="609"/>
                  </a:lnTo>
                  <a:lnTo>
                    <a:pt x="102" y="609"/>
                  </a:lnTo>
                </a:path>
              </a:pathLst>
            </a:custGeom>
            <a:pattFill prst="pct75">
              <a:fgClr>
                <a:schemeClr val="bg2"/>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23" name="Freeform 26" descr="75%"/>
            <p:cNvSpPr>
              <a:spLocks/>
            </p:cNvSpPr>
            <p:nvPr/>
          </p:nvSpPr>
          <p:spPr bwMode="auto">
            <a:xfrm>
              <a:off x="905" y="3252"/>
              <a:ext cx="305" cy="711"/>
            </a:xfrm>
            <a:custGeom>
              <a:avLst/>
              <a:gdLst>
                <a:gd name="T0" fmla="*/ 0 w 305"/>
                <a:gd name="T1" fmla="*/ 101 h 711"/>
                <a:gd name="T2" fmla="*/ 100 w 305"/>
                <a:gd name="T3" fmla="*/ 0 h 711"/>
                <a:gd name="T4" fmla="*/ 151 w 305"/>
                <a:gd name="T5" fmla="*/ 0 h 711"/>
                <a:gd name="T6" fmla="*/ 202 w 305"/>
                <a:gd name="T7" fmla="*/ 51 h 711"/>
                <a:gd name="T8" fmla="*/ 253 w 305"/>
                <a:gd name="T9" fmla="*/ 557 h 711"/>
                <a:gd name="T10" fmla="*/ 304 w 305"/>
                <a:gd name="T11" fmla="*/ 609 h 711"/>
                <a:gd name="T12" fmla="*/ 202 w 305"/>
                <a:gd name="T13" fmla="*/ 710 h 711"/>
                <a:gd name="T14" fmla="*/ 151 w 305"/>
                <a:gd name="T15" fmla="*/ 659 h 711"/>
                <a:gd name="T16" fmla="*/ 100 w 305"/>
                <a:gd name="T17" fmla="*/ 152 h 711"/>
                <a:gd name="T18" fmla="*/ 50 w 305"/>
                <a:gd name="T19" fmla="*/ 101 h 711"/>
                <a:gd name="T20" fmla="*/ 0 w 305"/>
                <a:gd name="T21" fmla="*/ 101 h 711"/>
                <a:gd name="T22" fmla="*/ 0 w 305"/>
                <a:gd name="T23" fmla="*/ 101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711"/>
                <a:gd name="T38" fmla="*/ 305 w 305"/>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711">
                  <a:moveTo>
                    <a:pt x="0" y="101"/>
                  </a:moveTo>
                  <a:lnTo>
                    <a:pt x="100" y="0"/>
                  </a:lnTo>
                  <a:lnTo>
                    <a:pt x="151" y="0"/>
                  </a:lnTo>
                  <a:lnTo>
                    <a:pt x="202" y="51"/>
                  </a:lnTo>
                  <a:lnTo>
                    <a:pt x="253" y="557"/>
                  </a:lnTo>
                  <a:lnTo>
                    <a:pt x="304" y="609"/>
                  </a:lnTo>
                  <a:lnTo>
                    <a:pt x="202" y="710"/>
                  </a:lnTo>
                  <a:lnTo>
                    <a:pt x="151" y="659"/>
                  </a:lnTo>
                  <a:lnTo>
                    <a:pt x="100" y="152"/>
                  </a:lnTo>
                  <a:lnTo>
                    <a:pt x="50" y="101"/>
                  </a:lnTo>
                  <a:lnTo>
                    <a:pt x="0" y="101"/>
                  </a:lnTo>
                </a:path>
              </a:pathLst>
            </a:custGeom>
            <a:pattFill prst="pct75">
              <a:fgClr>
                <a:schemeClr val="bg2"/>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693" name="Group 27"/>
          <p:cNvGrpSpPr>
            <a:grpSpLocks/>
          </p:cNvGrpSpPr>
          <p:nvPr/>
        </p:nvGrpSpPr>
        <p:grpSpPr bwMode="auto">
          <a:xfrm>
            <a:off x="4887913" y="2284413"/>
            <a:ext cx="671512" cy="1004887"/>
            <a:chOff x="597" y="3405"/>
            <a:chExt cx="458" cy="710"/>
          </a:xfrm>
        </p:grpSpPr>
        <p:sp>
          <p:nvSpPr>
            <p:cNvPr id="71820" name="Freeform 28"/>
            <p:cNvSpPr>
              <a:spLocks/>
            </p:cNvSpPr>
            <p:nvPr/>
          </p:nvSpPr>
          <p:spPr bwMode="auto">
            <a:xfrm>
              <a:off x="597" y="3506"/>
              <a:ext cx="356" cy="609"/>
            </a:xfrm>
            <a:custGeom>
              <a:avLst/>
              <a:gdLst>
                <a:gd name="T0" fmla="*/ 102 w 356"/>
                <a:gd name="T1" fmla="*/ 608 h 609"/>
                <a:gd name="T2" fmla="*/ 355 w 356"/>
                <a:gd name="T3" fmla="*/ 608 h 609"/>
                <a:gd name="T4" fmla="*/ 305 w 356"/>
                <a:gd name="T5" fmla="*/ 558 h 609"/>
                <a:gd name="T6" fmla="*/ 254 w 356"/>
                <a:gd name="T7" fmla="*/ 50 h 609"/>
                <a:gd name="T8" fmla="*/ 202 w 356"/>
                <a:gd name="T9" fmla="*/ 0 h 609"/>
                <a:gd name="T10" fmla="*/ 153 w 356"/>
                <a:gd name="T11" fmla="*/ 0 h 609"/>
                <a:gd name="T12" fmla="*/ 102 w 356"/>
                <a:gd name="T13" fmla="*/ 50 h 609"/>
                <a:gd name="T14" fmla="*/ 51 w 356"/>
                <a:gd name="T15" fmla="*/ 558 h 609"/>
                <a:gd name="T16" fmla="*/ 0 w 356"/>
                <a:gd name="T17" fmla="*/ 608 h 609"/>
                <a:gd name="T18" fmla="*/ 102 w 356"/>
                <a:gd name="T19" fmla="*/ 608 h 609"/>
                <a:gd name="T20" fmla="*/ 102 w 356"/>
                <a:gd name="T21" fmla="*/ 608 h 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09"/>
                <a:gd name="T35" fmla="*/ 356 w 356"/>
                <a:gd name="T36" fmla="*/ 609 h 6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09">
                  <a:moveTo>
                    <a:pt x="102" y="608"/>
                  </a:moveTo>
                  <a:lnTo>
                    <a:pt x="355" y="608"/>
                  </a:lnTo>
                  <a:lnTo>
                    <a:pt x="305" y="558"/>
                  </a:lnTo>
                  <a:lnTo>
                    <a:pt x="254" y="50"/>
                  </a:lnTo>
                  <a:lnTo>
                    <a:pt x="202" y="0"/>
                  </a:lnTo>
                  <a:lnTo>
                    <a:pt x="153" y="0"/>
                  </a:lnTo>
                  <a:lnTo>
                    <a:pt x="102" y="50"/>
                  </a:lnTo>
                  <a:lnTo>
                    <a:pt x="51" y="558"/>
                  </a:lnTo>
                  <a:lnTo>
                    <a:pt x="0" y="608"/>
                  </a:lnTo>
                  <a:lnTo>
                    <a:pt x="102" y="608"/>
                  </a:lnTo>
                </a:path>
              </a:pathLst>
            </a:custGeom>
            <a:solidFill>
              <a:schemeClr val="bg2"/>
            </a:solidFill>
            <a:ln w="9366">
              <a:solidFill>
                <a:srgbClr val="000000"/>
              </a:solidFill>
              <a:round/>
              <a:headEnd/>
              <a:tailEnd/>
            </a:ln>
          </p:spPr>
          <p:txBody>
            <a:bodyPr/>
            <a:lstStyle/>
            <a:p>
              <a:endParaRPr lang="en-US" dirty="0">
                <a:latin typeface="Agilent TT Cond" pitchFamily="34" charset="0"/>
              </a:endParaRPr>
            </a:p>
          </p:txBody>
        </p:sp>
        <p:sp>
          <p:nvSpPr>
            <p:cNvPr id="71821" name="Freeform 29"/>
            <p:cNvSpPr>
              <a:spLocks/>
            </p:cNvSpPr>
            <p:nvPr/>
          </p:nvSpPr>
          <p:spPr bwMode="auto">
            <a:xfrm>
              <a:off x="750" y="3405"/>
              <a:ext cx="305" cy="710"/>
            </a:xfrm>
            <a:custGeom>
              <a:avLst/>
              <a:gdLst>
                <a:gd name="T0" fmla="*/ 0 w 305"/>
                <a:gd name="T1" fmla="*/ 102 h 710"/>
                <a:gd name="T2" fmla="*/ 102 w 305"/>
                <a:gd name="T3" fmla="*/ 0 h 710"/>
                <a:gd name="T4" fmla="*/ 153 w 305"/>
                <a:gd name="T5" fmla="*/ 0 h 710"/>
                <a:gd name="T6" fmla="*/ 203 w 305"/>
                <a:gd name="T7" fmla="*/ 51 h 710"/>
                <a:gd name="T8" fmla="*/ 254 w 305"/>
                <a:gd name="T9" fmla="*/ 558 h 710"/>
                <a:gd name="T10" fmla="*/ 304 w 305"/>
                <a:gd name="T11" fmla="*/ 609 h 710"/>
                <a:gd name="T12" fmla="*/ 203 w 305"/>
                <a:gd name="T13" fmla="*/ 709 h 710"/>
                <a:gd name="T14" fmla="*/ 153 w 305"/>
                <a:gd name="T15" fmla="*/ 660 h 710"/>
                <a:gd name="T16" fmla="*/ 102 w 305"/>
                <a:gd name="T17" fmla="*/ 153 h 710"/>
                <a:gd name="T18" fmla="*/ 50 w 305"/>
                <a:gd name="T19" fmla="*/ 102 h 710"/>
                <a:gd name="T20" fmla="*/ 0 w 305"/>
                <a:gd name="T21" fmla="*/ 102 h 710"/>
                <a:gd name="T22" fmla="*/ 0 w 305"/>
                <a:gd name="T23" fmla="*/ 102 h 7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710"/>
                <a:gd name="T38" fmla="*/ 305 w 305"/>
                <a:gd name="T39" fmla="*/ 710 h 7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710">
                  <a:moveTo>
                    <a:pt x="0" y="102"/>
                  </a:moveTo>
                  <a:lnTo>
                    <a:pt x="102" y="0"/>
                  </a:lnTo>
                  <a:lnTo>
                    <a:pt x="153" y="0"/>
                  </a:lnTo>
                  <a:lnTo>
                    <a:pt x="203" y="51"/>
                  </a:lnTo>
                  <a:lnTo>
                    <a:pt x="254" y="558"/>
                  </a:lnTo>
                  <a:lnTo>
                    <a:pt x="304" y="609"/>
                  </a:lnTo>
                  <a:lnTo>
                    <a:pt x="203" y="709"/>
                  </a:lnTo>
                  <a:lnTo>
                    <a:pt x="153" y="660"/>
                  </a:lnTo>
                  <a:lnTo>
                    <a:pt x="102" y="153"/>
                  </a:lnTo>
                  <a:lnTo>
                    <a:pt x="50" y="102"/>
                  </a:lnTo>
                  <a:lnTo>
                    <a:pt x="0" y="102"/>
                  </a:lnTo>
                </a:path>
              </a:pathLst>
            </a:custGeom>
            <a:solidFill>
              <a:schemeClr val="bg2"/>
            </a:solidFill>
            <a:ln w="9366">
              <a:solidFill>
                <a:srgbClr val="000000"/>
              </a:solidFill>
              <a:round/>
              <a:headEnd/>
              <a:tailEnd/>
            </a:ln>
          </p:spPr>
          <p:txBody>
            <a:bodyPr/>
            <a:lstStyle/>
            <a:p>
              <a:endParaRPr lang="en-US" dirty="0">
                <a:latin typeface="Agilent TT Cond" pitchFamily="34" charset="0"/>
              </a:endParaRPr>
            </a:p>
          </p:txBody>
        </p:sp>
      </p:grpSp>
      <p:grpSp>
        <p:nvGrpSpPr>
          <p:cNvPr id="71694" name="Group 30"/>
          <p:cNvGrpSpPr>
            <a:grpSpLocks/>
          </p:cNvGrpSpPr>
          <p:nvPr/>
        </p:nvGrpSpPr>
        <p:grpSpPr bwMode="auto">
          <a:xfrm>
            <a:off x="5932488" y="1852613"/>
            <a:ext cx="671512" cy="1004887"/>
            <a:chOff x="1309" y="3100"/>
            <a:chExt cx="459" cy="710"/>
          </a:xfrm>
        </p:grpSpPr>
        <p:sp>
          <p:nvSpPr>
            <p:cNvPr id="71818" name="Freeform 31" descr="25%"/>
            <p:cNvSpPr>
              <a:spLocks/>
            </p:cNvSpPr>
            <p:nvPr/>
          </p:nvSpPr>
          <p:spPr bwMode="auto">
            <a:xfrm>
              <a:off x="1309" y="3200"/>
              <a:ext cx="356" cy="610"/>
            </a:xfrm>
            <a:custGeom>
              <a:avLst/>
              <a:gdLst>
                <a:gd name="T0" fmla="*/ 101 w 356"/>
                <a:gd name="T1" fmla="*/ 609 h 610"/>
                <a:gd name="T2" fmla="*/ 355 w 356"/>
                <a:gd name="T3" fmla="*/ 609 h 610"/>
                <a:gd name="T4" fmla="*/ 305 w 356"/>
                <a:gd name="T5" fmla="*/ 558 h 610"/>
                <a:gd name="T6" fmla="*/ 254 w 356"/>
                <a:gd name="T7" fmla="*/ 51 h 610"/>
                <a:gd name="T8" fmla="*/ 203 w 356"/>
                <a:gd name="T9" fmla="*/ 0 h 610"/>
                <a:gd name="T10" fmla="*/ 152 w 356"/>
                <a:gd name="T11" fmla="*/ 0 h 610"/>
                <a:gd name="T12" fmla="*/ 101 w 356"/>
                <a:gd name="T13" fmla="*/ 51 h 610"/>
                <a:gd name="T14" fmla="*/ 50 w 356"/>
                <a:gd name="T15" fmla="*/ 558 h 610"/>
                <a:gd name="T16" fmla="*/ 0 w 356"/>
                <a:gd name="T17" fmla="*/ 609 h 610"/>
                <a:gd name="T18" fmla="*/ 101 w 356"/>
                <a:gd name="T19" fmla="*/ 609 h 610"/>
                <a:gd name="T20" fmla="*/ 101 w 356"/>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10"/>
                <a:gd name="T35" fmla="*/ 356 w 356"/>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10">
                  <a:moveTo>
                    <a:pt x="101" y="609"/>
                  </a:moveTo>
                  <a:lnTo>
                    <a:pt x="355" y="609"/>
                  </a:lnTo>
                  <a:lnTo>
                    <a:pt x="305" y="558"/>
                  </a:lnTo>
                  <a:lnTo>
                    <a:pt x="254" y="51"/>
                  </a:lnTo>
                  <a:lnTo>
                    <a:pt x="203" y="0"/>
                  </a:lnTo>
                  <a:lnTo>
                    <a:pt x="152" y="0"/>
                  </a:lnTo>
                  <a:lnTo>
                    <a:pt x="101" y="51"/>
                  </a:lnTo>
                  <a:lnTo>
                    <a:pt x="50" y="558"/>
                  </a:lnTo>
                  <a:lnTo>
                    <a:pt x="0" y="609"/>
                  </a:lnTo>
                  <a:lnTo>
                    <a:pt x="101" y="609"/>
                  </a:lnTo>
                </a:path>
              </a:pathLst>
            </a:custGeom>
            <a:pattFill prst="pct25">
              <a:fgClr>
                <a:schemeClr val="hlink"/>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19" name="Freeform 32" descr="25%"/>
            <p:cNvSpPr>
              <a:spLocks/>
            </p:cNvSpPr>
            <p:nvPr/>
          </p:nvSpPr>
          <p:spPr bwMode="auto">
            <a:xfrm>
              <a:off x="1462" y="3100"/>
              <a:ext cx="306" cy="710"/>
            </a:xfrm>
            <a:custGeom>
              <a:avLst/>
              <a:gdLst>
                <a:gd name="T0" fmla="*/ 0 w 306"/>
                <a:gd name="T1" fmla="*/ 101 h 710"/>
                <a:gd name="T2" fmla="*/ 101 w 306"/>
                <a:gd name="T3" fmla="*/ 0 h 710"/>
                <a:gd name="T4" fmla="*/ 152 w 306"/>
                <a:gd name="T5" fmla="*/ 0 h 710"/>
                <a:gd name="T6" fmla="*/ 203 w 306"/>
                <a:gd name="T7" fmla="*/ 51 h 710"/>
                <a:gd name="T8" fmla="*/ 254 w 306"/>
                <a:gd name="T9" fmla="*/ 557 h 710"/>
                <a:gd name="T10" fmla="*/ 305 w 306"/>
                <a:gd name="T11" fmla="*/ 608 h 710"/>
                <a:gd name="T12" fmla="*/ 203 w 306"/>
                <a:gd name="T13" fmla="*/ 709 h 710"/>
                <a:gd name="T14" fmla="*/ 152 w 306"/>
                <a:gd name="T15" fmla="*/ 659 h 710"/>
                <a:gd name="T16" fmla="*/ 101 w 306"/>
                <a:gd name="T17" fmla="*/ 152 h 710"/>
                <a:gd name="T18" fmla="*/ 51 w 306"/>
                <a:gd name="T19" fmla="*/ 101 h 710"/>
                <a:gd name="T20" fmla="*/ 0 w 306"/>
                <a:gd name="T21" fmla="*/ 101 h 710"/>
                <a:gd name="T22" fmla="*/ 0 w 306"/>
                <a:gd name="T23" fmla="*/ 101 h 7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710"/>
                <a:gd name="T38" fmla="*/ 306 w 306"/>
                <a:gd name="T39" fmla="*/ 710 h 7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710">
                  <a:moveTo>
                    <a:pt x="0" y="101"/>
                  </a:moveTo>
                  <a:lnTo>
                    <a:pt x="101" y="0"/>
                  </a:lnTo>
                  <a:lnTo>
                    <a:pt x="152" y="0"/>
                  </a:lnTo>
                  <a:lnTo>
                    <a:pt x="203" y="51"/>
                  </a:lnTo>
                  <a:lnTo>
                    <a:pt x="254" y="557"/>
                  </a:lnTo>
                  <a:lnTo>
                    <a:pt x="305" y="608"/>
                  </a:lnTo>
                  <a:lnTo>
                    <a:pt x="203" y="709"/>
                  </a:lnTo>
                  <a:lnTo>
                    <a:pt x="152" y="659"/>
                  </a:lnTo>
                  <a:lnTo>
                    <a:pt x="101" y="152"/>
                  </a:lnTo>
                  <a:lnTo>
                    <a:pt x="51" y="101"/>
                  </a:lnTo>
                  <a:lnTo>
                    <a:pt x="0" y="101"/>
                  </a:lnTo>
                </a:path>
              </a:pathLst>
            </a:custGeom>
            <a:pattFill prst="pct25">
              <a:fgClr>
                <a:schemeClr val="hlink"/>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695" name="Group 33"/>
          <p:cNvGrpSpPr>
            <a:grpSpLocks/>
          </p:cNvGrpSpPr>
          <p:nvPr/>
        </p:nvGrpSpPr>
        <p:grpSpPr bwMode="auto">
          <a:xfrm>
            <a:off x="5710238" y="2066925"/>
            <a:ext cx="673100" cy="1004888"/>
            <a:chOff x="1158" y="3251"/>
            <a:chExt cx="458" cy="711"/>
          </a:xfrm>
        </p:grpSpPr>
        <p:sp>
          <p:nvSpPr>
            <p:cNvPr id="71816" name="Freeform 34" descr="75%"/>
            <p:cNvSpPr>
              <a:spLocks/>
            </p:cNvSpPr>
            <p:nvPr/>
          </p:nvSpPr>
          <p:spPr bwMode="auto">
            <a:xfrm>
              <a:off x="1158" y="3352"/>
              <a:ext cx="356" cy="610"/>
            </a:xfrm>
            <a:custGeom>
              <a:avLst/>
              <a:gdLst>
                <a:gd name="T0" fmla="*/ 101 w 356"/>
                <a:gd name="T1" fmla="*/ 609 h 610"/>
                <a:gd name="T2" fmla="*/ 355 w 356"/>
                <a:gd name="T3" fmla="*/ 609 h 610"/>
                <a:gd name="T4" fmla="*/ 304 w 356"/>
                <a:gd name="T5" fmla="*/ 558 h 610"/>
                <a:gd name="T6" fmla="*/ 253 w 356"/>
                <a:gd name="T7" fmla="*/ 51 h 610"/>
                <a:gd name="T8" fmla="*/ 203 w 356"/>
                <a:gd name="T9" fmla="*/ 0 h 610"/>
                <a:gd name="T10" fmla="*/ 153 w 356"/>
                <a:gd name="T11" fmla="*/ 0 h 610"/>
                <a:gd name="T12" fmla="*/ 101 w 356"/>
                <a:gd name="T13" fmla="*/ 51 h 610"/>
                <a:gd name="T14" fmla="*/ 51 w 356"/>
                <a:gd name="T15" fmla="*/ 558 h 610"/>
                <a:gd name="T16" fmla="*/ 0 w 356"/>
                <a:gd name="T17" fmla="*/ 609 h 610"/>
                <a:gd name="T18" fmla="*/ 101 w 356"/>
                <a:gd name="T19" fmla="*/ 609 h 610"/>
                <a:gd name="T20" fmla="*/ 101 w 356"/>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10"/>
                <a:gd name="T35" fmla="*/ 356 w 356"/>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10">
                  <a:moveTo>
                    <a:pt x="101" y="609"/>
                  </a:moveTo>
                  <a:lnTo>
                    <a:pt x="355" y="609"/>
                  </a:lnTo>
                  <a:lnTo>
                    <a:pt x="304" y="558"/>
                  </a:lnTo>
                  <a:lnTo>
                    <a:pt x="253" y="51"/>
                  </a:lnTo>
                  <a:lnTo>
                    <a:pt x="203" y="0"/>
                  </a:lnTo>
                  <a:lnTo>
                    <a:pt x="153" y="0"/>
                  </a:lnTo>
                  <a:lnTo>
                    <a:pt x="101" y="51"/>
                  </a:lnTo>
                  <a:lnTo>
                    <a:pt x="51" y="558"/>
                  </a:lnTo>
                  <a:lnTo>
                    <a:pt x="0" y="609"/>
                  </a:lnTo>
                  <a:lnTo>
                    <a:pt x="101" y="609"/>
                  </a:lnTo>
                </a:path>
              </a:pathLst>
            </a:custGeom>
            <a:pattFill prst="pct75">
              <a:fgClr>
                <a:schemeClr val="hlink"/>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17" name="Freeform 35" descr="75%"/>
            <p:cNvSpPr>
              <a:spLocks/>
            </p:cNvSpPr>
            <p:nvPr/>
          </p:nvSpPr>
          <p:spPr bwMode="auto">
            <a:xfrm>
              <a:off x="1311" y="3251"/>
              <a:ext cx="305" cy="711"/>
            </a:xfrm>
            <a:custGeom>
              <a:avLst/>
              <a:gdLst>
                <a:gd name="T0" fmla="*/ 0 w 305"/>
                <a:gd name="T1" fmla="*/ 102 h 711"/>
                <a:gd name="T2" fmla="*/ 101 w 305"/>
                <a:gd name="T3" fmla="*/ 0 h 711"/>
                <a:gd name="T4" fmla="*/ 152 w 305"/>
                <a:gd name="T5" fmla="*/ 0 h 711"/>
                <a:gd name="T6" fmla="*/ 203 w 305"/>
                <a:gd name="T7" fmla="*/ 51 h 711"/>
                <a:gd name="T8" fmla="*/ 253 w 305"/>
                <a:gd name="T9" fmla="*/ 558 h 711"/>
                <a:gd name="T10" fmla="*/ 304 w 305"/>
                <a:gd name="T11" fmla="*/ 609 h 711"/>
                <a:gd name="T12" fmla="*/ 203 w 305"/>
                <a:gd name="T13" fmla="*/ 710 h 711"/>
                <a:gd name="T14" fmla="*/ 152 w 305"/>
                <a:gd name="T15" fmla="*/ 659 h 711"/>
                <a:gd name="T16" fmla="*/ 101 w 305"/>
                <a:gd name="T17" fmla="*/ 153 h 711"/>
                <a:gd name="T18" fmla="*/ 50 w 305"/>
                <a:gd name="T19" fmla="*/ 102 h 711"/>
                <a:gd name="T20" fmla="*/ 0 w 305"/>
                <a:gd name="T21" fmla="*/ 102 h 711"/>
                <a:gd name="T22" fmla="*/ 0 w 305"/>
                <a:gd name="T23" fmla="*/ 102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711"/>
                <a:gd name="T38" fmla="*/ 305 w 305"/>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711">
                  <a:moveTo>
                    <a:pt x="0" y="102"/>
                  </a:moveTo>
                  <a:lnTo>
                    <a:pt x="101" y="0"/>
                  </a:lnTo>
                  <a:lnTo>
                    <a:pt x="152" y="0"/>
                  </a:lnTo>
                  <a:lnTo>
                    <a:pt x="203" y="51"/>
                  </a:lnTo>
                  <a:lnTo>
                    <a:pt x="253" y="558"/>
                  </a:lnTo>
                  <a:lnTo>
                    <a:pt x="304" y="609"/>
                  </a:lnTo>
                  <a:lnTo>
                    <a:pt x="203" y="710"/>
                  </a:lnTo>
                  <a:lnTo>
                    <a:pt x="152" y="659"/>
                  </a:lnTo>
                  <a:lnTo>
                    <a:pt x="101" y="153"/>
                  </a:lnTo>
                  <a:lnTo>
                    <a:pt x="50" y="102"/>
                  </a:lnTo>
                  <a:lnTo>
                    <a:pt x="0" y="102"/>
                  </a:lnTo>
                </a:path>
              </a:pathLst>
            </a:custGeom>
            <a:pattFill prst="pct75">
              <a:fgClr>
                <a:schemeClr val="hlink"/>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696" name="Group 36"/>
          <p:cNvGrpSpPr>
            <a:grpSpLocks/>
          </p:cNvGrpSpPr>
          <p:nvPr/>
        </p:nvGrpSpPr>
        <p:grpSpPr bwMode="auto">
          <a:xfrm>
            <a:off x="5483225" y="2284413"/>
            <a:ext cx="673100" cy="1004887"/>
            <a:chOff x="1004" y="3405"/>
            <a:chExt cx="458" cy="710"/>
          </a:xfrm>
        </p:grpSpPr>
        <p:sp>
          <p:nvSpPr>
            <p:cNvPr id="71814" name="Freeform 37"/>
            <p:cNvSpPr>
              <a:spLocks/>
            </p:cNvSpPr>
            <p:nvPr/>
          </p:nvSpPr>
          <p:spPr bwMode="auto">
            <a:xfrm>
              <a:off x="1004" y="3506"/>
              <a:ext cx="356" cy="609"/>
            </a:xfrm>
            <a:custGeom>
              <a:avLst/>
              <a:gdLst>
                <a:gd name="T0" fmla="*/ 101 w 356"/>
                <a:gd name="T1" fmla="*/ 608 h 609"/>
                <a:gd name="T2" fmla="*/ 355 w 356"/>
                <a:gd name="T3" fmla="*/ 608 h 609"/>
                <a:gd name="T4" fmla="*/ 305 w 356"/>
                <a:gd name="T5" fmla="*/ 557 h 609"/>
                <a:gd name="T6" fmla="*/ 253 w 356"/>
                <a:gd name="T7" fmla="*/ 50 h 609"/>
                <a:gd name="T8" fmla="*/ 203 w 356"/>
                <a:gd name="T9" fmla="*/ 0 h 609"/>
                <a:gd name="T10" fmla="*/ 152 w 356"/>
                <a:gd name="T11" fmla="*/ 0 h 609"/>
                <a:gd name="T12" fmla="*/ 101 w 356"/>
                <a:gd name="T13" fmla="*/ 50 h 609"/>
                <a:gd name="T14" fmla="*/ 50 w 356"/>
                <a:gd name="T15" fmla="*/ 557 h 609"/>
                <a:gd name="T16" fmla="*/ 0 w 356"/>
                <a:gd name="T17" fmla="*/ 608 h 609"/>
                <a:gd name="T18" fmla="*/ 101 w 356"/>
                <a:gd name="T19" fmla="*/ 608 h 609"/>
                <a:gd name="T20" fmla="*/ 101 w 356"/>
                <a:gd name="T21" fmla="*/ 608 h 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09"/>
                <a:gd name="T35" fmla="*/ 356 w 356"/>
                <a:gd name="T36" fmla="*/ 609 h 6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09">
                  <a:moveTo>
                    <a:pt x="101" y="608"/>
                  </a:moveTo>
                  <a:lnTo>
                    <a:pt x="355" y="608"/>
                  </a:lnTo>
                  <a:lnTo>
                    <a:pt x="305" y="557"/>
                  </a:lnTo>
                  <a:lnTo>
                    <a:pt x="253" y="50"/>
                  </a:lnTo>
                  <a:lnTo>
                    <a:pt x="203" y="0"/>
                  </a:lnTo>
                  <a:lnTo>
                    <a:pt x="152" y="0"/>
                  </a:lnTo>
                  <a:lnTo>
                    <a:pt x="101" y="50"/>
                  </a:lnTo>
                  <a:lnTo>
                    <a:pt x="50" y="557"/>
                  </a:lnTo>
                  <a:lnTo>
                    <a:pt x="0" y="608"/>
                  </a:lnTo>
                  <a:lnTo>
                    <a:pt x="101" y="608"/>
                  </a:lnTo>
                </a:path>
              </a:pathLst>
            </a:custGeom>
            <a:solidFill>
              <a:schemeClr val="hlink"/>
            </a:solidFill>
            <a:ln w="9366">
              <a:solidFill>
                <a:srgbClr val="000000"/>
              </a:solidFill>
              <a:round/>
              <a:headEnd/>
              <a:tailEnd/>
            </a:ln>
          </p:spPr>
          <p:txBody>
            <a:bodyPr/>
            <a:lstStyle/>
            <a:p>
              <a:endParaRPr lang="en-US" dirty="0">
                <a:latin typeface="Agilent TT Cond" pitchFamily="34" charset="0"/>
              </a:endParaRPr>
            </a:p>
          </p:txBody>
        </p:sp>
        <p:sp>
          <p:nvSpPr>
            <p:cNvPr id="71815" name="Freeform 38"/>
            <p:cNvSpPr>
              <a:spLocks/>
            </p:cNvSpPr>
            <p:nvPr/>
          </p:nvSpPr>
          <p:spPr bwMode="auto">
            <a:xfrm>
              <a:off x="1156" y="3405"/>
              <a:ext cx="306" cy="710"/>
            </a:xfrm>
            <a:custGeom>
              <a:avLst/>
              <a:gdLst>
                <a:gd name="T0" fmla="*/ 0 w 306"/>
                <a:gd name="T1" fmla="*/ 102 h 710"/>
                <a:gd name="T2" fmla="*/ 102 w 306"/>
                <a:gd name="T3" fmla="*/ 0 h 710"/>
                <a:gd name="T4" fmla="*/ 153 w 306"/>
                <a:gd name="T5" fmla="*/ 0 h 710"/>
                <a:gd name="T6" fmla="*/ 203 w 306"/>
                <a:gd name="T7" fmla="*/ 51 h 710"/>
                <a:gd name="T8" fmla="*/ 254 w 306"/>
                <a:gd name="T9" fmla="*/ 557 h 710"/>
                <a:gd name="T10" fmla="*/ 305 w 306"/>
                <a:gd name="T11" fmla="*/ 608 h 710"/>
                <a:gd name="T12" fmla="*/ 203 w 306"/>
                <a:gd name="T13" fmla="*/ 709 h 710"/>
                <a:gd name="T14" fmla="*/ 153 w 306"/>
                <a:gd name="T15" fmla="*/ 659 h 710"/>
                <a:gd name="T16" fmla="*/ 102 w 306"/>
                <a:gd name="T17" fmla="*/ 152 h 710"/>
                <a:gd name="T18" fmla="*/ 52 w 306"/>
                <a:gd name="T19" fmla="*/ 102 h 710"/>
                <a:gd name="T20" fmla="*/ 0 w 306"/>
                <a:gd name="T21" fmla="*/ 102 h 710"/>
                <a:gd name="T22" fmla="*/ 0 w 306"/>
                <a:gd name="T23" fmla="*/ 102 h 7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710"/>
                <a:gd name="T38" fmla="*/ 306 w 306"/>
                <a:gd name="T39" fmla="*/ 710 h 7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710">
                  <a:moveTo>
                    <a:pt x="0" y="102"/>
                  </a:moveTo>
                  <a:lnTo>
                    <a:pt x="102" y="0"/>
                  </a:lnTo>
                  <a:lnTo>
                    <a:pt x="153" y="0"/>
                  </a:lnTo>
                  <a:lnTo>
                    <a:pt x="203" y="51"/>
                  </a:lnTo>
                  <a:lnTo>
                    <a:pt x="254" y="557"/>
                  </a:lnTo>
                  <a:lnTo>
                    <a:pt x="305" y="608"/>
                  </a:lnTo>
                  <a:lnTo>
                    <a:pt x="203" y="709"/>
                  </a:lnTo>
                  <a:lnTo>
                    <a:pt x="153" y="659"/>
                  </a:lnTo>
                  <a:lnTo>
                    <a:pt x="102" y="152"/>
                  </a:lnTo>
                  <a:lnTo>
                    <a:pt x="52" y="102"/>
                  </a:lnTo>
                  <a:lnTo>
                    <a:pt x="0" y="102"/>
                  </a:lnTo>
                </a:path>
              </a:pathLst>
            </a:custGeom>
            <a:solidFill>
              <a:schemeClr val="hlink"/>
            </a:solidFill>
            <a:ln w="9366">
              <a:solidFill>
                <a:srgbClr val="000000"/>
              </a:solidFill>
              <a:round/>
              <a:headEnd/>
              <a:tailEnd/>
            </a:ln>
          </p:spPr>
          <p:txBody>
            <a:bodyPr/>
            <a:lstStyle/>
            <a:p>
              <a:endParaRPr lang="en-US" dirty="0">
                <a:latin typeface="Agilent TT Cond" pitchFamily="34" charset="0"/>
              </a:endParaRPr>
            </a:p>
          </p:txBody>
        </p:sp>
      </p:grpSp>
      <p:grpSp>
        <p:nvGrpSpPr>
          <p:cNvPr id="71697" name="Group 39"/>
          <p:cNvGrpSpPr>
            <a:grpSpLocks/>
          </p:cNvGrpSpPr>
          <p:nvPr/>
        </p:nvGrpSpPr>
        <p:grpSpPr bwMode="auto">
          <a:xfrm>
            <a:off x="6526213" y="1851025"/>
            <a:ext cx="671512" cy="1006475"/>
            <a:chOff x="1714" y="3099"/>
            <a:chExt cx="458" cy="711"/>
          </a:xfrm>
        </p:grpSpPr>
        <p:sp>
          <p:nvSpPr>
            <p:cNvPr id="71812" name="Freeform 40" descr="25%"/>
            <p:cNvSpPr>
              <a:spLocks/>
            </p:cNvSpPr>
            <p:nvPr/>
          </p:nvSpPr>
          <p:spPr bwMode="auto">
            <a:xfrm>
              <a:off x="1714" y="3199"/>
              <a:ext cx="355" cy="610"/>
            </a:xfrm>
            <a:custGeom>
              <a:avLst/>
              <a:gdLst>
                <a:gd name="T0" fmla="*/ 101 w 355"/>
                <a:gd name="T1" fmla="*/ 609 h 610"/>
                <a:gd name="T2" fmla="*/ 354 w 355"/>
                <a:gd name="T3" fmla="*/ 609 h 610"/>
                <a:gd name="T4" fmla="*/ 304 w 355"/>
                <a:gd name="T5" fmla="*/ 558 h 610"/>
                <a:gd name="T6" fmla="*/ 254 w 355"/>
                <a:gd name="T7" fmla="*/ 52 h 610"/>
                <a:gd name="T8" fmla="*/ 203 w 355"/>
                <a:gd name="T9" fmla="*/ 0 h 610"/>
                <a:gd name="T10" fmla="*/ 152 w 355"/>
                <a:gd name="T11" fmla="*/ 0 h 610"/>
                <a:gd name="T12" fmla="*/ 101 w 355"/>
                <a:gd name="T13" fmla="*/ 52 h 610"/>
                <a:gd name="T14" fmla="*/ 51 w 355"/>
                <a:gd name="T15" fmla="*/ 558 h 610"/>
                <a:gd name="T16" fmla="*/ 0 w 355"/>
                <a:gd name="T17" fmla="*/ 609 h 610"/>
                <a:gd name="T18" fmla="*/ 101 w 355"/>
                <a:gd name="T19" fmla="*/ 609 h 610"/>
                <a:gd name="T20" fmla="*/ 101 w 355"/>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10"/>
                <a:gd name="T35" fmla="*/ 355 w 355"/>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10">
                  <a:moveTo>
                    <a:pt x="101" y="609"/>
                  </a:moveTo>
                  <a:lnTo>
                    <a:pt x="354" y="609"/>
                  </a:lnTo>
                  <a:lnTo>
                    <a:pt x="304" y="558"/>
                  </a:lnTo>
                  <a:lnTo>
                    <a:pt x="254" y="52"/>
                  </a:lnTo>
                  <a:lnTo>
                    <a:pt x="203" y="0"/>
                  </a:lnTo>
                  <a:lnTo>
                    <a:pt x="152" y="0"/>
                  </a:lnTo>
                  <a:lnTo>
                    <a:pt x="101" y="52"/>
                  </a:lnTo>
                  <a:lnTo>
                    <a:pt x="51" y="558"/>
                  </a:lnTo>
                  <a:lnTo>
                    <a:pt x="0" y="609"/>
                  </a:lnTo>
                  <a:lnTo>
                    <a:pt x="101" y="609"/>
                  </a:lnTo>
                </a:path>
              </a:pathLst>
            </a:custGeom>
            <a:pattFill prst="pct25">
              <a:fgClr>
                <a:schemeClr val="tx2"/>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13" name="Freeform 41" descr="25%"/>
            <p:cNvSpPr>
              <a:spLocks/>
            </p:cNvSpPr>
            <p:nvPr/>
          </p:nvSpPr>
          <p:spPr bwMode="auto">
            <a:xfrm>
              <a:off x="1866" y="3099"/>
              <a:ext cx="306" cy="711"/>
            </a:xfrm>
            <a:custGeom>
              <a:avLst/>
              <a:gdLst>
                <a:gd name="T0" fmla="*/ 0 w 306"/>
                <a:gd name="T1" fmla="*/ 101 h 711"/>
                <a:gd name="T2" fmla="*/ 102 w 306"/>
                <a:gd name="T3" fmla="*/ 0 h 711"/>
                <a:gd name="T4" fmla="*/ 153 w 306"/>
                <a:gd name="T5" fmla="*/ 0 h 711"/>
                <a:gd name="T6" fmla="*/ 204 w 306"/>
                <a:gd name="T7" fmla="*/ 51 h 711"/>
                <a:gd name="T8" fmla="*/ 255 w 306"/>
                <a:gd name="T9" fmla="*/ 557 h 711"/>
                <a:gd name="T10" fmla="*/ 305 w 306"/>
                <a:gd name="T11" fmla="*/ 608 h 711"/>
                <a:gd name="T12" fmla="*/ 204 w 306"/>
                <a:gd name="T13" fmla="*/ 710 h 711"/>
                <a:gd name="T14" fmla="*/ 153 w 306"/>
                <a:gd name="T15" fmla="*/ 659 h 711"/>
                <a:gd name="T16" fmla="*/ 102 w 306"/>
                <a:gd name="T17" fmla="*/ 152 h 711"/>
                <a:gd name="T18" fmla="*/ 52 w 306"/>
                <a:gd name="T19" fmla="*/ 101 h 711"/>
                <a:gd name="T20" fmla="*/ 0 w 306"/>
                <a:gd name="T21" fmla="*/ 101 h 711"/>
                <a:gd name="T22" fmla="*/ 0 w 306"/>
                <a:gd name="T23" fmla="*/ 101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711"/>
                <a:gd name="T38" fmla="*/ 306 w 306"/>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711">
                  <a:moveTo>
                    <a:pt x="0" y="101"/>
                  </a:moveTo>
                  <a:lnTo>
                    <a:pt x="102" y="0"/>
                  </a:lnTo>
                  <a:lnTo>
                    <a:pt x="153" y="0"/>
                  </a:lnTo>
                  <a:lnTo>
                    <a:pt x="204" y="51"/>
                  </a:lnTo>
                  <a:lnTo>
                    <a:pt x="255" y="557"/>
                  </a:lnTo>
                  <a:lnTo>
                    <a:pt x="305" y="608"/>
                  </a:lnTo>
                  <a:lnTo>
                    <a:pt x="204" y="710"/>
                  </a:lnTo>
                  <a:lnTo>
                    <a:pt x="153" y="659"/>
                  </a:lnTo>
                  <a:lnTo>
                    <a:pt x="102" y="152"/>
                  </a:lnTo>
                  <a:lnTo>
                    <a:pt x="52" y="101"/>
                  </a:lnTo>
                  <a:lnTo>
                    <a:pt x="0" y="101"/>
                  </a:lnTo>
                </a:path>
              </a:pathLst>
            </a:custGeom>
            <a:pattFill prst="pct25">
              <a:fgClr>
                <a:schemeClr val="tx2"/>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698" name="Group 42"/>
          <p:cNvGrpSpPr>
            <a:grpSpLocks/>
          </p:cNvGrpSpPr>
          <p:nvPr/>
        </p:nvGrpSpPr>
        <p:grpSpPr bwMode="auto">
          <a:xfrm>
            <a:off x="6303963" y="2066925"/>
            <a:ext cx="673100" cy="1004888"/>
            <a:chOff x="1563" y="3251"/>
            <a:chExt cx="458" cy="711"/>
          </a:xfrm>
        </p:grpSpPr>
        <p:sp>
          <p:nvSpPr>
            <p:cNvPr id="71810" name="Freeform 43" descr="75%"/>
            <p:cNvSpPr>
              <a:spLocks/>
            </p:cNvSpPr>
            <p:nvPr/>
          </p:nvSpPr>
          <p:spPr bwMode="auto">
            <a:xfrm>
              <a:off x="1563" y="3351"/>
              <a:ext cx="356" cy="610"/>
            </a:xfrm>
            <a:custGeom>
              <a:avLst/>
              <a:gdLst>
                <a:gd name="T0" fmla="*/ 101 w 356"/>
                <a:gd name="T1" fmla="*/ 609 h 610"/>
                <a:gd name="T2" fmla="*/ 355 w 356"/>
                <a:gd name="T3" fmla="*/ 609 h 610"/>
                <a:gd name="T4" fmla="*/ 303 w 356"/>
                <a:gd name="T5" fmla="*/ 558 h 610"/>
                <a:gd name="T6" fmla="*/ 253 w 356"/>
                <a:gd name="T7" fmla="*/ 51 h 610"/>
                <a:gd name="T8" fmla="*/ 202 w 356"/>
                <a:gd name="T9" fmla="*/ 0 h 610"/>
                <a:gd name="T10" fmla="*/ 152 w 356"/>
                <a:gd name="T11" fmla="*/ 0 h 610"/>
                <a:gd name="T12" fmla="*/ 101 w 356"/>
                <a:gd name="T13" fmla="*/ 51 h 610"/>
                <a:gd name="T14" fmla="*/ 51 w 356"/>
                <a:gd name="T15" fmla="*/ 558 h 610"/>
                <a:gd name="T16" fmla="*/ 0 w 356"/>
                <a:gd name="T17" fmla="*/ 609 h 610"/>
                <a:gd name="T18" fmla="*/ 101 w 356"/>
                <a:gd name="T19" fmla="*/ 609 h 610"/>
                <a:gd name="T20" fmla="*/ 101 w 356"/>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10"/>
                <a:gd name="T35" fmla="*/ 356 w 356"/>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10">
                  <a:moveTo>
                    <a:pt x="101" y="609"/>
                  </a:moveTo>
                  <a:lnTo>
                    <a:pt x="355" y="609"/>
                  </a:lnTo>
                  <a:lnTo>
                    <a:pt x="303" y="558"/>
                  </a:lnTo>
                  <a:lnTo>
                    <a:pt x="253" y="51"/>
                  </a:lnTo>
                  <a:lnTo>
                    <a:pt x="202" y="0"/>
                  </a:lnTo>
                  <a:lnTo>
                    <a:pt x="152" y="0"/>
                  </a:lnTo>
                  <a:lnTo>
                    <a:pt x="101" y="51"/>
                  </a:lnTo>
                  <a:lnTo>
                    <a:pt x="51" y="558"/>
                  </a:lnTo>
                  <a:lnTo>
                    <a:pt x="0" y="609"/>
                  </a:lnTo>
                  <a:lnTo>
                    <a:pt x="101" y="609"/>
                  </a:lnTo>
                </a:path>
              </a:pathLst>
            </a:custGeom>
            <a:pattFill prst="pct75">
              <a:fgClr>
                <a:schemeClr val="tx2"/>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11" name="Freeform 44" descr="75%"/>
            <p:cNvSpPr>
              <a:spLocks/>
            </p:cNvSpPr>
            <p:nvPr/>
          </p:nvSpPr>
          <p:spPr bwMode="auto">
            <a:xfrm>
              <a:off x="1716" y="3251"/>
              <a:ext cx="305" cy="711"/>
            </a:xfrm>
            <a:custGeom>
              <a:avLst/>
              <a:gdLst>
                <a:gd name="T0" fmla="*/ 0 w 305"/>
                <a:gd name="T1" fmla="*/ 101 h 711"/>
                <a:gd name="T2" fmla="*/ 101 w 305"/>
                <a:gd name="T3" fmla="*/ 0 h 711"/>
                <a:gd name="T4" fmla="*/ 152 w 305"/>
                <a:gd name="T5" fmla="*/ 0 h 711"/>
                <a:gd name="T6" fmla="*/ 203 w 305"/>
                <a:gd name="T7" fmla="*/ 50 h 711"/>
                <a:gd name="T8" fmla="*/ 253 w 305"/>
                <a:gd name="T9" fmla="*/ 557 h 711"/>
                <a:gd name="T10" fmla="*/ 304 w 305"/>
                <a:gd name="T11" fmla="*/ 608 h 711"/>
                <a:gd name="T12" fmla="*/ 203 w 305"/>
                <a:gd name="T13" fmla="*/ 710 h 711"/>
                <a:gd name="T14" fmla="*/ 152 w 305"/>
                <a:gd name="T15" fmla="*/ 658 h 711"/>
                <a:gd name="T16" fmla="*/ 101 w 305"/>
                <a:gd name="T17" fmla="*/ 152 h 711"/>
                <a:gd name="T18" fmla="*/ 51 w 305"/>
                <a:gd name="T19" fmla="*/ 101 h 711"/>
                <a:gd name="T20" fmla="*/ 0 w 305"/>
                <a:gd name="T21" fmla="*/ 101 h 711"/>
                <a:gd name="T22" fmla="*/ 0 w 305"/>
                <a:gd name="T23" fmla="*/ 101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711"/>
                <a:gd name="T38" fmla="*/ 305 w 305"/>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711">
                  <a:moveTo>
                    <a:pt x="0" y="101"/>
                  </a:moveTo>
                  <a:lnTo>
                    <a:pt x="101" y="0"/>
                  </a:lnTo>
                  <a:lnTo>
                    <a:pt x="152" y="0"/>
                  </a:lnTo>
                  <a:lnTo>
                    <a:pt x="203" y="50"/>
                  </a:lnTo>
                  <a:lnTo>
                    <a:pt x="253" y="557"/>
                  </a:lnTo>
                  <a:lnTo>
                    <a:pt x="304" y="608"/>
                  </a:lnTo>
                  <a:lnTo>
                    <a:pt x="203" y="710"/>
                  </a:lnTo>
                  <a:lnTo>
                    <a:pt x="152" y="658"/>
                  </a:lnTo>
                  <a:lnTo>
                    <a:pt x="101" y="152"/>
                  </a:lnTo>
                  <a:lnTo>
                    <a:pt x="51" y="101"/>
                  </a:lnTo>
                  <a:lnTo>
                    <a:pt x="0" y="101"/>
                  </a:lnTo>
                </a:path>
              </a:pathLst>
            </a:custGeom>
            <a:pattFill prst="pct75">
              <a:fgClr>
                <a:schemeClr val="tx2"/>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699" name="Group 45"/>
          <p:cNvGrpSpPr>
            <a:grpSpLocks/>
          </p:cNvGrpSpPr>
          <p:nvPr/>
        </p:nvGrpSpPr>
        <p:grpSpPr bwMode="auto">
          <a:xfrm>
            <a:off x="6078538" y="2282825"/>
            <a:ext cx="673100" cy="1006475"/>
            <a:chOff x="1409" y="3404"/>
            <a:chExt cx="458" cy="711"/>
          </a:xfrm>
        </p:grpSpPr>
        <p:sp>
          <p:nvSpPr>
            <p:cNvPr id="71808" name="Freeform 46"/>
            <p:cNvSpPr>
              <a:spLocks/>
            </p:cNvSpPr>
            <p:nvPr/>
          </p:nvSpPr>
          <p:spPr bwMode="auto">
            <a:xfrm>
              <a:off x="1409" y="3504"/>
              <a:ext cx="355" cy="610"/>
            </a:xfrm>
            <a:custGeom>
              <a:avLst/>
              <a:gdLst>
                <a:gd name="T0" fmla="*/ 101 w 355"/>
                <a:gd name="T1" fmla="*/ 609 h 610"/>
                <a:gd name="T2" fmla="*/ 354 w 355"/>
                <a:gd name="T3" fmla="*/ 609 h 610"/>
                <a:gd name="T4" fmla="*/ 304 w 355"/>
                <a:gd name="T5" fmla="*/ 558 h 610"/>
                <a:gd name="T6" fmla="*/ 253 w 355"/>
                <a:gd name="T7" fmla="*/ 52 h 610"/>
                <a:gd name="T8" fmla="*/ 202 w 355"/>
                <a:gd name="T9" fmla="*/ 0 h 610"/>
                <a:gd name="T10" fmla="*/ 153 w 355"/>
                <a:gd name="T11" fmla="*/ 0 h 610"/>
                <a:gd name="T12" fmla="*/ 101 w 355"/>
                <a:gd name="T13" fmla="*/ 52 h 610"/>
                <a:gd name="T14" fmla="*/ 50 w 355"/>
                <a:gd name="T15" fmla="*/ 558 h 610"/>
                <a:gd name="T16" fmla="*/ 0 w 355"/>
                <a:gd name="T17" fmla="*/ 609 h 610"/>
                <a:gd name="T18" fmla="*/ 101 w 355"/>
                <a:gd name="T19" fmla="*/ 609 h 610"/>
                <a:gd name="T20" fmla="*/ 101 w 355"/>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10"/>
                <a:gd name="T35" fmla="*/ 355 w 355"/>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10">
                  <a:moveTo>
                    <a:pt x="101" y="609"/>
                  </a:moveTo>
                  <a:lnTo>
                    <a:pt x="354" y="609"/>
                  </a:lnTo>
                  <a:lnTo>
                    <a:pt x="304" y="558"/>
                  </a:lnTo>
                  <a:lnTo>
                    <a:pt x="253" y="52"/>
                  </a:lnTo>
                  <a:lnTo>
                    <a:pt x="202" y="0"/>
                  </a:lnTo>
                  <a:lnTo>
                    <a:pt x="153" y="0"/>
                  </a:lnTo>
                  <a:lnTo>
                    <a:pt x="101" y="52"/>
                  </a:lnTo>
                  <a:lnTo>
                    <a:pt x="50" y="558"/>
                  </a:lnTo>
                  <a:lnTo>
                    <a:pt x="0" y="609"/>
                  </a:lnTo>
                  <a:lnTo>
                    <a:pt x="101" y="609"/>
                  </a:lnTo>
                </a:path>
              </a:pathLst>
            </a:custGeom>
            <a:solidFill>
              <a:schemeClr val="tx2"/>
            </a:solidFill>
            <a:ln w="9366">
              <a:solidFill>
                <a:srgbClr val="000000"/>
              </a:solidFill>
              <a:round/>
              <a:headEnd/>
              <a:tailEnd/>
            </a:ln>
          </p:spPr>
          <p:txBody>
            <a:bodyPr/>
            <a:lstStyle/>
            <a:p>
              <a:endParaRPr lang="en-US" dirty="0">
                <a:latin typeface="Agilent TT Cond" pitchFamily="34" charset="0"/>
              </a:endParaRPr>
            </a:p>
          </p:txBody>
        </p:sp>
        <p:sp>
          <p:nvSpPr>
            <p:cNvPr id="71809" name="Freeform 47"/>
            <p:cNvSpPr>
              <a:spLocks/>
            </p:cNvSpPr>
            <p:nvPr/>
          </p:nvSpPr>
          <p:spPr bwMode="auto">
            <a:xfrm>
              <a:off x="1562" y="3404"/>
              <a:ext cx="305" cy="711"/>
            </a:xfrm>
            <a:custGeom>
              <a:avLst/>
              <a:gdLst>
                <a:gd name="T0" fmla="*/ 0 w 305"/>
                <a:gd name="T1" fmla="*/ 102 h 711"/>
                <a:gd name="T2" fmla="*/ 101 w 305"/>
                <a:gd name="T3" fmla="*/ 0 h 711"/>
                <a:gd name="T4" fmla="*/ 152 w 305"/>
                <a:gd name="T5" fmla="*/ 0 h 711"/>
                <a:gd name="T6" fmla="*/ 203 w 305"/>
                <a:gd name="T7" fmla="*/ 51 h 711"/>
                <a:gd name="T8" fmla="*/ 253 w 305"/>
                <a:gd name="T9" fmla="*/ 558 h 711"/>
                <a:gd name="T10" fmla="*/ 304 w 305"/>
                <a:gd name="T11" fmla="*/ 608 h 711"/>
                <a:gd name="T12" fmla="*/ 203 w 305"/>
                <a:gd name="T13" fmla="*/ 710 h 711"/>
                <a:gd name="T14" fmla="*/ 152 w 305"/>
                <a:gd name="T15" fmla="*/ 659 h 711"/>
                <a:gd name="T16" fmla="*/ 101 w 305"/>
                <a:gd name="T17" fmla="*/ 152 h 711"/>
                <a:gd name="T18" fmla="*/ 50 w 305"/>
                <a:gd name="T19" fmla="*/ 102 h 711"/>
                <a:gd name="T20" fmla="*/ 0 w 305"/>
                <a:gd name="T21" fmla="*/ 102 h 711"/>
                <a:gd name="T22" fmla="*/ 0 w 305"/>
                <a:gd name="T23" fmla="*/ 102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711"/>
                <a:gd name="T38" fmla="*/ 305 w 305"/>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711">
                  <a:moveTo>
                    <a:pt x="0" y="102"/>
                  </a:moveTo>
                  <a:lnTo>
                    <a:pt x="101" y="0"/>
                  </a:lnTo>
                  <a:lnTo>
                    <a:pt x="152" y="0"/>
                  </a:lnTo>
                  <a:lnTo>
                    <a:pt x="203" y="51"/>
                  </a:lnTo>
                  <a:lnTo>
                    <a:pt x="253" y="558"/>
                  </a:lnTo>
                  <a:lnTo>
                    <a:pt x="304" y="608"/>
                  </a:lnTo>
                  <a:lnTo>
                    <a:pt x="203" y="710"/>
                  </a:lnTo>
                  <a:lnTo>
                    <a:pt x="152" y="659"/>
                  </a:lnTo>
                  <a:lnTo>
                    <a:pt x="101" y="152"/>
                  </a:lnTo>
                  <a:lnTo>
                    <a:pt x="50" y="102"/>
                  </a:lnTo>
                  <a:lnTo>
                    <a:pt x="0" y="102"/>
                  </a:lnTo>
                </a:path>
              </a:pathLst>
            </a:custGeom>
            <a:solidFill>
              <a:schemeClr val="tx2"/>
            </a:solidFill>
            <a:ln w="9366">
              <a:solidFill>
                <a:srgbClr val="000000"/>
              </a:solidFill>
              <a:round/>
              <a:headEnd/>
              <a:tailEnd/>
            </a:ln>
          </p:spPr>
          <p:txBody>
            <a:bodyPr/>
            <a:lstStyle/>
            <a:p>
              <a:endParaRPr lang="en-US" dirty="0">
                <a:latin typeface="Agilent TT Cond" pitchFamily="34" charset="0"/>
              </a:endParaRPr>
            </a:p>
          </p:txBody>
        </p:sp>
      </p:grpSp>
      <p:grpSp>
        <p:nvGrpSpPr>
          <p:cNvPr id="71700" name="Group 48"/>
          <p:cNvGrpSpPr>
            <a:grpSpLocks/>
          </p:cNvGrpSpPr>
          <p:nvPr/>
        </p:nvGrpSpPr>
        <p:grpSpPr bwMode="auto">
          <a:xfrm>
            <a:off x="7108825" y="1851025"/>
            <a:ext cx="673100" cy="1004888"/>
            <a:chOff x="2112" y="3098"/>
            <a:chExt cx="458" cy="711"/>
          </a:xfrm>
        </p:grpSpPr>
        <p:sp>
          <p:nvSpPr>
            <p:cNvPr id="71806" name="Freeform 49" descr="25%"/>
            <p:cNvSpPr>
              <a:spLocks/>
            </p:cNvSpPr>
            <p:nvPr/>
          </p:nvSpPr>
          <p:spPr bwMode="auto">
            <a:xfrm>
              <a:off x="2112" y="3199"/>
              <a:ext cx="356" cy="610"/>
            </a:xfrm>
            <a:custGeom>
              <a:avLst/>
              <a:gdLst>
                <a:gd name="T0" fmla="*/ 101 w 356"/>
                <a:gd name="T1" fmla="*/ 609 h 610"/>
                <a:gd name="T2" fmla="*/ 355 w 356"/>
                <a:gd name="T3" fmla="*/ 609 h 610"/>
                <a:gd name="T4" fmla="*/ 305 w 356"/>
                <a:gd name="T5" fmla="*/ 558 h 610"/>
                <a:gd name="T6" fmla="*/ 254 w 356"/>
                <a:gd name="T7" fmla="*/ 51 h 610"/>
                <a:gd name="T8" fmla="*/ 203 w 356"/>
                <a:gd name="T9" fmla="*/ 0 h 610"/>
                <a:gd name="T10" fmla="*/ 152 w 356"/>
                <a:gd name="T11" fmla="*/ 0 h 610"/>
                <a:gd name="T12" fmla="*/ 101 w 356"/>
                <a:gd name="T13" fmla="*/ 51 h 610"/>
                <a:gd name="T14" fmla="*/ 50 w 356"/>
                <a:gd name="T15" fmla="*/ 558 h 610"/>
                <a:gd name="T16" fmla="*/ 0 w 356"/>
                <a:gd name="T17" fmla="*/ 609 h 610"/>
                <a:gd name="T18" fmla="*/ 101 w 356"/>
                <a:gd name="T19" fmla="*/ 609 h 610"/>
                <a:gd name="T20" fmla="*/ 101 w 356"/>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10"/>
                <a:gd name="T35" fmla="*/ 356 w 356"/>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10">
                  <a:moveTo>
                    <a:pt x="101" y="609"/>
                  </a:moveTo>
                  <a:lnTo>
                    <a:pt x="355" y="609"/>
                  </a:lnTo>
                  <a:lnTo>
                    <a:pt x="305" y="558"/>
                  </a:lnTo>
                  <a:lnTo>
                    <a:pt x="254" y="51"/>
                  </a:lnTo>
                  <a:lnTo>
                    <a:pt x="203" y="0"/>
                  </a:lnTo>
                  <a:lnTo>
                    <a:pt x="152" y="0"/>
                  </a:lnTo>
                  <a:lnTo>
                    <a:pt x="101" y="51"/>
                  </a:lnTo>
                  <a:lnTo>
                    <a:pt x="50" y="558"/>
                  </a:lnTo>
                  <a:lnTo>
                    <a:pt x="0" y="609"/>
                  </a:lnTo>
                  <a:lnTo>
                    <a:pt x="101" y="609"/>
                  </a:lnTo>
                </a:path>
              </a:pathLst>
            </a:custGeom>
            <a:pattFill prst="pct25">
              <a:fgClr>
                <a:schemeClr val="folHlink"/>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07" name="Freeform 50" descr="25%"/>
            <p:cNvSpPr>
              <a:spLocks/>
            </p:cNvSpPr>
            <p:nvPr/>
          </p:nvSpPr>
          <p:spPr bwMode="auto">
            <a:xfrm>
              <a:off x="2265" y="3098"/>
              <a:ext cx="305" cy="711"/>
            </a:xfrm>
            <a:custGeom>
              <a:avLst/>
              <a:gdLst>
                <a:gd name="T0" fmla="*/ 0 w 305"/>
                <a:gd name="T1" fmla="*/ 101 h 711"/>
                <a:gd name="T2" fmla="*/ 102 w 305"/>
                <a:gd name="T3" fmla="*/ 0 h 711"/>
                <a:gd name="T4" fmla="*/ 153 w 305"/>
                <a:gd name="T5" fmla="*/ 0 h 711"/>
                <a:gd name="T6" fmla="*/ 203 w 305"/>
                <a:gd name="T7" fmla="*/ 52 h 711"/>
                <a:gd name="T8" fmla="*/ 254 w 305"/>
                <a:gd name="T9" fmla="*/ 558 h 711"/>
                <a:gd name="T10" fmla="*/ 304 w 305"/>
                <a:gd name="T11" fmla="*/ 609 h 711"/>
                <a:gd name="T12" fmla="*/ 203 w 305"/>
                <a:gd name="T13" fmla="*/ 710 h 711"/>
                <a:gd name="T14" fmla="*/ 153 w 305"/>
                <a:gd name="T15" fmla="*/ 660 h 711"/>
                <a:gd name="T16" fmla="*/ 102 w 305"/>
                <a:gd name="T17" fmla="*/ 153 h 711"/>
                <a:gd name="T18" fmla="*/ 50 w 305"/>
                <a:gd name="T19" fmla="*/ 101 h 711"/>
                <a:gd name="T20" fmla="*/ 0 w 305"/>
                <a:gd name="T21" fmla="*/ 101 h 711"/>
                <a:gd name="T22" fmla="*/ 0 w 305"/>
                <a:gd name="T23" fmla="*/ 101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711"/>
                <a:gd name="T38" fmla="*/ 305 w 305"/>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711">
                  <a:moveTo>
                    <a:pt x="0" y="101"/>
                  </a:moveTo>
                  <a:lnTo>
                    <a:pt x="102" y="0"/>
                  </a:lnTo>
                  <a:lnTo>
                    <a:pt x="153" y="0"/>
                  </a:lnTo>
                  <a:lnTo>
                    <a:pt x="203" y="52"/>
                  </a:lnTo>
                  <a:lnTo>
                    <a:pt x="254" y="558"/>
                  </a:lnTo>
                  <a:lnTo>
                    <a:pt x="304" y="609"/>
                  </a:lnTo>
                  <a:lnTo>
                    <a:pt x="203" y="710"/>
                  </a:lnTo>
                  <a:lnTo>
                    <a:pt x="153" y="660"/>
                  </a:lnTo>
                  <a:lnTo>
                    <a:pt x="102" y="153"/>
                  </a:lnTo>
                  <a:lnTo>
                    <a:pt x="50" y="101"/>
                  </a:lnTo>
                  <a:lnTo>
                    <a:pt x="0" y="101"/>
                  </a:lnTo>
                </a:path>
              </a:pathLst>
            </a:custGeom>
            <a:pattFill prst="pct25">
              <a:fgClr>
                <a:schemeClr val="folHlink"/>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701" name="Group 51"/>
          <p:cNvGrpSpPr>
            <a:grpSpLocks/>
          </p:cNvGrpSpPr>
          <p:nvPr/>
        </p:nvGrpSpPr>
        <p:grpSpPr bwMode="auto">
          <a:xfrm>
            <a:off x="6888163" y="2066925"/>
            <a:ext cx="673100" cy="1004888"/>
            <a:chOff x="1961" y="3251"/>
            <a:chExt cx="459" cy="711"/>
          </a:xfrm>
        </p:grpSpPr>
        <p:sp>
          <p:nvSpPr>
            <p:cNvPr id="71804" name="Freeform 52" descr="75%"/>
            <p:cNvSpPr>
              <a:spLocks/>
            </p:cNvSpPr>
            <p:nvPr/>
          </p:nvSpPr>
          <p:spPr bwMode="auto">
            <a:xfrm>
              <a:off x="1961" y="3351"/>
              <a:ext cx="355" cy="610"/>
            </a:xfrm>
            <a:custGeom>
              <a:avLst/>
              <a:gdLst>
                <a:gd name="T0" fmla="*/ 101 w 355"/>
                <a:gd name="T1" fmla="*/ 609 h 610"/>
                <a:gd name="T2" fmla="*/ 354 w 355"/>
                <a:gd name="T3" fmla="*/ 609 h 610"/>
                <a:gd name="T4" fmla="*/ 304 w 355"/>
                <a:gd name="T5" fmla="*/ 557 h 610"/>
                <a:gd name="T6" fmla="*/ 253 w 355"/>
                <a:gd name="T7" fmla="*/ 51 h 610"/>
                <a:gd name="T8" fmla="*/ 203 w 355"/>
                <a:gd name="T9" fmla="*/ 0 h 610"/>
                <a:gd name="T10" fmla="*/ 152 w 355"/>
                <a:gd name="T11" fmla="*/ 0 h 610"/>
                <a:gd name="T12" fmla="*/ 101 w 355"/>
                <a:gd name="T13" fmla="*/ 51 h 610"/>
                <a:gd name="T14" fmla="*/ 51 w 355"/>
                <a:gd name="T15" fmla="*/ 557 h 610"/>
                <a:gd name="T16" fmla="*/ 0 w 355"/>
                <a:gd name="T17" fmla="*/ 609 h 610"/>
                <a:gd name="T18" fmla="*/ 101 w 355"/>
                <a:gd name="T19" fmla="*/ 609 h 610"/>
                <a:gd name="T20" fmla="*/ 101 w 355"/>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10"/>
                <a:gd name="T35" fmla="*/ 355 w 355"/>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10">
                  <a:moveTo>
                    <a:pt x="101" y="609"/>
                  </a:moveTo>
                  <a:lnTo>
                    <a:pt x="354" y="609"/>
                  </a:lnTo>
                  <a:lnTo>
                    <a:pt x="304" y="557"/>
                  </a:lnTo>
                  <a:lnTo>
                    <a:pt x="253" y="51"/>
                  </a:lnTo>
                  <a:lnTo>
                    <a:pt x="203" y="0"/>
                  </a:lnTo>
                  <a:lnTo>
                    <a:pt x="152" y="0"/>
                  </a:lnTo>
                  <a:lnTo>
                    <a:pt x="101" y="51"/>
                  </a:lnTo>
                  <a:lnTo>
                    <a:pt x="51" y="557"/>
                  </a:lnTo>
                  <a:lnTo>
                    <a:pt x="0" y="609"/>
                  </a:lnTo>
                  <a:lnTo>
                    <a:pt x="101" y="609"/>
                  </a:lnTo>
                </a:path>
              </a:pathLst>
            </a:custGeom>
            <a:pattFill prst="pct75">
              <a:fgClr>
                <a:schemeClr val="folHlink"/>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05" name="Freeform 53" descr="75%"/>
            <p:cNvSpPr>
              <a:spLocks/>
            </p:cNvSpPr>
            <p:nvPr/>
          </p:nvSpPr>
          <p:spPr bwMode="auto">
            <a:xfrm>
              <a:off x="2114" y="3251"/>
              <a:ext cx="306" cy="711"/>
            </a:xfrm>
            <a:custGeom>
              <a:avLst/>
              <a:gdLst>
                <a:gd name="T0" fmla="*/ 0 w 306"/>
                <a:gd name="T1" fmla="*/ 100 h 711"/>
                <a:gd name="T2" fmla="*/ 101 w 306"/>
                <a:gd name="T3" fmla="*/ 0 h 711"/>
                <a:gd name="T4" fmla="*/ 153 w 306"/>
                <a:gd name="T5" fmla="*/ 0 h 711"/>
                <a:gd name="T6" fmla="*/ 202 w 306"/>
                <a:gd name="T7" fmla="*/ 50 h 711"/>
                <a:gd name="T8" fmla="*/ 253 w 306"/>
                <a:gd name="T9" fmla="*/ 557 h 711"/>
                <a:gd name="T10" fmla="*/ 305 w 306"/>
                <a:gd name="T11" fmla="*/ 608 h 711"/>
                <a:gd name="T12" fmla="*/ 202 w 306"/>
                <a:gd name="T13" fmla="*/ 710 h 711"/>
                <a:gd name="T14" fmla="*/ 153 w 306"/>
                <a:gd name="T15" fmla="*/ 658 h 711"/>
                <a:gd name="T16" fmla="*/ 101 w 306"/>
                <a:gd name="T17" fmla="*/ 151 h 711"/>
                <a:gd name="T18" fmla="*/ 51 w 306"/>
                <a:gd name="T19" fmla="*/ 100 h 711"/>
                <a:gd name="T20" fmla="*/ 0 w 306"/>
                <a:gd name="T21" fmla="*/ 100 h 711"/>
                <a:gd name="T22" fmla="*/ 0 w 306"/>
                <a:gd name="T23" fmla="*/ 100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711"/>
                <a:gd name="T38" fmla="*/ 306 w 306"/>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711">
                  <a:moveTo>
                    <a:pt x="0" y="100"/>
                  </a:moveTo>
                  <a:lnTo>
                    <a:pt x="101" y="0"/>
                  </a:lnTo>
                  <a:lnTo>
                    <a:pt x="153" y="0"/>
                  </a:lnTo>
                  <a:lnTo>
                    <a:pt x="202" y="50"/>
                  </a:lnTo>
                  <a:lnTo>
                    <a:pt x="253" y="557"/>
                  </a:lnTo>
                  <a:lnTo>
                    <a:pt x="305" y="608"/>
                  </a:lnTo>
                  <a:lnTo>
                    <a:pt x="202" y="710"/>
                  </a:lnTo>
                  <a:lnTo>
                    <a:pt x="153" y="658"/>
                  </a:lnTo>
                  <a:lnTo>
                    <a:pt x="101" y="151"/>
                  </a:lnTo>
                  <a:lnTo>
                    <a:pt x="51" y="100"/>
                  </a:lnTo>
                  <a:lnTo>
                    <a:pt x="0" y="100"/>
                  </a:lnTo>
                </a:path>
              </a:pathLst>
            </a:custGeom>
            <a:pattFill prst="pct75">
              <a:fgClr>
                <a:schemeClr val="folHlink"/>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702" name="Group 54"/>
          <p:cNvGrpSpPr>
            <a:grpSpLocks/>
          </p:cNvGrpSpPr>
          <p:nvPr/>
        </p:nvGrpSpPr>
        <p:grpSpPr bwMode="auto">
          <a:xfrm>
            <a:off x="6662738" y="2282825"/>
            <a:ext cx="671512" cy="1006475"/>
            <a:chOff x="1807" y="3404"/>
            <a:chExt cx="458" cy="711"/>
          </a:xfrm>
        </p:grpSpPr>
        <p:sp>
          <p:nvSpPr>
            <p:cNvPr id="71802" name="Freeform 55"/>
            <p:cNvSpPr>
              <a:spLocks/>
            </p:cNvSpPr>
            <p:nvPr/>
          </p:nvSpPr>
          <p:spPr bwMode="auto">
            <a:xfrm>
              <a:off x="1807" y="3504"/>
              <a:ext cx="356" cy="610"/>
            </a:xfrm>
            <a:custGeom>
              <a:avLst/>
              <a:gdLst>
                <a:gd name="T0" fmla="*/ 101 w 356"/>
                <a:gd name="T1" fmla="*/ 609 h 610"/>
                <a:gd name="T2" fmla="*/ 355 w 356"/>
                <a:gd name="T3" fmla="*/ 609 h 610"/>
                <a:gd name="T4" fmla="*/ 304 w 356"/>
                <a:gd name="T5" fmla="*/ 558 h 610"/>
                <a:gd name="T6" fmla="*/ 253 w 356"/>
                <a:gd name="T7" fmla="*/ 51 h 610"/>
                <a:gd name="T8" fmla="*/ 202 w 356"/>
                <a:gd name="T9" fmla="*/ 0 h 610"/>
                <a:gd name="T10" fmla="*/ 152 w 356"/>
                <a:gd name="T11" fmla="*/ 0 h 610"/>
                <a:gd name="T12" fmla="*/ 101 w 356"/>
                <a:gd name="T13" fmla="*/ 51 h 610"/>
                <a:gd name="T14" fmla="*/ 50 w 356"/>
                <a:gd name="T15" fmla="*/ 558 h 610"/>
                <a:gd name="T16" fmla="*/ 0 w 356"/>
                <a:gd name="T17" fmla="*/ 609 h 610"/>
                <a:gd name="T18" fmla="*/ 101 w 356"/>
                <a:gd name="T19" fmla="*/ 609 h 610"/>
                <a:gd name="T20" fmla="*/ 101 w 356"/>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10"/>
                <a:gd name="T35" fmla="*/ 356 w 356"/>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10">
                  <a:moveTo>
                    <a:pt x="101" y="609"/>
                  </a:moveTo>
                  <a:lnTo>
                    <a:pt x="355" y="609"/>
                  </a:lnTo>
                  <a:lnTo>
                    <a:pt x="304" y="558"/>
                  </a:lnTo>
                  <a:lnTo>
                    <a:pt x="253" y="51"/>
                  </a:lnTo>
                  <a:lnTo>
                    <a:pt x="202" y="0"/>
                  </a:lnTo>
                  <a:lnTo>
                    <a:pt x="152" y="0"/>
                  </a:lnTo>
                  <a:lnTo>
                    <a:pt x="101" y="51"/>
                  </a:lnTo>
                  <a:lnTo>
                    <a:pt x="50" y="558"/>
                  </a:lnTo>
                  <a:lnTo>
                    <a:pt x="0" y="609"/>
                  </a:lnTo>
                  <a:lnTo>
                    <a:pt x="101" y="609"/>
                  </a:lnTo>
                </a:path>
              </a:pathLst>
            </a:custGeom>
            <a:solidFill>
              <a:schemeClr val="folHlink"/>
            </a:solidFill>
            <a:ln w="9366">
              <a:solidFill>
                <a:srgbClr val="000000"/>
              </a:solidFill>
              <a:round/>
              <a:headEnd/>
              <a:tailEnd/>
            </a:ln>
          </p:spPr>
          <p:txBody>
            <a:bodyPr/>
            <a:lstStyle/>
            <a:p>
              <a:endParaRPr lang="en-US" dirty="0">
                <a:latin typeface="Agilent TT Cond" pitchFamily="34" charset="0"/>
              </a:endParaRPr>
            </a:p>
          </p:txBody>
        </p:sp>
        <p:sp>
          <p:nvSpPr>
            <p:cNvPr id="71803" name="Freeform 56"/>
            <p:cNvSpPr>
              <a:spLocks/>
            </p:cNvSpPr>
            <p:nvPr/>
          </p:nvSpPr>
          <p:spPr bwMode="auto">
            <a:xfrm>
              <a:off x="1960" y="3404"/>
              <a:ext cx="305" cy="711"/>
            </a:xfrm>
            <a:custGeom>
              <a:avLst/>
              <a:gdLst>
                <a:gd name="T0" fmla="*/ 0 w 305"/>
                <a:gd name="T1" fmla="*/ 101 h 711"/>
                <a:gd name="T2" fmla="*/ 102 w 305"/>
                <a:gd name="T3" fmla="*/ 0 h 711"/>
                <a:gd name="T4" fmla="*/ 152 w 305"/>
                <a:gd name="T5" fmla="*/ 0 h 711"/>
                <a:gd name="T6" fmla="*/ 202 w 305"/>
                <a:gd name="T7" fmla="*/ 50 h 711"/>
                <a:gd name="T8" fmla="*/ 253 w 305"/>
                <a:gd name="T9" fmla="*/ 557 h 711"/>
                <a:gd name="T10" fmla="*/ 304 w 305"/>
                <a:gd name="T11" fmla="*/ 608 h 711"/>
                <a:gd name="T12" fmla="*/ 202 w 305"/>
                <a:gd name="T13" fmla="*/ 710 h 711"/>
                <a:gd name="T14" fmla="*/ 152 w 305"/>
                <a:gd name="T15" fmla="*/ 659 h 711"/>
                <a:gd name="T16" fmla="*/ 102 w 305"/>
                <a:gd name="T17" fmla="*/ 152 h 711"/>
                <a:gd name="T18" fmla="*/ 51 w 305"/>
                <a:gd name="T19" fmla="*/ 101 h 711"/>
                <a:gd name="T20" fmla="*/ 0 w 305"/>
                <a:gd name="T21" fmla="*/ 101 h 711"/>
                <a:gd name="T22" fmla="*/ 0 w 305"/>
                <a:gd name="T23" fmla="*/ 101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711"/>
                <a:gd name="T38" fmla="*/ 305 w 305"/>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711">
                  <a:moveTo>
                    <a:pt x="0" y="101"/>
                  </a:moveTo>
                  <a:lnTo>
                    <a:pt x="102" y="0"/>
                  </a:lnTo>
                  <a:lnTo>
                    <a:pt x="152" y="0"/>
                  </a:lnTo>
                  <a:lnTo>
                    <a:pt x="202" y="50"/>
                  </a:lnTo>
                  <a:lnTo>
                    <a:pt x="253" y="557"/>
                  </a:lnTo>
                  <a:lnTo>
                    <a:pt x="304" y="608"/>
                  </a:lnTo>
                  <a:lnTo>
                    <a:pt x="202" y="710"/>
                  </a:lnTo>
                  <a:lnTo>
                    <a:pt x="152" y="659"/>
                  </a:lnTo>
                  <a:lnTo>
                    <a:pt x="102" y="152"/>
                  </a:lnTo>
                  <a:lnTo>
                    <a:pt x="51" y="101"/>
                  </a:lnTo>
                  <a:lnTo>
                    <a:pt x="0" y="101"/>
                  </a:lnTo>
                </a:path>
              </a:pathLst>
            </a:custGeom>
            <a:solidFill>
              <a:schemeClr val="folHlink"/>
            </a:solidFill>
            <a:ln w="9366">
              <a:solidFill>
                <a:srgbClr val="000000"/>
              </a:solidFill>
              <a:round/>
              <a:headEnd/>
              <a:tailEnd/>
            </a:ln>
          </p:spPr>
          <p:txBody>
            <a:bodyPr/>
            <a:lstStyle/>
            <a:p>
              <a:endParaRPr lang="en-US" dirty="0">
                <a:latin typeface="Agilent TT Cond" pitchFamily="34" charset="0"/>
              </a:endParaRPr>
            </a:p>
          </p:txBody>
        </p:sp>
      </p:grpSp>
      <p:grpSp>
        <p:nvGrpSpPr>
          <p:cNvPr id="71703" name="Group 57"/>
          <p:cNvGrpSpPr>
            <a:grpSpLocks/>
          </p:cNvGrpSpPr>
          <p:nvPr/>
        </p:nvGrpSpPr>
        <p:grpSpPr bwMode="auto">
          <a:xfrm>
            <a:off x="7708900" y="1857375"/>
            <a:ext cx="673100" cy="1006475"/>
            <a:chOff x="2520" y="3103"/>
            <a:chExt cx="459" cy="711"/>
          </a:xfrm>
        </p:grpSpPr>
        <p:sp>
          <p:nvSpPr>
            <p:cNvPr id="71800" name="Freeform 58" descr="25%"/>
            <p:cNvSpPr>
              <a:spLocks/>
            </p:cNvSpPr>
            <p:nvPr/>
          </p:nvSpPr>
          <p:spPr bwMode="auto">
            <a:xfrm>
              <a:off x="2520" y="3203"/>
              <a:ext cx="355" cy="610"/>
            </a:xfrm>
            <a:custGeom>
              <a:avLst/>
              <a:gdLst>
                <a:gd name="T0" fmla="*/ 101 w 355"/>
                <a:gd name="T1" fmla="*/ 609 h 610"/>
                <a:gd name="T2" fmla="*/ 354 w 355"/>
                <a:gd name="T3" fmla="*/ 609 h 610"/>
                <a:gd name="T4" fmla="*/ 304 w 355"/>
                <a:gd name="T5" fmla="*/ 558 h 610"/>
                <a:gd name="T6" fmla="*/ 252 w 355"/>
                <a:gd name="T7" fmla="*/ 52 h 610"/>
                <a:gd name="T8" fmla="*/ 202 w 355"/>
                <a:gd name="T9" fmla="*/ 0 h 610"/>
                <a:gd name="T10" fmla="*/ 152 w 355"/>
                <a:gd name="T11" fmla="*/ 0 h 610"/>
                <a:gd name="T12" fmla="*/ 101 w 355"/>
                <a:gd name="T13" fmla="*/ 52 h 610"/>
                <a:gd name="T14" fmla="*/ 50 w 355"/>
                <a:gd name="T15" fmla="*/ 558 h 610"/>
                <a:gd name="T16" fmla="*/ 0 w 355"/>
                <a:gd name="T17" fmla="*/ 609 h 610"/>
                <a:gd name="T18" fmla="*/ 101 w 355"/>
                <a:gd name="T19" fmla="*/ 609 h 610"/>
                <a:gd name="T20" fmla="*/ 101 w 355"/>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10"/>
                <a:gd name="T35" fmla="*/ 355 w 355"/>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10">
                  <a:moveTo>
                    <a:pt x="101" y="609"/>
                  </a:moveTo>
                  <a:lnTo>
                    <a:pt x="354" y="609"/>
                  </a:lnTo>
                  <a:lnTo>
                    <a:pt x="304" y="558"/>
                  </a:lnTo>
                  <a:lnTo>
                    <a:pt x="252" y="52"/>
                  </a:lnTo>
                  <a:lnTo>
                    <a:pt x="202" y="0"/>
                  </a:lnTo>
                  <a:lnTo>
                    <a:pt x="152" y="0"/>
                  </a:lnTo>
                  <a:lnTo>
                    <a:pt x="101" y="52"/>
                  </a:lnTo>
                  <a:lnTo>
                    <a:pt x="50" y="558"/>
                  </a:lnTo>
                  <a:lnTo>
                    <a:pt x="0" y="609"/>
                  </a:lnTo>
                  <a:lnTo>
                    <a:pt x="101" y="609"/>
                  </a:lnTo>
                </a:path>
              </a:pathLst>
            </a:custGeom>
            <a:pattFill prst="pct25">
              <a:fgClr>
                <a:schemeClr val="accent2"/>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801" name="Freeform 59" descr="25%"/>
            <p:cNvSpPr>
              <a:spLocks/>
            </p:cNvSpPr>
            <p:nvPr/>
          </p:nvSpPr>
          <p:spPr bwMode="auto">
            <a:xfrm>
              <a:off x="2672" y="3103"/>
              <a:ext cx="307" cy="711"/>
            </a:xfrm>
            <a:custGeom>
              <a:avLst/>
              <a:gdLst>
                <a:gd name="T0" fmla="*/ 0 w 307"/>
                <a:gd name="T1" fmla="*/ 101 h 711"/>
                <a:gd name="T2" fmla="*/ 102 w 307"/>
                <a:gd name="T3" fmla="*/ 0 h 711"/>
                <a:gd name="T4" fmla="*/ 153 w 307"/>
                <a:gd name="T5" fmla="*/ 0 h 711"/>
                <a:gd name="T6" fmla="*/ 204 w 307"/>
                <a:gd name="T7" fmla="*/ 50 h 711"/>
                <a:gd name="T8" fmla="*/ 253 w 307"/>
                <a:gd name="T9" fmla="*/ 558 h 711"/>
                <a:gd name="T10" fmla="*/ 306 w 307"/>
                <a:gd name="T11" fmla="*/ 608 h 711"/>
                <a:gd name="T12" fmla="*/ 204 w 307"/>
                <a:gd name="T13" fmla="*/ 710 h 711"/>
                <a:gd name="T14" fmla="*/ 153 w 307"/>
                <a:gd name="T15" fmla="*/ 659 h 711"/>
                <a:gd name="T16" fmla="*/ 102 w 307"/>
                <a:gd name="T17" fmla="*/ 153 h 711"/>
                <a:gd name="T18" fmla="*/ 51 w 307"/>
                <a:gd name="T19" fmla="*/ 101 h 711"/>
                <a:gd name="T20" fmla="*/ 0 w 307"/>
                <a:gd name="T21" fmla="*/ 101 h 711"/>
                <a:gd name="T22" fmla="*/ 0 w 307"/>
                <a:gd name="T23" fmla="*/ 101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711"/>
                <a:gd name="T38" fmla="*/ 307 w 307"/>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711">
                  <a:moveTo>
                    <a:pt x="0" y="101"/>
                  </a:moveTo>
                  <a:lnTo>
                    <a:pt x="102" y="0"/>
                  </a:lnTo>
                  <a:lnTo>
                    <a:pt x="153" y="0"/>
                  </a:lnTo>
                  <a:lnTo>
                    <a:pt x="204" y="50"/>
                  </a:lnTo>
                  <a:lnTo>
                    <a:pt x="253" y="558"/>
                  </a:lnTo>
                  <a:lnTo>
                    <a:pt x="306" y="608"/>
                  </a:lnTo>
                  <a:lnTo>
                    <a:pt x="204" y="710"/>
                  </a:lnTo>
                  <a:lnTo>
                    <a:pt x="153" y="659"/>
                  </a:lnTo>
                  <a:lnTo>
                    <a:pt x="102" y="153"/>
                  </a:lnTo>
                  <a:lnTo>
                    <a:pt x="51" y="101"/>
                  </a:lnTo>
                  <a:lnTo>
                    <a:pt x="0" y="101"/>
                  </a:lnTo>
                </a:path>
              </a:pathLst>
            </a:custGeom>
            <a:pattFill prst="pct25">
              <a:fgClr>
                <a:schemeClr val="accent2"/>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704" name="Group 60"/>
          <p:cNvGrpSpPr>
            <a:grpSpLocks/>
          </p:cNvGrpSpPr>
          <p:nvPr/>
        </p:nvGrpSpPr>
        <p:grpSpPr bwMode="auto">
          <a:xfrm>
            <a:off x="7485063" y="2071688"/>
            <a:ext cx="673100" cy="1006475"/>
            <a:chOff x="2368" y="3255"/>
            <a:chExt cx="458" cy="711"/>
          </a:xfrm>
        </p:grpSpPr>
        <p:sp>
          <p:nvSpPr>
            <p:cNvPr id="71798" name="Freeform 61" descr="75%"/>
            <p:cNvSpPr>
              <a:spLocks/>
            </p:cNvSpPr>
            <p:nvPr/>
          </p:nvSpPr>
          <p:spPr bwMode="auto">
            <a:xfrm>
              <a:off x="2368" y="3356"/>
              <a:ext cx="356" cy="609"/>
            </a:xfrm>
            <a:custGeom>
              <a:avLst/>
              <a:gdLst>
                <a:gd name="T0" fmla="*/ 102 w 356"/>
                <a:gd name="T1" fmla="*/ 608 h 609"/>
                <a:gd name="T2" fmla="*/ 355 w 356"/>
                <a:gd name="T3" fmla="*/ 608 h 609"/>
                <a:gd name="T4" fmla="*/ 304 w 356"/>
                <a:gd name="T5" fmla="*/ 557 h 609"/>
                <a:gd name="T6" fmla="*/ 254 w 356"/>
                <a:gd name="T7" fmla="*/ 50 h 609"/>
                <a:gd name="T8" fmla="*/ 203 w 356"/>
                <a:gd name="T9" fmla="*/ 0 h 609"/>
                <a:gd name="T10" fmla="*/ 152 w 356"/>
                <a:gd name="T11" fmla="*/ 0 h 609"/>
                <a:gd name="T12" fmla="*/ 102 w 356"/>
                <a:gd name="T13" fmla="*/ 50 h 609"/>
                <a:gd name="T14" fmla="*/ 51 w 356"/>
                <a:gd name="T15" fmla="*/ 557 h 609"/>
                <a:gd name="T16" fmla="*/ 0 w 356"/>
                <a:gd name="T17" fmla="*/ 608 h 609"/>
                <a:gd name="T18" fmla="*/ 102 w 356"/>
                <a:gd name="T19" fmla="*/ 608 h 609"/>
                <a:gd name="T20" fmla="*/ 102 w 356"/>
                <a:gd name="T21" fmla="*/ 608 h 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09"/>
                <a:gd name="T35" fmla="*/ 356 w 356"/>
                <a:gd name="T36" fmla="*/ 609 h 6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09">
                  <a:moveTo>
                    <a:pt x="102" y="608"/>
                  </a:moveTo>
                  <a:lnTo>
                    <a:pt x="355" y="608"/>
                  </a:lnTo>
                  <a:lnTo>
                    <a:pt x="304" y="557"/>
                  </a:lnTo>
                  <a:lnTo>
                    <a:pt x="254" y="50"/>
                  </a:lnTo>
                  <a:lnTo>
                    <a:pt x="203" y="0"/>
                  </a:lnTo>
                  <a:lnTo>
                    <a:pt x="152" y="0"/>
                  </a:lnTo>
                  <a:lnTo>
                    <a:pt x="102" y="50"/>
                  </a:lnTo>
                  <a:lnTo>
                    <a:pt x="51" y="557"/>
                  </a:lnTo>
                  <a:lnTo>
                    <a:pt x="0" y="608"/>
                  </a:lnTo>
                  <a:lnTo>
                    <a:pt x="102" y="608"/>
                  </a:lnTo>
                </a:path>
              </a:pathLst>
            </a:custGeom>
            <a:pattFill prst="pct75">
              <a:fgClr>
                <a:schemeClr val="accent2"/>
              </a:fgClr>
              <a:bgClr>
                <a:srgbClr val="FFFFFF"/>
              </a:bgClr>
            </a:pattFill>
            <a:ln w="9366">
              <a:solidFill>
                <a:srgbClr val="000000"/>
              </a:solidFill>
              <a:round/>
              <a:headEnd/>
              <a:tailEnd/>
            </a:ln>
          </p:spPr>
          <p:txBody>
            <a:bodyPr/>
            <a:lstStyle/>
            <a:p>
              <a:endParaRPr lang="en-US" dirty="0">
                <a:latin typeface="Agilent TT Cond" pitchFamily="34" charset="0"/>
              </a:endParaRPr>
            </a:p>
          </p:txBody>
        </p:sp>
        <p:sp>
          <p:nvSpPr>
            <p:cNvPr id="71799" name="Freeform 62" descr="75%"/>
            <p:cNvSpPr>
              <a:spLocks/>
            </p:cNvSpPr>
            <p:nvPr/>
          </p:nvSpPr>
          <p:spPr bwMode="auto">
            <a:xfrm>
              <a:off x="2521" y="3255"/>
              <a:ext cx="305" cy="711"/>
            </a:xfrm>
            <a:custGeom>
              <a:avLst/>
              <a:gdLst>
                <a:gd name="T0" fmla="*/ 0 w 305"/>
                <a:gd name="T1" fmla="*/ 101 h 711"/>
                <a:gd name="T2" fmla="*/ 102 w 305"/>
                <a:gd name="T3" fmla="*/ 0 h 711"/>
                <a:gd name="T4" fmla="*/ 152 w 305"/>
                <a:gd name="T5" fmla="*/ 0 h 711"/>
                <a:gd name="T6" fmla="*/ 204 w 305"/>
                <a:gd name="T7" fmla="*/ 50 h 711"/>
                <a:gd name="T8" fmla="*/ 254 w 305"/>
                <a:gd name="T9" fmla="*/ 558 h 711"/>
                <a:gd name="T10" fmla="*/ 304 w 305"/>
                <a:gd name="T11" fmla="*/ 608 h 711"/>
                <a:gd name="T12" fmla="*/ 204 w 305"/>
                <a:gd name="T13" fmla="*/ 710 h 711"/>
                <a:gd name="T14" fmla="*/ 152 w 305"/>
                <a:gd name="T15" fmla="*/ 659 h 711"/>
                <a:gd name="T16" fmla="*/ 102 w 305"/>
                <a:gd name="T17" fmla="*/ 151 h 711"/>
                <a:gd name="T18" fmla="*/ 51 w 305"/>
                <a:gd name="T19" fmla="*/ 101 h 711"/>
                <a:gd name="T20" fmla="*/ 0 w 305"/>
                <a:gd name="T21" fmla="*/ 101 h 711"/>
                <a:gd name="T22" fmla="*/ 0 w 305"/>
                <a:gd name="T23" fmla="*/ 101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5"/>
                <a:gd name="T37" fmla="*/ 0 h 711"/>
                <a:gd name="T38" fmla="*/ 305 w 305"/>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5" h="711">
                  <a:moveTo>
                    <a:pt x="0" y="101"/>
                  </a:moveTo>
                  <a:lnTo>
                    <a:pt x="102" y="0"/>
                  </a:lnTo>
                  <a:lnTo>
                    <a:pt x="152" y="0"/>
                  </a:lnTo>
                  <a:lnTo>
                    <a:pt x="204" y="50"/>
                  </a:lnTo>
                  <a:lnTo>
                    <a:pt x="254" y="558"/>
                  </a:lnTo>
                  <a:lnTo>
                    <a:pt x="304" y="608"/>
                  </a:lnTo>
                  <a:lnTo>
                    <a:pt x="204" y="710"/>
                  </a:lnTo>
                  <a:lnTo>
                    <a:pt x="152" y="659"/>
                  </a:lnTo>
                  <a:lnTo>
                    <a:pt x="102" y="151"/>
                  </a:lnTo>
                  <a:lnTo>
                    <a:pt x="51" y="101"/>
                  </a:lnTo>
                  <a:lnTo>
                    <a:pt x="0" y="101"/>
                  </a:lnTo>
                </a:path>
              </a:pathLst>
            </a:custGeom>
            <a:pattFill prst="pct75">
              <a:fgClr>
                <a:schemeClr val="accent2"/>
              </a:fgClr>
              <a:bgClr>
                <a:srgbClr val="FFFFFF"/>
              </a:bgClr>
            </a:pattFill>
            <a:ln w="9366">
              <a:solidFill>
                <a:srgbClr val="000000"/>
              </a:solidFill>
              <a:round/>
              <a:headEnd/>
              <a:tailEnd/>
            </a:ln>
          </p:spPr>
          <p:txBody>
            <a:bodyPr/>
            <a:lstStyle/>
            <a:p>
              <a:endParaRPr lang="en-US" dirty="0">
                <a:latin typeface="Agilent TT Cond" pitchFamily="34" charset="0"/>
              </a:endParaRPr>
            </a:p>
          </p:txBody>
        </p:sp>
      </p:grpSp>
      <p:grpSp>
        <p:nvGrpSpPr>
          <p:cNvPr id="71705" name="Group 63"/>
          <p:cNvGrpSpPr>
            <a:grpSpLocks/>
          </p:cNvGrpSpPr>
          <p:nvPr/>
        </p:nvGrpSpPr>
        <p:grpSpPr bwMode="auto">
          <a:xfrm>
            <a:off x="7259638" y="2287588"/>
            <a:ext cx="674687" cy="1008062"/>
            <a:chOff x="2214" y="3408"/>
            <a:chExt cx="459" cy="711"/>
          </a:xfrm>
        </p:grpSpPr>
        <p:sp>
          <p:nvSpPr>
            <p:cNvPr id="71796" name="Freeform 64"/>
            <p:cNvSpPr>
              <a:spLocks/>
            </p:cNvSpPr>
            <p:nvPr/>
          </p:nvSpPr>
          <p:spPr bwMode="auto">
            <a:xfrm>
              <a:off x="2214" y="3508"/>
              <a:ext cx="356" cy="610"/>
            </a:xfrm>
            <a:custGeom>
              <a:avLst/>
              <a:gdLst>
                <a:gd name="T0" fmla="*/ 101 w 356"/>
                <a:gd name="T1" fmla="*/ 609 h 610"/>
                <a:gd name="T2" fmla="*/ 355 w 356"/>
                <a:gd name="T3" fmla="*/ 609 h 610"/>
                <a:gd name="T4" fmla="*/ 305 w 356"/>
                <a:gd name="T5" fmla="*/ 558 h 610"/>
                <a:gd name="T6" fmla="*/ 253 w 356"/>
                <a:gd name="T7" fmla="*/ 51 h 610"/>
                <a:gd name="T8" fmla="*/ 203 w 356"/>
                <a:gd name="T9" fmla="*/ 0 h 610"/>
                <a:gd name="T10" fmla="*/ 152 w 356"/>
                <a:gd name="T11" fmla="*/ 0 h 610"/>
                <a:gd name="T12" fmla="*/ 101 w 356"/>
                <a:gd name="T13" fmla="*/ 51 h 610"/>
                <a:gd name="T14" fmla="*/ 51 w 356"/>
                <a:gd name="T15" fmla="*/ 558 h 610"/>
                <a:gd name="T16" fmla="*/ 0 w 356"/>
                <a:gd name="T17" fmla="*/ 609 h 610"/>
                <a:gd name="T18" fmla="*/ 101 w 356"/>
                <a:gd name="T19" fmla="*/ 609 h 610"/>
                <a:gd name="T20" fmla="*/ 101 w 356"/>
                <a:gd name="T21" fmla="*/ 609 h 6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610"/>
                <a:gd name="T35" fmla="*/ 356 w 356"/>
                <a:gd name="T36" fmla="*/ 610 h 6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610">
                  <a:moveTo>
                    <a:pt x="101" y="609"/>
                  </a:moveTo>
                  <a:lnTo>
                    <a:pt x="355" y="609"/>
                  </a:lnTo>
                  <a:lnTo>
                    <a:pt x="305" y="558"/>
                  </a:lnTo>
                  <a:lnTo>
                    <a:pt x="253" y="51"/>
                  </a:lnTo>
                  <a:lnTo>
                    <a:pt x="203" y="0"/>
                  </a:lnTo>
                  <a:lnTo>
                    <a:pt x="152" y="0"/>
                  </a:lnTo>
                  <a:lnTo>
                    <a:pt x="101" y="51"/>
                  </a:lnTo>
                  <a:lnTo>
                    <a:pt x="51" y="558"/>
                  </a:lnTo>
                  <a:lnTo>
                    <a:pt x="0" y="609"/>
                  </a:lnTo>
                  <a:lnTo>
                    <a:pt x="101" y="609"/>
                  </a:lnTo>
                </a:path>
              </a:pathLst>
            </a:custGeom>
            <a:solidFill>
              <a:schemeClr val="accent2"/>
            </a:solidFill>
            <a:ln w="9366">
              <a:solidFill>
                <a:srgbClr val="000000"/>
              </a:solidFill>
              <a:round/>
              <a:headEnd/>
              <a:tailEnd/>
            </a:ln>
          </p:spPr>
          <p:txBody>
            <a:bodyPr/>
            <a:lstStyle/>
            <a:p>
              <a:endParaRPr lang="en-US" dirty="0">
                <a:latin typeface="Agilent TT Cond" pitchFamily="34" charset="0"/>
              </a:endParaRPr>
            </a:p>
          </p:txBody>
        </p:sp>
        <p:sp>
          <p:nvSpPr>
            <p:cNvPr id="71797" name="Freeform 65"/>
            <p:cNvSpPr>
              <a:spLocks/>
            </p:cNvSpPr>
            <p:nvPr/>
          </p:nvSpPr>
          <p:spPr bwMode="auto">
            <a:xfrm>
              <a:off x="2367" y="3408"/>
              <a:ext cx="306" cy="711"/>
            </a:xfrm>
            <a:custGeom>
              <a:avLst/>
              <a:gdLst>
                <a:gd name="T0" fmla="*/ 0 w 306"/>
                <a:gd name="T1" fmla="*/ 101 h 711"/>
                <a:gd name="T2" fmla="*/ 101 w 306"/>
                <a:gd name="T3" fmla="*/ 0 h 711"/>
                <a:gd name="T4" fmla="*/ 153 w 306"/>
                <a:gd name="T5" fmla="*/ 0 h 711"/>
                <a:gd name="T6" fmla="*/ 203 w 306"/>
                <a:gd name="T7" fmla="*/ 50 h 711"/>
                <a:gd name="T8" fmla="*/ 254 w 306"/>
                <a:gd name="T9" fmla="*/ 558 h 711"/>
                <a:gd name="T10" fmla="*/ 305 w 306"/>
                <a:gd name="T11" fmla="*/ 609 h 711"/>
                <a:gd name="T12" fmla="*/ 203 w 306"/>
                <a:gd name="T13" fmla="*/ 710 h 711"/>
                <a:gd name="T14" fmla="*/ 153 w 306"/>
                <a:gd name="T15" fmla="*/ 659 h 711"/>
                <a:gd name="T16" fmla="*/ 101 w 306"/>
                <a:gd name="T17" fmla="*/ 152 h 711"/>
                <a:gd name="T18" fmla="*/ 51 w 306"/>
                <a:gd name="T19" fmla="*/ 101 h 711"/>
                <a:gd name="T20" fmla="*/ 0 w 306"/>
                <a:gd name="T21" fmla="*/ 101 h 711"/>
                <a:gd name="T22" fmla="*/ 0 w 306"/>
                <a:gd name="T23" fmla="*/ 101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6"/>
                <a:gd name="T37" fmla="*/ 0 h 711"/>
                <a:gd name="T38" fmla="*/ 306 w 306"/>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6" h="711">
                  <a:moveTo>
                    <a:pt x="0" y="101"/>
                  </a:moveTo>
                  <a:lnTo>
                    <a:pt x="101" y="0"/>
                  </a:lnTo>
                  <a:lnTo>
                    <a:pt x="153" y="0"/>
                  </a:lnTo>
                  <a:lnTo>
                    <a:pt x="203" y="50"/>
                  </a:lnTo>
                  <a:lnTo>
                    <a:pt x="254" y="558"/>
                  </a:lnTo>
                  <a:lnTo>
                    <a:pt x="305" y="609"/>
                  </a:lnTo>
                  <a:lnTo>
                    <a:pt x="203" y="710"/>
                  </a:lnTo>
                  <a:lnTo>
                    <a:pt x="153" y="659"/>
                  </a:lnTo>
                  <a:lnTo>
                    <a:pt x="101" y="152"/>
                  </a:lnTo>
                  <a:lnTo>
                    <a:pt x="51" y="101"/>
                  </a:lnTo>
                  <a:lnTo>
                    <a:pt x="0" y="101"/>
                  </a:lnTo>
                </a:path>
              </a:pathLst>
            </a:custGeom>
            <a:solidFill>
              <a:schemeClr val="accent2"/>
            </a:solidFill>
            <a:ln w="9366">
              <a:solidFill>
                <a:srgbClr val="000000"/>
              </a:solidFill>
              <a:round/>
              <a:headEnd/>
              <a:tailEnd/>
            </a:ln>
          </p:spPr>
          <p:txBody>
            <a:bodyPr/>
            <a:lstStyle/>
            <a:p>
              <a:endParaRPr lang="en-US" dirty="0">
                <a:latin typeface="Agilent TT Cond" pitchFamily="34" charset="0"/>
              </a:endParaRPr>
            </a:p>
          </p:txBody>
        </p:sp>
      </p:grpSp>
      <p:sp>
        <p:nvSpPr>
          <p:cNvPr id="71706" name="Line 66"/>
          <p:cNvSpPr>
            <a:spLocks noChangeShapeType="1"/>
          </p:cNvSpPr>
          <p:nvPr/>
        </p:nvSpPr>
        <p:spPr bwMode="auto">
          <a:xfrm flipV="1">
            <a:off x="4887913" y="1779588"/>
            <a:ext cx="0" cy="1519237"/>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71707" name="Line 67"/>
          <p:cNvSpPr>
            <a:spLocks noChangeShapeType="1"/>
          </p:cNvSpPr>
          <p:nvPr/>
        </p:nvSpPr>
        <p:spPr bwMode="auto">
          <a:xfrm>
            <a:off x="4887913" y="3302000"/>
            <a:ext cx="3144837" cy="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grpSp>
        <p:nvGrpSpPr>
          <p:cNvPr id="71708" name="Group 68"/>
          <p:cNvGrpSpPr>
            <a:grpSpLocks/>
          </p:cNvGrpSpPr>
          <p:nvPr/>
        </p:nvGrpSpPr>
        <p:grpSpPr bwMode="auto">
          <a:xfrm>
            <a:off x="4724400" y="3836988"/>
            <a:ext cx="3581400" cy="1752600"/>
            <a:chOff x="864" y="1248"/>
            <a:chExt cx="4032" cy="1440"/>
          </a:xfrm>
        </p:grpSpPr>
        <p:grpSp>
          <p:nvGrpSpPr>
            <p:cNvPr id="71740" name="Group 69"/>
            <p:cNvGrpSpPr>
              <a:grpSpLocks/>
            </p:cNvGrpSpPr>
            <p:nvPr/>
          </p:nvGrpSpPr>
          <p:grpSpPr bwMode="auto">
            <a:xfrm>
              <a:off x="864" y="1248"/>
              <a:ext cx="2304" cy="1440"/>
              <a:chOff x="1728" y="1248"/>
              <a:chExt cx="2304" cy="1440"/>
            </a:xfrm>
          </p:grpSpPr>
          <p:sp>
            <p:nvSpPr>
              <p:cNvPr id="71789" name="Freeform 70"/>
              <p:cNvSpPr>
                <a:spLocks/>
              </p:cNvSpPr>
              <p:nvPr/>
            </p:nvSpPr>
            <p:spPr bwMode="auto">
              <a:xfrm>
                <a:off x="3168"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chemeClr val="accent2">
                  <a:alpha val="50195"/>
                </a:scheme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90" name="Freeform 71"/>
              <p:cNvSpPr>
                <a:spLocks/>
              </p:cNvSpPr>
              <p:nvPr/>
            </p:nvSpPr>
            <p:spPr bwMode="auto">
              <a:xfrm>
                <a:off x="345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chemeClr val="accent2">
                  <a:alpha val="50195"/>
                </a:scheme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91" name="Freeform 72"/>
              <p:cNvSpPr>
                <a:spLocks/>
              </p:cNvSpPr>
              <p:nvPr/>
            </p:nvSpPr>
            <p:spPr bwMode="auto">
              <a:xfrm>
                <a:off x="3744"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chemeClr val="accent2">
                  <a:alpha val="50195"/>
                </a:scheme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92" name="Freeform 73"/>
              <p:cNvSpPr>
                <a:spLocks/>
              </p:cNvSpPr>
              <p:nvPr/>
            </p:nvSpPr>
            <p:spPr bwMode="auto">
              <a:xfrm flipH="1">
                <a:off x="2304"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chemeClr val="accent2">
                  <a:alpha val="50195"/>
                </a:scheme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93" name="Freeform 74"/>
              <p:cNvSpPr>
                <a:spLocks/>
              </p:cNvSpPr>
              <p:nvPr/>
            </p:nvSpPr>
            <p:spPr bwMode="auto">
              <a:xfrm flipH="1">
                <a:off x="201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chemeClr val="accent2">
                  <a:alpha val="50195"/>
                </a:scheme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94" name="Freeform 75"/>
              <p:cNvSpPr>
                <a:spLocks/>
              </p:cNvSpPr>
              <p:nvPr/>
            </p:nvSpPr>
            <p:spPr bwMode="auto">
              <a:xfrm flipH="1">
                <a:off x="1728"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chemeClr val="accent2">
                  <a:alpha val="50195"/>
                </a:scheme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95" name="Freeform 76"/>
              <p:cNvSpPr>
                <a:spLocks/>
              </p:cNvSpPr>
              <p:nvPr/>
            </p:nvSpPr>
            <p:spPr bwMode="auto">
              <a:xfrm>
                <a:off x="2592" y="1248"/>
                <a:ext cx="576" cy="1440"/>
              </a:xfrm>
              <a:custGeom>
                <a:avLst/>
                <a:gdLst>
                  <a:gd name="T0" fmla="*/ 0 w 576"/>
                  <a:gd name="T1" fmla="*/ 1440 h 1440"/>
                  <a:gd name="T2" fmla="*/ 111 w 576"/>
                  <a:gd name="T3" fmla="*/ 291 h 1440"/>
                  <a:gd name="T4" fmla="*/ 288 w 576"/>
                  <a:gd name="T5" fmla="*/ 0 h 1440"/>
                  <a:gd name="T6" fmla="*/ 477 w 576"/>
                  <a:gd name="T7" fmla="*/ 291 h 1440"/>
                  <a:gd name="T8" fmla="*/ 576 w 576"/>
                  <a:gd name="T9" fmla="*/ 1440 h 1440"/>
                  <a:gd name="T10" fmla="*/ 0 60000 65536"/>
                  <a:gd name="T11" fmla="*/ 0 60000 65536"/>
                  <a:gd name="T12" fmla="*/ 0 60000 65536"/>
                  <a:gd name="T13" fmla="*/ 0 60000 65536"/>
                  <a:gd name="T14" fmla="*/ 0 60000 65536"/>
                  <a:gd name="T15" fmla="*/ 0 w 576"/>
                  <a:gd name="T16" fmla="*/ 0 h 1440"/>
                  <a:gd name="T17" fmla="*/ 576 w 576"/>
                  <a:gd name="T18" fmla="*/ 1440 h 1440"/>
                </a:gdLst>
                <a:ahLst/>
                <a:cxnLst>
                  <a:cxn ang="T10">
                    <a:pos x="T0" y="T1"/>
                  </a:cxn>
                  <a:cxn ang="T11">
                    <a:pos x="T2" y="T3"/>
                  </a:cxn>
                  <a:cxn ang="T12">
                    <a:pos x="T4" y="T5"/>
                  </a:cxn>
                  <a:cxn ang="T13">
                    <a:pos x="T6" y="T7"/>
                  </a:cxn>
                  <a:cxn ang="T14">
                    <a:pos x="T8" y="T9"/>
                  </a:cxn>
                </a:cxnLst>
                <a:rect l="T15" t="T16" r="T17" b="T18"/>
                <a:pathLst>
                  <a:path w="576" h="1440">
                    <a:moveTo>
                      <a:pt x="0" y="1440"/>
                    </a:moveTo>
                    <a:cubicBezTo>
                      <a:pt x="18" y="1249"/>
                      <a:pt x="63" y="531"/>
                      <a:pt x="111" y="291"/>
                    </a:cubicBezTo>
                    <a:cubicBezTo>
                      <a:pt x="159" y="51"/>
                      <a:pt x="227" y="0"/>
                      <a:pt x="288" y="0"/>
                    </a:cubicBezTo>
                    <a:cubicBezTo>
                      <a:pt x="349" y="0"/>
                      <a:pt x="429" y="51"/>
                      <a:pt x="477" y="291"/>
                    </a:cubicBezTo>
                    <a:cubicBezTo>
                      <a:pt x="525" y="531"/>
                      <a:pt x="556" y="1201"/>
                      <a:pt x="576" y="1440"/>
                    </a:cubicBezTo>
                  </a:path>
                </a:pathLst>
              </a:custGeom>
              <a:solidFill>
                <a:schemeClr val="accent2">
                  <a:alpha val="50195"/>
                </a:schemeClr>
              </a:solidFill>
              <a:ln w="38100">
                <a:solidFill>
                  <a:schemeClr val="tx1"/>
                </a:solidFill>
                <a:round/>
                <a:headEnd/>
                <a:tailEnd/>
              </a:ln>
            </p:spPr>
            <p:txBody>
              <a:bodyPr wrap="none" anchor="ctr"/>
              <a:lstStyle/>
              <a:p>
                <a:endParaRPr lang="en-US" dirty="0">
                  <a:latin typeface="Agilent TT Cond" pitchFamily="34" charset="0"/>
                </a:endParaRPr>
              </a:p>
            </p:txBody>
          </p:sp>
        </p:grpSp>
        <p:grpSp>
          <p:nvGrpSpPr>
            <p:cNvPr id="71741" name="Group 77"/>
            <p:cNvGrpSpPr>
              <a:grpSpLocks/>
            </p:cNvGrpSpPr>
            <p:nvPr/>
          </p:nvGrpSpPr>
          <p:grpSpPr bwMode="auto">
            <a:xfrm>
              <a:off x="1152" y="1248"/>
              <a:ext cx="2304" cy="1440"/>
              <a:chOff x="1728" y="1248"/>
              <a:chExt cx="2304" cy="1440"/>
            </a:xfrm>
          </p:grpSpPr>
          <p:sp>
            <p:nvSpPr>
              <p:cNvPr id="71782" name="Freeform 78"/>
              <p:cNvSpPr>
                <a:spLocks/>
              </p:cNvSpPr>
              <p:nvPr/>
            </p:nvSpPr>
            <p:spPr bwMode="auto">
              <a:xfrm>
                <a:off x="3168"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0000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83" name="Freeform 79"/>
              <p:cNvSpPr>
                <a:spLocks/>
              </p:cNvSpPr>
              <p:nvPr/>
            </p:nvSpPr>
            <p:spPr bwMode="auto">
              <a:xfrm>
                <a:off x="345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0000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84" name="Freeform 80"/>
              <p:cNvSpPr>
                <a:spLocks/>
              </p:cNvSpPr>
              <p:nvPr/>
            </p:nvSpPr>
            <p:spPr bwMode="auto">
              <a:xfrm>
                <a:off x="3744"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0000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85" name="Freeform 81"/>
              <p:cNvSpPr>
                <a:spLocks/>
              </p:cNvSpPr>
              <p:nvPr/>
            </p:nvSpPr>
            <p:spPr bwMode="auto">
              <a:xfrm flipH="1">
                <a:off x="2304"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0000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86" name="Freeform 82"/>
              <p:cNvSpPr>
                <a:spLocks/>
              </p:cNvSpPr>
              <p:nvPr/>
            </p:nvSpPr>
            <p:spPr bwMode="auto">
              <a:xfrm flipH="1">
                <a:off x="201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0000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87" name="Freeform 83"/>
              <p:cNvSpPr>
                <a:spLocks/>
              </p:cNvSpPr>
              <p:nvPr/>
            </p:nvSpPr>
            <p:spPr bwMode="auto">
              <a:xfrm flipH="1">
                <a:off x="1728"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0000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88" name="Freeform 84"/>
              <p:cNvSpPr>
                <a:spLocks/>
              </p:cNvSpPr>
              <p:nvPr/>
            </p:nvSpPr>
            <p:spPr bwMode="auto">
              <a:xfrm>
                <a:off x="2592" y="1248"/>
                <a:ext cx="576" cy="1440"/>
              </a:xfrm>
              <a:custGeom>
                <a:avLst/>
                <a:gdLst>
                  <a:gd name="T0" fmla="*/ 0 w 576"/>
                  <a:gd name="T1" fmla="*/ 1440 h 1440"/>
                  <a:gd name="T2" fmla="*/ 111 w 576"/>
                  <a:gd name="T3" fmla="*/ 291 h 1440"/>
                  <a:gd name="T4" fmla="*/ 288 w 576"/>
                  <a:gd name="T5" fmla="*/ 0 h 1440"/>
                  <a:gd name="T6" fmla="*/ 477 w 576"/>
                  <a:gd name="T7" fmla="*/ 291 h 1440"/>
                  <a:gd name="T8" fmla="*/ 576 w 576"/>
                  <a:gd name="T9" fmla="*/ 1440 h 1440"/>
                  <a:gd name="T10" fmla="*/ 0 60000 65536"/>
                  <a:gd name="T11" fmla="*/ 0 60000 65536"/>
                  <a:gd name="T12" fmla="*/ 0 60000 65536"/>
                  <a:gd name="T13" fmla="*/ 0 60000 65536"/>
                  <a:gd name="T14" fmla="*/ 0 60000 65536"/>
                  <a:gd name="T15" fmla="*/ 0 w 576"/>
                  <a:gd name="T16" fmla="*/ 0 h 1440"/>
                  <a:gd name="T17" fmla="*/ 576 w 576"/>
                  <a:gd name="T18" fmla="*/ 1440 h 1440"/>
                </a:gdLst>
                <a:ahLst/>
                <a:cxnLst>
                  <a:cxn ang="T10">
                    <a:pos x="T0" y="T1"/>
                  </a:cxn>
                  <a:cxn ang="T11">
                    <a:pos x="T2" y="T3"/>
                  </a:cxn>
                  <a:cxn ang="T12">
                    <a:pos x="T4" y="T5"/>
                  </a:cxn>
                  <a:cxn ang="T13">
                    <a:pos x="T6" y="T7"/>
                  </a:cxn>
                  <a:cxn ang="T14">
                    <a:pos x="T8" y="T9"/>
                  </a:cxn>
                </a:cxnLst>
                <a:rect l="T15" t="T16" r="T17" b="T18"/>
                <a:pathLst>
                  <a:path w="576" h="1440">
                    <a:moveTo>
                      <a:pt x="0" y="1440"/>
                    </a:moveTo>
                    <a:cubicBezTo>
                      <a:pt x="18" y="1249"/>
                      <a:pt x="63" y="531"/>
                      <a:pt x="111" y="291"/>
                    </a:cubicBezTo>
                    <a:cubicBezTo>
                      <a:pt x="159" y="51"/>
                      <a:pt x="227" y="0"/>
                      <a:pt x="288" y="0"/>
                    </a:cubicBezTo>
                    <a:cubicBezTo>
                      <a:pt x="349" y="0"/>
                      <a:pt x="429" y="51"/>
                      <a:pt x="477" y="291"/>
                    </a:cubicBezTo>
                    <a:cubicBezTo>
                      <a:pt x="525" y="531"/>
                      <a:pt x="556" y="1201"/>
                      <a:pt x="576" y="1440"/>
                    </a:cubicBezTo>
                  </a:path>
                </a:pathLst>
              </a:custGeom>
              <a:solidFill>
                <a:srgbClr val="0000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grpSp>
        <p:grpSp>
          <p:nvGrpSpPr>
            <p:cNvPr id="71742" name="Group 85"/>
            <p:cNvGrpSpPr>
              <a:grpSpLocks/>
            </p:cNvGrpSpPr>
            <p:nvPr/>
          </p:nvGrpSpPr>
          <p:grpSpPr bwMode="auto">
            <a:xfrm>
              <a:off x="1440" y="1248"/>
              <a:ext cx="2304" cy="1440"/>
              <a:chOff x="1728" y="1248"/>
              <a:chExt cx="2304" cy="1440"/>
            </a:xfrm>
          </p:grpSpPr>
          <p:sp>
            <p:nvSpPr>
              <p:cNvPr id="71775" name="Freeform 86"/>
              <p:cNvSpPr>
                <a:spLocks/>
              </p:cNvSpPr>
              <p:nvPr/>
            </p:nvSpPr>
            <p:spPr bwMode="auto">
              <a:xfrm>
                <a:off x="3168"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00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6" name="Freeform 87"/>
              <p:cNvSpPr>
                <a:spLocks/>
              </p:cNvSpPr>
              <p:nvPr/>
            </p:nvSpPr>
            <p:spPr bwMode="auto">
              <a:xfrm>
                <a:off x="345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00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7" name="Freeform 88"/>
              <p:cNvSpPr>
                <a:spLocks/>
              </p:cNvSpPr>
              <p:nvPr/>
            </p:nvSpPr>
            <p:spPr bwMode="auto">
              <a:xfrm>
                <a:off x="3744"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00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8" name="Freeform 89"/>
              <p:cNvSpPr>
                <a:spLocks/>
              </p:cNvSpPr>
              <p:nvPr/>
            </p:nvSpPr>
            <p:spPr bwMode="auto">
              <a:xfrm flipH="1">
                <a:off x="2304"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00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9" name="Freeform 90"/>
              <p:cNvSpPr>
                <a:spLocks/>
              </p:cNvSpPr>
              <p:nvPr/>
            </p:nvSpPr>
            <p:spPr bwMode="auto">
              <a:xfrm flipH="1">
                <a:off x="201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00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80" name="Freeform 91"/>
              <p:cNvSpPr>
                <a:spLocks/>
              </p:cNvSpPr>
              <p:nvPr/>
            </p:nvSpPr>
            <p:spPr bwMode="auto">
              <a:xfrm flipH="1">
                <a:off x="1728"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00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81" name="Freeform 92"/>
              <p:cNvSpPr>
                <a:spLocks/>
              </p:cNvSpPr>
              <p:nvPr/>
            </p:nvSpPr>
            <p:spPr bwMode="auto">
              <a:xfrm>
                <a:off x="2592" y="1248"/>
                <a:ext cx="576" cy="1440"/>
              </a:xfrm>
              <a:custGeom>
                <a:avLst/>
                <a:gdLst>
                  <a:gd name="T0" fmla="*/ 0 w 576"/>
                  <a:gd name="T1" fmla="*/ 1440 h 1440"/>
                  <a:gd name="T2" fmla="*/ 111 w 576"/>
                  <a:gd name="T3" fmla="*/ 291 h 1440"/>
                  <a:gd name="T4" fmla="*/ 288 w 576"/>
                  <a:gd name="T5" fmla="*/ 0 h 1440"/>
                  <a:gd name="T6" fmla="*/ 477 w 576"/>
                  <a:gd name="T7" fmla="*/ 291 h 1440"/>
                  <a:gd name="T8" fmla="*/ 576 w 576"/>
                  <a:gd name="T9" fmla="*/ 1440 h 1440"/>
                  <a:gd name="T10" fmla="*/ 0 60000 65536"/>
                  <a:gd name="T11" fmla="*/ 0 60000 65536"/>
                  <a:gd name="T12" fmla="*/ 0 60000 65536"/>
                  <a:gd name="T13" fmla="*/ 0 60000 65536"/>
                  <a:gd name="T14" fmla="*/ 0 60000 65536"/>
                  <a:gd name="T15" fmla="*/ 0 w 576"/>
                  <a:gd name="T16" fmla="*/ 0 h 1440"/>
                  <a:gd name="T17" fmla="*/ 576 w 576"/>
                  <a:gd name="T18" fmla="*/ 1440 h 1440"/>
                </a:gdLst>
                <a:ahLst/>
                <a:cxnLst>
                  <a:cxn ang="T10">
                    <a:pos x="T0" y="T1"/>
                  </a:cxn>
                  <a:cxn ang="T11">
                    <a:pos x="T2" y="T3"/>
                  </a:cxn>
                  <a:cxn ang="T12">
                    <a:pos x="T4" y="T5"/>
                  </a:cxn>
                  <a:cxn ang="T13">
                    <a:pos x="T6" y="T7"/>
                  </a:cxn>
                  <a:cxn ang="T14">
                    <a:pos x="T8" y="T9"/>
                  </a:cxn>
                </a:cxnLst>
                <a:rect l="T15" t="T16" r="T17" b="T18"/>
                <a:pathLst>
                  <a:path w="576" h="1440">
                    <a:moveTo>
                      <a:pt x="0" y="1440"/>
                    </a:moveTo>
                    <a:cubicBezTo>
                      <a:pt x="18" y="1249"/>
                      <a:pt x="63" y="531"/>
                      <a:pt x="111" y="291"/>
                    </a:cubicBezTo>
                    <a:cubicBezTo>
                      <a:pt x="159" y="51"/>
                      <a:pt x="227" y="0"/>
                      <a:pt x="288" y="0"/>
                    </a:cubicBezTo>
                    <a:cubicBezTo>
                      <a:pt x="349" y="0"/>
                      <a:pt x="429" y="51"/>
                      <a:pt x="477" y="291"/>
                    </a:cubicBezTo>
                    <a:cubicBezTo>
                      <a:pt x="525" y="531"/>
                      <a:pt x="556" y="1201"/>
                      <a:pt x="576" y="1440"/>
                    </a:cubicBezTo>
                  </a:path>
                </a:pathLst>
              </a:custGeom>
              <a:solidFill>
                <a:srgbClr val="FF00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grpSp>
        <p:grpSp>
          <p:nvGrpSpPr>
            <p:cNvPr id="71743" name="Group 93"/>
            <p:cNvGrpSpPr>
              <a:grpSpLocks/>
            </p:cNvGrpSpPr>
            <p:nvPr/>
          </p:nvGrpSpPr>
          <p:grpSpPr bwMode="auto">
            <a:xfrm>
              <a:off x="2592" y="1248"/>
              <a:ext cx="2304" cy="1440"/>
              <a:chOff x="1728" y="1248"/>
              <a:chExt cx="2304" cy="1440"/>
            </a:xfrm>
          </p:grpSpPr>
          <p:sp>
            <p:nvSpPr>
              <p:cNvPr id="71768" name="Freeform 94"/>
              <p:cNvSpPr>
                <a:spLocks/>
              </p:cNvSpPr>
              <p:nvPr/>
            </p:nvSpPr>
            <p:spPr bwMode="auto">
              <a:xfrm>
                <a:off x="3168"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69" name="Freeform 95"/>
              <p:cNvSpPr>
                <a:spLocks/>
              </p:cNvSpPr>
              <p:nvPr/>
            </p:nvSpPr>
            <p:spPr bwMode="auto">
              <a:xfrm>
                <a:off x="345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0" name="Freeform 96"/>
              <p:cNvSpPr>
                <a:spLocks/>
              </p:cNvSpPr>
              <p:nvPr/>
            </p:nvSpPr>
            <p:spPr bwMode="auto">
              <a:xfrm>
                <a:off x="3744"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1" name="Freeform 97"/>
              <p:cNvSpPr>
                <a:spLocks/>
              </p:cNvSpPr>
              <p:nvPr/>
            </p:nvSpPr>
            <p:spPr bwMode="auto">
              <a:xfrm flipH="1">
                <a:off x="2304"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2" name="Freeform 98"/>
              <p:cNvSpPr>
                <a:spLocks/>
              </p:cNvSpPr>
              <p:nvPr/>
            </p:nvSpPr>
            <p:spPr bwMode="auto">
              <a:xfrm flipH="1">
                <a:off x="201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3" name="Freeform 99"/>
              <p:cNvSpPr>
                <a:spLocks/>
              </p:cNvSpPr>
              <p:nvPr/>
            </p:nvSpPr>
            <p:spPr bwMode="auto">
              <a:xfrm flipH="1">
                <a:off x="1728"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74" name="Freeform 100"/>
              <p:cNvSpPr>
                <a:spLocks/>
              </p:cNvSpPr>
              <p:nvPr/>
            </p:nvSpPr>
            <p:spPr bwMode="auto">
              <a:xfrm>
                <a:off x="2592" y="1248"/>
                <a:ext cx="576" cy="1440"/>
              </a:xfrm>
              <a:custGeom>
                <a:avLst/>
                <a:gdLst>
                  <a:gd name="T0" fmla="*/ 0 w 576"/>
                  <a:gd name="T1" fmla="*/ 1440 h 1440"/>
                  <a:gd name="T2" fmla="*/ 111 w 576"/>
                  <a:gd name="T3" fmla="*/ 291 h 1440"/>
                  <a:gd name="T4" fmla="*/ 288 w 576"/>
                  <a:gd name="T5" fmla="*/ 0 h 1440"/>
                  <a:gd name="T6" fmla="*/ 477 w 576"/>
                  <a:gd name="T7" fmla="*/ 291 h 1440"/>
                  <a:gd name="T8" fmla="*/ 576 w 576"/>
                  <a:gd name="T9" fmla="*/ 1440 h 1440"/>
                  <a:gd name="T10" fmla="*/ 0 60000 65536"/>
                  <a:gd name="T11" fmla="*/ 0 60000 65536"/>
                  <a:gd name="T12" fmla="*/ 0 60000 65536"/>
                  <a:gd name="T13" fmla="*/ 0 60000 65536"/>
                  <a:gd name="T14" fmla="*/ 0 60000 65536"/>
                  <a:gd name="T15" fmla="*/ 0 w 576"/>
                  <a:gd name="T16" fmla="*/ 0 h 1440"/>
                  <a:gd name="T17" fmla="*/ 576 w 576"/>
                  <a:gd name="T18" fmla="*/ 1440 h 1440"/>
                </a:gdLst>
                <a:ahLst/>
                <a:cxnLst>
                  <a:cxn ang="T10">
                    <a:pos x="T0" y="T1"/>
                  </a:cxn>
                  <a:cxn ang="T11">
                    <a:pos x="T2" y="T3"/>
                  </a:cxn>
                  <a:cxn ang="T12">
                    <a:pos x="T4" y="T5"/>
                  </a:cxn>
                  <a:cxn ang="T13">
                    <a:pos x="T6" y="T7"/>
                  </a:cxn>
                  <a:cxn ang="T14">
                    <a:pos x="T8" y="T9"/>
                  </a:cxn>
                </a:cxnLst>
                <a:rect l="T15" t="T16" r="T17" b="T18"/>
                <a:pathLst>
                  <a:path w="576" h="1440">
                    <a:moveTo>
                      <a:pt x="0" y="1440"/>
                    </a:moveTo>
                    <a:cubicBezTo>
                      <a:pt x="18" y="1249"/>
                      <a:pt x="63" y="531"/>
                      <a:pt x="111" y="291"/>
                    </a:cubicBezTo>
                    <a:cubicBezTo>
                      <a:pt x="159" y="51"/>
                      <a:pt x="227" y="0"/>
                      <a:pt x="288" y="0"/>
                    </a:cubicBezTo>
                    <a:cubicBezTo>
                      <a:pt x="349" y="0"/>
                      <a:pt x="429" y="51"/>
                      <a:pt x="477" y="291"/>
                    </a:cubicBezTo>
                    <a:cubicBezTo>
                      <a:pt x="525" y="531"/>
                      <a:pt x="556" y="1201"/>
                      <a:pt x="576" y="1440"/>
                    </a:cubicBezTo>
                  </a:path>
                </a:pathLst>
              </a:custGeom>
              <a:solidFill>
                <a:srgbClr val="FFFF0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grpSp>
        <p:grpSp>
          <p:nvGrpSpPr>
            <p:cNvPr id="71744" name="Group 101"/>
            <p:cNvGrpSpPr>
              <a:grpSpLocks/>
            </p:cNvGrpSpPr>
            <p:nvPr/>
          </p:nvGrpSpPr>
          <p:grpSpPr bwMode="auto">
            <a:xfrm>
              <a:off x="2304" y="1248"/>
              <a:ext cx="2304" cy="1440"/>
              <a:chOff x="1728" y="1248"/>
              <a:chExt cx="2304" cy="1440"/>
            </a:xfrm>
          </p:grpSpPr>
          <p:sp>
            <p:nvSpPr>
              <p:cNvPr id="71761" name="Freeform 102"/>
              <p:cNvSpPr>
                <a:spLocks/>
              </p:cNvSpPr>
              <p:nvPr/>
            </p:nvSpPr>
            <p:spPr bwMode="auto">
              <a:xfrm>
                <a:off x="3168"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CC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62" name="Freeform 103"/>
              <p:cNvSpPr>
                <a:spLocks/>
              </p:cNvSpPr>
              <p:nvPr/>
            </p:nvSpPr>
            <p:spPr bwMode="auto">
              <a:xfrm>
                <a:off x="345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CC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63" name="Freeform 104"/>
              <p:cNvSpPr>
                <a:spLocks/>
              </p:cNvSpPr>
              <p:nvPr/>
            </p:nvSpPr>
            <p:spPr bwMode="auto">
              <a:xfrm>
                <a:off x="3744"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CC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64" name="Freeform 105"/>
              <p:cNvSpPr>
                <a:spLocks/>
              </p:cNvSpPr>
              <p:nvPr/>
            </p:nvSpPr>
            <p:spPr bwMode="auto">
              <a:xfrm flipH="1">
                <a:off x="2304"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CC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65" name="Freeform 106"/>
              <p:cNvSpPr>
                <a:spLocks/>
              </p:cNvSpPr>
              <p:nvPr/>
            </p:nvSpPr>
            <p:spPr bwMode="auto">
              <a:xfrm flipH="1">
                <a:off x="201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CC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66" name="Freeform 107"/>
              <p:cNvSpPr>
                <a:spLocks/>
              </p:cNvSpPr>
              <p:nvPr/>
            </p:nvSpPr>
            <p:spPr bwMode="auto">
              <a:xfrm flipH="1">
                <a:off x="1728"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CC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67" name="Freeform 108"/>
              <p:cNvSpPr>
                <a:spLocks/>
              </p:cNvSpPr>
              <p:nvPr/>
            </p:nvSpPr>
            <p:spPr bwMode="auto">
              <a:xfrm>
                <a:off x="2592" y="1248"/>
                <a:ext cx="576" cy="1440"/>
              </a:xfrm>
              <a:custGeom>
                <a:avLst/>
                <a:gdLst>
                  <a:gd name="T0" fmla="*/ 0 w 576"/>
                  <a:gd name="T1" fmla="*/ 1440 h 1440"/>
                  <a:gd name="T2" fmla="*/ 111 w 576"/>
                  <a:gd name="T3" fmla="*/ 291 h 1440"/>
                  <a:gd name="T4" fmla="*/ 288 w 576"/>
                  <a:gd name="T5" fmla="*/ 0 h 1440"/>
                  <a:gd name="T6" fmla="*/ 477 w 576"/>
                  <a:gd name="T7" fmla="*/ 291 h 1440"/>
                  <a:gd name="T8" fmla="*/ 576 w 576"/>
                  <a:gd name="T9" fmla="*/ 1440 h 1440"/>
                  <a:gd name="T10" fmla="*/ 0 60000 65536"/>
                  <a:gd name="T11" fmla="*/ 0 60000 65536"/>
                  <a:gd name="T12" fmla="*/ 0 60000 65536"/>
                  <a:gd name="T13" fmla="*/ 0 60000 65536"/>
                  <a:gd name="T14" fmla="*/ 0 60000 65536"/>
                  <a:gd name="T15" fmla="*/ 0 w 576"/>
                  <a:gd name="T16" fmla="*/ 0 h 1440"/>
                  <a:gd name="T17" fmla="*/ 576 w 576"/>
                  <a:gd name="T18" fmla="*/ 1440 h 1440"/>
                </a:gdLst>
                <a:ahLst/>
                <a:cxnLst>
                  <a:cxn ang="T10">
                    <a:pos x="T0" y="T1"/>
                  </a:cxn>
                  <a:cxn ang="T11">
                    <a:pos x="T2" y="T3"/>
                  </a:cxn>
                  <a:cxn ang="T12">
                    <a:pos x="T4" y="T5"/>
                  </a:cxn>
                  <a:cxn ang="T13">
                    <a:pos x="T6" y="T7"/>
                  </a:cxn>
                  <a:cxn ang="T14">
                    <a:pos x="T8" y="T9"/>
                  </a:cxn>
                </a:cxnLst>
                <a:rect l="T15" t="T16" r="T17" b="T18"/>
                <a:pathLst>
                  <a:path w="576" h="1440">
                    <a:moveTo>
                      <a:pt x="0" y="1440"/>
                    </a:moveTo>
                    <a:cubicBezTo>
                      <a:pt x="18" y="1249"/>
                      <a:pt x="63" y="531"/>
                      <a:pt x="111" y="291"/>
                    </a:cubicBezTo>
                    <a:cubicBezTo>
                      <a:pt x="159" y="51"/>
                      <a:pt x="227" y="0"/>
                      <a:pt x="288" y="0"/>
                    </a:cubicBezTo>
                    <a:cubicBezTo>
                      <a:pt x="349" y="0"/>
                      <a:pt x="429" y="51"/>
                      <a:pt x="477" y="291"/>
                    </a:cubicBezTo>
                    <a:cubicBezTo>
                      <a:pt x="525" y="531"/>
                      <a:pt x="556" y="1201"/>
                      <a:pt x="576" y="1440"/>
                    </a:cubicBezTo>
                  </a:path>
                </a:pathLst>
              </a:custGeom>
              <a:solidFill>
                <a:srgbClr val="CC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grpSp>
        <p:grpSp>
          <p:nvGrpSpPr>
            <p:cNvPr id="71745" name="Group 109"/>
            <p:cNvGrpSpPr>
              <a:grpSpLocks/>
            </p:cNvGrpSpPr>
            <p:nvPr/>
          </p:nvGrpSpPr>
          <p:grpSpPr bwMode="auto">
            <a:xfrm>
              <a:off x="2016" y="1248"/>
              <a:ext cx="2304" cy="1440"/>
              <a:chOff x="1728" y="1248"/>
              <a:chExt cx="2304" cy="1440"/>
            </a:xfrm>
          </p:grpSpPr>
          <p:sp>
            <p:nvSpPr>
              <p:cNvPr id="71754" name="Freeform 110"/>
              <p:cNvSpPr>
                <a:spLocks/>
              </p:cNvSpPr>
              <p:nvPr/>
            </p:nvSpPr>
            <p:spPr bwMode="auto">
              <a:xfrm>
                <a:off x="3168"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80008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5" name="Freeform 111"/>
              <p:cNvSpPr>
                <a:spLocks/>
              </p:cNvSpPr>
              <p:nvPr/>
            </p:nvSpPr>
            <p:spPr bwMode="auto">
              <a:xfrm>
                <a:off x="345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80008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6" name="Freeform 112"/>
              <p:cNvSpPr>
                <a:spLocks/>
              </p:cNvSpPr>
              <p:nvPr/>
            </p:nvSpPr>
            <p:spPr bwMode="auto">
              <a:xfrm>
                <a:off x="3744"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80008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7" name="Freeform 113"/>
              <p:cNvSpPr>
                <a:spLocks/>
              </p:cNvSpPr>
              <p:nvPr/>
            </p:nvSpPr>
            <p:spPr bwMode="auto">
              <a:xfrm flipH="1">
                <a:off x="2304"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80008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8" name="Freeform 114"/>
              <p:cNvSpPr>
                <a:spLocks/>
              </p:cNvSpPr>
              <p:nvPr/>
            </p:nvSpPr>
            <p:spPr bwMode="auto">
              <a:xfrm flipH="1">
                <a:off x="201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80008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9" name="Freeform 115"/>
              <p:cNvSpPr>
                <a:spLocks/>
              </p:cNvSpPr>
              <p:nvPr/>
            </p:nvSpPr>
            <p:spPr bwMode="auto">
              <a:xfrm flipH="1">
                <a:off x="1728"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80008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60" name="Freeform 116"/>
              <p:cNvSpPr>
                <a:spLocks/>
              </p:cNvSpPr>
              <p:nvPr/>
            </p:nvSpPr>
            <p:spPr bwMode="auto">
              <a:xfrm>
                <a:off x="2592" y="1248"/>
                <a:ext cx="576" cy="1440"/>
              </a:xfrm>
              <a:custGeom>
                <a:avLst/>
                <a:gdLst>
                  <a:gd name="T0" fmla="*/ 0 w 576"/>
                  <a:gd name="T1" fmla="*/ 1440 h 1440"/>
                  <a:gd name="T2" fmla="*/ 111 w 576"/>
                  <a:gd name="T3" fmla="*/ 291 h 1440"/>
                  <a:gd name="T4" fmla="*/ 288 w 576"/>
                  <a:gd name="T5" fmla="*/ 0 h 1440"/>
                  <a:gd name="T6" fmla="*/ 477 w 576"/>
                  <a:gd name="T7" fmla="*/ 291 h 1440"/>
                  <a:gd name="T8" fmla="*/ 576 w 576"/>
                  <a:gd name="T9" fmla="*/ 1440 h 1440"/>
                  <a:gd name="T10" fmla="*/ 0 60000 65536"/>
                  <a:gd name="T11" fmla="*/ 0 60000 65536"/>
                  <a:gd name="T12" fmla="*/ 0 60000 65536"/>
                  <a:gd name="T13" fmla="*/ 0 60000 65536"/>
                  <a:gd name="T14" fmla="*/ 0 60000 65536"/>
                  <a:gd name="T15" fmla="*/ 0 w 576"/>
                  <a:gd name="T16" fmla="*/ 0 h 1440"/>
                  <a:gd name="T17" fmla="*/ 576 w 576"/>
                  <a:gd name="T18" fmla="*/ 1440 h 1440"/>
                </a:gdLst>
                <a:ahLst/>
                <a:cxnLst>
                  <a:cxn ang="T10">
                    <a:pos x="T0" y="T1"/>
                  </a:cxn>
                  <a:cxn ang="T11">
                    <a:pos x="T2" y="T3"/>
                  </a:cxn>
                  <a:cxn ang="T12">
                    <a:pos x="T4" y="T5"/>
                  </a:cxn>
                  <a:cxn ang="T13">
                    <a:pos x="T6" y="T7"/>
                  </a:cxn>
                  <a:cxn ang="T14">
                    <a:pos x="T8" y="T9"/>
                  </a:cxn>
                </a:cxnLst>
                <a:rect l="T15" t="T16" r="T17" b="T18"/>
                <a:pathLst>
                  <a:path w="576" h="1440">
                    <a:moveTo>
                      <a:pt x="0" y="1440"/>
                    </a:moveTo>
                    <a:cubicBezTo>
                      <a:pt x="18" y="1249"/>
                      <a:pt x="63" y="531"/>
                      <a:pt x="111" y="291"/>
                    </a:cubicBezTo>
                    <a:cubicBezTo>
                      <a:pt x="159" y="51"/>
                      <a:pt x="227" y="0"/>
                      <a:pt x="288" y="0"/>
                    </a:cubicBezTo>
                    <a:cubicBezTo>
                      <a:pt x="349" y="0"/>
                      <a:pt x="429" y="51"/>
                      <a:pt x="477" y="291"/>
                    </a:cubicBezTo>
                    <a:cubicBezTo>
                      <a:pt x="525" y="531"/>
                      <a:pt x="556" y="1201"/>
                      <a:pt x="576" y="1440"/>
                    </a:cubicBezTo>
                  </a:path>
                </a:pathLst>
              </a:custGeom>
              <a:solidFill>
                <a:srgbClr val="800080">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grpSp>
        <p:grpSp>
          <p:nvGrpSpPr>
            <p:cNvPr id="71746" name="Group 117"/>
            <p:cNvGrpSpPr>
              <a:grpSpLocks/>
            </p:cNvGrpSpPr>
            <p:nvPr/>
          </p:nvGrpSpPr>
          <p:grpSpPr bwMode="auto">
            <a:xfrm>
              <a:off x="1728" y="1248"/>
              <a:ext cx="2304" cy="1440"/>
              <a:chOff x="1728" y="1248"/>
              <a:chExt cx="2304" cy="1440"/>
            </a:xfrm>
          </p:grpSpPr>
          <p:sp>
            <p:nvSpPr>
              <p:cNvPr id="71747" name="Freeform 118"/>
              <p:cNvSpPr>
                <a:spLocks/>
              </p:cNvSpPr>
              <p:nvPr/>
            </p:nvSpPr>
            <p:spPr bwMode="auto">
              <a:xfrm>
                <a:off x="3168"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48" name="Freeform 119"/>
              <p:cNvSpPr>
                <a:spLocks/>
              </p:cNvSpPr>
              <p:nvPr/>
            </p:nvSpPr>
            <p:spPr bwMode="auto">
              <a:xfrm>
                <a:off x="345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49" name="Freeform 120"/>
              <p:cNvSpPr>
                <a:spLocks/>
              </p:cNvSpPr>
              <p:nvPr/>
            </p:nvSpPr>
            <p:spPr bwMode="auto">
              <a:xfrm>
                <a:off x="3744"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0" name="Freeform 121"/>
              <p:cNvSpPr>
                <a:spLocks/>
              </p:cNvSpPr>
              <p:nvPr/>
            </p:nvSpPr>
            <p:spPr bwMode="auto">
              <a:xfrm flipH="1">
                <a:off x="2304" y="1872"/>
                <a:ext cx="288" cy="816"/>
              </a:xfrm>
              <a:custGeom>
                <a:avLst/>
                <a:gdLst>
                  <a:gd name="T0" fmla="*/ 0 w 288"/>
                  <a:gd name="T1" fmla="*/ 816 h 816"/>
                  <a:gd name="T2" fmla="*/ 144 w 288"/>
                  <a:gd name="T3" fmla="*/ 0 h 816"/>
                  <a:gd name="T4" fmla="*/ 288 w 288"/>
                  <a:gd name="T5" fmla="*/ 816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1" name="Freeform 122"/>
              <p:cNvSpPr>
                <a:spLocks/>
              </p:cNvSpPr>
              <p:nvPr/>
            </p:nvSpPr>
            <p:spPr bwMode="auto">
              <a:xfrm flipH="1">
                <a:off x="2016" y="1968"/>
                <a:ext cx="288" cy="720"/>
              </a:xfrm>
              <a:custGeom>
                <a:avLst/>
                <a:gdLst>
                  <a:gd name="T0" fmla="*/ 0 w 288"/>
                  <a:gd name="T1" fmla="*/ 494 h 816"/>
                  <a:gd name="T2" fmla="*/ 144 w 288"/>
                  <a:gd name="T3" fmla="*/ 0 h 816"/>
                  <a:gd name="T4" fmla="*/ 288 w 288"/>
                  <a:gd name="T5" fmla="*/ 494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2" name="Freeform 123"/>
              <p:cNvSpPr>
                <a:spLocks/>
              </p:cNvSpPr>
              <p:nvPr/>
            </p:nvSpPr>
            <p:spPr bwMode="auto">
              <a:xfrm flipH="1">
                <a:off x="1728" y="2064"/>
                <a:ext cx="288" cy="624"/>
              </a:xfrm>
              <a:custGeom>
                <a:avLst/>
                <a:gdLst>
                  <a:gd name="T0" fmla="*/ 0 w 288"/>
                  <a:gd name="T1" fmla="*/ 279 h 816"/>
                  <a:gd name="T2" fmla="*/ 144 w 288"/>
                  <a:gd name="T3" fmla="*/ 0 h 816"/>
                  <a:gd name="T4" fmla="*/ 288 w 288"/>
                  <a:gd name="T5" fmla="*/ 279 h 816"/>
                  <a:gd name="T6" fmla="*/ 0 60000 65536"/>
                  <a:gd name="T7" fmla="*/ 0 60000 65536"/>
                  <a:gd name="T8" fmla="*/ 0 60000 65536"/>
                  <a:gd name="T9" fmla="*/ 0 w 288"/>
                  <a:gd name="T10" fmla="*/ 0 h 816"/>
                  <a:gd name="T11" fmla="*/ 288 w 288"/>
                  <a:gd name="T12" fmla="*/ 816 h 816"/>
                </a:gdLst>
                <a:ahLst/>
                <a:cxnLst>
                  <a:cxn ang="T6">
                    <a:pos x="T0" y="T1"/>
                  </a:cxn>
                  <a:cxn ang="T7">
                    <a:pos x="T2" y="T3"/>
                  </a:cxn>
                  <a:cxn ang="T8">
                    <a:pos x="T4" y="T5"/>
                  </a:cxn>
                </a:cxnLst>
                <a:rect l="T9" t="T10" r="T11" b="T12"/>
                <a:pathLst>
                  <a:path w="288" h="816">
                    <a:moveTo>
                      <a:pt x="0" y="816"/>
                    </a:moveTo>
                    <a:cubicBezTo>
                      <a:pt x="48" y="408"/>
                      <a:pt x="96" y="0"/>
                      <a:pt x="144" y="0"/>
                    </a:cubicBezTo>
                    <a:cubicBezTo>
                      <a:pt x="192" y="0"/>
                      <a:pt x="240" y="408"/>
                      <a:pt x="288" y="816"/>
                    </a:cubicBezTo>
                  </a:path>
                </a:pathLst>
              </a:custGeom>
              <a:solidFill>
                <a:srgbClr val="FF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sp>
            <p:nvSpPr>
              <p:cNvPr id="71753" name="Freeform 124"/>
              <p:cNvSpPr>
                <a:spLocks/>
              </p:cNvSpPr>
              <p:nvPr/>
            </p:nvSpPr>
            <p:spPr bwMode="auto">
              <a:xfrm>
                <a:off x="2592" y="1248"/>
                <a:ext cx="576" cy="1440"/>
              </a:xfrm>
              <a:custGeom>
                <a:avLst/>
                <a:gdLst>
                  <a:gd name="T0" fmla="*/ 0 w 576"/>
                  <a:gd name="T1" fmla="*/ 1440 h 1440"/>
                  <a:gd name="T2" fmla="*/ 111 w 576"/>
                  <a:gd name="T3" fmla="*/ 291 h 1440"/>
                  <a:gd name="T4" fmla="*/ 288 w 576"/>
                  <a:gd name="T5" fmla="*/ 0 h 1440"/>
                  <a:gd name="T6" fmla="*/ 477 w 576"/>
                  <a:gd name="T7" fmla="*/ 291 h 1440"/>
                  <a:gd name="T8" fmla="*/ 576 w 576"/>
                  <a:gd name="T9" fmla="*/ 1440 h 1440"/>
                  <a:gd name="T10" fmla="*/ 0 60000 65536"/>
                  <a:gd name="T11" fmla="*/ 0 60000 65536"/>
                  <a:gd name="T12" fmla="*/ 0 60000 65536"/>
                  <a:gd name="T13" fmla="*/ 0 60000 65536"/>
                  <a:gd name="T14" fmla="*/ 0 60000 65536"/>
                  <a:gd name="T15" fmla="*/ 0 w 576"/>
                  <a:gd name="T16" fmla="*/ 0 h 1440"/>
                  <a:gd name="T17" fmla="*/ 576 w 576"/>
                  <a:gd name="T18" fmla="*/ 1440 h 1440"/>
                </a:gdLst>
                <a:ahLst/>
                <a:cxnLst>
                  <a:cxn ang="T10">
                    <a:pos x="T0" y="T1"/>
                  </a:cxn>
                  <a:cxn ang="T11">
                    <a:pos x="T2" y="T3"/>
                  </a:cxn>
                  <a:cxn ang="T12">
                    <a:pos x="T4" y="T5"/>
                  </a:cxn>
                  <a:cxn ang="T13">
                    <a:pos x="T6" y="T7"/>
                  </a:cxn>
                  <a:cxn ang="T14">
                    <a:pos x="T8" y="T9"/>
                  </a:cxn>
                </a:cxnLst>
                <a:rect l="T15" t="T16" r="T17" b="T18"/>
                <a:pathLst>
                  <a:path w="576" h="1440">
                    <a:moveTo>
                      <a:pt x="0" y="1440"/>
                    </a:moveTo>
                    <a:cubicBezTo>
                      <a:pt x="18" y="1249"/>
                      <a:pt x="63" y="531"/>
                      <a:pt x="111" y="291"/>
                    </a:cubicBezTo>
                    <a:cubicBezTo>
                      <a:pt x="159" y="51"/>
                      <a:pt x="227" y="0"/>
                      <a:pt x="288" y="0"/>
                    </a:cubicBezTo>
                    <a:cubicBezTo>
                      <a:pt x="349" y="0"/>
                      <a:pt x="429" y="51"/>
                      <a:pt x="477" y="291"/>
                    </a:cubicBezTo>
                    <a:cubicBezTo>
                      <a:pt x="525" y="531"/>
                      <a:pt x="556" y="1201"/>
                      <a:pt x="576" y="1440"/>
                    </a:cubicBezTo>
                  </a:path>
                </a:pathLst>
              </a:custGeom>
              <a:solidFill>
                <a:srgbClr val="FFFFFF">
                  <a:alpha val="50195"/>
                </a:srgbClr>
              </a:solidFill>
              <a:ln w="38100">
                <a:solidFill>
                  <a:schemeClr val="tx1"/>
                </a:solidFill>
                <a:round/>
                <a:headEnd/>
                <a:tailEnd/>
              </a:ln>
            </p:spPr>
            <p:txBody>
              <a:bodyPr wrap="none" anchor="ctr"/>
              <a:lstStyle/>
              <a:p>
                <a:endParaRPr lang="en-US" dirty="0">
                  <a:latin typeface="Agilent TT Cond" pitchFamily="34" charset="0"/>
                </a:endParaRPr>
              </a:p>
            </p:txBody>
          </p:sp>
        </p:grpSp>
      </p:grpSp>
      <p:sp>
        <p:nvSpPr>
          <p:cNvPr id="71709" name="Line 125"/>
          <p:cNvSpPr>
            <a:spLocks noChangeShapeType="1"/>
          </p:cNvSpPr>
          <p:nvPr/>
        </p:nvSpPr>
        <p:spPr bwMode="auto">
          <a:xfrm>
            <a:off x="4724400" y="5589588"/>
            <a:ext cx="3733800" cy="0"/>
          </a:xfrm>
          <a:prstGeom prst="line">
            <a:avLst/>
          </a:prstGeom>
          <a:noFill/>
          <a:ln w="28575">
            <a:solidFill>
              <a:schemeClr val="tx1"/>
            </a:solidFill>
            <a:round/>
            <a:headEnd/>
            <a:tailEnd type="triangle" w="med" len="med"/>
          </a:ln>
        </p:spPr>
        <p:txBody>
          <a:bodyPr lIns="0" tIns="0" rIns="0" bIns="0">
            <a:spAutoFit/>
          </a:bodyPr>
          <a:lstStyle/>
          <a:p>
            <a:endParaRPr lang="en-US" dirty="0">
              <a:latin typeface="Agilent TT Cond" pitchFamily="34" charset="0"/>
            </a:endParaRPr>
          </a:p>
        </p:txBody>
      </p:sp>
      <p:sp>
        <p:nvSpPr>
          <p:cNvPr id="71710" name="Line 126"/>
          <p:cNvSpPr>
            <a:spLocks noChangeShapeType="1"/>
          </p:cNvSpPr>
          <p:nvPr/>
        </p:nvSpPr>
        <p:spPr bwMode="auto">
          <a:xfrm flipV="1">
            <a:off x="4724400" y="3913188"/>
            <a:ext cx="0" cy="1676400"/>
          </a:xfrm>
          <a:prstGeom prst="line">
            <a:avLst/>
          </a:prstGeom>
          <a:noFill/>
          <a:ln w="28575">
            <a:solidFill>
              <a:schemeClr val="tx1"/>
            </a:solidFill>
            <a:round/>
            <a:headEnd/>
            <a:tailEnd type="triangle" w="med" len="med"/>
          </a:ln>
        </p:spPr>
        <p:txBody>
          <a:bodyPr lIns="0" tIns="0" rIns="0" bIns="0">
            <a:spAutoFit/>
          </a:bodyPr>
          <a:lstStyle/>
          <a:p>
            <a:endParaRPr lang="en-US" dirty="0">
              <a:latin typeface="Agilent TT Cond" pitchFamily="34" charset="0"/>
            </a:endParaRPr>
          </a:p>
        </p:txBody>
      </p:sp>
      <p:sp>
        <p:nvSpPr>
          <p:cNvPr id="71711" name="Text Box 127"/>
          <p:cNvSpPr txBox="1">
            <a:spLocks noChangeArrowheads="1"/>
          </p:cNvSpPr>
          <p:nvPr/>
        </p:nvSpPr>
        <p:spPr bwMode="auto">
          <a:xfrm>
            <a:off x="1143000" y="3303588"/>
            <a:ext cx="16002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FDMA</a:t>
            </a:r>
          </a:p>
        </p:txBody>
      </p:sp>
      <p:sp>
        <p:nvSpPr>
          <p:cNvPr id="71712" name="Text Box 128"/>
          <p:cNvSpPr txBox="1">
            <a:spLocks noChangeArrowheads="1"/>
          </p:cNvSpPr>
          <p:nvPr/>
        </p:nvSpPr>
        <p:spPr bwMode="auto">
          <a:xfrm>
            <a:off x="5562600" y="3379788"/>
            <a:ext cx="16002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TDMA</a:t>
            </a:r>
          </a:p>
        </p:txBody>
      </p:sp>
      <p:grpSp>
        <p:nvGrpSpPr>
          <p:cNvPr id="71713" name="Group 129"/>
          <p:cNvGrpSpPr>
            <a:grpSpLocks/>
          </p:cNvGrpSpPr>
          <p:nvPr/>
        </p:nvGrpSpPr>
        <p:grpSpPr bwMode="auto">
          <a:xfrm>
            <a:off x="609600" y="3913189"/>
            <a:ext cx="3463925" cy="2074863"/>
            <a:chOff x="384" y="2640"/>
            <a:chExt cx="2182" cy="1307"/>
          </a:xfrm>
        </p:grpSpPr>
        <p:sp>
          <p:nvSpPr>
            <p:cNvPr id="71722" name="Line 130"/>
            <p:cNvSpPr>
              <a:spLocks noChangeShapeType="1"/>
            </p:cNvSpPr>
            <p:nvPr/>
          </p:nvSpPr>
          <p:spPr bwMode="auto">
            <a:xfrm flipV="1">
              <a:off x="387" y="2640"/>
              <a:ext cx="1127" cy="1082"/>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71723" name="Freeform 131"/>
            <p:cNvSpPr>
              <a:spLocks/>
            </p:cNvSpPr>
            <p:nvPr/>
          </p:nvSpPr>
          <p:spPr bwMode="auto">
            <a:xfrm>
              <a:off x="736" y="2716"/>
              <a:ext cx="1656" cy="544"/>
            </a:xfrm>
            <a:custGeom>
              <a:avLst/>
              <a:gdLst>
                <a:gd name="T0" fmla="*/ 1094 w 1717"/>
                <a:gd name="T1" fmla="*/ 345 h 633"/>
                <a:gd name="T2" fmla="*/ 937 w 1717"/>
                <a:gd name="T3" fmla="*/ 246 h 633"/>
                <a:gd name="T4" fmla="*/ 860 w 1717"/>
                <a:gd name="T5" fmla="*/ 296 h 633"/>
                <a:gd name="T6" fmla="*/ 782 w 1717"/>
                <a:gd name="T7" fmla="*/ 246 h 633"/>
                <a:gd name="T8" fmla="*/ 782 w 1717"/>
                <a:gd name="T9" fmla="*/ 296 h 633"/>
                <a:gd name="T10" fmla="*/ 703 w 1717"/>
                <a:gd name="T11" fmla="*/ 345 h 633"/>
                <a:gd name="T12" fmla="*/ 625 w 1717"/>
                <a:gd name="T13" fmla="*/ 246 h 633"/>
                <a:gd name="T14" fmla="*/ 547 w 1717"/>
                <a:gd name="T15" fmla="*/ 296 h 633"/>
                <a:gd name="T16" fmla="*/ 469 w 1717"/>
                <a:gd name="T17" fmla="*/ 246 h 633"/>
                <a:gd name="T18" fmla="*/ 392 w 1717"/>
                <a:gd name="T19" fmla="*/ 296 h 633"/>
                <a:gd name="T20" fmla="*/ 312 w 1717"/>
                <a:gd name="T21" fmla="*/ 246 h 633"/>
                <a:gd name="T22" fmla="*/ 234 w 1717"/>
                <a:gd name="T23" fmla="*/ 296 h 633"/>
                <a:gd name="T24" fmla="*/ 156 w 1717"/>
                <a:gd name="T25" fmla="*/ 246 h 633"/>
                <a:gd name="T26" fmla="*/ 78 w 1717"/>
                <a:gd name="T27" fmla="*/ 296 h 633"/>
                <a:gd name="T28" fmla="*/ 0 w 1717"/>
                <a:gd name="T29" fmla="*/ 246 h 633"/>
                <a:gd name="T30" fmla="*/ 392 w 1717"/>
                <a:gd name="T31" fmla="*/ 0 h 633"/>
                <a:gd name="T32" fmla="*/ 469 w 1717"/>
                <a:gd name="T33" fmla="*/ 49 h 633"/>
                <a:gd name="T34" fmla="*/ 547 w 1717"/>
                <a:gd name="T35" fmla="*/ 0 h 633"/>
                <a:gd name="T36" fmla="*/ 625 w 1717"/>
                <a:gd name="T37" fmla="*/ 49 h 633"/>
                <a:gd name="T38" fmla="*/ 703 w 1717"/>
                <a:gd name="T39" fmla="*/ 0 h 633"/>
                <a:gd name="T40" fmla="*/ 782 w 1717"/>
                <a:gd name="T41" fmla="*/ 49 h 633"/>
                <a:gd name="T42" fmla="*/ 860 w 1717"/>
                <a:gd name="T43" fmla="*/ 0 h 633"/>
                <a:gd name="T44" fmla="*/ 937 w 1717"/>
                <a:gd name="T45" fmla="*/ 49 h 633"/>
                <a:gd name="T46" fmla="*/ 1016 w 1717"/>
                <a:gd name="T47" fmla="*/ 0 h 633"/>
                <a:gd name="T48" fmla="*/ 1094 w 1717"/>
                <a:gd name="T49" fmla="*/ 99 h 633"/>
                <a:gd name="T50" fmla="*/ 1173 w 1717"/>
                <a:gd name="T51" fmla="*/ 49 h 633"/>
                <a:gd name="T52" fmla="*/ 1173 w 1717"/>
                <a:gd name="T53" fmla="*/ 0 h 633"/>
                <a:gd name="T54" fmla="*/ 1251 w 1717"/>
                <a:gd name="T55" fmla="*/ 49 h 633"/>
                <a:gd name="T56" fmla="*/ 1328 w 1717"/>
                <a:gd name="T57" fmla="*/ 0 h 633"/>
                <a:gd name="T58" fmla="*/ 1484 w 1717"/>
                <a:gd name="T59" fmla="*/ 99 h 633"/>
                <a:gd name="T60" fmla="*/ 1094 w 1717"/>
                <a:gd name="T61" fmla="*/ 345 h 633"/>
                <a:gd name="T62" fmla="*/ 1094 w 1717"/>
                <a:gd name="T63" fmla="*/ 345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7"/>
                <a:gd name="T97" fmla="*/ 0 h 633"/>
                <a:gd name="T98" fmla="*/ 1717 w 1717"/>
                <a:gd name="T99" fmla="*/ 633 h 6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7" h="633">
                  <a:moveTo>
                    <a:pt x="1264" y="632"/>
                  </a:moveTo>
                  <a:lnTo>
                    <a:pt x="1084" y="452"/>
                  </a:lnTo>
                  <a:lnTo>
                    <a:pt x="994" y="542"/>
                  </a:lnTo>
                  <a:lnTo>
                    <a:pt x="904" y="452"/>
                  </a:lnTo>
                  <a:lnTo>
                    <a:pt x="904" y="542"/>
                  </a:lnTo>
                  <a:lnTo>
                    <a:pt x="813" y="632"/>
                  </a:lnTo>
                  <a:lnTo>
                    <a:pt x="723" y="452"/>
                  </a:lnTo>
                  <a:lnTo>
                    <a:pt x="632" y="542"/>
                  </a:lnTo>
                  <a:lnTo>
                    <a:pt x="542" y="452"/>
                  </a:lnTo>
                  <a:lnTo>
                    <a:pt x="452" y="542"/>
                  </a:lnTo>
                  <a:lnTo>
                    <a:pt x="361" y="452"/>
                  </a:lnTo>
                  <a:lnTo>
                    <a:pt x="271" y="542"/>
                  </a:lnTo>
                  <a:lnTo>
                    <a:pt x="180" y="452"/>
                  </a:lnTo>
                  <a:lnTo>
                    <a:pt x="90" y="542"/>
                  </a:lnTo>
                  <a:lnTo>
                    <a:pt x="0" y="452"/>
                  </a:lnTo>
                  <a:lnTo>
                    <a:pt x="452" y="0"/>
                  </a:lnTo>
                  <a:lnTo>
                    <a:pt x="542" y="90"/>
                  </a:lnTo>
                  <a:lnTo>
                    <a:pt x="632" y="0"/>
                  </a:lnTo>
                  <a:lnTo>
                    <a:pt x="723" y="90"/>
                  </a:lnTo>
                  <a:lnTo>
                    <a:pt x="813" y="0"/>
                  </a:lnTo>
                  <a:lnTo>
                    <a:pt x="904" y="90"/>
                  </a:lnTo>
                  <a:lnTo>
                    <a:pt x="994" y="0"/>
                  </a:lnTo>
                  <a:lnTo>
                    <a:pt x="1084" y="90"/>
                  </a:lnTo>
                  <a:lnTo>
                    <a:pt x="1174" y="0"/>
                  </a:lnTo>
                  <a:lnTo>
                    <a:pt x="1264" y="181"/>
                  </a:lnTo>
                  <a:lnTo>
                    <a:pt x="1355" y="90"/>
                  </a:lnTo>
                  <a:lnTo>
                    <a:pt x="1355" y="0"/>
                  </a:lnTo>
                  <a:lnTo>
                    <a:pt x="1446" y="90"/>
                  </a:lnTo>
                  <a:lnTo>
                    <a:pt x="1536" y="0"/>
                  </a:lnTo>
                  <a:lnTo>
                    <a:pt x="1716" y="181"/>
                  </a:lnTo>
                  <a:lnTo>
                    <a:pt x="1264" y="632"/>
                  </a:lnTo>
                </a:path>
              </a:pathLst>
            </a:custGeom>
            <a:solidFill>
              <a:schemeClr val="tx2"/>
            </a:solidFill>
            <a:ln w="9366">
              <a:solidFill>
                <a:srgbClr val="000000"/>
              </a:solidFill>
              <a:round/>
              <a:headEnd/>
              <a:tailEnd/>
            </a:ln>
          </p:spPr>
          <p:txBody>
            <a:bodyPr/>
            <a:lstStyle/>
            <a:p>
              <a:endParaRPr lang="en-US" dirty="0">
                <a:latin typeface="Agilent TT Cond" pitchFamily="34" charset="0"/>
              </a:endParaRPr>
            </a:p>
          </p:txBody>
        </p:sp>
        <p:sp>
          <p:nvSpPr>
            <p:cNvPr id="71724" name="Line 132"/>
            <p:cNvSpPr>
              <a:spLocks noChangeShapeType="1"/>
            </p:cNvSpPr>
            <p:nvPr/>
          </p:nvSpPr>
          <p:spPr bwMode="auto">
            <a:xfrm>
              <a:off x="386" y="3724"/>
              <a:ext cx="1991" cy="0"/>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71725" name="Line 133"/>
            <p:cNvSpPr>
              <a:spLocks noChangeShapeType="1"/>
            </p:cNvSpPr>
            <p:nvPr/>
          </p:nvSpPr>
          <p:spPr bwMode="auto">
            <a:xfrm flipV="1">
              <a:off x="384" y="2796"/>
              <a:ext cx="0" cy="919"/>
            </a:xfrm>
            <a:prstGeom prst="line">
              <a:avLst/>
            </a:prstGeom>
            <a:noFill/>
            <a:ln w="31234">
              <a:solidFill>
                <a:srgbClr val="000000"/>
              </a:solidFill>
              <a:round/>
              <a:headEnd/>
              <a:tailEnd type="triangle" w="med" len="med"/>
            </a:ln>
          </p:spPr>
          <p:txBody>
            <a:bodyPr wrap="none" anchor="ctr"/>
            <a:lstStyle/>
            <a:p>
              <a:endParaRPr lang="en-US" dirty="0">
                <a:latin typeface="Agilent TT Cond" pitchFamily="34" charset="0"/>
              </a:endParaRPr>
            </a:p>
          </p:txBody>
        </p:sp>
        <p:sp>
          <p:nvSpPr>
            <p:cNvPr id="71726" name="Freeform 134"/>
            <p:cNvSpPr>
              <a:spLocks/>
            </p:cNvSpPr>
            <p:nvPr/>
          </p:nvSpPr>
          <p:spPr bwMode="auto">
            <a:xfrm>
              <a:off x="474" y="3571"/>
              <a:ext cx="1658" cy="154"/>
            </a:xfrm>
            <a:custGeom>
              <a:avLst/>
              <a:gdLst>
                <a:gd name="T0" fmla="*/ 0 w 1718"/>
                <a:gd name="T1" fmla="*/ 94 h 181"/>
                <a:gd name="T2" fmla="*/ 78 w 1718"/>
                <a:gd name="T3" fmla="*/ 48 h 181"/>
                <a:gd name="T4" fmla="*/ 157 w 1718"/>
                <a:gd name="T5" fmla="*/ 0 h 181"/>
                <a:gd name="T6" fmla="*/ 235 w 1718"/>
                <a:gd name="T7" fmla="*/ 48 h 181"/>
                <a:gd name="T8" fmla="*/ 313 w 1718"/>
                <a:gd name="T9" fmla="*/ 0 h 181"/>
                <a:gd name="T10" fmla="*/ 391 w 1718"/>
                <a:gd name="T11" fmla="*/ 48 h 181"/>
                <a:gd name="T12" fmla="*/ 470 w 1718"/>
                <a:gd name="T13" fmla="*/ 0 h 181"/>
                <a:gd name="T14" fmla="*/ 548 w 1718"/>
                <a:gd name="T15" fmla="*/ 48 h 181"/>
                <a:gd name="T16" fmla="*/ 627 w 1718"/>
                <a:gd name="T17" fmla="*/ 48 h 181"/>
                <a:gd name="T18" fmla="*/ 706 w 1718"/>
                <a:gd name="T19" fmla="*/ 0 h 181"/>
                <a:gd name="T20" fmla="*/ 784 w 1718"/>
                <a:gd name="T21" fmla="*/ 48 h 181"/>
                <a:gd name="T22" fmla="*/ 863 w 1718"/>
                <a:gd name="T23" fmla="*/ 0 h 181"/>
                <a:gd name="T24" fmla="*/ 863 w 1718"/>
                <a:gd name="T25" fmla="*/ 48 h 181"/>
                <a:gd name="T26" fmla="*/ 1019 w 1718"/>
                <a:gd name="T27" fmla="*/ 0 h 181"/>
                <a:gd name="T28" fmla="*/ 1097 w 1718"/>
                <a:gd name="T29" fmla="*/ 48 h 181"/>
                <a:gd name="T30" fmla="*/ 1175 w 1718"/>
                <a:gd name="T31" fmla="*/ 0 h 181"/>
                <a:gd name="T32" fmla="*/ 1254 w 1718"/>
                <a:gd name="T33" fmla="*/ 48 h 181"/>
                <a:gd name="T34" fmla="*/ 1410 w 1718"/>
                <a:gd name="T35" fmla="*/ 0 h 181"/>
                <a:gd name="T36" fmla="*/ 1410 w 1718"/>
                <a:gd name="T37" fmla="*/ 48 h 181"/>
                <a:gd name="T38" fmla="*/ 1489 w 1718"/>
                <a:gd name="T39" fmla="*/ 94 h 181"/>
                <a:gd name="T40" fmla="*/ 0 w 1718"/>
                <a:gd name="T41" fmla="*/ 94 h 181"/>
                <a:gd name="T42" fmla="*/ 0 w 1718"/>
                <a:gd name="T43" fmla="*/ 94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8"/>
                <a:gd name="T67" fmla="*/ 0 h 181"/>
                <a:gd name="T68" fmla="*/ 1718 w 1718"/>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8" h="181">
                  <a:moveTo>
                    <a:pt x="0" y="180"/>
                  </a:moveTo>
                  <a:lnTo>
                    <a:pt x="90" y="90"/>
                  </a:lnTo>
                  <a:lnTo>
                    <a:pt x="181" y="0"/>
                  </a:lnTo>
                  <a:lnTo>
                    <a:pt x="271" y="90"/>
                  </a:lnTo>
                  <a:lnTo>
                    <a:pt x="361" y="0"/>
                  </a:lnTo>
                  <a:lnTo>
                    <a:pt x="451" y="90"/>
                  </a:lnTo>
                  <a:lnTo>
                    <a:pt x="542" y="0"/>
                  </a:lnTo>
                  <a:lnTo>
                    <a:pt x="632" y="90"/>
                  </a:lnTo>
                  <a:lnTo>
                    <a:pt x="723" y="90"/>
                  </a:lnTo>
                  <a:lnTo>
                    <a:pt x="813" y="0"/>
                  </a:lnTo>
                  <a:lnTo>
                    <a:pt x="903" y="90"/>
                  </a:lnTo>
                  <a:lnTo>
                    <a:pt x="994" y="0"/>
                  </a:lnTo>
                  <a:lnTo>
                    <a:pt x="994" y="90"/>
                  </a:lnTo>
                  <a:lnTo>
                    <a:pt x="1175" y="0"/>
                  </a:lnTo>
                  <a:lnTo>
                    <a:pt x="1265" y="90"/>
                  </a:lnTo>
                  <a:lnTo>
                    <a:pt x="1355" y="0"/>
                  </a:lnTo>
                  <a:lnTo>
                    <a:pt x="1445" y="90"/>
                  </a:lnTo>
                  <a:lnTo>
                    <a:pt x="1626" y="0"/>
                  </a:lnTo>
                  <a:lnTo>
                    <a:pt x="1626" y="90"/>
                  </a:lnTo>
                  <a:lnTo>
                    <a:pt x="1717" y="180"/>
                  </a:lnTo>
                  <a:lnTo>
                    <a:pt x="0" y="180"/>
                  </a:lnTo>
                </a:path>
              </a:pathLst>
            </a:custGeom>
            <a:solidFill>
              <a:schemeClr val="folHlink"/>
            </a:solidFill>
            <a:ln w="9366">
              <a:solidFill>
                <a:srgbClr val="000000"/>
              </a:solidFill>
              <a:round/>
              <a:headEnd/>
              <a:tailEnd/>
            </a:ln>
          </p:spPr>
          <p:txBody>
            <a:bodyPr/>
            <a:lstStyle/>
            <a:p>
              <a:endParaRPr lang="en-US" dirty="0">
                <a:latin typeface="Agilent TT Cond" pitchFamily="34" charset="0"/>
              </a:endParaRPr>
            </a:p>
          </p:txBody>
        </p:sp>
        <p:sp>
          <p:nvSpPr>
            <p:cNvPr id="71727" name="Freeform 135"/>
            <p:cNvSpPr>
              <a:spLocks/>
            </p:cNvSpPr>
            <p:nvPr/>
          </p:nvSpPr>
          <p:spPr bwMode="auto">
            <a:xfrm>
              <a:off x="562" y="3415"/>
              <a:ext cx="1482" cy="233"/>
            </a:xfrm>
            <a:custGeom>
              <a:avLst/>
              <a:gdLst>
                <a:gd name="T0" fmla="*/ 0 w 1537"/>
                <a:gd name="T1" fmla="*/ 146 h 272"/>
                <a:gd name="T2" fmla="*/ 79 w 1537"/>
                <a:gd name="T3" fmla="*/ 0 h 272"/>
                <a:gd name="T4" fmla="*/ 157 w 1537"/>
                <a:gd name="T5" fmla="*/ 49 h 272"/>
                <a:gd name="T6" fmla="*/ 234 w 1537"/>
                <a:gd name="T7" fmla="*/ 49 h 272"/>
                <a:gd name="T8" fmla="*/ 391 w 1537"/>
                <a:gd name="T9" fmla="*/ 0 h 272"/>
                <a:gd name="T10" fmla="*/ 469 w 1537"/>
                <a:gd name="T11" fmla="*/ 49 h 272"/>
                <a:gd name="T12" fmla="*/ 469 w 1537"/>
                <a:gd name="T13" fmla="*/ 0 h 272"/>
                <a:gd name="T14" fmla="*/ 547 w 1537"/>
                <a:gd name="T15" fmla="*/ 49 h 272"/>
                <a:gd name="T16" fmla="*/ 625 w 1537"/>
                <a:gd name="T17" fmla="*/ 0 h 272"/>
                <a:gd name="T18" fmla="*/ 703 w 1537"/>
                <a:gd name="T19" fmla="*/ 49 h 272"/>
                <a:gd name="T20" fmla="*/ 782 w 1537"/>
                <a:gd name="T21" fmla="*/ 0 h 272"/>
                <a:gd name="T22" fmla="*/ 859 w 1537"/>
                <a:gd name="T23" fmla="*/ 49 h 272"/>
                <a:gd name="T24" fmla="*/ 1015 w 1537"/>
                <a:gd name="T25" fmla="*/ 0 h 272"/>
                <a:gd name="T26" fmla="*/ 1093 w 1537"/>
                <a:gd name="T27" fmla="*/ 49 h 272"/>
                <a:gd name="T28" fmla="*/ 1172 w 1537"/>
                <a:gd name="T29" fmla="*/ 0 h 272"/>
                <a:gd name="T30" fmla="*/ 1172 w 1537"/>
                <a:gd name="T31" fmla="*/ 49 h 272"/>
                <a:gd name="T32" fmla="*/ 1249 w 1537"/>
                <a:gd name="T33" fmla="*/ 0 h 272"/>
                <a:gd name="T34" fmla="*/ 1328 w 1537"/>
                <a:gd name="T35" fmla="*/ 98 h 272"/>
                <a:gd name="T36" fmla="*/ 1172 w 1537"/>
                <a:gd name="T37" fmla="*/ 146 h 272"/>
                <a:gd name="T38" fmla="*/ 1093 w 1537"/>
                <a:gd name="T39" fmla="*/ 98 h 272"/>
                <a:gd name="T40" fmla="*/ 1015 w 1537"/>
                <a:gd name="T41" fmla="*/ 146 h 272"/>
                <a:gd name="T42" fmla="*/ 938 w 1537"/>
                <a:gd name="T43" fmla="*/ 98 h 272"/>
                <a:gd name="T44" fmla="*/ 782 w 1537"/>
                <a:gd name="T45" fmla="*/ 146 h 272"/>
                <a:gd name="T46" fmla="*/ 782 w 1537"/>
                <a:gd name="T47" fmla="*/ 98 h 272"/>
                <a:gd name="T48" fmla="*/ 703 w 1537"/>
                <a:gd name="T49" fmla="*/ 146 h 272"/>
                <a:gd name="T50" fmla="*/ 625 w 1537"/>
                <a:gd name="T51" fmla="*/ 98 h 272"/>
                <a:gd name="T52" fmla="*/ 547 w 1537"/>
                <a:gd name="T53" fmla="*/ 146 h 272"/>
                <a:gd name="T54" fmla="*/ 469 w 1537"/>
                <a:gd name="T55" fmla="*/ 146 h 272"/>
                <a:gd name="T56" fmla="*/ 391 w 1537"/>
                <a:gd name="T57" fmla="*/ 98 h 272"/>
                <a:gd name="T58" fmla="*/ 312 w 1537"/>
                <a:gd name="T59" fmla="*/ 146 h 272"/>
                <a:gd name="T60" fmla="*/ 234 w 1537"/>
                <a:gd name="T61" fmla="*/ 98 h 272"/>
                <a:gd name="T62" fmla="*/ 157 w 1537"/>
                <a:gd name="T63" fmla="*/ 146 h 272"/>
                <a:gd name="T64" fmla="*/ 79 w 1537"/>
                <a:gd name="T65" fmla="*/ 98 h 272"/>
                <a:gd name="T66" fmla="*/ 0 w 1537"/>
                <a:gd name="T67" fmla="*/ 146 h 272"/>
                <a:gd name="T68" fmla="*/ 0 w 1537"/>
                <a:gd name="T69" fmla="*/ 146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7"/>
                <a:gd name="T106" fmla="*/ 0 h 272"/>
                <a:gd name="T107" fmla="*/ 1537 w 1537"/>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7" h="272">
                  <a:moveTo>
                    <a:pt x="0" y="271"/>
                  </a:moveTo>
                  <a:lnTo>
                    <a:pt x="91" y="0"/>
                  </a:lnTo>
                  <a:lnTo>
                    <a:pt x="181" y="90"/>
                  </a:lnTo>
                  <a:lnTo>
                    <a:pt x="271" y="90"/>
                  </a:lnTo>
                  <a:lnTo>
                    <a:pt x="452" y="0"/>
                  </a:lnTo>
                  <a:lnTo>
                    <a:pt x="542" y="90"/>
                  </a:lnTo>
                  <a:lnTo>
                    <a:pt x="542" y="0"/>
                  </a:lnTo>
                  <a:lnTo>
                    <a:pt x="633" y="90"/>
                  </a:lnTo>
                  <a:lnTo>
                    <a:pt x="723" y="0"/>
                  </a:lnTo>
                  <a:lnTo>
                    <a:pt x="813" y="90"/>
                  </a:lnTo>
                  <a:lnTo>
                    <a:pt x="904" y="0"/>
                  </a:lnTo>
                  <a:lnTo>
                    <a:pt x="994" y="90"/>
                  </a:lnTo>
                  <a:lnTo>
                    <a:pt x="1175" y="0"/>
                  </a:lnTo>
                  <a:lnTo>
                    <a:pt x="1265" y="90"/>
                  </a:lnTo>
                  <a:lnTo>
                    <a:pt x="1355" y="0"/>
                  </a:lnTo>
                  <a:lnTo>
                    <a:pt x="1355" y="90"/>
                  </a:lnTo>
                  <a:lnTo>
                    <a:pt x="1445" y="0"/>
                  </a:lnTo>
                  <a:lnTo>
                    <a:pt x="1536" y="181"/>
                  </a:lnTo>
                  <a:lnTo>
                    <a:pt x="1355" y="271"/>
                  </a:lnTo>
                  <a:lnTo>
                    <a:pt x="1265" y="181"/>
                  </a:lnTo>
                  <a:lnTo>
                    <a:pt x="1175" y="271"/>
                  </a:lnTo>
                  <a:lnTo>
                    <a:pt x="1085" y="181"/>
                  </a:lnTo>
                  <a:lnTo>
                    <a:pt x="904" y="271"/>
                  </a:lnTo>
                  <a:lnTo>
                    <a:pt x="904" y="181"/>
                  </a:lnTo>
                  <a:lnTo>
                    <a:pt x="813" y="271"/>
                  </a:lnTo>
                  <a:lnTo>
                    <a:pt x="723" y="181"/>
                  </a:lnTo>
                  <a:lnTo>
                    <a:pt x="633" y="271"/>
                  </a:lnTo>
                  <a:lnTo>
                    <a:pt x="542" y="271"/>
                  </a:lnTo>
                  <a:lnTo>
                    <a:pt x="452" y="181"/>
                  </a:lnTo>
                  <a:lnTo>
                    <a:pt x="361" y="271"/>
                  </a:lnTo>
                  <a:lnTo>
                    <a:pt x="271" y="181"/>
                  </a:lnTo>
                  <a:lnTo>
                    <a:pt x="181" y="271"/>
                  </a:lnTo>
                  <a:lnTo>
                    <a:pt x="91" y="181"/>
                  </a:lnTo>
                  <a:lnTo>
                    <a:pt x="0" y="271"/>
                  </a:lnTo>
                </a:path>
              </a:pathLst>
            </a:custGeom>
            <a:solidFill>
              <a:schemeClr val="hlink"/>
            </a:solidFill>
            <a:ln w="9366">
              <a:solidFill>
                <a:srgbClr val="000000"/>
              </a:solidFill>
              <a:round/>
              <a:headEnd/>
              <a:tailEnd/>
            </a:ln>
          </p:spPr>
          <p:txBody>
            <a:bodyPr/>
            <a:lstStyle/>
            <a:p>
              <a:endParaRPr lang="en-US" dirty="0">
                <a:latin typeface="Agilent TT Cond" pitchFamily="34" charset="0"/>
              </a:endParaRPr>
            </a:p>
          </p:txBody>
        </p:sp>
        <p:sp>
          <p:nvSpPr>
            <p:cNvPr id="71728" name="Freeform 136"/>
            <p:cNvSpPr>
              <a:spLocks/>
            </p:cNvSpPr>
            <p:nvPr/>
          </p:nvSpPr>
          <p:spPr bwMode="auto">
            <a:xfrm>
              <a:off x="650" y="3104"/>
              <a:ext cx="1306" cy="235"/>
            </a:xfrm>
            <a:custGeom>
              <a:avLst/>
              <a:gdLst>
                <a:gd name="T0" fmla="*/ 0 w 1355"/>
                <a:gd name="T1" fmla="*/ 151 h 272"/>
                <a:gd name="T2" fmla="*/ 78 w 1355"/>
                <a:gd name="T3" fmla="*/ 0 h 272"/>
                <a:gd name="T4" fmla="*/ 155 w 1355"/>
                <a:gd name="T5" fmla="*/ 50 h 272"/>
                <a:gd name="T6" fmla="*/ 233 w 1355"/>
                <a:gd name="T7" fmla="*/ 0 h 272"/>
                <a:gd name="T8" fmla="*/ 311 w 1355"/>
                <a:gd name="T9" fmla="*/ 50 h 272"/>
                <a:gd name="T10" fmla="*/ 389 w 1355"/>
                <a:gd name="T11" fmla="*/ 0 h 272"/>
                <a:gd name="T12" fmla="*/ 467 w 1355"/>
                <a:gd name="T13" fmla="*/ 50 h 272"/>
                <a:gd name="T14" fmla="*/ 546 w 1355"/>
                <a:gd name="T15" fmla="*/ 0 h 272"/>
                <a:gd name="T16" fmla="*/ 624 w 1355"/>
                <a:gd name="T17" fmla="*/ 50 h 272"/>
                <a:gd name="T18" fmla="*/ 703 w 1355"/>
                <a:gd name="T19" fmla="*/ 0 h 272"/>
                <a:gd name="T20" fmla="*/ 780 w 1355"/>
                <a:gd name="T21" fmla="*/ 101 h 272"/>
                <a:gd name="T22" fmla="*/ 858 w 1355"/>
                <a:gd name="T23" fmla="*/ 50 h 272"/>
                <a:gd name="T24" fmla="*/ 858 w 1355"/>
                <a:gd name="T25" fmla="*/ 0 h 272"/>
                <a:gd name="T26" fmla="*/ 936 w 1355"/>
                <a:gd name="T27" fmla="*/ 50 h 272"/>
                <a:gd name="T28" fmla="*/ 1014 w 1355"/>
                <a:gd name="T29" fmla="*/ 0 h 272"/>
                <a:gd name="T30" fmla="*/ 1091 w 1355"/>
                <a:gd name="T31" fmla="*/ 50 h 272"/>
                <a:gd name="T32" fmla="*/ 1169 w 1355"/>
                <a:gd name="T33" fmla="*/ 101 h 272"/>
                <a:gd name="T34" fmla="*/ 1014 w 1355"/>
                <a:gd name="T35" fmla="*/ 151 h 272"/>
                <a:gd name="T36" fmla="*/ 936 w 1355"/>
                <a:gd name="T37" fmla="*/ 101 h 272"/>
                <a:gd name="T38" fmla="*/ 858 w 1355"/>
                <a:gd name="T39" fmla="*/ 151 h 272"/>
                <a:gd name="T40" fmla="*/ 858 w 1355"/>
                <a:gd name="T41" fmla="*/ 101 h 272"/>
                <a:gd name="T42" fmla="*/ 780 w 1355"/>
                <a:gd name="T43" fmla="*/ 151 h 272"/>
                <a:gd name="T44" fmla="*/ 703 w 1355"/>
                <a:gd name="T45" fmla="*/ 101 h 272"/>
                <a:gd name="T46" fmla="*/ 546 w 1355"/>
                <a:gd name="T47" fmla="*/ 151 h 272"/>
                <a:gd name="T48" fmla="*/ 467 w 1355"/>
                <a:gd name="T49" fmla="*/ 101 h 272"/>
                <a:gd name="T50" fmla="*/ 389 w 1355"/>
                <a:gd name="T51" fmla="*/ 151 h 272"/>
                <a:gd name="T52" fmla="*/ 311 w 1355"/>
                <a:gd name="T53" fmla="*/ 101 h 272"/>
                <a:gd name="T54" fmla="*/ 155 w 1355"/>
                <a:gd name="T55" fmla="*/ 151 h 272"/>
                <a:gd name="T56" fmla="*/ 78 w 1355"/>
                <a:gd name="T57" fmla="*/ 101 h 272"/>
                <a:gd name="T58" fmla="*/ 0 w 1355"/>
                <a:gd name="T59" fmla="*/ 151 h 272"/>
                <a:gd name="T60" fmla="*/ 0 w 1355"/>
                <a:gd name="T61" fmla="*/ 151 h 2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5"/>
                <a:gd name="T94" fmla="*/ 0 h 272"/>
                <a:gd name="T95" fmla="*/ 1355 w 1355"/>
                <a:gd name="T96" fmla="*/ 272 h 2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5" h="272">
                  <a:moveTo>
                    <a:pt x="0" y="271"/>
                  </a:moveTo>
                  <a:lnTo>
                    <a:pt x="90" y="0"/>
                  </a:lnTo>
                  <a:lnTo>
                    <a:pt x="180" y="90"/>
                  </a:lnTo>
                  <a:lnTo>
                    <a:pt x="270" y="0"/>
                  </a:lnTo>
                  <a:lnTo>
                    <a:pt x="361" y="90"/>
                  </a:lnTo>
                  <a:lnTo>
                    <a:pt x="451" y="0"/>
                  </a:lnTo>
                  <a:lnTo>
                    <a:pt x="542" y="90"/>
                  </a:lnTo>
                  <a:lnTo>
                    <a:pt x="632" y="0"/>
                  </a:lnTo>
                  <a:lnTo>
                    <a:pt x="722" y="90"/>
                  </a:lnTo>
                  <a:lnTo>
                    <a:pt x="813" y="0"/>
                  </a:lnTo>
                  <a:lnTo>
                    <a:pt x="903" y="180"/>
                  </a:lnTo>
                  <a:lnTo>
                    <a:pt x="994" y="90"/>
                  </a:lnTo>
                  <a:lnTo>
                    <a:pt x="994" y="0"/>
                  </a:lnTo>
                  <a:lnTo>
                    <a:pt x="1084" y="90"/>
                  </a:lnTo>
                  <a:lnTo>
                    <a:pt x="1174" y="0"/>
                  </a:lnTo>
                  <a:lnTo>
                    <a:pt x="1264" y="90"/>
                  </a:lnTo>
                  <a:lnTo>
                    <a:pt x="1354" y="180"/>
                  </a:lnTo>
                  <a:lnTo>
                    <a:pt x="1174" y="271"/>
                  </a:lnTo>
                  <a:lnTo>
                    <a:pt x="1084" y="180"/>
                  </a:lnTo>
                  <a:lnTo>
                    <a:pt x="994" y="271"/>
                  </a:lnTo>
                  <a:lnTo>
                    <a:pt x="994" y="180"/>
                  </a:lnTo>
                  <a:lnTo>
                    <a:pt x="903" y="271"/>
                  </a:lnTo>
                  <a:lnTo>
                    <a:pt x="813" y="180"/>
                  </a:lnTo>
                  <a:lnTo>
                    <a:pt x="632" y="271"/>
                  </a:lnTo>
                  <a:lnTo>
                    <a:pt x="542" y="180"/>
                  </a:lnTo>
                  <a:lnTo>
                    <a:pt x="451" y="271"/>
                  </a:lnTo>
                  <a:lnTo>
                    <a:pt x="361" y="180"/>
                  </a:lnTo>
                  <a:lnTo>
                    <a:pt x="180" y="271"/>
                  </a:lnTo>
                  <a:lnTo>
                    <a:pt x="90" y="180"/>
                  </a:lnTo>
                  <a:lnTo>
                    <a:pt x="0" y="271"/>
                  </a:lnTo>
                </a:path>
              </a:pathLst>
            </a:custGeom>
            <a:solidFill>
              <a:schemeClr val="tx2"/>
            </a:solidFill>
            <a:ln w="9366">
              <a:solidFill>
                <a:srgbClr val="000000"/>
              </a:solidFill>
              <a:round/>
              <a:headEnd/>
              <a:tailEnd/>
            </a:ln>
          </p:spPr>
          <p:txBody>
            <a:bodyPr/>
            <a:lstStyle/>
            <a:p>
              <a:endParaRPr lang="en-US" dirty="0">
                <a:latin typeface="Agilent TT Cond" pitchFamily="34" charset="0"/>
              </a:endParaRPr>
            </a:p>
          </p:txBody>
        </p:sp>
        <p:sp>
          <p:nvSpPr>
            <p:cNvPr id="71729" name="Freeform 137"/>
            <p:cNvSpPr>
              <a:spLocks/>
            </p:cNvSpPr>
            <p:nvPr/>
          </p:nvSpPr>
          <p:spPr bwMode="auto">
            <a:xfrm>
              <a:off x="650" y="3259"/>
              <a:ext cx="1306" cy="234"/>
            </a:xfrm>
            <a:custGeom>
              <a:avLst/>
              <a:gdLst>
                <a:gd name="T0" fmla="*/ 0 w 1355"/>
                <a:gd name="T1" fmla="*/ 99 h 272"/>
                <a:gd name="T2" fmla="*/ 0 w 1355"/>
                <a:gd name="T3" fmla="*/ 50 h 272"/>
                <a:gd name="T4" fmla="*/ 78 w 1355"/>
                <a:gd name="T5" fmla="*/ 0 h 272"/>
                <a:gd name="T6" fmla="*/ 155 w 1355"/>
                <a:gd name="T7" fmla="*/ 50 h 272"/>
                <a:gd name="T8" fmla="*/ 311 w 1355"/>
                <a:gd name="T9" fmla="*/ 0 h 272"/>
                <a:gd name="T10" fmla="*/ 389 w 1355"/>
                <a:gd name="T11" fmla="*/ 50 h 272"/>
                <a:gd name="T12" fmla="*/ 467 w 1355"/>
                <a:gd name="T13" fmla="*/ 0 h 272"/>
                <a:gd name="T14" fmla="*/ 546 w 1355"/>
                <a:gd name="T15" fmla="*/ 50 h 272"/>
                <a:gd name="T16" fmla="*/ 703 w 1355"/>
                <a:gd name="T17" fmla="*/ 0 h 272"/>
                <a:gd name="T18" fmla="*/ 780 w 1355"/>
                <a:gd name="T19" fmla="*/ 50 h 272"/>
                <a:gd name="T20" fmla="*/ 858 w 1355"/>
                <a:gd name="T21" fmla="*/ 0 h 272"/>
                <a:gd name="T22" fmla="*/ 858 w 1355"/>
                <a:gd name="T23" fmla="*/ 50 h 272"/>
                <a:gd name="T24" fmla="*/ 936 w 1355"/>
                <a:gd name="T25" fmla="*/ 0 h 272"/>
                <a:gd name="T26" fmla="*/ 1014 w 1355"/>
                <a:gd name="T27" fmla="*/ 50 h 272"/>
                <a:gd name="T28" fmla="*/ 1169 w 1355"/>
                <a:gd name="T29" fmla="*/ 0 h 272"/>
                <a:gd name="T30" fmla="*/ 1169 w 1355"/>
                <a:gd name="T31" fmla="*/ 99 h 272"/>
                <a:gd name="T32" fmla="*/ 1091 w 1355"/>
                <a:gd name="T33" fmla="*/ 148 h 272"/>
                <a:gd name="T34" fmla="*/ 1091 w 1355"/>
                <a:gd name="T35" fmla="*/ 99 h 272"/>
                <a:gd name="T36" fmla="*/ 1014 w 1355"/>
                <a:gd name="T37" fmla="*/ 148 h 272"/>
                <a:gd name="T38" fmla="*/ 936 w 1355"/>
                <a:gd name="T39" fmla="*/ 99 h 272"/>
                <a:gd name="T40" fmla="*/ 780 w 1355"/>
                <a:gd name="T41" fmla="*/ 148 h 272"/>
                <a:gd name="T42" fmla="*/ 703 w 1355"/>
                <a:gd name="T43" fmla="*/ 99 h 272"/>
                <a:gd name="T44" fmla="*/ 624 w 1355"/>
                <a:gd name="T45" fmla="*/ 148 h 272"/>
                <a:gd name="T46" fmla="*/ 546 w 1355"/>
                <a:gd name="T47" fmla="*/ 99 h 272"/>
                <a:gd name="T48" fmla="*/ 467 w 1355"/>
                <a:gd name="T49" fmla="*/ 148 h 272"/>
                <a:gd name="T50" fmla="*/ 389 w 1355"/>
                <a:gd name="T51" fmla="*/ 99 h 272"/>
                <a:gd name="T52" fmla="*/ 389 w 1355"/>
                <a:gd name="T53" fmla="*/ 148 h 272"/>
                <a:gd name="T54" fmla="*/ 311 w 1355"/>
                <a:gd name="T55" fmla="*/ 99 h 272"/>
                <a:gd name="T56" fmla="*/ 155 w 1355"/>
                <a:gd name="T57" fmla="*/ 148 h 272"/>
                <a:gd name="T58" fmla="*/ 78 w 1355"/>
                <a:gd name="T59" fmla="*/ 148 h 272"/>
                <a:gd name="T60" fmla="*/ 0 w 1355"/>
                <a:gd name="T61" fmla="*/ 99 h 272"/>
                <a:gd name="T62" fmla="*/ 0 w 1355"/>
                <a:gd name="T63" fmla="*/ 99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5"/>
                <a:gd name="T97" fmla="*/ 0 h 272"/>
                <a:gd name="T98" fmla="*/ 1355 w 1355"/>
                <a:gd name="T99" fmla="*/ 272 h 2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5" h="272">
                  <a:moveTo>
                    <a:pt x="0" y="181"/>
                  </a:moveTo>
                  <a:lnTo>
                    <a:pt x="0" y="91"/>
                  </a:lnTo>
                  <a:lnTo>
                    <a:pt x="90" y="0"/>
                  </a:lnTo>
                  <a:lnTo>
                    <a:pt x="180" y="91"/>
                  </a:lnTo>
                  <a:lnTo>
                    <a:pt x="361" y="0"/>
                  </a:lnTo>
                  <a:lnTo>
                    <a:pt x="451" y="91"/>
                  </a:lnTo>
                  <a:lnTo>
                    <a:pt x="542" y="0"/>
                  </a:lnTo>
                  <a:lnTo>
                    <a:pt x="632" y="91"/>
                  </a:lnTo>
                  <a:lnTo>
                    <a:pt x="813" y="0"/>
                  </a:lnTo>
                  <a:lnTo>
                    <a:pt x="903" y="91"/>
                  </a:lnTo>
                  <a:lnTo>
                    <a:pt x="994" y="0"/>
                  </a:lnTo>
                  <a:lnTo>
                    <a:pt x="994" y="91"/>
                  </a:lnTo>
                  <a:lnTo>
                    <a:pt x="1084" y="0"/>
                  </a:lnTo>
                  <a:lnTo>
                    <a:pt x="1174" y="91"/>
                  </a:lnTo>
                  <a:lnTo>
                    <a:pt x="1354" y="0"/>
                  </a:lnTo>
                  <a:lnTo>
                    <a:pt x="1354" y="181"/>
                  </a:lnTo>
                  <a:lnTo>
                    <a:pt x="1264" y="271"/>
                  </a:lnTo>
                  <a:lnTo>
                    <a:pt x="1264" y="181"/>
                  </a:lnTo>
                  <a:lnTo>
                    <a:pt x="1174" y="271"/>
                  </a:lnTo>
                  <a:lnTo>
                    <a:pt x="1084" y="181"/>
                  </a:lnTo>
                  <a:lnTo>
                    <a:pt x="903" y="271"/>
                  </a:lnTo>
                  <a:lnTo>
                    <a:pt x="813" y="181"/>
                  </a:lnTo>
                  <a:lnTo>
                    <a:pt x="722" y="271"/>
                  </a:lnTo>
                  <a:lnTo>
                    <a:pt x="632" y="181"/>
                  </a:lnTo>
                  <a:lnTo>
                    <a:pt x="542" y="271"/>
                  </a:lnTo>
                  <a:lnTo>
                    <a:pt x="451" y="181"/>
                  </a:lnTo>
                  <a:lnTo>
                    <a:pt x="451" y="271"/>
                  </a:lnTo>
                  <a:lnTo>
                    <a:pt x="361" y="181"/>
                  </a:lnTo>
                  <a:lnTo>
                    <a:pt x="180" y="271"/>
                  </a:lnTo>
                  <a:lnTo>
                    <a:pt x="90" y="271"/>
                  </a:lnTo>
                  <a:lnTo>
                    <a:pt x="0" y="181"/>
                  </a:lnTo>
                </a:path>
              </a:pathLst>
            </a:custGeom>
            <a:solidFill>
              <a:schemeClr val="accent2"/>
            </a:solidFill>
            <a:ln w="9366">
              <a:solidFill>
                <a:srgbClr val="000000"/>
              </a:solidFill>
              <a:round/>
              <a:headEnd/>
              <a:tailEnd/>
            </a:ln>
          </p:spPr>
          <p:txBody>
            <a:bodyPr/>
            <a:lstStyle/>
            <a:p>
              <a:endParaRPr lang="en-US" dirty="0">
                <a:latin typeface="Agilent TT Cond" pitchFamily="34" charset="0"/>
              </a:endParaRPr>
            </a:p>
          </p:txBody>
        </p:sp>
        <p:sp>
          <p:nvSpPr>
            <p:cNvPr id="71730" name="Freeform 138"/>
            <p:cNvSpPr>
              <a:spLocks/>
            </p:cNvSpPr>
            <p:nvPr/>
          </p:nvSpPr>
          <p:spPr bwMode="auto">
            <a:xfrm>
              <a:off x="2043" y="3182"/>
              <a:ext cx="523" cy="543"/>
            </a:xfrm>
            <a:custGeom>
              <a:avLst/>
              <a:gdLst>
                <a:gd name="T0" fmla="*/ 79 w 543"/>
                <a:gd name="T1" fmla="*/ 342 h 633"/>
                <a:gd name="T2" fmla="*/ 466 w 543"/>
                <a:gd name="T3" fmla="*/ 98 h 633"/>
                <a:gd name="T4" fmla="*/ 388 w 543"/>
                <a:gd name="T5" fmla="*/ 49 h 633"/>
                <a:gd name="T6" fmla="*/ 388 w 543"/>
                <a:gd name="T7" fmla="*/ 0 h 633"/>
                <a:gd name="T8" fmla="*/ 0 w 543"/>
                <a:gd name="T9" fmla="*/ 245 h 633"/>
                <a:gd name="T10" fmla="*/ 0 w 543"/>
                <a:gd name="T11" fmla="*/ 293 h 633"/>
                <a:gd name="T12" fmla="*/ 79 w 543"/>
                <a:gd name="T13" fmla="*/ 342 h 633"/>
                <a:gd name="T14" fmla="*/ 79 w 543"/>
                <a:gd name="T15" fmla="*/ 342 h 633"/>
                <a:gd name="T16" fmla="*/ 0 60000 65536"/>
                <a:gd name="T17" fmla="*/ 0 60000 65536"/>
                <a:gd name="T18" fmla="*/ 0 60000 65536"/>
                <a:gd name="T19" fmla="*/ 0 60000 65536"/>
                <a:gd name="T20" fmla="*/ 0 60000 65536"/>
                <a:gd name="T21" fmla="*/ 0 60000 65536"/>
                <a:gd name="T22" fmla="*/ 0 60000 65536"/>
                <a:gd name="T23" fmla="*/ 0 60000 65536"/>
                <a:gd name="T24" fmla="*/ 0 w 543"/>
                <a:gd name="T25" fmla="*/ 0 h 633"/>
                <a:gd name="T26" fmla="*/ 543 w 543"/>
                <a:gd name="T27" fmla="*/ 633 h 6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 h="633">
                  <a:moveTo>
                    <a:pt x="91" y="632"/>
                  </a:moveTo>
                  <a:lnTo>
                    <a:pt x="542" y="181"/>
                  </a:lnTo>
                  <a:lnTo>
                    <a:pt x="451" y="90"/>
                  </a:lnTo>
                  <a:lnTo>
                    <a:pt x="451" y="0"/>
                  </a:lnTo>
                  <a:lnTo>
                    <a:pt x="0" y="452"/>
                  </a:lnTo>
                  <a:lnTo>
                    <a:pt x="0" y="542"/>
                  </a:lnTo>
                  <a:lnTo>
                    <a:pt x="91" y="632"/>
                  </a:lnTo>
                </a:path>
              </a:pathLst>
            </a:custGeom>
            <a:solidFill>
              <a:schemeClr val="folHlink"/>
            </a:solidFill>
            <a:ln w="9366">
              <a:solidFill>
                <a:srgbClr val="000000"/>
              </a:solidFill>
              <a:round/>
              <a:headEnd/>
              <a:tailEnd/>
            </a:ln>
          </p:spPr>
          <p:txBody>
            <a:bodyPr/>
            <a:lstStyle/>
            <a:p>
              <a:endParaRPr lang="en-US" dirty="0">
                <a:latin typeface="Agilent TT Cond" pitchFamily="34" charset="0"/>
              </a:endParaRPr>
            </a:p>
          </p:txBody>
        </p:sp>
        <p:sp>
          <p:nvSpPr>
            <p:cNvPr id="71731" name="Freeform 139"/>
            <p:cNvSpPr>
              <a:spLocks/>
            </p:cNvSpPr>
            <p:nvPr/>
          </p:nvSpPr>
          <p:spPr bwMode="auto">
            <a:xfrm>
              <a:off x="1955" y="3027"/>
              <a:ext cx="523" cy="545"/>
            </a:xfrm>
            <a:custGeom>
              <a:avLst/>
              <a:gdLst>
                <a:gd name="T0" fmla="*/ 79 w 543"/>
                <a:gd name="T1" fmla="*/ 346 h 634"/>
                <a:gd name="T2" fmla="*/ 0 w 543"/>
                <a:gd name="T3" fmla="*/ 247 h 634"/>
                <a:gd name="T4" fmla="*/ 389 w 543"/>
                <a:gd name="T5" fmla="*/ 0 h 634"/>
                <a:gd name="T6" fmla="*/ 466 w 543"/>
                <a:gd name="T7" fmla="*/ 99 h 634"/>
                <a:gd name="T8" fmla="*/ 79 w 543"/>
                <a:gd name="T9" fmla="*/ 346 h 634"/>
                <a:gd name="T10" fmla="*/ 79 w 543"/>
                <a:gd name="T11" fmla="*/ 346 h 634"/>
                <a:gd name="T12" fmla="*/ 0 60000 65536"/>
                <a:gd name="T13" fmla="*/ 0 60000 65536"/>
                <a:gd name="T14" fmla="*/ 0 60000 65536"/>
                <a:gd name="T15" fmla="*/ 0 60000 65536"/>
                <a:gd name="T16" fmla="*/ 0 60000 65536"/>
                <a:gd name="T17" fmla="*/ 0 60000 65536"/>
                <a:gd name="T18" fmla="*/ 0 w 543"/>
                <a:gd name="T19" fmla="*/ 0 h 634"/>
                <a:gd name="T20" fmla="*/ 543 w 543"/>
                <a:gd name="T21" fmla="*/ 634 h 634"/>
              </a:gdLst>
              <a:ahLst/>
              <a:cxnLst>
                <a:cxn ang="T12">
                  <a:pos x="T0" y="T1"/>
                </a:cxn>
                <a:cxn ang="T13">
                  <a:pos x="T2" y="T3"/>
                </a:cxn>
                <a:cxn ang="T14">
                  <a:pos x="T4" y="T5"/>
                </a:cxn>
                <a:cxn ang="T15">
                  <a:pos x="T6" y="T7"/>
                </a:cxn>
                <a:cxn ang="T16">
                  <a:pos x="T8" y="T9"/>
                </a:cxn>
                <a:cxn ang="T17">
                  <a:pos x="T10" y="T11"/>
                </a:cxn>
              </a:cxnLst>
              <a:rect l="T18" t="T19" r="T20" b="T21"/>
              <a:pathLst>
                <a:path w="543" h="634">
                  <a:moveTo>
                    <a:pt x="91" y="633"/>
                  </a:moveTo>
                  <a:lnTo>
                    <a:pt x="0" y="452"/>
                  </a:lnTo>
                  <a:lnTo>
                    <a:pt x="452" y="0"/>
                  </a:lnTo>
                  <a:lnTo>
                    <a:pt x="542" y="181"/>
                  </a:lnTo>
                  <a:lnTo>
                    <a:pt x="91" y="633"/>
                  </a:lnTo>
                </a:path>
              </a:pathLst>
            </a:custGeom>
            <a:solidFill>
              <a:schemeClr val="hlink"/>
            </a:solidFill>
            <a:ln w="9366">
              <a:solidFill>
                <a:srgbClr val="000000"/>
              </a:solidFill>
              <a:round/>
              <a:headEnd/>
              <a:tailEnd/>
            </a:ln>
          </p:spPr>
          <p:txBody>
            <a:bodyPr/>
            <a:lstStyle/>
            <a:p>
              <a:endParaRPr lang="en-US" dirty="0">
                <a:latin typeface="Agilent TT Cond" pitchFamily="34" charset="0"/>
              </a:endParaRPr>
            </a:p>
          </p:txBody>
        </p:sp>
        <p:sp>
          <p:nvSpPr>
            <p:cNvPr id="71732" name="Freeform 140"/>
            <p:cNvSpPr>
              <a:spLocks/>
            </p:cNvSpPr>
            <p:nvPr/>
          </p:nvSpPr>
          <p:spPr bwMode="auto">
            <a:xfrm>
              <a:off x="1955" y="2872"/>
              <a:ext cx="437" cy="544"/>
            </a:xfrm>
            <a:custGeom>
              <a:avLst/>
              <a:gdLst>
                <a:gd name="T0" fmla="*/ 0 w 453"/>
                <a:gd name="T1" fmla="*/ 345 h 633"/>
                <a:gd name="T2" fmla="*/ 0 w 453"/>
                <a:gd name="T3" fmla="*/ 246 h 633"/>
                <a:gd name="T4" fmla="*/ 392 w 453"/>
                <a:gd name="T5" fmla="*/ 0 h 633"/>
                <a:gd name="T6" fmla="*/ 392 w 453"/>
                <a:gd name="T7" fmla="*/ 98 h 633"/>
                <a:gd name="T8" fmla="*/ 0 w 453"/>
                <a:gd name="T9" fmla="*/ 345 h 633"/>
                <a:gd name="T10" fmla="*/ 0 w 453"/>
                <a:gd name="T11" fmla="*/ 345 h 633"/>
                <a:gd name="T12" fmla="*/ 0 60000 65536"/>
                <a:gd name="T13" fmla="*/ 0 60000 65536"/>
                <a:gd name="T14" fmla="*/ 0 60000 65536"/>
                <a:gd name="T15" fmla="*/ 0 60000 65536"/>
                <a:gd name="T16" fmla="*/ 0 60000 65536"/>
                <a:gd name="T17" fmla="*/ 0 60000 65536"/>
                <a:gd name="T18" fmla="*/ 0 w 453"/>
                <a:gd name="T19" fmla="*/ 0 h 633"/>
                <a:gd name="T20" fmla="*/ 453 w 453"/>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453" h="633">
                  <a:moveTo>
                    <a:pt x="0" y="632"/>
                  </a:moveTo>
                  <a:lnTo>
                    <a:pt x="0" y="451"/>
                  </a:lnTo>
                  <a:lnTo>
                    <a:pt x="452" y="0"/>
                  </a:lnTo>
                  <a:lnTo>
                    <a:pt x="452" y="180"/>
                  </a:lnTo>
                  <a:lnTo>
                    <a:pt x="0" y="632"/>
                  </a:lnTo>
                </a:path>
              </a:pathLst>
            </a:custGeom>
            <a:solidFill>
              <a:schemeClr val="accent2"/>
            </a:solidFill>
            <a:ln w="9366">
              <a:solidFill>
                <a:srgbClr val="000000"/>
              </a:solidFill>
              <a:round/>
              <a:headEnd/>
              <a:tailEnd/>
            </a:ln>
          </p:spPr>
          <p:txBody>
            <a:bodyPr/>
            <a:lstStyle/>
            <a:p>
              <a:endParaRPr lang="en-US" dirty="0">
                <a:latin typeface="Agilent TT Cond" pitchFamily="34" charset="0"/>
              </a:endParaRPr>
            </a:p>
          </p:txBody>
        </p:sp>
        <p:sp>
          <p:nvSpPr>
            <p:cNvPr id="71733" name="Line 141"/>
            <p:cNvSpPr>
              <a:spLocks noChangeShapeType="1"/>
            </p:cNvSpPr>
            <p:nvPr/>
          </p:nvSpPr>
          <p:spPr bwMode="auto">
            <a:xfrm flipV="1">
              <a:off x="1781" y="2716"/>
              <a:ext cx="436" cy="388"/>
            </a:xfrm>
            <a:prstGeom prst="line">
              <a:avLst/>
            </a:prstGeom>
            <a:noFill/>
            <a:ln w="9366">
              <a:solidFill>
                <a:srgbClr val="000000"/>
              </a:solidFill>
              <a:round/>
              <a:headEnd/>
              <a:tailEnd/>
            </a:ln>
          </p:spPr>
          <p:txBody>
            <a:bodyPr wrap="none" anchor="ctr"/>
            <a:lstStyle/>
            <a:p>
              <a:endParaRPr lang="en-US" dirty="0">
                <a:latin typeface="Agilent TT Cond" pitchFamily="34" charset="0"/>
              </a:endParaRPr>
            </a:p>
          </p:txBody>
        </p:sp>
        <p:sp>
          <p:nvSpPr>
            <p:cNvPr id="71734" name="Line 142"/>
            <p:cNvSpPr>
              <a:spLocks noChangeShapeType="1"/>
            </p:cNvSpPr>
            <p:nvPr/>
          </p:nvSpPr>
          <p:spPr bwMode="auto">
            <a:xfrm flipV="1">
              <a:off x="910" y="2716"/>
              <a:ext cx="436" cy="388"/>
            </a:xfrm>
            <a:prstGeom prst="line">
              <a:avLst/>
            </a:prstGeom>
            <a:noFill/>
            <a:ln w="9366">
              <a:solidFill>
                <a:srgbClr val="000000"/>
              </a:solidFill>
              <a:round/>
              <a:headEnd/>
              <a:tailEnd/>
            </a:ln>
          </p:spPr>
          <p:txBody>
            <a:bodyPr wrap="none" anchor="ctr"/>
            <a:lstStyle/>
            <a:p>
              <a:endParaRPr lang="en-US" dirty="0">
                <a:latin typeface="Agilent TT Cond" pitchFamily="34" charset="0"/>
              </a:endParaRPr>
            </a:p>
          </p:txBody>
        </p:sp>
        <p:sp>
          <p:nvSpPr>
            <p:cNvPr id="71735" name="Line 143"/>
            <p:cNvSpPr>
              <a:spLocks noChangeShapeType="1"/>
            </p:cNvSpPr>
            <p:nvPr/>
          </p:nvSpPr>
          <p:spPr bwMode="auto">
            <a:xfrm flipV="1">
              <a:off x="1084" y="2716"/>
              <a:ext cx="436" cy="388"/>
            </a:xfrm>
            <a:prstGeom prst="line">
              <a:avLst/>
            </a:prstGeom>
            <a:noFill/>
            <a:ln w="9366">
              <a:solidFill>
                <a:srgbClr val="000000"/>
              </a:solidFill>
              <a:round/>
              <a:headEnd/>
              <a:tailEnd/>
            </a:ln>
          </p:spPr>
          <p:txBody>
            <a:bodyPr wrap="none" anchor="ctr"/>
            <a:lstStyle/>
            <a:p>
              <a:endParaRPr lang="en-US" dirty="0">
                <a:latin typeface="Agilent TT Cond" pitchFamily="34" charset="0"/>
              </a:endParaRPr>
            </a:p>
          </p:txBody>
        </p:sp>
        <p:sp>
          <p:nvSpPr>
            <p:cNvPr id="71736" name="Line 144"/>
            <p:cNvSpPr>
              <a:spLocks noChangeShapeType="1"/>
            </p:cNvSpPr>
            <p:nvPr/>
          </p:nvSpPr>
          <p:spPr bwMode="auto">
            <a:xfrm flipV="1">
              <a:off x="1259" y="2716"/>
              <a:ext cx="435" cy="388"/>
            </a:xfrm>
            <a:prstGeom prst="line">
              <a:avLst/>
            </a:prstGeom>
            <a:noFill/>
            <a:ln w="9366">
              <a:solidFill>
                <a:srgbClr val="000000"/>
              </a:solidFill>
              <a:round/>
              <a:headEnd/>
              <a:tailEnd/>
            </a:ln>
          </p:spPr>
          <p:txBody>
            <a:bodyPr wrap="none" anchor="ctr"/>
            <a:lstStyle/>
            <a:p>
              <a:endParaRPr lang="en-US" dirty="0">
                <a:latin typeface="Agilent TT Cond" pitchFamily="34" charset="0"/>
              </a:endParaRPr>
            </a:p>
          </p:txBody>
        </p:sp>
        <p:sp>
          <p:nvSpPr>
            <p:cNvPr id="71737" name="Line 145"/>
            <p:cNvSpPr>
              <a:spLocks noChangeShapeType="1"/>
            </p:cNvSpPr>
            <p:nvPr/>
          </p:nvSpPr>
          <p:spPr bwMode="auto">
            <a:xfrm flipV="1">
              <a:off x="1433" y="2716"/>
              <a:ext cx="435" cy="388"/>
            </a:xfrm>
            <a:prstGeom prst="line">
              <a:avLst/>
            </a:prstGeom>
            <a:noFill/>
            <a:ln w="9366">
              <a:solidFill>
                <a:srgbClr val="000000"/>
              </a:solidFill>
              <a:round/>
              <a:headEnd/>
              <a:tailEnd/>
            </a:ln>
          </p:spPr>
          <p:txBody>
            <a:bodyPr wrap="none" anchor="ctr"/>
            <a:lstStyle/>
            <a:p>
              <a:endParaRPr lang="en-US" dirty="0">
                <a:latin typeface="Agilent TT Cond" pitchFamily="34" charset="0"/>
              </a:endParaRPr>
            </a:p>
          </p:txBody>
        </p:sp>
        <p:sp>
          <p:nvSpPr>
            <p:cNvPr id="71738" name="Freeform 146"/>
            <p:cNvSpPr>
              <a:spLocks/>
            </p:cNvSpPr>
            <p:nvPr/>
          </p:nvSpPr>
          <p:spPr bwMode="auto">
            <a:xfrm>
              <a:off x="1609" y="2718"/>
              <a:ext cx="524" cy="466"/>
            </a:xfrm>
            <a:custGeom>
              <a:avLst/>
              <a:gdLst>
                <a:gd name="T0" fmla="*/ 0 w 543"/>
                <a:gd name="T1" fmla="*/ 245 h 543"/>
                <a:gd name="T2" fmla="*/ 392 w 543"/>
                <a:gd name="T3" fmla="*/ 0 h 543"/>
                <a:gd name="T4" fmla="*/ 470 w 543"/>
                <a:gd name="T5" fmla="*/ 49 h 543"/>
                <a:gd name="T6" fmla="*/ 79 w 543"/>
                <a:gd name="T7" fmla="*/ 294 h 543"/>
                <a:gd name="T8" fmla="*/ 0 w 543"/>
                <a:gd name="T9" fmla="*/ 245 h 543"/>
                <a:gd name="T10" fmla="*/ 0 w 543"/>
                <a:gd name="T11" fmla="*/ 245 h 543"/>
                <a:gd name="T12" fmla="*/ 0 60000 65536"/>
                <a:gd name="T13" fmla="*/ 0 60000 65536"/>
                <a:gd name="T14" fmla="*/ 0 60000 65536"/>
                <a:gd name="T15" fmla="*/ 0 60000 65536"/>
                <a:gd name="T16" fmla="*/ 0 60000 65536"/>
                <a:gd name="T17" fmla="*/ 0 60000 65536"/>
                <a:gd name="T18" fmla="*/ 0 w 543"/>
                <a:gd name="T19" fmla="*/ 0 h 543"/>
                <a:gd name="T20" fmla="*/ 543 w 543"/>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543" h="543">
                  <a:moveTo>
                    <a:pt x="0" y="452"/>
                  </a:moveTo>
                  <a:lnTo>
                    <a:pt x="452" y="0"/>
                  </a:lnTo>
                  <a:lnTo>
                    <a:pt x="542" y="90"/>
                  </a:lnTo>
                  <a:lnTo>
                    <a:pt x="91" y="542"/>
                  </a:lnTo>
                  <a:lnTo>
                    <a:pt x="0" y="452"/>
                  </a:lnTo>
                </a:path>
              </a:pathLst>
            </a:custGeom>
            <a:solidFill>
              <a:schemeClr val="tx2"/>
            </a:solidFill>
            <a:ln w="9366">
              <a:solidFill>
                <a:srgbClr val="000000"/>
              </a:solidFill>
              <a:round/>
              <a:headEnd/>
              <a:tailEnd/>
            </a:ln>
          </p:spPr>
          <p:txBody>
            <a:bodyPr/>
            <a:lstStyle/>
            <a:p>
              <a:endParaRPr lang="en-US" dirty="0">
                <a:latin typeface="Agilent TT Cond" pitchFamily="34" charset="0"/>
              </a:endParaRPr>
            </a:p>
          </p:txBody>
        </p:sp>
        <p:sp>
          <p:nvSpPr>
            <p:cNvPr id="71739" name="Text Box 147"/>
            <p:cNvSpPr txBox="1">
              <a:spLocks noChangeArrowheads="1"/>
            </p:cNvSpPr>
            <p:nvPr/>
          </p:nvSpPr>
          <p:spPr bwMode="auto">
            <a:xfrm>
              <a:off x="720" y="3744"/>
              <a:ext cx="1008" cy="203"/>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CDMA</a:t>
              </a:r>
            </a:p>
          </p:txBody>
        </p:sp>
      </p:grpSp>
      <p:sp>
        <p:nvSpPr>
          <p:cNvPr id="71714" name="Text Box 148"/>
          <p:cNvSpPr txBox="1">
            <a:spLocks noChangeArrowheads="1"/>
          </p:cNvSpPr>
          <p:nvPr/>
        </p:nvSpPr>
        <p:spPr bwMode="auto">
          <a:xfrm>
            <a:off x="5562600" y="5665788"/>
            <a:ext cx="16002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OFDM</a:t>
            </a:r>
          </a:p>
        </p:txBody>
      </p:sp>
      <p:sp>
        <p:nvSpPr>
          <p:cNvPr id="71715" name="Rectangle 149"/>
          <p:cNvSpPr>
            <a:spLocks noChangeArrowheads="1"/>
          </p:cNvSpPr>
          <p:nvPr/>
        </p:nvSpPr>
        <p:spPr bwMode="auto">
          <a:xfrm>
            <a:off x="301625" y="171450"/>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71716" name="Rectangle 150"/>
          <p:cNvSpPr>
            <a:spLocks noChangeArrowheads="1"/>
          </p:cNvSpPr>
          <p:nvPr/>
        </p:nvSpPr>
        <p:spPr bwMode="auto">
          <a:xfrm>
            <a:off x="13716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Digital Format Access Schemes</a:t>
            </a:r>
            <a:endParaRPr lang="en-US" sz="3200" b="1" dirty="0">
              <a:latin typeface="Agilent TT Cond" pitchFamily="34" charset="0"/>
            </a:endParaRPr>
          </a:p>
        </p:txBody>
      </p:sp>
      <p:sp>
        <p:nvSpPr>
          <p:cNvPr id="71717" name="Text Box 151"/>
          <p:cNvSpPr txBox="1">
            <a:spLocks noChangeArrowheads="1"/>
          </p:cNvSpPr>
          <p:nvPr/>
        </p:nvSpPr>
        <p:spPr bwMode="auto">
          <a:xfrm>
            <a:off x="1905000" y="1631950"/>
            <a:ext cx="742465" cy="276973"/>
          </a:xfrm>
          <a:prstGeom prst="rect">
            <a:avLst/>
          </a:prstGeom>
          <a:noFill/>
          <a:ln w="9525">
            <a:noFill/>
            <a:miter lim="800000"/>
            <a:headEnd/>
            <a:tailEnd/>
          </a:ln>
        </p:spPr>
        <p:txBody>
          <a:bodyPr wrap="none" lIns="91417" tIns="45707" rIns="91417" bIns="45707">
            <a:spAutoFit/>
          </a:bodyPr>
          <a:lstStyle/>
          <a:p>
            <a:pPr>
              <a:spcBef>
                <a:spcPct val="30000"/>
              </a:spcBef>
            </a:pPr>
            <a:r>
              <a:rPr lang="en-US" sz="1200" dirty="0">
                <a:latin typeface="Agilent TT Cond" pitchFamily="34" charset="0"/>
              </a:rPr>
              <a:t>One User</a:t>
            </a:r>
          </a:p>
        </p:txBody>
      </p:sp>
      <p:sp>
        <p:nvSpPr>
          <p:cNvPr id="71718" name="Text Box 152"/>
          <p:cNvSpPr txBox="1">
            <a:spLocks noChangeArrowheads="1"/>
          </p:cNvSpPr>
          <p:nvPr/>
        </p:nvSpPr>
        <p:spPr bwMode="auto">
          <a:xfrm>
            <a:off x="5105400" y="1403350"/>
            <a:ext cx="2026470" cy="276973"/>
          </a:xfrm>
          <a:prstGeom prst="rect">
            <a:avLst/>
          </a:prstGeom>
          <a:noFill/>
          <a:ln w="9525">
            <a:noFill/>
            <a:miter lim="800000"/>
            <a:headEnd/>
            <a:tailEnd/>
          </a:ln>
        </p:spPr>
        <p:txBody>
          <a:bodyPr wrap="none" lIns="91417" tIns="45707" rIns="91417" bIns="45707">
            <a:spAutoFit/>
          </a:bodyPr>
          <a:lstStyle/>
          <a:p>
            <a:pPr>
              <a:spcBef>
                <a:spcPct val="30000"/>
              </a:spcBef>
            </a:pPr>
            <a:r>
              <a:rPr lang="en-US" sz="1200" dirty="0">
                <a:latin typeface="Agilent TT Cond" pitchFamily="34" charset="0"/>
              </a:rPr>
              <a:t>Different time - different Users</a:t>
            </a:r>
          </a:p>
        </p:txBody>
      </p:sp>
      <p:sp>
        <p:nvSpPr>
          <p:cNvPr id="71719" name="Text Box 153"/>
          <p:cNvSpPr txBox="1">
            <a:spLocks noChangeArrowheads="1"/>
          </p:cNvSpPr>
          <p:nvPr/>
        </p:nvSpPr>
        <p:spPr bwMode="auto">
          <a:xfrm>
            <a:off x="2362200" y="3308350"/>
            <a:ext cx="2047309" cy="276973"/>
          </a:xfrm>
          <a:prstGeom prst="rect">
            <a:avLst/>
          </a:prstGeom>
          <a:noFill/>
          <a:ln w="9525">
            <a:noFill/>
            <a:miter lim="800000"/>
            <a:headEnd/>
            <a:tailEnd/>
          </a:ln>
        </p:spPr>
        <p:txBody>
          <a:bodyPr wrap="none" lIns="91417" tIns="45707" rIns="91417" bIns="45707">
            <a:spAutoFit/>
          </a:bodyPr>
          <a:lstStyle/>
          <a:p>
            <a:pPr>
              <a:spcBef>
                <a:spcPct val="30000"/>
              </a:spcBef>
            </a:pPr>
            <a:r>
              <a:rPr lang="en-US" sz="1200" dirty="0">
                <a:latin typeface="Agilent TT Cond" pitchFamily="34" charset="0"/>
              </a:rPr>
              <a:t>Differ channel - different Users</a:t>
            </a:r>
          </a:p>
        </p:txBody>
      </p:sp>
      <p:sp>
        <p:nvSpPr>
          <p:cNvPr id="71720" name="Text Box 154"/>
          <p:cNvSpPr txBox="1">
            <a:spLocks noChangeArrowheads="1"/>
          </p:cNvSpPr>
          <p:nvPr/>
        </p:nvSpPr>
        <p:spPr bwMode="auto">
          <a:xfrm>
            <a:off x="6954838" y="3384550"/>
            <a:ext cx="2026470" cy="276973"/>
          </a:xfrm>
          <a:prstGeom prst="rect">
            <a:avLst/>
          </a:prstGeom>
          <a:noFill/>
          <a:ln w="9525">
            <a:noFill/>
            <a:miter lim="800000"/>
            <a:headEnd/>
            <a:tailEnd/>
          </a:ln>
        </p:spPr>
        <p:txBody>
          <a:bodyPr wrap="none" lIns="91417" tIns="45707" rIns="91417" bIns="45707">
            <a:spAutoFit/>
          </a:bodyPr>
          <a:lstStyle/>
          <a:p>
            <a:pPr>
              <a:spcBef>
                <a:spcPct val="30000"/>
              </a:spcBef>
            </a:pPr>
            <a:r>
              <a:rPr lang="en-US" sz="1200" dirty="0">
                <a:latin typeface="Agilent TT Cond" pitchFamily="34" charset="0"/>
              </a:rPr>
              <a:t>Different time - different Users</a:t>
            </a:r>
          </a:p>
        </p:txBody>
      </p:sp>
      <p:sp>
        <p:nvSpPr>
          <p:cNvPr id="71721" name="Text Box 155"/>
          <p:cNvSpPr txBox="1">
            <a:spLocks noChangeArrowheads="1"/>
          </p:cNvSpPr>
          <p:nvPr/>
        </p:nvSpPr>
        <p:spPr bwMode="auto">
          <a:xfrm>
            <a:off x="2309813" y="5746750"/>
            <a:ext cx="1888612" cy="276973"/>
          </a:xfrm>
          <a:prstGeom prst="rect">
            <a:avLst/>
          </a:prstGeom>
          <a:noFill/>
          <a:ln w="9525">
            <a:noFill/>
            <a:miter lim="800000"/>
            <a:headEnd/>
            <a:tailEnd/>
          </a:ln>
        </p:spPr>
        <p:txBody>
          <a:bodyPr wrap="none" lIns="91417" tIns="45707" rIns="91417" bIns="45707">
            <a:spAutoFit/>
          </a:bodyPr>
          <a:lstStyle/>
          <a:p>
            <a:pPr>
              <a:spcBef>
                <a:spcPct val="30000"/>
              </a:spcBef>
            </a:pPr>
            <a:r>
              <a:rPr lang="en-US" sz="1200" dirty="0">
                <a:latin typeface="Agilent TT Cond" pitchFamily="34" charset="0"/>
              </a:rPr>
              <a:t>Same channel – many users</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ESG230"/>
          <p:cNvPicPr>
            <a:picLocks noChangeAspect="1" noChangeArrowheads="1"/>
          </p:cNvPicPr>
          <p:nvPr/>
        </p:nvPicPr>
        <p:blipFill>
          <a:blip r:embed="rId3" cstate="print"/>
          <a:srcRect/>
          <a:stretch>
            <a:fillRect/>
          </a:stretch>
        </p:blipFill>
        <p:spPr bwMode="auto">
          <a:xfrm>
            <a:off x="1447800" y="2895600"/>
            <a:ext cx="5916613" cy="2960688"/>
          </a:xfrm>
          <a:prstGeom prst="rect">
            <a:avLst/>
          </a:prstGeom>
          <a:noFill/>
          <a:ln w="9525">
            <a:solidFill>
              <a:schemeClr val="tx1"/>
            </a:solidFill>
            <a:miter lim="800000"/>
            <a:headEnd/>
            <a:tailEnd/>
          </a:ln>
        </p:spPr>
      </p:pic>
      <p:sp>
        <p:nvSpPr>
          <p:cNvPr id="72707" name="Text Box 3"/>
          <p:cNvSpPr txBox="1">
            <a:spLocks noChangeArrowheads="1"/>
          </p:cNvSpPr>
          <p:nvPr/>
        </p:nvSpPr>
        <p:spPr bwMode="auto">
          <a:xfrm>
            <a:off x="795669" y="1749055"/>
            <a:ext cx="8142768" cy="643253"/>
          </a:xfrm>
          <a:prstGeom prst="rect">
            <a:avLst/>
          </a:prstGeom>
          <a:noFill/>
          <a:ln w="9525">
            <a:noFill/>
            <a:miter lim="800000"/>
            <a:headEnd/>
            <a:tailEnd/>
          </a:ln>
        </p:spPr>
        <p:txBody>
          <a:bodyPr wrap="square" lIns="0" tIns="0" rIns="0" bIns="0">
            <a:spAutoFit/>
          </a:bodyPr>
          <a:lstStyle/>
          <a:p>
            <a:pPr>
              <a:lnSpc>
                <a:spcPct val="95000"/>
              </a:lnSpc>
              <a:spcBef>
                <a:spcPct val="50000"/>
              </a:spcBef>
              <a:spcAft>
                <a:spcPct val="50000"/>
              </a:spcAft>
            </a:pPr>
            <a:r>
              <a:rPr lang="en-US" sz="2200" b="1" dirty="0">
                <a:latin typeface="Agilent TT Cond" pitchFamily="34" charset="0"/>
              </a:rPr>
              <a:t>GSM</a:t>
            </a:r>
            <a:r>
              <a:rPr lang="en-US" sz="2200" b="1" dirty="0" smtClean="0">
                <a:latin typeface="Agilent TT Cond" pitchFamily="34" charset="0"/>
              </a:rPr>
              <a:t>:	A type of TDMA modulation</a:t>
            </a:r>
            <a:br>
              <a:rPr lang="en-US" sz="2200" b="1" dirty="0" smtClean="0">
                <a:latin typeface="Agilent TT Cond" pitchFamily="34" charset="0"/>
              </a:rPr>
            </a:br>
            <a:r>
              <a:rPr lang="en-US" sz="2200" b="1" dirty="0" smtClean="0">
                <a:latin typeface="Agilent TT Cond" pitchFamily="34" charset="0"/>
              </a:rPr>
              <a:t>	Multiple </a:t>
            </a:r>
            <a:r>
              <a:rPr lang="en-US" sz="2200" b="1" dirty="0">
                <a:latin typeface="Agilent TT Cond" pitchFamily="34" charset="0"/>
              </a:rPr>
              <a:t>users, same frequency, different time slots</a:t>
            </a:r>
          </a:p>
        </p:txBody>
      </p:sp>
      <p:sp>
        <p:nvSpPr>
          <p:cNvPr id="72708" name="Rectangle 4"/>
          <p:cNvSpPr>
            <a:spLocks noChangeArrowheads="1"/>
          </p:cNvSpPr>
          <p:nvPr/>
        </p:nvSpPr>
        <p:spPr bwMode="auto">
          <a:xfrm>
            <a:off x="268288" y="204788"/>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72709" name="Rectangle 5"/>
          <p:cNvSpPr>
            <a:spLocks noChangeArrowheads="1"/>
          </p:cNvSpPr>
          <p:nvPr/>
        </p:nvSpPr>
        <p:spPr bwMode="auto">
          <a:xfrm>
            <a:off x="13716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Format Specific Modulation</a:t>
            </a:r>
            <a:endParaRPr lang="en-US" sz="3200" b="1" dirty="0">
              <a:latin typeface="Agilent TT Cond" pitchFamily="34" charset="0"/>
            </a:endParaRPr>
          </a:p>
        </p:txBody>
      </p:sp>
      <p:sp>
        <p:nvSpPr>
          <p:cNvPr id="72710" name="Oval 6"/>
          <p:cNvSpPr>
            <a:spLocks noChangeArrowheads="1"/>
          </p:cNvSpPr>
          <p:nvPr/>
        </p:nvSpPr>
        <p:spPr bwMode="auto">
          <a:xfrm>
            <a:off x="990600" y="4572000"/>
            <a:ext cx="5257800" cy="1295400"/>
          </a:xfrm>
          <a:prstGeom prst="ellipse">
            <a:avLst/>
          </a:prstGeom>
          <a:noFill/>
          <a:ln w="25400">
            <a:solidFill>
              <a:schemeClr val="folHlink"/>
            </a:solidFill>
            <a:prstDash val="sysDot"/>
            <a:round/>
            <a:headEnd/>
            <a:tailEnd/>
          </a:ln>
        </p:spPr>
        <p:txBody>
          <a:bodyPr wrap="none" lIns="91417" tIns="45707" rIns="91417" bIns="45707" anchor="ctr"/>
          <a:lstStyle/>
          <a:p>
            <a:endParaRPr lang="en-US" dirty="0">
              <a:latin typeface="Agilent TT Cond" pitchFamily="34" charset="0"/>
            </a:endParaRPr>
          </a:p>
        </p:txBody>
      </p:sp>
      <p:sp>
        <p:nvSpPr>
          <p:cNvPr id="72711" name="Oval 7"/>
          <p:cNvSpPr>
            <a:spLocks noChangeArrowheads="1"/>
          </p:cNvSpPr>
          <p:nvPr/>
        </p:nvSpPr>
        <p:spPr bwMode="auto">
          <a:xfrm>
            <a:off x="6400800" y="2590800"/>
            <a:ext cx="1447800" cy="3505200"/>
          </a:xfrm>
          <a:prstGeom prst="ellipse">
            <a:avLst/>
          </a:prstGeom>
          <a:noFill/>
          <a:ln w="25400">
            <a:solidFill>
              <a:schemeClr val="folHlink"/>
            </a:solidFill>
            <a:prstDash val="sysDot"/>
            <a:round/>
            <a:headEnd/>
            <a:tailEnd/>
          </a:ln>
        </p:spPr>
        <p:txBody>
          <a:bodyPr wrap="none" lIns="91417" tIns="45707" rIns="91417" bIns="45707" anchor="ctr"/>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51</a:t>
            </a:fld>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flipH="1">
            <a:off x="6397625" y="2365375"/>
            <a:ext cx="1103313" cy="304800"/>
          </a:xfrm>
          <a:prstGeom prst="rect">
            <a:avLst/>
          </a:prstGeom>
          <a:noFill/>
          <a:ln w="9525">
            <a:noFill/>
            <a:miter lim="800000"/>
            <a:headEnd/>
            <a:tailEnd/>
          </a:ln>
        </p:spPr>
        <p:txBody>
          <a:bodyPr>
            <a:spAutoFit/>
          </a:bodyPr>
          <a:lstStyle/>
          <a:p>
            <a:pPr algn="ctr" eaLnBrk="1" hangingPunct="1">
              <a:spcBef>
                <a:spcPct val="50000"/>
              </a:spcBef>
            </a:pPr>
            <a:r>
              <a:rPr lang="en-US" sz="1400" dirty="0">
                <a:latin typeface="Agilent TT Cond" pitchFamily="34" charset="0"/>
              </a:rPr>
              <a:t>Baseband</a:t>
            </a:r>
          </a:p>
        </p:txBody>
      </p:sp>
      <p:sp>
        <p:nvSpPr>
          <p:cNvPr id="73732" name="Rectangle 4"/>
          <p:cNvSpPr>
            <a:spLocks noChangeArrowheads="1"/>
          </p:cNvSpPr>
          <p:nvPr/>
        </p:nvSpPr>
        <p:spPr bwMode="auto">
          <a:xfrm flipH="1">
            <a:off x="7132638" y="2740025"/>
            <a:ext cx="457200" cy="401638"/>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200" b="1" dirty="0">
                <a:latin typeface="Agilent TT Cond" pitchFamily="34" charset="0"/>
              </a:rPr>
              <a:t>DSP</a:t>
            </a:r>
            <a:endParaRPr lang="en-US" sz="1200" b="1" dirty="0">
              <a:solidFill>
                <a:schemeClr val="bg2"/>
              </a:solidFill>
              <a:latin typeface="Agilent TT Cond" pitchFamily="34" charset="0"/>
            </a:endParaRPr>
          </a:p>
        </p:txBody>
      </p:sp>
      <p:sp>
        <p:nvSpPr>
          <p:cNvPr id="73733" name="Line 5"/>
          <p:cNvSpPr>
            <a:spLocks noChangeShapeType="1"/>
          </p:cNvSpPr>
          <p:nvPr/>
        </p:nvSpPr>
        <p:spPr bwMode="auto">
          <a:xfrm flipV="1">
            <a:off x="5865813" y="2971799"/>
            <a:ext cx="214312" cy="1"/>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grpSp>
        <p:nvGrpSpPr>
          <p:cNvPr id="73734" name="Group 6"/>
          <p:cNvGrpSpPr>
            <a:grpSpLocks/>
          </p:cNvGrpSpPr>
          <p:nvPr/>
        </p:nvGrpSpPr>
        <p:grpSpPr bwMode="auto">
          <a:xfrm flipH="1">
            <a:off x="5408613" y="2768600"/>
            <a:ext cx="457200" cy="636588"/>
            <a:chOff x="3024" y="2304"/>
            <a:chExt cx="384" cy="672"/>
          </a:xfrm>
        </p:grpSpPr>
        <p:sp>
          <p:nvSpPr>
            <p:cNvPr id="73782" name="Oval 7"/>
            <p:cNvSpPr>
              <a:spLocks noChangeArrowheads="1"/>
            </p:cNvSpPr>
            <p:nvPr/>
          </p:nvSpPr>
          <p:spPr bwMode="auto">
            <a:xfrm>
              <a:off x="3024" y="2304"/>
              <a:ext cx="384" cy="384"/>
            </a:xfrm>
            <a:prstGeom prst="ellipse">
              <a:avLst/>
            </a:prstGeom>
            <a:solidFill>
              <a:srgbClr val="FFFF00"/>
            </a:solidFill>
            <a:ln w="38100">
              <a:solidFill>
                <a:schemeClr val="tx1"/>
              </a:solidFill>
              <a:round/>
              <a:headEnd/>
              <a:tailEnd/>
            </a:ln>
          </p:spPr>
          <p:txBody>
            <a:bodyPr wrap="none" anchor="ctr"/>
            <a:lstStyle/>
            <a:p>
              <a:endParaRPr lang="en-US" dirty="0">
                <a:latin typeface="Agilent TT Cond" pitchFamily="34" charset="0"/>
              </a:endParaRPr>
            </a:p>
          </p:txBody>
        </p:sp>
        <p:sp>
          <p:nvSpPr>
            <p:cNvPr id="73783" name="Line 8"/>
            <p:cNvSpPr>
              <a:spLocks noChangeShapeType="1"/>
            </p:cNvSpPr>
            <p:nvPr/>
          </p:nvSpPr>
          <p:spPr bwMode="auto">
            <a:xfrm flipV="1">
              <a:off x="3072" y="2352"/>
              <a:ext cx="288" cy="288"/>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73784" name="Line 9"/>
            <p:cNvSpPr>
              <a:spLocks noChangeShapeType="1"/>
            </p:cNvSpPr>
            <p:nvPr/>
          </p:nvSpPr>
          <p:spPr bwMode="auto">
            <a:xfrm flipH="1" flipV="1">
              <a:off x="3072" y="2352"/>
              <a:ext cx="288" cy="288"/>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73785" name="Line 10"/>
            <p:cNvSpPr>
              <a:spLocks noChangeShapeType="1"/>
            </p:cNvSpPr>
            <p:nvPr/>
          </p:nvSpPr>
          <p:spPr bwMode="auto">
            <a:xfrm>
              <a:off x="3216" y="2688"/>
              <a:ext cx="1" cy="288"/>
            </a:xfrm>
            <a:prstGeom prst="line">
              <a:avLst/>
            </a:prstGeom>
            <a:noFill/>
            <a:ln w="22225">
              <a:solidFill>
                <a:schemeClr val="tx1"/>
              </a:solidFill>
              <a:round/>
              <a:headEnd type="triangle" w="med" len="med"/>
              <a:tailEnd/>
            </a:ln>
          </p:spPr>
          <p:txBody>
            <a:bodyPr wrap="none"/>
            <a:lstStyle/>
            <a:p>
              <a:endParaRPr lang="en-US" dirty="0">
                <a:latin typeface="Agilent TT Cond" pitchFamily="34" charset="0"/>
              </a:endParaRPr>
            </a:p>
          </p:txBody>
        </p:sp>
      </p:grpSp>
      <p:grpSp>
        <p:nvGrpSpPr>
          <p:cNvPr id="73735" name="Group 11"/>
          <p:cNvGrpSpPr>
            <a:grpSpLocks/>
          </p:cNvGrpSpPr>
          <p:nvPr/>
        </p:nvGrpSpPr>
        <p:grpSpPr bwMode="auto">
          <a:xfrm flipH="1">
            <a:off x="5503863" y="3395663"/>
            <a:ext cx="304800" cy="301625"/>
            <a:chOff x="2605" y="3193"/>
            <a:chExt cx="137" cy="163"/>
          </a:xfrm>
        </p:grpSpPr>
        <p:sp>
          <p:nvSpPr>
            <p:cNvPr id="73780" name="Oval 12"/>
            <p:cNvSpPr>
              <a:spLocks noChangeArrowheads="1"/>
            </p:cNvSpPr>
            <p:nvPr/>
          </p:nvSpPr>
          <p:spPr bwMode="auto">
            <a:xfrm>
              <a:off x="2605" y="3193"/>
              <a:ext cx="137" cy="163"/>
            </a:xfrm>
            <a:prstGeom prst="ellipse">
              <a:avLst/>
            </a:prstGeom>
            <a:noFill/>
            <a:ln w="18732">
              <a:solidFill>
                <a:srgbClr val="400080"/>
              </a:solidFill>
              <a:round/>
              <a:headEnd/>
              <a:tailEnd/>
            </a:ln>
          </p:spPr>
          <p:txBody>
            <a:bodyPr lIns="0" tIns="0" rIns="0" bIns="0"/>
            <a:lstStyle/>
            <a:p>
              <a:endParaRPr lang="en-US" dirty="0">
                <a:latin typeface="Agilent TT Cond" pitchFamily="34" charset="0"/>
              </a:endParaRPr>
            </a:p>
          </p:txBody>
        </p:sp>
        <p:sp>
          <p:nvSpPr>
            <p:cNvPr id="73781" name="Freeform 13"/>
            <p:cNvSpPr>
              <a:spLocks/>
            </p:cNvSpPr>
            <p:nvPr/>
          </p:nvSpPr>
          <p:spPr bwMode="auto">
            <a:xfrm>
              <a:off x="2638" y="3245"/>
              <a:ext cx="85" cy="55"/>
            </a:xfrm>
            <a:custGeom>
              <a:avLst/>
              <a:gdLst>
                <a:gd name="T0" fmla="*/ 0 w 127"/>
                <a:gd name="T1" fmla="*/ 47 h 50"/>
                <a:gd name="T2" fmla="*/ 0 w 127"/>
                <a:gd name="T3" fmla="*/ 47 h 50"/>
                <a:gd name="T4" fmla="*/ 0 w 127"/>
                <a:gd name="T5" fmla="*/ 45 h 50"/>
                <a:gd name="T6" fmla="*/ 0 w 127"/>
                <a:gd name="T7" fmla="*/ 43 h 50"/>
                <a:gd name="T8" fmla="*/ 1 w 127"/>
                <a:gd name="T9" fmla="*/ 40 h 50"/>
                <a:gd name="T10" fmla="*/ 1 w 127"/>
                <a:gd name="T11" fmla="*/ 39 h 50"/>
                <a:gd name="T12" fmla="*/ 1 w 127"/>
                <a:gd name="T13" fmla="*/ 33 h 50"/>
                <a:gd name="T14" fmla="*/ 1 w 127"/>
                <a:gd name="T15" fmla="*/ 30 h 50"/>
                <a:gd name="T16" fmla="*/ 1 w 127"/>
                <a:gd name="T17" fmla="*/ 25 h 50"/>
                <a:gd name="T18" fmla="*/ 2 w 127"/>
                <a:gd name="T19" fmla="*/ 22 h 50"/>
                <a:gd name="T20" fmla="*/ 2 w 127"/>
                <a:gd name="T21" fmla="*/ 16 h 50"/>
                <a:gd name="T22" fmla="*/ 3 w 127"/>
                <a:gd name="T23" fmla="*/ 14 h 50"/>
                <a:gd name="T24" fmla="*/ 3 w 127"/>
                <a:gd name="T25" fmla="*/ 10 h 50"/>
                <a:gd name="T26" fmla="*/ 3 w 127"/>
                <a:gd name="T27" fmla="*/ 4 h 50"/>
                <a:gd name="T28" fmla="*/ 4 w 127"/>
                <a:gd name="T29" fmla="*/ 3 h 50"/>
                <a:gd name="T30" fmla="*/ 4 w 127"/>
                <a:gd name="T31" fmla="*/ 2 h 50"/>
                <a:gd name="T32" fmla="*/ 5 w 127"/>
                <a:gd name="T33" fmla="*/ 0 h 50"/>
                <a:gd name="T34" fmla="*/ 5 w 127"/>
                <a:gd name="T35" fmla="*/ 2 h 50"/>
                <a:gd name="T36" fmla="*/ 6 w 127"/>
                <a:gd name="T37" fmla="*/ 2 h 50"/>
                <a:gd name="T38" fmla="*/ 7 w 127"/>
                <a:gd name="T39" fmla="*/ 9 h 50"/>
                <a:gd name="T40" fmla="*/ 8 w 127"/>
                <a:gd name="T41" fmla="*/ 12 h 50"/>
                <a:gd name="T42" fmla="*/ 9 w 127"/>
                <a:gd name="T43" fmla="*/ 16 h 50"/>
                <a:gd name="T44" fmla="*/ 10 w 127"/>
                <a:gd name="T45" fmla="*/ 24 h 50"/>
                <a:gd name="T46" fmla="*/ 11 w 127"/>
                <a:gd name="T47" fmla="*/ 30 h 50"/>
                <a:gd name="T48" fmla="*/ 11 w 127"/>
                <a:gd name="T49" fmla="*/ 35 h 50"/>
                <a:gd name="T50" fmla="*/ 13 w 127"/>
                <a:gd name="T51" fmla="*/ 44 h 50"/>
                <a:gd name="T52" fmla="*/ 14 w 127"/>
                <a:gd name="T53" fmla="*/ 52 h 50"/>
                <a:gd name="T54" fmla="*/ 14 w 127"/>
                <a:gd name="T55" fmla="*/ 57 h 50"/>
                <a:gd name="T56" fmla="*/ 15 w 127"/>
                <a:gd name="T57" fmla="*/ 63 h 50"/>
                <a:gd name="T58" fmla="*/ 17 w 127"/>
                <a:gd name="T59" fmla="*/ 69 h 50"/>
                <a:gd name="T60" fmla="*/ 17 w 127"/>
                <a:gd name="T61" fmla="*/ 70 h 50"/>
                <a:gd name="T62" fmla="*/ 18 w 127"/>
                <a:gd name="T63" fmla="*/ 72 h 50"/>
                <a:gd name="T64" fmla="*/ 19 w 127"/>
                <a:gd name="T65" fmla="*/ 70 h 50"/>
                <a:gd name="T66" fmla="*/ 19 w 127"/>
                <a:gd name="T67" fmla="*/ 70 h 50"/>
                <a:gd name="T68" fmla="*/ 19 w 127"/>
                <a:gd name="T69" fmla="*/ 69 h 50"/>
                <a:gd name="T70" fmla="*/ 21 w 127"/>
                <a:gd name="T71" fmla="*/ 66 h 50"/>
                <a:gd name="T72" fmla="*/ 21 w 127"/>
                <a:gd name="T73" fmla="*/ 60 h 50"/>
                <a:gd name="T74" fmla="*/ 21 w 127"/>
                <a:gd name="T75" fmla="*/ 57 h 50"/>
                <a:gd name="T76" fmla="*/ 22 w 127"/>
                <a:gd name="T77" fmla="*/ 52 h 50"/>
                <a:gd name="T78" fmla="*/ 22 w 127"/>
                <a:gd name="T79" fmla="*/ 47 h 50"/>
                <a:gd name="T80" fmla="*/ 23 w 127"/>
                <a:gd name="T81" fmla="*/ 41 h 50"/>
                <a:gd name="T82" fmla="*/ 23 w 127"/>
                <a:gd name="T83" fmla="*/ 36 h 50"/>
                <a:gd name="T84" fmla="*/ 23 w 127"/>
                <a:gd name="T85" fmla="*/ 30 h 50"/>
                <a:gd name="T86" fmla="*/ 24 w 127"/>
                <a:gd name="T87" fmla="*/ 26 h 50"/>
                <a:gd name="T88" fmla="*/ 25 w 127"/>
                <a:gd name="T89" fmla="*/ 20 h 50"/>
                <a:gd name="T90" fmla="*/ 25 w 127"/>
                <a:gd name="T91" fmla="*/ 18 h 50"/>
                <a:gd name="T92" fmla="*/ 25 w 127"/>
                <a:gd name="T93" fmla="*/ 14 h 50"/>
                <a:gd name="T94" fmla="*/ 25 w 127"/>
                <a:gd name="T95" fmla="*/ 14 h 50"/>
                <a:gd name="T96" fmla="*/ 25 w 127"/>
                <a:gd name="T97" fmla="*/ 12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50"/>
                <a:gd name="T149" fmla="*/ 127 w 127"/>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50">
                  <a:moveTo>
                    <a:pt x="0" y="32"/>
                  </a:moveTo>
                  <a:lnTo>
                    <a:pt x="0" y="32"/>
                  </a:lnTo>
                  <a:lnTo>
                    <a:pt x="0" y="31"/>
                  </a:lnTo>
                  <a:lnTo>
                    <a:pt x="0" y="29"/>
                  </a:lnTo>
                  <a:lnTo>
                    <a:pt x="2" y="27"/>
                  </a:lnTo>
                  <a:lnTo>
                    <a:pt x="2" y="26"/>
                  </a:lnTo>
                  <a:lnTo>
                    <a:pt x="4" y="23"/>
                  </a:lnTo>
                  <a:lnTo>
                    <a:pt x="6" y="21"/>
                  </a:lnTo>
                  <a:lnTo>
                    <a:pt x="8" y="17"/>
                  </a:lnTo>
                  <a:lnTo>
                    <a:pt x="10" y="15"/>
                  </a:lnTo>
                  <a:lnTo>
                    <a:pt x="12" y="12"/>
                  </a:lnTo>
                  <a:lnTo>
                    <a:pt x="13" y="10"/>
                  </a:lnTo>
                  <a:lnTo>
                    <a:pt x="15" y="6"/>
                  </a:lnTo>
                  <a:lnTo>
                    <a:pt x="17" y="4"/>
                  </a:lnTo>
                  <a:lnTo>
                    <a:pt x="19" y="3"/>
                  </a:lnTo>
                  <a:lnTo>
                    <a:pt x="21" y="2"/>
                  </a:lnTo>
                  <a:lnTo>
                    <a:pt x="23" y="0"/>
                  </a:lnTo>
                  <a:lnTo>
                    <a:pt x="27" y="2"/>
                  </a:lnTo>
                  <a:lnTo>
                    <a:pt x="31" y="2"/>
                  </a:lnTo>
                  <a:lnTo>
                    <a:pt x="35" y="5"/>
                  </a:lnTo>
                  <a:lnTo>
                    <a:pt x="41" y="8"/>
                  </a:lnTo>
                  <a:lnTo>
                    <a:pt x="44" y="12"/>
                  </a:lnTo>
                  <a:lnTo>
                    <a:pt x="50" y="16"/>
                  </a:lnTo>
                  <a:lnTo>
                    <a:pt x="54" y="21"/>
                  </a:lnTo>
                  <a:lnTo>
                    <a:pt x="59" y="24"/>
                  </a:lnTo>
                  <a:lnTo>
                    <a:pt x="63" y="30"/>
                  </a:lnTo>
                  <a:lnTo>
                    <a:pt x="69" y="35"/>
                  </a:lnTo>
                  <a:lnTo>
                    <a:pt x="72" y="39"/>
                  </a:lnTo>
                  <a:lnTo>
                    <a:pt x="78" y="43"/>
                  </a:lnTo>
                  <a:lnTo>
                    <a:pt x="82" y="47"/>
                  </a:lnTo>
                  <a:lnTo>
                    <a:pt x="86" y="48"/>
                  </a:lnTo>
                  <a:lnTo>
                    <a:pt x="90" y="49"/>
                  </a:lnTo>
                  <a:lnTo>
                    <a:pt x="95" y="48"/>
                  </a:lnTo>
                  <a:lnTo>
                    <a:pt x="97" y="48"/>
                  </a:lnTo>
                  <a:lnTo>
                    <a:pt x="99" y="47"/>
                  </a:lnTo>
                  <a:lnTo>
                    <a:pt x="101" y="45"/>
                  </a:lnTo>
                  <a:lnTo>
                    <a:pt x="104" y="41"/>
                  </a:lnTo>
                  <a:lnTo>
                    <a:pt x="106" y="39"/>
                  </a:lnTo>
                  <a:lnTo>
                    <a:pt x="109" y="35"/>
                  </a:lnTo>
                  <a:lnTo>
                    <a:pt x="111" y="32"/>
                  </a:lnTo>
                  <a:lnTo>
                    <a:pt x="115" y="28"/>
                  </a:lnTo>
                  <a:lnTo>
                    <a:pt x="117" y="25"/>
                  </a:lnTo>
                  <a:lnTo>
                    <a:pt x="118" y="21"/>
                  </a:lnTo>
                  <a:lnTo>
                    <a:pt x="120" y="18"/>
                  </a:lnTo>
                  <a:lnTo>
                    <a:pt x="123" y="14"/>
                  </a:lnTo>
                  <a:lnTo>
                    <a:pt x="123" y="13"/>
                  </a:lnTo>
                  <a:lnTo>
                    <a:pt x="125" y="10"/>
                  </a:lnTo>
                  <a:lnTo>
                    <a:pt x="126" y="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grpSp>
      <p:sp>
        <p:nvSpPr>
          <p:cNvPr id="73736" name="Text Box 14"/>
          <p:cNvSpPr txBox="1">
            <a:spLocks noChangeArrowheads="1"/>
          </p:cNvSpPr>
          <p:nvPr/>
        </p:nvSpPr>
        <p:spPr bwMode="auto">
          <a:xfrm flipH="1">
            <a:off x="4884738" y="2297113"/>
            <a:ext cx="646112" cy="304800"/>
          </a:xfrm>
          <a:prstGeom prst="rect">
            <a:avLst/>
          </a:prstGeom>
          <a:noFill/>
          <a:ln w="9525">
            <a:noFill/>
            <a:miter lim="800000"/>
            <a:headEnd/>
            <a:tailEnd/>
          </a:ln>
        </p:spPr>
        <p:txBody>
          <a:bodyPr>
            <a:spAutoFit/>
          </a:bodyPr>
          <a:lstStyle/>
          <a:p>
            <a:pPr algn="ctr" eaLnBrk="1" hangingPunct="1">
              <a:spcBef>
                <a:spcPct val="50000"/>
              </a:spcBef>
            </a:pPr>
            <a:r>
              <a:rPr lang="en-US" sz="1400" dirty="0">
                <a:latin typeface="Agilent TT Cond" pitchFamily="34" charset="0"/>
              </a:rPr>
              <a:t>RF</a:t>
            </a:r>
          </a:p>
        </p:txBody>
      </p:sp>
      <p:sp>
        <p:nvSpPr>
          <p:cNvPr id="73737" name="Text Box 15"/>
          <p:cNvSpPr txBox="1">
            <a:spLocks noChangeArrowheads="1"/>
          </p:cNvSpPr>
          <p:nvPr/>
        </p:nvSpPr>
        <p:spPr bwMode="auto">
          <a:xfrm flipH="1">
            <a:off x="4729163" y="3432175"/>
            <a:ext cx="538930" cy="276999"/>
          </a:xfrm>
          <a:prstGeom prst="rect">
            <a:avLst/>
          </a:prstGeom>
          <a:noFill/>
          <a:ln w="9525">
            <a:noFill/>
            <a:miter lim="800000"/>
            <a:headEnd/>
            <a:tailEnd/>
          </a:ln>
        </p:spPr>
        <p:txBody>
          <a:bodyPr wrap="none">
            <a:spAutoFit/>
          </a:bodyPr>
          <a:lstStyle/>
          <a:p>
            <a:pPr eaLnBrk="1" hangingPunct="1"/>
            <a:r>
              <a:rPr lang="en-US" sz="1200" dirty="0">
                <a:latin typeface="Agilent TT Cond" pitchFamily="34" charset="0"/>
              </a:rPr>
              <a:t>RF LO</a:t>
            </a:r>
          </a:p>
        </p:txBody>
      </p:sp>
      <p:sp>
        <p:nvSpPr>
          <p:cNvPr id="73738" name="AutoShape 16"/>
          <p:cNvSpPr>
            <a:spLocks noChangeArrowheads="1"/>
          </p:cNvSpPr>
          <p:nvPr/>
        </p:nvSpPr>
        <p:spPr bwMode="auto">
          <a:xfrm rot="5400000" flipH="1">
            <a:off x="4452144" y="2839244"/>
            <a:ext cx="368300" cy="265112"/>
          </a:xfrm>
          <a:prstGeom prst="triangle">
            <a:avLst>
              <a:gd name="adj" fmla="val 50000"/>
            </a:avLst>
          </a:prstGeom>
          <a:solidFill>
            <a:srgbClr val="00CCFF"/>
          </a:solidFill>
          <a:ln w="12700">
            <a:solidFill>
              <a:schemeClr val="tx1"/>
            </a:solidFill>
            <a:miter lim="800000"/>
            <a:headEnd/>
            <a:tailEnd/>
          </a:ln>
        </p:spPr>
        <p:txBody>
          <a:bodyPr vert="eaVert" wrap="none" anchor="ctr"/>
          <a:lstStyle/>
          <a:p>
            <a:pPr algn="ctr" eaLnBrk="1" hangingPunct="1"/>
            <a:endParaRPr lang="en-GB" sz="1000" dirty="0">
              <a:latin typeface="Agilent TT Cond" pitchFamily="34" charset="0"/>
            </a:endParaRPr>
          </a:p>
        </p:txBody>
      </p:sp>
      <p:sp>
        <p:nvSpPr>
          <p:cNvPr id="73739" name="Line 17"/>
          <p:cNvSpPr>
            <a:spLocks noChangeShapeType="1"/>
          </p:cNvSpPr>
          <p:nvPr/>
        </p:nvSpPr>
        <p:spPr bwMode="auto">
          <a:xfrm>
            <a:off x="5227638" y="2955925"/>
            <a:ext cx="150812" cy="0"/>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sp>
        <p:nvSpPr>
          <p:cNvPr id="73740" name="Text Box 18"/>
          <p:cNvSpPr txBox="1">
            <a:spLocks noChangeArrowheads="1"/>
          </p:cNvSpPr>
          <p:nvPr/>
        </p:nvSpPr>
        <p:spPr bwMode="auto">
          <a:xfrm flipH="1">
            <a:off x="4878624" y="2861390"/>
            <a:ext cx="410690" cy="246221"/>
          </a:xfrm>
          <a:prstGeom prst="rect">
            <a:avLst/>
          </a:prstGeom>
          <a:noFill/>
          <a:ln w="12700">
            <a:noFill/>
            <a:miter lim="800000"/>
            <a:headEnd/>
            <a:tailEnd/>
          </a:ln>
        </p:spPr>
        <p:txBody>
          <a:bodyPr wrap="none" anchor="ctr">
            <a:spAutoFit/>
          </a:bodyPr>
          <a:lstStyle/>
          <a:p>
            <a:pPr algn="ctr" eaLnBrk="1" hangingPunct="1"/>
            <a:r>
              <a:rPr lang="en-US" sz="1000" dirty="0">
                <a:latin typeface="Agilent TT Cond" pitchFamily="34" charset="0"/>
              </a:rPr>
              <a:t>DAC</a:t>
            </a:r>
          </a:p>
        </p:txBody>
      </p:sp>
      <p:sp>
        <p:nvSpPr>
          <p:cNvPr id="73741" name="Line 19"/>
          <p:cNvSpPr>
            <a:spLocks noChangeShapeType="1"/>
          </p:cNvSpPr>
          <p:nvPr/>
        </p:nvSpPr>
        <p:spPr bwMode="auto">
          <a:xfrm>
            <a:off x="7018338" y="2941638"/>
            <a:ext cx="114300" cy="0"/>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grpSp>
        <p:nvGrpSpPr>
          <p:cNvPr id="73742" name="Group 20"/>
          <p:cNvGrpSpPr>
            <a:grpSpLocks/>
          </p:cNvGrpSpPr>
          <p:nvPr/>
        </p:nvGrpSpPr>
        <p:grpSpPr bwMode="auto">
          <a:xfrm flipH="1">
            <a:off x="4884738" y="2787650"/>
            <a:ext cx="342900" cy="334963"/>
            <a:chOff x="3120" y="1872"/>
            <a:chExt cx="432" cy="480"/>
          </a:xfrm>
        </p:grpSpPr>
        <p:sp>
          <p:nvSpPr>
            <p:cNvPr id="73775" name="Rectangle 21"/>
            <p:cNvSpPr>
              <a:spLocks noChangeArrowheads="1"/>
            </p:cNvSpPr>
            <p:nvPr/>
          </p:nvSpPr>
          <p:spPr bwMode="auto">
            <a:xfrm>
              <a:off x="3120" y="1872"/>
              <a:ext cx="432" cy="480"/>
            </a:xfrm>
            <a:prstGeom prst="rect">
              <a:avLst/>
            </a:prstGeom>
            <a:solidFill>
              <a:srgbClr val="CCFFCC"/>
            </a:solidFill>
            <a:ln w="9525">
              <a:solidFill>
                <a:schemeClr val="tx1"/>
              </a:solidFill>
              <a:miter lim="800000"/>
              <a:headEnd/>
              <a:tailEnd/>
            </a:ln>
          </p:spPr>
          <p:txBody>
            <a:bodyPr wrap="none" anchor="ctr"/>
            <a:lstStyle/>
            <a:p>
              <a:endParaRPr lang="en-US" dirty="0">
                <a:latin typeface="Agilent TT Cond" pitchFamily="34" charset="0"/>
              </a:endParaRPr>
            </a:p>
          </p:txBody>
        </p:sp>
        <p:grpSp>
          <p:nvGrpSpPr>
            <p:cNvPr id="73776" name="Group 22"/>
            <p:cNvGrpSpPr>
              <a:grpSpLocks/>
            </p:cNvGrpSpPr>
            <p:nvPr/>
          </p:nvGrpSpPr>
          <p:grpSpPr bwMode="auto">
            <a:xfrm>
              <a:off x="3216" y="2016"/>
              <a:ext cx="240" cy="192"/>
              <a:chOff x="3216" y="1968"/>
              <a:chExt cx="240" cy="192"/>
            </a:xfrm>
          </p:grpSpPr>
          <p:sp>
            <p:nvSpPr>
              <p:cNvPr id="73777" name="Line 23"/>
              <p:cNvSpPr>
                <a:spLocks noChangeShapeType="1"/>
              </p:cNvSpPr>
              <p:nvPr/>
            </p:nvSpPr>
            <p:spPr bwMode="auto">
              <a:xfrm>
                <a:off x="3264" y="1968"/>
                <a:ext cx="144" cy="0"/>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73778" name="Line 24"/>
              <p:cNvSpPr>
                <a:spLocks noChangeShapeType="1"/>
              </p:cNvSpPr>
              <p:nvPr/>
            </p:nvSpPr>
            <p:spPr bwMode="auto">
              <a:xfrm flipV="1">
                <a:off x="3216"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73779" name="Line 25"/>
              <p:cNvSpPr>
                <a:spLocks noChangeShapeType="1"/>
              </p:cNvSpPr>
              <p:nvPr/>
            </p:nvSpPr>
            <p:spPr bwMode="auto">
              <a:xfrm>
                <a:off x="3408"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grpSp>
      </p:grpSp>
      <p:sp>
        <p:nvSpPr>
          <p:cNvPr id="73743" name="Line 26"/>
          <p:cNvSpPr>
            <a:spLocks noChangeShapeType="1"/>
          </p:cNvSpPr>
          <p:nvPr/>
        </p:nvSpPr>
        <p:spPr bwMode="auto">
          <a:xfrm>
            <a:off x="6381750" y="2955925"/>
            <a:ext cx="293688" cy="0"/>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sp>
        <p:nvSpPr>
          <p:cNvPr id="73744" name="Line 27"/>
          <p:cNvSpPr>
            <a:spLocks noChangeShapeType="1"/>
          </p:cNvSpPr>
          <p:nvPr/>
        </p:nvSpPr>
        <p:spPr bwMode="auto">
          <a:xfrm>
            <a:off x="4768850" y="2955925"/>
            <a:ext cx="115888" cy="0"/>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sp>
        <p:nvSpPr>
          <p:cNvPr id="73745" name="Line 28"/>
          <p:cNvSpPr>
            <a:spLocks noChangeShapeType="1"/>
          </p:cNvSpPr>
          <p:nvPr/>
        </p:nvSpPr>
        <p:spPr bwMode="auto">
          <a:xfrm>
            <a:off x="5983288" y="2224088"/>
            <a:ext cx="9525" cy="1679575"/>
          </a:xfrm>
          <a:prstGeom prst="line">
            <a:avLst/>
          </a:prstGeom>
          <a:noFill/>
          <a:ln w="12700">
            <a:solidFill>
              <a:schemeClr val="tx1"/>
            </a:solidFill>
            <a:prstDash val="lgDash"/>
            <a:round/>
            <a:headEnd/>
            <a:tailEnd/>
          </a:ln>
        </p:spPr>
        <p:txBody>
          <a:bodyPr wrap="none"/>
          <a:lstStyle/>
          <a:p>
            <a:endParaRPr lang="en-US" dirty="0">
              <a:latin typeface="Agilent TT Cond" pitchFamily="34" charset="0"/>
            </a:endParaRPr>
          </a:p>
        </p:txBody>
      </p:sp>
      <p:grpSp>
        <p:nvGrpSpPr>
          <p:cNvPr id="73746" name="Group 29"/>
          <p:cNvGrpSpPr>
            <a:grpSpLocks/>
          </p:cNvGrpSpPr>
          <p:nvPr/>
        </p:nvGrpSpPr>
        <p:grpSpPr bwMode="auto">
          <a:xfrm rot="68280">
            <a:off x="6617074" y="2692400"/>
            <a:ext cx="410415" cy="501650"/>
            <a:chOff x="844" y="1805"/>
            <a:chExt cx="586" cy="719"/>
          </a:xfrm>
        </p:grpSpPr>
        <p:sp>
          <p:nvSpPr>
            <p:cNvPr id="73773" name="Freeform 30"/>
            <p:cNvSpPr>
              <a:spLocks/>
            </p:cNvSpPr>
            <p:nvPr/>
          </p:nvSpPr>
          <p:spPr bwMode="auto">
            <a:xfrm rot="10703318">
              <a:off x="927" y="1805"/>
              <a:ext cx="502" cy="719"/>
            </a:xfrm>
            <a:custGeom>
              <a:avLst/>
              <a:gdLst>
                <a:gd name="T0" fmla="*/ 2143 w 309"/>
                <a:gd name="T1" fmla="*/ 0 h 412"/>
                <a:gd name="T2" fmla="*/ 1436 w 309"/>
                <a:gd name="T3" fmla="*/ 0 h 412"/>
                <a:gd name="T4" fmla="*/ 0 w 309"/>
                <a:gd name="T5" fmla="*/ 1913 h 412"/>
                <a:gd name="T6" fmla="*/ 1436 w 309"/>
                <a:gd name="T7" fmla="*/ 3810 h 412"/>
                <a:gd name="T8" fmla="*/ 2143 w 309"/>
                <a:gd name="T9" fmla="*/ 3810 h 412"/>
                <a:gd name="T10" fmla="*/ 2143 w 309"/>
                <a:gd name="T11" fmla="*/ 0 h 412"/>
                <a:gd name="T12" fmla="*/ 2143 w 309"/>
                <a:gd name="T13" fmla="*/ 0 h 412"/>
                <a:gd name="T14" fmla="*/ 0 60000 65536"/>
                <a:gd name="T15" fmla="*/ 0 60000 65536"/>
                <a:gd name="T16" fmla="*/ 0 60000 65536"/>
                <a:gd name="T17" fmla="*/ 0 60000 65536"/>
                <a:gd name="T18" fmla="*/ 0 60000 65536"/>
                <a:gd name="T19" fmla="*/ 0 60000 65536"/>
                <a:gd name="T20" fmla="*/ 0 60000 65536"/>
                <a:gd name="T21" fmla="*/ 0 w 309"/>
                <a:gd name="T22" fmla="*/ 0 h 412"/>
                <a:gd name="T23" fmla="*/ 309 w 309"/>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412">
                  <a:moveTo>
                    <a:pt x="308" y="0"/>
                  </a:moveTo>
                  <a:lnTo>
                    <a:pt x="206" y="0"/>
                  </a:lnTo>
                  <a:lnTo>
                    <a:pt x="0" y="206"/>
                  </a:lnTo>
                  <a:lnTo>
                    <a:pt x="206" y="411"/>
                  </a:lnTo>
                  <a:lnTo>
                    <a:pt x="308" y="411"/>
                  </a:lnTo>
                  <a:lnTo>
                    <a:pt x="308" y="0"/>
                  </a:lnTo>
                </a:path>
              </a:pathLst>
            </a:custGeom>
            <a:solidFill>
              <a:srgbClr val="CCFFFF"/>
            </a:solidFill>
            <a:ln w="18669">
              <a:solidFill>
                <a:srgbClr val="400080"/>
              </a:solidFill>
              <a:round/>
              <a:headEnd/>
              <a:tailEnd/>
            </a:ln>
          </p:spPr>
          <p:txBody>
            <a:bodyPr lIns="0" tIns="0" rIns="0" bIns="0"/>
            <a:lstStyle/>
            <a:p>
              <a:endParaRPr lang="en-US" dirty="0">
                <a:latin typeface="Agilent TT Cond" pitchFamily="34" charset="0"/>
              </a:endParaRPr>
            </a:p>
          </p:txBody>
        </p:sp>
        <p:sp>
          <p:nvSpPr>
            <p:cNvPr id="73774" name="Text Box 31"/>
            <p:cNvSpPr txBox="1">
              <a:spLocks noChangeArrowheads="1"/>
            </p:cNvSpPr>
            <p:nvPr/>
          </p:nvSpPr>
          <p:spPr bwMode="auto">
            <a:xfrm>
              <a:off x="844" y="2002"/>
              <a:ext cx="586" cy="353"/>
            </a:xfrm>
            <a:prstGeom prst="rect">
              <a:avLst/>
            </a:prstGeom>
            <a:noFill/>
            <a:ln w="12700">
              <a:noFill/>
              <a:miter lim="800000"/>
              <a:headEnd/>
              <a:tailEnd/>
            </a:ln>
          </p:spPr>
          <p:txBody>
            <a:bodyPr wrap="none" anchor="ctr">
              <a:spAutoFit/>
            </a:bodyPr>
            <a:lstStyle/>
            <a:p>
              <a:pPr algn="ctr" eaLnBrk="1" hangingPunct="1"/>
              <a:r>
                <a:rPr lang="en-US" sz="1000" dirty="0">
                  <a:latin typeface="Agilent TT Cond" pitchFamily="34" charset="0"/>
                </a:rPr>
                <a:t>ADC</a:t>
              </a:r>
            </a:p>
          </p:txBody>
        </p:sp>
      </p:grpSp>
      <p:grpSp>
        <p:nvGrpSpPr>
          <p:cNvPr id="73747" name="Group 32"/>
          <p:cNvGrpSpPr>
            <a:grpSpLocks/>
          </p:cNvGrpSpPr>
          <p:nvPr/>
        </p:nvGrpSpPr>
        <p:grpSpPr bwMode="auto">
          <a:xfrm>
            <a:off x="6080125" y="2798763"/>
            <a:ext cx="301625" cy="334962"/>
            <a:chOff x="804" y="1294"/>
            <a:chExt cx="190" cy="211"/>
          </a:xfrm>
        </p:grpSpPr>
        <p:sp>
          <p:nvSpPr>
            <p:cNvPr id="73770" name="Rectangle 33"/>
            <p:cNvSpPr>
              <a:spLocks noChangeArrowheads="1"/>
            </p:cNvSpPr>
            <p:nvPr/>
          </p:nvSpPr>
          <p:spPr bwMode="auto">
            <a:xfrm>
              <a:off x="804" y="1294"/>
              <a:ext cx="190" cy="211"/>
            </a:xfrm>
            <a:prstGeom prst="rect">
              <a:avLst/>
            </a:prstGeom>
            <a:solidFill>
              <a:srgbClr val="CCFFCC"/>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73771" name="Line 34"/>
            <p:cNvSpPr>
              <a:spLocks noChangeShapeType="1"/>
            </p:cNvSpPr>
            <p:nvPr/>
          </p:nvSpPr>
          <p:spPr bwMode="auto">
            <a:xfrm>
              <a:off x="867" y="1357"/>
              <a:ext cx="64" cy="0"/>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73772" name="Line 35"/>
            <p:cNvSpPr>
              <a:spLocks noChangeShapeType="1"/>
            </p:cNvSpPr>
            <p:nvPr/>
          </p:nvSpPr>
          <p:spPr bwMode="auto">
            <a:xfrm>
              <a:off x="931" y="1357"/>
              <a:ext cx="21" cy="85"/>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grpSp>
      <p:pic>
        <p:nvPicPr>
          <p:cNvPr id="73748" name="Picture 36" descr="E4438C-2001JUN25-2A2"/>
          <p:cNvPicPr>
            <a:picLocks noChangeAspect="1" noChangeArrowheads="1"/>
          </p:cNvPicPr>
          <p:nvPr/>
        </p:nvPicPr>
        <p:blipFill>
          <a:blip r:embed="rId3" cstate="print"/>
          <a:srcRect b="18750"/>
          <a:stretch>
            <a:fillRect/>
          </a:stretch>
        </p:blipFill>
        <p:spPr bwMode="auto">
          <a:xfrm>
            <a:off x="685800" y="1949668"/>
            <a:ext cx="2743200" cy="1220788"/>
          </a:xfrm>
          <a:prstGeom prst="rect">
            <a:avLst/>
          </a:prstGeom>
          <a:noFill/>
          <a:ln w="9525">
            <a:noFill/>
            <a:miter lim="800000"/>
            <a:headEnd/>
            <a:tailEnd/>
          </a:ln>
        </p:spPr>
      </p:pic>
      <p:sp>
        <p:nvSpPr>
          <p:cNvPr id="73749" name="Line 37"/>
          <p:cNvSpPr>
            <a:spLocks noChangeShapeType="1"/>
          </p:cNvSpPr>
          <p:nvPr/>
        </p:nvSpPr>
        <p:spPr bwMode="auto">
          <a:xfrm>
            <a:off x="3276600" y="2971800"/>
            <a:ext cx="1219200" cy="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73750" name="Line 38"/>
          <p:cNvSpPr>
            <a:spLocks noChangeShapeType="1"/>
          </p:cNvSpPr>
          <p:nvPr/>
        </p:nvSpPr>
        <p:spPr bwMode="auto">
          <a:xfrm>
            <a:off x="7620000" y="297180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73751" name="Line 39"/>
          <p:cNvSpPr>
            <a:spLocks noChangeShapeType="1"/>
          </p:cNvSpPr>
          <p:nvPr/>
        </p:nvSpPr>
        <p:spPr bwMode="auto">
          <a:xfrm>
            <a:off x="8077200" y="2971800"/>
            <a:ext cx="0" cy="114300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73752" name="Text Box 40"/>
          <p:cNvSpPr txBox="1">
            <a:spLocks noChangeArrowheads="1"/>
          </p:cNvSpPr>
          <p:nvPr/>
        </p:nvSpPr>
        <p:spPr bwMode="auto">
          <a:xfrm>
            <a:off x="7467600" y="4343400"/>
            <a:ext cx="1219200" cy="233910"/>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600" b="1" dirty="0">
                <a:latin typeface="Agilent TT Cond" pitchFamily="34" charset="0"/>
              </a:rPr>
              <a:t>Payload Data</a:t>
            </a:r>
          </a:p>
        </p:txBody>
      </p:sp>
      <p:sp>
        <p:nvSpPr>
          <p:cNvPr id="73753" name="Text Box 41"/>
          <p:cNvSpPr txBox="1">
            <a:spLocks noChangeArrowheads="1"/>
          </p:cNvSpPr>
          <p:nvPr/>
        </p:nvSpPr>
        <p:spPr bwMode="auto">
          <a:xfrm>
            <a:off x="4343400" y="1752600"/>
            <a:ext cx="1295400" cy="321627"/>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2200" b="1" dirty="0">
                <a:latin typeface="Agilent TT Cond" pitchFamily="34" charset="0"/>
              </a:rPr>
              <a:t>DUT</a:t>
            </a:r>
          </a:p>
        </p:txBody>
      </p:sp>
      <p:sp>
        <p:nvSpPr>
          <p:cNvPr id="73754" name="Freeform 42"/>
          <p:cNvSpPr>
            <a:spLocks/>
          </p:cNvSpPr>
          <p:nvPr/>
        </p:nvSpPr>
        <p:spPr bwMode="auto">
          <a:xfrm>
            <a:off x="1279525" y="4227513"/>
            <a:ext cx="4318000" cy="1681162"/>
          </a:xfrm>
          <a:custGeom>
            <a:avLst/>
            <a:gdLst>
              <a:gd name="T0" fmla="*/ 0 w 2933"/>
              <a:gd name="T1" fmla="*/ 0 h 1955"/>
              <a:gd name="T2" fmla="*/ 0 w 2933"/>
              <a:gd name="T3" fmla="*/ 2147483647 h 1955"/>
              <a:gd name="T4" fmla="*/ 2147483647 w 2933"/>
              <a:gd name="T5" fmla="*/ 2147483647 h 1955"/>
              <a:gd name="T6" fmla="*/ 0 60000 65536"/>
              <a:gd name="T7" fmla="*/ 0 60000 65536"/>
              <a:gd name="T8" fmla="*/ 0 60000 65536"/>
              <a:gd name="T9" fmla="*/ 0 w 2933"/>
              <a:gd name="T10" fmla="*/ 0 h 1955"/>
              <a:gd name="T11" fmla="*/ 2933 w 2933"/>
              <a:gd name="T12" fmla="*/ 1955 h 1955"/>
            </a:gdLst>
            <a:ahLst/>
            <a:cxnLst>
              <a:cxn ang="T6">
                <a:pos x="T0" y="T1"/>
              </a:cxn>
              <a:cxn ang="T7">
                <a:pos x="T2" y="T3"/>
              </a:cxn>
              <a:cxn ang="T8">
                <a:pos x="T4" y="T5"/>
              </a:cxn>
            </a:cxnLst>
            <a:rect l="T9" t="T10" r="T11" b="T12"/>
            <a:pathLst>
              <a:path w="2933" h="1955">
                <a:moveTo>
                  <a:pt x="0" y="0"/>
                </a:moveTo>
                <a:lnTo>
                  <a:pt x="0" y="1954"/>
                </a:lnTo>
                <a:lnTo>
                  <a:pt x="2932" y="1954"/>
                </a:lnTo>
              </a:path>
            </a:pathLst>
          </a:custGeom>
          <a:noFill/>
          <a:ln w="31234">
            <a:solidFill>
              <a:srgbClr val="000000"/>
            </a:solidFill>
            <a:round/>
            <a:headEnd type="triangle" w="med" len="med"/>
            <a:tailEnd type="triangle" w="med" len="med"/>
          </a:ln>
        </p:spPr>
        <p:txBody>
          <a:bodyPr/>
          <a:lstStyle/>
          <a:p>
            <a:endParaRPr lang="en-US" dirty="0">
              <a:latin typeface="Agilent TT Cond" pitchFamily="34" charset="0"/>
            </a:endParaRPr>
          </a:p>
        </p:txBody>
      </p:sp>
      <p:sp>
        <p:nvSpPr>
          <p:cNvPr id="73755" name="Line 43"/>
          <p:cNvSpPr>
            <a:spLocks noChangeShapeType="1"/>
          </p:cNvSpPr>
          <p:nvPr/>
        </p:nvSpPr>
        <p:spPr bwMode="auto">
          <a:xfrm>
            <a:off x="2286000" y="4419600"/>
            <a:ext cx="0" cy="1495425"/>
          </a:xfrm>
          <a:prstGeom prst="line">
            <a:avLst/>
          </a:prstGeom>
          <a:noFill/>
          <a:ln w="31242">
            <a:solidFill>
              <a:srgbClr val="000000"/>
            </a:solidFill>
            <a:prstDash val="sysDot"/>
            <a:round/>
            <a:headEnd/>
            <a:tailEnd/>
          </a:ln>
        </p:spPr>
        <p:txBody>
          <a:bodyPr wrap="none" anchor="ctr"/>
          <a:lstStyle/>
          <a:p>
            <a:endParaRPr lang="en-US" dirty="0">
              <a:latin typeface="Agilent TT Cond" pitchFamily="34" charset="0"/>
            </a:endParaRPr>
          </a:p>
        </p:txBody>
      </p:sp>
      <p:sp>
        <p:nvSpPr>
          <p:cNvPr id="73756" name="Line 44"/>
          <p:cNvSpPr>
            <a:spLocks noChangeShapeType="1"/>
          </p:cNvSpPr>
          <p:nvPr/>
        </p:nvSpPr>
        <p:spPr bwMode="auto">
          <a:xfrm>
            <a:off x="3368675" y="4392613"/>
            <a:ext cx="0" cy="1495425"/>
          </a:xfrm>
          <a:prstGeom prst="line">
            <a:avLst/>
          </a:prstGeom>
          <a:noFill/>
          <a:ln w="31242">
            <a:solidFill>
              <a:srgbClr val="000000"/>
            </a:solidFill>
            <a:prstDash val="sysDot"/>
            <a:round/>
            <a:headEnd/>
            <a:tailEnd/>
          </a:ln>
        </p:spPr>
        <p:txBody>
          <a:bodyPr wrap="none" anchor="ctr"/>
          <a:lstStyle/>
          <a:p>
            <a:endParaRPr lang="en-US" dirty="0">
              <a:latin typeface="Agilent TT Cond" pitchFamily="34" charset="0"/>
            </a:endParaRPr>
          </a:p>
        </p:txBody>
      </p:sp>
      <p:pic>
        <p:nvPicPr>
          <p:cNvPr id="73757" name="Picture 45" descr="nadc5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16163" y="5499100"/>
            <a:ext cx="1033462" cy="415925"/>
          </a:xfrm>
          <a:prstGeom prst="rect">
            <a:avLst/>
          </a:prstGeom>
          <a:noFill/>
          <a:ln w="9525">
            <a:noFill/>
            <a:miter lim="800000"/>
            <a:headEnd/>
            <a:tailEnd/>
          </a:ln>
        </p:spPr>
      </p:pic>
      <p:sp>
        <p:nvSpPr>
          <p:cNvPr id="73758" name="Text Box 46"/>
          <p:cNvSpPr txBox="1">
            <a:spLocks noChangeArrowheads="1"/>
          </p:cNvSpPr>
          <p:nvPr/>
        </p:nvSpPr>
        <p:spPr bwMode="auto">
          <a:xfrm>
            <a:off x="5629035" y="5745622"/>
            <a:ext cx="793487" cy="23391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sz="1600" dirty="0">
                <a:latin typeface="Agilent TT Cond" pitchFamily="34" charset="0"/>
              </a:rPr>
              <a:t>frequency</a:t>
            </a:r>
          </a:p>
        </p:txBody>
      </p:sp>
      <p:sp>
        <p:nvSpPr>
          <p:cNvPr id="73759" name="Text Box 47"/>
          <p:cNvSpPr txBox="1">
            <a:spLocks noChangeArrowheads="1"/>
          </p:cNvSpPr>
          <p:nvPr/>
        </p:nvSpPr>
        <p:spPr bwMode="auto">
          <a:xfrm rot="-5400000">
            <a:off x="533920" y="4877386"/>
            <a:ext cx="1008609" cy="338554"/>
          </a:xfrm>
          <a:prstGeom prst="rect">
            <a:avLst/>
          </a:prstGeom>
          <a:noFill/>
          <a:ln w="9525">
            <a:noFill/>
            <a:miter lim="800000"/>
            <a:headEnd/>
            <a:tailEnd/>
          </a:ln>
        </p:spPr>
        <p:txBody>
          <a:bodyPr wrap="none">
            <a:spAutoFit/>
          </a:bodyPr>
          <a:lstStyle/>
          <a:p>
            <a:r>
              <a:rPr lang="en-US" sz="1600" dirty="0">
                <a:latin typeface="Agilent TT Cond" pitchFamily="34" charset="0"/>
              </a:rPr>
              <a:t>Amplitude</a:t>
            </a:r>
          </a:p>
        </p:txBody>
      </p:sp>
      <p:sp>
        <p:nvSpPr>
          <p:cNvPr id="73760" name="Line 48"/>
          <p:cNvSpPr>
            <a:spLocks noChangeShapeType="1"/>
          </p:cNvSpPr>
          <p:nvPr/>
        </p:nvSpPr>
        <p:spPr bwMode="auto">
          <a:xfrm>
            <a:off x="1295400" y="5410200"/>
            <a:ext cx="3581400" cy="0"/>
          </a:xfrm>
          <a:prstGeom prst="line">
            <a:avLst/>
          </a:prstGeom>
          <a:noFill/>
          <a:ln w="19050">
            <a:solidFill>
              <a:schemeClr val="tx1"/>
            </a:solidFill>
            <a:prstDash val="sysDot"/>
            <a:round/>
            <a:headEnd/>
            <a:tailEnd/>
          </a:ln>
        </p:spPr>
        <p:txBody>
          <a:bodyPr lIns="0" tIns="0" rIns="0" bIns="0">
            <a:spAutoFit/>
          </a:bodyPr>
          <a:lstStyle/>
          <a:p>
            <a:endParaRPr lang="en-US" dirty="0">
              <a:latin typeface="Agilent TT Cond" pitchFamily="34" charset="0"/>
            </a:endParaRPr>
          </a:p>
        </p:txBody>
      </p:sp>
      <p:sp>
        <p:nvSpPr>
          <p:cNvPr id="73761" name="Text Box 49"/>
          <p:cNvSpPr txBox="1">
            <a:spLocks noChangeArrowheads="1"/>
          </p:cNvSpPr>
          <p:nvPr/>
        </p:nvSpPr>
        <p:spPr bwMode="auto">
          <a:xfrm>
            <a:off x="4876800" y="5181600"/>
            <a:ext cx="1219200" cy="233910"/>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600" b="1" dirty="0">
                <a:latin typeface="Agilent TT Cond" pitchFamily="34" charset="0"/>
              </a:rPr>
              <a:t>BER Spec Line</a:t>
            </a:r>
          </a:p>
        </p:txBody>
      </p:sp>
      <p:sp>
        <p:nvSpPr>
          <p:cNvPr id="73762" name="Line 50"/>
          <p:cNvSpPr>
            <a:spLocks noChangeShapeType="1"/>
          </p:cNvSpPr>
          <p:nvPr/>
        </p:nvSpPr>
        <p:spPr bwMode="auto">
          <a:xfrm>
            <a:off x="3886200" y="3124200"/>
            <a:ext cx="0" cy="1219200"/>
          </a:xfrm>
          <a:prstGeom prst="line">
            <a:avLst/>
          </a:prstGeom>
          <a:noFill/>
          <a:ln w="28575" cap="rnd">
            <a:solidFill>
              <a:schemeClr val="tx1"/>
            </a:solidFill>
            <a:prstDash val="sysDot"/>
            <a:round/>
            <a:headEnd/>
            <a:tailEnd/>
          </a:ln>
        </p:spPr>
        <p:txBody>
          <a:bodyPr lIns="0" tIns="0" rIns="0" bIns="0">
            <a:spAutoFit/>
          </a:bodyPr>
          <a:lstStyle/>
          <a:p>
            <a:endParaRPr lang="en-US" dirty="0">
              <a:latin typeface="Agilent TT Cond" pitchFamily="34" charset="0"/>
            </a:endParaRPr>
          </a:p>
        </p:txBody>
      </p:sp>
      <p:sp>
        <p:nvSpPr>
          <p:cNvPr id="73763" name="Line 51"/>
          <p:cNvSpPr>
            <a:spLocks noChangeShapeType="1"/>
          </p:cNvSpPr>
          <p:nvPr/>
        </p:nvSpPr>
        <p:spPr bwMode="auto">
          <a:xfrm>
            <a:off x="3886200" y="4343400"/>
            <a:ext cx="3581400" cy="0"/>
          </a:xfrm>
          <a:prstGeom prst="line">
            <a:avLst/>
          </a:prstGeom>
          <a:noFill/>
          <a:ln w="28575" cap="rnd">
            <a:solidFill>
              <a:schemeClr val="tx1"/>
            </a:solidFill>
            <a:prstDash val="sysDot"/>
            <a:round/>
            <a:headEnd/>
            <a:tailEnd type="arrow" w="med" len="med"/>
          </a:ln>
        </p:spPr>
        <p:txBody>
          <a:bodyPr lIns="0" tIns="0" rIns="0" bIns="0">
            <a:spAutoFit/>
          </a:bodyPr>
          <a:lstStyle/>
          <a:p>
            <a:endParaRPr lang="en-US" dirty="0">
              <a:latin typeface="Agilent TT Cond" pitchFamily="34" charset="0"/>
            </a:endParaRPr>
          </a:p>
        </p:txBody>
      </p:sp>
      <p:sp>
        <p:nvSpPr>
          <p:cNvPr id="73764" name="Line 52"/>
          <p:cNvSpPr>
            <a:spLocks noChangeShapeType="1"/>
          </p:cNvSpPr>
          <p:nvPr/>
        </p:nvSpPr>
        <p:spPr bwMode="auto">
          <a:xfrm>
            <a:off x="8001000" y="4876800"/>
            <a:ext cx="0" cy="53340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73765" name="Text Box 53"/>
          <p:cNvSpPr txBox="1">
            <a:spLocks noChangeArrowheads="1"/>
          </p:cNvSpPr>
          <p:nvPr/>
        </p:nvSpPr>
        <p:spPr bwMode="auto">
          <a:xfrm>
            <a:off x="7391400" y="5562600"/>
            <a:ext cx="1219200" cy="231775"/>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600" b="1" dirty="0">
                <a:latin typeface="Agilent TT Cond" pitchFamily="34" charset="0"/>
              </a:rPr>
              <a:t>BER</a:t>
            </a:r>
          </a:p>
        </p:txBody>
      </p:sp>
      <p:pic>
        <p:nvPicPr>
          <p:cNvPr id="73766" name="Picture 54" descr="nadc5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29000" y="2667000"/>
            <a:ext cx="685800" cy="276225"/>
          </a:xfrm>
          <a:prstGeom prst="rect">
            <a:avLst/>
          </a:prstGeom>
          <a:noFill/>
          <a:ln w="9525">
            <a:noFill/>
            <a:miter lim="800000"/>
            <a:headEnd/>
            <a:tailEnd/>
          </a:ln>
        </p:spPr>
      </p:pic>
      <p:sp>
        <p:nvSpPr>
          <p:cNvPr id="73767" name="Text Box 55"/>
          <p:cNvSpPr txBox="1">
            <a:spLocks noChangeArrowheads="1"/>
          </p:cNvSpPr>
          <p:nvPr/>
        </p:nvSpPr>
        <p:spPr bwMode="auto">
          <a:xfrm>
            <a:off x="381000" y="1577975"/>
            <a:ext cx="3733800" cy="409343"/>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400" b="1" i="1" dirty="0">
                <a:latin typeface="Agilent TT Cond" pitchFamily="34" charset="0"/>
              </a:rPr>
              <a:t>The smallest modulated RF signal that will produce a specified BER from the receiver</a:t>
            </a:r>
          </a:p>
        </p:txBody>
      </p:sp>
      <p:sp>
        <p:nvSpPr>
          <p:cNvPr id="73768" name="Rectangle 56"/>
          <p:cNvSpPr>
            <a:spLocks noChangeArrowheads="1"/>
          </p:cNvSpPr>
          <p:nvPr/>
        </p:nvSpPr>
        <p:spPr bwMode="auto">
          <a:xfrm>
            <a:off x="257175" y="204788"/>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73769" name="Rectangle 57"/>
          <p:cNvSpPr>
            <a:spLocks noChangeArrowheads="1"/>
          </p:cNvSpPr>
          <p:nvPr/>
        </p:nvSpPr>
        <p:spPr bwMode="auto">
          <a:xfrm>
            <a:off x="13716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Digital Receiver Sensitivity</a:t>
            </a:r>
            <a:endParaRPr lang="en-US" sz="3200" b="1" dirty="0">
              <a:latin typeface="Agilent TT Cond" pitchFamily="34" charset="0"/>
            </a:endParaRPr>
          </a:p>
        </p:txBody>
      </p:sp>
      <p:sp>
        <p:nvSpPr>
          <p:cNvPr id="2" name="Rectangle 1"/>
          <p:cNvSpPr/>
          <p:nvPr/>
        </p:nvSpPr>
        <p:spPr bwMode="auto">
          <a:xfrm>
            <a:off x="4274288" y="2224087"/>
            <a:ext cx="3574312" cy="1679575"/>
          </a:xfrm>
          <a:prstGeom prst="rect">
            <a:avLst/>
          </a:prstGeom>
          <a:noFill/>
          <a:ln w="190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p:txBody>
          <a:bodyPr/>
          <a:lstStyle/>
          <a:p>
            <a:r>
              <a:rPr lang="en-US"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314450" y="1619250"/>
            <a:ext cx="6610350" cy="4381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i="1" dirty="0">
                <a:latin typeface="Agilent TT Cond" pitchFamily="34" charset="0"/>
              </a:rPr>
              <a:t>Testing a -110 dB sensitivity digital receiver:</a:t>
            </a:r>
            <a:endParaRPr lang="en-US" sz="2200" dirty="0">
              <a:latin typeface="Agilent TT Cond" pitchFamily="34" charset="0"/>
            </a:endParaRPr>
          </a:p>
        </p:txBody>
      </p:sp>
      <p:sp>
        <p:nvSpPr>
          <p:cNvPr id="74755" name="Freeform 3"/>
          <p:cNvSpPr>
            <a:spLocks/>
          </p:cNvSpPr>
          <p:nvPr/>
        </p:nvSpPr>
        <p:spPr bwMode="auto">
          <a:xfrm>
            <a:off x="844550" y="2819400"/>
            <a:ext cx="2471738" cy="1917700"/>
          </a:xfrm>
          <a:custGeom>
            <a:avLst/>
            <a:gdLst>
              <a:gd name="T0" fmla="*/ 0 w 1713"/>
              <a:gd name="T1" fmla="*/ 0 h 1369"/>
              <a:gd name="T2" fmla="*/ 0 w 1713"/>
              <a:gd name="T3" fmla="*/ 2147483647 h 1369"/>
              <a:gd name="T4" fmla="*/ 2147483647 w 1713"/>
              <a:gd name="T5" fmla="*/ 2147483647 h 1369"/>
              <a:gd name="T6" fmla="*/ 0 60000 65536"/>
              <a:gd name="T7" fmla="*/ 0 60000 65536"/>
              <a:gd name="T8" fmla="*/ 0 60000 65536"/>
              <a:gd name="T9" fmla="*/ 0 w 1713"/>
              <a:gd name="T10" fmla="*/ 0 h 1369"/>
              <a:gd name="T11" fmla="*/ 1713 w 1713"/>
              <a:gd name="T12" fmla="*/ 1369 h 1369"/>
            </a:gdLst>
            <a:ahLst/>
            <a:cxnLst>
              <a:cxn ang="T6">
                <a:pos x="T0" y="T1"/>
              </a:cxn>
              <a:cxn ang="T7">
                <a:pos x="T2" y="T3"/>
              </a:cxn>
              <a:cxn ang="T8">
                <a:pos x="T4" y="T5"/>
              </a:cxn>
            </a:cxnLst>
            <a:rect l="T9" t="T10" r="T11" b="T12"/>
            <a:pathLst>
              <a:path w="1713" h="1369">
                <a:moveTo>
                  <a:pt x="0" y="0"/>
                </a:moveTo>
                <a:lnTo>
                  <a:pt x="0" y="1368"/>
                </a:lnTo>
                <a:lnTo>
                  <a:pt x="1712" y="1368"/>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74756" name="Text Box 4"/>
          <p:cNvSpPr txBox="1">
            <a:spLocks noChangeArrowheads="1"/>
          </p:cNvSpPr>
          <p:nvPr/>
        </p:nvSpPr>
        <p:spPr bwMode="auto">
          <a:xfrm rot="-5460000">
            <a:off x="-120650" y="3243263"/>
            <a:ext cx="1284287" cy="2809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i="1" dirty="0">
                <a:solidFill>
                  <a:srgbClr val="000000"/>
                </a:solidFill>
                <a:latin typeface="Agilent TT Cond" pitchFamily="34" charset="0"/>
              </a:rPr>
              <a:t>Power Out</a:t>
            </a:r>
            <a:endParaRPr lang="en-US" sz="2200" dirty="0">
              <a:latin typeface="Agilent TT Cond" pitchFamily="34" charset="0"/>
            </a:endParaRPr>
          </a:p>
        </p:txBody>
      </p:sp>
      <p:sp>
        <p:nvSpPr>
          <p:cNvPr id="74757" name="Line 5"/>
          <p:cNvSpPr>
            <a:spLocks noChangeShapeType="1"/>
          </p:cNvSpPr>
          <p:nvPr/>
        </p:nvSpPr>
        <p:spPr bwMode="auto">
          <a:xfrm>
            <a:off x="857250" y="3570288"/>
            <a:ext cx="2454275" cy="0"/>
          </a:xfrm>
          <a:prstGeom prst="line">
            <a:avLst/>
          </a:prstGeom>
          <a:noFill/>
          <a:ln w="31234">
            <a:solidFill>
              <a:schemeClr val="folHlink"/>
            </a:solidFill>
            <a:prstDash val="dash"/>
            <a:round/>
            <a:headEnd/>
            <a:tailEnd/>
          </a:ln>
        </p:spPr>
        <p:txBody>
          <a:bodyPr wrap="none" anchor="ctr"/>
          <a:lstStyle/>
          <a:p>
            <a:endParaRPr lang="en-US" dirty="0">
              <a:latin typeface="Agilent TT Cond" pitchFamily="34" charset="0"/>
            </a:endParaRPr>
          </a:p>
        </p:txBody>
      </p:sp>
      <p:sp>
        <p:nvSpPr>
          <p:cNvPr id="74758" name="Text Box 6"/>
          <p:cNvSpPr txBox="1">
            <a:spLocks noChangeArrowheads="1"/>
          </p:cNvSpPr>
          <p:nvPr/>
        </p:nvSpPr>
        <p:spPr bwMode="auto">
          <a:xfrm>
            <a:off x="1484313" y="3276600"/>
            <a:ext cx="2260600" cy="1936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i="1" dirty="0">
                <a:solidFill>
                  <a:schemeClr val="folHlink"/>
                </a:solidFill>
                <a:latin typeface="Agilent TT Cond" pitchFamily="34" charset="0"/>
              </a:rPr>
              <a:t> -110 dB specification</a:t>
            </a:r>
            <a:endParaRPr lang="en-US" sz="1600" dirty="0">
              <a:solidFill>
                <a:schemeClr val="folHlink"/>
              </a:solidFill>
              <a:latin typeface="Agilent TT Cond" pitchFamily="34" charset="0"/>
            </a:endParaRPr>
          </a:p>
        </p:txBody>
      </p:sp>
      <p:sp>
        <p:nvSpPr>
          <p:cNvPr id="74759" name="Text Box 7"/>
          <p:cNvSpPr txBox="1">
            <a:spLocks noChangeArrowheads="1"/>
          </p:cNvSpPr>
          <p:nvPr/>
        </p:nvSpPr>
        <p:spPr bwMode="auto">
          <a:xfrm>
            <a:off x="808703" y="5129213"/>
            <a:ext cx="3060700" cy="779424"/>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dirty="0">
                <a:solidFill>
                  <a:srgbClr val="0070C0"/>
                </a:solidFill>
                <a:latin typeface="Agilent TT Cond" pitchFamily="34" charset="0"/>
              </a:rPr>
              <a:t>Case 1: Source has +/-5 dB of</a:t>
            </a:r>
          </a:p>
          <a:p>
            <a:pPr defTabSz="403225">
              <a:buClr>
                <a:srgbClr val="000000"/>
              </a:buClr>
              <a:buSzPct val="90000"/>
              <a:buFont typeface="Monotype Sorts" pitchFamily="2" charset="2"/>
              <a:buNone/>
            </a:pPr>
            <a:r>
              <a:rPr lang="en-US" sz="1600" b="1" dirty="0">
                <a:solidFill>
                  <a:srgbClr val="0070C0"/>
                </a:solidFill>
                <a:latin typeface="Agilent TT Cond" pitchFamily="34" charset="0"/>
              </a:rPr>
              <a:t>output power accuracy at</a:t>
            </a:r>
          </a:p>
          <a:p>
            <a:pPr defTabSz="403225">
              <a:buClr>
                <a:srgbClr val="000000"/>
              </a:buClr>
              <a:buSzPct val="90000"/>
              <a:buFont typeface="Monotype Sorts" pitchFamily="2" charset="2"/>
              <a:buNone/>
            </a:pPr>
            <a:r>
              <a:rPr lang="en-US" sz="1600" b="1" dirty="0">
                <a:solidFill>
                  <a:srgbClr val="0070C0"/>
                </a:solidFill>
                <a:latin typeface="Agilent TT Cond" pitchFamily="34" charset="0"/>
              </a:rPr>
              <a:t>-100 to -120 dBm output power.</a:t>
            </a:r>
            <a:endParaRPr lang="en-US" sz="1600" dirty="0">
              <a:solidFill>
                <a:srgbClr val="0070C0"/>
              </a:solidFill>
              <a:latin typeface="Agilent TT Cond" pitchFamily="34" charset="0"/>
            </a:endParaRPr>
          </a:p>
        </p:txBody>
      </p:sp>
      <p:sp>
        <p:nvSpPr>
          <p:cNvPr id="74760" name="Line 8"/>
          <p:cNvSpPr>
            <a:spLocks noChangeShapeType="1"/>
          </p:cNvSpPr>
          <p:nvPr/>
        </p:nvSpPr>
        <p:spPr bwMode="auto">
          <a:xfrm>
            <a:off x="858838" y="4440238"/>
            <a:ext cx="2474912" cy="0"/>
          </a:xfrm>
          <a:prstGeom prst="line">
            <a:avLst/>
          </a:prstGeom>
          <a:noFill/>
          <a:ln w="47466">
            <a:solidFill>
              <a:schemeClr val="tx2"/>
            </a:solidFill>
            <a:round/>
            <a:headEnd/>
            <a:tailEnd/>
          </a:ln>
        </p:spPr>
        <p:txBody>
          <a:bodyPr wrap="none" anchor="ctr"/>
          <a:lstStyle/>
          <a:p>
            <a:endParaRPr lang="en-US" dirty="0">
              <a:latin typeface="Agilent TT Cond" pitchFamily="34" charset="0"/>
            </a:endParaRPr>
          </a:p>
        </p:txBody>
      </p:sp>
      <p:sp>
        <p:nvSpPr>
          <p:cNvPr id="74761" name="Text Box 9"/>
          <p:cNvSpPr txBox="1">
            <a:spLocks noChangeArrowheads="1"/>
          </p:cNvSpPr>
          <p:nvPr/>
        </p:nvSpPr>
        <p:spPr bwMode="auto">
          <a:xfrm>
            <a:off x="1722438" y="4191000"/>
            <a:ext cx="2200275" cy="2381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i="1" dirty="0">
                <a:solidFill>
                  <a:schemeClr val="tx2"/>
                </a:solidFill>
                <a:latin typeface="Agilent TT Cond" pitchFamily="34" charset="0"/>
              </a:rPr>
              <a:t>Set source to -115 dBm</a:t>
            </a:r>
            <a:endParaRPr lang="en-US" sz="1400" dirty="0">
              <a:solidFill>
                <a:schemeClr val="tx2"/>
              </a:solidFill>
              <a:latin typeface="Agilent TT Cond" pitchFamily="34" charset="0"/>
            </a:endParaRPr>
          </a:p>
        </p:txBody>
      </p:sp>
      <p:sp>
        <p:nvSpPr>
          <p:cNvPr id="74762" name="Line 10"/>
          <p:cNvSpPr>
            <a:spLocks noChangeShapeType="1"/>
          </p:cNvSpPr>
          <p:nvPr/>
        </p:nvSpPr>
        <p:spPr bwMode="auto">
          <a:xfrm>
            <a:off x="828675" y="4179888"/>
            <a:ext cx="249713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4763" name="Text Box 11"/>
          <p:cNvSpPr txBox="1">
            <a:spLocks noChangeArrowheads="1"/>
          </p:cNvSpPr>
          <p:nvPr/>
        </p:nvSpPr>
        <p:spPr bwMode="auto">
          <a:xfrm>
            <a:off x="1676400" y="3886200"/>
            <a:ext cx="2743200" cy="2508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i="1" dirty="0">
                <a:solidFill>
                  <a:schemeClr val="folHlink"/>
                </a:solidFill>
                <a:latin typeface="Agilent TT Cond" pitchFamily="34" charset="0"/>
              </a:rPr>
              <a:t>Actual output power= -114 dBm</a:t>
            </a:r>
            <a:endParaRPr lang="en-US" sz="1400" dirty="0">
              <a:solidFill>
                <a:schemeClr val="folHlink"/>
              </a:solidFill>
              <a:latin typeface="Agilent TT Cond" pitchFamily="34" charset="0"/>
            </a:endParaRPr>
          </a:p>
        </p:txBody>
      </p:sp>
      <p:sp>
        <p:nvSpPr>
          <p:cNvPr id="74764" name="Text Box 12"/>
          <p:cNvSpPr txBox="1">
            <a:spLocks noChangeArrowheads="1"/>
          </p:cNvSpPr>
          <p:nvPr/>
        </p:nvSpPr>
        <p:spPr bwMode="auto">
          <a:xfrm>
            <a:off x="1066800" y="3387725"/>
            <a:ext cx="306388" cy="3000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chemeClr val="folHlink"/>
                </a:solidFill>
                <a:latin typeface="Agilent TT Cond" pitchFamily="34" charset="0"/>
              </a:rPr>
              <a:t>X</a:t>
            </a:r>
            <a:endParaRPr lang="en-US" sz="2200" dirty="0">
              <a:solidFill>
                <a:schemeClr val="folHlink"/>
              </a:solidFill>
              <a:latin typeface="Agilent TT Cond" pitchFamily="34" charset="0"/>
            </a:endParaRPr>
          </a:p>
        </p:txBody>
      </p:sp>
      <p:sp>
        <p:nvSpPr>
          <p:cNvPr id="74765" name="Text Box 13"/>
          <p:cNvSpPr txBox="1">
            <a:spLocks noChangeArrowheads="1"/>
          </p:cNvSpPr>
          <p:nvPr/>
        </p:nvSpPr>
        <p:spPr bwMode="auto">
          <a:xfrm>
            <a:off x="1235075" y="3565525"/>
            <a:ext cx="306388" cy="3000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chemeClr val="folHlink"/>
                </a:solidFill>
                <a:latin typeface="Agilent TT Cond" pitchFamily="34" charset="0"/>
              </a:rPr>
              <a:t>X</a:t>
            </a:r>
            <a:endParaRPr lang="en-US" sz="2200" dirty="0">
              <a:solidFill>
                <a:schemeClr val="folHlink"/>
              </a:solidFill>
              <a:latin typeface="Agilent TT Cond" pitchFamily="34" charset="0"/>
            </a:endParaRPr>
          </a:p>
        </p:txBody>
      </p:sp>
      <p:sp>
        <p:nvSpPr>
          <p:cNvPr id="74766" name="Text Box 14"/>
          <p:cNvSpPr txBox="1">
            <a:spLocks noChangeArrowheads="1"/>
          </p:cNvSpPr>
          <p:nvPr/>
        </p:nvSpPr>
        <p:spPr bwMode="auto">
          <a:xfrm>
            <a:off x="1174750" y="3900488"/>
            <a:ext cx="306388" cy="301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C20000"/>
                </a:solidFill>
                <a:latin typeface="Agilent TT Cond" pitchFamily="34" charset="0"/>
              </a:rPr>
              <a:t>X</a:t>
            </a:r>
            <a:endParaRPr lang="en-US" sz="2200" dirty="0">
              <a:latin typeface="Agilent TT Cond" pitchFamily="34" charset="0"/>
            </a:endParaRPr>
          </a:p>
        </p:txBody>
      </p:sp>
      <p:sp>
        <p:nvSpPr>
          <p:cNvPr id="74767" name="Text Box 15"/>
          <p:cNvSpPr txBox="1">
            <a:spLocks noChangeArrowheads="1"/>
          </p:cNvSpPr>
          <p:nvPr/>
        </p:nvSpPr>
        <p:spPr bwMode="auto">
          <a:xfrm>
            <a:off x="1420813" y="3913188"/>
            <a:ext cx="304800" cy="3000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chemeClr val="folHlink"/>
                </a:solidFill>
                <a:latin typeface="Agilent TT Cond" pitchFamily="34" charset="0"/>
              </a:rPr>
              <a:t>X</a:t>
            </a:r>
            <a:endParaRPr lang="en-US" sz="2200" dirty="0">
              <a:solidFill>
                <a:schemeClr val="folHlink"/>
              </a:solidFill>
              <a:latin typeface="Agilent TT Cond" pitchFamily="34" charset="0"/>
            </a:endParaRPr>
          </a:p>
        </p:txBody>
      </p:sp>
      <p:sp>
        <p:nvSpPr>
          <p:cNvPr id="74768" name="Text Box 16"/>
          <p:cNvSpPr txBox="1">
            <a:spLocks noChangeArrowheads="1"/>
          </p:cNvSpPr>
          <p:nvPr/>
        </p:nvSpPr>
        <p:spPr bwMode="auto">
          <a:xfrm>
            <a:off x="914400" y="3886200"/>
            <a:ext cx="273050" cy="2000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chemeClr val="folHlink"/>
                </a:solidFill>
                <a:latin typeface="Agilent TT Cond" pitchFamily="34" charset="0"/>
              </a:rPr>
              <a:t>X</a:t>
            </a:r>
            <a:endParaRPr lang="en-US" sz="2200" dirty="0">
              <a:solidFill>
                <a:schemeClr val="folHlink"/>
              </a:solidFill>
              <a:latin typeface="Agilent TT Cond" pitchFamily="34" charset="0"/>
            </a:endParaRPr>
          </a:p>
        </p:txBody>
      </p:sp>
      <p:sp>
        <p:nvSpPr>
          <p:cNvPr id="74769" name="Text Box 17"/>
          <p:cNvSpPr txBox="1">
            <a:spLocks noChangeArrowheads="1"/>
          </p:cNvSpPr>
          <p:nvPr/>
        </p:nvSpPr>
        <p:spPr bwMode="auto">
          <a:xfrm>
            <a:off x="1373188" y="4179888"/>
            <a:ext cx="306387" cy="298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000000"/>
                </a:solidFill>
                <a:latin typeface="Agilent TT Cond" pitchFamily="34" charset="0"/>
              </a:rPr>
              <a:t>O</a:t>
            </a:r>
            <a:endParaRPr lang="en-US" sz="2200" dirty="0">
              <a:latin typeface="Agilent TT Cond" pitchFamily="34" charset="0"/>
            </a:endParaRPr>
          </a:p>
        </p:txBody>
      </p:sp>
      <p:sp>
        <p:nvSpPr>
          <p:cNvPr id="74770" name="Text Box 18"/>
          <p:cNvSpPr txBox="1">
            <a:spLocks noChangeArrowheads="1"/>
          </p:cNvSpPr>
          <p:nvPr/>
        </p:nvSpPr>
        <p:spPr bwMode="auto">
          <a:xfrm>
            <a:off x="4845050" y="5130727"/>
            <a:ext cx="3060700" cy="77791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dirty="0">
                <a:solidFill>
                  <a:srgbClr val="0070C0"/>
                </a:solidFill>
                <a:latin typeface="Agilent TT Cond" pitchFamily="34" charset="0"/>
              </a:rPr>
              <a:t>Case 2: Source has +/-1 dB of</a:t>
            </a:r>
          </a:p>
          <a:p>
            <a:pPr defTabSz="403225">
              <a:buClr>
                <a:srgbClr val="000000"/>
              </a:buClr>
              <a:buSzPct val="90000"/>
              <a:buFont typeface="Monotype Sorts" pitchFamily="2" charset="2"/>
              <a:buNone/>
            </a:pPr>
            <a:r>
              <a:rPr lang="en-US" sz="1600" b="1" dirty="0">
                <a:solidFill>
                  <a:srgbClr val="0070C0"/>
                </a:solidFill>
                <a:latin typeface="Agilent TT Cond" pitchFamily="34" charset="0"/>
              </a:rPr>
              <a:t>output power accuracy at</a:t>
            </a:r>
          </a:p>
          <a:p>
            <a:pPr defTabSz="403225">
              <a:buClr>
                <a:srgbClr val="000000"/>
              </a:buClr>
              <a:buSzPct val="90000"/>
              <a:buFont typeface="Monotype Sorts" pitchFamily="2" charset="2"/>
              <a:buNone/>
            </a:pPr>
            <a:r>
              <a:rPr lang="en-US" sz="1600" b="1" dirty="0">
                <a:solidFill>
                  <a:srgbClr val="0070C0"/>
                </a:solidFill>
                <a:latin typeface="Agilent TT Cond" pitchFamily="34" charset="0"/>
              </a:rPr>
              <a:t>-100 to -120 dBm output power.</a:t>
            </a:r>
            <a:endParaRPr lang="en-US" sz="1600" dirty="0">
              <a:solidFill>
                <a:srgbClr val="0070C0"/>
              </a:solidFill>
              <a:latin typeface="Agilent TT Cond" pitchFamily="34" charset="0"/>
            </a:endParaRPr>
          </a:p>
        </p:txBody>
      </p:sp>
      <p:sp>
        <p:nvSpPr>
          <p:cNvPr id="74771" name="Freeform 19"/>
          <p:cNvSpPr>
            <a:spLocks/>
          </p:cNvSpPr>
          <p:nvPr/>
        </p:nvSpPr>
        <p:spPr bwMode="auto">
          <a:xfrm>
            <a:off x="4845050" y="2938463"/>
            <a:ext cx="2473325" cy="1916112"/>
          </a:xfrm>
          <a:custGeom>
            <a:avLst/>
            <a:gdLst>
              <a:gd name="T0" fmla="*/ 0 w 1713"/>
              <a:gd name="T1" fmla="*/ 0 h 1368"/>
              <a:gd name="T2" fmla="*/ 0 w 1713"/>
              <a:gd name="T3" fmla="*/ 2147483647 h 1368"/>
              <a:gd name="T4" fmla="*/ 2147483647 w 1713"/>
              <a:gd name="T5" fmla="*/ 2147483647 h 1368"/>
              <a:gd name="T6" fmla="*/ 0 60000 65536"/>
              <a:gd name="T7" fmla="*/ 0 60000 65536"/>
              <a:gd name="T8" fmla="*/ 0 60000 65536"/>
              <a:gd name="T9" fmla="*/ 0 w 1713"/>
              <a:gd name="T10" fmla="*/ 0 h 1368"/>
              <a:gd name="T11" fmla="*/ 1713 w 1713"/>
              <a:gd name="T12" fmla="*/ 1368 h 1368"/>
            </a:gdLst>
            <a:ahLst/>
            <a:cxnLst>
              <a:cxn ang="T6">
                <a:pos x="T0" y="T1"/>
              </a:cxn>
              <a:cxn ang="T7">
                <a:pos x="T2" y="T3"/>
              </a:cxn>
              <a:cxn ang="T8">
                <a:pos x="T4" y="T5"/>
              </a:cxn>
            </a:cxnLst>
            <a:rect l="T9" t="T10" r="T11" b="T12"/>
            <a:pathLst>
              <a:path w="1713" h="1368">
                <a:moveTo>
                  <a:pt x="0" y="0"/>
                </a:moveTo>
                <a:lnTo>
                  <a:pt x="0" y="1367"/>
                </a:lnTo>
                <a:lnTo>
                  <a:pt x="1712" y="1367"/>
                </a:lnTo>
              </a:path>
            </a:pathLst>
          </a:custGeom>
          <a:noFill/>
          <a:ln w="31234">
            <a:solidFill>
              <a:srgbClr val="000000"/>
            </a:solidFill>
            <a:round/>
            <a:headEnd/>
            <a:tailEnd/>
          </a:ln>
        </p:spPr>
        <p:txBody>
          <a:bodyPr/>
          <a:lstStyle/>
          <a:p>
            <a:endParaRPr lang="en-US" dirty="0">
              <a:latin typeface="Agilent TT Cond" pitchFamily="34" charset="0"/>
            </a:endParaRPr>
          </a:p>
        </p:txBody>
      </p:sp>
      <p:sp>
        <p:nvSpPr>
          <p:cNvPr id="74772" name="Text Box 20"/>
          <p:cNvSpPr txBox="1">
            <a:spLocks noChangeArrowheads="1"/>
          </p:cNvSpPr>
          <p:nvPr/>
        </p:nvSpPr>
        <p:spPr bwMode="auto">
          <a:xfrm rot="-5460000">
            <a:off x="3802857" y="3239294"/>
            <a:ext cx="1543050" cy="28098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i="1" dirty="0">
                <a:solidFill>
                  <a:srgbClr val="000000"/>
                </a:solidFill>
                <a:latin typeface="Agilent TT Cond" pitchFamily="34" charset="0"/>
              </a:rPr>
              <a:t>Power Out</a:t>
            </a:r>
            <a:endParaRPr lang="en-US" sz="2200" dirty="0">
              <a:latin typeface="Agilent TT Cond" pitchFamily="34" charset="0"/>
            </a:endParaRPr>
          </a:p>
        </p:txBody>
      </p:sp>
      <p:sp>
        <p:nvSpPr>
          <p:cNvPr id="74773" name="Line 21"/>
          <p:cNvSpPr>
            <a:spLocks noChangeShapeType="1"/>
          </p:cNvSpPr>
          <p:nvPr/>
        </p:nvSpPr>
        <p:spPr bwMode="auto">
          <a:xfrm>
            <a:off x="4859338" y="3687763"/>
            <a:ext cx="2454275" cy="0"/>
          </a:xfrm>
          <a:prstGeom prst="line">
            <a:avLst/>
          </a:prstGeom>
          <a:noFill/>
          <a:ln w="31234">
            <a:solidFill>
              <a:schemeClr val="folHlink"/>
            </a:solidFill>
            <a:prstDash val="dash"/>
            <a:round/>
            <a:headEnd/>
            <a:tailEnd/>
          </a:ln>
        </p:spPr>
        <p:txBody>
          <a:bodyPr wrap="none" anchor="ctr"/>
          <a:lstStyle/>
          <a:p>
            <a:endParaRPr lang="en-US" dirty="0">
              <a:latin typeface="Agilent TT Cond" pitchFamily="34" charset="0"/>
            </a:endParaRPr>
          </a:p>
        </p:txBody>
      </p:sp>
      <p:sp>
        <p:nvSpPr>
          <p:cNvPr id="74774" name="Text Box 22"/>
          <p:cNvSpPr txBox="1">
            <a:spLocks noChangeArrowheads="1"/>
          </p:cNvSpPr>
          <p:nvPr/>
        </p:nvSpPr>
        <p:spPr bwMode="auto">
          <a:xfrm>
            <a:off x="5257800" y="3429000"/>
            <a:ext cx="2667000" cy="174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i="1" dirty="0">
                <a:solidFill>
                  <a:schemeClr val="folHlink"/>
                </a:solidFill>
                <a:latin typeface="Agilent TT Cond" pitchFamily="34" charset="0"/>
              </a:rPr>
              <a:t> -110 dB specification</a:t>
            </a:r>
            <a:endParaRPr lang="en-US" sz="1600" dirty="0">
              <a:solidFill>
                <a:schemeClr val="folHlink"/>
              </a:solidFill>
              <a:latin typeface="Agilent TT Cond" pitchFamily="34" charset="0"/>
            </a:endParaRPr>
          </a:p>
        </p:txBody>
      </p:sp>
      <p:sp>
        <p:nvSpPr>
          <p:cNvPr id="74775" name="Line 23"/>
          <p:cNvSpPr>
            <a:spLocks noChangeShapeType="1"/>
          </p:cNvSpPr>
          <p:nvPr/>
        </p:nvSpPr>
        <p:spPr bwMode="auto">
          <a:xfrm>
            <a:off x="4864100" y="3843338"/>
            <a:ext cx="2476500" cy="0"/>
          </a:xfrm>
          <a:prstGeom prst="line">
            <a:avLst/>
          </a:prstGeom>
          <a:noFill/>
          <a:ln w="47466">
            <a:solidFill>
              <a:schemeClr val="tx2"/>
            </a:solidFill>
            <a:round/>
            <a:headEnd/>
            <a:tailEnd/>
          </a:ln>
        </p:spPr>
        <p:txBody>
          <a:bodyPr wrap="none" anchor="ctr"/>
          <a:lstStyle/>
          <a:p>
            <a:endParaRPr lang="en-US" dirty="0">
              <a:latin typeface="Agilent TT Cond" pitchFamily="34" charset="0"/>
            </a:endParaRPr>
          </a:p>
        </p:txBody>
      </p:sp>
      <p:sp>
        <p:nvSpPr>
          <p:cNvPr id="74776" name="Text Box 24"/>
          <p:cNvSpPr txBox="1">
            <a:spLocks noChangeArrowheads="1"/>
          </p:cNvSpPr>
          <p:nvPr/>
        </p:nvSpPr>
        <p:spPr bwMode="auto">
          <a:xfrm>
            <a:off x="7086600" y="3635375"/>
            <a:ext cx="1989138" cy="174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i="1" dirty="0">
                <a:solidFill>
                  <a:schemeClr val="tx2"/>
                </a:solidFill>
                <a:latin typeface="Agilent TT Cond" pitchFamily="34" charset="0"/>
              </a:rPr>
              <a:t>Set source to -111 dBm</a:t>
            </a:r>
            <a:endParaRPr lang="en-US" sz="1400" dirty="0">
              <a:solidFill>
                <a:schemeClr val="tx2"/>
              </a:solidFill>
              <a:latin typeface="Agilent TT Cond" pitchFamily="34" charset="0"/>
            </a:endParaRPr>
          </a:p>
        </p:txBody>
      </p:sp>
      <p:sp>
        <p:nvSpPr>
          <p:cNvPr id="74777" name="Line 25"/>
          <p:cNvSpPr>
            <a:spLocks noChangeShapeType="1"/>
          </p:cNvSpPr>
          <p:nvPr/>
        </p:nvSpPr>
        <p:spPr bwMode="auto">
          <a:xfrm>
            <a:off x="4859338" y="3989388"/>
            <a:ext cx="2495550"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4778" name="Text Box 26"/>
          <p:cNvSpPr txBox="1">
            <a:spLocks noChangeArrowheads="1"/>
          </p:cNvSpPr>
          <p:nvPr/>
        </p:nvSpPr>
        <p:spPr bwMode="auto">
          <a:xfrm>
            <a:off x="5945188" y="4038600"/>
            <a:ext cx="2817812" cy="1619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i="1" dirty="0">
                <a:solidFill>
                  <a:schemeClr val="folHlink"/>
                </a:solidFill>
                <a:latin typeface="Agilent TT Cond" pitchFamily="34" charset="0"/>
              </a:rPr>
              <a:t>Actual output power= -112 dBm</a:t>
            </a:r>
            <a:endParaRPr lang="en-US" sz="1400" dirty="0">
              <a:solidFill>
                <a:schemeClr val="folHlink"/>
              </a:solidFill>
              <a:latin typeface="Agilent TT Cond" pitchFamily="34" charset="0"/>
            </a:endParaRPr>
          </a:p>
        </p:txBody>
      </p:sp>
      <p:sp>
        <p:nvSpPr>
          <p:cNvPr id="74779" name="Text Box 27"/>
          <p:cNvSpPr txBox="1">
            <a:spLocks noChangeArrowheads="1"/>
          </p:cNvSpPr>
          <p:nvPr/>
        </p:nvSpPr>
        <p:spPr bwMode="auto">
          <a:xfrm>
            <a:off x="5037138" y="3505200"/>
            <a:ext cx="307975" cy="301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chemeClr val="folHlink"/>
                </a:solidFill>
                <a:latin typeface="Agilent TT Cond" pitchFamily="34" charset="0"/>
              </a:rPr>
              <a:t>X</a:t>
            </a:r>
            <a:endParaRPr lang="en-US" sz="2200" dirty="0">
              <a:solidFill>
                <a:schemeClr val="folHlink"/>
              </a:solidFill>
              <a:latin typeface="Agilent TT Cond" pitchFamily="34" charset="0"/>
            </a:endParaRPr>
          </a:p>
        </p:txBody>
      </p:sp>
      <p:sp>
        <p:nvSpPr>
          <p:cNvPr id="74780" name="Text Box 28"/>
          <p:cNvSpPr txBox="1">
            <a:spLocks noChangeArrowheads="1"/>
          </p:cNvSpPr>
          <p:nvPr/>
        </p:nvSpPr>
        <p:spPr bwMode="auto">
          <a:xfrm>
            <a:off x="5205413" y="3683000"/>
            <a:ext cx="304800" cy="3000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chemeClr val="folHlink"/>
                </a:solidFill>
                <a:latin typeface="Agilent TT Cond" pitchFamily="34" charset="0"/>
              </a:rPr>
              <a:t>X</a:t>
            </a:r>
            <a:endParaRPr lang="en-US" sz="2200" dirty="0">
              <a:solidFill>
                <a:schemeClr val="folHlink"/>
              </a:solidFill>
              <a:latin typeface="Agilent TT Cond" pitchFamily="34" charset="0"/>
            </a:endParaRPr>
          </a:p>
        </p:txBody>
      </p:sp>
      <p:sp>
        <p:nvSpPr>
          <p:cNvPr id="74781" name="Text Box 29"/>
          <p:cNvSpPr txBox="1">
            <a:spLocks noChangeArrowheads="1"/>
          </p:cNvSpPr>
          <p:nvPr/>
        </p:nvSpPr>
        <p:spPr bwMode="auto">
          <a:xfrm>
            <a:off x="5145088" y="4019550"/>
            <a:ext cx="304800" cy="301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000000"/>
                </a:solidFill>
                <a:latin typeface="Agilent TT Cond" pitchFamily="34" charset="0"/>
              </a:rPr>
              <a:t>O</a:t>
            </a:r>
            <a:endParaRPr lang="en-US" sz="2200" dirty="0">
              <a:latin typeface="Agilent TT Cond" pitchFamily="34" charset="0"/>
            </a:endParaRPr>
          </a:p>
        </p:txBody>
      </p:sp>
      <p:sp>
        <p:nvSpPr>
          <p:cNvPr id="74782" name="Text Box 30"/>
          <p:cNvSpPr txBox="1">
            <a:spLocks noChangeArrowheads="1"/>
          </p:cNvSpPr>
          <p:nvPr/>
        </p:nvSpPr>
        <p:spPr bwMode="auto">
          <a:xfrm>
            <a:off x="5391150" y="4029075"/>
            <a:ext cx="306388" cy="301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000000"/>
                </a:solidFill>
                <a:latin typeface="Agilent TT Cond" pitchFamily="34" charset="0"/>
              </a:rPr>
              <a:t>O</a:t>
            </a:r>
            <a:endParaRPr lang="en-US" sz="2200" dirty="0">
              <a:latin typeface="Agilent TT Cond" pitchFamily="34" charset="0"/>
            </a:endParaRPr>
          </a:p>
        </p:txBody>
      </p:sp>
      <p:sp>
        <p:nvSpPr>
          <p:cNvPr id="74783" name="Text Box 31"/>
          <p:cNvSpPr txBox="1">
            <a:spLocks noChangeArrowheads="1"/>
          </p:cNvSpPr>
          <p:nvPr/>
        </p:nvSpPr>
        <p:spPr bwMode="auto">
          <a:xfrm>
            <a:off x="4884738" y="4003675"/>
            <a:ext cx="271462" cy="2000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000000"/>
                </a:solidFill>
                <a:latin typeface="Agilent TT Cond" pitchFamily="34" charset="0"/>
              </a:rPr>
              <a:t>O</a:t>
            </a:r>
            <a:endParaRPr lang="en-US" sz="2200" dirty="0">
              <a:latin typeface="Agilent TT Cond" pitchFamily="34" charset="0"/>
            </a:endParaRPr>
          </a:p>
        </p:txBody>
      </p:sp>
      <p:sp>
        <p:nvSpPr>
          <p:cNvPr id="74784" name="Text Box 32"/>
          <p:cNvSpPr txBox="1">
            <a:spLocks noChangeArrowheads="1"/>
          </p:cNvSpPr>
          <p:nvPr/>
        </p:nvSpPr>
        <p:spPr bwMode="auto">
          <a:xfrm>
            <a:off x="5343525" y="4297363"/>
            <a:ext cx="306388" cy="2984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300" b="1" dirty="0">
                <a:solidFill>
                  <a:srgbClr val="000000"/>
                </a:solidFill>
                <a:latin typeface="Agilent TT Cond" pitchFamily="34" charset="0"/>
              </a:rPr>
              <a:t>O</a:t>
            </a:r>
            <a:endParaRPr lang="en-US" sz="2200" dirty="0">
              <a:latin typeface="Agilent TT Cond" pitchFamily="34" charset="0"/>
            </a:endParaRPr>
          </a:p>
        </p:txBody>
      </p:sp>
      <p:sp>
        <p:nvSpPr>
          <p:cNvPr id="74785" name="Text Box 33"/>
          <p:cNvSpPr txBox="1">
            <a:spLocks noChangeArrowheads="1"/>
          </p:cNvSpPr>
          <p:nvPr/>
        </p:nvSpPr>
        <p:spPr bwMode="auto">
          <a:xfrm>
            <a:off x="1741488" y="1924050"/>
            <a:ext cx="2244725" cy="3079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dirty="0">
                <a:latin typeface="Agilent TT Cond" pitchFamily="34" charset="0"/>
              </a:rPr>
              <a:t>X= Failed unit</a:t>
            </a:r>
            <a:endParaRPr lang="en-US" sz="1600" dirty="0">
              <a:latin typeface="Agilent TT Cond" pitchFamily="34" charset="0"/>
            </a:endParaRPr>
          </a:p>
        </p:txBody>
      </p:sp>
      <p:sp>
        <p:nvSpPr>
          <p:cNvPr id="74786" name="Text Box 34"/>
          <p:cNvSpPr txBox="1">
            <a:spLocks noChangeArrowheads="1"/>
          </p:cNvSpPr>
          <p:nvPr/>
        </p:nvSpPr>
        <p:spPr bwMode="auto">
          <a:xfrm>
            <a:off x="1757363" y="2128838"/>
            <a:ext cx="2243137" cy="309562"/>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dirty="0">
                <a:solidFill>
                  <a:srgbClr val="000000"/>
                </a:solidFill>
                <a:latin typeface="Agilent TT Cond" pitchFamily="34" charset="0"/>
              </a:rPr>
              <a:t>O=Passed unit</a:t>
            </a:r>
            <a:endParaRPr lang="en-US" sz="1600" dirty="0">
              <a:latin typeface="Agilent TT Cond" pitchFamily="34" charset="0"/>
            </a:endParaRPr>
          </a:p>
        </p:txBody>
      </p:sp>
      <p:sp>
        <p:nvSpPr>
          <p:cNvPr id="74787" name="Line 35"/>
          <p:cNvSpPr>
            <a:spLocks noChangeShapeType="1"/>
          </p:cNvSpPr>
          <p:nvPr/>
        </p:nvSpPr>
        <p:spPr bwMode="auto">
          <a:xfrm>
            <a:off x="1589088" y="4260850"/>
            <a:ext cx="0" cy="455613"/>
          </a:xfrm>
          <a:prstGeom prst="line">
            <a:avLst/>
          </a:prstGeom>
          <a:noFill/>
          <a:ln w="31234">
            <a:solidFill>
              <a:schemeClr val="folHlink"/>
            </a:solidFill>
            <a:round/>
            <a:headEnd type="triangle" w="med" len="med"/>
            <a:tailEnd/>
          </a:ln>
        </p:spPr>
        <p:txBody>
          <a:bodyPr wrap="none" anchor="ctr"/>
          <a:lstStyle/>
          <a:p>
            <a:endParaRPr lang="en-US" dirty="0">
              <a:latin typeface="Agilent TT Cond" pitchFamily="34" charset="0"/>
            </a:endParaRPr>
          </a:p>
        </p:txBody>
      </p:sp>
      <p:sp>
        <p:nvSpPr>
          <p:cNvPr id="74788" name="Line 36"/>
          <p:cNvSpPr>
            <a:spLocks noChangeShapeType="1"/>
          </p:cNvSpPr>
          <p:nvPr/>
        </p:nvSpPr>
        <p:spPr bwMode="auto">
          <a:xfrm>
            <a:off x="5726113" y="4037013"/>
            <a:ext cx="0" cy="808037"/>
          </a:xfrm>
          <a:prstGeom prst="line">
            <a:avLst/>
          </a:prstGeom>
          <a:noFill/>
          <a:ln w="31234">
            <a:solidFill>
              <a:schemeClr val="folHlink"/>
            </a:solidFill>
            <a:round/>
            <a:headEnd type="triangle" w="med" len="med"/>
            <a:tailEnd/>
          </a:ln>
        </p:spPr>
        <p:txBody>
          <a:bodyPr wrap="none" anchor="ctr"/>
          <a:lstStyle/>
          <a:p>
            <a:endParaRPr lang="en-US" dirty="0">
              <a:latin typeface="Agilent TT Cond" pitchFamily="34" charset="0"/>
            </a:endParaRPr>
          </a:p>
        </p:txBody>
      </p:sp>
      <p:sp>
        <p:nvSpPr>
          <p:cNvPr id="74789" name="Text Box 37"/>
          <p:cNvSpPr txBox="1">
            <a:spLocks noChangeArrowheads="1"/>
          </p:cNvSpPr>
          <p:nvPr/>
        </p:nvSpPr>
        <p:spPr bwMode="auto">
          <a:xfrm>
            <a:off x="2225675" y="4752975"/>
            <a:ext cx="1249363" cy="2714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i="1" dirty="0">
                <a:solidFill>
                  <a:srgbClr val="000000"/>
                </a:solidFill>
                <a:latin typeface="Agilent TT Cond" pitchFamily="34" charset="0"/>
              </a:rPr>
              <a:t>Frequency</a:t>
            </a:r>
            <a:endParaRPr lang="en-US" sz="2200" dirty="0">
              <a:latin typeface="Agilent TT Cond" pitchFamily="34" charset="0"/>
            </a:endParaRPr>
          </a:p>
        </p:txBody>
      </p:sp>
      <p:sp>
        <p:nvSpPr>
          <p:cNvPr id="74790" name="Text Box 38"/>
          <p:cNvSpPr txBox="1">
            <a:spLocks noChangeArrowheads="1"/>
          </p:cNvSpPr>
          <p:nvPr/>
        </p:nvSpPr>
        <p:spPr bwMode="auto">
          <a:xfrm>
            <a:off x="5875338" y="4857750"/>
            <a:ext cx="1252537" cy="2714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i="1" dirty="0">
                <a:solidFill>
                  <a:srgbClr val="000000"/>
                </a:solidFill>
                <a:latin typeface="Agilent TT Cond" pitchFamily="34" charset="0"/>
              </a:rPr>
              <a:t>Frequency</a:t>
            </a:r>
            <a:endParaRPr lang="en-US" sz="2200" dirty="0">
              <a:latin typeface="Agilent TT Cond" pitchFamily="34" charset="0"/>
            </a:endParaRPr>
          </a:p>
        </p:txBody>
      </p:sp>
      <p:sp>
        <p:nvSpPr>
          <p:cNvPr id="74791" name="Rectangle 39"/>
          <p:cNvSpPr>
            <a:spLocks noChangeArrowheads="1"/>
          </p:cNvSpPr>
          <p:nvPr/>
        </p:nvSpPr>
        <p:spPr bwMode="auto">
          <a:xfrm>
            <a:off x="257175" y="193675"/>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74792" name="Rectangle 40"/>
          <p:cNvSpPr>
            <a:spLocks noChangeArrowheads="1"/>
          </p:cNvSpPr>
          <p:nvPr/>
        </p:nvSpPr>
        <p:spPr bwMode="auto">
          <a:xfrm>
            <a:off x="1371600" y="990600"/>
            <a:ext cx="6172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Digital Receiver Sensitivity</a:t>
            </a:r>
            <a:endParaRPr lang="en-US" sz="3200" b="1" dirty="0">
              <a:latin typeface="Agilent TT Cond" pitchFamily="34" charset="0"/>
            </a:endParaRPr>
          </a:p>
        </p:txBody>
      </p:sp>
      <p:sp>
        <p:nvSpPr>
          <p:cNvPr id="2" name="Rectangle 1"/>
          <p:cNvSpPr/>
          <p:nvPr/>
        </p:nvSpPr>
        <p:spPr>
          <a:xfrm rot="20531701">
            <a:off x="4440415" y="1847959"/>
            <a:ext cx="3869969" cy="461665"/>
          </a:xfrm>
          <a:prstGeom prst="rect">
            <a:avLst/>
          </a:prstGeom>
          <a:noFill/>
        </p:spPr>
        <p:txBody>
          <a:bodyPr wrap="none" lIns="91440" tIns="45720" rIns="91440" bIns="45720">
            <a:spAutoFit/>
          </a:bodyPr>
          <a:lstStyle/>
          <a:p>
            <a:pPr algn="ctr"/>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gilent TT Cond" pitchFamily="34" charset="0"/>
              </a:rPr>
              <a:t>Amplitude Accuracy Matters!</a:t>
            </a:r>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gilent TT Cond" pitchFamily="34" charset="0"/>
            </a:endParaRP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p:txBody>
          <a:bodyPr/>
          <a:lstStyle/>
          <a:p>
            <a:r>
              <a:rPr lang="en-US"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2184400" y="4016375"/>
            <a:ext cx="1460500" cy="1778000"/>
            <a:chOff x="1513" y="3154"/>
            <a:chExt cx="1012" cy="1269"/>
          </a:xfrm>
        </p:grpSpPr>
        <p:sp>
          <p:nvSpPr>
            <p:cNvPr id="76877" name="Freeform 3"/>
            <p:cNvSpPr>
              <a:spLocks/>
            </p:cNvSpPr>
            <p:nvPr/>
          </p:nvSpPr>
          <p:spPr bwMode="auto">
            <a:xfrm>
              <a:off x="1513" y="3154"/>
              <a:ext cx="1012" cy="766"/>
            </a:xfrm>
            <a:custGeom>
              <a:avLst/>
              <a:gdLst>
                <a:gd name="T0" fmla="*/ 3 w 1012"/>
                <a:gd name="T1" fmla="*/ 6 h 766"/>
                <a:gd name="T2" fmla="*/ 29 w 1012"/>
                <a:gd name="T3" fmla="*/ 6 h 766"/>
                <a:gd name="T4" fmla="*/ 75 w 1012"/>
                <a:gd name="T5" fmla="*/ 4 h 766"/>
                <a:gd name="T6" fmla="*/ 137 w 1012"/>
                <a:gd name="T7" fmla="*/ 2 h 766"/>
                <a:gd name="T8" fmla="*/ 206 w 1012"/>
                <a:gd name="T9" fmla="*/ 0 h 766"/>
                <a:gd name="T10" fmla="*/ 277 w 1012"/>
                <a:gd name="T11" fmla="*/ 0 h 766"/>
                <a:gd name="T12" fmla="*/ 344 w 1012"/>
                <a:gd name="T13" fmla="*/ 1 h 766"/>
                <a:gd name="T14" fmla="*/ 399 w 1012"/>
                <a:gd name="T15" fmla="*/ 4 h 766"/>
                <a:gd name="T16" fmla="*/ 434 w 1012"/>
                <a:gd name="T17" fmla="*/ 10 h 766"/>
                <a:gd name="T18" fmla="*/ 463 w 1012"/>
                <a:gd name="T19" fmla="*/ 16 h 766"/>
                <a:gd name="T20" fmla="*/ 496 w 1012"/>
                <a:gd name="T21" fmla="*/ 25 h 766"/>
                <a:gd name="T22" fmla="*/ 533 w 1012"/>
                <a:gd name="T23" fmla="*/ 35 h 766"/>
                <a:gd name="T24" fmla="*/ 568 w 1012"/>
                <a:gd name="T25" fmla="*/ 47 h 766"/>
                <a:gd name="T26" fmla="*/ 603 w 1012"/>
                <a:gd name="T27" fmla="*/ 59 h 766"/>
                <a:gd name="T28" fmla="*/ 634 w 1012"/>
                <a:gd name="T29" fmla="*/ 72 h 766"/>
                <a:gd name="T30" fmla="*/ 662 w 1012"/>
                <a:gd name="T31" fmla="*/ 85 h 766"/>
                <a:gd name="T32" fmla="*/ 689 w 1012"/>
                <a:gd name="T33" fmla="*/ 101 h 766"/>
                <a:gd name="T34" fmla="*/ 721 w 1012"/>
                <a:gd name="T35" fmla="*/ 126 h 766"/>
                <a:gd name="T36" fmla="*/ 757 w 1012"/>
                <a:gd name="T37" fmla="*/ 155 h 766"/>
                <a:gd name="T38" fmla="*/ 794 w 1012"/>
                <a:gd name="T39" fmla="*/ 189 h 766"/>
                <a:gd name="T40" fmla="*/ 830 w 1012"/>
                <a:gd name="T41" fmla="*/ 224 h 766"/>
                <a:gd name="T42" fmla="*/ 864 w 1012"/>
                <a:gd name="T43" fmla="*/ 261 h 766"/>
                <a:gd name="T44" fmla="*/ 894 w 1012"/>
                <a:gd name="T45" fmla="*/ 296 h 766"/>
                <a:gd name="T46" fmla="*/ 917 w 1012"/>
                <a:gd name="T47" fmla="*/ 329 h 766"/>
                <a:gd name="T48" fmla="*/ 935 w 1012"/>
                <a:gd name="T49" fmla="*/ 365 h 766"/>
                <a:gd name="T50" fmla="*/ 952 w 1012"/>
                <a:gd name="T51" fmla="*/ 418 h 766"/>
                <a:gd name="T52" fmla="*/ 967 w 1012"/>
                <a:gd name="T53" fmla="*/ 484 h 766"/>
                <a:gd name="T54" fmla="*/ 981 w 1012"/>
                <a:gd name="T55" fmla="*/ 555 h 766"/>
                <a:gd name="T56" fmla="*/ 992 w 1012"/>
                <a:gd name="T57" fmla="*/ 625 h 766"/>
                <a:gd name="T58" fmla="*/ 1000 w 1012"/>
                <a:gd name="T59" fmla="*/ 686 h 766"/>
                <a:gd name="T60" fmla="*/ 1006 w 1012"/>
                <a:gd name="T61" fmla="*/ 734 h 766"/>
                <a:gd name="T62" fmla="*/ 1010 w 1012"/>
                <a:gd name="T63" fmla="*/ 762 h 7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2"/>
                <a:gd name="T97" fmla="*/ 0 h 766"/>
                <a:gd name="T98" fmla="*/ 1012 w 1012"/>
                <a:gd name="T99" fmla="*/ 766 h 7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2" h="766">
                  <a:moveTo>
                    <a:pt x="0" y="6"/>
                  </a:moveTo>
                  <a:lnTo>
                    <a:pt x="3" y="6"/>
                  </a:lnTo>
                  <a:lnTo>
                    <a:pt x="14" y="6"/>
                  </a:lnTo>
                  <a:lnTo>
                    <a:pt x="29" y="6"/>
                  </a:lnTo>
                  <a:lnTo>
                    <a:pt x="51" y="4"/>
                  </a:lnTo>
                  <a:lnTo>
                    <a:pt x="75" y="4"/>
                  </a:lnTo>
                  <a:lnTo>
                    <a:pt x="105" y="2"/>
                  </a:lnTo>
                  <a:lnTo>
                    <a:pt x="137" y="2"/>
                  </a:lnTo>
                  <a:lnTo>
                    <a:pt x="172" y="0"/>
                  </a:lnTo>
                  <a:lnTo>
                    <a:pt x="206" y="0"/>
                  </a:lnTo>
                  <a:lnTo>
                    <a:pt x="242" y="0"/>
                  </a:lnTo>
                  <a:lnTo>
                    <a:pt x="277" y="0"/>
                  </a:lnTo>
                  <a:lnTo>
                    <a:pt x="312" y="0"/>
                  </a:lnTo>
                  <a:lnTo>
                    <a:pt x="344" y="1"/>
                  </a:lnTo>
                  <a:lnTo>
                    <a:pt x="373" y="2"/>
                  </a:lnTo>
                  <a:lnTo>
                    <a:pt x="399" y="4"/>
                  </a:lnTo>
                  <a:lnTo>
                    <a:pt x="422" y="6"/>
                  </a:lnTo>
                  <a:lnTo>
                    <a:pt x="434" y="10"/>
                  </a:lnTo>
                  <a:lnTo>
                    <a:pt x="448" y="12"/>
                  </a:lnTo>
                  <a:lnTo>
                    <a:pt x="463" y="16"/>
                  </a:lnTo>
                  <a:lnTo>
                    <a:pt x="480" y="20"/>
                  </a:lnTo>
                  <a:lnTo>
                    <a:pt x="496" y="25"/>
                  </a:lnTo>
                  <a:lnTo>
                    <a:pt x="514" y="30"/>
                  </a:lnTo>
                  <a:lnTo>
                    <a:pt x="533" y="35"/>
                  </a:lnTo>
                  <a:lnTo>
                    <a:pt x="551" y="40"/>
                  </a:lnTo>
                  <a:lnTo>
                    <a:pt x="568" y="47"/>
                  </a:lnTo>
                  <a:lnTo>
                    <a:pt x="586" y="53"/>
                  </a:lnTo>
                  <a:lnTo>
                    <a:pt x="603" y="59"/>
                  </a:lnTo>
                  <a:lnTo>
                    <a:pt x="620" y="65"/>
                  </a:lnTo>
                  <a:lnTo>
                    <a:pt x="634" y="72"/>
                  </a:lnTo>
                  <a:lnTo>
                    <a:pt x="649" y="78"/>
                  </a:lnTo>
                  <a:lnTo>
                    <a:pt x="662" y="85"/>
                  </a:lnTo>
                  <a:lnTo>
                    <a:pt x="675" y="91"/>
                  </a:lnTo>
                  <a:lnTo>
                    <a:pt x="689" y="101"/>
                  </a:lnTo>
                  <a:lnTo>
                    <a:pt x="704" y="112"/>
                  </a:lnTo>
                  <a:lnTo>
                    <a:pt x="721" y="126"/>
                  </a:lnTo>
                  <a:lnTo>
                    <a:pt x="739" y="139"/>
                  </a:lnTo>
                  <a:lnTo>
                    <a:pt x="757" y="155"/>
                  </a:lnTo>
                  <a:lnTo>
                    <a:pt x="776" y="171"/>
                  </a:lnTo>
                  <a:lnTo>
                    <a:pt x="794" y="189"/>
                  </a:lnTo>
                  <a:lnTo>
                    <a:pt x="813" y="205"/>
                  </a:lnTo>
                  <a:lnTo>
                    <a:pt x="830" y="224"/>
                  </a:lnTo>
                  <a:lnTo>
                    <a:pt x="848" y="242"/>
                  </a:lnTo>
                  <a:lnTo>
                    <a:pt x="864" y="261"/>
                  </a:lnTo>
                  <a:lnTo>
                    <a:pt x="880" y="278"/>
                  </a:lnTo>
                  <a:lnTo>
                    <a:pt x="894" y="296"/>
                  </a:lnTo>
                  <a:lnTo>
                    <a:pt x="906" y="312"/>
                  </a:lnTo>
                  <a:lnTo>
                    <a:pt x="917" y="329"/>
                  </a:lnTo>
                  <a:lnTo>
                    <a:pt x="927" y="343"/>
                  </a:lnTo>
                  <a:lnTo>
                    <a:pt x="935" y="365"/>
                  </a:lnTo>
                  <a:lnTo>
                    <a:pt x="944" y="389"/>
                  </a:lnTo>
                  <a:lnTo>
                    <a:pt x="952" y="418"/>
                  </a:lnTo>
                  <a:lnTo>
                    <a:pt x="961" y="450"/>
                  </a:lnTo>
                  <a:lnTo>
                    <a:pt x="967" y="484"/>
                  </a:lnTo>
                  <a:lnTo>
                    <a:pt x="975" y="519"/>
                  </a:lnTo>
                  <a:lnTo>
                    <a:pt x="981" y="555"/>
                  </a:lnTo>
                  <a:lnTo>
                    <a:pt x="987" y="590"/>
                  </a:lnTo>
                  <a:lnTo>
                    <a:pt x="992" y="625"/>
                  </a:lnTo>
                  <a:lnTo>
                    <a:pt x="997" y="656"/>
                  </a:lnTo>
                  <a:lnTo>
                    <a:pt x="1000" y="686"/>
                  </a:lnTo>
                  <a:lnTo>
                    <a:pt x="1004" y="712"/>
                  </a:lnTo>
                  <a:lnTo>
                    <a:pt x="1006" y="734"/>
                  </a:lnTo>
                  <a:lnTo>
                    <a:pt x="1009" y="751"/>
                  </a:lnTo>
                  <a:lnTo>
                    <a:pt x="1010" y="762"/>
                  </a:lnTo>
                  <a:lnTo>
                    <a:pt x="1011" y="765"/>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76878" name="Line 4"/>
            <p:cNvSpPr>
              <a:spLocks noChangeShapeType="1"/>
            </p:cNvSpPr>
            <p:nvPr/>
          </p:nvSpPr>
          <p:spPr bwMode="auto">
            <a:xfrm>
              <a:off x="2524" y="3919"/>
              <a:ext cx="0" cy="504"/>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grpSp>
      <p:sp>
        <p:nvSpPr>
          <p:cNvPr id="76803" name="Freeform 5"/>
          <p:cNvSpPr>
            <a:spLocks/>
          </p:cNvSpPr>
          <p:nvPr/>
        </p:nvSpPr>
        <p:spPr bwMode="auto">
          <a:xfrm>
            <a:off x="2184400" y="3789363"/>
            <a:ext cx="4014788" cy="2005012"/>
          </a:xfrm>
          <a:custGeom>
            <a:avLst/>
            <a:gdLst>
              <a:gd name="T0" fmla="*/ 0 w 2782"/>
              <a:gd name="T1" fmla="*/ 0 h 1432"/>
              <a:gd name="T2" fmla="*/ 0 w 2782"/>
              <a:gd name="T3" fmla="*/ 2147483647 h 1432"/>
              <a:gd name="T4" fmla="*/ 2147483647 w 2782"/>
              <a:gd name="T5" fmla="*/ 2147483647 h 1432"/>
              <a:gd name="T6" fmla="*/ 0 60000 65536"/>
              <a:gd name="T7" fmla="*/ 0 60000 65536"/>
              <a:gd name="T8" fmla="*/ 0 60000 65536"/>
              <a:gd name="T9" fmla="*/ 0 w 2782"/>
              <a:gd name="T10" fmla="*/ 0 h 1432"/>
              <a:gd name="T11" fmla="*/ 2782 w 2782"/>
              <a:gd name="T12" fmla="*/ 1432 h 1432"/>
            </a:gdLst>
            <a:ahLst/>
            <a:cxnLst>
              <a:cxn ang="T6">
                <a:pos x="T0" y="T1"/>
              </a:cxn>
              <a:cxn ang="T7">
                <a:pos x="T2" y="T3"/>
              </a:cxn>
              <a:cxn ang="T8">
                <a:pos x="T4" y="T5"/>
              </a:cxn>
            </a:cxnLst>
            <a:rect l="T9" t="T10" r="T11" b="T12"/>
            <a:pathLst>
              <a:path w="2782" h="1432">
                <a:moveTo>
                  <a:pt x="0" y="0"/>
                </a:moveTo>
                <a:lnTo>
                  <a:pt x="0" y="1431"/>
                </a:lnTo>
                <a:lnTo>
                  <a:pt x="2781" y="1431"/>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grpSp>
        <p:nvGrpSpPr>
          <p:cNvPr id="76804" name="Group 6"/>
          <p:cNvGrpSpPr>
            <a:grpSpLocks/>
          </p:cNvGrpSpPr>
          <p:nvPr/>
        </p:nvGrpSpPr>
        <p:grpSpPr bwMode="auto">
          <a:xfrm>
            <a:off x="4351338" y="3997325"/>
            <a:ext cx="1460500" cy="1779588"/>
            <a:chOff x="3015" y="3141"/>
            <a:chExt cx="1012" cy="1270"/>
          </a:xfrm>
        </p:grpSpPr>
        <p:sp>
          <p:nvSpPr>
            <p:cNvPr id="76875" name="Freeform 7"/>
            <p:cNvSpPr>
              <a:spLocks/>
            </p:cNvSpPr>
            <p:nvPr/>
          </p:nvSpPr>
          <p:spPr bwMode="auto">
            <a:xfrm>
              <a:off x="3015" y="3141"/>
              <a:ext cx="1012" cy="765"/>
            </a:xfrm>
            <a:custGeom>
              <a:avLst/>
              <a:gdLst>
                <a:gd name="T0" fmla="*/ 1007 w 1012"/>
                <a:gd name="T1" fmla="*/ 6 h 765"/>
                <a:gd name="T2" fmla="*/ 980 w 1012"/>
                <a:gd name="T3" fmla="*/ 6 h 765"/>
                <a:gd name="T4" fmla="*/ 933 w 1012"/>
                <a:gd name="T5" fmla="*/ 4 h 765"/>
                <a:gd name="T6" fmla="*/ 872 w 1012"/>
                <a:gd name="T7" fmla="*/ 2 h 765"/>
                <a:gd name="T8" fmla="*/ 803 w 1012"/>
                <a:gd name="T9" fmla="*/ 1 h 765"/>
                <a:gd name="T10" fmla="*/ 733 w 1012"/>
                <a:gd name="T11" fmla="*/ 0 h 765"/>
                <a:gd name="T12" fmla="*/ 666 w 1012"/>
                <a:gd name="T13" fmla="*/ 2 h 765"/>
                <a:gd name="T14" fmla="*/ 612 w 1012"/>
                <a:gd name="T15" fmla="*/ 4 h 765"/>
                <a:gd name="T16" fmla="*/ 576 w 1012"/>
                <a:gd name="T17" fmla="*/ 9 h 765"/>
                <a:gd name="T18" fmla="*/ 546 w 1012"/>
                <a:gd name="T19" fmla="*/ 16 h 765"/>
                <a:gd name="T20" fmla="*/ 512 w 1012"/>
                <a:gd name="T21" fmla="*/ 25 h 765"/>
                <a:gd name="T22" fmla="*/ 477 w 1012"/>
                <a:gd name="T23" fmla="*/ 35 h 765"/>
                <a:gd name="T24" fmla="*/ 442 w 1012"/>
                <a:gd name="T25" fmla="*/ 47 h 765"/>
                <a:gd name="T26" fmla="*/ 407 w 1012"/>
                <a:gd name="T27" fmla="*/ 59 h 765"/>
                <a:gd name="T28" fmla="*/ 375 w 1012"/>
                <a:gd name="T29" fmla="*/ 72 h 765"/>
                <a:gd name="T30" fmla="*/ 348 w 1012"/>
                <a:gd name="T31" fmla="*/ 84 h 765"/>
                <a:gd name="T32" fmla="*/ 321 w 1012"/>
                <a:gd name="T33" fmla="*/ 101 h 765"/>
                <a:gd name="T34" fmla="*/ 288 w 1012"/>
                <a:gd name="T35" fmla="*/ 125 h 765"/>
                <a:gd name="T36" fmla="*/ 253 w 1012"/>
                <a:gd name="T37" fmla="*/ 154 h 765"/>
                <a:gd name="T38" fmla="*/ 216 w 1012"/>
                <a:gd name="T39" fmla="*/ 188 h 765"/>
                <a:gd name="T40" fmla="*/ 180 w 1012"/>
                <a:gd name="T41" fmla="*/ 223 h 765"/>
                <a:gd name="T42" fmla="*/ 145 w 1012"/>
                <a:gd name="T43" fmla="*/ 260 h 765"/>
                <a:gd name="T44" fmla="*/ 116 w 1012"/>
                <a:gd name="T45" fmla="*/ 295 h 765"/>
                <a:gd name="T46" fmla="*/ 92 w 1012"/>
                <a:gd name="T47" fmla="*/ 328 h 765"/>
                <a:gd name="T48" fmla="*/ 75 w 1012"/>
                <a:gd name="T49" fmla="*/ 365 h 765"/>
                <a:gd name="T50" fmla="*/ 57 w 1012"/>
                <a:gd name="T51" fmla="*/ 418 h 765"/>
                <a:gd name="T52" fmla="*/ 42 w 1012"/>
                <a:gd name="T53" fmla="*/ 483 h 765"/>
                <a:gd name="T54" fmla="*/ 29 w 1012"/>
                <a:gd name="T55" fmla="*/ 554 h 765"/>
                <a:gd name="T56" fmla="*/ 18 w 1012"/>
                <a:gd name="T57" fmla="*/ 624 h 765"/>
                <a:gd name="T58" fmla="*/ 9 w 1012"/>
                <a:gd name="T59" fmla="*/ 686 h 765"/>
                <a:gd name="T60" fmla="*/ 3 w 1012"/>
                <a:gd name="T61" fmla="*/ 734 h 765"/>
                <a:gd name="T62" fmla="*/ 0 w 1012"/>
                <a:gd name="T63" fmla="*/ 761 h 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2"/>
                <a:gd name="T97" fmla="*/ 0 h 765"/>
                <a:gd name="T98" fmla="*/ 1012 w 1012"/>
                <a:gd name="T99" fmla="*/ 765 h 7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2" h="765">
                  <a:moveTo>
                    <a:pt x="1011" y="6"/>
                  </a:moveTo>
                  <a:lnTo>
                    <a:pt x="1007" y="6"/>
                  </a:lnTo>
                  <a:lnTo>
                    <a:pt x="997" y="6"/>
                  </a:lnTo>
                  <a:lnTo>
                    <a:pt x="980" y="6"/>
                  </a:lnTo>
                  <a:lnTo>
                    <a:pt x="959" y="4"/>
                  </a:lnTo>
                  <a:lnTo>
                    <a:pt x="933" y="4"/>
                  </a:lnTo>
                  <a:lnTo>
                    <a:pt x="904" y="2"/>
                  </a:lnTo>
                  <a:lnTo>
                    <a:pt x="872" y="2"/>
                  </a:lnTo>
                  <a:lnTo>
                    <a:pt x="839" y="1"/>
                  </a:lnTo>
                  <a:lnTo>
                    <a:pt x="803" y="1"/>
                  </a:lnTo>
                  <a:lnTo>
                    <a:pt x="768" y="0"/>
                  </a:lnTo>
                  <a:lnTo>
                    <a:pt x="733" y="0"/>
                  </a:lnTo>
                  <a:lnTo>
                    <a:pt x="699" y="0"/>
                  </a:lnTo>
                  <a:lnTo>
                    <a:pt x="666" y="2"/>
                  </a:lnTo>
                  <a:lnTo>
                    <a:pt x="638" y="2"/>
                  </a:lnTo>
                  <a:lnTo>
                    <a:pt x="612" y="4"/>
                  </a:lnTo>
                  <a:lnTo>
                    <a:pt x="590" y="6"/>
                  </a:lnTo>
                  <a:lnTo>
                    <a:pt x="576" y="9"/>
                  </a:lnTo>
                  <a:lnTo>
                    <a:pt x="562" y="12"/>
                  </a:lnTo>
                  <a:lnTo>
                    <a:pt x="546" y="16"/>
                  </a:lnTo>
                  <a:lnTo>
                    <a:pt x="530" y="20"/>
                  </a:lnTo>
                  <a:lnTo>
                    <a:pt x="512" y="25"/>
                  </a:lnTo>
                  <a:lnTo>
                    <a:pt x="495" y="29"/>
                  </a:lnTo>
                  <a:lnTo>
                    <a:pt x="477" y="35"/>
                  </a:lnTo>
                  <a:lnTo>
                    <a:pt x="460" y="39"/>
                  </a:lnTo>
                  <a:lnTo>
                    <a:pt x="442" y="47"/>
                  </a:lnTo>
                  <a:lnTo>
                    <a:pt x="424" y="52"/>
                  </a:lnTo>
                  <a:lnTo>
                    <a:pt x="407" y="59"/>
                  </a:lnTo>
                  <a:lnTo>
                    <a:pt x="391" y="64"/>
                  </a:lnTo>
                  <a:lnTo>
                    <a:pt x="375" y="72"/>
                  </a:lnTo>
                  <a:lnTo>
                    <a:pt x="362" y="77"/>
                  </a:lnTo>
                  <a:lnTo>
                    <a:pt x="348" y="84"/>
                  </a:lnTo>
                  <a:lnTo>
                    <a:pt x="338" y="90"/>
                  </a:lnTo>
                  <a:lnTo>
                    <a:pt x="321" y="101"/>
                  </a:lnTo>
                  <a:lnTo>
                    <a:pt x="306" y="112"/>
                  </a:lnTo>
                  <a:lnTo>
                    <a:pt x="288" y="125"/>
                  </a:lnTo>
                  <a:lnTo>
                    <a:pt x="271" y="139"/>
                  </a:lnTo>
                  <a:lnTo>
                    <a:pt x="253" y="154"/>
                  </a:lnTo>
                  <a:lnTo>
                    <a:pt x="234" y="171"/>
                  </a:lnTo>
                  <a:lnTo>
                    <a:pt x="216" y="188"/>
                  </a:lnTo>
                  <a:lnTo>
                    <a:pt x="198" y="205"/>
                  </a:lnTo>
                  <a:lnTo>
                    <a:pt x="180" y="223"/>
                  </a:lnTo>
                  <a:lnTo>
                    <a:pt x="162" y="242"/>
                  </a:lnTo>
                  <a:lnTo>
                    <a:pt x="145" y="260"/>
                  </a:lnTo>
                  <a:lnTo>
                    <a:pt x="131" y="277"/>
                  </a:lnTo>
                  <a:lnTo>
                    <a:pt x="116" y="295"/>
                  </a:lnTo>
                  <a:lnTo>
                    <a:pt x="103" y="311"/>
                  </a:lnTo>
                  <a:lnTo>
                    <a:pt x="92" y="328"/>
                  </a:lnTo>
                  <a:lnTo>
                    <a:pt x="85" y="343"/>
                  </a:lnTo>
                  <a:lnTo>
                    <a:pt x="75" y="365"/>
                  </a:lnTo>
                  <a:lnTo>
                    <a:pt x="66" y="389"/>
                  </a:lnTo>
                  <a:lnTo>
                    <a:pt x="57" y="418"/>
                  </a:lnTo>
                  <a:lnTo>
                    <a:pt x="50" y="449"/>
                  </a:lnTo>
                  <a:lnTo>
                    <a:pt x="42" y="483"/>
                  </a:lnTo>
                  <a:lnTo>
                    <a:pt x="35" y="518"/>
                  </a:lnTo>
                  <a:lnTo>
                    <a:pt x="29" y="554"/>
                  </a:lnTo>
                  <a:lnTo>
                    <a:pt x="23" y="589"/>
                  </a:lnTo>
                  <a:lnTo>
                    <a:pt x="18" y="624"/>
                  </a:lnTo>
                  <a:lnTo>
                    <a:pt x="13" y="656"/>
                  </a:lnTo>
                  <a:lnTo>
                    <a:pt x="9" y="686"/>
                  </a:lnTo>
                  <a:lnTo>
                    <a:pt x="6" y="712"/>
                  </a:lnTo>
                  <a:lnTo>
                    <a:pt x="3" y="734"/>
                  </a:lnTo>
                  <a:lnTo>
                    <a:pt x="1" y="751"/>
                  </a:lnTo>
                  <a:lnTo>
                    <a:pt x="0" y="761"/>
                  </a:lnTo>
                  <a:lnTo>
                    <a:pt x="0" y="764"/>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76876" name="Line 8"/>
            <p:cNvSpPr>
              <a:spLocks noChangeShapeType="1"/>
            </p:cNvSpPr>
            <p:nvPr/>
          </p:nvSpPr>
          <p:spPr bwMode="auto">
            <a:xfrm>
              <a:off x="3015" y="3905"/>
              <a:ext cx="0" cy="506"/>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grpSp>
      <p:sp>
        <p:nvSpPr>
          <p:cNvPr id="76805" name="Line 9"/>
          <p:cNvSpPr>
            <a:spLocks noChangeShapeType="1"/>
          </p:cNvSpPr>
          <p:nvPr/>
        </p:nvSpPr>
        <p:spPr bwMode="auto">
          <a:xfrm flipV="1">
            <a:off x="2914650" y="4024313"/>
            <a:ext cx="0" cy="1770062"/>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76806" name="Text Box 10"/>
          <p:cNvSpPr txBox="1">
            <a:spLocks noChangeArrowheads="1"/>
          </p:cNvSpPr>
          <p:nvPr/>
        </p:nvSpPr>
        <p:spPr bwMode="auto">
          <a:xfrm>
            <a:off x="5867400" y="3886200"/>
            <a:ext cx="1862138" cy="2413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dirty="0">
                <a:solidFill>
                  <a:schemeClr val="tx2"/>
                </a:solidFill>
                <a:latin typeface="Agilent TT Cond" pitchFamily="34" charset="0"/>
              </a:rPr>
              <a:t>IF Rejection Curve</a:t>
            </a:r>
            <a:endParaRPr lang="en-US" sz="1600" dirty="0">
              <a:solidFill>
                <a:schemeClr val="tx2"/>
              </a:solidFill>
              <a:latin typeface="Agilent TT Cond" pitchFamily="34" charset="0"/>
            </a:endParaRPr>
          </a:p>
        </p:txBody>
      </p:sp>
      <p:sp>
        <p:nvSpPr>
          <p:cNvPr id="76807" name="Text Box 11"/>
          <p:cNvSpPr txBox="1">
            <a:spLocks noChangeArrowheads="1"/>
          </p:cNvSpPr>
          <p:nvPr/>
        </p:nvSpPr>
        <p:spPr bwMode="auto">
          <a:xfrm>
            <a:off x="3352800" y="5789225"/>
            <a:ext cx="1077913" cy="2413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dirty="0">
                <a:solidFill>
                  <a:schemeClr val="tx2"/>
                </a:solidFill>
                <a:latin typeface="Agilent TT Cond" pitchFamily="34" charset="0"/>
              </a:rPr>
              <a:t>Frequency</a:t>
            </a:r>
            <a:endParaRPr lang="en-US" sz="1600" dirty="0">
              <a:solidFill>
                <a:schemeClr val="tx2"/>
              </a:solidFill>
              <a:latin typeface="Agilent TT Cond" pitchFamily="34" charset="0"/>
            </a:endParaRPr>
          </a:p>
        </p:txBody>
      </p:sp>
      <p:sp>
        <p:nvSpPr>
          <p:cNvPr id="76808" name="Text Box 12"/>
          <p:cNvSpPr txBox="1">
            <a:spLocks noChangeArrowheads="1"/>
          </p:cNvSpPr>
          <p:nvPr/>
        </p:nvSpPr>
        <p:spPr bwMode="auto">
          <a:xfrm rot="-5400000">
            <a:off x="996156" y="4566444"/>
            <a:ext cx="1554163" cy="1936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600" b="1" dirty="0">
                <a:solidFill>
                  <a:schemeClr val="tx2"/>
                </a:solidFill>
                <a:latin typeface="Agilent TT Cond" pitchFamily="34" charset="0"/>
              </a:rPr>
              <a:t>Level (dBm)</a:t>
            </a:r>
            <a:endParaRPr lang="en-US" sz="1600" dirty="0">
              <a:solidFill>
                <a:schemeClr val="tx2"/>
              </a:solidFill>
              <a:latin typeface="Agilent TT Cond" pitchFamily="34" charset="0"/>
            </a:endParaRPr>
          </a:p>
        </p:txBody>
      </p:sp>
      <p:sp>
        <p:nvSpPr>
          <p:cNvPr id="76809" name="Freeform 13"/>
          <p:cNvSpPr>
            <a:spLocks/>
          </p:cNvSpPr>
          <p:nvPr/>
        </p:nvSpPr>
        <p:spPr bwMode="auto">
          <a:xfrm>
            <a:off x="1928813" y="4133850"/>
            <a:ext cx="971550" cy="1651000"/>
          </a:xfrm>
          <a:custGeom>
            <a:avLst/>
            <a:gdLst>
              <a:gd name="T0" fmla="*/ 2147483647 w 674"/>
              <a:gd name="T1" fmla="*/ 0 h 1179"/>
              <a:gd name="T2" fmla="*/ 2147483647 w 674"/>
              <a:gd name="T3" fmla="*/ 2147483647 h 1179"/>
              <a:gd name="T4" fmla="*/ 2147483647 w 674"/>
              <a:gd name="T5" fmla="*/ 2147483647 h 1179"/>
              <a:gd name="T6" fmla="*/ 2147483647 w 674"/>
              <a:gd name="T7" fmla="*/ 2147483647 h 1179"/>
              <a:gd name="T8" fmla="*/ 2147483647 w 674"/>
              <a:gd name="T9" fmla="*/ 2147483647 h 1179"/>
              <a:gd name="T10" fmla="*/ 2147483647 w 674"/>
              <a:gd name="T11" fmla="*/ 2147483647 h 1179"/>
              <a:gd name="T12" fmla="*/ 2147483647 w 674"/>
              <a:gd name="T13" fmla="*/ 2147483647 h 1179"/>
              <a:gd name="T14" fmla="*/ 2147483647 w 674"/>
              <a:gd name="T15" fmla="*/ 2147483647 h 1179"/>
              <a:gd name="T16" fmla="*/ 2147483647 w 674"/>
              <a:gd name="T17" fmla="*/ 2147483647 h 1179"/>
              <a:gd name="T18" fmla="*/ 2147483647 w 674"/>
              <a:gd name="T19" fmla="*/ 2147483647 h 1179"/>
              <a:gd name="T20" fmla="*/ 2147483647 w 674"/>
              <a:gd name="T21" fmla="*/ 2147483647 h 1179"/>
              <a:gd name="T22" fmla="*/ 2147483647 w 674"/>
              <a:gd name="T23" fmla="*/ 2147483647 h 1179"/>
              <a:gd name="T24" fmla="*/ 2147483647 w 674"/>
              <a:gd name="T25" fmla="*/ 2147483647 h 1179"/>
              <a:gd name="T26" fmla="*/ 2147483647 w 674"/>
              <a:gd name="T27" fmla="*/ 2147483647 h 1179"/>
              <a:gd name="T28" fmla="*/ 2147483647 w 674"/>
              <a:gd name="T29" fmla="*/ 2147483647 h 1179"/>
              <a:gd name="T30" fmla="*/ 2147483647 w 674"/>
              <a:gd name="T31" fmla="*/ 2147483647 h 1179"/>
              <a:gd name="T32" fmla="*/ 2147483647 w 674"/>
              <a:gd name="T33" fmla="*/ 2147483647 h 1179"/>
              <a:gd name="T34" fmla="*/ 2147483647 w 674"/>
              <a:gd name="T35" fmla="*/ 2147483647 h 1179"/>
              <a:gd name="T36" fmla="*/ 2147483647 w 674"/>
              <a:gd name="T37" fmla="*/ 2147483647 h 1179"/>
              <a:gd name="T38" fmla="*/ 2147483647 w 674"/>
              <a:gd name="T39" fmla="*/ 2147483647 h 1179"/>
              <a:gd name="T40" fmla="*/ 2147483647 w 674"/>
              <a:gd name="T41" fmla="*/ 2147483647 h 1179"/>
              <a:gd name="T42" fmla="*/ 2147483647 w 674"/>
              <a:gd name="T43" fmla="*/ 2147483647 h 1179"/>
              <a:gd name="T44" fmla="*/ 2147483647 w 674"/>
              <a:gd name="T45" fmla="*/ 2147483647 h 1179"/>
              <a:gd name="T46" fmla="*/ 2147483647 w 674"/>
              <a:gd name="T47" fmla="*/ 2147483647 h 1179"/>
              <a:gd name="T48" fmla="*/ 2147483647 w 674"/>
              <a:gd name="T49" fmla="*/ 2147483647 h 1179"/>
              <a:gd name="T50" fmla="*/ 2147483647 w 674"/>
              <a:gd name="T51" fmla="*/ 2147483647 h 1179"/>
              <a:gd name="T52" fmla="*/ 2147483647 w 674"/>
              <a:gd name="T53" fmla="*/ 2147483647 h 1179"/>
              <a:gd name="T54" fmla="*/ 2147483647 w 674"/>
              <a:gd name="T55" fmla="*/ 2147483647 h 1179"/>
              <a:gd name="T56" fmla="*/ 2147483647 w 674"/>
              <a:gd name="T57" fmla="*/ 2147483647 h 1179"/>
              <a:gd name="T58" fmla="*/ 2147483647 w 674"/>
              <a:gd name="T59" fmla="*/ 2147483647 h 1179"/>
              <a:gd name="T60" fmla="*/ 2147483647 w 674"/>
              <a:gd name="T61" fmla="*/ 2147483647 h 1179"/>
              <a:gd name="T62" fmla="*/ 2147483647 w 674"/>
              <a:gd name="T63" fmla="*/ 2147483647 h 1179"/>
              <a:gd name="T64" fmla="*/ 2147483647 w 674"/>
              <a:gd name="T65" fmla="*/ 2147483647 h 1179"/>
              <a:gd name="T66" fmla="*/ 2147483647 w 674"/>
              <a:gd name="T67" fmla="*/ 2147483647 h 1179"/>
              <a:gd name="T68" fmla="*/ 2147483647 w 674"/>
              <a:gd name="T69" fmla="*/ 2147483647 h 1179"/>
              <a:gd name="T70" fmla="*/ 2147483647 w 674"/>
              <a:gd name="T71" fmla="*/ 2147483647 h 1179"/>
              <a:gd name="T72" fmla="*/ 2147483647 w 674"/>
              <a:gd name="T73" fmla="*/ 2147483647 h 1179"/>
              <a:gd name="T74" fmla="*/ 2147483647 w 674"/>
              <a:gd name="T75" fmla="*/ 2147483647 h 1179"/>
              <a:gd name="T76" fmla="*/ 2147483647 w 674"/>
              <a:gd name="T77" fmla="*/ 2147483647 h 1179"/>
              <a:gd name="T78" fmla="*/ 2147483647 w 674"/>
              <a:gd name="T79" fmla="*/ 2147483647 h 1179"/>
              <a:gd name="T80" fmla="*/ 2147483647 w 674"/>
              <a:gd name="T81" fmla="*/ 2147483647 h 1179"/>
              <a:gd name="T82" fmla="*/ 2147483647 w 674"/>
              <a:gd name="T83" fmla="*/ 2147483647 h 1179"/>
              <a:gd name="T84" fmla="*/ 2147483647 w 674"/>
              <a:gd name="T85" fmla="*/ 2147483647 h 1179"/>
              <a:gd name="T86" fmla="*/ 2147483647 w 674"/>
              <a:gd name="T87" fmla="*/ 2147483647 h 1179"/>
              <a:gd name="T88" fmla="*/ 2147483647 w 674"/>
              <a:gd name="T89" fmla="*/ 2147483647 h 1179"/>
              <a:gd name="T90" fmla="*/ 2147483647 w 674"/>
              <a:gd name="T91" fmla="*/ 2147483647 h 1179"/>
              <a:gd name="T92" fmla="*/ 2147483647 w 674"/>
              <a:gd name="T93" fmla="*/ 2147483647 h 1179"/>
              <a:gd name="T94" fmla="*/ 2147483647 w 674"/>
              <a:gd name="T95" fmla="*/ 2147483647 h 1179"/>
              <a:gd name="T96" fmla="*/ 0 w 674"/>
              <a:gd name="T97" fmla="*/ 2147483647 h 11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4"/>
              <a:gd name="T148" fmla="*/ 0 h 1179"/>
              <a:gd name="T149" fmla="*/ 674 w 674"/>
              <a:gd name="T150" fmla="*/ 1179 h 11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4" h="1179">
                <a:moveTo>
                  <a:pt x="673" y="0"/>
                </a:moveTo>
                <a:lnTo>
                  <a:pt x="673" y="8"/>
                </a:lnTo>
                <a:lnTo>
                  <a:pt x="673" y="29"/>
                </a:lnTo>
                <a:lnTo>
                  <a:pt x="672" y="62"/>
                </a:lnTo>
                <a:lnTo>
                  <a:pt x="672" y="105"/>
                </a:lnTo>
                <a:lnTo>
                  <a:pt x="671" y="157"/>
                </a:lnTo>
                <a:lnTo>
                  <a:pt x="670" y="216"/>
                </a:lnTo>
                <a:lnTo>
                  <a:pt x="667" y="281"/>
                </a:lnTo>
                <a:lnTo>
                  <a:pt x="665" y="349"/>
                </a:lnTo>
                <a:lnTo>
                  <a:pt x="660" y="420"/>
                </a:lnTo>
                <a:lnTo>
                  <a:pt x="654" y="492"/>
                </a:lnTo>
                <a:lnTo>
                  <a:pt x="648" y="563"/>
                </a:lnTo>
                <a:lnTo>
                  <a:pt x="640" y="630"/>
                </a:lnTo>
                <a:lnTo>
                  <a:pt x="629" y="694"/>
                </a:lnTo>
                <a:lnTo>
                  <a:pt x="617" y="751"/>
                </a:lnTo>
                <a:lnTo>
                  <a:pt x="604" y="801"/>
                </a:lnTo>
                <a:lnTo>
                  <a:pt x="590" y="841"/>
                </a:lnTo>
                <a:lnTo>
                  <a:pt x="583" y="852"/>
                </a:lnTo>
                <a:lnTo>
                  <a:pt x="576" y="863"/>
                </a:lnTo>
                <a:lnTo>
                  <a:pt x="567" y="875"/>
                </a:lnTo>
                <a:lnTo>
                  <a:pt x="558" y="886"/>
                </a:lnTo>
                <a:lnTo>
                  <a:pt x="547" y="899"/>
                </a:lnTo>
                <a:lnTo>
                  <a:pt x="537" y="910"/>
                </a:lnTo>
                <a:lnTo>
                  <a:pt x="524" y="922"/>
                </a:lnTo>
                <a:lnTo>
                  <a:pt x="513" y="933"/>
                </a:lnTo>
                <a:lnTo>
                  <a:pt x="500" y="946"/>
                </a:lnTo>
                <a:lnTo>
                  <a:pt x="488" y="957"/>
                </a:lnTo>
                <a:lnTo>
                  <a:pt x="475" y="968"/>
                </a:lnTo>
                <a:lnTo>
                  <a:pt x="464" y="978"/>
                </a:lnTo>
                <a:lnTo>
                  <a:pt x="451" y="988"/>
                </a:lnTo>
                <a:lnTo>
                  <a:pt x="440" y="996"/>
                </a:lnTo>
                <a:lnTo>
                  <a:pt x="430" y="1003"/>
                </a:lnTo>
                <a:lnTo>
                  <a:pt x="421" y="1010"/>
                </a:lnTo>
                <a:lnTo>
                  <a:pt x="399" y="1022"/>
                </a:lnTo>
                <a:lnTo>
                  <a:pt x="375" y="1035"/>
                </a:lnTo>
                <a:lnTo>
                  <a:pt x="346" y="1050"/>
                </a:lnTo>
                <a:lnTo>
                  <a:pt x="314" y="1063"/>
                </a:lnTo>
                <a:lnTo>
                  <a:pt x="280" y="1078"/>
                </a:lnTo>
                <a:lnTo>
                  <a:pt x="246" y="1091"/>
                </a:lnTo>
                <a:lnTo>
                  <a:pt x="210" y="1104"/>
                </a:lnTo>
                <a:lnTo>
                  <a:pt x="175" y="1117"/>
                </a:lnTo>
                <a:lnTo>
                  <a:pt x="140" y="1130"/>
                </a:lnTo>
                <a:lnTo>
                  <a:pt x="108" y="1142"/>
                </a:lnTo>
                <a:lnTo>
                  <a:pt x="78" y="1152"/>
                </a:lnTo>
                <a:lnTo>
                  <a:pt x="52" y="1161"/>
                </a:lnTo>
                <a:lnTo>
                  <a:pt x="30" y="1169"/>
                </a:lnTo>
                <a:lnTo>
                  <a:pt x="14" y="1174"/>
                </a:lnTo>
                <a:lnTo>
                  <a:pt x="3" y="1177"/>
                </a:lnTo>
                <a:lnTo>
                  <a:pt x="0" y="1178"/>
                </a:lnTo>
              </a:path>
            </a:pathLst>
          </a:custGeom>
          <a:noFill/>
          <a:ln w="31234">
            <a:solidFill>
              <a:schemeClr val="tx2"/>
            </a:solidFill>
            <a:round/>
            <a:headEnd/>
            <a:tailEnd/>
          </a:ln>
        </p:spPr>
        <p:txBody>
          <a:bodyPr lIns="0" tIns="0" rIns="0" bIns="0"/>
          <a:lstStyle/>
          <a:p>
            <a:endParaRPr lang="en-US" dirty="0">
              <a:latin typeface="Agilent TT Cond" pitchFamily="34" charset="0"/>
            </a:endParaRPr>
          </a:p>
        </p:txBody>
      </p:sp>
      <p:sp>
        <p:nvSpPr>
          <p:cNvPr id="76810" name="Freeform 14"/>
          <p:cNvSpPr>
            <a:spLocks/>
          </p:cNvSpPr>
          <p:nvPr/>
        </p:nvSpPr>
        <p:spPr bwMode="auto">
          <a:xfrm>
            <a:off x="2914650" y="4135438"/>
            <a:ext cx="973138" cy="1651000"/>
          </a:xfrm>
          <a:custGeom>
            <a:avLst/>
            <a:gdLst>
              <a:gd name="T0" fmla="*/ 2147483647 w 675"/>
              <a:gd name="T1" fmla="*/ 0 h 1179"/>
              <a:gd name="T2" fmla="*/ 0 w 675"/>
              <a:gd name="T3" fmla="*/ 2147483647 h 1179"/>
              <a:gd name="T4" fmla="*/ 0 w 675"/>
              <a:gd name="T5" fmla="*/ 2147483647 h 1179"/>
              <a:gd name="T6" fmla="*/ 0 w 675"/>
              <a:gd name="T7" fmla="*/ 2147483647 h 1179"/>
              <a:gd name="T8" fmla="*/ 2147483647 w 675"/>
              <a:gd name="T9" fmla="*/ 2147483647 h 1179"/>
              <a:gd name="T10" fmla="*/ 2147483647 w 675"/>
              <a:gd name="T11" fmla="*/ 2147483647 h 1179"/>
              <a:gd name="T12" fmla="*/ 2147483647 w 675"/>
              <a:gd name="T13" fmla="*/ 2147483647 h 1179"/>
              <a:gd name="T14" fmla="*/ 2147483647 w 675"/>
              <a:gd name="T15" fmla="*/ 2147483647 h 1179"/>
              <a:gd name="T16" fmla="*/ 2147483647 w 675"/>
              <a:gd name="T17" fmla="*/ 2147483647 h 1179"/>
              <a:gd name="T18" fmla="*/ 2147483647 w 675"/>
              <a:gd name="T19" fmla="*/ 2147483647 h 1179"/>
              <a:gd name="T20" fmla="*/ 2147483647 w 675"/>
              <a:gd name="T21" fmla="*/ 2147483647 h 1179"/>
              <a:gd name="T22" fmla="*/ 2147483647 w 675"/>
              <a:gd name="T23" fmla="*/ 2147483647 h 1179"/>
              <a:gd name="T24" fmla="*/ 2147483647 w 675"/>
              <a:gd name="T25" fmla="*/ 2147483647 h 1179"/>
              <a:gd name="T26" fmla="*/ 2147483647 w 675"/>
              <a:gd name="T27" fmla="*/ 2147483647 h 1179"/>
              <a:gd name="T28" fmla="*/ 2147483647 w 675"/>
              <a:gd name="T29" fmla="*/ 2147483647 h 1179"/>
              <a:gd name="T30" fmla="*/ 2147483647 w 675"/>
              <a:gd name="T31" fmla="*/ 2147483647 h 1179"/>
              <a:gd name="T32" fmla="*/ 2147483647 w 675"/>
              <a:gd name="T33" fmla="*/ 2147483647 h 1179"/>
              <a:gd name="T34" fmla="*/ 2147483647 w 675"/>
              <a:gd name="T35" fmla="*/ 2147483647 h 1179"/>
              <a:gd name="T36" fmla="*/ 2147483647 w 675"/>
              <a:gd name="T37" fmla="*/ 2147483647 h 1179"/>
              <a:gd name="T38" fmla="*/ 2147483647 w 675"/>
              <a:gd name="T39" fmla="*/ 2147483647 h 1179"/>
              <a:gd name="T40" fmla="*/ 2147483647 w 675"/>
              <a:gd name="T41" fmla="*/ 2147483647 h 1179"/>
              <a:gd name="T42" fmla="*/ 2147483647 w 675"/>
              <a:gd name="T43" fmla="*/ 2147483647 h 1179"/>
              <a:gd name="T44" fmla="*/ 2147483647 w 675"/>
              <a:gd name="T45" fmla="*/ 2147483647 h 1179"/>
              <a:gd name="T46" fmla="*/ 2147483647 w 675"/>
              <a:gd name="T47" fmla="*/ 2147483647 h 1179"/>
              <a:gd name="T48" fmla="*/ 2147483647 w 675"/>
              <a:gd name="T49" fmla="*/ 2147483647 h 1179"/>
              <a:gd name="T50" fmla="*/ 2147483647 w 675"/>
              <a:gd name="T51" fmla="*/ 2147483647 h 1179"/>
              <a:gd name="T52" fmla="*/ 2147483647 w 675"/>
              <a:gd name="T53" fmla="*/ 2147483647 h 1179"/>
              <a:gd name="T54" fmla="*/ 2147483647 w 675"/>
              <a:gd name="T55" fmla="*/ 2147483647 h 1179"/>
              <a:gd name="T56" fmla="*/ 2147483647 w 675"/>
              <a:gd name="T57" fmla="*/ 2147483647 h 1179"/>
              <a:gd name="T58" fmla="*/ 2147483647 w 675"/>
              <a:gd name="T59" fmla="*/ 2147483647 h 1179"/>
              <a:gd name="T60" fmla="*/ 2147483647 w 675"/>
              <a:gd name="T61" fmla="*/ 2147483647 h 1179"/>
              <a:gd name="T62" fmla="*/ 2147483647 w 675"/>
              <a:gd name="T63" fmla="*/ 2147483647 h 1179"/>
              <a:gd name="T64" fmla="*/ 2147483647 w 675"/>
              <a:gd name="T65" fmla="*/ 2147483647 h 1179"/>
              <a:gd name="T66" fmla="*/ 2147483647 w 675"/>
              <a:gd name="T67" fmla="*/ 2147483647 h 1179"/>
              <a:gd name="T68" fmla="*/ 2147483647 w 675"/>
              <a:gd name="T69" fmla="*/ 2147483647 h 1179"/>
              <a:gd name="T70" fmla="*/ 2147483647 w 675"/>
              <a:gd name="T71" fmla="*/ 2147483647 h 1179"/>
              <a:gd name="T72" fmla="*/ 2147483647 w 675"/>
              <a:gd name="T73" fmla="*/ 2147483647 h 1179"/>
              <a:gd name="T74" fmla="*/ 2147483647 w 675"/>
              <a:gd name="T75" fmla="*/ 2147483647 h 1179"/>
              <a:gd name="T76" fmla="*/ 2147483647 w 675"/>
              <a:gd name="T77" fmla="*/ 2147483647 h 1179"/>
              <a:gd name="T78" fmla="*/ 2147483647 w 675"/>
              <a:gd name="T79" fmla="*/ 2147483647 h 1179"/>
              <a:gd name="T80" fmla="*/ 2147483647 w 675"/>
              <a:gd name="T81" fmla="*/ 2147483647 h 1179"/>
              <a:gd name="T82" fmla="*/ 2147483647 w 675"/>
              <a:gd name="T83" fmla="*/ 2147483647 h 1179"/>
              <a:gd name="T84" fmla="*/ 2147483647 w 675"/>
              <a:gd name="T85" fmla="*/ 2147483647 h 1179"/>
              <a:gd name="T86" fmla="*/ 2147483647 w 675"/>
              <a:gd name="T87" fmla="*/ 2147483647 h 1179"/>
              <a:gd name="T88" fmla="*/ 2147483647 w 675"/>
              <a:gd name="T89" fmla="*/ 2147483647 h 1179"/>
              <a:gd name="T90" fmla="*/ 2147483647 w 675"/>
              <a:gd name="T91" fmla="*/ 2147483647 h 1179"/>
              <a:gd name="T92" fmla="*/ 2147483647 w 675"/>
              <a:gd name="T93" fmla="*/ 2147483647 h 1179"/>
              <a:gd name="T94" fmla="*/ 2147483647 w 675"/>
              <a:gd name="T95" fmla="*/ 2147483647 h 1179"/>
              <a:gd name="T96" fmla="*/ 2147483647 w 675"/>
              <a:gd name="T97" fmla="*/ 2147483647 h 11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5"/>
              <a:gd name="T148" fmla="*/ 0 h 1179"/>
              <a:gd name="T149" fmla="*/ 675 w 675"/>
              <a:gd name="T150" fmla="*/ 1179 h 11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5" h="1179">
                <a:moveTo>
                  <a:pt x="1" y="0"/>
                </a:moveTo>
                <a:lnTo>
                  <a:pt x="0" y="8"/>
                </a:lnTo>
                <a:lnTo>
                  <a:pt x="0" y="29"/>
                </a:lnTo>
                <a:lnTo>
                  <a:pt x="0" y="62"/>
                </a:lnTo>
                <a:lnTo>
                  <a:pt x="1" y="105"/>
                </a:lnTo>
                <a:lnTo>
                  <a:pt x="1" y="158"/>
                </a:lnTo>
                <a:lnTo>
                  <a:pt x="3" y="217"/>
                </a:lnTo>
                <a:lnTo>
                  <a:pt x="5" y="281"/>
                </a:lnTo>
                <a:lnTo>
                  <a:pt x="9" y="349"/>
                </a:lnTo>
                <a:lnTo>
                  <a:pt x="13" y="420"/>
                </a:lnTo>
                <a:lnTo>
                  <a:pt x="18" y="492"/>
                </a:lnTo>
                <a:lnTo>
                  <a:pt x="25" y="563"/>
                </a:lnTo>
                <a:lnTo>
                  <a:pt x="34" y="630"/>
                </a:lnTo>
                <a:lnTo>
                  <a:pt x="43" y="694"/>
                </a:lnTo>
                <a:lnTo>
                  <a:pt x="55" y="751"/>
                </a:lnTo>
                <a:lnTo>
                  <a:pt x="69" y="801"/>
                </a:lnTo>
                <a:lnTo>
                  <a:pt x="85" y="841"/>
                </a:lnTo>
                <a:lnTo>
                  <a:pt x="90" y="852"/>
                </a:lnTo>
                <a:lnTo>
                  <a:pt x="97" y="863"/>
                </a:lnTo>
                <a:lnTo>
                  <a:pt x="105" y="875"/>
                </a:lnTo>
                <a:lnTo>
                  <a:pt x="115" y="886"/>
                </a:lnTo>
                <a:lnTo>
                  <a:pt x="124" y="898"/>
                </a:lnTo>
                <a:lnTo>
                  <a:pt x="135" y="910"/>
                </a:lnTo>
                <a:lnTo>
                  <a:pt x="147" y="922"/>
                </a:lnTo>
                <a:lnTo>
                  <a:pt x="159" y="933"/>
                </a:lnTo>
                <a:lnTo>
                  <a:pt x="171" y="946"/>
                </a:lnTo>
                <a:lnTo>
                  <a:pt x="184" y="957"/>
                </a:lnTo>
                <a:lnTo>
                  <a:pt x="196" y="968"/>
                </a:lnTo>
                <a:lnTo>
                  <a:pt x="209" y="977"/>
                </a:lnTo>
                <a:lnTo>
                  <a:pt x="220" y="987"/>
                </a:lnTo>
                <a:lnTo>
                  <a:pt x="231" y="996"/>
                </a:lnTo>
                <a:lnTo>
                  <a:pt x="242" y="1003"/>
                </a:lnTo>
                <a:lnTo>
                  <a:pt x="253" y="1009"/>
                </a:lnTo>
                <a:lnTo>
                  <a:pt x="272" y="1022"/>
                </a:lnTo>
                <a:lnTo>
                  <a:pt x="297" y="1035"/>
                </a:lnTo>
                <a:lnTo>
                  <a:pt x="325" y="1050"/>
                </a:lnTo>
                <a:lnTo>
                  <a:pt x="357" y="1063"/>
                </a:lnTo>
                <a:lnTo>
                  <a:pt x="391" y="1077"/>
                </a:lnTo>
                <a:lnTo>
                  <a:pt x="426" y="1091"/>
                </a:lnTo>
                <a:lnTo>
                  <a:pt x="462" y="1104"/>
                </a:lnTo>
                <a:lnTo>
                  <a:pt x="498" y="1117"/>
                </a:lnTo>
                <a:lnTo>
                  <a:pt x="532" y="1130"/>
                </a:lnTo>
                <a:lnTo>
                  <a:pt x="564" y="1142"/>
                </a:lnTo>
                <a:lnTo>
                  <a:pt x="594" y="1152"/>
                </a:lnTo>
                <a:lnTo>
                  <a:pt x="620" y="1161"/>
                </a:lnTo>
                <a:lnTo>
                  <a:pt x="642" y="1169"/>
                </a:lnTo>
                <a:lnTo>
                  <a:pt x="659" y="1173"/>
                </a:lnTo>
                <a:lnTo>
                  <a:pt x="669" y="1177"/>
                </a:lnTo>
                <a:lnTo>
                  <a:pt x="674" y="1178"/>
                </a:lnTo>
              </a:path>
            </a:pathLst>
          </a:custGeom>
          <a:noFill/>
          <a:ln w="31234">
            <a:solidFill>
              <a:schemeClr val="tx2"/>
            </a:solidFill>
            <a:round/>
            <a:headEnd/>
            <a:tailEnd/>
          </a:ln>
        </p:spPr>
        <p:txBody>
          <a:bodyPr lIns="0" tIns="0" rIns="0" bIns="0"/>
          <a:lstStyle/>
          <a:p>
            <a:endParaRPr lang="en-US" dirty="0">
              <a:latin typeface="Agilent TT Cond" pitchFamily="34" charset="0"/>
            </a:endParaRPr>
          </a:p>
        </p:txBody>
      </p:sp>
      <p:sp>
        <p:nvSpPr>
          <p:cNvPr id="76811" name="Freeform 15"/>
          <p:cNvSpPr>
            <a:spLocks/>
          </p:cNvSpPr>
          <p:nvPr/>
        </p:nvSpPr>
        <p:spPr bwMode="auto">
          <a:xfrm>
            <a:off x="2914650" y="4135438"/>
            <a:ext cx="1336675" cy="1651000"/>
          </a:xfrm>
          <a:custGeom>
            <a:avLst/>
            <a:gdLst>
              <a:gd name="T0" fmla="*/ 0 w 926"/>
              <a:gd name="T1" fmla="*/ 0 h 1179"/>
              <a:gd name="T2" fmla="*/ 0 w 926"/>
              <a:gd name="T3" fmla="*/ 2147483647 h 1179"/>
              <a:gd name="T4" fmla="*/ 2147483647 w 926"/>
              <a:gd name="T5" fmla="*/ 2147483647 h 1179"/>
              <a:gd name="T6" fmla="*/ 2147483647 w 926"/>
              <a:gd name="T7" fmla="*/ 2147483647 h 1179"/>
              <a:gd name="T8" fmla="*/ 2147483647 w 926"/>
              <a:gd name="T9" fmla="*/ 2147483647 h 1179"/>
              <a:gd name="T10" fmla="*/ 2147483647 w 926"/>
              <a:gd name="T11" fmla="*/ 2147483647 h 1179"/>
              <a:gd name="T12" fmla="*/ 2147483647 w 926"/>
              <a:gd name="T13" fmla="*/ 2147483647 h 1179"/>
              <a:gd name="T14" fmla="*/ 2147483647 w 926"/>
              <a:gd name="T15" fmla="*/ 2147483647 h 1179"/>
              <a:gd name="T16" fmla="*/ 2147483647 w 926"/>
              <a:gd name="T17" fmla="*/ 2147483647 h 1179"/>
              <a:gd name="T18" fmla="*/ 2147483647 w 926"/>
              <a:gd name="T19" fmla="*/ 2147483647 h 1179"/>
              <a:gd name="T20" fmla="*/ 2147483647 w 926"/>
              <a:gd name="T21" fmla="*/ 2147483647 h 1179"/>
              <a:gd name="T22" fmla="*/ 2147483647 w 926"/>
              <a:gd name="T23" fmla="*/ 2147483647 h 1179"/>
              <a:gd name="T24" fmla="*/ 2147483647 w 926"/>
              <a:gd name="T25" fmla="*/ 2147483647 h 1179"/>
              <a:gd name="T26" fmla="*/ 2147483647 w 926"/>
              <a:gd name="T27" fmla="*/ 2147483647 h 1179"/>
              <a:gd name="T28" fmla="*/ 2147483647 w 926"/>
              <a:gd name="T29" fmla="*/ 2147483647 h 1179"/>
              <a:gd name="T30" fmla="*/ 2147483647 w 926"/>
              <a:gd name="T31" fmla="*/ 2147483647 h 1179"/>
              <a:gd name="T32" fmla="*/ 2147483647 w 926"/>
              <a:gd name="T33" fmla="*/ 2147483647 h 1179"/>
              <a:gd name="T34" fmla="*/ 2147483647 w 926"/>
              <a:gd name="T35" fmla="*/ 2147483647 h 1179"/>
              <a:gd name="T36" fmla="*/ 2147483647 w 926"/>
              <a:gd name="T37" fmla="*/ 2147483647 h 1179"/>
              <a:gd name="T38" fmla="*/ 2147483647 w 926"/>
              <a:gd name="T39" fmla="*/ 2147483647 h 1179"/>
              <a:gd name="T40" fmla="*/ 2147483647 w 926"/>
              <a:gd name="T41" fmla="*/ 2147483647 h 1179"/>
              <a:gd name="T42" fmla="*/ 2147483647 w 926"/>
              <a:gd name="T43" fmla="*/ 2147483647 h 1179"/>
              <a:gd name="T44" fmla="*/ 2147483647 w 926"/>
              <a:gd name="T45" fmla="*/ 2147483647 h 1179"/>
              <a:gd name="T46" fmla="*/ 2147483647 w 926"/>
              <a:gd name="T47" fmla="*/ 2147483647 h 1179"/>
              <a:gd name="T48" fmla="*/ 2147483647 w 926"/>
              <a:gd name="T49" fmla="*/ 2147483647 h 1179"/>
              <a:gd name="T50" fmla="*/ 2147483647 w 926"/>
              <a:gd name="T51" fmla="*/ 2147483647 h 1179"/>
              <a:gd name="T52" fmla="*/ 2147483647 w 926"/>
              <a:gd name="T53" fmla="*/ 2147483647 h 1179"/>
              <a:gd name="T54" fmla="*/ 2147483647 w 926"/>
              <a:gd name="T55" fmla="*/ 2147483647 h 1179"/>
              <a:gd name="T56" fmla="*/ 2147483647 w 926"/>
              <a:gd name="T57" fmla="*/ 2147483647 h 1179"/>
              <a:gd name="T58" fmla="*/ 2147483647 w 926"/>
              <a:gd name="T59" fmla="*/ 2147483647 h 1179"/>
              <a:gd name="T60" fmla="*/ 2147483647 w 926"/>
              <a:gd name="T61" fmla="*/ 2147483647 h 1179"/>
              <a:gd name="T62" fmla="*/ 2147483647 w 926"/>
              <a:gd name="T63" fmla="*/ 2147483647 h 1179"/>
              <a:gd name="T64" fmla="*/ 2147483647 w 926"/>
              <a:gd name="T65" fmla="*/ 2147483647 h 1179"/>
              <a:gd name="T66" fmla="*/ 2147483647 w 926"/>
              <a:gd name="T67" fmla="*/ 2147483647 h 1179"/>
              <a:gd name="T68" fmla="*/ 2147483647 w 926"/>
              <a:gd name="T69" fmla="*/ 2147483647 h 1179"/>
              <a:gd name="T70" fmla="*/ 2147483647 w 926"/>
              <a:gd name="T71" fmla="*/ 2147483647 h 1179"/>
              <a:gd name="T72" fmla="*/ 2147483647 w 926"/>
              <a:gd name="T73" fmla="*/ 2147483647 h 1179"/>
              <a:gd name="T74" fmla="*/ 2147483647 w 926"/>
              <a:gd name="T75" fmla="*/ 2147483647 h 1179"/>
              <a:gd name="T76" fmla="*/ 2147483647 w 926"/>
              <a:gd name="T77" fmla="*/ 2147483647 h 1179"/>
              <a:gd name="T78" fmla="*/ 2147483647 w 926"/>
              <a:gd name="T79" fmla="*/ 2147483647 h 1179"/>
              <a:gd name="T80" fmla="*/ 2147483647 w 926"/>
              <a:gd name="T81" fmla="*/ 2147483647 h 1179"/>
              <a:gd name="T82" fmla="*/ 2147483647 w 926"/>
              <a:gd name="T83" fmla="*/ 2147483647 h 1179"/>
              <a:gd name="T84" fmla="*/ 2147483647 w 926"/>
              <a:gd name="T85" fmla="*/ 2147483647 h 1179"/>
              <a:gd name="T86" fmla="*/ 2147483647 w 926"/>
              <a:gd name="T87" fmla="*/ 2147483647 h 1179"/>
              <a:gd name="T88" fmla="*/ 2147483647 w 926"/>
              <a:gd name="T89" fmla="*/ 2147483647 h 1179"/>
              <a:gd name="T90" fmla="*/ 2147483647 w 926"/>
              <a:gd name="T91" fmla="*/ 2147483647 h 1179"/>
              <a:gd name="T92" fmla="*/ 2147483647 w 926"/>
              <a:gd name="T93" fmla="*/ 2147483647 h 1179"/>
              <a:gd name="T94" fmla="*/ 2147483647 w 926"/>
              <a:gd name="T95" fmla="*/ 2147483647 h 1179"/>
              <a:gd name="T96" fmla="*/ 2147483647 w 926"/>
              <a:gd name="T97" fmla="*/ 2147483647 h 11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6"/>
              <a:gd name="T148" fmla="*/ 0 h 1179"/>
              <a:gd name="T149" fmla="*/ 926 w 926"/>
              <a:gd name="T150" fmla="*/ 1179 h 11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6" h="1179">
                <a:moveTo>
                  <a:pt x="0" y="0"/>
                </a:moveTo>
                <a:lnTo>
                  <a:pt x="0" y="7"/>
                </a:lnTo>
                <a:lnTo>
                  <a:pt x="3" y="23"/>
                </a:lnTo>
                <a:lnTo>
                  <a:pt x="7" y="51"/>
                </a:lnTo>
                <a:lnTo>
                  <a:pt x="13" y="85"/>
                </a:lnTo>
                <a:lnTo>
                  <a:pt x="20" y="127"/>
                </a:lnTo>
                <a:lnTo>
                  <a:pt x="29" y="174"/>
                </a:lnTo>
                <a:lnTo>
                  <a:pt x="40" y="226"/>
                </a:lnTo>
                <a:lnTo>
                  <a:pt x="51" y="280"/>
                </a:lnTo>
                <a:lnTo>
                  <a:pt x="63" y="337"/>
                </a:lnTo>
                <a:lnTo>
                  <a:pt x="76" y="394"/>
                </a:lnTo>
                <a:lnTo>
                  <a:pt x="90" y="451"/>
                </a:lnTo>
                <a:lnTo>
                  <a:pt x="105" y="505"/>
                </a:lnTo>
                <a:lnTo>
                  <a:pt x="120" y="556"/>
                </a:lnTo>
                <a:lnTo>
                  <a:pt x="135" y="601"/>
                </a:lnTo>
                <a:lnTo>
                  <a:pt x="151" y="642"/>
                </a:lnTo>
                <a:lnTo>
                  <a:pt x="168" y="673"/>
                </a:lnTo>
                <a:lnTo>
                  <a:pt x="176" y="689"/>
                </a:lnTo>
                <a:lnTo>
                  <a:pt x="188" y="704"/>
                </a:lnTo>
                <a:lnTo>
                  <a:pt x="200" y="721"/>
                </a:lnTo>
                <a:lnTo>
                  <a:pt x="215" y="738"/>
                </a:lnTo>
                <a:lnTo>
                  <a:pt x="230" y="756"/>
                </a:lnTo>
                <a:lnTo>
                  <a:pt x="247" y="774"/>
                </a:lnTo>
                <a:lnTo>
                  <a:pt x="264" y="793"/>
                </a:lnTo>
                <a:lnTo>
                  <a:pt x="283" y="809"/>
                </a:lnTo>
                <a:lnTo>
                  <a:pt x="301" y="827"/>
                </a:lnTo>
                <a:lnTo>
                  <a:pt x="320" y="844"/>
                </a:lnTo>
                <a:lnTo>
                  <a:pt x="338" y="861"/>
                </a:lnTo>
                <a:lnTo>
                  <a:pt x="356" y="875"/>
                </a:lnTo>
                <a:lnTo>
                  <a:pt x="373" y="890"/>
                </a:lnTo>
                <a:lnTo>
                  <a:pt x="390" y="903"/>
                </a:lnTo>
                <a:lnTo>
                  <a:pt x="405" y="915"/>
                </a:lnTo>
                <a:lnTo>
                  <a:pt x="421" y="925"/>
                </a:lnTo>
                <a:lnTo>
                  <a:pt x="444" y="942"/>
                </a:lnTo>
                <a:lnTo>
                  <a:pt x="474" y="961"/>
                </a:lnTo>
                <a:lnTo>
                  <a:pt x="508" y="980"/>
                </a:lnTo>
                <a:lnTo>
                  <a:pt x="547" y="1000"/>
                </a:lnTo>
                <a:lnTo>
                  <a:pt x="587" y="1022"/>
                </a:lnTo>
                <a:lnTo>
                  <a:pt x="629" y="1042"/>
                </a:lnTo>
                <a:lnTo>
                  <a:pt x="672" y="1063"/>
                </a:lnTo>
                <a:lnTo>
                  <a:pt x="715" y="1083"/>
                </a:lnTo>
                <a:lnTo>
                  <a:pt x="755" y="1103"/>
                </a:lnTo>
                <a:lnTo>
                  <a:pt x="795" y="1121"/>
                </a:lnTo>
                <a:lnTo>
                  <a:pt x="830" y="1137"/>
                </a:lnTo>
                <a:lnTo>
                  <a:pt x="862" y="1150"/>
                </a:lnTo>
                <a:lnTo>
                  <a:pt x="888" y="1162"/>
                </a:lnTo>
                <a:lnTo>
                  <a:pt x="908" y="1171"/>
                </a:lnTo>
                <a:lnTo>
                  <a:pt x="921" y="1177"/>
                </a:lnTo>
                <a:lnTo>
                  <a:pt x="925" y="1178"/>
                </a:lnTo>
              </a:path>
            </a:pathLst>
          </a:custGeom>
          <a:noFill/>
          <a:ln w="31234">
            <a:solidFill>
              <a:schemeClr val="folHlink"/>
            </a:solidFill>
            <a:round/>
            <a:headEnd/>
            <a:tailEnd/>
          </a:ln>
        </p:spPr>
        <p:txBody>
          <a:bodyPr lIns="0" tIns="0" rIns="0" bIns="0"/>
          <a:lstStyle/>
          <a:p>
            <a:endParaRPr lang="en-US" dirty="0">
              <a:latin typeface="Agilent TT Cond" pitchFamily="34" charset="0"/>
            </a:endParaRPr>
          </a:p>
        </p:txBody>
      </p:sp>
      <p:sp>
        <p:nvSpPr>
          <p:cNvPr id="76812" name="Freeform 16"/>
          <p:cNvSpPr>
            <a:spLocks/>
          </p:cNvSpPr>
          <p:nvPr/>
        </p:nvSpPr>
        <p:spPr bwMode="auto">
          <a:xfrm>
            <a:off x="1582738" y="4129088"/>
            <a:ext cx="1336675" cy="1652587"/>
          </a:xfrm>
          <a:custGeom>
            <a:avLst/>
            <a:gdLst>
              <a:gd name="T0" fmla="*/ 2147483647 w 926"/>
              <a:gd name="T1" fmla="*/ 0 h 1179"/>
              <a:gd name="T2" fmla="*/ 2147483647 w 926"/>
              <a:gd name="T3" fmla="*/ 2147483647 h 1179"/>
              <a:gd name="T4" fmla="*/ 2147483647 w 926"/>
              <a:gd name="T5" fmla="*/ 2147483647 h 1179"/>
              <a:gd name="T6" fmla="*/ 2147483647 w 926"/>
              <a:gd name="T7" fmla="*/ 2147483647 h 1179"/>
              <a:gd name="T8" fmla="*/ 2147483647 w 926"/>
              <a:gd name="T9" fmla="*/ 2147483647 h 1179"/>
              <a:gd name="T10" fmla="*/ 2147483647 w 926"/>
              <a:gd name="T11" fmla="*/ 2147483647 h 1179"/>
              <a:gd name="T12" fmla="*/ 2147483647 w 926"/>
              <a:gd name="T13" fmla="*/ 2147483647 h 1179"/>
              <a:gd name="T14" fmla="*/ 2147483647 w 926"/>
              <a:gd name="T15" fmla="*/ 2147483647 h 1179"/>
              <a:gd name="T16" fmla="*/ 2147483647 w 926"/>
              <a:gd name="T17" fmla="*/ 2147483647 h 1179"/>
              <a:gd name="T18" fmla="*/ 2147483647 w 926"/>
              <a:gd name="T19" fmla="*/ 2147483647 h 1179"/>
              <a:gd name="T20" fmla="*/ 2147483647 w 926"/>
              <a:gd name="T21" fmla="*/ 2147483647 h 1179"/>
              <a:gd name="T22" fmla="*/ 2147483647 w 926"/>
              <a:gd name="T23" fmla="*/ 2147483647 h 1179"/>
              <a:gd name="T24" fmla="*/ 2147483647 w 926"/>
              <a:gd name="T25" fmla="*/ 2147483647 h 1179"/>
              <a:gd name="T26" fmla="*/ 2147483647 w 926"/>
              <a:gd name="T27" fmla="*/ 2147483647 h 1179"/>
              <a:gd name="T28" fmla="*/ 2147483647 w 926"/>
              <a:gd name="T29" fmla="*/ 2147483647 h 1179"/>
              <a:gd name="T30" fmla="*/ 2147483647 w 926"/>
              <a:gd name="T31" fmla="*/ 2147483647 h 1179"/>
              <a:gd name="T32" fmla="*/ 2147483647 w 926"/>
              <a:gd name="T33" fmla="*/ 2147483647 h 1179"/>
              <a:gd name="T34" fmla="*/ 2147483647 w 926"/>
              <a:gd name="T35" fmla="*/ 2147483647 h 1179"/>
              <a:gd name="T36" fmla="*/ 2147483647 w 926"/>
              <a:gd name="T37" fmla="*/ 2147483647 h 1179"/>
              <a:gd name="T38" fmla="*/ 2147483647 w 926"/>
              <a:gd name="T39" fmla="*/ 2147483647 h 1179"/>
              <a:gd name="T40" fmla="*/ 2147483647 w 926"/>
              <a:gd name="T41" fmla="*/ 2147483647 h 1179"/>
              <a:gd name="T42" fmla="*/ 2147483647 w 926"/>
              <a:gd name="T43" fmla="*/ 2147483647 h 1179"/>
              <a:gd name="T44" fmla="*/ 2147483647 w 926"/>
              <a:gd name="T45" fmla="*/ 2147483647 h 1179"/>
              <a:gd name="T46" fmla="*/ 2147483647 w 926"/>
              <a:gd name="T47" fmla="*/ 2147483647 h 1179"/>
              <a:gd name="T48" fmla="*/ 2147483647 w 926"/>
              <a:gd name="T49" fmla="*/ 2147483647 h 1179"/>
              <a:gd name="T50" fmla="*/ 2147483647 w 926"/>
              <a:gd name="T51" fmla="*/ 2147483647 h 1179"/>
              <a:gd name="T52" fmla="*/ 2147483647 w 926"/>
              <a:gd name="T53" fmla="*/ 2147483647 h 1179"/>
              <a:gd name="T54" fmla="*/ 2147483647 w 926"/>
              <a:gd name="T55" fmla="*/ 2147483647 h 1179"/>
              <a:gd name="T56" fmla="*/ 2147483647 w 926"/>
              <a:gd name="T57" fmla="*/ 2147483647 h 1179"/>
              <a:gd name="T58" fmla="*/ 2147483647 w 926"/>
              <a:gd name="T59" fmla="*/ 2147483647 h 1179"/>
              <a:gd name="T60" fmla="*/ 2147483647 w 926"/>
              <a:gd name="T61" fmla="*/ 2147483647 h 1179"/>
              <a:gd name="T62" fmla="*/ 2147483647 w 926"/>
              <a:gd name="T63" fmla="*/ 2147483647 h 1179"/>
              <a:gd name="T64" fmla="*/ 2147483647 w 926"/>
              <a:gd name="T65" fmla="*/ 2147483647 h 1179"/>
              <a:gd name="T66" fmla="*/ 2147483647 w 926"/>
              <a:gd name="T67" fmla="*/ 2147483647 h 1179"/>
              <a:gd name="T68" fmla="*/ 2147483647 w 926"/>
              <a:gd name="T69" fmla="*/ 2147483647 h 1179"/>
              <a:gd name="T70" fmla="*/ 2147483647 w 926"/>
              <a:gd name="T71" fmla="*/ 2147483647 h 1179"/>
              <a:gd name="T72" fmla="*/ 2147483647 w 926"/>
              <a:gd name="T73" fmla="*/ 2147483647 h 1179"/>
              <a:gd name="T74" fmla="*/ 2147483647 w 926"/>
              <a:gd name="T75" fmla="*/ 2147483647 h 1179"/>
              <a:gd name="T76" fmla="*/ 2147483647 w 926"/>
              <a:gd name="T77" fmla="*/ 2147483647 h 1179"/>
              <a:gd name="T78" fmla="*/ 2147483647 w 926"/>
              <a:gd name="T79" fmla="*/ 2147483647 h 1179"/>
              <a:gd name="T80" fmla="*/ 2147483647 w 926"/>
              <a:gd name="T81" fmla="*/ 2147483647 h 1179"/>
              <a:gd name="T82" fmla="*/ 2147483647 w 926"/>
              <a:gd name="T83" fmla="*/ 2147483647 h 1179"/>
              <a:gd name="T84" fmla="*/ 2147483647 w 926"/>
              <a:gd name="T85" fmla="*/ 2147483647 h 1179"/>
              <a:gd name="T86" fmla="*/ 2147483647 w 926"/>
              <a:gd name="T87" fmla="*/ 2147483647 h 1179"/>
              <a:gd name="T88" fmla="*/ 2147483647 w 926"/>
              <a:gd name="T89" fmla="*/ 2147483647 h 1179"/>
              <a:gd name="T90" fmla="*/ 2147483647 w 926"/>
              <a:gd name="T91" fmla="*/ 2147483647 h 1179"/>
              <a:gd name="T92" fmla="*/ 2147483647 w 926"/>
              <a:gd name="T93" fmla="*/ 2147483647 h 1179"/>
              <a:gd name="T94" fmla="*/ 2147483647 w 926"/>
              <a:gd name="T95" fmla="*/ 2147483647 h 1179"/>
              <a:gd name="T96" fmla="*/ 0 w 926"/>
              <a:gd name="T97" fmla="*/ 2147483647 h 11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6"/>
              <a:gd name="T148" fmla="*/ 0 h 1179"/>
              <a:gd name="T149" fmla="*/ 926 w 926"/>
              <a:gd name="T150" fmla="*/ 1179 h 11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6" h="1179">
                <a:moveTo>
                  <a:pt x="925" y="0"/>
                </a:moveTo>
                <a:lnTo>
                  <a:pt x="923" y="7"/>
                </a:lnTo>
                <a:lnTo>
                  <a:pt x="921" y="23"/>
                </a:lnTo>
                <a:lnTo>
                  <a:pt x="916" y="50"/>
                </a:lnTo>
                <a:lnTo>
                  <a:pt x="911" y="84"/>
                </a:lnTo>
                <a:lnTo>
                  <a:pt x="902" y="127"/>
                </a:lnTo>
                <a:lnTo>
                  <a:pt x="893" y="173"/>
                </a:lnTo>
                <a:lnTo>
                  <a:pt x="883" y="226"/>
                </a:lnTo>
                <a:lnTo>
                  <a:pt x="873" y="280"/>
                </a:lnTo>
                <a:lnTo>
                  <a:pt x="860" y="337"/>
                </a:lnTo>
                <a:lnTo>
                  <a:pt x="847" y="395"/>
                </a:lnTo>
                <a:lnTo>
                  <a:pt x="832" y="452"/>
                </a:lnTo>
                <a:lnTo>
                  <a:pt x="819" y="505"/>
                </a:lnTo>
                <a:lnTo>
                  <a:pt x="803" y="557"/>
                </a:lnTo>
                <a:lnTo>
                  <a:pt x="788" y="602"/>
                </a:lnTo>
                <a:lnTo>
                  <a:pt x="772" y="642"/>
                </a:lnTo>
                <a:lnTo>
                  <a:pt x="757" y="673"/>
                </a:lnTo>
                <a:lnTo>
                  <a:pt x="747" y="689"/>
                </a:lnTo>
                <a:lnTo>
                  <a:pt x="736" y="705"/>
                </a:lnTo>
                <a:lnTo>
                  <a:pt x="722" y="721"/>
                </a:lnTo>
                <a:lnTo>
                  <a:pt x="709" y="738"/>
                </a:lnTo>
                <a:lnTo>
                  <a:pt x="692" y="756"/>
                </a:lnTo>
                <a:lnTo>
                  <a:pt x="675" y="774"/>
                </a:lnTo>
                <a:lnTo>
                  <a:pt x="658" y="793"/>
                </a:lnTo>
                <a:lnTo>
                  <a:pt x="641" y="809"/>
                </a:lnTo>
                <a:lnTo>
                  <a:pt x="622" y="828"/>
                </a:lnTo>
                <a:lnTo>
                  <a:pt x="604" y="844"/>
                </a:lnTo>
                <a:lnTo>
                  <a:pt x="585" y="861"/>
                </a:lnTo>
                <a:lnTo>
                  <a:pt x="568" y="876"/>
                </a:lnTo>
                <a:lnTo>
                  <a:pt x="550" y="890"/>
                </a:lnTo>
                <a:lnTo>
                  <a:pt x="533" y="903"/>
                </a:lnTo>
                <a:lnTo>
                  <a:pt x="518" y="915"/>
                </a:lnTo>
                <a:lnTo>
                  <a:pt x="504" y="925"/>
                </a:lnTo>
                <a:lnTo>
                  <a:pt x="478" y="943"/>
                </a:lnTo>
                <a:lnTo>
                  <a:pt x="449" y="961"/>
                </a:lnTo>
                <a:lnTo>
                  <a:pt x="414" y="981"/>
                </a:lnTo>
                <a:lnTo>
                  <a:pt x="377" y="1000"/>
                </a:lnTo>
                <a:lnTo>
                  <a:pt x="336" y="1022"/>
                </a:lnTo>
                <a:lnTo>
                  <a:pt x="294" y="1043"/>
                </a:lnTo>
                <a:lnTo>
                  <a:pt x="251" y="1063"/>
                </a:lnTo>
                <a:lnTo>
                  <a:pt x="209" y="1083"/>
                </a:lnTo>
                <a:lnTo>
                  <a:pt x="168" y="1103"/>
                </a:lnTo>
                <a:lnTo>
                  <a:pt x="129" y="1121"/>
                </a:lnTo>
                <a:lnTo>
                  <a:pt x="92" y="1137"/>
                </a:lnTo>
                <a:lnTo>
                  <a:pt x="62" y="1151"/>
                </a:lnTo>
                <a:lnTo>
                  <a:pt x="35" y="1163"/>
                </a:lnTo>
                <a:lnTo>
                  <a:pt x="16" y="1172"/>
                </a:lnTo>
                <a:lnTo>
                  <a:pt x="3" y="1177"/>
                </a:lnTo>
                <a:lnTo>
                  <a:pt x="0" y="1178"/>
                </a:lnTo>
              </a:path>
            </a:pathLst>
          </a:custGeom>
          <a:noFill/>
          <a:ln w="31234">
            <a:solidFill>
              <a:schemeClr val="folHlink"/>
            </a:solidFill>
            <a:round/>
            <a:headEnd/>
            <a:tailEnd/>
          </a:ln>
        </p:spPr>
        <p:txBody>
          <a:bodyPr lIns="0" tIns="0" rIns="0" bIns="0"/>
          <a:lstStyle/>
          <a:p>
            <a:endParaRPr lang="en-US" dirty="0">
              <a:latin typeface="Agilent TT Cond" pitchFamily="34" charset="0"/>
            </a:endParaRPr>
          </a:p>
        </p:txBody>
      </p:sp>
      <p:sp>
        <p:nvSpPr>
          <p:cNvPr id="76813" name="Line 17"/>
          <p:cNvSpPr>
            <a:spLocks noChangeShapeType="1"/>
          </p:cNvSpPr>
          <p:nvPr/>
        </p:nvSpPr>
        <p:spPr bwMode="auto">
          <a:xfrm flipV="1">
            <a:off x="4267200" y="5105400"/>
            <a:ext cx="0" cy="700088"/>
          </a:xfrm>
          <a:prstGeom prst="line">
            <a:avLst/>
          </a:prstGeom>
          <a:noFill/>
          <a:ln w="31234">
            <a:solidFill>
              <a:schemeClr val="folHlink"/>
            </a:solidFill>
            <a:round/>
            <a:headEnd/>
            <a:tailEnd type="triangle" w="med" len="med"/>
          </a:ln>
        </p:spPr>
        <p:txBody>
          <a:bodyPr lIns="0" tIns="0" rIns="0" bIns="0"/>
          <a:lstStyle/>
          <a:p>
            <a:endParaRPr lang="en-US" dirty="0">
              <a:latin typeface="Agilent TT Cond" pitchFamily="34" charset="0"/>
            </a:endParaRPr>
          </a:p>
        </p:txBody>
      </p:sp>
      <p:sp>
        <p:nvSpPr>
          <p:cNvPr id="76814" name="Line 18"/>
          <p:cNvSpPr>
            <a:spLocks noChangeShapeType="1"/>
          </p:cNvSpPr>
          <p:nvPr/>
        </p:nvSpPr>
        <p:spPr bwMode="auto">
          <a:xfrm flipH="1">
            <a:off x="4343400" y="4800600"/>
            <a:ext cx="685800" cy="322263"/>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76815" name="Line 19"/>
          <p:cNvSpPr>
            <a:spLocks noChangeShapeType="1"/>
          </p:cNvSpPr>
          <p:nvPr/>
        </p:nvSpPr>
        <p:spPr bwMode="auto">
          <a:xfrm flipH="1">
            <a:off x="3962400" y="4800600"/>
            <a:ext cx="1066800" cy="76200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76816" name="Text Box 20"/>
          <p:cNvSpPr txBox="1">
            <a:spLocks noChangeArrowheads="1"/>
          </p:cNvSpPr>
          <p:nvPr/>
        </p:nvSpPr>
        <p:spPr bwMode="auto">
          <a:xfrm>
            <a:off x="5102225" y="4386263"/>
            <a:ext cx="2547938" cy="809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a:solidFill>
                  <a:srgbClr val="C00000"/>
                </a:solidFill>
                <a:latin typeface="Agilent TT Cond" pitchFamily="34" charset="0"/>
              </a:rPr>
              <a:t>Spur from source and/or high levels of phase noise can cause a good receiver to fail</a:t>
            </a:r>
            <a:endParaRPr lang="en-US" sz="1400" dirty="0">
              <a:solidFill>
                <a:srgbClr val="C00000"/>
              </a:solidFill>
              <a:latin typeface="Agilent TT Cond" pitchFamily="34" charset="0"/>
            </a:endParaRPr>
          </a:p>
        </p:txBody>
      </p:sp>
      <p:sp>
        <p:nvSpPr>
          <p:cNvPr id="76817" name="Oval 21"/>
          <p:cNvSpPr>
            <a:spLocks noChangeArrowheads="1"/>
          </p:cNvSpPr>
          <p:nvPr/>
        </p:nvSpPr>
        <p:spPr bwMode="auto">
          <a:xfrm>
            <a:off x="3687763" y="2609850"/>
            <a:ext cx="266700" cy="257175"/>
          </a:xfrm>
          <a:prstGeom prst="ellipse">
            <a:avLst/>
          </a:prstGeom>
          <a:solidFill>
            <a:srgbClr val="C00000"/>
          </a:solidFill>
          <a:ln w="18732">
            <a:solidFill>
              <a:srgbClr val="C00000"/>
            </a:solidFill>
            <a:round/>
            <a:headEnd/>
            <a:tailEnd/>
          </a:ln>
        </p:spPr>
        <p:txBody>
          <a:bodyPr lIns="0" tIns="0" rIns="0" bIns="0"/>
          <a:lstStyle/>
          <a:p>
            <a:endParaRPr lang="en-US" dirty="0">
              <a:latin typeface="Agilent TT Cond" pitchFamily="34" charset="0"/>
            </a:endParaRPr>
          </a:p>
        </p:txBody>
      </p:sp>
      <p:sp>
        <p:nvSpPr>
          <p:cNvPr id="76818" name="Freeform 22"/>
          <p:cNvSpPr>
            <a:spLocks/>
          </p:cNvSpPr>
          <p:nvPr/>
        </p:nvSpPr>
        <p:spPr bwMode="auto">
          <a:xfrm>
            <a:off x="2362200" y="2867025"/>
            <a:ext cx="1462088" cy="409575"/>
          </a:xfrm>
          <a:custGeom>
            <a:avLst/>
            <a:gdLst>
              <a:gd name="T0" fmla="*/ 0 w 278"/>
              <a:gd name="T1" fmla="*/ 2147483647 h 277"/>
              <a:gd name="T2" fmla="*/ 2147483647 w 278"/>
              <a:gd name="T3" fmla="*/ 2147483647 h 277"/>
              <a:gd name="T4" fmla="*/ 2147483647 w 278"/>
              <a:gd name="T5" fmla="*/ 0 h 277"/>
              <a:gd name="T6" fmla="*/ 0 60000 65536"/>
              <a:gd name="T7" fmla="*/ 0 60000 65536"/>
              <a:gd name="T8" fmla="*/ 0 60000 65536"/>
              <a:gd name="T9" fmla="*/ 0 w 278"/>
              <a:gd name="T10" fmla="*/ 0 h 277"/>
              <a:gd name="T11" fmla="*/ 278 w 278"/>
              <a:gd name="T12" fmla="*/ 277 h 277"/>
            </a:gdLst>
            <a:ahLst/>
            <a:cxnLst>
              <a:cxn ang="T6">
                <a:pos x="T0" y="T1"/>
              </a:cxn>
              <a:cxn ang="T7">
                <a:pos x="T2" y="T3"/>
              </a:cxn>
              <a:cxn ang="T8">
                <a:pos x="T4" y="T5"/>
              </a:cxn>
            </a:cxnLst>
            <a:rect l="T9" t="T10" r="T11" b="T12"/>
            <a:pathLst>
              <a:path w="278" h="277">
                <a:moveTo>
                  <a:pt x="0" y="276"/>
                </a:moveTo>
                <a:lnTo>
                  <a:pt x="277" y="276"/>
                </a:lnTo>
                <a:lnTo>
                  <a:pt x="277"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76819" name="Freeform 23"/>
          <p:cNvSpPr>
            <a:spLocks/>
          </p:cNvSpPr>
          <p:nvPr/>
        </p:nvSpPr>
        <p:spPr bwMode="auto">
          <a:xfrm>
            <a:off x="2819400" y="2362200"/>
            <a:ext cx="1004888" cy="249238"/>
          </a:xfrm>
          <a:custGeom>
            <a:avLst/>
            <a:gdLst>
              <a:gd name="T0" fmla="*/ 2147483647 w 278"/>
              <a:gd name="T1" fmla="*/ 2147483647 h 93"/>
              <a:gd name="T2" fmla="*/ 2147483647 w 278"/>
              <a:gd name="T3" fmla="*/ 0 h 93"/>
              <a:gd name="T4" fmla="*/ 0 w 278"/>
              <a:gd name="T5" fmla="*/ 0 h 93"/>
              <a:gd name="T6" fmla="*/ 0 60000 65536"/>
              <a:gd name="T7" fmla="*/ 0 60000 65536"/>
              <a:gd name="T8" fmla="*/ 0 60000 65536"/>
              <a:gd name="T9" fmla="*/ 0 w 278"/>
              <a:gd name="T10" fmla="*/ 0 h 93"/>
              <a:gd name="T11" fmla="*/ 278 w 278"/>
              <a:gd name="T12" fmla="*/ 93 h 93"/>
            </a:gdLst>
            <a:ahLst/>
            <a:cxnLst>
              <a:cxn ang="T6">
                <a:pos x="T0" y="T1"/>
              </a:cxn>
              <a:cxn ang="T7">
                <a:pos x="T2" y="T3"/>
              </a:cxn>
              <a:cxn ang="T8">
                <a:pos x="T4" y="T5"/>
              </a:cxn>
            </a:cxnLst>
            <a:rect l="T9" t="T10" r="T11" b="T12"/>
            <a:pathLst>
              <a:path w="278" h="93">
                <a:moveTo>
                  <a:pt x="277" y="92"/>
                </a:moveTo>
                <a:lnTo>
                  <a:pt x="277" y="0"/>
                </a:lnTo>
                <a:lnTo>
                  <a:pt x="0" y="0"/>
                </a:lnTo>
              </a:path>
            </a:pathLst>
          </a:cu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76820" name="Line 24"/>
          <p:cNvSpPr>
            <a:spLocks noChangeShapeType="1"/>
          </p:cNvSpPr>
          <p:nvPr/>
        </p:nvSpPr>
        <p:spPr bwMode="auto">
          <a:xfrm>
            <a:off x="3954463" y="2738438"/>
            <a:ext cx="769937" cy="4762"/>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76821" name="Text Box 25"/>
          <p:cNvSpPr txBox="1">
            <a:spLocks noChangeArrowheads="1"/>
          </p:cNvSpPr>
          <p:nvPr/>
        </p:nvSpPr>
        <p:spPr bwMode="auto">
          <a:xfrm>
            <a:off x="2755900" y="1524000"/>
            <a:ext cx="1816100" cy="5937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a:solidFill>
                  <a:srgbClr val="C00000"/>
                </a:solidFill>
                <a:latin typeface="Agilent TT Cond" pitchFamily="34" charset="0"/>
              </a:rPr>
              <a:t>In-channel signal</a:t>
            </a:r>
          </a:p>
          <a:p>
            <a:pPr defTabSz="403225">
              <a:buClr>
                <a:srgbClr val="000000"/>
              </a:buClr>
              <a:buSzPct val="90000"/>
              <a:buFont typeface="Monotype Sorts" pitchFamily="2" charset="2"/>
              <a:buNone/>
            </a:pPr>
            <a:r>
              <a:rPr lang="en-US" sz="1400" b="1" dirty="0">
                <a:solidFill>
                  <a:srgbClr val="C00000"/>
                </a:solidFill>
                <a:latin typeface="Agilent TT Cond" pitchFamily="34" charset="0"/>
              </a:rPr>
              <a:t>(modulated signal)</a:t>
            </a:r>
            <a:endParaRPr lang="en-US" sz="1400" dirty="0">
              <a:solidFill>
                <a:srgbClr val="C00000"/>
              </a:solidFill>
              <a:latin typeface="Agilent TT Cond" pitchFamily="34" charset="0"/>
            </a:endParaRPr>
          </a:p>
        </p:txBody>
      </p:sp>
      <p:sp>
        <p:nvSpPr>
          <p:cNvPr id="76822" name="Text Box 26"/>
          <p:cNvSpPr txBox="1">
            <a:spLocks noChangeArrowheads="1"/>
          </p:cNvSpPr>
          <p:nvPr/>
        </p:nvSpPr>
        <p:spPr bwMode="auto">
          <a:xfrm>
            <a:off x="2419600" y="3424050"/>
            <a:ext cx="2209800" cy="5921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a:solidFill>
                  <a:srgbClr val="C00000"/>
                </a:solidFill>
                <a:latin typeface="Agilent TT Cond" pitchFamily="34" charset="0"/>
              </a:rPr>
              <a:t>Out-of-channel signal</a:t>
            </a:r>
          </a:p>
          <a:p>
            <a:pPr defTabSz="403225">
              <a:buClr>
                <a:srgbClr val="000000"/>
              </a:buClr>
              <a:buSzPct val="90000"/>
              <a:buFont typeface="Monotype Sorts" pitchFamily="2" charset="2"/>
              <a:buNone/>
            </a:pPr>
            <a:r>
              <a:rPr lang="en-US" sz="1400" b="1" dirty="0">
                <a:solidFill>
                  <a:srgbClr val="C00000"/>
                </a:solidFill>
                <a:latin typeface="Agilent TT Cond" pitchFamily="34" charset="0"/>
              </a:rPr>
              <a:t>(CW or modulated signal)</a:t>
            </a:r>
            <a:endParaRPr lang="en-US" sz="1400" dirty="0">
              <a:solidFill>
                <a:srgbClr val="C00000"/>
              </a:solidFill>
              <a:latin typeface="Agilent TT Cond" pitchFamily="34" charset="0"/>
            </a:endParaRPr>
          </a:p>
        </p:txBody>
      </p:sp>
      <p:grpSp>
        <p:nvGrpSpPr>
          <p:cNvPr id="76823" name="Group 27"/>
          <p:cNvGrpSpPr>
            <a:grpSpLocks/>
          </p:cNvGrpSpPr>
          <p:nvPr/>
        </p:nvGrpSpPr>
        <p:grpSpPr bwMode="auto">
          <a:xfrm>
            <a:off x="3124200" y="5181600"/>
            <a:ext cx="1757363" cy="582613"/>
            <a:chOff x="2069" y="2438"/>
            <a:chExt cx="2587" cy="1162"/>
          </a:xfrm>
        </p:grpSpPr>
        <p:sp>
          <p:nvSpPr>
            <p:cNvPr id="76872" name="Freeform 28"/>
            <p:cNvSpPr>
              <a:spLocks/>
            </p:cNvSpPr>
            <p:nvPr/>
          </p:nvSpPr>
          <p:spPr bwMode="auto">
            <a:xfrm>
              <a:off x="2069" y="2473"/>
              <a:ext cx="1102" cy="1127"/>
            </a:xfrm>
            <a:custGeom>
              <a:avLst/>
              <a:gdLst>
                <a:gd name="T0" fmla="*/ 3521 w 748"/>
                <a:gd name="T1" fmla="*/ 0 h 1833"/>
                <a:gd name="T2" fmla="*/ 3514 w 748"/>
                <a:gd name="T3" fmla="*/ 1 h 1833"/>
                <a:gd name="T4" fmla="*/ 3512 w 748"/>
                <a:gd name="T5" fmla="*/ 6 h 1833"/>
                <a:gd name="T6" fmla="*/ 3505 w 748"/>
                <a:gd name="T7" fmla="*/ 11 h 1833"/>
                <a:gd name="T8" fmla="*/ 3495 w 748"/>
                <a:gd name="T9" fmla="*/ 20 h 1833"/>
                <a:gd name="T10" fmla="*/ 3475 w 748"/>
                <a:gd name="T11" fmla="*/ 29 h 1833"/>
                <a:gd name="T12" fmla="*/ 3458 w 748"/>
                <a:gd name="T13" fmla="*/ 40 h 1833"/>
                <a:gd name="T14" fmla="*/ 3434 w 748"/>
                <a:gd name="T15" fmla="*/ 52 h 1833"/>
                <a:gd name="T16" fmla="*/ 3412 w 748"/>
                <a:gd name="T17" fmla="*/ 65 h 1833"/>
                <a:gd name="T18" fmla="*/ 3377 w 748"/>
                <a:gd name="T19" fmla="*/ 78 h 1833"/>
                <a:gd name="T20" fmla="*/ 3343 w 748"/>
                <a:gd name="T21" fmla="*/ 91 h 1833"/>
                <a:gd name="T22" fmla="*/ 3297 w 748"/>
                <a:gd name="T23" fmla="*/ 105 h 1833"/>
                <a:gd name="T24" fmla="*/ 3256 w 748"/>
                <a:gd name="T25" fmla="*/ 117 h 1833"/>
                <a:gd name="T26" fmla="*/ 3197 w 748"/>
                <a:gd name="T27" fmla="*/ 129 h 1833"/>
                <a:gd name="T28" fmla="*/ 3142 w 748"/>
                <a:gd name="T29" fmla="*/ 140 h 1833"/>
                <a:gd name="T30" fmla="*/ 3082 w 748"/>
                <a:gd name="T31" fmla="*/ 149 h 1833"/>
                <a:gd name="T32" fmla="*/ 3014 w 748"/>
                <a:gd name="T33" fmla="*/ 157 h 1833"/>
                <a:gd name="T34" fmla="*/ 2977 w 748"/>
                <a:gd name="T35" fmla="*/ 160 h 1833"/>
                <a:gd name="T36" fmla="*/ 2939 w 748"/>
                <a:gd name="T37" fmla="*/ 164 h 1833"/>
                <a:gd name="T38" fmla="*/ 2893 w 748"/>
                <a:gd name="T39" fmla="*/ 167 h 1833"/>
                <a:gd name="T40" fmla="*/ 2839 w 748"/>
                <a:gd name="T41" fmla="*/ 170 h 1833"/>
                <a:gd name="T42" fmla="*/ 2776 w 748"/>
                <a:gd name="T43" fmla="*/ 173 h 1833"/>
                <a:gd name="T44" fmla="*/ 2709 w 748"/>
                <a:gd name="T45" fmla="*/ 177 h 1833"/>
                <a:gd name="T46" fmla="*/ 2643 w 748"/>
                <a:gd name="T47" fmla="*/ 181 h 1833"/>
                <a:gd name="T48" fmla="*/ 2577 w 748"/>
                <a:gd name="T49" fmla="*/ 184 h 1833"/>
                <a:gd name="T50" fmla="*/ 2499 w 748"/>
                <a:gd name="T51" fmla="*/ 188 h 1833"/>
                <a:gd name="T52" fmla="*/ 2426 w 748"/>
                <a:gd name="T53" fmla="*/ 192 h 1833"/>
                <a:gd name="T54" fmla="*/ 2347 w 748"/>
                <a:gd name="T55" fmla="*/ 195 h 1833"/>
                <a:gd name="T56" fmla="*/ 2276 w 748"/>
                <a:gd name="T57" fmla="*/ 199 h 1833"/>
                <a:gd name="T58" fmla="*/ 2203 w 748"/>
                <a:gd name="T59" fmla="*/ 202 h 1833"/>
                <a:gd name="T60" fmla="*/ 2133 w 748"/>
                <a:gd name="T61" fmla="*/ 205 h 1833"/>
                <a:gd name="T62" fmla="*/ 2073 w 748"/>
                <a:gd name="T63" fmla="*/ 207 h 1833"/>
                <a:gd name="T64" fmla="*/ 2012 w 748"/>
                <a:gd name="T65" fmla="*/ 210 h 1833"/>
                <a:gd name="T66" fmla="*/ 1918 w 748"/>
                <a:gd name="T67" fmla="*/ 213 h 1833"/>
                <a:gd name="T68" fmla="*/ 1799 w 748"/>
                <a:gd name="T69" fmla="*/ 216 h 1833"/>
                <a:gd name="T70" fmla="*/ 1663 w 748"/>
                <a:gd name="T71" fmla="*/ 220 h 1833"/>
                <a:gd name="T72" fmla="*/ 1513 w 748"/>
                <a:gd name="T73" fmla="*/ 224 h 1833"/>
                <a:gd name="T74" fmla="*/ 1345 w 748"/>
                <a:gd name="T75" fmla="*/ 229 h 1833"/>
                <a:gd name="T76" fmla="*/ 1183 w 748"/>
                <a:gd name="T77" fmla="*/ 233 h 1833"/>
                <a:gd name="T78" fmla="*/ 1014 w 748"/>
                <a:gd name="T79" fmla="*/ 237 h 1833"/>
                <a:gd name="T80" fmla="*/ 844 w 748"/>
                <a:gd name="T81" fmla="*/ 242 h 1833"/>
                <a:gd name="T82" fmla="*/ 675 w 748"/>
                <a:gd name="T83" fmla="*/ 246 h 1833"/>
                <a:gd name="T84" fmla="*/ 519 w 748"/>
                <a:gd name="T85" fmla="*/ 250 h 1833"/>
                <a:gd name="T86" fmla="*/ 377 w 748"/>
                <a:gd name="T87" fmla="*/ 253 h 1833"/>
                <a:gd name="T88" fmla="*/ 256 w 748"/>
                <a:gd name="T89" fmla="*/ 256 h 1833"/>
                <a:gd name="T90" fmla="*/ 147 w 748"/>
                <a:gd name="T91" fmla="*/ 259 h 1833"/>
                <a:gd name="T92" fmla="*/ 68 w 748"/>
                <a:gd name="T93" fmla="*/ 261 h 1833"/>
                <a:gd name="T94" fmla="*/ 13 w 748"/>
                <a:gd name="T95" fmla="*/ 261 h 1833"/>
                <a:gd name="T96" fmla="*/ 0 w 748"/>
                <a:gd name="T97" fmla="*/ 261 h 18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8"/>
                <a:gd name="T148" fmla="*/ 0 h 1833"/>
                <a:gd name="T149" fmla="*/ 748 w 748"/>
                <a:gd name="T150" fmla="*/ 1833 h 18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8" h="1833">
                  <a:moveTo>
                    <a:pt x="747" y="0"/>
                  </a:moveTo>
                  <a:lnTo>
                    <a:pt x="746" y="10"/>
                  </a:lnTo>
                  <a:lnTo>
                    <a:pt x="745" y="37"/>
                  </a:lnTo>
                  <a:lnTo>
                    <a:pt x="744" y="80"/>
                  </a:lnTo>
                  <a:lnTo>
                    <a:pt x="742" y="136"/>
                  </a:lnTo>
                  <a:lnTo>
                    <a:pt x="738" y="204"/>
                  </a:lnTo>
                  <a:lnTo>
                    <a:pt x="734" y="281"/>
                  </a:lnTo>
                  <a:lnTo>
                    <a:pt x="729" y="365"/>
                  </a:lnTo>
                  <a:lnTo>
                    <a:pt x="724" y="453"/>
                  </a:lnTo>
                  <a:lnTo>
                    <a:pt x="717" y="546"/>
                  </a:lnTo>
                  <a:lnTo>
                    <a:pt x="709" y="638"/>
                  </a:lnTo>
                  <a:lnTo>
                    <a:pt x="700" y="730"/>
                  </a:lnTo>
                  <a:lnTo>
                    <a:pt x="691" y="819"/>
                  </a:lnTo>
                  <a:lnTo>
                    <a:pt x="679" y="903"/>
                  </a:lnTo>
                  <a:lnTo>
                    <a:pt x="667" y="979"/>
                  </a:lnTo>
                  <a:lnTo>
                    <a:pt x="654" y="1045"/>
                  </a:lnTo>
                  <a:lnTo>
                    <a:pt x="640" y="1099"/>
                  </a:lnTo>
                  <a:lnTo>
                    <a:pt x="632" y="1120"/>
                  </a:lnTo>
                  <a:lnTo>
                    <a:pt x="624" y="1142"/>
                  </a:lnTo>
                  <a:lnTo>
                    <a:pt x="614" y="1165"/>
                  </a:lnTo>
                  <a:lnTo>
                    <a:pt x="603" y="1189"/>
                  </a:lnTo>
                  <a:lnTo>
                    <a:pt x="589" y="1215"/>
                  </a:lnTo>
                  <a:lnTo>
                    <a:pt x="575" y="1241"/>
                  </a:lnTo>
                  <a:lnTo>
                    <a:pt x="561" y="1266"/>
                  </a:lnTo>
                  <a:lnTo>
                    <a:pt x="547" y="1291"/>
                  </a:lnTo>
                  <a:lnTo>
                    <a:pt x="530" y="1317"/>
                  </a:lnTo>
                  <a:lnTo>
                    <a:pt x="515" y="1343"/>
                  </a:lnTo>
                  <a:lnTo>
                    <a:pt x="498" y="1367"/>
                  </a:lnTo>
                  <a:lnTo>
                    <a:pt x="483" y="1390"/>
                  </a:lnTo>
                  <a:lnTo>
                    <a:pt x="468" y="1412"/>
                  </a:lnTo>
                  <a:lnTo>
                    <a:pt x="453" y="1432"/>
                  </a:lnTo>
                  <a:lnTo>
                    <a:pt x="440" y="1450"/>
                  </a:lnTo>
                  <a:lnTo>
                    <a:pt x="427" y="1466"/>
                  </a:lnTo>
                  <a:lnTo>
                    <a:pt x="407" y="1488"/>
                  </a:lnTo>
                  <a:lnTo>
                    <a:pt x="382" y="1514"/>
                  </a:lnTo>
                  <a:lnTo>
                    <a:pt x="353" y="1542"/>
                  </a:lnTo>
                  <a:lnTo>
                    <a:pt x="321" y="1570"/>
                  </a:lnTo>
                  <a:lnTo>
                    <a:pt x="286" y="1601"/>
                  </a:lnTo>
                  <a:lnTo>
                    <a:pt x="251" y="1631"/>
                  </a:lnTo>
                  <a:lnTo>
                    <a:pt x="215" y="1662"/>
                  </a:lnTo>
                  <a:lnTo>
                    <a:pt x="179" y="1690"/>
                  </a:lnTo>
                  <a:lnTo>
                    <a:pt x="143" y="1720"/>
                  </a:lnTo>
                  <a:lnTo>
                    <a:pt x="110" y="1746"/>
                  </a:lnTo>
                  <a:lnTo>
                    <a:pt x="80" y="1771"/>
                  </a:lnTo>
                  <a:lnTo>
                    <a:pt x="54" y="1791"/>
                  </a:lnTo>
                  <a:lnTo>
                    <a:pt x="31" y="1809"/>
                  </a:lnTo>
                  <a:lnTo>
                    <a:pt x="14" y="1822"/>
                  </a:lnTo>
                  <a:lnTo>
                    <a:pt x="3" y="1830"/>
                  </a:lnTo>
                  <a:lnTo>
                    <a:pt x="0" y="1832"/>
                  </a:lnTo>
                </a:path>
              </a:pathLst>
            </a:custGeom>
            <a:noFill/>
            <a:ln w="38100">
              <a:solidFill>
                <a:srgbClr val="FF9933"/>
              </a:solidFill>
              <a:round/>
              <a:headEnd/>
              <a:tailEnd/>
            </a:ln>
          </p:spPr>
          <p:txBody>
            <a:bodyPr/>
            <a:lstStyle/>
            <a:p>
              <a:endParaRPr lang="en-US" dirty="0">
                <a:latin typeface="Agilent TT Cond" pitchFamily="34" charset="0"/>
              </a:endParaRPr>
            </a:p>
          </p:txBody>
        </p:sp>
        <p:sp>
          <p:nvSpPr>
            <p:cNvPr id="76873" name="Freeform 29"/>
            <p:cNvSpPr>
              <a:spLocks/>
            </p:cNvSpPr>
            <p:nvPr/>
          </p:nvSpPr>
          <p:spPr bwMode="auto">
            <a:xfrm>
              <a:off x="3531" y="2473"/>
              <a:ext cx="1125" cy="1127"/>
            </a:xfrm>
            <a:custGeom>
              <a:avLst/>
              <a:gdLst>
                <a:gd name="T0" fmla="*/ 0 w 748"/>
                <a:gd name="T1" fmla="*/ 0 h 1833"/>
                <a:gd name="T2" fmla="*/ 0 w 748"/>
                <a:gd name="T3" fmla="*/ 1 h 1833"/>
                <a:gd name="T4" fmla="*/ 0 w 748"/>
                <a:gd name="T5" fmla="*/ 6 h 1833"/>
                <a:gd name="T6" fmla="*/ 12 w 748"/>
                <a:gd name="T7" fmla="*/ 11 h 1833"/>
                <a:gd name="T8" fmla="*/ 27 w 748"/>
                <a:gd name="T9" fmla="*/ 20 h 1833"/>
                <a:gd name="T10" fmla="*/ 39 w 748"/>
                <a:gd name="T11" fmla="*/ 29 h 1833"/>
                <a:gd name="T12" fmla="*/ 59 w 748"/>
                <a:gd name="T13" fmla="*/ 40 h 1833"/>
                <a:gd name="T14" fmla="*/ 81 w 748"/>
                <a:gd name="T15" fmla="*/ 52 h 1833"/>
                <a:gd name="T16" fmla="*/ 113 w 748"/>
                <a:gd name="T17" fmla="*/ 65 h 1833"/>
                <a:gd name="T18" fmla="*/ 143 w 748"/>
                <a:gd name="T19" fmla="*/ 78 h 1833"/>
                <a:gd name="T20" fmla="*/ 183 w 748"/>
                <a:gd name="T21" fmla="*/ 91 h 1833"/>
                <a:gd name="T22" fmla="*/ 230 w 748"/>
                <a:gd name="T23" fmla="*/ 105 h 1833"/>
                <a:gd name="T24" fmla="*/ 275 w 748"/>
                <a:gd name="T25" fmla="*/ 117 h 1833"/>
                <a:gd name="T26" fmla="*/ 332 w 748"/>
                <a:gd name="T27" fmla="*/ 129 h 1833"/>
                <a:gd name="T28" fmla="*/ 399 w 748"/>
                <a:gd name="T29" fmla="*/ 140 h 1833"/>
                <a:gd name="T30" fmla="*/ 466 w 748"/>
                <a:gd name="T31" fmla="*/ 149 h 1833"/>
                <a:gd name="T32" fmla="*/ 547 w 748"/>
                <a:gd name="T33" fmla="*/ 157 h 1833"/>
                <a:gd name="T34" fmla="*/ 579 w 748"/>
                <a:gd name="T35" fmla="*/ 160 h 1833"/>
                <a:gd name="T36" fmla="*/ 623 w 748"/>
                <a:gd name="T37" fmla="*/ 164 h 1833"/>
                <a:gd name="T38" fmla="*/ 677 w 748"/>
                <a:gd name="T39" fmla="*/ 167 h 1833"/>
                <a:gd name="T40" fmla="*/ 737 w 748"/>
                <a:gd name="T41" fmla="*/ 170 h 1833"/>
                <a:gd name="T42" fmla="*/ 799 w 748"/>
                <a:gd name="T43" fmla="*/ 173 h 1833"/>
                <a:gd name="T44" fmla="*/ 871 w 748"/>
                <a:gd name="T45" fmla="*/ 177 h 1833"/>
                <a:gd name="T46" fmla="*/ 943 w 748"/>
                <a:gd name="T47" fmla="*/ 181 h 1833"/>
                <a:gd name="T48" fmla="*/ 1027 w 748"/>
                <a:gd name="T49" fmla="*/ 184 h 1833"/>
                <a:gd name="T50" fmla="*/ 1099 w 748"/>
                <a:gd name="T51" fmla="*/ 188 h 1833"/>
                <a:gd name="T52" fmla="*/ 1181 w 748"/>
                <a:gd name="T53" fmla="*/ 192 h 1833"/>
                <a:gd name="T54" fmla="*/ 1262 w 748"/>
                <a:gd name="T55" fmla="*/ 195 h 1833"/>
                <a:gd name="T56" fmla="*/ 1348 w 748"/>
                <a:gd name="T57" fmla="*/ 199 h 1833"/>
                <a:gd name="T58" fmla="*/ 1423 w 748"/>
                <a:gd name="T59" fmla="*/ 202 h 1833"/>
                <a:gd name="T60" fmla="*/ 1499 w 748"/>
                <a:gd name="T61" fmla="*/ 205 h 1833"/>
                <a:gd name="T62" fmla="*/ 1566 w 748"/>
                <a:gd name="T63" fmla="*/ 207 h 1833"/>
                <a:gd name="T64" fmla="*/ 1635 w 748"/>
                <a:gd name="T65" fmla="*/ 210 h 1833"/>
                <a:gd name="T66" fmla="*/ 1736 w 748"/>
                <a:gd name="T67" fmla="*/ 213 h 1833"/>
                <a:gd name="T68" fmla="*/ 1862 w 748"/>
                <a:gd name="T69" fmla="*/ 216 h 1833"/>
                <a:gd name="T70" fmla="*/ 2006 w 748"/>
                <a:gd name="T71" fmla="*/ 220 h 1833"/>
                <a:gd name="T72" fmla="*/ 2172 w 748"/>
                <a:gd name="T73" fmla="*/ 224 h 1833"/>
                <a:gd name="T74" fmla="*/ 2343 w 748"/>
                <a:gd name="T75" fmla="*/ 229 h 1833"/>
                <a:gd name="T76" fmla="*/ 2527 w 748"/>
                <a:gd name="T77" fmla="*/ 233 h 1833"/>
                <a:gd name="T78" fmla="*/ 2712 w 748"/>
                <a:gd name="T79" fmla="*/ 237 h 1833"/>
                <a:gd name="T80" fmla="*/ 2903 w 748"/>
                <a:gd name="T81" fmla="*/ 242 h 1833"/>
                <a:gd name="T82" fmla="*/ 3076 w 748"/>
                <a:gd name="T83" fmla="*/ 246 h 1833"/>
                <a:gd name="T84" fmla="*/ 3249 w 748"/>
                <a:gd name="T85" fmla="*/ 250 h 1833"/>
                <a:gd name="T86" fmla="*/ 3401 w 748"/>
                <a:gd name="T87" fmla="*/ 253 h 1833"/>
                <a:gd name="T88" fmla="*/ 3542 w 748"/>
                <a:gd name="T89" fmla="*/ 256 h 1833"/>
                <a:gd name="T90" fmla="*/ 3653 w 748"/>
                <a:gd name="T91" fmla="*/ 259 h 1833"/>
                <a:gd name="T92" fmla="*/ 3739 w 748"/>
                <a:gd name="T93" fmla="*/ 261 h 1833"/>
                <a:gd name="T94" fmla="*/ 3796 w 748"/>
                <a:gd name="T95" fmla="*/ 261 h 1833"/>
                <a:gd name="T96" fmla="*/ 3820 w 748"/>
                <a:gd name="T97" fmla="*/ 261 h 18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8"/>
                <a:gd name="T148" fmla="*/ 0 h 1833"/>
                <a:gd name="T149" fmla="*/ 748 w 748"/>
                <a:gd name="T150" fmla="*/ 1833 h 18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8" h="1833">
                  <a:moveTo>
                    <a:pt x="0" y="0"/>
                  </a:moveTo>
                  <a:lnTo>
                    <a:pt x="0" y="10"/>
                  </a:lnTo>
                  <a:lnTo>
                    <a:pt x="0" y="37"/>
                  </a:lnTo>
                  <a:lnTo>
                    <a:pt x="2" y="80"/>
                  </a:lnTo>
                  <a:lnTo>
                    <a:pt x="5" y="136"/>
                  </a:lnTo>
                  <a:lnTo>
                    <a:pt x="7" y="204"/>
                  </a:lnTo>
                  <a:lnTo>
                    <a:pt x="11" y="281"/>
                  </a:lnTo>
                  <a:lnTo>
                    <a:pt x="16" y="365"/>
                  </a:lnTo>
                  <a:lnTo>
                    <a:pt x="22" y="453"/>
                  </a:lnTo>
                  <a:lnTo>
                    <a:pt x="28" y="546"/>
                  </a:lnTo>
                  <a:lnTo>
                    <a:pt x="36" y="638"/>
                  </a:lnTo>
                  <a:lnTo>
                    <a:pt x="45" y="730"/>
                  </a:lnTo>
                  <a:lnTo>
                    <a:pt x="54" y="819"/>
                  </a:lnTo>
                  <a:lnTo>
                    <a:pt x="65" y="903"/>
                  </a:lnTo>
                  <a:lnTo>
                    <a:pt x="78" y="979"/>
                  </a:lnTo>
                  <a:lnTo>
                    <a:pt x="91" y="1045"/>
                  </a:lnTo>
                  <a:lnTo>
                    <a:pt x="107" y="1099"/>
                  </a:lnTo>
                  <a:lnTo>
                    <a:pt x="113" y="1120"/>
                  </a:lnTo>
                  <a:lnTo>
                    <a:pt x="122" y="1142"/>
                  </a:lnTo>
                  <a:lnTo>
                    <a:pt x="132" y="1165"/>
                  </a:lnTo>
                  <a:lnTo>
                    <a:pt x="144" y="1189"/>
                  </a:lnTo>
                  <a:lnTo>
                    <a:pt x="156" y="1215"/>
                  </a:lnTo>
                  <a:lnTo>
                    <a:pt x="170" y="1241"/>
                  </a:lnTo>
                  <a:lnTo>
                    <a:pt x="184" y="1266"/>
                  </a:lnTo>
                  <a:lnTo>
                    <a:pt x="201" y="1291"/>
                  </a:lnTo>
                  <a:lnTo>
                    <a:pt x="215" y="1317"/>
                  </a:lnTo>
                  <a:lnTo>
                    <a:pt x="231" y="1343"/>
                  </a:lnTo>
                  <a:lnTo>
                    <a:pt x="247" y="1367"/>
                  </a:lnTo>
                  <a:lnTo>
                    <a:pt x="263" y="1390"/>
                  </a:lnTo>
                  <a:lnTo>
                    <a:pt x="278" y="1412"/>
                  </a:lnTo>
                  <a:lnTo>
                    <a:pt x="293" y="1432"/>
                  </a:lnTo>
                  <a:lnTo>
                    <a:pt x="306" y="1450"/>
                  </a:lnTo>
                  <a:lnTo>
                    <a:pt x="320" y="1466"/>
                  </a:lnTo>
                  <a:lnTo>
                    <a:pt x="339" y="1488"/>
                  </a:lnTo>
                  <a:lnTo>
                    <a:pt x="364" y="1514"/>
                  </a:lnTo>
                  <a:lnTo>
                    <a:pt x="392" y="1542"/>
                  </a:lnTo>
                  <a:lnTo>
                    <a:pt x="424" y="1570"/>
                  </a:lnTo>
                  <a:lnTo>
                    <a:pt x="458" y="1601"/>
                  </a:lnTo>
                  <a:lnTo>
                    <a:pt x="494" y="1631"/>
                  </a:lnTo>
                  <a:lnTo>
                    <a:pt x="530" y="1662"/>
                  </a:lnTo>
                  <a:lnTo>
                    <a:pt x="567" y="1690"/>
                  </a:lnTo>
                  <a:lnTo>
                    <a:pt x="601" y="1720"/>
                  </a:lnTo>
                  <a:lnTo>
                    <a:pt x="635" y="1746"/>
                  </a:lnTo>
                  <a:lnTo>
                    <a:pt x="664" y="1771"/>
                  </a:lnTo>
                  <a:lnTo>
                    <a:pt x="692" y="1791"/>
                  </a:lnTo>
                  <a:lnTo>
                    <a:pt x="714" y="1809"/>
                  </a:lnTo>
                  <a:lnTo>
                    <a:pt x="731" y="1822"/>
                  </a:lnTo>
                  <a:lnTo>
                    <a:pt x="742" y="1830"/>
                  </a:lnTo>
                  <a:lnTo>
                    <a:pt x="747" y="1832"/>
                  </a:lnTo>
                </a:path>
              </a:pathLst>
            </a:custGeom>
            <a:noFill/>
            <a:ln w="38100">
              <a:solidFill>
                <a:srgbClr val="FF9933"/>
              </a:solidFill>
              <a:round/>
              <a:headEnd/>
              <a:tailEnd/>
            </a:ln>
          </p:spPr>
          <p:txBody>
            <a:bodyPr/>
            <a:lstStyle/>
            <a:p>
              <a:endParaRPr lang="en-US" dirty="0">
                <a:latin typeface="Agilent TT Cond" pitchFamily="34" charset="0"/>
              </a:endParaRPr>
            </a:p>
          </p:txBody>
        </p:sp>
        <p:sp>
          <p:nvSpPr>
            <p:cNvPr id="76874" name="Freeform 30"/>
            <p:cNvSpPr>
              <a:spLocks/>
            </p:cNvSpPr>
            <p:nvPr/>
          </p:nvSpPr>
          <p:spPr bwMode="auto">
            <a:xfrm>
              <a:off x="3165" y="2438"/>
              <a:ext cx="366" cy="94"/>
            </a:xfrm>
            <a:custGeom>
              <a:avLst/>
              <a:gdLst>
                <a:gd name="T0" fmla="*/ 0 w 312"/>
                <a:gd name="T1" fmla="*/ 33 h 104"/>
                <a:gd name="T2" fmla="*/ 67 w 312"/>
                <a:gd name="T3" fmla="*/ 50 h 104"/>
                <a:gd name="T4" fmla="*/ 205 w 312"/>
                <a:gd name="T5" fmla="*/ 50 h 104"/>
                <a:gd name="T6" fmla="*/ 272 w 312"/>
                <a:gd name="T7" fmla="*/ 42 h 104"/>
                <a:gd name="T8" fmla="*/ 408 w 312"/>
                <a:gd name="T9" fmla="*/ 50 h 104"/>
                <a:gd name="T10" fmla="*/ 501 w 312"/>
                <a:gd name="T11" fmla="*/ 50 h 104"/>
                <a:gd name="T12" fmla="*/ 590 w 312"/>
                <a:gd name="T13" fmla="*/ 42 h 104"/>
                <a:gd name="T14" fmla="*/ 0 60000 65536"/>
                <a:gd name="T15" fmla="*/ 0 60000 65536"/>
                <a:gd name="T16" fmla="*/ 0 60000 65536"/>
                <a:gd name="T17" fmla="*/ 0 60000 65536"/>
                <a:gd name="T18" fmla="*/ 0 60000 65536"/>
                <a:gd name="T19" fmla="*/ 0 60000 65536"/>
                <a:gd name="T20" fmla="*/ 0 60000 65536"/>
                <a:gd name="T21" fmla="*/ 0 w 312"/>
                <a:gd name="T22" fmla="*/ 0 h 104"/>
                <a:gd name="T23" fmla="*/ 312 w 312"/>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104">
                  <a:moveTo>
                    <a:pt x="0" y="50"/>
                  </a:moveTo>
                  <a:cubicBezTo>
                    <a:pt x="12" y="58"/>
                    <a:pt x="22" y="74"/>
                    <a:pt x="36" y="74"/>
                  </a:cubicBezTo>
                  <a:cubicBezTo>
                    <a:pt x="132" y="74"/>
                    <a:pt x="12" y="10"/>
                    <a:pt x="108" y="74"/>
                  </a:cubicBezTo>
                  <a:cubicBezTo>
                    <a:pt x="120" y="70"/>
                    <a:pt x="132" y="60"/>
                    <a:pt x="144" y="62"/>
                  </a:cubicBezTo>
                  <a:cubicBezTo>
                    <a:pt x="237" y="78"/>
                    <a:pt x="126" y="104"/>
                    <a:pt x="216" y="74"/>
                  </a:cubicBezTo>
                  <a:cubicBezTo>
                    <a:pt x="241" y="0"/>
                    <a:pt x="209" y="58"/>
                    <a:pt x="264" y="74"/>
                  </a:cubicBezTo>
                  <a:cubicBezTo>
                    <a:pt x="280" y="79"/>
                    <a:pt x="312" y="62"/>
                    <a:pt x="312" y="62"/>
                  </a:cubicBezTo>
                </a:path>
              </a:pathLst>
            </a:custGeom>
            <a:noFill/>
            <a:ln w="38100">
              <a:solidFill>
                <a:srgbClr val="FF9900"/>
              </a:solidFill>
              <a:round/>
              <a:headEnd/>
              <a:tailEnd/>
            </a:ln>
          </p:spPr>
          <p:txBody>
            <a:bodyPr wrap="none" anchor="ctr"/>
            <a:lstStyle/>
            <a:p>
              <a:endParaRPr lang="en-US" dirty="0">
                <a:latin typeface="Agilent TT Cond" pitchFamily="34" charset="0"/>
              </a:endParaRPr>
            </a:p>
          </p:txBody>
        </p:sp>
      </p:grpSp>
      <p:sp>
        <p:nvSpPr>
          <p:cNvPr id="76825" name="Text Box 32"/>
          <p:cNvSpPr txBox="1">
            <a:spLocks noChangeArrowheads="1"/>
          </p:cNvSpPr>
          <p:nvPr/>
        </p:nvSpPr>
        <p:spPr bwMode="auto">
          <a:xfrm flipH="1">
            <a:off x="6656388" y="2139950"/>
            <a:ext cx="1103312" cy="304800"/>
          </a:xfrm>
          <a:prstGeom prst="rect">
            <a:avLst/>
          </a:prstGeom>
          <a:noFill/>
          <a:ln w="9525">
            <a:noFill/>
            <a:miter lim="800000"/>
            <a:headEnd/>
            <a:tailEnd/>
          </a:ln>
        </p:spPr>
        <p:txBody>
          <a:bodyPr>
            <a:spAutoFit/>
          </a:bodyPr>
          <a:lstStyle/>
          <a:p>
            <a:pPr algn="ctr" eaLnBrk="1" hangingPunct="1">
              <a:spcBef>
                <a:spcPct val="50000"/>
              </a:spcBef>
            </a:pPr>
            <a:r>
              <a:rPr lang="en-US" sz="1400" dirty="0">
                <a:latin typeface="Agilent TT Cond" pitchFamily="34" charset="0"/>
              </a:rPr>
              <a:t>Baseband</a:t>
            </a:r>
          </a:p>
        </p:txBody>
      </p:sp>
      <p:sp>
        <p:nvSpPr>
          <p:cNvPr id="76826" name="Rectangle 33"/>
          <p:cNvSpPr>
            <a:spLocks noChangeArrowheads="1"/>
          </p:cNvSpPr>
          <p:nvPr/>
        </p:nvSpPr>
        <p:spPr bwMode="auto">
          <a:xfrm flipH="1">
            <a:off x="7391400" y="2514600"/>
            <a:ext cx="457200" cy="401638"/>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200" b="1" dirty="0">
                <a:latin typeface="Agilent TT Cond" pitchFamily="34" charset="0"/>
              </a:rPr>
              <a:t>DSP</a:t>
            </a:r>
            <a:endParaRPr lang="en-US" sz="1200" b="1" dirty="0">
              <a:solidFill>
                <a:schemeClr val="bg2"/>
              </a:solidFill>
              <a:latin typeface="Agilent TT Cond" pitchFamily="34" charset="0"/>
            </a:endParaRPr>
          </a:p>
        </p:txBody>
      </p:sp>
      <p:sp>
        <p:nvSpPr>
          <p:cNvPr id="76827" name="Line 34"/>
          <p:cNvSpPr>
            <a:spLocks noChangeShapeType="1"/>
          </p:cNvSpPr>
          <p:nvPr/>
        </p:nvSpPr>
        <p:spPr bwMode="auto">
          <a:xfrm flipV="1">
            <a:off x="6124575" y="2743200"/>
            <a:ext cx="214313" cy="3174"/>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grpSp>
        <p:nvGrpSpPr>
          <p:cNvPr id="76828" name="Group 35"/>
          <p:cNvGrpSpPr>
            <a:grpSpLocks/>
          </p:cNvGrpSpPr>
          <p:nvPr/>
        </p:nvGrpSpPr>
        <p:grpSpPr bwMode="auto">
          <a:xfrm flipH="1">
            <a:off x="5667375" y="2543175"/>
            <a:ext cx="457200" cy="636588"/>
            <a:chOff x="3024" y="2304"/>
            <a:chExt cx="384" cy="672"/>
          </a:xfrm>
        </p:grpSpPr>
        <p:sp>
          <p:nvSpPr>
            <p:cNvPr id="76868" name="Oval 36"/>
            <p:cNvSpPr>
              <a:spLocks noChangeArrowheads="1"/>
            </p:cNvSpPr>
            <p:nvPr/>
          </p:nvSpPr>
          <p:spPr bwMode="auto">
            <a:xfrm>
              <a:off x="3024" y="2304"/>
              <a:ext cx="384" cy="384"/>
            </a:xfrm>
            <a:prstGeom prst="ellipse">
              <a:avLst/>
            </a:prstGeom>
            <a:solidFill>
              <a:srgbClr val="FFFF00"/>
            </a:solidFill>
            <a:ln w="38100">
              <a:solidFill>
                <a:schemeClr val="tx1"/>
              </a:solidFill>
              <a:round/>
              <a:headEnd/>
              <a:tailEnd/>
            </a:ln>
          </p:spPr>
          <p:txBody>
            <a:bodyPr wrap="none" anchor="ctr"/>
            <a:lstStyle/>
            <a:p>
              <a:endParaRPr lang="en-US" dirty="0">
                <a:latin typeface="Agilent TT Cond" pitchFamily="34" charset="0"/>
              </a:endParaRPr>
            </a:p>
          </p:txBody>
        </p:sp>
        <p:sp>
          <p:nvSpPr>
            <p:cNvPr id="76869" name="Line 37"/>
            <p:cNvSpPr>
              <a:spLocks noChangeShapeType="1"/>
            </p:cNvSpPr>
            <p:nvPr/>
          </p:nvSpPr>
          <p:spPr bwMode="auto">
            <a:xfrm flipV="1">
              <a:off x="3072" y="2352"/>
              <a:ext cx="288" cy="288"/>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76870" name="Line 38"/>
            <p:cNvSpPr>
              <a:spLocks noChangeShapeType="1"/>
            </p:cNvSpPr>
            <p:nvPr/>
          </p:nvSpPr>
          <p:spPr bwMode="auto">
            <a:xfrm flipH="1" flipV="1">
              <a:off x="3072" y="2352"/>
              <a:ext cx="288" cy="288"/>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76871" name="Line 39"/>
            <p:cNvSpPr>
              <a:spLocks noChangeShapeType="1"/>
            </p:cNvSpPr>
            <p:nvPr/>
          </p:nvSpPr>
          <p:spPr bwMode="auto">
            <a:xfrm>
              <a:off x="3216" y="2688"/>
              <a:ext cx="1" cy="288"/>
            </a:xfrm>
            <a:prstGeom prst="line">
              <a:avLst/>
            </a:prstGeom>
            <a:noFill/>
            <a:ln w="22225">
              <a:solidFill>
                <a:schemeClr val="tx1"/>
              </a:solidFill>
              <a:round/>
              <a:headEnd type="triangle" w="med" len="med"/>
              <a:tailEnd/>
            </a:ln>
          </p:spPr>
          <p:txBody>
            <a:bodyPr wrap="none"/>
            <a:lstStyle/>
            <a:p>
              <a:endParaRPr lang="en-US" dirty="0">
                <a:latin typeface="Agilent TT Cond" pitchFamily="34" charset="0"/>
              </a:endParaRPr>
            </a:p>
          </p:txBody>
        </p:sp>
      </p:grpSp>
      <p:grpSp>
        <p:nvGrpSpPr>
          <p:cNvPr id="76829" name="Group 40"/>
          <p:cNvGrpSpPr>
            <a:grpSpLocks/>
          </p:cNvGrpSpPr>
          <p:nvPr/>
        </p:nvGrpSpPr>
        <p:grpSpPr bwMode="auto">
          <a:xfrm flipH="1">
            <a:off x="5762625" y="3170238"/>
            <a:ext cx="304800" cy="301625"/>
            <a:chOff x="2605" y="3193"/>
            <a:chExt cx="137" cy="163"/>
          </a:xfrm>
        </p:grpSpPr>
        <p:sp>
          <p:nvSpPr>
            <p:cNvPr id="76866" name="Oval 41"/>
            <p:cNvSpPr>
              <a:spLocks noChangeArrowheads="1"/>
            </p:cNvSpPr>
            <p:nvPr/>
          </p:nvSpPr>
          <p:spPr bwMode="auto">
            <a:xfrm>
              <a:off x="2605" y="3193"/>
              <a:ext cx="137" cy="163"/>
            </a:xfrm>
            <a:prstGeom prst="ellipse">
              <a:avLst/>
            </a:prstGeom>
            <a:noFill/>
            <a:ln w="18732">
              <a:solidFill>
                <a:srgbClr val="400080"/>
              </a:solidFill>
              <a:round/>
              <a:headEnd/>
              <a:tailEnd/>
            </a:ln>
          </p:spPr>
          <p:txBody>
            <a:bodyPr lIns="0" tIns="0" rIns="0" bIns="0"/>
            <a:lstStyle/>
            <a:p>
              <a:endParaRPr lang="en-US" dirty="0">
                <a:latin typeface="Agilent TT Cond" pitchFamily="34" charset="0"/>
              </a:endParaRPr>
            </a:p>
          </p:txBody>
        </p:sp>
        <p:sp>
          <p:nvSpPr>
            <p:cNvPr id="76867" name="Freeform 42"/>
            <p:cNvSpPr>
              <a:spLocks/>
            </p:cNvSpPr>
            <p:nvPr/>
          </p:nvSpPr>
          <p:spPr bwMode="auto">
            <a:xfrm>
              <a:off x="2638" y="3245"/>
              <a:ext cx="85" cy="55"/>
            </a:xfrm>
            <a:custGeom>
              <a:avLst/>
              <a:gdLst>
                <a:gd name="T0" fmla="*/ 0 w 127"/>
                <a:gd name="T1" fmla="*/ 47 h 50"/>
                <a:gd name="T2" fmla="*/ 0 w 127"/>
                <a:gd name="T3" fmla="*/ 47 h 50"/>
                <a:gd name="T4" fmla="*/ 0 w 127"/>
                <a:gd name="T5" fmla="*/ 45 h 50"/>
                <a:gd name="T6" fmla="*/ 0 w 127"/>
                <a:gd name="T7" fmla="*/ 43 h 50"/>
                <a:gd name="T8" fmla="*/ 1 w 127"/>
                <a:gd name="T9" fmla="*/ 40 h 50"/>
                <a:gd name="T10" fmla="*/ 1 w 127"/>
                <a:gd name="T11" fmla="*/ 39 h 50"/>
                <a:gd name="T12" fmla="*/ 1 w 127"/>
                <a:gd name="T13" fmla="*/ 33 h 50"/>
                <a:gd name="T14" fmla="*/ 1 w 127"/>
                <a:gd name="T15" fmla="*/ 30 h 50"/>
                <a:gd name="T16" fmla="*/ 1 w 127"/>
                <a:gd name="T17" fmla="*/ 25 h 50"/>
                <a:gd name="T18" fmla="*/ 2 w 127"/>
                <a:gd name="T19" fmla="*/ 22 h 50"/>
                <a:gd name="T20" fmla="*/ 2 w 127"/>
                <a:gd name="T21" fmla="*/ 16 h 50"/>
                <a:gd name="T22" fmla="*/ 3 w 127"/>
                <a:gd name="T23" fmla="*/ 14 h 50"/>
                <a:gd name="T24" fmla="*/ 3 w 127"/>
                <a:gd name="T25" fmla="*/ 10 h 50"/>
                <a:gd name="T26" fmla="*/ 3 w 127"/>
                <a:gd name="T27" fmla="*/ 4 h 50"/>
                <a:gd name="T28" fmla="*/ 4 w 127"/>
                <a:gd name="T29" fmla="*/ 3 h 50"/>
                <a:gd name="T30" fmla="*/ 4 w 127"/>
                <a:gd name="T31" fmla="*/ 2 h 50"/>
                <a:gd name="T32" fmla="*/ 5 w 127"/>
                <a:gd name="T33" fmla="*/ 0 h 50"/>
                <a:gd name="T34" fmla="*/ 5 w 127"/>
                <a:gd name="T35" fmla="*/ 2 h 50"/>
                <a:gd name="T36" fmla="*/ 6 w 127"/>
                <a:gd name="T37" fmla="*/ 2 h 50"/>
                <a:gd name="T38" fmla="*/ 7 w 127"/>
                <a:gd name="T39" fmla="*/ 9 h 50"/>
                <a:gd name="T40" fmla="*/ 8 w 127"/>
                <a:gd name="T41" fmla="*/ 12 h 50"/>
                <a:gd name="T42" fmla="*/ 9 w 127"/>
                <a:gd name="T43" fmla="*/ 16 h 50"/>
                <a:gd name="T44" fmla="*/ 10 w 127"/>
                <a:gd name="T45" fmla="*/ 24 h 50"/>
                <a:gd name="T46" fmla="*/ 11 w 127"/>
                <a:gd name="T47" fmla="*/ 30 h 50"/>
                <a:gd name="T48" fmla="*/ 11 w 127"/>
                <a:gd name="T49" fmla="*/ 35 h 50"/>
                <a:gd name="T50" fmla="*/ 13 w 127"/>
                <a:gd name="T51" fmla="*/ 44 h 50"/>
                <a:gd name="T52" fmla="*/ 14 w 127"/>
                <a:gd name="T53" fmla="*/ 52 h 50"/>
                <a:gd name="T54" fmla="*/ 14 w 127"/>
                <a:gd name="T55" fmla="*/ 57 h 50"/>
                <a:gd name="T56" fmla="*/ 15 w 127"/>
                <a:gd name="T57" fmla="*/ 63 h 50"/>
                <a:gd name="T58" fmla="*/ 17 w 127"/>
                <a:gd name="T59" fmla="*/ 69 h 50"/>
                <a:gd name="T60" fmla="*/ 17 w 127"/>
                <a:gd name="T61" fmla="*/ 70 h 50"/>
                <a:gd name="T62" fmla="*/ 18 w 127"/>
                <a:gd name="T63" fmla="*/ 72 h 50"/>
                <a:gd name="T64" fmla="*/ 19 w 127"/>
                <a:gd name="T65" fmla="*/ 70 h 50"/>
                <a:gd name="T66" fmla="*/ 19 w 127"/>
                <a:gd name="T67" fmla="*/ 70 h 50"/>
                <a:gd name="T68" fmla="*/ 19 w 127"/>
                <a:gd name="T69" fmla="*/ 69 h 50"/>
                <a:gd name="T70" fmla="*/ 21 w 127"/>
                <a:gd name="T71" fmla="*/ 66 h 50"/>
                <a:gd name="T72" fmla="*/ 21 w 127"/>
                <a:gd name="T73" fmla="*/ 60 h 50"/>
                <a:gd name="T74" fmla="*/ 21 w 127"/>
                <a:gd name="T75" fmla="*/ 57 h 50"/>
                <a:gd name="T76" fmla="*/ 22 w 127"/>
                <a:gd name="T77" fmla="*/ 52 h 50"/>
                <a:gd name="T78" fmla="*/ 22 w 127"/>
                <a:gd name="T79" fmla="*/ 47 h 50"/>
                <a:gd name="T80" fmla="*/ 23 w 127"/>
                <a:gd name="T81" fmla="*/ 41 h 50"/>
                <a:gd name="T82" fmla="*/ 23 w 127"/>
                <a:gd name="T83" fmla="*/ 36 h 50"/>
                <a:gd name="T84" fmla="*/ 23 w 127"/>
                <a:gd name="T85" fmla="*/ 30 h 50"/>
                <a:gd name="T86" fmla="*/ 24 w 127"/>
                <a:gd name="T87" fmla="*/ 26 h 50"/>
                <a:gd name="T88" fmla="*/ 25 w 127"/>
                <a:gd name="T89" fmla="*/ 20 h 50"/>
                <a:gd name="T90" fmla="*/ 25 w 127"/>
                <a:gd name="T91" fmla="*/ 18 h 50"/>
                <a:gd name="T92" fmla="*/ 25 w 127"/>
                <a:gd name="T93" fmla="*/ 14 h 50"/>
                <a:gd name="T94" fmla="*/ 25 w 127"/>
                <a:gd name="T95" fmla="*/ 14 h 50"/>
                <a:gd name="T96" fmla="*/ 25 w 127"/>
                <a:gd name="T97" fmla="*/ 12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50"/>
                <a:gd name="T149" fmla="*/ 127 w 127"/>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50">
                  <a:moveTo>
                    <a:pt x="0" y="32"/>
                  </a:moveTo>
                  <a:lnTo>
                    <a:pt x="0" y="32"/>
                  </a:lnTo>
                  <a:lnTo>
                    <a:pt x="0" y="31"/>
                  </a:lnTo>
                  <a:lnTo>
                    <a:pt x="0" y="29"/>
                  </a:lnTo>
                  <a:lnTo>
                    <a:pt x="2" y="27"/>
                  </a:lnTo>
                  <a:lnTo>
                    <a:pt x="2" y="26"/>
                  </a:lnTo>
                  <a:lnTo>
                    <a:pt x="4" y="23"/>
                  </a:lnTo>
                  <a:lnTo>
                    <a:pt x="6" y="21"/>
                  </a:lnTo>
                  <a:lnTo>
                    <a:pt x="8" y="17"/>
                  </a:lnTo>
                  <a:lnTo>
                    <a:pt x="10" y="15"/>
                  </a:lnTo>
                  <a:lnTo>
                    <a:pt x="12" y="12"/>
                  </a:lnTo>
                  <a:lnTo>
                    <a:pt x="13" y="10"/>
                  </a:lnTo>
                  <a:lnTo>
                    <a:pt x="15" y="6"/>
                  </a:lnTo>
                  <a:lnTo>
                    <a:pt x="17" y="4"/>
                  </a:lnTo>
                  <a:lnTo>
                    <a:pt x="19" y="3"/>
                  </a:lnTo>
                  <a:lnTo>
                    <a:pt x="21" y="2"/>
                  </a:lnTo>
                  <a:lnTo>
                    <a:pt x="23" y="0"/>
                  </a:lnTo>
                  <a:lnTo>
                    <a:pt x="27" y="2"/>
                  </a:lnTo>
                  <a:lnTo>
                    <a:pt x="31" y="2"/>
                  </a:lnTo>
                  <a:lnTo>
                    <a:pt x="35" y="5"/>
                  </a:lnTo>
                  <a:lnTo>
                    <a:pt x="41" y="8"/>
                  </a:lnTo>
                  <a:lnTo>
                    <a:pt x="44" y="12"/>
                  </a:lnTo>
                  <a:lnTo>
                    <a:pt x="50" y="16"/>
                  </a:lnTo>
                  <a:lnTo>
                    <a:pt x="54" y="21"/>
                  </a:lnTo>
                  <a:lnTo>
                    <a:pt x="59" y="24"/>
                  </a:lnTo>
                  <a:lnTo>
                    <a:pt x="63" y="30"/>
                  </a:lnTo>
                  <a:lnTo>
                    <a:pt x="69" y="35"/>
                  </a:lnTo>
                  <a:lnTo>
                    <a:pt x="72" y="39"/>
                  </a:lnTo>
                  <a:lnTo>
                    <a:pt x="78" y="43"/>
                  </a:lnTo>
                  <a:lnTo>
                    <a:pt x="82" y="47"/>
                  </a:lnTo>
                  <a:lnTo>
                    <a:pt x="86" y="48"/>
                  </a:lnTo>
                  <a:lnTo>
                    <a:pt x="90" y="49"/>
                  </a:lnTo>
                  <a:lnTo>
                    <a:pt x="95" y="48"/>
                  </a:lnTo>
                  <a:lnTo>
                    <a:pt x="97" y="48"/>
                  </a:lnTo>
                  <a:lnTo>
                    <a:pt x="99" y="47"/>
                  </a:lnTo>
                  <a:lnTo>
                    <a:pt x="101" y="45"/>
                  </a:lnTo>
                  <a:lnTo>
                    <a:pt x="104" y="41"/>
                  </a:lnTo>
                  <a:lnTo>
                    <a:pt x="106" y="39"/>
                  </a:lnTo>
                  <a:lnTo>
                    <a:pt x="109" y="35"/>
                  </a:lnTo>
                  <a:lnTo>
                    <a:pt x="111" y="32"/>
                  </a:lnTo>
                  <a:lnTo>
                    <a:pt x="115" y="28"/>
                  </a:lnTo>
                  <a:lnTo>
                    <a:pt x="117" y="25"/>
                  </a:lnTo>
                  <a:lnTo>
                    <a:pt x="118" y="21"/>
                  </a:lnTo>
                  <a:lnTo>
                    <a:pt x="120" y="18"/>
                  </a:lnTo>
                  <a:lnTo>
                    <a:pt x="123" y="14"/>
                  </a:lnTo>
                  <a:lnTo>
                    <a:pt x="123" y="13"/>
                  </a:lnTo>
                  <a:lnTo>
                    <a:pt x="125" y="10"/>
                  </a:lnTo>
                  <a:lnTo>
                    <a:pt x="126" y="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grpSp>
      <p:sp>
        <p:nvSpPr>
          <p:cNvPr id="76830" name="Text Box 43"/>
          <p:cNvSpPr txBox="1">
            <a:spLocks noChangeArrowheads="1"/>
          </p:cNvSpPr>
          <p:nvPr/>
        </p:nvSpPr>
        <p:spPr bwMode="auto">
          <a:xfrm flipH="1">
            <a:off x="5143500" y="2071688"/>
            <a:ext cx="646113" cy="304800"/>
          </a:xfrm>
          <a:prstGeom prst="rect">
            <a:avLst/>
          </a:prstGeom>
          <a:noFill/>
          <a:ln w="9525">
            <a:noFill/>
            <a:miter lim="800000"/>
            <a:headEnd/>
            <a:tailEnd/>
          </a:ln>
        </p:spPr>
        <p:txBody>
          <a:bodyPr>
            <a:spAutoFit/>
          </a:bodyPr>
          <a:lstStyle/>
          <a:p>
            <a:pPr algn="ctr" eaLnBrk="1" hangingPunct="1">
              <a:spcBef>
                <a:spcPct val="50000"/>
              </a:spcBef>
            </a:pPr>
            <a:r>
              <a:rPr lang="en-US" sz="1400" dirty="0">
                <a:latin typeface="Agilent TT Cond" pitchFamily="34" charset="0"/>
              </a:rPr>
              <a:t>RF</a:t>
            </a:r>
          </a:p>
        </p:txBody>
      </p:sp>
      <p:sp>
        <p:nvSpPr>
          <p:cNvPr id="76831" name="Text Box 44"/>
          <p:cNvSpPr txBox="1">
            <a:spLocks noChangeArrowheads="1"/>
          </p:cNvSpPr>
          <p:nvPr/>
        </p:nvSpPr>
        <p:spPr bwMode="auto">
          <a:xfrm flipH="1">
            <a:off x="4987925" y="3206750"/>
            <a:ext cx="538930" cy="276999"/>
          </a:xfrm>
          <a:prstGeom prst="rect">
            <a:avLst/>
          </a:prstGeom>
          <a:noFill/>
          <a:ln w="9525">
            <a:noFill/>
            <a:miter lim="800000"/>
            <a:headEnd/>
            <a:tailEnd/>
          </a:ln>
        </p:spPr>
        <p:txBody>
          <a:bodyPr wrap="none">
            <a:spAutoFit/>
          </a:bodyPr>
          <a:lstStyle/>
          <a:p>
            <a:pPr eaLnBrk="1" hangingPunct="1"/>
            <a:r>
              <a:rPr lang="en-US" sz="1200" dirty="0">
                <a:latin typeface="Agilent TT Cond" pitchFamily="34" charset="0"/>
              </a:rPr>
              <a:t>RF LO</a:t>
            </a:r>
          </a:p>
        </p:txBody>
      </p:sp>
      <p:sp>
        <p:nvSpPr>
          <p:cNvPr id="76832" name="AutoShape 45"/>
          <p:cNvSpPr>
            <a:spLocks noChangeArrowheads="1"/>
          </p:cNvSpPr>
          <p:nvPr/>
        </p:nvSpPr>
        <p:spPr bwMode="auto">
          <a:xfrm rot="5400000" flipH="1">
            <a:off x="4691857" y="2594768"/>
            <a:ext cx="368300" cy="303214"/>
          </a:xfrm>
          <a:prstGeom prst="triangle">
            <a:avLst>
              <a:gd name="adj" fmla="val 50000"/>
            </a:avLst>
          </a:prstGeom>
          <a:solidFill>
            <a:srgbClr val="00CCFF"/>
          </a:solidFill>
          <a:ln w="12700">
            <a:solidFill>
              <a:schemeClr val="tx1"/>
            </a:solidFill>
            <a:miter lim="800000"/>
            <a:headEnd/>
            <a:tailEnd/>
          </a:ln>
        </p:spPr>
        <p:txBody>
          <a:bodyPr vert="eaVert" wrap="none" anchor="ctr"/>
          <a:lstStyle/>
          <a:p>
            <a:pPr algn="ctr" eaLnBrk="1" hangingPunct="1"/>
            <a:endParaRPr lang="en-GB" sz="1000" dirty="0">
              <a:latin typeface="Agilent TT Cond" pitchFamily="34" charset="0"/>
            </a:endParaRPr>
          </a:p>
        </p:txBody>
      </p:sp>
      <p:sp>
        <p:nvSpPr>
          <p:cNvPr id="76833" name="Line 46"/>
          <p:cNvSpPr>
            <a:spLocks noChangeShapeType="1"/>
          </p:cNvSpPr>
          <p:nvPr/>
        </p:nvSpPr>
        <p:spPr bwMode="auto">
          <a:xfrm flipV="1">
            <a:off x="5486400" y="2725057"/>
            <a:ext cx="180975" cy="5443"/>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sp>
        <p:nvSpPr>
          <p:cNvPr id="76834" name="Text Box 47"/>
          <p:cNvSpPr txBox="1">
            <a:spLocks noChangeArrowheads="1"/>
          </p:cNvSpPr>
          <p:nvPr/>
        </p:nvSpPr>
        <p:spPr bwMode="auto">
          <a:xfrm flipH="1">
            <a:off x="5137386" y="2635965"/>
            <a:ext cx="410690" cy="246221"/>
          </a:xfrm>
          <a:prstGeom prst="rect">
            <a:avLst/>
          </a:prstGeom>
          <a:noFill/>
          <a:ln w="12700">
            <a:noFill/>
            <a:miter lim="800000"/>
            <a:headEnd/>
            <a:tailEnd/>
          </a:ln>
        </p:spPr>
        <p:txBody>
          <a:bodyPr wrap="none" anchor="ctr">
            <a:spAutoFit/>
          </a:bodyPr>
          <a:lstStyle/>
          <a:p>
            <a:pPr algn="ctr" eaLnBrk="1" hangingPunct="1"/>
            <a:r>
              <a:rPr lang="en-US" sz="1000" dirty="0">
                <a:latin typeface="Agilent TT Cond" pitchFamily="34" charset="0"/>
              </a:rPr>
              <a:t>DAC</a:t>
            </a:r>
          </a:p>
        </p:txBody>
      </p:sp>
      <p:sp>
        <p:nvSpPr>
          <p:cNvPr id="76835" name="Line 48"/>
          <p:cNvSpPr>
            <a:spLocks noChangeShapeType="1"/>
          </p:cNvSpPr>
          <p:nvPr/>
        </p:nvSpPr>
        <p:spPr bwMode="auto">
          <a:xfrm>
            <a:off x="7277100" y="2716213"/>
            <a:ext cx="114300" cy="0"/>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grpSp>
        <p:nvGrpSpPr>
          <p:cNvPr id="76836" name="Group 49"/>
          <p:cNvGrpSpPr>
            <a:grpSpLocks/>
          </p:cNvGrpSpPr>
          <p:nvPr/>
        </p:nvGrpSpPr>
        <p:grpSpPr bwMode="auto">
          <a:xfrm flipH="1">
            <a:off x="5143500" y="2562225"/>
            <a:ext cx="342900" cy="334963"/>
            <a:chOff x="3120" y="1872"/>
            <a:chExt cx="432" cy="480"/>
          </a:xfrm>
        </p:grpSpPr>
        <p:sp>
          <p:nvSpPr>
            <p:cNvPr id="76861" name="Rectangle 50"/>
            <p:cNvSpPr>
              <a:spLocks noChangeArrowheads="1"/>
            </p:cNvSpPr>
            <p:nvPr/>
          </p:nvSpPr>
          <p:spPr bwMode="auto">
            <a:xfrm>
              <a:off x="3120" y="1872"/>
              <a:ext cx="432" cy="480"/>
            </a:xfrm>
            <a:prstGeom prst="rect">
              <a:avLst/>
            </a:prstGeom>
            <a:solidFill>
              <a:srgbClr val="CCFFCC"/>
            </a:solidFill>
            <a:ln w="9525">
              <a:solidFill>
                <a:schemeClr val="tx1"/>
              </a:solidFill>
              <a:miter lim="800000"/>
              <a:headEnd/>
              <a:tailEnd/>
            </a:ln>
          </p:spPr>
          <p:txBody>
            <a:bodyPr wrap="none" anchor="ctr"/>
            <a:lstStyle/>
            <a:p>
              <a:endParaRPr lang="en-US" dirty="0">
                <a:latin typeface="Agilent TT Cond" pitchFamily="34" charset="0"/>
              </a:endParaRPr>
            </a:p>
          </p:txBody>
        </p:sp>
        <p:grpSp>
          <p:nvGrpSpPr>
            <p:cNvPr id="76862" name="Group 51"/>
            <p:cNvGrpSpPr>
              <a:grpSpLocks/>
            </p:cNvGrpSpPr>
            <p:nvPr/>
          </p:nvGrpSpPr>
          <p:grpSpPr bwMode="auto">
            <a:xfrm>
              <a:off x="3216" y="2016"/>
              <a:ext cx="240" cy="192"/>
              <a:chOff x="3216" y="1968"/>
              <a:chExt cx="240" cy="192"/>
            </a:xfrm>
          </p:grpSpPr>
          <p:sp>
            <p:nvSpPr>
              <p:cNvPr id="76863" name="Line 52"/>
              <p:cNvSpPr>
                <a:spLocks noChangeShapeType="1"/>
              </p:cNvSpPr>
              <p:nvPr/>
            </p:nvSpPr>
            <p:spPr bwMode="auto">
              <a:xfrm>
                <a:off x="3264" y="1968"/>
                <a:ext cx="144" cy="0"/>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76864" name="Line 53"/>
              <p:cNvSpPr>
                <a:spLocks noChangeShapeType="1"/>
              </p:cNvSpPr>
              <p:nvPr/>
            </p:nvSpPr>
            <p:spPr bwMode="auto">
              <a:xfrm flipV="1">
                <a:off x="3216"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76865" name="Line 54"/>
              <p:cNvSpPr>
                <a:spLocks noChangeShapeType="1"/>
              </p:cNvSpPr>
              <p:nvPr/>
            </p:nvSpPr>
            <p:spPr bwMode="auto">
              <a:xfrm>
                <a:off x="3408"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grpSp>
      </p:grpSp>
      <p:sp>
        <p:nvSpPr>
          <p:cNvPr id="76837" name="Line 55"/>
          <p:cNvSpPr>
            <a:spLocks noChangeShapeType="1"/>
          </p:cNvSpPr>
          <p:nvPr/>
        </p:nvSpPr>
        <p:spPr bwMode="auto">
          <a:xfrm>
            <a:off x="6640513" y="2730500"/>
            <a:ext cx="293687" cy="0"/>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sp>
        <p:nvSpPr>
          <p:cNvPr id="76838" name="Line 56"/>
          <p:cNvSpPr>
            <a:spLocks noChangeShapeType="1"/>
          </p:cNvSpPr>
          <p:nvPr/>
        </p:nvSpPr>
        <p:spPr bwMode="auto">
          <a:xfrm>
            <a:off x="5027613" y="2730500"/>
            <a:ext cx="115887" cy="0"/>
          </a:xfrm>
          <a:prstGeom prst="line">
            <a:avLst/>
          </a:prstGeom>
          <a:noFill/>
          <a:ln w="22225">
            <a:solidFill>
              <a:schemeClr val="tx1"/>
            </a:solidFill>
            <a:round/>
            <a:headEnd/>
            <a:tailEnd type="triangle" w="med" len="med"/>
          </a:ln>
        </p:spPr>
        <p:txBody>
          <a:bodyPr wrap="none"/>
          <a:lstStyle/>
          <a:p>
            <a:endParaRPr lang="en-US" dirty="0">
              <a:latin typeface="Agilent TT Cond" pitchFamily="34" charset="0"/>
            </a:endParaRPr>
          </a:p>
        </p:txBody>
      </p:sp>
      <p:sp>
        <p:nvSpPr>
          <p:cNvPr id="76839" name="Line 57"/>
          <p:cNvSpPr>
            <a:spLocks noChangeShapeType="1"/>
          </p:cNvSpPr>
          <p:nvPr/>
        </p:nvSpPr>
        <p:spPr bwMode="auto">
          <a:xfrm>
            <a:off x="6242050" y="1998663"/>
            <a:ext cx="9525" cy="1679575"/>
          </a:xfrm>
          <a:prstGeom prst="line">
            <a:avLst/>
          </a:prstGeom>
          <a:noFill/>
          <a:ln w="12700">
            <a:solidFill>
              <a:schemeClr val="tx1"/>
            </a:solidFill>
            <a:prstDash val="lgDash"/>
            <a:round/>
            <a:headEnd/>
            <a:tailEnd/>
          </a:ln>
        </p:spPr>
        <p:txBody>
          <a:bodyPr wrap="none"/>
          <a:lstStyle/>
          <a:p>
            <a:endParaRPr lang="en-US" dirty="0">
              <a:latin typeface="Agilent TT Cond" pitchFamily="34" charset="0"/>
            </a:endParaRPr>
          </a:p>
        </p:txBody>
      </p:sp>
      <p:grpSp>
        <p:nvGrpSpPr>
          <p:cNvPr id="76840" name="Group 58"/>
          <p:cNvGrpSpPr>
            <a:grpSpLocks/>
          </p:cNvGrpSpPr>
          <p:nvPr/>
        </p:nvGrpSpPr>
        <p:grpSpPr bwMode="auto">
          <a:xfrm rot="68280">
            <a:off x="6875836" y="2466975"/>
            <a:ext cx="410416" cy="501650"/>
            <a:chOff x="844" y="1805"/>
            <a:chExt cx="586" cy="719"/>
          </a:xfrm>
        </p:grpSpPr>
        <p:sp>
          <p:nvSpPr>
            <p:cNvPr id="76859" name="Freeform 59"/>
            <p:cNvSpPr>
              <a:spLocks/>
            </p:cNvSpPr>
            <p:nvPr/>
          </p:nvSpPr>
          <p:spPr bwMode="auto">
            <a:xfrm rot="10703318">
              <a:off x="927" y="1805"/>
              <a:ext cx="502" cy="719"/>
            </a:xfrm>
            <a:custGeom>
              <a:avLst/>
              <a:gdLst>
                <a:gd name="T0" fmla="*/ 2143 w 309"/>
                <a:gd name="T1" fmla="*/ 0 h 412"/>
                <a:gd name="T2" fmla="*/ 1436 w 309"/>
                <a:gd name="T3" fmla="*/ 0 h 412"/>
                <a:gd name="T4" fmla="*/ 0 w 309"/>
                <a:gd name="T5" fmla="*/ 1913 h 412"/>
                <a:gd name="T6" fmla="*/ 1436 w 309"/>
                <a:gd name="T7" fmla="*/ 3810 h 412"/>
                <a:gd name="T8" fmla="*/ 2143 w 309"/>
                <a:gd name="T9" fmla="*/ 3810 h 412"/>
                <a:gd name="T10" fmla="*/ 2143 w 309"/>
                <a:gd name="T11" fmla="*/ 0 h 412"/>
                <a:gd name="T12" fmla="*/ 2143 w 309"/>
                <a:gd name="T13" fmla="*/ 0 h 412"/>
                <a:gd name="T14" fmla="*/ 0 60000 65536"/>
                <a:gd name="T15" fmla="*/ 0 60000 65536"/>
                <a:gd name="T16" fmla="*/ 0 60000 65536"/>
                <a:gd name="T17" fmla="*/ 0 60000 65536"/>
                <a:gd name="T18" fmla="*/ 0 60000 65536"/>
                <a:gd name="T19" fmla="*/ 0 60000 65536"/>
                <a:gd name="T20" fmla="*/ 0 60000 65536"/>
                <a:gd name="T21" fmla="*/ 0 w 309"/>
                <a:gd name="T22" fmla="*/ 0 h 412"/>
                <a:gd name="T23" fmla="*/ 309 w 309"/>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412">
                  <a:moveTo>
                    <a:pt x="308" y="0"/>
                  </a:moveTo>
                  <a:lnTo>
                    <a:pt x="206" y="0"/>
                  </a:lnTo>
                  <a:lnTo>
                    <a:pt x="0" y="206"/>
                  </a:lnTo>
                  <a:lnTo>
                    <a:pt x="206" y="411"/>
                  </a:lnTo>
                  <a:lnTo>
                    <a:pt x="308" y="411"/>
                  </a:lnTo>
                  <a:lnTo>
                    <a:pt x="308" y="0"/>
                  </a:lnTo>
                </a:path>
              </a:pathLst>
            </a:custGeom>
            <a:solidFill>
              <a:srgbClr val="CCFFFF"/>
            </a:solidFill>
            <a:ln w="18669">
              <a:solidFill>
                <a:srgbClr val="400080"/>
              </a:solidFill>
              <a:round/>
              <a:headEnd/>
              <a:tailEnd/>
            </a:ln>
          </p:spPr>
          <p:txBody>
            <a:bodyPr lIns="0" tIns="0" rIns="0" bIns="0"/>
            <a:lstStyle/>
            <a:p>
              <a:endParaRPr lang="en-US" dirty="0">
                <a:latin typeface="Agilent TT Cond" pitchFamily="34" charset="0"/>
              </a:endParaRPr>
            </a:p>
          </p:txBody>
        </p:sp>
        <p:sp>
          <p:nvSpPr>
            <p:cNvPr id="76860" name="Text Box 60"/>
            <p:cNvSpPr txBox="1">
              <a:spLocks noChangeArrowheads="1"/>
            </p:cNvSpPr>
            <p:nvPr/>
          </p:nvSpPr>
          <p:spPr bwMode="auto">
            <a:xfrm>
              <a:off x="844" y="2002"/>
              <a:ext cx="586" cy="353"/>
            </a:xfrm>
            <a:prstGeom prst="rect">
              <a:avLst/>
            </a:prstGeom>
            <a:noFill/>
            <a:ln w="12700">
              <a:noFill/>
              <a:miter lim="800000"/>
              <a:headEnd/>
              <a:tailEnd/>
            </a:ln>
          </p:spPr>
          <p:txBody>
            <a:bodyPr wrap="none" anchor="ctr">
              <a:spAutoFit/>
            </a:bodyPr>
            <a:lstStyle/>
            <a:p>
              <a:pPr algn="ctr" eaLnBrk="1" hangingPunct="1"/>
              <a:r>
                <a:rPr lang="en-US" sz="1000" dirty="0">
                  <a:latin typeface="Agilent TT Cond" pitchFamily="34" charset="0"/>
                </a:rPr>
                <a:t>ADC</a:t>
              </a:r>
            </a:p>
          </p:txBody>
        </p:sp>
      </p:grpSp>
      <p:grpSp>
        <p:nvGrpSpPr>
          <p:cNvPr id="76841" name="Group 61"/>
          <p:cNvGrpSpPr>
            <a:grpSpLocks/>
          </p:cNvGrpSpPr>
          <p:nvPr/>
        </p:nvGrpSpPr>
        <p:grpSpPr bwMode="auto">
          <a:xfrm>
            <a:off x="6338888" y="2573338"/>
            <a:ext cx="301625" cy="334962"/>
            <a:chOff x="804" y="1294"/>
            <a:chExt cx="190" cy="211"/>
          </a:xfrm>
        </p:grpSpPr>
        <p:sp>
          <p:nvSpPr>
            <p:cNvPr id="76856" name="Rectangle 62"/>
            <p:cNvSpPr>
              <a:spLocks noChangeArrowheads="1"/>
            </p:cNvSpPr>
            <p:nvPr/>
          </p:nvSpPr>
          <p:spPr bwMode="auto">
            <a:xfrm>
              <a:off x="804" y="1294"/>
              <a:ext cx="190" cy="211"/>
            </a:xfrm>
            <a:prstGeom prst="rect">
              <a:avLst/>
            </a:prstGeom>
            <a:solidFill>
              <a:srgbClr val="CCFFCC"/>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76857" name="Line 63"/>
            <p:cNvSpPr>
              <a:spLocks noChangeShapeType="1"/>
            </p:cNvSpPr>
            <p:nvPr/>
          </p:nvSpPr>
          <p:spPr bwMode="auto">
            <a:xfrm>
              <a:off x="867" y="1357"/>
              <a:ext cx="64" cy="0"/>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76858" name="Line 64"/>
            <p:cNvSpPr>
              <a:spLocks noChangeShapeType="1"/>
            </p:cNvSpPr>
            <p:nvPr/>
          </p:nvSpPr>
          <p:spPr bwMode="auto">
            <a:xfrm>
              <a:off x="931" y="1357"/>
              <a:ext cx="21" cy="85"/>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grpSp>
      <p:sp>
        <p:nvSpPr>
          <p:cNvPr id="76842" name="Line 65"/>
          <p:cNvSpPr>
            <a:spLocks noChangeShapeType="1"/>
          </p:cNvSpPr>
          <p:nvPr/>
        </p:nvSpPr>
        <p:spPr bwMode="auto">
          <a:xfrm>
            <a:off x="7848600" y="2667000"/>
            <a:ext cx="457200" cy="0"/>
          </a:xfrm>
          <a:prstGeom prst="line">
            <a:avLst/>
          </a:prstGeom>
          <a:noFill/>
          <a:ln w="28575">
            <a:solidFill>
              <a:schemeClr val="tx1"/>
            </a:solidFill>
            <a:round/>
            <a:headEnd/>
            <a:tailEnd/>
          </a:ln>
        </p:spPr>
        <p:txBody>
          <a:bodyPr lIns="0" tIns="0" rIns="0" bIns="0">
            <a:spAutoFit/>
          </a:bodyPr>
          <a:lstStyle/>
          <a:p>
            <a:endParaRPr lang="en-US" dirty="0">
              <a:latin typeface="Agilent TT Cond" pitchFamily="34" charset="0"/>
            </a:endParaRPr>
          </a:p>
        </p:txBody>
      </p:sp>
      <p:sp>
        <p:nvSpPr>
          <p:cNvPr id="76843" name="Line 66"/>
          <p:cNvSpPr>
            <a:spLocks noChangeShapeType="1"/>
          </p:cNvSpPr>
          <p:nvPr/>
        </p:nvSpPr>
        <p:spPr bwMode="auto">
          <a:xfrm>
            <a:off x="8305800" y="2667000"/>
            <a:ext cx="0" cy="1143000"/>
          </a:xfrm>
          <a:prstGeom prst="line">
            <a:avLst/>
          </a:prstGeom>
          <a:noFill/>
          <a:ln w="28575">
            <a:solidFill>
              <a:schemeClr val="tx1"/>
            </a:solidFill>
            <a:round/>
            <a:headEnd/>
            <a:tailEnd type="arrow" w="med" len="med"/>
          </a:ln>
        </p:spPr>
        <p:txBody>
          <a:bodyPr lIns="0" tIns="0" rIns="0" bIns="0">
            <a:spAutoFit/>
          </a:bodyPr>
          <a:lstStyle/>
          <a:p>
            <a:endParaRPr lang="en-US" dirty="0">
              <a:latin typeface="Agilent TT Cond" pitchFamily="34" charset="0"/>
            </a:endParaRPr>
          </a:p>
        </p:txBody>
      </p:sp>
      <p:sp>
        <p:nvSpPr>
          <p:cNvPr id="76844" name="Text Box 67"/>
          <p:cNvSpPr txBox="1">
            <a:spLocks noChangeArrowheads="1"/>
          </p:cNvSpPr>
          <p:nvPr/>
        </p:nvSpPr>
        <p:spPr bwMode="auto">
          <a:xfrm>
            <a:off x="7696200" y="4038600"/>
            <a:ext cx="1219200" cy="233910"/>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600" b="1" dirty="0">
                <a:latin typeface="Agilent TT Cond" pitchFamily="34" charset="0"/>
              </a:rPr>
              <a:t>Payload Data</a:t>
            </a:r>
          </a:p>
        </p:txBody>
      </p:sp>
      <p:grpSp>
        <p:nvGrpSpPr>
          <p:cNvPr id="76845" name="Group 68"/>
          <p:cNvGrpSpPr>
            <a:grpSpLocks/>
          </p:cNvGrpSpPr>
          <p:nvPr/>
        </p:nvGrpSpPr>
        <p:grpSpPr bwMode="auto">
          <a:xfrm>
            <a:off x="3048000" y="2057400"/>
            <a:ext cx="762000" cy="201613"/>
            <a:chOff x="2069" y="2438"/>
            <a:chExt cx="2587" cy="1162"/>
          </a:xfrm>
        </p:grpSpPr>
        <p:sp>
          <p:nvSpPr>
            <p:cNvPr id="76853" name="Freeform 69"/>
            <p:cNvSpPr>
              <a:spLocks/>
            </p:cNvSpPr>
            <p:nvPr/>
          </p:nvSpPr>
          <p:spPr bwMode="auto">
            <a:xfrm>
              <a:off x="2069" y="2473"/>
              <a:ext cx="1102" cy="1127"/>
            </a:xfrm>
            <a:custGeom>
              <a:avLst/>
              <a:gdLst>
                <a:gd name="T0" fmla="*/ 3521 w 748"/>
                <a:gd name="T1" fmla="*/ 0 h 1833"/>
                <a:gd name="T2" fmla="*/ 3514 w 748"/>
                <a:gd name="T3" fmla="*/ 1 h 1833"/>
                <a:gd name="T4" fmla="*/ 3512 w 748"/>
                <a:gd name="T5" fmla="*/ 6 h 1833"/>
                <a:gd name="T6" fmla="*/ 3505 w 748"/>
                <a:gd name="T7" fmla="*/ 11 h 1833"/>
                <a:gd name="T8" fmla="*/ 3495 w 748"/>
                <a:gd name="T9" fmla="*/ 20 h 1833"/>
                <a:gd name="T10" fmla="*/ 3475 w 748"/>
                <a:gd name="T11" fmla="*/ 29 h 1833"/>
                <a:gd name="T12" fmla="*/ 3458 w 748"/>
                <a:gd name="T13" fmla="*/ 40 h 1833"/>
                <a:gd name="T14" fmla="*/ 3434 w 748"/>
                <a:gd name="T15" fmla="*/ 52 h 1833"/>
                <a:gd name="T16" fmla="*/ 3412 w 748"/>
                <a:gd name="T17" fmla="*/ 65 h 1833"/>
                <a:gd name="T18" fmla="*/ 3377 w 748"/>
                <a:gd name="T19" fmla="*/ 78 h 1833"/>
                <a:gd name="T20" fmla="*/ 3343 w 748"/>
                <a:gd name="T21" fmla="*/ 91 h 1833"/>
                <a:gd name="T22" fmla="*/ 3297 w 748"/>
                <a:gd name="T23" fmla="*/ 105 h 1833"/>
                <a:gd name="T24" fmla="*/ 3256 w 748"/>
                <a:gd name="T25" fmla="*/ 117 h 1833"/>
                <a:gd name="T26" fmla="*/ 3197 w 748"/>
                <a:gd name="T27" fmla="*/ 129 h 1833"/>
                <a:gd name="T28" fmla="*/ 3142 w 748"/>
                <a:gd name="T29" fmla="*/ 140 h 1833"/>
                <a:gd name="T30" fmla="*/ 3082 w 748"/>
                <a:gd name="T31" fmla="*/ 149 h 1833"/>
                <a:gd name="T32" fmla="*/ 3014 w 748"/>
                <a:gd name="T33" fmla="*/ 157 h 1833"/>
                <a:gd name="T34" fmla="*/ 2977 w 748"/>
                <a:gd name="T35" fmla="*/ 160 h 1833"/>
                <a:gd name="T36" fmla="*/ 2939 w 748"/>
                <a:gd name="T37" fmla="*/ 164 h 1833"/>
                <a:gd name="T38" fmla="*/ 2893 w 748"/>
                <a:gd name="T39" fmla="*/ 167 h 1833"/>
                <a:gd name="T40" fmla="*/ 2839 w 748"/>
                <a:gd name="T41" fmla="*/ 170 h 1833"/>
                <a:gd name="T42" fmla="*/ 2776 w 748"/>
                <a:gd name="T43" fmla="*/ 173 h 1833"/>
                <a:gd name="T44" fmla="*/ 2709 w 748"/>
                <a:gd name="T45" fmla="*/ 177 h 1833"/>
                <a:gd name="T46" fmla="*/ 2643 w 748"/>
                <a:gd name="T47" fmla="*/ 181 h 1833"/>
                <a:gd name="T48" fmla="*/ 2577 w 748"/>
                <a:gd name="T49" fmla="*/ 184 h 1833"/>
                <a:gd name="T50" fmla="*/ 2499 w 748"/>
                <a:gd name="T51" fmla="*/ 188 h 1833"/>
                <a:gd name="T52" fmla="*/ 2426 w 748"/>
                <a:gd name="T53" fmla="*/ 192 h 1833"/>
                <a:gd name="T54" fmla="*/ 2347 w 748"/>
                <a:gd name="T55" fmla="*/ 195 h 1833"/>
                <a:gd name="T56" fmla="*/ 2276 w 748"/>
                <a:gd name="T57" fmla="*/ 199 h 1833"/>
                <a:gd name="T58" fmla="*/ 2203 w 748"/>
                <a:gd name="T59" fmla="*/ 202 h 1833"/>
                <a:gd name="T60" fmla="*/ 2133 w 748"/>
                <a:gd name="T61" fmla="*/ 205 h 1833"/>
                <a:gd name="T62" fmla="*/ 2073 w 748"/>
                <a:gd name="T63" fmla="*/ 207 h 1833"/>
                <a:gd name="T64" fmla="*/ 2012 w 748"/>
                <a:gd name="T65" fmla="*/ 210 h 1833"/>
                <a:gd name="T66" fmla="*/ 1918 w 748"/>
                <a:gd name="T67" fmla="*/ 213 h 1833"/>
                <a:gd name="T68" fmla="*/ 1799 w 748"/>
                <a:gd name="T69" fmla="*/ 216 h 1833"/>
                <a:gd name="T70" fmla="*/ 1663 w 748"/>
                <a:gd name="T71" fmla="*/ 220 h 1833"/>
                <a:gd name="T72" fmla="*/ 1513 w 748"/>
                <a:gd name="T73" fmla="*/ 224 h 1833"/>
                <a:gd name="T74" fmla="*/ 1345 w 748"/>
                <a:gd name="T75" fmla="*/ 229 h 1833"/>
                <a:gd name="T76" fmla="*/ 1183 w 748"/>
                <a:gd name="T77" fmla="*/ 233 h 1833"/>
                <a:gd name="T78" fmla="*/ 1014 w 748"/>
                <a:gd name="T79" fmla="*/ 237 h 1833"/>
                <a:gd name="T80" fmla="*/ 844 w 748"/>
                <a:gd name="T81" fmla="*/ 242 h 1833"/>
                <a:gd name="T82" fmla="*/ 675 w 748"/>
                <a:gd name="T83" fmla="*/ 246 h 1833"/>
                <a:gd name="T84" fmla="*/ 519 w 748"/>
                <a:gd name="T85" fmla="*/ 250 h 1833"/>
                <a:gd name="T86" fmla="*/ 377 w 748"/>
                <a:gd name="T87" fmla="*/ 253 h 1833"/>
                <a:gd name="T88" fmla="*/ 256 w 748"/>
                <a:gd name="T89" fmla="*/ 256 h 1833"/>
                <a:gd name="T90" fmla="*/ 147 w 748"/>
                <a:gd name="T91" fmla="*/ 259 h 1833"/>
                <a:gd name="T92" fmla="*/ 68 w 748"/>
                <a:gd name="T93" fmla="*/ 261 h 1833"/>
                <a:gd name="T94" fmla="*/ 13 w 748"/>
                <a:gd name="T95" fmla="*/ 261 h 1833"/>
                <a:gd name="T96" fmla="*/ 0 w 748"/>
                <a:gd name="T97" fmla="*/ 261 h 18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8"/>
                <a:gd name="T148" fmla="*/ 0 h 1833"/>
                <a:gd name="T149" fmla="*/ 748 w 748"/>
                <a:gd name="T150" fmla="*/ 1833 h 18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8" h="1833">
                  <a:moveTo>
                    <a:pt x="747" y="0"/>
                  </a:moveTo>
                  <a:lnTo>
                    <a:pt x="746" y="10"/>
                  </a:lnTo>
                  <a:lnTo>
                    <a:pt x="745" y="37"/>
                  </a:lnTo>
                  <a:lnTo>
                    <a:pt x="744" y="80"/>
                  </a:lnTo>
                  <a:lnTo>
                    <a:pt x="742" y="136"/>
                  </a:lnTo>
                  <a:lnTo>
                    <a:pt x="738" y="204"/>
                  </a:lnTo>
                  <a:lnTo>
                    <a:pt x="734" y="281"/>
                  </a:lnTo>
                  <a:lnTo>
                    <a:pt x="729" y="365"/>
                  </a:lnTo>
                  <a:lnTo>
                    <a:pt x="724" y="453"/>
                  </a:lnTo>
                  <a:lnTo>
                    <a:pt x="717" y="546"/>
                  </a:lnTo>
                  <a:lnTo>
                    <a:pt x="709" y="638"/>
                  </a:lnTo>
                  <a:lnTo>
                    <a:pt x="700" y="730"/>
                  </a:lnTo>
                  <a:lnTo>
                    <a:pt x="691" y="819"/>
                  </a:lnTo>
                  <a:lnTo>
                    <a:pt x="679" y="903"/>
                  </a:lnTo>
                  <a:lnTo>
                    <a:pt x="667" y="979"/>
                  </a:lnTo>
                  <a:lnTo>
                    <a:pt x="654" y="1045"/>
                  </a:lnTo>
                  <a:lnTo>
                    <a:pt x="640" y="1099"/>
                  </a:lnTo>
                  <a:lnTo>
                    <a:pt x="632" y="1120"/>
                  </a:lnTo>
                  <a:lnTo>
                    <a:pt x="624" y="1142"/>
                  </a:lnTo>
                  <a:lnTo>
                    <a:pt x="614" y="1165"/>
                  </a:lnTo>
                  <a:lnTo>
                    <a:pt x="603" y="1189"/>
                  </a:lnTo>
                  <a:lnTo>
                    <a:pt x="589" y="1215"/>
                  </a:lnTo>
                  <a:lnTo>
                    <a:pt x="575" y="1241"/>
                  </a:lnTo>
                  <a:lnTo>
                    <a:pt x="561" y="1266"/>
                  </a:lnTo>
                  <a:lnTo>
                    <a:pt x="547" y="1291"/>
                  </a:lnTo>
                  <a:lnTo>
                    <a:pt x="530" y="1317"/>
                  </a:lnTo>
                  <a:lnTo>
                    <a:pt x="515" y="1343"/>
                  </a:lnTo>
                  <a:lnTo>
                    <a:pt x="498" y="1367"/>
                  </a:lnTo>
                  <a:lnTo>
                    <a:pt x="483" y="1390"/>
                  </a:lnTo>
                  <a:lnTo>
                    <a:pt x="468" y="1412"/>
                  </a:lnTo>
                  <a:lnTo>
                    <a:pt x="453" y="1432"/>
                  </a:lnTo>
                  <a:lnTo>
                    <a:pt x="440" y="1450"/>
                  </a:lnTo>
                  <a:lnTo>
                    <a:pt x="427" y="1466"/>
                  </a:lnTo>
                  <a:lnTo>
                    <a:pt x="407" y="1488"/>
                  </a:lnTo>
                  <a:lnTo>
                    <a:pt x="382" y="1514"/>
                  </a:lnTo>
                  <a:lnTo>
                    <a:pt x="353" y="1542"/>
                  </a:lnTo>
                  <a:lnTo>
                    <a:pt x="321" y="1570"/>
                  </a:lnTo>
                  <a:lnTo>
                    <a:pt x="286" y="1601"/>
                  </a:lnTo>
                  <a:lnTo>
                    <a:pt x="251" y="1631"/>
                  </a:lnTo>
                  <a:lnTo>
                    <a:pt x="215" y="1662"/>
                  </a:lnTo>
                  <a:lnTo>
                    <a:pt x="179" y="1690"/>
                  </a:lnTo>
                  <a:lnTo>
                    <a:pt x="143" y="1720"/>
                  </a:lnTo>
                  <a:lnTo>
                    <a:pt x="110" y="1746"/>
                  </a:lnTo>
                  <a:lnTo>
                    <a:pt x="80" y="1771"/>
                  </a:lnTo>
                  <a:lnTo>
                    <a:pt x="54" y="1791"/>
                  </a:lnTo>
                  <a:lnTo>
                    <a:pt x="31" y="1809"/>
                  </a:lnTo>
                  <a:lnTo>
                    <a:pt x="14" y="1822"/>
                  </a:lnTo>
                  <a:lnTo>
                    <a:pt x="3" y="1830"/>
                  </a:lnTo>
                  <a:lnTo>
                    <a:pt x="0" y="1832"/>
                  </a:lnTo>
                </a:path>
              </a:pathLst>
            </a:custGeom>
            <a:noFill/>
            <a:ln w="38100">
              <a:solidFill>
                <a:srgbClr val="FF9933"/>
              </a:solidFill>
              <a:round/>
              <a:headEnd/>
              <a:tailEnd/>
            </a:ln>
          </p:spPr>
          <p:txBody>
            <a:bodyPr/>
            <a:lstStyle/>
            <a:p>
              <a:endParaRPr lang="en-US" dirty="0">
                <a:latin typeface="Agilent TT Cond" pitchFamily="34" charset="0"/>
              </a:endParaRPr>
            </a:p>
          </p:txBody>
        </p:sp>
        <p:sp>
          <p:nvSpPr>
            <p:cNvPr id="76854" name="Freeform 70"/>
            <p:cNvSpPr>
              <a:spLocks/>
            </p:cNvSpPr>
            <p:nvPr/>
          </p:nvSpPr>
          <p:spPr bwMode="auto">
            <a:xfrm>
              <a:off x="3531" y="2473"/>
              <a:ext cx="1125" cy="1127"/>
            </a:xfrm>
            <a:custGeom>
              <a:avLst/>
              <a:gdLst>
                <a:gd name="T0" fmla="*/ 0 w 748"/>
                <a:gd name="T1" fmla="*/ 0 h 1833"/>
                <a:gd name="T2" fmla="*/ 0 w 748"/>
                <a:gd name="T3" fmla="*/ 1 h 1833"/>
                <a:gd name="T4" fmla="*/ 0 w 748"/>
                <a:gd name="T5" fmla="*/ 6 h 1833"/>
                <a:gd name="T6" fmla="*/ 12 w 748"/>
                <a:gd name="T7" fmla="*/ 11 h 1833"/>
                <a:gd name="T8" fmla="*/ 27 w 748"/>
                <a:gd name="T9" fmla="*/ 20 h 1833"/>
                <a:gd name="T10" fmla="*/ 39 w 748"/>
                <a:gd name="T11" fmla="*/ 29 h 1833"/>
                <a:gd name="T12" fmla="*/ 59 w 748"/>
                <a:gd name="T13" fmla="*/ 40 h 1833"/>
                <a:gd name="T14" fmla="*/ 81 w 748"/>
                <a:gd name="T15" fmla="*/ 52 h 1833"/>
                <a:gd name="T16" fmla="*/ 113 w 748"/>
                <a:gd name="T17" fmla="*/ 65 h 1833"/>
                <a:gd name="T18" fmla="*/ 143 w 748"/>
                <a:gd name="T19" fmla="*/ 78 h 1833"/>
                <a:gd name="T20" fmla="*/ 183 w 748"/>
                <a:gd name="T21" fmla="*/ 91 h 1833"/>
                <a:gd name="T22" fmla="*/ 230 w 748"/>
                <a:gd name="T23" fmla="*/ 105 h 1833"/>
                <a:gd name="T24" fmla="*/ 275 w 748"/>
                <a:gd name="T25" fmla="*/ 117 h 1833"/>
                <a:gd name="T26" fmla="*/ 332 w 748"/>
                <a:gd name="T27" fmla="*/ 129 h 1833"/>
                <a:gd name="T28" fmla="*/ 399 w 748"/>
                <a:gd name="T29" fmla="*/ 140 h 1833"/>
                <a:gd name="T30" fmla="*/ 466 w 748"/>
                <a:gd name="T31" fmla="*/ 149 h 1833"/>
                <a:gd name="T32" fmla="*/ 547 w 748"/>
                <a:gd name="T33" fmla="*/ 157 h 1833"/>
                <a:gd name="T34" fmla="*/ 579 w 748"/>
                <a:gd name="T35" fmla="*/ 160 h 1833"/>
                <a:gd name="T36" fmla="*/ 623 w 748"/>
                <a:gd name="T37" fmla="*/ 164 h 1833"/>
                <a:gd name="T38" fmla="*/ 677 w 748"/>
                <a:gd name="T39" fmla="*/ 167 h 1833"/>
                <a:gd name="T40" fmla="*/ 737 w 748"/>
                <a:gd name="T41" fmla="*/ 170 h 1833"/>
                <a:gd name="T42" fmla="*/ 799 w 748"/>
                <a:gd name="T43" fmla="*/ 173 h 1833"/>
                <a:gd name="T44" fmla="*/ 871 w 748"/>
                <a:gd name="T45" fmla="*/ 177 h 1833"/>
                <a:gd name="T46" fmla="*/ 943 w 748"/>
                <a:gd name="T47" fmla="*/ 181 h 1833"/>
                <a:gd name="T48" fmla="*/ 1027 w 748"/>
                <a:gd name="T49" fmla="*/ 184 h 1833"/>
                <a:gd name="T50" fmla="*/ 1099 w 748"/>
                <a:gd name="T51" fmla="*/ 188 h 1833"/>
                <a:gd name="T52" fmla="*/ 1181 w 748"/>
                <a:gd name="T53" fmla="*/ 192 h 1833"/>
                <a:gd name="T54" fmla="*/ 1262 w 748"/>
                <a:gd name="T55" fmla="*/ 195 h 1833"/>
                <a:gd name="T56" fmla="*/ 1348 w 748"/>
                <a:gd name="T57" fmla="*/ 199 h 1833"/>
                <a:gd name="T58" fmla="*/ 1423 w 748"/>
                <a:gd name="T59" fmla="*/ 202 h 1833"/>
                <a:gd name="T60" fmla="*/ 1499 w 748"/>
                <a:gd name="T61" fmla="*/ 205 h 1833"/>
                <a:gd name="T62" fmla="*/ 1566 w 748"/>
                <a:gd name="T63" fmla="*/ 207 h 1833"/>
                <a:gd name="T64" fmla="*/ 1635 w 748"/>
                <a:gd name="T65" fmla="*/ 210 h 1833"/>
                <a:gd name="T66" fmla="*/ 1736 w 748"/>
                <a:gd name="T67" fmla="*/ 213 h 1833"/>
                <a:gd name="T68" fmla="*/ 1862 w 748"/>
                <a:gd name="T69" fmla="*/ 216 h 1833"/>
                <a:gd name="T70" fmla="*/ 2006 w 748"/>
                <a:gd name="T71" fmla="*/ 220 h 1833"/>
                <a:gd name="T72" fmla="*/ 2172 w 748"/>
                <a:gd name="T73" fmla="*/ 224 h 1833"/>
                <a:gd name="T74" fmla="*/ 2343 w 748"/>
                <a:gd name="T75" fmla="*/ 229 h 1833"/>
                <a:gd name="T76" fmla="*/ 2527 w 748"/>
                <a:gd name="T77" fmla="*/ 233 h 1833"/>
                <a:gd name="T78" fmla="*/ 2712 w 748"/>
                <a:gd name="T79" fmla="*/ 237 h 1833"/>
                <a:gd name="T80" fmla="*/ 2903 w 748"/>
                <a:gd name="T81" fmla="*/ 242 h 1833"/>
                <a:gd name="T82" fmla="*/ 3076 w 748"/>
                <a:gd name="T83" fmla="*/ 246 h 1833"/>
                <a:gd name="T84" fmla="*/ 3249 w 748"/>
                <a:gd name="T85" fmla="*/ 250 h 1833"/>
                <a:gd name="T86" fmla="*/ 3401 w 748"/>
                <a:gd name="T87" fmla="*/ 253 h 1833"/>
                <a:gd name="T88" fmla="*/ 3542 w 748"/>
                <a:gd name="T89" fmla="*/ 256 h 1833"/>
                <a:gd name="T90" fmla="*/ 3653 w 748"/>
                <a:gd name="T91" fmla="*/ 259 h 1833"/>
                <a:gd name="T92" fmla="*/ 3739 w 748"/>
                <a:gd name="T93" fmla="*/ 261 h 1833"/>
                <a:gd name="T94" fmla="*/ 3796 w 748"/>
                <a:gd name="T95" fmla="*/ 261 h 1833"/>
                <a:gd name="T96" fmla="*/ 3820 w 748"/>
                <a:gd name="T97" fmla="*/ 261 h 18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8"/>
                <a:gd name="T148" fmla="*/ 0 h 1833"/>
                <a:gd name="T149" fmla="*/ 748 w 748"/>
                <a:gd name="T150" fmla="*/ 1833 h 18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8" h="1833">
                  <a:moveTo>
                    <a:pt x="0" y="0"/>
                  </a:moveTo>
                  <a:lnTo>
                    <a:pt x="0" y="10"/>
                  </a:lnTo>
                  <a:lnTo>
                    <a:pt x="0" y="37"/>
                  </a:lnTo>
                  <a:lnTo>
                    <a:pt x="2" y="80"/>
                  </a:lnTo>
                  <a:lnTo>
                    <a:pt x="5" y="136"/>
                  </a:lnTo>
                  <a:lnTo>
                    <a:pt x="7" y="204"/>
                  </a:lnTo>
                  <a:lnTo>
                    <a:pt x="11" y="281"/>
                  </a:lnTo>
                  <a:lnTo>
                    <a:pt x="16" y="365"/>
                  </a:lnTo>
                  <a:lnTo>
                    <a:pt x="22" y="453"/>
                  </a:lnTo>
                  <a:lnTo>
                    <a:pt x="28" y="546"/>
                  </a:lnTo>
                  <a:lnTo>
                    <a:pt x="36" y="638"/>
                  </a:lnTo>
                  <a:lnTo>
                    <a:pt x="45" y="730"/>
                  </a:lnTo>
                  <a:lnTo>
                    <a:pt x="54" y="819"/>
                  </a:lnTo>
                  <a:lnTo>
                    <a:pt x="65" y="903"/>
                  </a:lnTo>
                  <a:lnTo>
                    <a:pt x="78" y="979"/>
                  </a:lnTo>
                  <a:lnTo>
                    <a:pt x="91" y="1045"/>
                  </a:lnTo>
                  <a:lnTo>
                    <a:pt x="107" y="1099"/>
                  </a:lnTo>
                  <a:lnTo>
                    <a:pt x="113" y="1120"/>
                  </a:lnTo>
                  <a:lnTo>
                    <a:pt x="122" y="1142"/>
                  </a:lnTo>
                  <a:lnTo>
                    <a:pt x="132" y="1165"/>
                  </a:lnTo>
                  <a:lnTo>
                    <a:pt x="144" y="1189"/>
                  </a:lnTo>
                  <a:lnTo>
                    <a:pt x="156" y="1215"/>
                  </a:lnTo>
                  <a:lnTo>
                    <a:pt x="170" y="1241"/>
                  </a:lnTo>
                  <a:lnTo>
                    <a:pt x="184" y="1266"/>
                  </a:lnTo>
                  <a:lnTo>
                    <a:pt x="201" y="1291"/>
                  </a:lnTo>
                  <a:lnTo>
                    <a:pt x="215" y="1317"/>
                  </a:lnTo>
                  <a:lnTo>
                    <a:pt x="231" y="1343"/>
                  </a:lnTo>
                  <a:lnTo>
                    <a:pt x="247" y="1367"/>
                  </a:lnTo>
                  <a:lnTo>
                    <a:pt x="263" y="1390"/>
                  </a:lnTo>
                  <a:lnTo>
                    <a:pt x="278" y="1412"/>
                  </a:lnTo>
                  <a:lnTo>
                    <a:pt x="293" y="1432"/>
                  </a:lnTo>
                  <a:lnTo>
                    <a:pt x="306" y="1450"/>
                  </a:lnTo>
                  <a:lnTo>
                    <a:pt x="320" y="1466"/>
                  </a:lnTo>
                  <a:lnTo>
                    <a:pt x="339" y="1488"/>
                  </a:lnTo>
                  <a:lnTo>
                    <a:pt x="364" y="1514"/>
                  </a:lnTo>
                  <a:lnTo>
                    <a:pt x="392" y="1542"/>
                  </a:lnTo>
                  <a:lnTo>
                    <a:pt x="424" y="1570"/>
                  </a:lnTo>
                  <a:lnTo>
                    <a:pt x="458" y="1601"/>
                  </a:lnTo>
                  <a:lnTo>
                    <a:pt x="494" y="1631"/>
                  </a:lnTo>
                  <a:lnTo>
                    <a:pt x="530" y="1662"/>
                  </a:lnTo>
                  <a:lnTo>
                    <a:pt x="567" y="1690"/>
                  </a:lnTo>
                  <a:lnTo>
                    <a:pt x="601" y="1720"/>
                  </a:lnTo>
                  <a:lnTo>
                    <a:pt x="635" y="1746"/>
                  </a:lnTo>
                  <a:lnTo>
                    <a:pt x="664" y="1771"/>
                  </a:lnTo>
                  <a:lnTo>
                    <a:pt x="692" y="1791"/>
                  </a:lnTo>
                  <a:lnTo>
                    <a:pt x="714" y="1809"/>
                  </a:lnTo>
                  <a:lnTo>
                    <a:pt x="731" y="1822"/>
                  </a:lnTo>
                  <a:lnTo>
                    <a:pt x="742" y="1830"/>
                  </a:lnTo>
                  <a:lnTo>
                    <a:pt x="747" y="1832"/>
                  </a:lnTo>
                </a:path>
              </a:pathLst>
            </a:custGeom>
            <a:noFill/>
            <a:ln w="38100">
              <a:solidFill>
                <a:srgbClr val="FF9933"/>
              </a:solidFill>
              <a:round/>
              <a:headEnd/>
              <a:tailEnd/>
            </a:ln>
          </p:spPr>
          <p:txBody>
            <a:bodyPr/>
            <a:lstStyle/>
            <a:p>
              <a:endParaRPr lang="en-US" dirty="0">
                <a:latin typeface="Agilent TT Cond" pitchFamily="34" charset="0"/>
              </a:endParaRPr>
            </a:p>
          </p:txBody>
        </p:sp>
        <p:sp>
          <p:nvSpPr>
            <p:cNvPr id="76855" name="Freeform 71"/>
            <p:cNvSpPr>
              <a:spLocks/>
            </p:cNvSpPr>
            <p:nvPr/>
          </p:nvSpPr>
          <p:spPr bwMode="auto">
            <a:xfrm>
              <a:off x="3165" y="2438"/>
              <a:ext cx="366" cy="94"/>
            </a:xfrm>
            <a:custGeom>
              <a:avLst/>
              <a:gdLst>
                <a:gd name="T0" fmla="*/ 0 w 312"/>
                <a:gd name="T1" fmla="*/ 33 h 104"/>
                <a:gd name="T2" fmla="*/ 67 w 312"/>
                <a:gd name="T3" fmla="*/ 50 h 104"/>
                <a:gd name="T4" fmla="*/ 205 w 312"/>
                <a:gd name="T5" fmla="*/ 50 h 104"/>
                <a:gd name="T6" fmla="*/ 272 w 312"/>
                <a:gd name="T7" fmla="*/ 42 h 104"/>
                <a:gd name="T8" fmla="*/ 408 w 312"/>
                <a:gd name="T9" fmla="*/ 50 h 104"/>
                <a:gd name="T10" fmla="*/ 501 w 312"/>
                <a:gd name="T11" fmla="*/ 50 h 104"/>
                <a:gd name="T12" fmla="*/ 590 w 312"/>
                <a:gd name="T13" fmla="*/ 42 h 104"/>
                <a:gd name="T14" fmla="*/ 0 60000 65536"/>
                <a:gd name="T15" fmla="*/ 0 60000 65536"/>
                <a:gd name="T16" fmla="*/ 0 60000 65536"/>
                <a:gd name="T17" fmla="*/ 0 60000 65536"/>
                <a:gd name="T18" fmla="*/ 0 60000 65536"/>
                <a:gd name="T19" fmla="*/ 0 60000 65536"/>
                <a:gd name="T20" fmla="*/ 0 60000 65536"/>
                <a:gd name="T21" fmla="*/ 0 w 312"/>
                <a:gd name="T22" fmla="*/ 0 h 104"/>
                <a:gd name="T23" fmla="*/ 312 w 312"/>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2" h="104">
                  <a:moveTo>
                    <a:pt x="0" y="50"/>
                  </a:moveTo>
                  <a:cubicBezTo>
                    <a:pt x="12" y="58"/>
                    <a:pt x="22" y="74"/>
                    <a:pt x="36" y="74"/>
                  </a:cubicBezTo>
                  <a:cubicBezTo>
                    <a:pt x="132" y="74"/>
                    <a:pt x="12" y="10"/>
                    <a:pt x="108" y="74"/>
                  </a:cubicBezTo>
                  <a:cubicBezTo>
                    <a:pt x="120" y="70"/>
                    <a:pt x="132" y="60"/>
                    <a:pt x="144" y="62"/>
                  </a:cubicBezTo>
                  <a:cubicBezTo>
                    <a:pt x="237" y="78"/>
                    <a:pt x="126" y="104"/>
                    <a:pt x="216" y="74"/>
                  </a:cubicBezTo>
                  <a:cubicBezTo>
                    <a:pt x="241" y="0"/>
                    <a:pt x="209" y="58"/>
                    <a:pt x="264" y="74"/>
                  </a:cubicBezTo>
                  <a:cubicBezTo>
                    <a:pt x="280" y="79"/>
                    <a:pt x="312" y="62"/>
                    <a:pt x="312" y="62"/>
                  </a:cubicBezTo>
                </a:path>
              </a:pathLst>
            </a:custGeom>
            <a:noFill/>
            <a:ln w="38100">
              <a:solidFill>
                <a:srgbClr val="FF9900"/>
              </a:solidFill>
              <a:round/>
              <a:headEnd/>
              <a:tailEnd/>
            </a:ln>
          </p:spPr>
          <p:txBody>
            <a:bodyPr wrap="none" anchor="ctr"/>
            <a:lstStyle/>
            <a:p>
              <a:endParaRPr lang="en-US" dirty="0">
                <a:latin typeface="Agilent TT Cond" pitchFamily="34" charset="0"/>
              </a:endParaRPr>
            </a:p>
          </p:txBody>
        </p:sp>
      </p:grpSp>
      <p:sp>
        <p:nvSpPr>
          <p:cNvPr id="76846" name="Line 72"/>
          <p:cNvSpPr>
            <a:spLocks noChangeShapeType="1"/>
          </p:cNvSpPr>
          <p:nvPr/>
        </p:nvSpPr>
        <p:spPr bwMode="auto">
          <a:xfrm>
            <a:off x="3352800" y="5638800"/>
            <a:ext cx="2454275" cy="0"/>
          </a:xfrm>
          <a:prstGeom prst="line">
            <a:avLst/>
          </a:prstGeom>
          <a:noFill/>
          <a:ln w="31234">
            <a:solidFill>
              <a:schemeClr val="folHlink"/>
            </a:solidFill>
            <a:prstDash val="dash"/>
            <a:round/>
            <a:headEnd/>
            <a:tailEnd/>
          </a:ln>
        </p:spPr>
        <p:txBody>
          <a:bodyPr wrap="none" anchor="ctr"/>
          <a:lstStyle/>
          <a:p>
            <a:endParaRPr lang="en-US" dirty="0">
              <a:latin typeface="Agilent TT Cond" pitchFamily="34" charset="0"/>
            </a:endParaRPr>
          </a:p>
        </p:txBody>
      </p:sp>
      <p:sp>
        <p:nvSpPr>
          <p:cNvPr id="76847" name="Text Box 73"/>
          <p:cNvSpPr txBox="1">
            <a:spLocks noChangeArrowheads="1"/>
          </p:cNvSpPr>
          <p:nvPr/>
        </p:nvSpPr>
        <p:spPr bwMode="auto">
          <a:xfrm>
            <a:off x="5930842" y="5546725"/>
            <a:ext cx="1489190"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dirty="0">
                <a:latin typeface="Agilent TT Cond" pitchFamily="34" charset="0"/>
              </a:rPr>
              <a:t>Sensitivity specification</a:t>
            </a:r>
          </a:p>
        </p:txBody>
      </p:sp>
      <p:sp>
        <p:nvSpPr>
          <p:cNvPr id="76850" name="Line 76"/>
          <p:cNvSpPr>
            <a:spLocks noChangeShapeType="1"/>
          </p:cNvSpPr>
          <p:nvPr/>
        </p:nvSpPr>
        <p:spPr bwMode="auto">
          <a:xfrm flipV="1">
            <a:off x="3352800" y="2743200"/>
            <a:ext cx="0" cy="53340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76851" name="Rectangle 77"/>
          <p:cNvSpPr>
            <a:spLocks noChangeArrowheads="1"/>
          </p:cNvSpPr>
          <p:nvPr/>
        </p:nvSpPr>
        <p:spPr bwMode="auto">
          <a:xfrm>
            <a:off x="192088" y="193675"/>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76852" name="Rectangle 78"/>
          <p:cNvSpPr>
            <a:spLocks noChangeArrowheads="1"/>
          </p:cNvSpPr>
          <p:nvPr/>
        </p:nvSpPr>
        <p:spPr bwMode="auto">
          <a:xfrm>
            <a:off x="228600" y="990600"/>
            <a:ext cx="8305800" cy="381000"/>
          </a:xfrm>
          <a:prstGeom prst="rect">
            <a:avLst/>
          </a:prstGeom>
          <a:noFill/>
          <a:ln w="9525">
            <a:noFill/>
            <a:miter lim="800000"/>
            <a:headEnd/>
            <a:tailEnd/>
          </a:ln>
        </p:spPr>
        <p:txBody>
          <a:bodyPr lIns="0" tIns="0" rIns="0" bIns="0"/>
          <a:lstStyle/>
          <a:p>
            <a:pPr algn="ctr"/>
            <a:r>
              <a:rPr lang="en-US" b="1" dirty="0">
                <a:latin typeface="Agilent TT Cond" pitchFamily="34" charset="0"/>
              </a:rPr>
              <a:t>Receiver Selectivity (Blocking Tests)</a:t>
            </a:r>
            <a:endParaRPr lang="en-US" sz="3200" b="1" dirty="0">
              <a:latin typeface="Agilent TT Cond" pitchFamily="34" charset="0"/>
            </a:endParaRPr>
          </a:p>
        </p:txBody>
      </p:sp>
      <p:pic>
        <p:nvPicPr>
          <p:cNvPr id="79" name="Picture 78" descr="E8257D.jpg"/>
          <p:cNvPicPr>
            <a:picLocks noChangeAspect="1"/>
          </p:cNvPicPr>
          <p:nvPr/>
        </p:nvPicPr>
        <p:blipFill>
          <a:blip r:embed="rId3" cstate="print"/>
          <a:stretch>
            <a:fillRect/>
          </a:stretch>
        </p:blipFill>
        <p:spPr>
          <a:xfrm>
            <a:off x="932213" y="1947553"/>
            <a:ext cx="1827600" cy="905098"/>
          </a:xfrm>
          <a:prstGeom prst="rect">
            <a:avLst/>
          </a:prstGeom>
        </p:spPr>
      </p:pic>
      <p:pic>
        <p:nvPicPr>
          <p:cNvPr id="80" name="Picture 79" descr="E8257D.jpg"/>
          <p:cNvPicPr>
            <a:picLocks noChangeAspect="1"/>
          </p:cNvPicPr>
          <p:nvPr/>
        </p:nvPicPr>
        <p:blipFill>
          <a:blip r:embed="rId3" cstate="print"/>
          <a:stretch>
            <a:fillRect/>
          </a:stretch>
        </p:blipFill>
        <p:spPr>
          <a:xfrm>
            <a:off x="587829" y="2861953"/>
            <a:ext cx="1827601" cy="905098"/>
          </a:xfrm>
          <a:prstGeom prst="rect">
            <a:avLst/>
          </a:prstGeom>
        </p:spPr>
      </p:pic>
      <p:sp>
        <p:nvSpPr>
          <p:cNvPr id="81" name="Rectangle 80"/>
          <p:cNvSpPr/>
          <p:nvPr/>
        </p:nvSpPr>
        <p:spPr bwMode="auto">
          <a:xfrm>
            <a:off x="4502888" y="1996632"/>
            <a:ext cx="3574312" cy="1679575"/>
          </a:xfrm>
          <a:prstGeom prst="rect">
            <a:avLst/>
          </a:prstGeom>
          <a:noFill/>
          <a:ln w="190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Times New Roman" pitchFamily="18"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96875" y="1828800"/>
            <a:ext cx="990600" cy="1390650"/>
          </a:xfrm>
          <a:prstGeom prst="rect">
            <a:avLst/>
          </a:prstGeom>
          <a:solidFill>
            <a:srgbClr val="8BAFE0"/>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75779" name="Line 3"/>
          <p:cNvSpPr>
            <a:spLocks noChangeShapeType="1"/>
          </p:cNvSpPr>
          <p:nvPr/>
        </p:nvSpPr>
        <p:spPr bwMode="auto">
          <a:xfrm flipH="1">
            <a:off x="1311275" y="1600200"/>
            <a:ext cx="533400" cy="228600"/>
          </a:xfrm>
          <a:prstGeom prst="line">
            <a:avLst/>
          </a:prstGeom>
          <a:noFill/>
          <a:ln w="38100">
            <a:solidFill>
              <a:schemeClr val="accent1"/>
            </a:solidFill>
            <a:round/>
            <a:headEnd/>
            <a:tailEnd type="triangle" w="med" len="med"/>
          </a:ln>
        </p:spPr>
        <p:txBody>
          <a:bodyPr wrap="none"/>
          <a:lstStyle/>
          <a:p>
            <a:endParaRPr lang="en-US" dirty="0">
              <a:latin typeface="Agilent TT Cond" pitchFamily="34" charset="0"/>
            </a:endParaRPr>
          </a:p>
        </p:txBody>
      </p:sp>
      <p:sp>
        <p:nvSpPr>
          <p:cNvPr id="75780" name="Rectangle 4"/>
          <p:cNvSpPr>
            <a:spLocks noChangeArrowheads="1"/>
          </p:cNvSpPr>
          <p:nvPr/>
        </p:nvSpPr>
        <p:spPr bwMode="auto">
          <a:xfrm>
            <a:off x="3902075" y="1828800"/>
            <a:ext cx="4876800" cy="1390650"/>
          </a:xfrm>
          <a:prstGeom prst="rect">
            <a:avLst/>
          </a:prstGeom>
          <a:solidFill>
            <a:srgbClr val="8BAFE0"/>
          </a:solidFill>
          <a:ln w="9525">
            <a:solidFill>
              <a:schemeClr val="tx1"/>
            </a:solidFill>
            <a:miter lim="800000"/>
            <a:headEnd/>
            <a:tailEnd/>
          </a:ln>
        </p:spPr>
        <p:txBody>
          <a:bodyPr wrap="none" anchor="ctr"/>
          <a:lstStyle/>
          <a:p>
            <a:endParaRPr lang="en-US" dirty="0">
              <a:latin typeface="Agilent TT Cond" pitchFamily="34" charset="0"/>
            </a:endParaRPr>
          </a:p>
        </p:txBody>
      </p:sp>
      <p:grpSp>
        <p:nvGrpSpPr>
          <p:cNvPr id="75781" name="Group 5"/>
          <p:cNvGrpSpPr>
            <a:grpSpLocks/>
          </p:cNvGrpSpPr>
          <p:nvPr/>
        </p:nvGrpSpPr>
        <p:grpSpPr bwMode="auto">
          <a:xfrm rot="5400000">
            <a:off x="3231356" y="2543969"/>
            <a:ext cx="244475" cy="274638"/>
            <a:chOff x="1500" y="2848"/>
            <a:chExt cx="321" cy="298"/>
          </a:xfrm>
        </p:grpSpPr>
        <p:sp>
          <p:nvSpPr>
            <p:cNvPr id="75882" name="Freeform 6"/>
            <p:cNvSpPr>
              <a:spLocks/>
            </p:cNvSpPr>
            <p:nvPr/>
          </p:nvSpPr>
          <p:spPr bwMode="auto">
            <a:xfrm>
              <a:off x="1500" y="2848"/>
              <a:ext cx="321" cy="149"/>
            </a:xfrm>
            <a:custGeom>
              <a:avLst/>
              <a:gdLst>
                <a:gd name="T0" fmla="*/ 155 w 321"/>
                <a:gd name="T1" fmla="*/ 149 h 149"/>
                <a:gd name="T2" fmla="*/ 135 w 321"/>
                <a:gd name="T3" fmla="*/ 148 h 149"/>
                <a:gd name="T4" fmla="*/ 116 w 321"/>
                <a:gd name="T5" fmla="*/ 146 h 149"/>
                <a:gd name="T6" fmla="*/ 100 w 321"/>
                <a:gd name="T7" fmla="*/ 142 h 149"/>
                <a:gd name="T8" fmla="*/ 83 w 321"/>
                <a:gd name="T9" fmla="*/ 141 h 149"/>
                <a:gd name="T10" fmla="*/ 69 w 321"/>
                <a:gd name="T11" fmla="*/ 139 h 149"/>
                <a:gd name="T12" fmla="*/ 56 w 321"/>
                <a:gd name="T13" fmla="*/ 136 h 149"/>
                <a:gd name="T14" fmla="*/ 44 w 321"/>
                <a:gd name="T15" fmla="*/ 134 h 149"/>
                <a:gd name="T16" fmla="*/ 34 w 321"/>
                <a:gd name="T17" fmla="*/ 132 h 149"/>
                <a:gd name="T18" fmla="*/ 25 w 321"/>
                <a:gd name="T19" fmla="*/ 129 h 149"/>
                <a:gd name="T20" fmla="*/ 17 w 321"/>
                <a:gd name="T21" fmla="*/ 127 h 149"/>
                <a:gd name="T22" fmla="*/ 12 w 321"/>
                <a:gd name="T23" fmla="*/ 124 h 149"/>
                <a:gd name="T24" fmla="*/ 6 w 321"/>
                <a:gd name="T25" fmla="*/ 122 h 149"/>
                <a:gd name="T26" fmla="*/ 3 w 321"/>
                <a:gd name="T27" fmla="*/ 119 h 149"/>
                <a:gd name="T28" fmla="*/ 0 w 321"/>
                <a:gd name="T29" fmla="*/ 117 h 149"/>
                <a:gd name="T30" fmla="*/ 0 w 321"/>
                <a:gd name="T31" fmla="*/ 114 h 149"/>
                <a:gd name="T32" fmla="*/ 0 w 321"/>
                <a:gd name="T33" fmla="*/ 112 h 149"/>
                <a:gd name="T34" fmla="*/ 1 w 321"/>
                <a:gd name="T35" fmla="*/ 109 h 149"/>
                <a:gd name="T36" fmla="*/ 5 w 321"/>
                <a:gd name="T37" fmla="*/ 107 h 149"/>
                <a:gd name="T38" fmla="*/ 8 w 321"/>
                <a:gd name="T39" fmla="*/ 104 h 149"/>
                <a:gd name="T40" fmla="*/ 13 w 321"/>
                <a:gd name="T41" fmla="*/ 102 h 149"/>
                <a:gd name="T42" fmla="*/ 28 w 321"/>
                <a:gd name="T43" fmla="*/ 97 h 149"/>
                <a:gd name="T44" fmla="*/ 49 w 321"/>
                <a:gd name="T45" fmla="*/ 92 h 149"/>
                <a:gd name="T46" fmla="*/ 72 w 321"/>
                <a:gd name="T47" fmla="*/ 88 h 149"/>
                <a:gd name="T48" fmla="*/ 101 w 321"/>
                <a:gd name="T49" fmla="*/ 85 h 149"/>
                <a:gd name="T50" fmla="*/ 135 w 321"/>
                <a:gd name="T51" fmla="*/ 82 h 149"/>
                <a:gd name="T52" fmla="*/ 174 w 321"/>
                <a:gd name="T53" fmla="*/ 78 h 149"/>
                <a:gd name="T54" fmla="*/ 208 w 321"/>
                <a:gd name="T55" fmla="*/ 75 h 149"/>
                <a:gd name="T56" fmla="*/ 238 w 321"/>
                <a:gd name="T57" fmla="*/ 71 h 149"/>
                <a:gd name="T58" fmla="*/ 264 w 321"/>
                <a:gd name="T59" fmla="*/ 68 h 149"/>
                <a:gd name="T60" fmla="*/ 284 w 321"/>
                <a:gd name="T61" fmla="*/ 63 h 149"/>
                <a:gd name="T62" fmla="*/ 301 w 321"/>
                <a:gd name="T63" fmla="*/ 58 h 149"/>
                <a:gd name="T64" fmla="*/ 313 w 321"/>
                <a:gd name="T65" fmla="*/ 53 h 149"/>
                <a:gd name="T66" fmla="*/ 320 w 321"/>
                <a:gd name="T67" fmla="*/ 46 h 149"/>
                <a:gd name="T68" fmla="*/ 321 w 321"/>
                <a:gd name="T69" fmla="*/ 41 h 149"/>
                <a:gd name="T70" fmla="*/ 318 w 321"/>
                <a:gd name="T71" fmla="*/ 34 h 149"/>
                <a:gd name="T72" fmla="*/ 309 w 321"/>
                <a:gd name="T73" fmla="*/ 29 h 149"/>
                <a:gd name="T74" fmla="*/ 304 w 321"/>
                <a:gd name="T75" fmla="*/ 26 h 149"/>
                <a:gd name="T76" fmla="*/ 298 w 321"/>
                <a:gd name="T77" fmla="*/ 22 h 149"/>
                <a:gd name="T78" fmla="*/ 289 w 321"/>
                <a:gd name="T79" fmla="*/ 21 h 149"/>
                <a:gd name="T80" fmla="*/ 279 w 321"/>
                <a:gd name="T81" fmla="*/ 17 h 149"/>
                <a:gd name="T82" fmla="*/ 269 w 321"/>
                <a:gd name="T83" fmla="*/ 14 h 149"/>
                <a:gd name="T84" fmla="*/ 257 w 321"/>
                <a:gd name="T85" fmla="*/ 12 h 149"/>
                <a:gd name="T86" fmla="*/ 243 w 321"/>
                <a:gd name="T87" fmla="*/ 10 h 149"/>
                <a:gd name="T88" fmla="*/ 228 w 321"/>
                <a:gd name="T89" fmla="*/ 7 h 149"/>
                <a:gd name="T90" fmla="*/ 211 w 321"/>
                <a:gd name="T91" fmla="*/ 5 h 149"/>
                <a:gd name="T92" fmla="*/ 194 w 321"/>
                <a:gd name="T93" fmla="*/ 4 h 149"/>
                <a:gd name="T94" fmla="*/ 176 w 321"/>
                <a:gd name="T95" fmla="*/ 2 h 149"/>
                <a:gd name="T96" fmla="*/ 155 w 321"/>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9"/>
                <a:gd name="T149" fmla="*/ 321 w 321"/>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9">
                  <a:moveTo>
                    <a:pt x="155" y="149"/>
                  </a:moveTo>
                  <a:lnTo>
                    <a:pt x="135" y="148"/>
                  </a:lnTo>
                  <a:lnTo>
                    <a:pt x="116" y="146"/>
                  </a:lnTo>
                  <a:lnTo>
                    <a:pt x="100" y="142"/>
                  </a:lnTo>
                  <a:lnTo>
                    <a:pt x="83" y="141"/>
                  </a:lnTo>
                  <a:lnTo>
                    <a:pt x="69" y="139"/>
                  </a:lnTo>
                  <a:lnTo>
                    <a:pt x="56" y="136"/>
                  </a:lnTo>
                  <a:lnTo>
                    <a:pt x="44" y="134"/>
                  </a:lnTo>
                  <a:lnTo>
                    <a:pt x="34" y="132"/>
                  </a:lnTo>
                  <a:lnTo>
                    <a:pt x="25" y="129"/>
                  </a:lnTo>
                  <a:lnTo>
                    <a:pt x="17" y="127"/>
                  </a:lnTo>
                  <a:lnTo>
                    <a:pt x="12" y="124"/>
                  </a:lnTo>
                  <a:lnTo>
                    <a:pt x="6" y="122"/>
                  </a:lnTo>
                  <a:lnTo>
                    <a:pt x="3" y="119"/>
                  </a:lnTo>
                  <a:lnTo>
                    <a:pt x="0" y="117"/>
                  </a:lnTo>
                  <a:lnTo>
                    <a:pt x="0" y="114"/>
                  </a:lnTo>
                  <a:lnTo>
                    <a:pt x="0" y="112"/>
                  </a:lnTo>
                  <a:lnTo>
                    <a:pt x="1" y="109"/>
                  </a:lnTo>
                  <a:lnTo>
                    <a:pt x="5" y="107"/>
                  </a:lnTo>
                  <a:lnTo>
                    <a:pt x="8" y="104"/>
                  </a:lnTo>
                  <a:lnTo>
                    <a:pt x="13" y="102"/>
                  </a:lnTo>
                  <a:lnTo>
                    <a:pt x="28" y="97"/>
                  </a:lnTo>
                  <a:lnTo>
                    <a:pt x="49" y="92"/>
                  </a:lnTo>
                  <a:lnTo>
                    <a:pt x="72" y="88"/>
                  </a:lnTo>
                  <a:lnTo>
                    <a:pt x="101" y="85"/>
                  </a:lnTo>
                  <a:lnTo>
                    <a:pt x="135" y="82"/>
                  </a:lnTo>
                  <a:lnTo>
                    <a:pt x="174" y="78"/>
                  </a:lnTo>
                  <a:lnTo>
                    <a:pt x="208" y="75"/>
                  </a:lnTo>
                  <a:lnTo>
                    <a:pt x="238" y="71"/>
                  </a:lnTo>
                  <a:lnTo>
                    <a:pt x="264" y="68"/>
                  </a:lnTo>
                  <a:lnTo>
                    <a:pt x="284" y="63"/>
                  </a:lnTo>
                  <a:lnTo>
                    <a:pt x="301" y="58"/>
                  </a:lnTo>
                  <a:lnTo>
                    <a:pt x="313" y="53"/>
                  </a:lnTo>
                  <a:lnTo>
                    <a:pt x="320" y="46"/>
                  </a:lnTo>
                  <a:lnTo>
                    <a:pt x="321" y="41"/>
                  </a:lnTo>
                  <a:lnTo>
                    <a:pt x="318" y="34"/>
                  </a:lnTo>
                  <a:lnTo>
                    <a:pt x="309" y="29"/>
                  </a:lnTo>
                  <a:lnTo>
                    <a:pt x="304" y="26"/>
                  </a:lnTo>
                  <a:lnTo>
                    <a:pt x="298" y="22"/>
                  </a:lnTo>
                  <a:lnTo>
                    <a:pt x="289" y="21"/>
                  </a:lnTo>
                  <a:lnTo>
                    <a:pt x="279" y="17"/>
                  </a:lnTo>
                  <a:lnTo>
                    <a:pt x="269" y="14"/>
                  </a:lnTo>
                  <a:lnTo>
                    <a:pt x="257" y="12"/>
                  </a:lnTo>
                  <a:lnTo>
                    <a:pt x="243" y="10"/>
                  </a:lnTo>
                  <a:lnTo>
                    <a:pt x="228" y="7"/>
                  </a:lnTo>
                  <a:lnTo>
                    <a:pt x="211" y="5"/>
                  </a:lnTo>
                  <a:lnTo>
                    <a:pt x="194" y="4"/>
                  </a:lnTo>
                  <a:lnTo>
                    <a:pt x="176" y="2"/>
                  </a:lnTo>
                  <a:lnTo>
                    <a:pt x="155" y="0"/>
                  </a:lnTo>
                </a:path>
              </a:pathLst>
            </a:custGeom>
            <a:noFill/>
            <a:ln w="6350">
              <a:solidFill>
                <a:schemeClr val="tx2"/>
              </a:solidFill>
              <a:round/>
              <a:headEnd/>
              <a:tailEnd/>
            </a:ln>
          </p:spPr>
          <p:txBody>
            <a:bodyPr/>
            <a:lstStyle/>
            <a:p>
              <a:endParaRPr lang="en-US" dirty="0">
                <a:latin typeface="Agilent TT Cond" pitchFamily="34" charset="0"/>
              </a:endParaRPr>
            </a:p>
          </p:txBody>
        </p:sp>
        <p:sp>
          <p:nvSpPr>
            <p:cNvPr id="75883" name="Freeform 7"/>
            <p:cNvSpPr>
              <a:spLocks/>
            </p:cNvSpPr>
            <p:nvPr/>
          </p:nvSpPr>
          <p:spPr bwMode="auto">
            <a:xfrm>
              <a:off x="1500" y="2999"/>
              <a:ext cx="321" cy="147"/>
            </a:xfrm>
            <a:custGeom>
              <a:avLst/>
              <a:gdLst>
                <a:gd name="T0" fmla="*/ 155 w 321"/>
                <a:gd name="T1" fmla="*/ 147 h 147"/>
                <a:gd name="T2" fmla="*/ 135 w 321"/>
                <a:gd name="T3" fmla="*/ 145 h 147"/>
                <a:gd name="T4" fmla="*/ 116 w 321"/>
                <a:gd name="T5" fmla="*/ 144 h 147"/>
                <a:gd name="T6" fmla="*/ 100 w 321"/>
                <a:gd name="T7" fmla="*/ 142 h 147"/>
                <a:gd name="T8" fmla="*/ 83 w 321"/>
                <a:gd name="T9" fmla="*/ 139 h 147"/>
                <a:gd name="T10" fmla="*/ 69 w 321"/>
                <a:gd name="T11" fmla="*/ 137 h 147"/>
                <a:gd name="T12" fmla="*/ 56 w 321"/>
                <a:gd name="T13" fmla="*/ 135 h 147"/>
                <a:gd name="T14" fmla="*/ 44 w 321"/>
                <a:gd name="T15" fmla="*/ 132 h 147"/>
                <a:gd name="T16" fmla="*/ 34 w 321"/>
                <a:gd name="T17" fmla="*/ 130 h 147"/>
                <a:gd name="T18" fmla="*/ 25 w 321"/>
                <a:gd name="T19" fmla="*/ 127 h 147"/>
                <a:gd name="T20" fmla="*/ 17 w 321"/>
                <a:gd name="T21" fmla="*/ 125 h 147"/>
                <a:gd name="T22" fmla="*/ 12 w 321"/>
                <a:gd name="T23" fmla="*/ 122 h 147"/>
                <a:gd name="T24" fmla="*/ 6 w 321"/>
                <a:gd name="T25" fmla="*/ 120 h 147"/>
                <a:gd name="T26" fmla="*/ 3 w 321"/>
                <a:gd name="T27" fmla="*/ 117 h 147"/>
                <a:gd name="T28" fmla="*/ 0 w 321"/>
                <a:gd name="T29" fmla="*/ 115 h 147"/>
                <a:gd name="T30" fmla="*/ 0 w 321"/>
                <a:gd name="T31" fmla="*/ 112 h 147"/>
                <a:gd name="T32" fmla="*/ 0 w 321"/>
                <a:gd name="T33" fmla="*/ 110 h 147"/>
                <a:gd name="T34" fmla="*/ 1 w 321"/>
                <a:gd name="T35" fmla="*/ 107 h 147"/>
                <a:gd name="T36" fmla="*/ 5 w 321"/>
                <a:gd name="T37" fmla="*/ 105 h 147"/>
                <a:gd name="T38" fmla="*/ 8 w 321"/>
                <a:gd name="T39" fmla="*/ 101 h 147"/>
                <a:gd name="T40" fmla="*/ 13 w 321"/>
                <a:gd name="T41" fmla="*/ 100 h 147"/>
                <a:gd name="T42" fmla="*/ 28 w 321"/>
                <a:gd name="T43" fmla="*/ 95 h 147"/>
                <a:gd name="T44" fmla="*/ 49 w 321"/>
                <a:gd name="T45" fmla="*/ 90 h 147"/>
                <a:gd name="T46" fmla="*/ 72 w 321"/>
                <a:gd name="T47" fmla="*/ 86 h 147"/>
                <a:gd name="T48" fmla="*/ 101 w 321"/>
                <a:gd name="T49" fmla="*/ 83 h 147"/>
                <a:gd name="T50" fmla="*/ 135 w 321"/>
                <a:gd name="T51" fmla="*/ 79 h 147"/>
                <a:gd name="T52" fmla="*/ 174 w 321"/>
                <a:gd name="T53" fmla="*/ 76 h 147"/>
                <a:gd name="T54" fmla="*/ 208 w 321"/>
                <a:gd name="T55" fmla="*/ 73 h 147"/>
                <a:gd name="T56" fmla="*/ 238 w 321"/>
                <a:gd name="T57" fmla="*/ 69 h 147"/>
                <a:gd name="T58" fmla="*/ 264 w 321"/>
                <a:gd name="T59" fmla="*/ 66 h 147"/>
                <a:gd name="T60" fmla="*/ 284 w 321"/>
                <a:gd name="T61" fmla="*/ 61 h 147"/>
                <a:gd name="T62" fmla="*/ 301 w 321"/>
                <a:gd name="T63" fmla="*/ 56 h 147"/>
                <a:gd name="T64" fmla="*/ 313 w 321"/>
                <a:gd name="T65" fmla="*/ 51 h 147"/>
                <a:gd name="T66" fmla="*/ 320 w 321"/>
                <a:gd name="T67" fmla="*/ 44 h 147"/>
                <a:gd name="T68" fmla="*/ 321 w 321"/>
                <a:gd name="T69" fmla="*/ 39 h 147"/>
                <a:gd name="T70" fmla="*/ 318 w 321"/>
                <a:gd name="T71" fmla="*/ 32 h 147"/>
                <a:gd name="T72" fmla="*/ 309 w 321"/>
                <a:gd name="T73" fmla="*/ 27 h 147"/>
                <a:gd name="T74" fmla="*/ 304 w 321"/>
                <a:gd name="T75" fmla="*/ 24 h 147"/>
                <a:gd name="T76" fmla="*/ 298 w 321"/>
                <a:gd name="T77" fmla="*/ 22 h 147"/>
                <a:gd name="T78" fmla="*/ 289 w 321"/>
                <a:gd name="T79" fmla="*/ 19 h 147"/>
                <a:gd name="T80" fmla="*/ 279 w 321"/>
                <a:gd name="T81" fmla="*/ 15 h 147"/>
                <a:gd name="T82" fmla="*/ 269 w 321"/>
                <a:gd name="T83" fmla="*/ 13 h 147"/>
                <a:gd name="T84" fmla="*/ 257 w 321"/>
                <a:gd name="T85" fmla="*/ 12 h 147"/>
                <a:gd name="T86" fmla="*/ 243 w 321"/>
                <a:gd name="T87" fmla="*/ 8 h 147"/>
                <a:gd name="T88" fmla="*/ 228 w 321"/>
                <a:gd name="T89" fmla="*/ 7 h 147"/>
                <a:gd name="T90" fmla="*/ 211 w 321"/>
                <a:gd name="T91" fmla="*/ 5 h 147"/>
                <a:gd name="T92" fmla="*/ 194 w 321"/>
                <a:gd name="T93" fmla="*/ 3 h 147"/>
                <a:gd name="T94" fmla="*/ 176 w 321"/>
                <a:gd name="T95" fmla="*/ 2 h 147"/>
                <a:gd name="T96" fmla="*/ 155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chemeClr val="tx2"/>
              </a:solidFill>
              <a:round/>
              <a:headEnd/>
              <a:tailEnd/>
            </a:ln>
          </p:spPr>
          <p:txBody>
            <a:bodyPr/>
            <a:lstStyle/>
            <a:p>
              <a:endParaRPr lang="en-US" dirty="0">
                <a:latin typeface="Agilent TT Cond" pitchFamily="34" charset="0"/>
              </a:endParaRPr>
            </a:p>
          </p:txBody>
        </p:sp>
      </p:grpSp>
      <p:grpSp>
        <p:nvGrpSpPr>
          <p:cNvPr id="75782" name="Group 8"/>
          <p:cNvGrpSpPr>
            <a:grpSpLocks/>
          </p:cNvGrpSpPr>
          <p:nvPr/>
        </p:nvGrpSpPr>
        <p:grpSpPr bwMode="auto">
          <a:xfrm rot="16200000" flipH="1">
            <a:off x="3575844" y="2543969"/>
            <a:ext cx="104775" cy="274637"/>
            <a:chOff x="1500" y="2848"/>
            <a:chExt cx="321" cy="298"/>
          </a:xfrm>
        </p:grpSpPr>
        <p:sp>
          <p:nvSpPr>
            <p:cNvPr id="75880" name="Freeform 9"/>
            <p:cNvSpPr>
              <a:spLocks/>
            </p:cNvSpPr>
            <p:nvPr/>
          </p:nvSpPr>
          <p:spPr bwMode="auto">
            <a:xfrm>
              <a:off x="1500" y="2848"/>
              <a:ext cx="321" cy="149"/>
            </a:xfrm>
            <a:custGeom>
              <a:avLst/>
              <a:gdLst>
                <a:gd name="T0" fmla="*/ 155 w 321"/>
                <a:gd name="T1" fmla="*/ 149 h 149"/>
                <a:gd name="T2" fmla="*/ 135 w 321"/>
                <a:gd name="T3" fmla="*/ 148 h 149"/>
                <a:gd name="T4" fmla="*/ 116 w 321"/>
                <a:gd name="T5" fmla="*/ 146 h 149"/>
                <a:gd name="T6" fmla="*/ 100 w 321"/>
                <a:gd name="T7" fmla="*/ 142 h 149"/>
                <a:gd name="T8" fmla="*/ 83 w 321"/>
                <a:gd name="T9" fmla="*/ 141 h 149"/>
                <a:gd name="T10" fmla="*/ 69 w 321"/>
                <a:gd name="T11" fmla="*/ 139 h 149"/>
                <a:gd name="T12" fmla="*/ 56 w 321"/>
                <a:gd name="T13" fmla="*/ 136 h 149"/>
                <a:gd name="T14" fmla="*/ 44 w 321"/>
                <a:gd name="T15" fmla="*/ 134 h 149"/>
                <a:gd name="T16" fmla="*/ 34 w 321"/>
                <a:gd name="T17" fmla="*/ 132 h 149"/>
                <a:gd name="T18" fmla="*/ 25 w 321"/>
                <a:gd name="T19" fmla="*/ 129 h 149"/>
                <a:gd name="T20" fmla="*/ 17 w 321"/>
                <a:gd name="T21" fmla="*/ 127 h 149"/>
                <a:gd name="T22" fmla="*/ 12 w 321"/>
                <a:gd name="T23" fmla="*/ 124 h 149"/>
                <a:gd name="T24" fmla="*/ 6 w 321"/>
                <a:gd name="T25" fmla="*/ 122 h 149"/>
                <a:gd name="T26" fmla="*/ 3 w 321"/>
                <a:gd name="T27" fmla="*/ 119 h 149"/>
                <a:gd name="T28" fmla="*/ 0 w 321"/>
                <a:gd name="T29" fmla="*/ 117 h 149"/>
                <a:gd name="T30" fmla="*/ 0 w 321"/>
                <a:gd name="T31" fmla="*/ 114 h 149"/>
                <a:gd name="T32" fmla="*/ 0 w 321"/>
                <a:gd name="T33" fmla="*/ 112 h 149"/>
                <a:gd name="T34" fmla="*/ 1 w 321"/>
                <a:gd name="T35" fmla="*/ 109 h 149"/>
                <a:gd name="T36" fmla="*/ 5 w 321"/>
                <a:gd name="T37" fmla="*/ 107 h 149"/>
                <a:gd name="T38" fmla="*/ 8 w 321"/>
                <a:gd name="T39" fmla="*/ 104 h 149"/>
                <a:gd name="T40" fmla="*/ 13 w 321"/>
                <a:gd name="T41" fmla="*/ 102 h 149"/>
                <a:gd name="T42" fmla="*/ 28 w 321"/>
                <a:gd name="T43" fmla="*/ 97 h 149"/>
                <a:gd name="T44" fmla="*/ 49 w 321"/>
                <a:gd name="T45" fmla="*/ 92 h 149"/>
                <a:gd name="T46" fmla="*/ 72 w 321"/>
                <a:gd name="T47" fmla="*/ 88 h 149"/>
                <a:gd name="T48" fmla="*/ 101 w 321"/>
                <a:gd name="T49" fmla="*/ 85 h 149"/>
                <a:gd name="T50" fmla="*/ 135 w 321"/>
                <a:gd name="T51" fmla="*/ 82 h 149"/>
                <a:gd name="T52" fmla="*/ 174 w 321"/>
                <a:gd name="T53" fmla="*/ 78 h 149"/>
                <a:gd name="T54" fmla="*/ 208 w 321"/>
                <a:gd name="T55" fmla="*/ 75 h 149"/>
                <a:gd name="T56" fmla="*/ 238 w 321"/>
                <a:gd name="T57" fmla="*/ 71 h 149"/>
                <a:gd name="T58" fmla="*/ 264 w 321"/>
                <a:gd name="T59" fmla="*/ 68 h 149"/>
                <a:gd name="T60" fmla="*/ 284 w 321"/>
                <a:gd name="T61" fmla="*/ 63 h 149"/>
                <a:gd name="T62" fmla="*/ 301 w 321"/>
                <a:gd name="T63" fmla="*/ 58 h 149"/>
                <a:gd name="T64" fmla="*/ 313 w 321"/>
                <a:gd name="T65" fmla="*/ 53 h 149"/>
                <a:gd name="T66" fmla="*/ 320 w 321"/>
                <a:gd name="T67" fmla="*/ 46 h 149"/>
                <a:gd name="T68" fmla="*/ 321 w 321"/>
                <a:gd name="T69" fmla="*/ 41 h 149"/>
                <a:gd name="T70" fmla="*/ 318 w 321"/>
                <a:gd name="T71" fmla="*/ 34 h 149"/>
                <a:gd name="T72" fmla="*/ 309 w 321"/>
                <a:gd name="T73" fmla="*/ 29 h 149"/>
                <a:gd name="T74" fmla="*/ 304 w 321"/>
                <a:gd name="T75" fmla="*/ 26 h 149"/>
                <a:gd name="T76" fmla="*/ 298 w 321"/>
                <a:gd name="T77" fmla="*/ 22 h 149"/>
                <a:gd name="T78" fmla="*/ 289 w 321"/>
                <a:gd name="T79" fmla="*/ 21 h 149"/>
                <a:gd name="T80" fmla="*/ 279 w 321"/>
                <a:gd name="T81" fmla="*/ 17 h 149"/>
                <a:gd name="T82" fmla="*/ 269 w 321"/>
                <a:gd name="T83" fmla="*/ 14 h 149"/>
                <a:gd name="T84" fmla="*/ 257 w 321"/>
                <a:gd name="T85" fmla="*/ 12 h 149"/>
                <a:gd name="T86" fmla="*/ 243 w 321"/>
                <a:gd name="T87" fmla="*/ 10 h 149"/>
                <a:gd name="T88" fmla="*/ 228 w 321"/>
                <a:gd name="T89" fmla="*/ 7 h 149"/>
                <a:gd name="T90" fmla="*/ 211 w 321"/>
                <a:gd name="T91" fmla="*/ 5 h 149"/>
                <a:gd name="T92" fmla="*/ 194 w 321"/>
                <a:gd name="T93" fmla="*/ 4 h 149"/>
                <a:gd name="T94" fmla="*/ 176 w 321"/>
                <a:gd name="T95" fmla="*/ 2 h 149"/>
                <a:gd name="T96" fmla="*/ 155 w 321"/>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9"/>
                <a:gd name="T149" fmla="*/ 321 w 321"/>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9">
                  <a:moveTo>
                    <a:pt x="155" y="149"/>
                  </a:moveTo>
                  <a:lnTo>
                    <a:pt x="135" y="148"/>
                  </a:lnTo>
                  <a:lnTo>
                    <a:pt x="116" y="146"/>
                  </a:lnTo>
                  <a:lnTo>
                    <a:pt x="100" y="142"/>
                  </a:lnTo>
                  <a:lnTo>
                    <a:pt x="83" y="141"/>
                  </a:lnTo>
                  <a:lnTo>
                    <a:pt x="69" y="139"/>
                  </a:lnTo>
                  <a:lnTo>
                    <a:pt x="56" y="136"/>
                  </a:lnTo>
                  <a:lnTo>
                    <a:pt x="44" y="134"/>
                  </a:lnTo>
                  <a:lnTo>
                    <a:pt x="34" y="132"/>
                  </a:lnTo>
                  <a:lnTo>
                    <a:pt x="25" y="129"/>
                  </a:lnTo>
                  <a:lnTo>
                    <a:pt x="17" y="127"/>
                  </a:lnTo>
                  <a:lnTo>
                    <a:pt x="12" y="124"/>
                  </a:lnTo>
                  <a:lnTo>
                    <a:pt x="6" y="122"/>
                  </a:lnTo>
                  <a:lnTo>
                    <a:pt x="3" y="119"/>
                  </a:lnTo>
                  <a:lnTo>
                    <a:pt x="0" y="117"/>
                  </a:lnTo>
                  <a:lnTo>
                    <a:pt x="0" y="114"/>
                  </a:lnTo>
                  <a:lnTo>
                    <a:pt x="0" y="112"/>
                  </a:lnTo>
                  <a:lnTo>
                    <a:pt x="1" y="109"/>
                  </a:lnTo>
                  <a:lnTo>
                    <a:pt x="5" y="107"/>
                  </a:lnTo>
                  <a:lnTo>
                    <a:pt x="8" y="104"/>
                  </a:lnTo>
                  <a:lnTo>
                    <a:pt x="13" y="102"/>
                  </a:lnTo>
                  <a:lnTo>
                    <a:pt x="28" y="97"/>
                  </a:lnTo>
                  <a:lnTo>
                    <a:pt x="49" y="92"/>
                  </a:lnTo>
                  <a:lnTo>
                    <a:pt x="72" y="88"/>
                  </a:lnTo>
                  <a:lnTo>
                    <a:pt x="101" y="85"/>
                  </a:lnTo>
                  <a:lnTo>
                    <a:pt x="135" y="82"/>
                  </a:lnTo>
                  <a:lnTo>
                    <a:pt x="174" y="78"/>
                  </a:lnTo>
                  <a:lnTo>
                    <a:pt x="208" y="75"/>
                  </a:lnTo>
                  <a:lnTo>
                    <a:pt x="238" y="71"/>
                  </a:lnTo>
                  <a:lnTo>
                    <a:pt x="264" y="68"/>
                  </a:lnTo>
                  <a:lnTo>
                    <a:pt x="284" y="63"/>
                  </a:lnTo>
                  <a:lnTo>
                    <a:pt x="301" y="58"/>
                  </a:lnTo>
                  <a:lnTo>
                    <a:pt x="313" y="53"/>
                  </a:lnTo>
                  <a:lnTo>
                    <a:pt x="320" y="46"/>
                  </a:lnTo>
                  <a:lnTo>
                    <a:pt x="321" y="41"/>
                  </a:lnTo>
                  <a:lnTo>
                    <a:pt x="318" y="34"/>
                  </a:lnTo>
                  <a:lnTo>
                    <a:pt x="309" y="29"/>
                  </a:lnTo>
                  <a:lnTo>
                    <a:pt x="304" y="26"/>
                  </a:lnTo>
                  <a:lnTo>
                    <a:pt x="298" y="22"/>
                  </a:lnTo>
                  <a:lnTo>
                    <a:pt x="289" y="21"/>
                  </a:lnTo>
                  <a:lnTo>
                    <a:pt x="279" y="17"/>
                  </a:lnTo>
                  <a:lnTo>
                    <a:pt x="269" y="14"/>
                  </a:lnTo>
                  <a:lnTo>
                    <a:pt x="257" y="12"/>
                  </a:lnTo>
                  <a:lnTo>
                    <a:pt x="243" y="10"/>
                  </a:lnTo>
                  <a:lnTo>
                    <a:pt x="228" y="7"/>
                  </a:lnTo>
                  <a:lnTo>
                    <a:pt x="211" y="5"/>
                  </a:lnTo>
                  <a:lnTo>
                    <a:pt x="194" y="4"/>
                  </a:lnTo>
                  <a:lnTo>
                    <a:pt x="176" y="2"/>
                  </a:lnTo>
                  <a:lnTo>
                    <a:pt x="155" y="0"/>
                  </a:lnTo>
                </a:path>
              </a:pathLst>
            </a:custGeom>
            <a:noFill/>
            <a:ln w="6350">
              <a:solidFill>
                <a:schemeClr val="tx2"/>
              </a:solidFill>
              <a:round/>
              <a:headEnd/>
              <a:tailEnd/>
            </a:ln>
          </p:spPr>
          <p:txBody>
            <a:bodyPr/>
            <a:lstStyle/>
            <a:p>
              <a:endParaRPr lang="en-US" dirty="0">
                <a:latin typeface="Agilent TT Cond" pitchFamily="34" charset="0"/>
              </a:endParaRPr>
            </a:p>
          </p:txBody>
        </p:sp>
        <p:sp>
          <p:nvSpPr>
            <p:cNvPr id="75881" name="Freeform 10"/>
            <p:cNvSpPr>
              <a:spLocks/>
            </p:cNvSpPr>
            <p:nvPr/>
          </p:nvSpPr>
          <p:spPr bwMode="auto">
            <a:xfrm>
              <a:off x="1500" y="2999"/>
              <a:ext cx="321" cy="147"/>
            </a:xfrm>
            <a:custGeom>
              <a:avLst/>
              <a:gdLst>
                <a:gd name="T0" fmla="*/ 155 w 321"/>
                <a:gd name="T1" fmla="*/ 147 h 147"/>
                <a:gd name="T2" fmla="*/ 135 w 321"/>
                <a:gd name="T3" fmla="*/ 145 h 147"/>
                <a:gd name="T4" fmla="*/ 116 w 321"/>
                <a:gd name="T5" fmla="*/ 144 h 147"/>
                <a:gd name="T6" fmla="*/ 100 w 321"/>
                <a:gd name="T7" fmla="*/ 142 h 147"/>
                <a:gd name="T8" fmla="*/ 83 w 321"/>
                <a:gd name="T9" fmla="*/ 139 h 147"/>
                <a:gd name="T10" fmla="*/ 69 w 321"/>
                <a:gd name="T11" fmla="*/ 137 h 147"/>
                <a:gd name="T12" fmla="*/ 56 w 321"/>
                <a:gd name="T13" fmla="*/ 135 h 147"/>
                <a:gd name="T14" fmla="*/ 44 w 321"/>
                <a:gd name="T15" fmla="*/ 132 h 147"/>
                <a:gd name="T16" fmla="*/ 34 w 321"/>
                <a:gd name="T17" fmla="*/ 130 h 147"/>
                <a:gd name="T18" fmla="*/ 25 w 321"/>
                <a:gd name="T19" fmla="*/ 127 h 147"/>
                <a:gd name="T20" fmla="*/ 17 w 321"/>
                <a:gd name="T21" fmla="*/ 125 h 147"/>
                <a:gd name="T22" fmla="*/ 12 w 321"/>
                <a:gd name="T23" fmla="*/ 122 h 147"/>
                <a:gd name="T24" fmla="*/ 6 w 321"/>
                <a:gd name="T25" fmla="*/ 120 h 147"/>
                <a:gd name="T26" fmla="*/ 3 w 321"/>
                <a:gd name="T27" fmla="*/ 117 h 147"/>
                <a:gd name="T28" fmla="*/ 0 w 321"/>
                <a:gd name="T29" fmla="*/ 115 h 147"/>
                <a:gd name="T30" fmla="*/ 0 w 321"/>
                <a:gd name="T31" fmla="*/ 112 h 147"/>
                <a:gd name="T32" fmla="*/ 0 w 321"/>
                <a:gd name="T33" fmla="*/ 110 h 147"/>
                <a:gd name="T34" fmla="*/ 1 w 321"/>
                <a:gd name="T35" fmla="*/ 107 h 147"/>
                <a:gd name="T36" fmla="*/ 5 w 321"/>
                <a:gd name="T37" fmla="*/ 105 h 147"/>
                <a:gd name="T38" fmla="*/ 8 w 321"/>
                <a:gd name="T39" fmla="*/ 101 h 147"/>
                <a:gd name="T40" fmla="*/ 13 w 321"/>
                <a:gd name="T41" fmla="*/ 100 h 147"/>
                <a:gd name="T42" fmla="*/ 28 w 321"/>
                <a:gd name="T43" fmla="*/ 95 h 147"/>
                <a:gd name="T44" fmla="*/ 49 w 321"/>
                <a:gd name="T45" fmla="*/ 90 h 147"/>
                <a:gd name="T46" fmla="*/ 72 w 321"/>
                <a:gd name="T47" fmla="*/ 86 h 147"/>
                <a:gd name="T48" fmla="*/ 101 w 321"/>
                <a:gd name="T49" fmla="*/ 83 h 147"/>
                <a:gd name="T50" fmla="*/ 135 w 321"/>
                <a:gd name="T51" fmla="*/ 79 h 147"/>
                <a:gd name="T52" fmla="*/ 174 w 321"/>
                <a:gd name="T53" fmla="*/ 76 h 147"/>
                <a:gd name="T54" fmla="*/ 208 w 321"/>
                <a:gd name="T55" fmla="*/ 73 h 147"/>
                <a:gd name="T56" fmla="*/ 238 w 321"/>
                <a:gd name="T57" fmla="*/ 69 h 147"/>
                <a:gd name="T58" fmla="*/ 264 w 321"/>
                <a:gd name="T59" fmla="*/ 66 h 147"/>
                <a:gd name="T60" fmla="*/ 284 w 321"/>
                <a:gd name="T61" fmla="*/ 61 h 147"/>
                <a:gd name="T62" fmla="*/ 301 w 321"/>
                <a:gd name="T63" fmla="*/ 56 h 147"/>
                <a:gd name="T64" fmla="*/ 313 w 321"/>
                <a:gd name="T65" fmla="*/ 51 h 147"/>
                <a:gd name="T66" fmla="*/ 320 w 321"/>
                <a:gd name="T67" fmla="*/ 44 h 147"/>
                <a:gd name="T68" fmla="*/ 321 w 321"/>
                <a:gd name="T69" fmla="*/ 39 h 147"/>
                <a:gd name="T70" fmla="*/ 318 w 321"/>
                <a:gd name="T71" fmla="*/ 32 h 147"/>
                <a:gd name="T72" fmla="*/ 309 w 321"/>
                <a:gd name="T73" fmla="*/ 27 h 147"/>
                <a:gd name="T74" fmla="*/ 304 w 321"/>
                <a:gd name="T75" fmla="*/ 24 h 147"/>
                <a:gd name="T76" fmla="*/ 298 w 321"/>
                <a:gd name="T77" fmla="*/ 22 h 147"/>
                <a:gd name="T78" fmla="*/ 289 w 321"/>
                <a:gd name="T79" fmla="*/ 19 h 147"/>
                <a:gd name="T80" fmla="*/ 279 w 321"/>
                <a:gd name="T81" fmla="*/ 15 h 147"/>
                <a:gd name="T82" fmla="*/ 269 w 321"/>
                <a:gd name="T83" fmla="*/ 13 h 147"/>
                <a:gd name="T84" fmla="*/ 257 w 321"/>
                <a:gd name="T85" fmla="*/ 12 h 147"/>
                <a:gd name="T86" fmla="*/ 243 w 321"/>
                <a:gd name="T87" fmla="*/ 8 h 147"/>
                <a:gd name="T88" fmla="*/ 228 w 321"/>
                <a:gd name="T89" fmla="*/ 7 h 147"/>
                <a:gd name="T90" fmla="*/ 211 w 321"/>
                <a:gd name="T91" fmla="*/ 5 h 147"/>
                <a:gd name="T92" fmla="*/ 194 w 321"/>
                <a:gd name="T93" fmla="*/ 3 h 147"/>
                <a:gd name="T94" fmla="*/ 176 w 321"/>
                <a:gd name="T95" fmla="*/ 2 h 147"/>
                <a:gd name="T96" fmla="*/ 155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chemeClr val="tx2"/>
              </a:solidFill>
              <a:round/>
              <a:headEnd/>
              <a:tailEnd/>
            </a:ln>
          </p:spPr>
          <p:txBody>
            <a:bodyPr/>
            <a:lstStyle/>
            <a:p>
              <a:endParaRPr lang="en-US" dirty="0">
                <a:latin typeface="Agilent TT Cond" pitchFamily="34" charset="0"/>
              </a:endParaRPr>
            </a:p>
          </p:txBody>
        </p:sp>
      </p:grpSp>
      <p:grpSp>
        <p:nvGrpSpPr>
          <p:cNvPr id="75783" name="Group 11"/>
          <p:cNvGrpSpPr>
            <a:grpSpLocks/>
          </p:cNvGrpSpPr>
          <p:nvPr/>
        </p:nvGrpSpPr>
        <p:grpSpPr bwMode="auto">
          <a:xfrm>
            <a:off x="588963" y="2360613"/>
            <a:ext cx="722312" cy="122237"/>
            <a:chOff x="1754" y="3255"/>
            <a:chExt cx="569" cy="344"/>
          </a:xfrm>
        </p:grpSpPr>
        <p:sp>
          <p:nvSpPr>
            <p:cNvPr id="75866" name="Freeform 12"/>
            <p:cNvSpPr>
              <a:spLocks/>
            </p:cNvSpPr>
            <p:nvPr/>
          </p:nvSpPr>
          <p:spPr bwMode="auto">
            <a:xfrm rot="5400000">
              <a:off x="1799" y="3407"/>
              <a:ext cx="336" cy="47"/>
            </a:xfrm>
            <a:custGeom>
              <a:avLst/>
              <a:gdLst>
                <a:gd name="T0" fmla="*/ 186 w 321"/>
                <a:gd name="T1" fmla="*/ 2 h 149"/>
                <a:gd name="T2" fmla="*/ 162 w 321"/>
                <a:gd name="T3" fmla="*/ 2 h 149"/>
                <a:gd name="T4" fmla="*/ 139 w 321"/>
                <a:gd name="T5" fmla="*/ 2 h 149"/>
                <a:gd name="T6" fmla="*/ 120 w 321"/>
                <a:gd name="T7" fmla="*/ 1 h 149"/>
                <a:gd name="T8" fmla="*/ 99 w 321"/>
                <a:gd name="T9" fmla="*/ 1 h 149"/>
                <a:gd name="T10" fmla="*/ 83 w 321"/>
                <a:gd name="T11" fmla="*/ 1 h 149"/>
                <a:gd name="T12" fmla="*/ 68 w 321"/>
                <a:gd name="T13" fmla="*/ 1 h 149"/>
                <a:gd name="T14" fmla="*/ 52 w 321"/>
                <a:gd name="T15" fmla="*/ 1 h 149"/>
                <a:gd name="T16" fmla="*/ 42 w 321"/>
                <a:gd name="T17" fmla="*/ 1 h 149"/>
                <a:gd name="T18" fmla="*/ 29 w 321"/>
                <a:gd name="T19" fmla="*/ 1 h 149"/>
                <a:gd name="T20" fmla="*/ 21 w 321"/>
                <a:gd name="T21" fmla="*/ 1 h 149"/>
                <a:gd name="T22" fmla="*/ 16 w 321"/>
                <a:gd name="T23" fmla="*/ 1 h 149"/>
                <a:gd name="T24" fmla="*/ 6 w 321"/>
                <a:gd name="T25" fmla="*/ 1 h 149"/>
                <a:gd name="T26" fmla="*/ 3 w 321"/>
                <a:gd name="T27" fmla="*/ 1 h 149"/>
                <a:gd name="T28" fmla="*/ 0 w 321"/>
                <a:gd name="T29" fmla="*/ 1 h 149"/>
                <a:gd name="T30" fmla="*/ 0 w 321"/>
                <a:gd name="T31" fmla="*/ 1 h 149"/>
                <a:gd name="T32" fmla="*/ 0 w 321"/>
                <a:gd name="T33" fmla="*/ 1 h 149"/>
                <a:gd name="T34" fmla="*/ 1 w 321"/>
                <a:gd name="T35" fmla="*/ 1 h 149"/>
                <a:gd name="T36" fmla="*/ 5 w 321"/>
                <a:gd name="T37" fmla="*/ 1 h 149"/>
                <a:gd name="T38" fmla="*/ 8 w 321"/>
                <a:gd name="T39" fmla="*/ 1 h 149"/>
                <a:gd name="T40" fmla="*/ 17 w 321"/>
                <a:gd name="T41" fmla="*/ 1 h 149"/>
                <a:gd name="T42" fmla="*/ 32 w 321"/>
                <a:gd name="T43" fmla="*/ 1 h 149"/>
                <a:gd name="T44" fmla="*/ 58 w 321"/>
                <a:gd name="T45" fmla="*/ 1 h 149"/>
                <a:gd name="T46" fmla="*/ 87 w 321"/>
                <a:gd name="T47" fmla="*/ 1 h 149"/>
                <a:gd name="T48" fmla="*/ 121 w 321"/>
                <a:gd name="T49" fmla="*/ 1 h 149"/>
                <a:gd name="T50" fmla="*/ 162 w 321"/>
                <a:gd name="T51" fmla="*/ 1 h 149"/>
                <a:gd name="T52" fmla="*/ 209 w 321"/>
                <a:gd name="T53" fmla="*/ 1 h 149"/>
                <a:gd name="T54" fmla="*/ 250 w 321"/>
                <a:gd name="T55" fmla="*/ 1 h 149"/>
                <a:gd name="T56" fmla="*/ 286 w 321"/>
                <a:gd name="T57" fmla="*/ 1 h 149"/>
                <a:gd name="T58" fmla="*/ 317 w 321"/>
                <a:gd name="T59" fmla="*/ 1 h 149"/>
                <a:gd name="T60" fmla="*/ 341 w 321"/>
                <a:gd name="T61" fmla="*/ 1 h 149"/>
                <a:gd name="T62" fmla="*/ 361 w 321"/>
                <a:gd name="T63" fmla="*/ 1 h 149"/>
                <a:gd name="T64" fmla="*/ 376 w 321"/>
                <a:gd name="T65" fmla="*/ 1 h 149"/>
                <a:gd name="T66" fmla="*/ 384 w 321"/>
                <a:gd name="T67" fmla="*/ 1 h 149"/>
                <a:gd name="T68" fmla="*/ 385 w 321"/>
                <a:gd name="T69" fmla="*/ 0 h 149"/>
                <a:gd name="T70" fmla="*/ 382 w 321"/>
                <a:gd name="T71" fmla="*/ 0 h 149"/>
                <a:gd name="T72" fmla="*/ 371 w 321"/>
                <a:gd name="T73" fmla="*/ 0 h 149"/>
                <a:gd name="T74" fmla="*/ 365 w 321"/>
                <a:gd name="T75" fmla="*/ 0 h 149"/>
                <a:gd name="T76" fmla="*/ 358 w 321"/>
                <a:gd name="T77" fmla="*/ 0 h 149"/>
                <a:gd name="T78" fmla="*/ 348 w 321"/>
                <a:gd name="T79" fmla="*/ 0 h 149"/>
                <a:gd name="T80" fmla="*/ 335 w 321"/>
                <a:gd name="T81" fmla="*/ 0 h 149"/>
                <a:gd name="T82" fmla="*/ 323 w 321"/>
                <a:gd name="T83" fmla="*/ 0 h 149"/>
                <a:gd name="T84" fmla="*/ 309 w 321"/>
                <a:gd name="T85" fmla="*/ 0 h 149"/>
                <a:gd name="T86" fmla="*/ 291 w 321"/>
                <a:gd name="T87" fmla="*/ 0 h 149"/>
                <a:gd name="T88" fmla="*/ 274 w 321"/>
                <a:gd name="T89" fmla="*/ 0 h 149"/>
                <a:gd name="T90" fmla="*/ 253 w 321"/>
                <a:gd name="T91" fmla="*/ 0 h 149"/>
                <a:gd name="T92" fmla="*/ 232 w 321"/>
                <a:gd name="T93" fmla="*/ 0 h 149"/>
                <a:gd name="T94" fmla="*/ 211 w 321"/>
                <a:gd name="T95" fmla="*/ 0 h 149"/>
                <a:gd name="T96" fmla="*/ 186 w 321"/>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9"/>
                <a:gd name="T149" fmla="*/ 321 w 321"/>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9">
                  <a:moveTo>
                    <a:pt x="155" y="149"/>
                  </a:moveTo>
                  <a:lnTo>
                    <a:pt x="135" y="148"/>
                  </a:lnTo>
                  <a:lnTo>
                    <a:pt x="116" y="146"/>
                  </a:lnTo>
                  <a:lnTo>
                    <a:pt x="100" y="142"/>
                  </a:lnTo>
                  <a:lnTo>
                    <a:pt x="83" y="141"/>
                  </a:lnTo>
                  <a:lnTo>
                    <a:pt x="69" y="139"/>
                  </a:lnTo>
                  <a:lnTo>
                    <a:pt x="56" y="136"/>
                  </a:lnTo>
                  <a:lnTo>
                    <a:pt x="44" y="134"/>
                  </a:lnTo>
                  <a:lnTo>
                    <a:pt x="34" y="132"/>
                  </a:lnTo>
                  <a:lnTo>
                    <a:pt x="25" y="129"/>
                  </a:lnTo>
                  <a:lnTo>
                    <a:pt x="17" y="127"/>
                  </a:lnTo>
                  <a:lnTo>
                    <a:pt x="12" y="124"/>
                  </a:lnTo>
                  <a:lnTo>
                    <a:pt x="6" y="122"/>
                  </a:lnTo>
                  <a:lnTo>
                    <a:pt x="3" y="119"/>
                  </a:lnTo>
                  <a:lnTo>
                    <a:pt x="0" y="117"/>
                  </a:lnTo>
                  <a:lnTo>
                    <a:pt x="0" y="114"/>
                  </a:lnTo>
                  <a:lnTo>
                    <a:pt x="0" y="112"/>
                  </a:lnTo>
                  <a:lnTo>
                    <a:pt x="1" y="109"/>
                  </a:lnTo>
                  <a:lnTo>
                    <a:pt x="5" y="107"/>
                  </a:lnTo>
                  <a:lnTo>
                    <a:pt x="8" y="104"/>
                  </a:lnTo>
                  <a:lnTo>
                    <a:pt x="13" y="102"/>
                  </a:lnTo>
                  <a:lnTo>
                    <a:pt x="28" y="97"/>
                  </a:lnTo>
                  <a:lnTo>
                    <a:pt x="49" y="92"/>
                  </a:lnTo>
                  <a:lnTo>
                    <a:pt x="72" y="88"/>
                  </a:lnTo>
                  <a:lnTo>
                    <a:pt x="101" y="85"/>
                  </a:lnTo>
                  <a:lnTo>
                    <a:pt x="135" y="82"/>
                  </a:lnTo>
                  <a:lnTo>
                    <a:pt x="174" y="78"/>
                  </a:lnTo>
                  <a:lnTo>
                    <a:pt x="208" y="75"/>
                  </a:lnTo>
                  <a:lnTo>
                    <a:pt x="238" y="71"/>
                  </a:lnTo>
                  <a:lnTo>
                    <a:pt x="264" y="68"/>
                  </a:lnTo>
                  <a:lnTo>
                    <a:pt x="284" y="63"/>
                  </a:lnTo>
                  <a:lnTo>
                    <a:pt x="301" y="58"/>
                  </a:lnTo>
                  <a:lnTo>
                    <a:pt x="313" y="53"/>
                  </a:lnTo>
                  <a:lnTo>
                    <a:pt x="320" y="46"/>
                  </a:lnTo>
                  <a:lnTo>
                    <a:pt x="321" y="41"/>
                  </a:lnTo>
                  <a:lnTo>
                    <a:pt x="318" y="34"/>
                  </a:lnTo>
                  <a:lnTo>
                    <a:pt x="309" y="29"/>
                  </a:lnTo>
                  <a:lnTo>
                    <a:pt x="304" y="26"/>
                  </a:lnTo>
                  <a:lnTo>
                    <a:pt x="298" y="22"/>
                  </a:lnTo>
                  <a:lnTo>
                    <a:pt x="289" y="21"/>
                  </a:lnTo>
                  <a:lnTo>
                    <a:pt x="279" y="17"/>
                  </a:lnTo>
                  <a:lnTo>
                    <a:pt x="269" y="14"/>
                  </a:lnTo>
                  <a:lnTo>
                    <a:pt x="257" y="12"/>
                  </a:lnTo>
                  <a:lnTo>
                    <a:pt x="243" y="10"/>
                  </a:lnTo>
                  <a:lnTo>
                    <a:pt x="228" y="7"/>
                  </a:lnTo>
                  <a:lnTo>
                    <a:pt x="211" y="5"/>
                  </a:lnTo>
                  <a:lnTo>
                    <a:pt x="194" y="4"/>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sp>
          <p:nvSpPr>
            <p:cNvPr id="75867" name="Freeform 13"/>
            <p:cNvSpPr>
              <a:spLocks/>
            </p:cNvSpPr>
            <p:nvPr/>
          </p:nvSpPr>
          <p:spPr bwMode="auto">
            <a:xfrm rot="5400000">
              <a:off x="1823" y="3396"/>
              <a:ext cx="191" cy="47"/>
            </a:xfrm>
            <a:custGeom>
              <a:avLst/>
              <a:gdLst>
                <a:gd name="T0" fmla="*/ 20 w 321"/>
                <a:gd name="T1" fmla="*/ 2 h 147"/>
                <a:gd name="T2" fmla="*/ 17 w 321"/>
                <a:gd name="T3" fmla="*/ 2 h 147"/>
                <a:gd name="T4" fmla="*/ 14 w 321"/>
                <a:gd name="T5" fmla="*/ 2 h 147"/>
                <a:gd name="T6" fmla="*/ 12 w 321"/>
                <a:gd name="T7" fmla="*/ 1 h 147"/>
                <a:gd name="T8" fmla="*/ 10 w 321"/>
                <a:gd name="T9" fmla="*/ 1 h 147"/>
                <a:gd name="T10" fmla="*/ 8 w 321"/>
                <a:gd name="T11" fmla="*/ 1 h 147"/>
                <a:gd name="T12" fmla="*/ 7 w 321"/>
                <a:gd name="T13" fmla="*/ 1 h 147"/>
                <a:gd name="T14" fmla="*/ 5 w 321"/>
                <a:gd name="T15" fmla="*/ 1 h 147"/>
                <a:gd name="T16" fmla="*/ 4 w 321"/>
                <a:gd name="T17" fmla="*/ 1 h 147"/>
                <a:gd name="T18" fmla="*/ 3 w 321"/>
                <a:gd name="T19" fmla="*/ 1 h 147"/>
                <a:gd name="T20" fmla="*/ 2 w 321"/>
                <a:gd name="T21" fmla="*/ 1 h 147"/>
                <a:gd name="T22" fmla="*/ 1 w 321"/>
                <a:gd name="T23" fmla="*/ 1 h 147"/>
                <a:gd name="T24" fmla="*/ 1 w 321"/>
                <a:gd name="T25" fmla="*/ 1 h 147"/>
                <a:gd name="T26" fmla="*/ 1 w 321"/>
                <a:gd name="T27" fmla="*/ 1 h 147"/>
                <a:gd name="T28" fmla="*/ 0 w 321"/>
                <a:gd name="T29" fmla="*/ 1 h 147"/>
                <a:gd name="T30" fmla="*/ 0 w 321"/>
                <a:gd name="T31" fmla="*/ 1 h 147"/>
                <a:gd name="T32" fmla="*/ 0 w 321"/>
                <a:gd name="T33" fmla="*/ 1 h 147"/>
                <a:gd name="T34" fmla="*/ 1 w 321"/>
                <a:gd name="T35" fmla="*/ 1 h 147"/>
                <a:gd name="T36" fmla="*/ 1 w 321"/>
                <a:gd name="T37" fmla="*/ 1 h 147"/>
                <a:gd name="T38" fmla="*/ 1 w 321"/>
                <a:gd name="T39" fmla="*/ 1 h 147"/>
                <a:gd name="T40" fmla="*/ 2 w 321"/>
                <a:gd name="T41" fmla="*/ 1 h 147"/>
                <a:gd name="T42" fmla="*/ 4 w 321"/>
                <a:gd name="T43" fmla="*/ 1 h 147"/>
                <a:gd name="T44" fmla="*/ 6 w 321"/>
                <a:gd name="T45" fmla="*/ 1 h 147"/>
                <a:gd name="T46" fmla="*/ 9 w 321"/>
                <a:gd name="T47" fmla="*/ 1 h 147"/>
                <a:gd name="T48" fmla="*/ 12 w 321"/>
                <a:gd name="T49" fmla="*/ 1 h 147"/>
                <a:gd name="T50" fmla="*/ 17 w 321"/>
                <a:gd name="T51" fmla="*/ 1 h 147"/>
                <a:gd name="T52" fmla="*/ 22 w 321"/>
                <a:gd name="T53" fmla="*/ 1 h 147"/>
                <a:gd name="T54" fmla="*/ 26 w 321"/>
                <a:gd name="T55" fmla="*/ 1 h 147"/>
                <a:gd name="T56" fmla="*/ 30 w 321"/>
                <a:gd name="T57" fmla="*/ 1 h 147"/>
                <a:gd name="T58" fmla="*/ 33 w 321"/>
                <a:gd name="T59" fmla="*/ 1 h 147"/>
                <a:gd name="T60" fmla="*/ 36 w 321"/>
                <a:gd name="T61" fmla="*/ 1 h 147"/>
                <a:gd name="T62" fmla="*/ 38 w 321"/>
                <a:gd name="T63" fmla="*/ 1 h 147"/>
                <a:gd name="T64" fmla="*/ 39 w 321"/>
                <a:gd name="T65" fmla="*/ 1 h 147"/>
                <a:gd name="T66" fmla="*/ 40 w 321"/>
                <a:gd name="T67" fmla="*/ 0 h 147"/>
                <a:gd name="T68" fmla="*/ 40 w 321"/>
                <a:gd name="T69" fmla="*/ 0 h 147"/>
                <a:gd name="T70" fmla="*/ 40 w 321"/>
                <a:gd name="T71" fmla="*/ 0 h 147"/>
                <a:gd name="T72" fmla="*/ 39 w 321"/>
                <a:gd name="T73" fmla="*/ 0 h 147"/>
                <a:gd name="T74" fmla="*/ 38 w 321"/>
                <a:gd name="T75" fmla="*/ 0 h 147"/>
                <a:gd name="T76" fmla="*/ 37 w 321"/>
                <a:gd name="T77" fmla="*/ 0 h 147"/>
                <a:gd name="T78" fmla="*/ 36 w 321"/>
                <a:gd name="T79" fmla="*/ 0 h 147"/>
                <a:gd name="T80" fmla="*/ 35 w 321"/>
                <a:gd name="T81" fmla="*/ 0 h 147"/>
                <a:gd name="T82" fmla="*/ 34 w 321"/>
                <a:gd name="T83" fmla="*/ 0 h 147"/>
                <a:gd name="T84" fmla="*/ 32 w 321"/>
                <a:gd name="T85" fmla="*/ 0 h 147"/>
                <a:gd name="T86" fmla="*/ 30 w 321"/>
                <a:gd name="T87" fmla="*/ 0 h 147"/>
                <a:gd name="T88" fmla="*/ 29 w 321"/>
                <a:gd name="T89" fmla="*/ 0 h 147"/>
                <a:gd name="T90" fmla="*/ 27 w 321"/>
                <a:gd name="T91" fmla="*/ 0 h 147"/>
                <a:gd name="T92" fmla="*/ 24 w 321"/>
                <a:gd name="T93" fmla="*/ 0 h 147"/>
                <a:gd name="T94" fmla="*/ 22 w 321"/>
                <a:gd name="T95" fmla="*/ 0 h 147"/>
                <a:gd name="T96" fmla="*/ 20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sp>
          <p:nvSpPr>
            <p:cNvPr id="75868" name="Freeform 14"/>
            <p:cNvSpPr>
              <a:spLocks/>
            </p:cNvSpPr>
            <p:nvPr/>
          </p:nvSpPr>
          <p:spPr bwMode="auto">
            <a:xfrm rot="5400000">
              <a:off x="1918" y="3405"/>
              <a:ext cx="191" cy="47"/>
            </a:xfrm>
            <a:custGeom>
              <a:avLst/>
              <a:gdLst>
                <a:gd name="T0" fmla="*/ 20 w 321"/>
                <a:gd name="T1" fmla="*/ 2 h 147"/>
                <a:gd name="T2" fmla="*/ 17 w 321"/>
                <a:gd name="T3" fmla="*/ 2 h 147"/>
                <a:gd name="T4" fmla="*/ 14 w 321"/>
                <a:gd name="T5" fmla="*/ 2 h 147"/>
                <a:gd name="T6" fmla="*/ 12 w 321"/>
                <a:gd name="T7" fmla="*/ 1 h 147"/>
                <a:gd name="T8" fmla="*/ 10 w 321"/>
                <a:gd name="T9" fmla="*/ 1 h 147"/>
                <a:gd name="T10" fmla="*/ 8 w 321"/>
                <a:gd name="T11" fmla="*/ 1 h 147"/>
                <a:gd name="T12" fmla="*/ 7 w 321"/>
                <a:gd name="T13" fmla="*/ 1 h 147"/>
                <a:gd name="T14" fmla="*/ 5 w 321"/>
                <a:gd name="T15" fmla="*/ 1 h 147"/>
                <a:gd name="T16" fmla="*/ 4 w 321"/>
                <a:gd name="T17" fmla="*/ 1 h 147"/>
                <a:gd name="T18" fmla="*/ 3 w 321"/>
                <a:gd name="T19" fmla="*/ 1 h 147"/>
                <a:gd name="T20" fmla="*/ 2 w 321"/>
                <a:gd name="T21" fmla="*/ 1 h 147"/>
                <a:gd name="T22" fmla="*/ 1 w 321"/>
                <a:gd name="T23" fmla="*/ 1 h 147"/>
                <a:gd name="T24" fmla="*/ 1 w 321"/>
                <a:gd name="T25" fmla="*/ 1 h 147"/>
                <a:gd name="T26" fmla="*/ 1 w 321"/>
                <a:gd name="T27" fmla="*/ 1 h 147"/>
                <a:gd name="T28" fmla="*/ 0 w 321"/>
                <a:gd name="T29" fmla="*/ 1 h 147"/>
                <a:gd name="T30" fmla="*/ 0 w 321"/>
                <a:gd name="T31" fmla="*/ 1 h 147"/>
                <a:gd name="T32" fmla="*/ 0 w 321"/>
                <a:gd name="T33" fmla="*/ 1 h 147"/>
                <a:gd name="T34" fmla="*/ 1 w 321"/>
                <a:gd name="T35" fmla="*/ 1 h 147"/>
                <a:gd name="T36" fmla="*/ 1 w 321"/>
                <a:gd name="T37" fmla="*/ 1 h 147"/>
                <a:gd name="T38" fmla="*/ 1 w 321"/>
                <a:gd name="T39" fmla="*/ 1 h 147"/>
                <a:gd name="T40" fmla="*/ 2 w 321"/>
                <a:gd name="T41" fmla="*/ 1 h 147"/>
                <a:gd name="T42" fmla="*/ 4 w 321"/>
                <a:gd name="T43" fmla="*/ 1 h 147"/>
                <a:gd name="T44" fmla="*/ 6 w 321"/>
                <a:gd name="T45" fmla="*/ 1 h 147"/>
                <a:gd name="T46" fmla="*/ 9 w 321"/>
                <a:gd name="T47" fmla="*/ 1 h 147"/>
                <a:gd name="T48" fmla="*/ 12 w 321"/>
                <a:gd name="T49" fmla="*/ 1 h 147"/>
                <a:gd name="T50" fmla="*/ 17 w 321"/>
                <a:gd name="T51" fmla="*/ 1 h 147"/>
                <a:gd name="T52" fmla="*/ 22 w 321"/>
                <a:gd name="T53" fmla="*/ 1 h 147"/>
                <a:gd name="T54" fmla="*/ 26 w 321"/>
                <a:gd name="T55" fmla="*/ 1 h 147"/>
                <a:gd name="T56" fmla="*/ 30 w 321"/>
                <a:gd name="T57" fmla="*/ 1 h 147"/>
                <a:gd name="T58" fmla="*/ 33 w 321"/>
                <a:gd name="T59" fmla="*/ 1 h 147"/>
                <a:gd name="T60" fmla="*/ 36 w 321"/>
                <a:gd name="T61" fmla="*/ 1 h 147"/>
                <a:gd name="T62" fmla="*/ 38 w 321"/>
                <a:gd name="T63" fmla="*/ 1 h 147"/>
                <a:gd name="T64" fmla="*/ 39 w 321"/>
                <a:gd name="T65" fmla="*/ 1 h 147"/>
                <a:gd name="T66" fmla="*/ 40 w 321"/>
                <a:gd name="T67" fmla="*/ 0 h 147"/>
                <a:gd name="T68" fmla="*/ 40 w 321"/>
                <a:gd name="T69" fmla="*/ 0 h 147"/>
                <a:gd name="T70" fmla="*/ 40 w 321"/>
                <a:gd name="T71" fmla="*/ 0 h 147"/>
                <a:gd name="T72" fmla="*/ 39 w 321"/>
                <a:gd name="T73" fmla="*/ 0 h 147"/>
                <a:gd name="T74" fmla="*/ 38 w 321"/>
                <a:gd name="T75" fmla="*/ 0 h 147"/>
                <a:gd name="T76" fmla="*/ 37 w 321"/>
                <a:gd name="T77" fmla="*/ 0 h 147"/>
                <a:gd name="T78" fmla="*/ 36 w 321"/>
                <a:gd name="T79" fmla="*/ 0 h 147"/>
                <a:gd name="T80" fmla="*/ 35 w 321"/>
                <a:gd name="T81" fmla="*/ 0 h 147"/>
                <a:gd name="T82" fmla="*/ 34 w 321"/>
                <a:gd name="T83" fmla="*/ 0 h 147"/>
                <a:gd name="T84" fmla="*/ 32 w 321"/>
                <a:gd name="T85" fmla="*/ 0 h 147"/>
                <a:gd name="T86" fmla="*/ 30 w 321"/>
                <a:gd name="T87" fmla="*/ 0 h 147"/>
                <a:gd name="T88" fmla="*/ 29 w 321"/>
                <a:gd name="T89" fmla="*/ 0 h 147"/>
                <a:gd name="T90" fmla="*/ 27 w 321"/>
                <a:gd name="T91" fmla="*/ 0 h 147"/>
                <a:gd name="T92" fmla="*/ 24 w 321"/>
                <a:gd name="T93" fmla="*/ 0 h 147"/>
                <a:gd name="T94" fmla="*/ 22 w 321"/>
                <a:gd name="T95" fmla="*/ 0 h 147"/>
                <a:gd name="T96" fmla="*/ 20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grpSp>
          <p:nvGrpSpPr>
            <p:cNvPr id="75869" name="Group 15"/>
            <p:cNvGrpSpPr>
              <a:grpSpLocks/>
            </p:cNvGrpSpPr>
            <p:nvPr/>
          </p:nvGrpSpPr>
          <p:grpSpPr bwMode="auto">
            <a:xfrm flipV="1">
              <a:off x="2038" y="3358"/>
              <a:ext cx="142" cy="144"/>
              <a:chOff x="2064" y="3264"/>
              <a:chExt cx="142" cy="336"/>
            </a:xfrm>
          </p:grpSpPr>
          <p:sp>
            <p:nvSpPr>
              <p:cNvPr id="75877" name="Freeform 16"/>
              <p:cNvSpPr>
                <a:spLocks/>
              </p:cNvSpPr>
              <p:nvPr/>
            </p:nvSpPr>
            <p:spPr bwMode="auto">
              <a:xfrm rot="5400000">
                <a:off x="1968" y="3408"/>
                <a:ext cx="336" cy="47"/>
              </a:xfrm>
              <a:custGeom>
                <a:avLst/>
                <a:gdLst>
                  <a:gd name="T0" fmla="*/ 186 w 321"/>
                  <a:gd name="T1" fmla="*/ 2 h 149"/>
                  <a:gd name="T2" fmla="*/ 162 w 321"/>
                  <a:gd name="T3" fmla="*/ 2 h 149"/>
                  <a:gd name="T4" fmla="*/ 139 w 321"/>
                  <a:gd name="T5" fmla="*/ 2 h 149"/>
                  <a:gd name="T6" fmla="*/ 120 w 321"/>
                  <a:gd name="T7" fmla="*/ 1 h 149"/>
                  <a:gd name="T8" fmla="*/ 99 w 321"/>
                  <a:gd name="T9" fmla="*/ 1 h 149"/>
                  <a:gd name="T10" fmla="*/ 83 w 321"/>
                  <a:gd name="T11" fmla="*/ 1 h 149"/>
                  <a:gd name="T12" fmla="*/ 68 w 321"/>
                  <a:gd name="T13" fmla="*/ 1 h 149"/>
                  <a:gd name="T14" fmla="*/ 52 w 321"/>
                  <a:gd name="T15" fmla="*/ 1 h 149"/>
                  <a:gd name="T16" fmla="*/ 42 w 321"/>
                  <a:gd name="T17" fmla="*/ 1 h 149"/>
                  <a:gd name="T18" fmla="*/ 29 w 321"/>
                  <a:gd name="T19" fmla="*/ 1 h 149"/>
                  <a:gd name="T20" fmla="*/ 21 w 321"/>
                  <a:gd name="T21" fmla="*/ 1 h 149"/>
                  <a:gd name="T22" fmla="*/ 16 w 321"/>
                  <a:gd name="T23" fmla="*/ 1 h 149"/>
                  <a:gd name="T24" fmla="*/ 6 w 321"/>
                  <a:gd name="T25" fmla="*/ 1 h 149"/>
                  <a:gd name="T26" fmla="*/ 3 w 321"/>
                  <a:gd name="T27" fmla="*/ 1 h 149"/>
                  <a:gd name="T28" fmla="*/ 0 w 321"/>
                  <a:gd name="T29" fmla="*/ 1 h 149"/>
                  <a:gd name="T30" fmla="*/ 0 w 321"/>
                  <a:gd name="T31" fmla="*/ 1 h 149"/>
                  <a:gd name="T32" fmla="*/ 0 w 321"/>
                  <a:gd name="T33" fmla="*/ 1 h 149"/>
                  <a:gd name="T34" fmla="*/ 1 w 321"/>
                  <a:gd name="T35" fmla="*/ 1 h 149"/>
                  <a:gd name="T36" fmla="*/ 5 w 321"/>
                  <a:gd name="T37" fmla="*/ 1 h 149"/>
                  <a:gd name="T38" fmla="*/ 8 w 321"/>
                  <a:gd name="T39" fmla="*/ 1 h 149"/>
                  <a:gd name="T40" fmla="*/ 17 w 321"/>
                  <a:gd name="T41" fmla="*/ 1 h 149"/>
                  <a:gd name="T42" fmla="*/ 32 w 321"/>
                  <a:gd name="T43" fmla="*/ 1 h 149"/>
                  <a:gd name="T44" fmla="*/ 58 w 321"/>
                  <a:gd name="T45" fmla="*/ 1 h 149"/>
                  <a:gd name="T46" fmla="*/ 87 w 321"/>
                  <a:gd name="T47" fmla="*/ 1 h 149"/>
                  <a:gd name="T48" fmla="*/ 121 w 321"/>
                  <a:gd name="T49" fmla="*/ 1 h 149"/>
                  <a:gd name="T50" fmla="*/ 162 w 321"/>
                  <a:gd name="T51" fmla="*/ 1 h 149"/>
                  <a:gd name="T52" fmla="*/ 209 w 321"/>
                  <a:gd name="T53" fmla="*/ 1 h 149"/>
                  <a:gd name="T54" fmla="*/ 250 w 321"/>
                  <a:gd name="T55" fmla="*/ 1 h 149"/>
                  <a:gd name="T56" fmla="*/ 286 w 321"/>
                  <a:gd name="T57" fmla="*/ 1 h 149"/>
                  <a:gd name="T58" fmla="*/ 317 w 321"/>
                  <a:gd name="T59" fmla="*/ 1 h 149"/>
                  <a:gd name="T60" fmla="*/ 341 w 321"/>
                  <a:gd name="T61" fmla="*/ 1 h 149"/>
                  <a:gd name="T62" fmla="*/ 361 w 321"/>
                  <a:gd name="T63" fmla="*/ 1 h 149"/>
                  <a:gd name="T64" fmla="*/ 376 w 321"/>
                  <a:gd name="T65" fmla="*/ 1 h 149"/>
                  <a:gd name="T66" fmla="*/ 384 w 321"/>
                  <a:gd name="T67" fmla="*/ 1 h 149"/>
                  <a:gd name="T68" fmla="*/ 385 w 321"/>
                  <a:gd name="T69" fmla="*/ 0 h 149"/>
                  <a:gd name="T70" fmla="*/ 382 w 321"/>
                  <a:gd name="T71" fmla="*/ 0 h 149"/>
                  <a:gd name="T72" fmla="*/ 371 w 321"/>
                  <a:gd name="T73" fmla="*/ 0 h 149"/>
                  <a:gd name="T74" fmla="*/ 365 w 321"/>
                  <a:gd name="T75" fmla="*/ 0 h 149"/>
                  <a:gd name="T76" fmla="*/ 358 w 321"/>
                  <a:gd name="T77" fmla="*/ 0 h 149"/>
                  <a:gd name="T78" fmla="*/ 348 w 321"/>
                  <a:gd name="T79" fmla="*/ 0 h 149"/>
                  <a:gd name="T80" fmla="*/ 335 w 321"/>
                  <a:gd name="T81" fmla="*/ 0 h 149"/>
                  <a:gd name="T82" fmla="*/ 323 w 321"/>
                  <a:gd name="T83" fmla="*/ 0 h 149"/>
                  <a:gd name="T84" fmla="*/ 309 w 321"/>
                  <a:gd name="T85" fmla="*/ 0 h 149"/>
                  <a:gd name="T86" fmla="*/ 291 w 321"/>
                  <a:gd name="T87" fmla="*/ 0 h 149"/>
                  <a:gd name="T88" fmla="*/ 274 w 321"/>
                  <a:gd name="T89" fmla="*/ 0 h 149"/>
                  <a:gd name="T90" fmla="*/ 253 w 321"/>
                  <a:gd name="T91" fmla="*/ 0 h 149"/>
                  <a:gd name="T92" fmla="*/ 232 w 321"/>
                  <a:gd name="T93" fmla="*/ 0 h 149"/>
                  <a:gd name="T94" fmla="*/ 211 w 321"/>
                  <a:gd name="T95" fmla="*/ 0 h 149"/>
                  <a:gd name="T96" fmla="*/ 186 w 321"/>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9"/>
                  <a:gd name="T149" fmla="*/ 321 w 321"/>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9">
                    <a:moveTo>
                      <a:pt x="155" y="149"/>
                    </a:moveTo>
                    <a:lnTo>
                      <a:pt x="135" y="148"/>
                    </a:lnTo>
                    <a:lnTo>
                      <a:pt x="116" y="146"/>
                    </a:lnTo>
                    <a:lnTo>
                      <a:pt x="100" y="142"/>
                    </a:lnTo>
                    <a:lnTo>
                      <a:pt x="83" y="141"/>
                    </a:lnTo>
                    <a:lnTo>
                      <a:pt x="69" y="139"/>
                    </a:lnTo>
                    <a:lnTo>
                      <a:pt x="56" y="136"/>
                    </a:lnTo>
                    <a:lnTo>
                      <a:pt x="44" y="134"/>
                    </a:lnTo>
                    <a:lnTo>
                      <a:pt x="34" y="132"/>
                    </a:lnTo>
                    <a:lnTo>
                      <a:pt x="25" y="129"/>
                    </a:lnTo>
                    <a:lnTo>
                      <a:pt x="17" y="127"/>
                    </a:lnTo>
                    <a:lnTo>
                      <a:pt x="12" y="124"/>
                    </a:lnTo>
                    <a:lnTo>
                      <a:pt x="6" y="122"/>
                    </a:lnTo>
                    <a:lnTo>
                      <a:pt x="3" y="119"/>
                    </a:lnTo>
                    <a:lnTo>
                      <a:pt x="0" y="117"/>
                    </a:lnTo>
                    <a:lnTo>
                      <a:pt x="0" y="114"/>
                    </a:lnTo>
                    <a:lnTo>
                      <a:pt x="0" y="112"/>
                    </a:lnTo>
                    <a:lnTo>
                      <a:pt x="1" y="109"/>
                    </a:lnTo>
                    <a:lnTo>
                      <a:pt x="5" y="107"/>
                    </a:lnTo>
                    <a:lnTo>
                      <a:pt x="8" y="104"/>
                    </a:lnTo>
                    <a:lnTo>
                      <a:pt x="13" y="102"/>
                    </a:lnTo>
                    <a:lnTo>
                      <a:pt x="28" y="97"/>
                    </a:lnTo>
                    <a:lnTo>
                      <a:pt x="49" y="92"/>
                    </a:lnTo>
                    <a:lnTo>
                      <a:pt x="72" y="88"/>
                    </a:lnTo>
                    <a:lnTo>
                      <a:pt x="101" y="85"/>
                    </a:lnTo>
                    <a:lnTo>
                      <a:pt x="135" y="82"/>
                    </a:lnTo>
                    <a:lnTo>
                      <a:pt x="174" y="78"/>
                    </a:lnTo>
                    <a:lnTo>
                      <a:pt x="208" y="75"/>
                    </a:lnTo>
                    <a:lnTo>
                      <a:pt x="238" y="71"/>
                    </a:lnTo>
                    <a:lnTo>
                      <a:pt x="264" y="68"/>
                    </a:lnTo>
                    <a:lnTo>
                      <a:pt x="284" y="63"/>
                    </a:lnTo>
                    <a:lnTo>
                      <a:pt x="301" y="58"/>
                    </a:lnTo>
                    <a:lnTo>
                      <a:pt x="313" y="53"/>
                    </a:lnTo>
                    <a:lnTo>
                      <a:pt x="320" y="46"/>
                    </a:lnTo>
                    <a:lnTo>
                      <a:pt x="321" y="41"/>
                    </a:lnTo>
                    <a:lnTo>
                      <a:pt x="318" y="34"/>
                    </a:lnTo>
                    <a:lnTo>
                      <a:pt x="309" y="29"/>
                    </a:lnTo>
                    <a:lnTo>
                      <a:pt x="304" y="26"/>
                    </a:lnTo>
                    <a:lnTo>
                      <a:pt x="298" y="22"/>
                    </a:lnTo>
                    <a:lnTo>
                      <a:pt x="289" y="21"/>
                    </a:lnTo>
                    <a:lnTo>
                      <a:pt x="279" y="17"/>
                    </a:lnTo>
                    <a:lnTo>
                      <a:pt x="269" y="14"/>
                    </a:lnTo>
                    <a:lnTo>
                      <a:pt x="257" y="12"/>
                    </a:lnTo>
                    <a:lnTo>
                      <a:pt x="243" y="10"/>
                    </a:lnTo>
                    <a:lnTo>
                      <a:pt x="228" y="7"/>
                    </a:lnTo>
                    <a:lnTo>
                      <a:pt x="211" y="5"/>
                    </a:lnTo>
                    <a:lnTo>
                      <a:pt x="194" y="4"/>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sp>
            <p:nvSpPr>
              <p:cNvPr id="75878" name="Freeform 17"/>
              <p:cNvSpPr>
                <a:spLocks/>
              </p:cNvSpPr>
              <p:nvPr/>
            </p:nvSpPr>
            <p:spPr bwMode="auto">
              <a:xfrm rot="5400000">
                <a:off x="1992" y="3397"/>
                <a:ext cx="191" cy="47"/>
              </a:xfrm>
              <a:custGeom>
                <a:avLst/>
                <a:gdLst>
                  <a:gd name="T0" fmla="*/ 20 w 321"/>
                  <a:gd name="T1" fmla="*/ 2 h 147"/>
                  <a:gd name="T2" fmla="*/ 17 w 321"/>
                  <a:gd name="T3" fmla="*/ 2 h 147"/>
                  <a:gd name="T4" fmla="*/ 14 w 321"/>
                  <a:gd name="T5" fmla="*/ 2 h 147"/>
                  <a:gd name="T6" fmla="*/ 12 w 321"/>
                  <a:gd name="T7" fmla="*/ 1 h 147"/>
                  <a:gd name="T8" fmla="*/ 10 w 321"/>
                  <a:gd name="T9" fmla="*/ 1 h 147"/>
                  <a:gd name="T10" fmla="*/ 8 w 321"/>
                  <a:gd name="T11" fmla="*/ 1 h 147"/>
                  <a:gd name="T12" fmla="*/ 7 w 321"/>
                  <a:gd name="T13" fmla="*/ 1 h 147"/>
                  <a:gd name="T14" fmla="*/ 5 w 321"/>
                  <a:gd name="T15" fmla="*/ 1 h 147"/>
                  <a:gd name="T16" fmla="*/ 4 w 321"/>
                  <a:gd name="T17" fmla="*/ 1 h 147"/>
                  <a:gd name="T18" fmla="*/ 3 w 321"/>
                  <a:gd name="T19" fmla="*/ 1 h 147"/>
                  <a:gd name="T20" fmla="*/ 2 w 321"/>
                  <a:gd name="T21" fmla="*/ 1 h 147"/>
                  <a:gd name="T22" fmla="*/ 1 w 321"/>
                  <a:gd name="T23" fmla="*/ 1 h 147"/>
                  <a:gd name="T24" fmla="*/ 1 w 321"/>
                  <a:gd name="T25" fmla="*/ 1 h 147"/>
                  <a:gd name="T26" fmla="*/ 1 w 321"/>
                  <a:gd name="T27" fmla="*/ 1 h 147"/>
                  <a:gd name="T28" fmla="*/ 0 w 321"/>
                  <a:gd name="T29" fmla="*/ 1 h 147"/>
                  <a:gd name="T30" fmla="*/ 0 w 321"/>
                  <a:gd name="T31" fmla="*/ 1 h 147"/>
                  <a:gd name="T32" fmla="*/ 0 w 321"/>
                  <a:gd name="T33" fmla="*/ 1 h 147"/>
                  <a:gd name="T34" fmla="*/ 1 w 321"/>
                  <a:gd name="T35" fmla="*/ 1 h 147"/>
                  <a:gd name="T36" fmla="*/ 1 w 321"/>
                  <a:gd name="T37" fmla="*/ 1 h 147"/>
                  <a:gd name="T38" fmla="*/ 1 w 321"/>
                  <a:gd name="T39" fmla="*/ 1 h 147"/>
                  <a:gd name="T40" fmla="*/ 2 w 321"/>
                  <a:gd name="T41" fmla="*/ 1 h 147"/>
                  <a:gd name="T42" fmla="*/ 4 w 321"/>
                  <a:gd name="T43" fmla="*/ 1 h 147"/>
                  <a:gd name="T44" fmla="*/ 6 w 321"/>
                  <a:gd name="T45" fmla="*/ 1 h 147"/>
                  <a:gd name="T46" fmla="*/ 9 w 321"/>
                  <a:gd name="T47" fmla="*/ 1 h 147"/>
                  <a:gd name="T48" fmla="*/ 12 w 321"/>
                  <a:gd name="T49" fmla="*/ 1 h 147"/>
                  <a:gd name="T50" fmla="*/ 17 w 321"/>
                  <a:gd name="T51" fmla="*/ 1 h 147"/>
                  <a:gd name="T52" fmla="*/ 22 w 321"/>
                  <a:gd name="T53" fmla="*/ 1 h 147"/>
                  <a:gd name="T54" fmla="*/ 26 w 321"/>
                  <a:gd name="T55" fmla="*/ 1 h 147"/>
                  <a:gd name="T56" fmla="*/ 30 w 321"/>
                  <a:gd name="T57" fmla="*/ 1 h 147"/>
                  <a:gd name="T58" fmla="*/ 33 w 321"/>
                  <a:gd name="T59" fmla="*/ 1 h 147"/>
                  <a:gd name="T60" fmla="*/ 36 w 321"/>
                  <a:gd name="T61" fmla="*/ 1 h 147"/>
                  <a:gd name="T62" fmla="*/ 38 w 321"/>
                  <a:gd name="T63" fmla="*/ 1 h 147"/>
                  <a:gd name="T64" fmla="*/ 39 w 321"/>
                  <a:gd name="T65" fmla="*/ 1 h 147"/>
                  <a:gd name="T66" fmla="*/ 40 w 321"/>
                  <a:gd name="T67" fmla="*/ 0 h 147"/>
                  <a:gd name="T68" fmla="*/ 40 w 321"/>
                  <a:gd name="T69" fmla="*/ 0 h 147"/>
                  <a:gd name="T70" fmla="*/ 40 w 321"/>
                  <a:gd name="T71" fmla="*/ 0 h 147"/>
                  <a:gd name="T72" fmla="*/ 39 w 321"/>
                  <a:gd name="T73" fmla="*/ 0 h 147"/>
                  <a:gd name="T74" fmla="*/ 38 w 321"/>
                  <a:gd name="T75" fmla="*/ 0 h 147"/>
                  <a:gd name="T76" fmla="*/ 37 w 321"/>
                  <a:gd name="T77" fmla="*/ 0 h 147"/>
                  <a:gd name="T78" fmla="*/ 36 w 321"/>
                  <a:gd name="T79" fmla="*/ 0 h 147"/>
                  <a:gd name="T80" fmla="*/ 35 w 321"/>
                  <a:gd name="T81" fmla="*/ 0 h 147"/>
                  <a:gd name="T82" fmla="*/ 34 w 321"/>
                  <a:gd name="T83" fmla="*/ 0 h 147"/>
                  <a:gd name="T84" fmla="*/ 32 w 321"/>
                  <a:gd name="T85" fmla="*/ 0 h 147"/>
                  <a:gd name="T86" fmla="*/ 30 w 321"/>
                  <a:gd name="T87" fmla="*/ 0 h 147"/>
                  <a:gd name="T88" fmla="*/ 29 w 321"/>
                  <a:gd name="T89" fmla="*/ 0 h 147"/>
                  <a:gd name="T90" fmla="*/ 27 w 321"/>
                  <a:gd name="T91" fmla="*/ 0 h 147"/>
                  <a:gd name="T92" fmla="*/ 24 w 321"/>
                  <a:gd name="T93" fmla="*/ 0 h 147"/>
                  <a:gd name="T94" fmla="*/ 22 w 321"/>
                  <a:gd name="T95" fmla="*/ 0 h 147"/>
                  <a:gd name="T96" fmla="*/ 20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sp>
            <p:nvSpPr>
              <p:cNvPr id="75879" name="Freeform 18"/>
              <p:cNvSpPr>
                <a:spLocks/>
              </p:cNvSpPr>
              <p:nvPr/>
            </p:nvSpPr>
            <p:spPr bwMode="auto">
              <a:xfrm rot="5400000">
                <a:off x="2087" y="3406"/>
                <a:ext cx="191" cy="47"/>
              </a:xfrm>
              <a:custGeom>
                <a:avLst/>
                <a:gdLst>
                  <a:gd name="T0" fmla="*/ 20 w 321"/>
                  <a:gd name="T1" fmla="*/ 2 h 147"/>
                  <a:gd name="T2" fmla="*/ 17 w 321"/>
                  <a:gd name="T3" fmla="*/ 2 h 147"/>
                  <a:gd name="T4" fmla="*/ 14 w 321"/>
                  <a:gd name="T5" fmla="*/ 2 h 147"/>
                  <a:gd name="T6" fmla="*/ 12 w 321"/>
                  <a:gd name="T7" fmla="*/ 1 h 147"/>
                  <a:gd name="T8" fmla="*/ 10 w 321"/>
                  <a:gd name="T9" fmla="*/ 1 h 147"/>
                  <a:gd name="T10" fmla="*/ 8 w 321"/>
                  <a:gd name="T11" fmla="*/ 1 h 147"/>
                  <a:gd name="T12" fmla="*/ 7 w 321"/>
                  <a:gd name="T13" fmla="*/ 1 h 147"/>
                  <a:gd name="T14" fmla="*/ 5 w 321"/>
                  <a:gd name="T15" fmla="*/ 1 h 147"/>
                  <a:gd name="T16" fmla="*/ 4 w 321"/>
                  <a:gd name="T17" fmla="*/ 1 h 147"/>
                  <a:gd name="T18" fmla="*/ 3 w 321"/>
                  <a:gd name="T19" fmla="*/ 1 h 147"/>
                  <a:gd name="T20" fmla="*/ 2 w 321"/>
                  <a:gd name="T21" fmla="*/ 1 h 147"/>
                  <a:gd name="T22" fmla="*/ 1 w 321"/>
                  <a:gd name="T23" fmla="*/ 1 h 147"/>
                  <a:gd name="T24" fmla="*/ 1 w 321"/>
                  <a:gd name="T25" fmla="*/ 1 h 147"/>
                  <a:gd name="T26" fmla="*/ 1 w 321"/>
                  <a:gd name="T27" fmla="*/ 1 h 147"/>
                  <a:gd name="T28" fmla="*/ 0 w 321"/>
                  <a:gd name="T29" fmla="*/ 1 h 147"/>
                  <a:gd name="T30" fmla="*/ 0 w 321"/>
                  <a:gd name="T31" fmla="*/ 1 h 147"/>
                  <a:gd name="T32" fmla="*/ 0 w 321"/>
                  <a:gd name="T33" fmla="*/ 1 h 147"/>
                  <a:gd name="T34" fmla="*/ 1 w 321"/>
                  <a:gd name="T35" fmla="*/ 1 h 147"/>
                  <a:gd name="T36" fmla="*/ 1 w 321"/>
                  <a:gd name="T37" fmla="*/ 1 h 147"/>
                  <a:gd name="T38" fmla="*/ 1 w 321"/>
                  <a:gd name="T39" fmla="*/ 1 h 147"/>
                  <a:gd name="T40" fmla="*/ 2 w 321"/>
                  <a:gd name="T41" fmla="*/ 1 h 147"/>
                  <a:gd name="T42" fmla="*/ 4 w 321"/>
                  <a:gd name="T43" fmla="*/ 1 h 147"/>
                  <a:gd name="T44" fmla="*/ 6 w 321"/>
                  <a:gd name="T45" fmla="*/ 1 h 147"/>
                  <a:gd name="T46" fmla="*/ 9 w 321"/>
                  <a:gd name="T47" fmla="*/ 1 h 147"/>
                  <a:gd name="T48" fmla="*/ 12 w 321"/>
                  <a:gd name="T49" fmla="*/ 1 h 147"/>
                  <a:gd name="T50" fmla="*/ 17 w 321"/>
                  <a:gd name="T51" fmla="*/ 1 h 147"/>
                  <a:gd name="T52" fmla="*/ 22 w 321"/>
                  <a:gd name="T53" fmla="*/ 1 h 147"/>
                  <a:gd name="T54" fmla="*/ 26 w 321"/>
                  <a:gd name="T55" fmla="*/ 1 h 147"/>
                  <a:gd name="T56" fmla="*/ 30 w 321"/>
                  <a:gd name="T57" fmla="*/ 1 h 147"/>
                  <a:gd name="T58" fmla="*/ 33 w 321"/>
                  <a:gd name="T59" fmla="*/ 1 h 147"/>
                  <a:gd name="T60" fmla="*/ 36 w 321"/>
                  <a:gd name="T61" fmla="*/ 1 h 147"/>
                  <a:gd name="T62" fmla="*/ 38 w 321"/>
                  <a:gd name="T63" fmla="*/ 1 h 147"/>
                  <a:gd name="T64" fmla="*/ 39 w 321"/>
                  <a:gd name="T65" fmla="*/ 1 h 147"/>
                  <a:gd name="T66" fmla="*/ 40 w 321"/>
                  <a:gd name="T67" fmla="*/ 0 h 147"/>
                  <a:gd name="T68" fmla="*/ 40 w 321"/>
                  <a:gd name="T69" fmla="*/ 0 h 147"/>
                  <a:gd name="T70" fmla="*/ 40 w 321"/>
                  <a:gd name="T71" fmla="*/ 0 h 147"/>
                  <a:gd name="T72" fmla="*/ 39 w 321"/>
                  <a:gd name="T73" fmla="*/ 0 h 147"/>
                  <a:gd name="T74" fmla="*/ 38 w 321"/>
                  <a:gd name="T75" fmla="*/ 0 h 147"/>
                  <a:gd name="T76" fmla="*/ 37 w 321"/>
                  <a:gd name="T77" fmla="*/ 0 h 147"/>
                  <a:gd name="T78" fmla="*/ 36 w 321"/>
                  <a:gd name="T79" fmla="*/ 0 h 147"/>
                  <a:gd name="T80" fmla="*/ 35 w 321"/>
                  <a:gd name="T81" fmla="*/ 0 h 147"/>
                  <a:gd name="T82" fmla="*/ 34 w 321"/>
                  <a:gd name="T83" fmla="*/ 0 h 147"/>
                  <a:gd name="T84" fmla="*/ 32 w 321"/>
                  <a:gd name="T85" fmla="*/ 0 h 147"/>
                  <a:gd name="T86" fmla="*/ 30 w 321"/>
                  <a:gd name="T87" fmla="*/ 0 h 147"/>
                  <a:gd name="T88" fmla="*/ 29 w 321"/>
                  <a:gd name="T89" fmla="*/ 0 h 147"/>
                  <a:gd name="T90" fmla="*/ 27 w 321"/>
                  <a:gd name="T91" fmla="*/ 0 h 147"/>
                  <a:gd name="T92" fmla="*/ 24 w 321"/>
                  <a:gd name="T93" fmla="*/ 0 h 147"/>
                  <a:gd name="T94" fmla="*/ 22 w 321"/>
                  <a:gd name="T95" fmla="*/ 0 h 147"/>
                  <a:gd name="T96" fmla="*/ 20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grpSp>
        <p:sp>
          <p:nvSpPr>
            <p:cNvPr id="75870" name="Freeform 19"/>
            <p:cNvSpPr>
              <a:spLocks/>
            </p:cNvSpPr>
            <p:nvPr/>
          </p:nvSpPr>
          <p:spPr bwMode="auto">
            <a:xfrm rot="5400000">
              <a:off x="1658" y="3399"/>
              <a:ext cx="336" cy="47"/>
            </a:xfrm>
            <a:custGeom>
              <a:avLst/>
              <a:gdLst>
                <a:gd name="T0" fmla="*/ 186 w 321"/>
                <a:gd name="T1" fmla="*/ 2 h 149"/>
                <a:gd name="T2" fmla="*/ 162 w 321"/>
                <a:gd name="T3" fmla="*/ 2 h 149"/>
                <a:gd name="T4" fmla="*/ 139 w 321"/>
                <a:gd name="T5" fmla="*/ 2 h 149"/>
                <a:gd name="T6" fmla="*/ 120 w 321"/>
                <a:gd name="T7" fmla="*/ 1 h 149"/>
                <a:gd name="T8" fmla="*/ 99 w 321"/>
                <a:gd name="T9" fmla="*/ 1 h 149"/>
                <a:gd name="T10" fmla="*/ 83 w 321"/>
                <a:gd name="T11" fmla="*/ 1 h 149"/>
                <a:gd name="T12" fmla="*/ 68 w 321"/>
                <a:gd name="T13" fmla="*/ 1 h 149"/>
                <a:gd name="T14" fmla="*/ 52 w 321"/>
                <a:gd name="T15" fmla="*/ 1 h 149"/>
                <a:gd name="T16" fmla="*/ 42 w 321"/>
                <a:gd name="T17" fmla="*/ 1 h 149"/>
                <a:gd name="T18" fmla="*/ 29 w 321"/>
                <a:gd name="T19" fmla="*/ 1 h 149"/>
                <a:gd name="T20" fmla="*/ 21 w 321"/>
                <a:gd name="T21" fmla="*/ 1 h 149"/>
                <a:gd name="T22" fmla="*/ 16 w 321"/>
                <a:gd name="T23" fmla="*/ 1 h 149"/>
                <a:gd name="T24" fmla="*/ 6 w 321"/>
                <a:gd name="T25" fmla="*/ 1 h 149"/>
                <a:gd name="T26" fmla="*/ 3 w 321"/>
                <a:gd name="T27" fmla="*/ 1 h 149"/>
                <a:gd name="T28" fmla="*/ 0 w 321"/>
                <a:gd name="T29" fmla="*/ 1 h 149"/>
                <a:gd name="T30" fmla="*/ 0 w 321"/>
                <a:gd name="T31" fmla="*/ 1 h 149"/>
                <a:gd name="T32" fmla="*/ 0 w 321"/>
                <a:gd name="T33" fmla="*/ 1 h 149"/>
                <a:gd name="T34" fmla="*/ 1 w 321"/>
                <a:gd name="T35" fmla="*/ 1 h 149"/>
                <a:gd name="T36" fmla="*/ 5 w 321"/>
                <a:gd name="T37" fmla="*/ 1 h 149"/>
                <a:gd name="T38" fmla="*/ 8 w 321"/>
                <a:gd name="T39" fmla="*/ 1 h 149"/>
                <a:gd name="T40" fmla="*/ 17 w 321"/>
                <a:gd name="T41" fmla="*/ 1 h 149"/>
                <a:gd name="T42" fmla="*/ 32 w 321"/>
                <a:gd name="T43" fmla="*/ 1 h 149"/>
                <a:gd name="T44" fmla="*/ 58 w 321"/>
                <a:gd name="T45" fmla="*/ 1 h 149"/>
                <a:gd name="T46" fmla="*/ 87 w 321"/>
                <a:gd name="T47" fmla="*/ 1 h 149"/>
                <a:gd name="T48" fmla="*/ 121 w 321"/>
                <a:gd name="T49" fmla="*/ 1 h 149"/>
                <a:gd name="T50" fmla="*/ 162 w 321"/>
                <a:gd name="T51" fmla="*/ 1 h 149"/>
                <a:gd name="T52" fmla="*/ 209 w 321"/>
                <a:gd name="T53" fmla="*/ 1 h 149"/>
                <a:gd name="T54" fmla="*/ 250 w 321"/>
                <a:gd name="T55" fmla="*/ 1 h 149"/>
                <a:gd name="T56" fmla="*/ 286 w 321"/>
                <a:gd name="T57" fmla="*/ 1 h 149"/>
                <a:gd name="T58" fmla="*/ 317 w 321"/>
                <a:gd name="T59" fmla="*/ 1 h 149"/>
                <a:gd name="T60" fmla="*/ 341 w 321"/>
                <a:gd name="T61" fmla="*/ 1 h 149"/>
                <a:gd name="T62" fmla="*/ 361 w 321"/>
                <a:gd name="T63" fmla="*/ 1 h 149"/>
                <a:gd name="T64" fmla="*/ 376 w 321"/>
                <a:gd name="T65" fmla="*/ 1 h 149"/>
                <a:gd name="T66" fmla="*/ 384 w 321"/>
                <a:gd name="T67" fmla="*/ 1 h 149"/>
                <a:gd name="T68" fmla="*/ 385 w 321"/>
                <a:gd name="T69" fmla="*/ 0 h 149"/>
                <a:gd name="T70" fmla="*/ 382 w 321"/>
                <a:gd name="T71" fmla="*/ 0 h 149"/>
                <a:gd name="T72" fmla="*/ 371 w 321"/>
                <a:gd name="T73" fmla="*/ 0 h 149"/>
                <a:gd name="T74" fmla="*/ 365 w 321"/>
                <a:gd name="T75" fmla="*/ 0 h 149"/>
                <a:gd name="T76" fmla="*/ 358 w 321"/>
                <a:gd name="T77" fmla="*/ 0 h 149"/>
                <a:gd name="T78" fmla="*/ 348 w 321"/>
                <a:gd name="T79" fmla="*/ 0 h 149"/>
                <a:gd name="T80" fmla="*/ 335 w 321"/>
                <a:gd name="T81" fmla="*/ 0 h 149"/>
                <a:gd name="T82" fmla="*/ 323 w 321"/>
                <a:gd name="T83" fmla="*/ 0 h 149"/>
                <a:gd name="T84" fmla="*/ 309 w 321"/>
                <a:gd name="T85" fmla="*/ 0 h 149"/>
                <a:gd name="T86" fmla="*/ 291 w 321"/>
                <a:gd name="T87" fmla="*/ 0 h 149"/>
                <a:gd name="T88" fmla="*/ 274 w 321"/>
                <a:gd name="T89" fmla="*/ 0 h 149"/>
                <a:gd name="T90" fmla="*/ 253 w 321"/>
                <a:gd name="T91" fmla="*/ 0 h 149"/>
                <a:gd name="T92" fmla="*/ 232 w 321"/>
                <a:gd name="T93" fmla="*/ 0 h 149"/>
                <a:gd name="T94" fmla="*/ 211 w 321"/>
                <a:gd name="T95" fmla="*/ 0 h 149"/>
                <a:gd name="T96" fmla="*/ 186 w 321"/>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9"/>
                <a:gd name="T149" fmla="*/ 321 w 321"/>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9">
                  <a:moveTo>
                    <a:pt x="155" y="149"/>
                  </a:moveTo>
                  <a:lnTo>
                    <a:pt x="135" y="148"/>
                  </a:lnTo>
                  <a:lnTo>
                    <a:pt x="116" y="146"/>
                  </a:lnTo>
                  <a:lnTo>
                    <a:pt x="100" y="142"/>
                  </a:lnTo>
                  <a:lnTo>
                    <a:pt x="83" y="141"/>
                  </a:lnTo>
                  <a:lnTo>
                    <a:pt x="69" y="139"/>
                  </a:lnTo>
                  <a:lnTo>
                    <a:pt x="56" y="136"/>
                  </a:lnTo>
                  <a:lnTo>
                    <a:pt x="44" y="134"/>
                  </a:lnTo>
                  <a:lnTo>
                    <a:pt x="34" y="132"/>
                  </a:lnTo>
                  <a:lnTo>
                    <a:pt x="25" y="129"/>
                  </a:lnTo>
                  <a:lnTo>
                    <a:pt x="17" y="127"/>
                  </a:lnTo>
                  <a:lnTo>
                    <a:pt x="12" y="124"/>
                  </a:lnTo>
                  <a:lnTo>
                    <a:pt x="6" y="122"/>
                  </a:lnTo>
                  <a:lnTo>
                    <a:pt x="3" y="119"/>
                  </a:lnTo>
                  <a:lnTo>
                    <a:pt x="0" y="117"/>
                  </a:lnTo>
                  <a:lnTo>
                    <a:pt x="0" y="114"/>
                  </a:lnTo>
                  <a:lnTo>
                    <a:pt x="0" y="112"/>
                  </a:lnTo>
                  <a:lnTo>
                    <a:pt x="1" y="109"/>
                  </a:lnTo>
                  <a:lnTo>
                    <a:pt x="5" y="107"/>
                  </a:lnTo>
                  <a:lnTo>
                    <a:pt x="8" y="104"/>
                  </a:lnTo>
                  <a:lnTo>
                    <a:pt x="13" y="102"/>
                  </a:lnTo>
                  <a:lnTo>
                    <a:pt x="28" y="97"/>
                  </a:lnTo>
                  <a:lnTo>
                    <a:pt x="49" y="92"/>
                  </a:lnTo>
                  <a:lnTo>
                    <a:pt x="72" y="88"/>
                  </a:lnTo>
                  <a:lnTo>
                    <a:pt x="101" y="85"/>
                  </a:lnTo>
                  <a:lnTo>
                    <a:pt x="135" y="82"/>
                  </a:lnTo>
                  <a:lnTo>
                    <a:pt x="174" y="78"/>
                  </a:lnTo>
                  <a:lnTo>
                    <a:pt x="208" y="75"/>
                  </a:lnTo>
                  <a:lnTo>
                    <a:pt x="238" y="71"/>
                  </a:lnTo>
                  <a:lnTo>
                    <a:pt x="264" y="68"/>
                  </a:lnTo>
                  <a:lnTo>
                    <a:pt x="284" y="63"/>
                  </a:lnTo>
                  <a:lnTo>
                    <a:pt x="301" y="58"/>
                  </a:lnTo>
                  <a:lnTo>
                    <a:pt x="313" y="53"/>
                  </a:lnTo>
                  <a:lnTo>
                    <a:pt x="320" y="46"/>
                  </a:lnTo>
                  <a:lnTo>
                    <a:pt x="321" y="41"/>
                  </a:lnTo>
                  <a:lnTo>
                    <a:pt x="318" y="34"/>
                  </a:lnTo>
                  <a:lnTo>
                    <a:pt x="309" y="29"/>
                  </a:lnTo>
                  <a:lnTo>
                    <a:pt x="304" y="26"/>
                  </a:lnTo>
                  <a:lnTo>
                    <a:pt x="298" y="22"/>
                  </a:lnTo>
                  <a:lnTo>
                    <a:pt x="289" y="21"/>
                  </a:lnTo>
                  <a:lnTo>
                    <a:pt x="279" y="17"/>
                  </a:lnTo>
                  <a:lnTo>
                    <a:pt x="269" y="14"/>
                  </a:lnTo>
                  <a:lnTo>
                    <a:pt x="257" y="12"/>
                  </a:lnTo>
                  <a:lnTo>
                    <a:pt x="243" y="10"/>
                  </a:lnTo>
                  <a:lnTo>
                    <a:pt x="228" y="7"/>
                  </a:lnTo>
                  <a:lnTo>
                    <a:pt x="211" y="5"/>
                  </a:lnTo>
                  <a:lnTo>
                    <a:pt x="194" y="4"/>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sp>
          <p:nvSpPr>
            <p:cNvPr id="75871" name="Freeform 20"/>
            <p:cNvSpPr>
              <a:spLocks/>
            </p:cNvSpPr>
            <p:nvPr/>
          </p:nvSpPr>
          <p:spPr bwMode="auto">
            <a:xfrm rot="5400000">
              <a:off x="1682" y="3388"/>
              <a:ext cx="191" cy="47"/>
            </a:xfrm>
            <a:custGeom>
              <a:avLst/>
              <a:gdLst>
                <a:gd name="T0" fmla="*/ 20 w 321"/>
                <a:gd name="T1" fmla="*/ 2 h 147"/>
                <a:gd name="T2" fmla="*/ 17 w 321"/>
                <a:gd name="T3" fmla="*/ 2 h 147"/>
                <a:gd name="T4" fmla="*/ 14 w 321"/>
                <a:gd name="T5" fmla="*/ 2 h 147"/>
                <a:gd name="T6" fmla="*/ 12 w 321"/>
                <a:gd name="T7" fmla="*/ 1 h 147"/>
                <a:gd name="T8" fmla="*/ 10 w 321"/>
                <a:gd name="T9" fmla="*/ 1 h 147"/>
                <a:gd name="T10" fmla="*/ 8 w 321"/>
                <a:gd name="T11" fmla="*/ 1 h 147"/>
                <a:gd name="T12" fmla="*/ 7 w 321"/>
                <a:gd name="T13" fmla="*/ 1 h 147"/>
                <a:gd name="T14" fmla="*/ 5 w 321"/>
                <a:gd name="T15" fmla="*/ 1 h 147"/>
                <a:gd name="T16" fmla="*/ 4 w 321"/>
                <a:gd name="T17" fmla="*/ 1 h 147"/>
                <a:gd name="T18" fmla="*/ 3 w 321"/>
                <a:gd name="T19" fmla="*/ 1 h 147"/>
                <a:gd name="T20" fmla="*/ 2 w 321"/>
                <a:gd name="T21" fmla="*/ 1 h 147"/>
                <a:gd name="T22" fmla="*/ 1 w 321"/>
                <a:gd name="T23" fmla="*/ 1 h 147"/>
                <a:gd name="T24" fmla="*/ 1 w 321"/>
                <a:gd name="T25" fmla="*/ 1 h 147"/>
                <a:gd name="T26" fmla="*/ 1 w 321"/>
                <a:gd name="T27" fmla="*/ 1 h 147"/>
                <a:gd name="T28" fmla="*/ 0 w 321"/>
                <a:gd name="T29" fmla="*/ 1 h 147"/>
                <a:gd name="T30" fmla="*/ 0 w 321"/>
                <a:gd name="T31" fmla="*/ 1 h 147"/>
                <a:gd name="T32" fmla="*/ 0 w 321"/>
                <a:gd name="T33" fmla="*/ 1 h 147"/>
                <a:gd name="T34" fmla="*/ 1 w 321"/>
                <a:gd name="T35" fmla="*/ 1 h 147"/>
                <a:gd name="T36" fmla="*/ 1 w 321"/>
                <a:gd name="T37" fmla="*/ 1 h 147"/>
                <a:gd name="T38" fmla="*/ 1 w 321"/>
                <a:gd name="T39" fmla="*/ 1 h 147"/>
                <a:gd name="T40" fmla="*/ 2 w 321"/>
                <a:gd name="T41" fmla="*/ 1 h 147"/>
                <a:gd name="T42" fmla="*/ 4 w 321"/>
                <a:gd name="T43" fmla="*/ 1 h 147"/>
                <a:gd name="T44" fmla="*/ 6 w 321"/>
                <a:gd name="T45" fmla="*/ 1 h 147"/>
                <a:gd name="T46" fmla="*/ 9 w 321"/>
                <a:gd name="T47" fmla="*/ 1 h 147"/>
                <a:gd name="T48" fmla="*/ 12 w 321"/>
                <a:gd name="T49" fmla="*/ 1 h 147"/>
                <a:gd name="T50" fmla="*/ 17 w 321"/>
                <a:gd name="T51" fmla="*/ 1 h 147"/>
                <a:gd name="T52" fmla="*/ 22 w 321"/>
                <a:gd name="T53" fmla="*/ 1 h 147"/>
                <a:gd name="T54" fmla="*/ 26 w 321"/>
                <a:gd name="T55" fmla="*/ 1 h 147"/>
                <a:gd name="T56" fmla="*/ 30 w 321"/>
                <a:gd name="T57" fmla="*/ 1 h 147"/>
                <a:gd name="T58" fmla="*/ 33 w 321"/>
                <a:gd name="T59" fmla="*/ 1 h 147"/>
                <a:gd name="T60" fmla="*/ 36 w 321"/>
                <a:gd name="T61" fmla="*/ 1 h 147"/>
                <a:gd name="T62" fmla="*/ 38 w 321"/>
                <a:gd name="T63" fmla="*/ 1 h 147"/>
                <a:gd name="T64" fmla="*/ 39 w 321"/>
                <a:gd name="T65" fmla="*/ 1 h 147"/>
                <a:gd name="T66" fmla="*/ 40 w 321"/>
                <a:gd name="T67" fmla="*/ 0 h 147"/>
                <a:gd name="T68" fmla="*/ 40 w 321"/>
                <a:gd name="T69" fmla="*/ 0 h 147"/>
                <a:gd name="T70" fmla="*/ 40 w 321"/>
                <a:gd name="T71" fmla="*/ 0 h 147"/>
                <a:gd name="T72" fmla="*/ 39 w 321"/>
                <a:gd name="T73" fmla="*/ 0 h 147"/>
                <a:gd name="T74" fmla="*/ 38 w 321"/>
                <a:gd name="T75" fmla="*/ 0 h 147"/>
                <a:gd name="T76" fmla="*/ 37 w 321"/>
                <a:gd name="T77" fmla="*/ 0 h 147"/>
                <a:gd name="T78" fmla="*/ 36 w 321"/>
                <a:gd name="T79" fmla="*/ 0 h 147"/>
                <a:gd name="T80" fmla="*/ 35 w 321"/>
                <a:gd name="T81" fmla="*/ 0 h 147"/>
                <a:gd name="T82" fmla="*/ 34 w 321"/>
                <a:gd name="T83" fmla="*/ 0 h 147"/>
                <a:gd name="T84" fmla="*/ 32 w 321"/>
                <a:gd name="T85" fmla="*/ 0 h 147"/>
                <a:gd name="T86" fmla="*/ 30 w 321"/>
                <a:gd name="T87" fmla="*/ 0 h 147"/>
                <a:gd name="T88" fmla="*/ 29 w 321"/>
                <a:gd name="T89" fmla="*/ 0 h 147"/>
                <a:gd name="T90" fmla="*/ 27 w 321"/>
                <a:gd name="T91" fmla="*/ 0 h 147"/>
                <a:gd name="T92" fmla="*/ 24 w 321"/>
                <a:gd name="T93" fmla="*/ 0 h 147"/>
                <a:gd name="T94" fmla="*/ 22 w 321"/>
                <a:gd name="T95" fmla="*/ 0 h 147"/>
                <a:gd name="T96" fmla="*/ 20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sp>
          <p:nvSpPr>
            <p:cNvPr id="75872" name="Freeform 21"/>
            <p:cNvSpPr>
              <a:spLocks/>
            </p:cNvSpPr>
            <p:nvPr/>
          </p:nvSpPr>
          <p:spPr bwMode="auto">
            <a:xfrm rot="5400000">
              <a:off x="1777" y="3397"/>
              <a:ext cx="191" cy="47"/>
            </a:xfrm>
            <a:custGeom>
              <a:avLst/>
              <a:gdLst>
                <a:gd name="T0" fmla="*/ 20 w 321"/>
                <a:gd name="T1" fmla="*/ 2 h 147"/>
                <a:gd name="T2" fmla="*/ 17 w 321"/>
                <a:gd name="T3" fmla="*/ 2 h 147"/>
                <a:gd name="T4" fmla="*/ 14 w 321"/>
                <a:gd name="T5" fmla="*/ 2 h 147"/>
                <a:gd name="T6" fmla="*/ 12 w 321"/>
                <a:gd name="T7" fmla="*/ 1 h 147"/>
                <a:gd name="T8" fmla="*/ 10 w 321"/>
                <a:gd name="T9" fmla="*/ 1 h 147"/>
                <a:gd name="T10" fmla="*/ 8 w 321"/>
                <a:gd name="T11" fmla="*/ 1 h 147"/>
                <a:gd name="T12" fmla="*/ 7 w 321"/>
                <a:gd name="T13" fmla="*/ 1 h 147"/>
                <a:gd name="T14" fmla="*/ 5 w 321"/>
                <a:gd name="T15" fmla="*/ 1 h 147"/>
                <a:gd name="T16" fmla="*/ 4 w 321"/>
                <a:gd name="T17" fmla="*/ 1 h 147"/>
                <a:gd name="T18" fmla="*/ 3 w 321"/>
                <a:gd name="T19" fmla="*/ 1 h 147"/>
                <a:gd name="T20" fmla="*/ 2 w 321"/>
                <a:gd name="T21" fmla="*/ 1 h 147"/>
                <a:gd name="T22" fmla="*/ 1 w 321"/>
                <a:gd name="T23" fmla="*/ 1 h 147"/>
                <a:gd name="T24" fmla="*/ 1 w 321"/>
                <a:gd name="T25" fmla="*/ 1 h 147"/>
                <a:gd name="T26" fmla="*/ 1 w 321"/>
                <a:gd name="T27" fmla="*/ 1 h 147"/>
                <a:gd name="T28" fmla="*/ 0 w 321"/>
                <a:gd name="T29" fmla="*/ 1 h 147"/>
                <a:gd name="T30" fmla="*/ 0 w 321"/>
                <a:gd name="T31" fmla="*/ 1 h 147"/>
                <a:gd name="T32" fmla="*/ 0 w 321"/>
                <a:gd name="T33" fmla="*/ 1 h 147"/>
                <a:gd name="T34" fmla="*/ 1 w 321"/>
                <a:gd name="T35" fmla="*/ 1 h 147"/>
                <a:gd name="T36" fmla="*/ 1 w 321"/>
                <a:gd name="T37" fmla="*/ 1 h 147"/>
                <a:gd name="T38" fmla="*/ 1 w 321"/>
                <a:gd name="T39" fmla="*/ 1 h 147"/>
                <a:gd name="T40" fmla="*/ 2 w 321"/>
                <a:gd name="T41" fmla="*/ 1 h 147"/>
                <a:gd name="T42" fmla="*/ 4 w 321"/>
                <a:gd name="T43" fmla="*/ 1 h 147"/>
                <a:gd name="T44" fmla="*/ 6 w 321"/>
                <a:gd name="T45" fmla="*/ 1 h 147"/>
                <a:gd name="T46" fmla="*/ 9 w 321"/>
                <a:gd name="T47" fmla="*/ 1 h 147"/>
                <a:gd name="T48" fmla="*/ 12 w 321"/>
                <a:gd name="T49" fmla="*/ 1 h 147"/>
                <a:gd name="T50" fmla="*/ 17 w 321"/>
                <a:gd name="T51" fmla="*/ 1 h 147"/>
                <a:gd name="T52" fmla="*/ 22 w 321"/>
                <a:gd name="T53" fmla="*/ 1 h 147"/>
                <a:gd name="T54" fmla="*/ 26 w 321"/>
                <a:gd name="T55" fmla="*/ 1 h 147"/>
                <a:gd name="T56" fmla="*/ 30 w 321"/>
                <a:gd name="T57" fmla="*/ 1 h 147"/>
                <a:gd name="T58" fmla="*/ 33 w 321"/>
                <a:gd name="T59" fmla="*/ 1 h 147"/>
                <a:gd name="T60" fmla="*/ 36 w 321"/>
                <a:gd name="T61" fmla="*/ 1 h 147"/>
                <a:gd name="T62" fmla="*/ 38 w 321"/>
                <a:gd name="T63" fmla="*/ 1 h 147"/>
                <a:gd name="T64" fmla="*/ 39 w 321"/>
                <a:gd name="T65" fmla="*/ 1 h 147"/>
                <a:gd name="T66" fmla="*/ 40 w 321"/>
                <a:gd name="T67" fmla="*/ 0 h 147"/>
                <a:gd name="T68" fmla="*/ 40 w 321"/>
                <a:gd name="T69" fmla="*/ 0 h 147"/>
                <a:gd name="T70" fmla="*/ 40 w 321"/>
                <a:gd name="T71" fmla="*/ 0 h 147"/>
                <a:gd name="T72" fmla="*/ 39 w 321"/>
                <a:gd name="T73" fmla="*/ 0 h 147"/>
                <a:gd name="T74" fmla="*/ 38 w 321"/>
                <a:gd name="T75" fmla="*/ 0 h 147"/>
                <a:gd name="T76" fmla="*/ 37 w 321"/>
                <a:gd name="T77" fmla="*/ 0 h 147"/>
                <a:gd name="T78" fmla="*/ 36 w 321"/>
                <a:gd name="T79" fmla="*/ 0 h 147"/>
                <a:gd name="T80" fmla="*/ 35 w 321"/>
                <a:gd name="T81" fmla="*/ 0 h 147"/>
                <a:gd name="T82" fmla="*/ 34 w 321"/>
                <a:gd name="T83" fmla="*/ 0 h 147"/>
                <a:gd name="T84" fmla="*/ 32 w 321"/>
                <a:gd name="T85" fmla="*/ 0 h 147"/>
                <a:gd name="T86" fmla="*/ 30 w 321"/>
                <a:gd name="T87" fmla="*/ 0 h 147"/>
                <a:gd name="T88" fmla="*/ 29 w 321"/>
                <a:gd name="T89" fmla="*/ 0 h 147"/>
                <a:gd name="T90" fmla="*/ 27 w 321"/>
                <a:gd name="T91" fmla="*/ 0 h 147"/>
                <a:gd name="T92" fmla="*/ 24 w 321"/>
                <a:gd name="T93" fmla="*/ 0 h 147"/>
                <a:gd name="T94" fmla="*/ 22 w 321"/>
                <a:gd name="T95" fmla="*/ 0 h 147"/>
                <a:gd name="T96" fmla="*/ 20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grpSp>
          <p:nvGrpSpPr>
            <p:cNvPr id="75873" name="Group 22"/>
            <p:cNvGrpSpPr>
              <a:grpSpLocks/>
            </p:cNvGrpSpPr>
            <p:nvPr/>
          </p:nvGrpSpPr>
          <p:grpSpPr bwMode="auto">
            <a:xfrm flipV="1">
              <a:off x="2181" y="3354"/>
              <a:ext cx="142" cy="144"/>
              <a:chOff x="2064" y="3264"/>
              <a:chExt cx="142" cy="336"/>
            </a:xfrm>
          </p:grpSpPr>
          <p:sp>
            <p:nvSpPr>
              <p:cNvPr id="75874" name="Freeform 23"/>
              <p:cNvSpPr>
                <a:spLocks/>
              </p:cNvSpPr>
              <p:nvPr/>
            </p:nvSpPr>
            <p:spPr bwMode="auto">
              <a:xfrm rot="5400000">
                <a:off x="1968" y="3408"/>
                <a:ext cx="336" cy="47"/>
              </a:xfrm>
              <a:custGeom>
                <a:avLst/>
                <a:gdLst>
                  <a:gd name="T0" fmla="*/ 186 w 321"/>
                  <a:gd name="T1" fmla="*/ 2 h 149"/>
                  <a:gd name="T2" fmla="*/ 162 w 321"/>
                  <a:gd name="T3" fmla="*/ 2 h 149"/>
                  <a:gd name="T4" fmla="*/ 139 w 321"/>
                  <a:gd name="T5" fmla="*/ 2 h 149"/>
                  <a:gd name="T6" fmla="*/ 120 w 321"/>
                  <a:gd name="T7" fmla="*/ 1 h 149"/>
                  <a:gd name="T8" fmla="*/ 99 w 321"/>
                  <a:gd name="T9" fmla="*/ 1 h 149"/>
                  <a:gd name="T10" fmla="*/ 83 w 321"/>
                  <a:gd name="T11" fmla="*/ 1 h 149"/>
                  <a:gd name="T12" fmla="*/ 68 w 321"/>
                  <a:gd name="T13" fmla="*/ 1 h 149"/>
                  <a:gd name="T14" fmla="*/ 52 w 321"/>
                  <a:gd name="T15" fmla="*/ 1 h 149"/>
                  <a:gd name="T16" fmla="*/ 42 w 321"/>
                  <a:gd name="T17" fmla="*/ 1 h 149"/>
                  <a:gd name="T18" fmla="*/ 29 w 321"/>
                  <a:gd name="T19" fmla="*/ 1 h 149"/>
                  <a:gd name="T20" fmla="*/ 21 w 321"/>
                  <a:gd name="T21" fmla="*/ 1 h 149"/>
                  <a:gd name="T22" fmla="*/ 16 w 321"/>
                  <a:gd name="T23" fmla="*/ 1 h 149"/>
                  <a:gd name="T24" fmla="*/ 6 w 321"/>
                  <a:gd name="T25" fmla="*/ 1 h 149"/>
                  <a:gd name="T26" fmla="*/ 3 w 321"/>
                  <a:gd name="T27" fmla="*/ 1 h 149"/>
                  <a:gd name="T28" fmla="*/ 0 w 321"/>
                  <a:gd name="T29" fmla="*/ 1 h 149"/>
                  <a:gd name="T30" fmla="*/ 0 w 321"/>
                  <a:gd name="T31" fmla="*/ 1 h 149"/>
                  <a:gd name="T32" fmla="*/ 0 w 321"/>
                  <a:gd name="T33" fmla="*/ 1 h 149"/>
                  <a:gd name="T34" fmla="*/ 1 w 321"/>
                  <a:gd name="T35" fmla="*/ 1 h 149"/>
                  <a:gd name="T36" fmla="*/ 5 w 321"/>
                  <a:gd name="T37" fmla="*/ 1 h 149"/>
                  <a:gd name="T38" fmla="*/ 8 w 321"/>
                  <a:gd name="T39" fmla="*/ 1 h 149"/>
                  <a:gd name="T40" fmla="*/ 17 w 321"/>
                  <a:gd name="T41" fmla="*/ 1 h 149"/>
                  <a:gd name="T42" fmla="*/ 32 w 321"/>
                  <a:gd name="T43" fmla="*/ 1 h 149"/>
                  <a:gd name="T44" fmla="*/ 58 w 321"/>
                  <a:gd name="T45" fmla="*/ 1 h 149"/>
                  <a:gd name="T46" fmla="*/ 87 w 321"/>
                  <a:gd name="T47" fmla="*/ 1 h 149"/>
                  <a:gd name="T48" fmla="*/ 121 w 321"/>
                  <a:gd name="T49" fmla="*/ 1 h 149"/>
                  <a:gd name="T50" fmla="*/ 162 w 321"/>
                  <a:gd name="T51" fmla="*/ 1 h 149"/>
                  <a:gd name="T52" fmla="*/ 209 w 321"/>
                  <a:gd name="T53" fmla="*/ 1 h 149"/>
                  <a:gd name="T54" fmla="*/ 250 w 321"/>
                  <a:gd name="T55" fmla="*/ 1 h 149"/>
                  <a:gd name="T56" fmla="*/ 286 w 321"/>
                  <a:gd name="T57" fmla="*/ 1 h 149"/>
                  <a:gd name="T58" fmla="*/ 317 w 321"/>
                  <a:gd name="T59" fmla="*/ 1 h 149"/>
                  <a:gd name="T60" fmla="*/ 341 w 321"/>
                  <a:gd name="T61" fmla="*/ 1 h 149"/>
                  <a:gd name="T62" fmla="*/ 361 w 321"/>
                  <a:gd name="T63" fmla="*/ 1 h 149"/>
                  <a:gd name="T64" fmla="*/ 376 w 321"/>
                  <a:gd name="T65" fmla="*/ 1 h 149"/>
                  <a:gd name="T66" fmla="*/ 384 w 321"/>
                  <a:gd name="T67" fmla="*/ 1 h 149"/>
                  <a:gd name="T68" fmla="*/ 385 w 321"/>
                  <a:gd name="T69" fmla="*/ 0 h 149"/>
                  <a:gd name="T70" fmla="*/ 382 w 321"/>
                  <a:gd name="T71" fmla="*/ 0 h 149"/>
                  <a:gd name="T72" fmla="*/ 371 w 321"/>
                  <a:gd name="T73" fmla="*/ 0 h 149"/>
                  <a:gd name="T74" fmla="*/ 365 w 321"/>
                  <a:gd name="T75" fmla="*/ 0 h 149"/>
                  <a:gd name="T76" fmla="*/ 358 w 321"/>
                  <a:gd name="T77" fmla="*/ 0 h 149"/>
                  <a:gd name="T78" fmla="*/ 348 w 321"/>
                  <a:gd name="T79" fmla="*/ 0 h 149"/>
                  <a:gd name="T80" fmla="*/ 335 w 321"/>
                  <a:gd name="T81" fmla="*/ 0 h 149"/>
                  <a:gd name="T82" fmla="*/ 323 w 321"/>
                  <a:gd name="T83" fmla="*/ 0 h 149"/>
                  <a:gd name="T84" fmla="*/ 309 w 321"/>
                  <a:gd name="T85" fmla="*/ 0 h 149"/>
                  <a:gd name="T86" fmla="*/ 291 w 321"/>
                  <a:gd name="T87" fmla="*/ 0 h 149"/>
                  <a:gd name="T88" fmla="*/ 274 w 321"/>
                  <a:gd name="T89" fmla="*/ 0 h 149"/>
                  <a:gd name="T90" fmla="*/ 253 w 321"/>
                  <a:gd name="T91" fmla="*/ 0 h 149"/>
                  <a:gd name="T92" fmla="*/ 232 w 321"/>
                  <a:gd name="T93" fmla="*/ 0 h 149"/>
                  <a:gd name="T94" fmla="*/ 211 w 321"/>
                  <a:gd name="T95" fmla="*/ 0 h 149"/>
                  <a:gd name="T96" fmla="*/ 186 w 321"/>
                  <a:gd name="T97" fmla="*/ 0 h 14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9"/>
                  <a:gd name="T149" fmla="*/ 321 w 321"/>
                  <a:gd name="T150" fmla="*/ 149 h 14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9">
                    <a:moveTo>
                      <a:pt x="155" y="149"/>
                    </a:moveTo>
                    <a:lnTo>
                      <a:pt x="135" y="148"/>
                    </a:lnTo>
                    <a:lnTo>
                      <a:pt x="116" y="146"/>
                    </a:lnTo>
                    <a:lnTo>
                      <a:pt x="100" y="142"/>
                    </a:lnTo>
                    <a:lnTo>
                      <a:pt x="83" y="141"/>
                    </a:lnTo>
                    <a:lnTo>
                      <a:pt x="69" y="139"/>
                    </a:lnTo>
                    <a:lnTo>
                      <a:pt x="56" y="136"/>
                    </a:lnTo>
                    <a:lnTo>
                      <a:pt x="44" y="134"/>
                    </a:lnTo>
                    <a:lnTo>
                      <a:pt x="34" y="132"/>
                    </a:lnTo>
                    <a:lnTo>
                      <a:pt x="25" y="129"/>
                    </a:lnTo>
                    <a:lnTo>
                      <a:pt x="17" y="127"/>
                    </a:lnTo>
                    <a:lnTo>
                      <a:pt x="12" y="124"/>
                    </a:lnTo>
                    <a:lnTo>
                      <a:pt x="6" y="122"/>
                    </a:lnTo>
                    <a:lnTo>
                      <a:pt x="3" y="119"/>
                    </a:lnTo>
                    <a:lnTo>
                      <a:pt x="0" y="117"/>
                    </a:lnTo>
                    <a:lnTo>
                      <a:pt x="0" y="114"/>
                    </a:lnTo>
                    <a:lnTo>
                      <a:pt x="0" y="112"/>
                    </a:lnTo>
                    <a:lnTo>
                      <a:pt x="1" y="109"/>
                    </a:lnTo>
                    <a:lnTo>
                      <a:pt x="5" y="107"/>
                    </a:lnTo>
                    <a:lnTo>
                      <a:pt x="8" y="104"/>
                    </a:lnTo>
                    <a:lnTo>
                      <a:pt x="13" y="102"/>
                    </a:lnTo>
                    <a:lnTo>
                      <a:pt x="28" y="97"/>
                    </a:lnTo>
                    <a:lnTo>
                      <a:pt x="49" y="92"/>
                    </a:lnTo>
                    <a:lnTo>
                      <a:pt x="72" y="88"/>
                    </a:lnTo>
                    <a:lnTo>
                      <a:pt x="101" y="85"/>
                    </a:lnTo>
                    <a:lnTo>
                      <a:pt x="135" y="82"/>
                    </a:lnTo>
                    <a:lnTo>
                      <a:pt x="174" y="78"/>
                    </a:lnTo>
                    <a:lnTo>
                      <a:pt x="208" y="75"/>
                    </a:lnTo>
                    <a:lnTo>
                      <a:pt x="238" y="71"/>
                    </a:lnTo>
                    <a:lnTo>
                      <a:pt x="264" y="68"/>
                    </a:lnTo>
                    <a:lnTo>
                      <a:pt x="284" y="63"/>
                    </a:lnTo>
                    <a:lnTo>
                      <a:pt x="301" y="58"/>
                    </a:lnTo>
                    <a:lnTo>
                      <a:pt x="313" y="53"/>
                    </a:lnTo>
                    <a:lnTo>
                      <a:pt x="320" y="46"/>
                    </a:lnTo>
                    <a:lnTo>
                      <a:pt x="321" y="41"/>
                    </a:lnTo>
                    <a:lnTo>
                      <a:pt x="318" y="34"/>
                    </a:lnTo>
                    <a:lnTo>
                      <a:pt x="309" y="29"/>
                    </a:lnTo>
                    <a:lnTo>
                      <a:pt x="304" y="26"/>
                    </a:lnTo>
                    <a:lnTo>
                      <a:pt x="298" y="22"/>
                    </a:lnTo>
                    <a:lnTo>
                      <a:pt x="289" y="21"/>
                    </a:lnTo>
                    <a:lnTo>
                      <a:pt x="279" y="17"/>
                    </a:lnTo>
                    <a:lnTo>
                      <a:pt x="269" y="14"/>
                    </a:lnTo>
                    <a:lnTo>
                      <a:pt x="257" y="12"/>
                    </a:lnTo>
                    <a:lnTo>
                      <a:pt x="243" y="10"/>
                    </a:lnTo>
                    <a:lnTo>
                      <a:pt x="228" y="7"/>
                    </a:lnTo>
                    <a:lnTo>
                      <a:pt x="211" y="5"/>
                    </a:lnTo>
                    <a:lnTo>
                      <a:pt x="194" y="4"/>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sp>
            <p:nvSpPr>
              <p:cNvPr id="75875" name="Freeform 24"/>
              <p:cNvSpPr>
                <a:spLocks/>
              </p:cNvSpPr>
              <p:nvPr/>
            </p:nvSpPr>
            <p:spPr bwMode="auto">
              <a:xfrm rot="5400000">
                <a:off x="1992" y="3397"/>
                <a:ext cx="191" cy="47"/>
              </a:xfrm>
              <a:custGeom>
                <a:avLst/>
                <a:gdLst>
                  <a:gd name="T0" fmla="*/ 20 w 321"/>
                  <a:gd name="T1" fmla="*/ 2 h 147"/>
                  <a:gd name="T2" fmla="*/ 17 w 321"/>
                  <a:gd name="T3" fmla="*/ 2 h 147"/>
                  <a:gd name="T4" fmla="*/ 14 w 321"/>
                  <a:gd name="T5" fmla="*/ 2 h 147"/>
                  <a:gd name="T6" fmla="*/ 12 w 321"/>
                  <a:gd name="T7" fmla="*/ 1 h 147"/>
                  <a:gd name="T8" fmla="*/ 10 w 321"/>
                  <a:gd name="T9" fmla="*/ 1 h 147"/>
                  <a:gd name="T10" fmla="*/ 8 w 321"/>
                  <a:gd name="T11" fmla="*/ 1 h 147"/>
                  <a:gd name="T12" fmla="*/ 7 w 321"/>
                  <a:gd name="T13" fmla="*/ 1 h 147"/>
                  <a:gd name="T14" fmla="*/ 5 w 321"/>
                  <a:gd name="T15" fmla="*/ 1 h 147"/>
                  <a:gd name="T16" fmla="*/ 4 w 321"/>
                  <a:gd name="T17" fmla="*/ 1 h 147"/>
                  <a:gd name="T18" fmla="*/ 3 w 321"/>
                  <a:gd name="T19" fmla="*/ 1 h 147"/>
                  <a:gd name="T20" fmla="*/ 2 w 321"/>
                  <a:gd name="T21" fmla="*/ 1 h 147"/>
                  <a:gd name="T22" fmla="*/ 1 w 321"/>
                  <a:gd name="T23" fmla="*/ 1 h 147"/>
                  <a:gd name="T24" fmla="*/ 1 w 321"/>
                  <a:gd name="T25" fmla="*/ 1 h 147"/>
                  <a:gd name="T26" fmla="*/ 1 w 321"/>
                  <a:gd name="T27" fmla="*/ 1 h 147"/>
                  <a:gd name="T28" fmla="*/ 0 w 321"/>
                  <a:gd name="T29" fmla="*/ 1 h 147"/>
                  <a:gd name="T30" fmla="*/ 0 w 321"/>
                  <a:gd name="T31" fmla="*/ 1 h 147"/>
                  <a:gd name="T32" fmla="*/ 0 w 321"/>
                  <a:gd name="T33" fmla="*/ 1 h 147"/>
                  <a:gd name="T34" fmla="*/ 1 w 321"/>
                  <a:gd name="T35" fmla="*/ 1 h 147"/>
                  <a:gd name="T36" fmla="*/ 1 w 321"/>
                  <a:gd name="T37" fmla="*/ 1 h 147"/>
                  <a:gd name="T38" fmla="*/ 1 w 321"/>
                  <a:gd name="T39" fmla="*/ 1 h 147"/>
                  <a:gd name="T40" fmla="*/ 2 w 321"/>
                  <a:gd name="T41" fmla="*/ 1 h 147"/>
                  <a:gd name="T42" fmla="*/ 4 w 321"/>
                  <a:gd name="T43" fmla="*/ 1 h 147"/>
                  <a:gd name="T44" fmla="*/ 6 w 321"/>
                  <a:gd name="T45" fmla="*/ 1 h 147"/>
                  <a:gd name="T46" fmla="*/ 9 w 321"/>
                  <a:gd name="T47" fmla="*/ 1 h 147"/>
                  <a:gd name="T48" fmla="*/ 12 w 321"/>
                  <a:gd name="T49" fmla="*/ 1 h 147"/>
                  <a:gd name="T50" fmla="*/ 17 w 321"/>
                  <a:gd name="T51" fmla="*/ 1 h 147"/>
                  <a:gd name="T52" fmla="*/ 22 w 321"/>
                  <a:gd name="T53" fmla="*/ 1 h 147"/>
                  <a:gd name="T54" fmla="*/ 26 w 321"/>
                  <a:gd name="T55" fmla="*/ 1 h 147"/>
                  <a:gd name="T56" fmla="*/ 30 w 321"/>
                  <a:gd name="T57" fmla="*/ 1 h 147"/>
                  <a:gd name="T58" fmla="*/ 33 w 321"/>
                  <a:gd name="T59" fmla="*/ 1 h 147"/>
                  <a:gd name="T60" fmla="*/ 36 w 321"/>
                  <a:gd name="T61" fmla="*/ 1 h 147"/>
                  <a:gd name="T62" fmla="*/ 38 w 321"/>
                  <a:gd name="T63" fmla="*/ 1 h 147"/>
                  <a:gd name="T64" fmla="*/ 39 w 321"/>
                  <a:gd name="T65" fmla="*/ 1 h 147"/>
                  <a:gd name="T66" fmla="*/ 40 w 321"/>
                  <a:gd name="T67" fmla="*/ 0 h 147"/>
                  <a:gd name="T68" fmla="*/ 40 w 321"/>
                  <a:gd name="T69" fmla="*/ 0 h 147"/>
                  <a:gd name="T70" fmla="*/ 40 w 321"/>
                  <a:gd name="T71" fmla="*/ 0 h 147"/>
                  <a:gd name="T72" fmla="*/ 39 w 321"/>
                  <a:gd name="T73" fmla="*/ 0 h 147"/>
                  <a:gd name="T74" fmla="*/ 38 w 321"/>
                  <a:gd name="T75" fmla="*/ 0 h 147"/>
                  <a:gd name="T76" fmla="*/ 37 w 321"/>
                  <a:gd name="T77" fmla="*/ 0 h 147"/>
                  <a:gd name="T78" fmla="*/ 36 w 321"/>
                  <a:gd name="T79" fmla="*/ 0 h 147"/>
                  <a:gd name="T80" fmla="*/ 35 w 321"/>
                  <a:gd name="T81" fmla="*/ 0 h 147"/>
                  <a:gd name="T82" fmla="*/ 34 w 321"/>
                  <a:gd name="T83" fmla="*/ 0 h 147"/>
                  <a:gd name="T84" fmla="*/ 32 w 321"/>
                  <a:gd name="T85" fmla="*/ 0 h 147"/>
                  <a:gd name="T86" fmla="*/ 30 w 321"/>
                  <a:gd name="T87" fmla="*/ 0 h 147"/>
                  <a:gd name="T88" fmla="*/ 29 w 321"/>
                  <a:gd name="T89" fmla="*/ 0 h 147"/>
                  <a:gd name="T90" fmla="*/ 27 w 321"/>
                  <a:gd name="T91" fmla="*/ 0 h 147"/>
                  <a:gd name="T92" fmla="*/ 24 w 321"/>
                  <a:gd name="T93" fmla="*/ 0 h 147"/>
                  <a:gd name="T94" fmla="*/ 22 w 321"/>
                  <a:gd name="T95" fmla="*/ 0 h 147"/>
                  <a:gd name="T96" fmla="*/ 20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sp>
            <p:nvSpPr>
              <p:cNvPr id="75876" name="Freeform 25"/>
              <p:cNvSpPr>
                <a:spLocks/>
              </p:cNvSpPr>
              <p:nvPr/>
            </p:nvSpPr>
            <p:spPr bwMode="auto">
              <a:xfrm rot="5400000">
                <a:off x="2087" y="3406"/>
                <a:ext cx="191" cy="47"/>
              </a:xfrm>
              <a:custGeom>
                <a:avLst/>
                <a:gdLst>
                  <a:gd name="T0" fmla="*/ 20 w 321"/>
                  <a:gd name="T1" fmla="*/ 2 h 147"/>
                  <a:gd name="T2" fmla="*/ 17 w 321"/>
                  <a:gd name="T3" fmla="*/ 2 h 147"/>
                  <a:gd name="T4" fmla="*/ 14 w 321"/>
                  <a:gd name="T5" fmla="*/ 2 h 147"/>
                  <a:gd name="T6" fmla="*/ 12 w 321"/>
                  <a:gd name="T7" fmla="*/ 1 h 147"/>
                  <a:gd name="T8" fmla="*/ 10 w 321"/>
                  <a:gd name="T9" fmla="*/ 1 h 147"/>
                  <a:gd name="T10" fmla="*/ 8 w 321"/>
                  <a:gd name="T11" fmla="*/ 1 h 147"/>
                  <a:gd name="T12" fmla="*/ 7 w 321"/>
                  <a:gd name="T13" fmla="*/ 1 h 147"/>
                  <a:gd name="T14" fmla="*/ 5 w 321"/>
                  <a:gd name="T15" fmla="*/ 1 h 147"/>
                  <a:gd name="T16" fmla="*/ 4 w 321"/>
                  <a:gd name="T17" fmla="*/ 1 h 147"/>
                  <a:gd name="T18" fmla="*/ 3 w 321"/>
                  <a:gd name="T19" fmla="*/ 1 h 147"/>
                  <a:gd name="T20" fmla="*/ 2 w 321"/>
                  <a:gd name="T21" fmla="*/ 1 h 147"/>
                  <a:gd name="T22" fmla="*/ 1 w 321"/>
                  <a:gd name="T23" fmla="*/ 1 h 147"/>
                  <a:gd name="T24" fmla="*/ 1 w 321"/>
                  <a:gd name="T25" fmla="*/ 1 h 147"/>
                  <a:gd name="T26" fmla="*/ 1 w 321"/>
                  <a:gd name="T27" fmla="*/ 1 h 147"/>
                  <a:gd name="T28" fmla="*/ 0 w 321"/>
                  <a:gd name="T29" fmla="*/ 1 h 147"/>
                  <a:gd name="T30" fmla="*/ 0 w 321"/>
                  <a:gd name="T31" fmla="*/ 1 h 147"/>
                  <a:gd name="T32" fmla="*/ 0 w 321"/>
                  <a:gd name="T33" fmla="*/ 1 h 147"/>
                  <a:gd name="T34" fmla="*/ 1 w 321"/>
                  <a:gd name="T35" fmla="*/ 1 h 147"/>
                  <a:gd name="T36" fmla="*/ 1 w 321"/>
                  <a:gd name="T37" fmla="*/ 1 h 147"/>
                  <a:gd name="T38" fmla="*/ 1 w 321"/>
                  <a:gd name="T39" fmla="*/ 1 h 147"/>
                  <a:gd name="T40" fmla="*/ 2 w 321"/>
                  <a:gd name="T41" fmla="*/ 1 h 147"/>
                  <a:gd name="T42" fmla="*/ 4 w 321"/>
                  <a:gd name="T43" fmla="*/ 1 h 147"/>
                  <a:gd name="T44" fmla="*/ 6 w 321"/>
                  <a:gd name="T45" fmla="*/ 1 h 147"/>
                  <a:gd name="T46" fmla="*/ 9 w 321"/>
                  <a:gd name="T47" fmla="*/ 1 h 147"/>
                  <a:gd name="T48" fmla="*/ 12 w 321"/>
                  <a:gd name="T49" fmla="*/ 1 h 147"/>
                  <a:gd name="T50" fmla="*/ 17 w 321"/>
                  <a:gd name="T51" fmla="*/ 1 h 147"/>
                  <a:gd name="T52" fmla="*/ 22 w 321"/>
                  <a:gd name="T53" fmla="*/ 1 h 147"/>
                  <a:gd name="T54" fmla="*/ 26 w 321"/>
                  <a:gd name="T55" fmla="*/ 1 h 147"/>
                  <a:gd name="T56" fmla="*/ 30 w 321"/>
                  <a:gd name="T57" fmla="*/ 1 h 147"/>
                  <a:gd name="T58" fmla="*/ 33 w 321"/>
                  <a:gd name="T59" fmla="*/ 1 h 147"/>
                  <a:gd name="T60" fmla="*/ 36 w 321"/>
                  <a:gd name="T61" fmla="*/ 1 h 147"/>
                  <a:gd name="T62" fmla="*/ 38 w 321"/>
                  <a:gd name="T63" fmla="*/ 1 h 147"/>
                  <a:gd name="T64" fmla="*/ 39 w 321"/>
                  <a:gd name="T65" fmla="*/ 1 h 147"/>
                  <a:gd name="T66" fmla="*/ 40 w 321"/>
                  <a:gd name="T67" fmla="*/ 0 h 147"/>
                  <a:gd name="T68" fmla="*/ 40 w 321"/>
                  <a:gd name="T69" fmla="*/ 0 h 147"/>
                  <a:gd name="T70" fmla="*/ 40 w 321"/>
                  <a:gd name="T71" fmla="*/ 0 h 147"/>
                  <a:gd name="T72" fmla="*/ 39 w 321"/>
                  <a:gd name="T73" fmla="*/ 0 h 147"/>
                  <a:gd name="T74" fmla="*/ 38 w 321"/>
                  <a:gd name="T75" fmla="*/ 0 h 147"/>
                  <a:gd name="T76" fmla="*/ 37 w 321"/>
                  <a:gd name="T77" fmla="*/ 0 h 147"/>
                  <a:gd name="T78" fmla="*/ 36 w 321"/>
                  <a:gd name="T79" fmla="*/ 0 h 147"/>
                  <a:gd name="T80" fmla="*/ 35 w 321"/>
                  <a:gd name="T81" fmla="*/ 0 h 147"/>
                  <a:gd name="T82" fmla="*/ 34 w 321"/>
                  <a:gd name="T83" fmla="*/ 0 h 147"/>
                  <a:gd name="T84" fmla="*/ 32 w 321"/>
                  <a:gd name="T85" fmla="*/ 0 h 147"/>
                  <a:gd name="T86" fmla="*/ 30 w 321"/>
                  <a:gd name="T87" fmla="*/ 0 h 147"/>
                  <a:gd name="T88" fmla="*/ 29 w 321"/>
                  <a:gd name="T89" fmla="*/ 0 h 147"/>
                  <a:gd name="T90" fmla="*/ 27 w 321"/>
                  <a:gd name="T91" fmla="*/ 0 h 147"/>
                  <a:gd name="T92" fmla="*/ 24 w 321"/>
                  <a:gd name="T93" fmla="*/ 0 h 147"/>
                  <a:gd name="T94" fmla="*/ 22 w 321"/>
                  <a:gd name="T95" fmla="*/ 0 h 147"/>
                  <a:gd name="T96" fmla="*/ 20 w 321"/>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1"/>
                  <a:gd name="T148" fmla="*/ 0 h 147"/>
                  <a:gd name="T149" fmla="*/ 321 w 321"/>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1" h="147">
                    <a:moveTo>
                      <a:pt x="155" y="147"/>
                    </a:moveTo>
                    <a:lnTo>
                      <a:pt x="135" y="145"/>
                    </a:lnTo>
                    <a:lnTo>
                      <a:pt x="116" y="144"/>
                    </a:lnTo>
                    <a:lnTo>
                      <a:pt x="100" y="142"/>
                    </a:lnTo>
                    <a:lnTo>
                      <a:pt x="83" y="139"/>
                    </a:lnTo>
                    <a:lnTo>
                      <a:pt x="69" y="137"/>
                    </a:lnTo>
                    <a:lnTo>
                      <a:pt x="56" y="135"/>
                    </a:lnTo>
                    <a:lnTo>
                      <a:pt x="44" y="132"/>
                    </a:lnTo>
                    <a:lnTo>
                      <a:pt x="34" y="130"/>
                    </a:lnTo>
                    <a:lnTo>
                      <a:pt x="25" y="127"/>
                    </a:lnTo>
                    <a:lnTo>
                      <a:pt x="17" y="125"/>
                    </a:lnTo>
                    <a:lnTo>
                      <a:pt x="12" y="122"/>
                    </a:lnTo>
                    <a:lnTo>
                      <a:pt x="6" y="120"/>
                    </a:lnTo>
                    <a:lnTo>
                      <a:pt x="3" y="117"/>
                    </a:lnTo>
                    <a:lnTo>
                      <a:pt x="0" y="115"/>
                    </a:lnTo>
                    <a:lnTo>
                      <a:pt x="0" y="112"/>
                    </a:lnTo>
                    <a:lnTo>
                      <a:pt x="0" y="110"/>
                    </a:lnTo>
                    <a:lnTo>
                      <a:pt x="1" y="107"/>
                    </a:lnTo>
                    <a:lnTo>
                      <a:pt x="5" y="105"/>
                    </a:lnTo>
                    <a:lnTo>
                      <a:pt x="8" y="101"/>
                    </a:lnTo>
                    <a:lnTo>
                      <a:pt x="13" y="100"/>
                    </a:lnTo>
                    <a:lnTo>
                      <a:pt x="28" y="95"/>
                    </a:lnTo>
                    <a:lnTo>
                      <a:pt x="49" y="90"/>
                    </a:lnTo>
                    <a:lnTo>
                      <a:pt x="72" y="86"/>
                    </a:lnTo>
                    <a:lnTo>
                      <a:pt x="101" y="83"/>
                    </a:lnTo>
                    <a:lnTo>
                      <a:pt x="135" y="79"/>
                    </a:lnTo>
                    <a:lnTo>
                      <a:pt x="174" y="76"/>
                    </a:lnTo>
                    <a:lnTo>
                      <a:pt x="208" y="73"/>
                    </a:lnTo>
                    <a:lnTo>
                      <a:pt x="238" y="69"/>
                    </a:lnTo>
                    <a:lnTo>
                      <a:pt x="264" y="66"/>
                    </a:lnTo>
                    <a:lnTo>
                      <a:pt x="284" y="61"/>
                    </a:lnTo>
                    <a:lnTo>
                      <a:pt x="301" y="56"/>
                    </a:lnTo>
                    <a:lnTo>
                      <a:pt x="313" y="51"/>
                    </a:lnTo>
                    <a:lnTo>
                      <a:pt x="320" y="44"/>
                    </a:lnTo>
                    <a:lnTo>
                      <a:pt x="321" y="39"/>
                    </a:lnTo>
                    <a:lnTo>
                      <a:pt x="318" y="32"/>
                    </a:lnTo>
                    <a:lnTo>
                      <a:pt x="309" y="27"/>
                    </a:lnTo>
                    <a:lnTo>
                      <a:pt x="304" y="24"/>
                    </a:lnTo>
                    <a:lnTo>
                      <a:pt x="298" y="22"/>
                    </a:lnTo>
                    <a:lnTo>
                      <a:pt x="289" y="19"/>
                    </a:lnTo>
                    <a:lnTo>
                      <a:pt x="279" y="15"/>
                    </a:lnTo>
                    <a:lnTo>
                      <a:pt x="269" y="13"/>
                    </a:lnTo>
                    <a:lnTo>
                      <a:pt x="257" y="12"/>
                    </a:lnTo>
                    <a:lnTo>
                      <a:pt x="243" y="8"/>
                    </a:lnTo>
                    <a:lnTo>
                      <a:pt x="228" y="7"/>
                    </a:lnTo>
                    <a:lnTo>
                      <a:pt x="211" y="5"/>
                    </a:lnTo>
                    <a:lnTo>
                      <a:pt x="194" y="3"/>
                    </a:lnTo>
                    <a:lnTo>
                      <a:pt x="176" y="2"/>
                    </a:lnTo>
                    <a:lnTo>
                      <a:pt x="155" y="0"/>
                    </a:lnTo>
                  </a:path>
                </a:pathLst>
              </a:custGeom>
              <a:noFill/>
              <a:ln w="6350">
                <a:solidFill>
                  <a:srgbClr val="FF00FF"/>
                </a:solidFill>
                <a:round/>
                <a:headEnd/>
                <a:tailEnd/>
              </a:ln>
            </p:spPr>
            <p:txBody>
              <a:bodyPr/>
              <a:lstStyle/>
              <a:p>
                <a:endParaRPr lang="en-US" dirty="0">
                  <a:latin typeface="Agilent TT Cond" pitchFamily="34" charset="0"/>
                </a:endParaRPr>
              </a:p>
            </p:txBody>
          </p:sp>
        </p:grpSp>
      </p:grpSp>
      <p:grpSp>
        <p:nvGrpSpPr>
          <p:cNvPr id="75784" name="Group 26"/>
          <p:cNvGrpSpPr>
            <a:grpSpLocks/>
          </p:cNvGrpSpPr>
          <p:nvPr/>
        </p:nvGrpSpPr>
        <p:grpSpPr bwMode="auto">
          <a:xfrm>
            <a:off x="7788275" y="2286000"/>
            <a:ext cx="457200" cy="304800"/>
            <a:chOff x="4656" y="1680"/>
            <a:chExt cx="288" cy="192"/>
          </a:xfrm>
        </p:grpSpPr>
        <p:sp>
          <p:nvSpPr>
            <p:cNvPr id="75856" name="Line 27"/>
            <p:cNvSpPr>
              <a:spLocks noChangeShapeType="1"/>
            </p:cNvSpPr>
            <p:nvPr/>
          </p:nvSpPr>
          <p:spPr bwMode="auto">
            <a:xfrm flipV="1">
              <a:off x="4704" y="1680"/>
              <a:ext cx="0" cy="192"/>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57" name="Line 28"/>
            <p:cNvSpPr>
              <a:spLocks noChangeShapeType="1"/>
            </p:cNvSpPr>
            <p:nvPr/>
          </p:nvSpPr>
          <p:spPr bwMode="auto">
            <a:xfrm>
              <a:off x="4704" y="1680"/>
              <a:ext cx="48" cy="0"/>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58" name="Line 29"/>
            <p:cNvSpPr>
              <a:spLocks noChangeShapeType="1"/>
            </p:cNvSpPr>
            <p:nvPr/>
          </p:nvSpPr>
          <p:spPr bwMode="auto">
            <a:xfrm>
              <a:off x="4752" y="1680"/>
              <a:ext cx="0" cy="192"/>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59" name="Line 30"/>
            <p:cNvSpPr>
              <a:spLocks noChangeShapeType="1"/>
            </p:cNvSpPr>
            <p:nvPr/>
          </p:nvSpPr>
          <p:spPr bwMode="auto">
            <a:xfrm>
              <a:off x="4752" y="1872"/>
              <a:ext cx="48" cy="0"/>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60" name="Line 31"/>
            <p:cNvSpPr>
              <a:spLocks noChangeShapeType="1"/>
            </p:cNvSpPr>
            <p:nvPr/>
          </p:nvSpPr>
          <p:spPr bwMode="auto">
            <a:xfrm>
              <a:off x="4800" y="1680"/>
              <a:ext cx="0" cy="192"/>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61" name="Line 32"/>
            <p:cNvSpPr>
              <a:spLocks noChangeShapeType="1"/>
            </p:cNvSpPr>
            <p:nvPr/>
          </p:nvSpPr>
          <p:spPr bwMode="auto">
            <a:xfrm>
              <a:off x="4800" y="1680"/>
              <a:ext cx="48" cy="0"/>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62" name="Line 33"/>
            <p:cNvSpPr>
              <a:spLocks noChangeShapeType="1"/>
            </p:cNvSpPr>
            <p:nvPr/>
          </p:nvSpPr>
          <p:spPr bwMode="auto">
            <a:xfrm>
              <a:off x="4848" y="1680"/>
              <a:ext cx="48" cy="0"/>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63" name="Line 34"/>
            <p:cNvSpPr>
              <a:spLocks noChangeShapeType="1"/>
            </p:cNvSpPr>
            <p:nvPr/>
          </p:nvSpPr>
          <p:spPr bwMode="auto">
            <a:xfrm>
              <a:off x="4896" y="1680"/>
              <a:ext cx="0" cy="192"/>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64" name="Line 35"/>
            <p:cNvSpPr>
              <a:spLocks noChangeShapeType="1"/>
            </p:cNvSpPr>
            <p:nvPr/>
          </p:nvSpPr>
          <p:spPr bwMode="auto">
            <a:xfrm>
              <a:off x="4896" y="1872"/>
              <a:ext cx="48" cy="0"/>
            </a:xfrm>
            <a:prstGeom prst="line">
              <a:avLst/>
            </a:prstGeom>
            <a:noFill/>
            <a:ln w="15875">
              <a:solidFill>
                <a:srgbClr val="FF0000"/>
              </a:solidFill>
              <a:round/>
              <a:headEnd/>
              <a:tailEnd/>
            </a:ln>
          </p:spPr>
          <p:txBody>
            <a:bodyPr/>
            <a:lstStyle/>
            <a:p>
              <a:endParaRPr lang="en-US" dirty="0">
                <a:latin typeface="Agilent TT Cond" pitchFamily="34" charset="0"/>
              </a:endParaRPr>
            </a:p>
          </p:txBody>
        </p:sp>
        <p:sp>
          <p:nvSpPr>
            <p:cNvPr id="75865" name="Line 36"/>
            <p:cNvSpPr>
              <a:spLocks noChangeShapeType="1"/>
            </p:cNvSpPr>
            <p:nvPr/>
          </p:nvSpPr>
          <p:spPr bwMode="auto">
            <a:xfrm>
              <a:off x="4656" y="1872"/>
              <a:ext cx="48" cy="0"/>
            </a:xfrm>
            <a:prstGeom prst="line">
              <a:avLst/>
            </a:prstGeom>
            <a:noFill/>
            <a:ln w="15875">
              <a:solidFill>
                <a:srgbClr val="FF0000"/>
              </a:solidFill>
              <a:round/>
              <a:headEnd/>
              <a:tailEnd/>
            </a:ln>
          </p:spPr>
          <p:txBody>
            <a:bodyPr/>
            <a:lstStyle/>
            <a:p>
              <a:endParaRPr lang="en-US" dirty="0">
                <a:latin typeface="Agilent TT Cond" pitchFamily="34" charset="0"/>
              </a:endParaRPr>
            </a:p>
          </p:txBody>
        </p:sp>
      </p:grpSp>
      <p:sp>
        <p:nvSpPr>
          <p:cNvPr id="75785" name="Line 37"/>
          <p:cNvSpPr>
            <a:spLocks noChangeShapeType="1"/>
          </p:cNvSpPr>
          <p:nvPr/>
        </p:nvSpPr>
        <p:spPr bwMode="auto">
          <a:xfrm>
            <a:off x="3840163" y="2371725"/>
            <a:ext cx="227012" cy="0"/>
          </a:xfrm>
          <a:prstGeom prst="line">
            <a:avLst/>
          </a:prstGeom>
          <a:noFill/>
          <a:ln w="9525">
            <a:solidFill>
              <a:srgbClr val="000000"/>
            </a:solidFill>
            <a:round/>
            <a:headEnd/>
            <a:tailEnd/>
          </a:ln>
        </p:spPr>
        <p:txBody>
          <a:bodyPr/>
          <a:lstStyle/>
          <a:p>
            <a:endParaRPr lang="en-US" dirty="0">
              <a:latin typeface="Agilent TT Cond" pitchFamily="34" charset="0"/>
            </a:endParaRPr>
          </a:p>
        </p:txBody>
      </p:sp>
      <p:sp>
        <p:nvSpPr>
          <p:cNvPr id="75786" name="Oval 38"/>
          <p:cNvSpPr>
            <a:spLocks noChangeArrowheads="1"/>
          </p:cNvSpPr>
          <p:nvPr/>
        </p:nvSpPr>
        <p:spPr bwMode="auto">
          <a:xfrm>
            <a:off x="4324350" y="2849563"/>
            <a:ext cx="327025" cy="323850"/>
          </a:xfrm>
          <a:prstGeom prst="ellipse">
            <a:avLst/>
          </a:prstGeom>
          <a:solidFill>
            <a:srgbClr val="FFFFFF"/>
          </a:solidFill>
          <a:ln w="12700">
            <a:solidFill>
              <a:srgbClr val="000000"/>
            </a:solidFill>
            <a:round/>
            <a:headEnd/>
            <a:tailEnd/>
          </a:ln>
        </p:spPr>
        <p:txBody>
          <a:bodyPr/>
          <a:lstStyle/>
          <a:p>
            <a:endParaRPr lang="en-US" dirty="0">
              <a:latin typeface="Agilent TT Cond" pitchFamily="34" charset="0"/>
            </a:endParaRPr>
          </a:p>
        </p:txBody>
      </p:sp>
      <p:sp>
        <p:nvSpPr>
          <p:cNvPr id="75787" name="Freeform 39"/>
          <p:cNvSpPr>
            <a:spLocks/>
          </p:cNvSpPr>
          <p:nvPr/>
        </p:nvSpPr>
        <p:spPr bwMode="auto">
          <a:xfrm>
            <a:off x="4365625" y="2932113"/>
            <a:ext cx="242888" cy="160337"/>
          </a:xfrm>
          <a:custGeom>
            <a:avLst/>
            <a:gdLst>
              <a:gd name="T0" fmla="*/ 2147483647 w 142"/>
              <a:gd name="T1" fmla="*/ 2147483647 h 94"/>
              <a:gd name="T2" fmla="*/ 2147483647 w 142"/>
              <a:gd name="T3" fmla="*/ 2147483647 h 94"/>
              <a:gd name="T4" fmla="*/ 2147483647 w 142"/>
              <a:gd name="T5" fmla="*/ 2147483647 h 94"/>
              <a:gd name="T6" fmla="*/ 2147483647 w 142"/>
              <a:gd name="T7" fmla="*/ 2147483647 h 94"/>
              <a:gd name="T8" fmla="*/ 2147483647 w 142"/>
              <a:gd name="T9" fmla="*/ 2147483647 h 94"/>
              <a:gd name="T10" fmla="*/ 2147483647 w 142"/>
              <a:gd name="T11" fmla="*/ 2147483647 h 94"/>
              <a:gd name="T12" fmla="*/ 2147483647 w 142"/>
              <a:gd name="T13" fmla="*/ 2147483647 h 94"/>
              <a:gd name="T14" fmla="*/ 2147483647 w 142"/>
              <a:gd name="T15" fmla="*/ 2147483647 h 94"/>
              <a:gd name="T16" fmla="*/ 2147483647 w 142"/>
              <a:gd name="T17" fmla="*/ 0 h 94"/>
              <a:gd name="T18" fmla="*/ 2147483647 w 142"/>
              <a:gd name="T19" fmla="*/ 0 h 94"/>
              <a:gd name="T20" fmla="*/ 2147483647 w 142"/>
              <a:gd name="T21" fmla="*/ 2147483647 h 94"/>
              <a:gd name="T22" fmla="*/ 2147483647 w 142"/>
              <a:gd name="T23" fmla="*/ 2147483647 h 94"/>
              <a:gd name="T24" fmla="*/ 2147483647 w 142"/>
              <a:gd name="T25" fmla="*/ 2147483647 h 94"/>
              <a:gd name="T26" fmla="*/ 2147483647 w 142"/>
              <a:gd name="T27" fmla="*/ 2147483647 h 94"/>
              <a:gd name="T28" fmla="*/ 2147483647 w 142"/>
              <a:gd name="T29" fmla="*/ 2147483647 h 94"/>
              <a:gd name="T30" fmla="*/ 2147483647 w 142"/>
              <a:gd name="T31" fmla="*/ 2147483647 h 94"/>
              <a:gd name="T32" fmla="*/ 2147483647 w 142"/>
              <a:gd name="T33" fmla="*/ 2147483647 h 94"/>
              <a:gd name="T34" fmla="*/ 2147483647 w 142"/>
              <a:gd name="T35" fmla="*/ 2147483647 h 94"/>
              <a:gd name="T36" fmla="*/ 2147483647 w 142"/>
              <a:gd name="T37" fmla="*/ 2147483647 h 94"/>
              <a:gd name="T38" fmla="*/ 2147483647 w 142"/>
              <a:gd name="T39" fmla="*/ 2147483647 h 94"/>
              <a:gd name="T40" fmla="*/ 2147483647 w 142"/>
              <a:gd name="T41" fmla="*/ 2147483647 h 94"/>
              <a:gd name="T42" fmla="*/ 2147483647 w 142"/>
              <a:gd name="T43" fmla="*/ 2147483647 h 94"/>
              <a:gd name="T44" fmla="*/ 2147483647 w 142"/>
              <a:gd name="T45" fmla="*/ 2147483647 h 94"/>
              <a:gd name="T46" fmla="*/ 2147483647 w 142"/>
              <a:gd name="T47" fmla="*/ 2147483647 h 94"/>
              <a:gd name="T48" fmla="*/ 2147483647 w 142"/>
              <a:gd name="T49" fmla="*/ 2147483647 h 94"/>
              <a:gd name="T50" fmla="*/ 2147483647 w 142"/>
              <a:gd name="T51" fmla="*/ 2147483647 h 94"/>
              <a:gd name="T52" fmla="*/ 2147483647 w 142"/>
              <a:gd name="T53" fmla="*/ 2147483647 h 94"/>
              <a:gd name="T54" fmla="*/ 0 w 142"/>
              <a:gd name="T55" fmla="*/ 2147483647 h 94"/>
              <a:gd name="T56" fmla="*/ 0 w 142"/>
              <a:gd name="T57" fmla="*/ 2147483647 h 94"/>
              <a:gd name="T58" fmla="*/ 2147483647 w 142"/>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2"/>
              <a:gd name="T91" fmla="*/ 0 h 94"/>
              <a:gd name="T92" fmla="*/ 142 w 142"/>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2" h="94">
                <a:moveTo>
                  <a:pt x="142" y="72"/>
                </a:moveTo>
                <a:lnTo>
                  <a:pt x="134" y="54"/>
                </a:lnTo>
                <a:lnTo>
                  <a:pt x="126" y="36"/>
                </a:lnTo>
                <a:lnTo>
                  <a:pt x="122" y="28"/>
                </a:lnTo>
                <a:lnTo>
                  <a:pt x="118" y="20"/>
                </a:lnTo>
                <a:lnTo>
                  <a:pt x="112" y="12"/>
                </a:lnTo>
                <a:lnTo>
                  <a:pt x="108" y="6"/>
                </a:lnTo>
                <a:lnTo>
                  <a:pt x="104" y="2"/>
                </a:lnTo>
                <a:lnTo>
                  <a:pt x="98" y="0"/>
                </a:lnTo>
                <a:lnTo>
                  <a:pt x="94" y="0"/>
                </a:lnTo>
                <a:lnTo>
                  <a:pt x="88" y="4"/>
                </a:lnTo>
                <a:lnTo>
                  <a:pt x="84" y="10"/>
                </a:lnTo>
                <a:lnTo>
                  <a:pt x="78" y="18"/>
                </a:lnTo>
                <a:lnTo>
                  <a:pt x="74" y="32"/>
                </a:lnTo>
                <a:lnTo>
                  <a:pt x="68" y="48"/>
                </a:lnTo>
                <a:lnTo>
                  <a:pt x="62" y="64"/>
                </a:lnTo>
                <a:lnTo>
                  <a:pt x="58" y="78"/>
                </a:lnTo>
                <a:lnTo>
                  <a:pt x="52" y="86"/>
                </a:lnTo>
                <a:lnTo>
                  <a:pt x="46" y="92"/>
                </a:lnTo>
                <a:lnTo>
                  <a:pt x="40" y="94"/>
                </a:lnTo>
                <a:lnTo>
                  <a:pt x="34" y="92"/>
                </a:lnTo>
                <a:lnTo>
                  <a:pt x="28" y="90"/>
                </a:lnTo>
                <a:lnTo>
                  <a:pt x="24" y="86"/>
                </a:lnTo>
                <a:lnTo>
                  <a:pt x="14" y="74"/>
                </a:lnTo>
                <a:lnTo>
                  <a:pt x="6" y="62"/>
                </a:lnTo>
                <a:lnTo>
                  <a:pt x="4" y="56"/>
                </a:lnTo>
                <a:lnTo>
                  <a:pt x="2" y="52"/>
                </a:lnTo>
                <a:lnTo>
                  <a:pt x="0" y="50"/>
                </a:lnTo>
                <a:lnTo>
                  <a:pt x="0" y="48"/>
                </a:lnTo>
                <a:lnTo>
                  <a:pt x="142" y="72"/>
                </a:lnTo>
                <a:close/>
              </a:path>
            </a:pathLst>
          </a:custGeom>
          <a:solidFill>
            <a:srgbClr val="FFFFFF"/>
          </a:solidFill>
          <a:ln w="9525">
            <a:noFill/>
            <a:round/>
            <a:headEnd/>
            <a:tailEnd/>
          </a:ln>
        </p:spPr>
        <p:txBody>
          <a:bodyPr/>
          <a:lstStyle/>
          <a:p>
            <a:endParaRPr lang="en-US" dirty="0">
              <a:latin typeface="Agilent TT Cond" pitchFamily="34" charset="0"/>
            </a:endParaRPr>
          </a:p>
        </p:txBody>
      </p:sp>
      <p:sp>
        <p:nvSpPr>
          <p:cNvPr id="75788" name="Freeform 40"/>
          <p:cNvSpPr>
            <a:spLocks/>
          </p:cNvSpPr>
          <p:nvPr/>
        </p:nvSpPr>
        <p:spPr bwMode="auto">
          <a:xfrm>
            <a:off x="4365625" y="2932113"/>
            <a:ext cx="242888" cy="160337"/>
          </a:xfrm>
          <a:custGeom>
            <a:avLst/>
            <a:gdLst>
              <a:gd name="T0" fmla="*/ 2147483647 w 142"/>
              <a:gd name="T1" fmla="*/ 2147483647 h 94"/>
              <a:gd name="T2" fmla="*/ 2147483647 w 142"/>
              <a:gd name="T3" fmla="*/ 2147483647 h 94"/>
              <a:gd name="T4" fmla="*/ 2147483647 w 142"/>
              <a:gd name="T5" fmla="*/ 2147483647 h 94"/>
              <a:gd name="T6" fmla="*/ 2147483647 w 142"/>
              <a:gd name="T7" fmla="*/ 2147483647 h 94"/>
              <a:gd name="T8" fmla="*/ 2147483647 w 142"/>
              <a:gd name="T9" fmla="*/ 2147483647 h 94"/>
              <a:gd name="T10" fmla="*/ 2147483647 w 142"/>
              <a:gd name="T11" fmla="*/ 2147483647 h 94"/>
              <a:gd name="T12" fmla="*/ 2147483647 w 142"/>
              <a:gd name="T13" fmla="*/ 2147483647 h 94"/>
              <a:gd name="T14" fmla="*/ 2147483647 w 142"/>
              <a:gd name="T15" fmla="*/ 2147483647 h 94"/>
              <a:gd name="T16" fmla="*/ 2147483647 w 142"/>
              <a:gd name="T17" fmla="*/ 0 h 94"/>
              <a:gd name="T18" fmla="*/ 2147483647 w 142"/>
              <a:gd name="T19" fmla="*/ 0 h 94"/>
              <a:gd name="T20" fmla="*/ 2147483647 w 142"/>
              <a:gd name="T21" fmla="*/ 2147483647 h 94"/>
              <a:gd name="T22" fmla="*/ 2147483647 w 142"/>
              <a:gd name="T23" fmla="*/ 2147483647 h 94"/>
              <a:gd name="T24" fmla="*/ 2147483647 w 142"/>
              <a:gd name="T25" fmla="*/ 2147483647 h 94"/>
              <a:gd name="T26" fmla="*/ 2147483647 w 142"/>
              <a:gd name="T27" fmla="*/ 2147483647 h 94"/>
              <a:gd name="T28" fmla="*/ 2147483647 w 142"/>
              <a:gd name="T29" fmla="*/ 2147483647 h 94"/>
              <a:gd name="T30" fmla="*/ 2147483647 w 142"/>
              <a:gd name="T31" fmla="*/ 2147483647 h 94"/>
              <a:gd name="T32" fmla="*/ 2147483647 w 142"/>
              <a:gd name="T33" fmla="*/ 2147483647 h 94"/>
              <a:gd name="T34" fmla="*/ 2147483647 w 142"/>
              <a:gd name="T35" fmla="*/ 2147483647 h 94"/>
              <a:gd name="T36" fmla="*/ 2147483647 w 142"/>
              <a:gd name="T37" fmla="*/ 2147483647 h 94"/>
              <a:gd name="T38" fmla="*/ 2147483647 w 142"/>
              <a:gd name="T39" fmla="*/ 2147483647 h 94"/>
              <a:gd name="T40" fmla="*/ 2147483647 w 142"/>
              <a:gd name="T41" fmla="*/ 2147483647 h 94"/>
              <a:gd name="T42" fmla="*/ 2147483647 w 142"/>
              <a:gd name="T43" fmla="*/ 2147483647 h 94"/>
              <a:gd name="T44" fmla="*/ 2147483647 w 142"/>
              <a:gd name="T45" fmla="*/ 2147483647 h 94"/>
              <a:gd name="T46" fmla="*/ 2147483647 w 142"/>
              <a:gd name="T47" fmla="*/ 2147483647 h 94"/>
              <a:gd name="T48" fmla="*/ 2147483647 w 142"/>
              <a:gd name="T49" fmla="*/ 2147483647 h 94"/>
              <a:gd name="T50" fmla="*/ 2147483647 w 142"/>
              <a:gd name="T51" fmla="*/ 2147483647 h 94"/>
              <a:gd name="T52" fmla="*/ 2147483647 w 142"/>
              <a:gd name="T53" fmla="*/ 2147483647 h 94"/>
              <a:gd name="T54" fmla="*/ 0 w 142"/>
              <a:gd name="T55" fmla="*/ 2147483647 h 94"/>
              <a:gd name="T56" fmla="*/ 0 w 142"/>
              <a:gd name="T57" fmla="*/ 2147483647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2"/>
              <a:gd name="T88" fmla="*/ 0 h 94"/>
              <a:gd name="T89" fmla="*/ 142 w 142"/>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2" h="94">
                <a:moveTo>
                  <a:pt x="142" y="72"/>
                </a:moveTo>
                <a:lnTo>
                  <a:pt x="134" y="54"/>
                </a:lnTo>
                <a:lnTo>
                  <a:pt x="126" y="36"/>
                </a:lnTo>
                <a:lnTo>
                  <a:pt x="122" y="28"/>
                </a:lnTo>
                <a:lnTo>
                  <a:pt x="118" y="20"/>
                </a:lnTo>
                <a:lnTo>
                  <a:pt x="112" y="12"/>
                </a:lnTo>
                <a:lnTo>
                  <a:pt x="108" y="6"/>
                </a:lnTo>
                <a:lnTo>
                  <a:pt x="104" y="2"/>
                </a:lnTo>
                <a:lnTo>
                  <a:pt x="98" y="0"/>
                </a:lnTo>
                <a:lnTo>
                  <a:pt x="94" y="0"/>
                </a:lnTo>
                <a:lnTo>
                  <a:pt x="88" y="4"/>
                </a:lnTo>
                <a:lnTo>
                  <a:pt x="84" y="10"/>
                </a:lnTo>
                <a:lnTo>
                  <a:pt x="78" y="18"/>
                </a:lnTo>
                <a:lnTo>
                  <a:pt x="74" y="32"/>
                </a:lnTo>
                <a:lnTo>
                  <a:pt x="68" y="48"/>
                </a:lnTo>
                <a:lnTo>
                  <a:pt x="62" y="64"/>
                </a:lnTo>
                <a:lnTo>
                  <a:pt x="58" y="78"/>
                </a:lnTo>
                <a:lnTo>
                  <a:pt x="52" y="86"/>
                </a:lnTo>
                <a:lnTo>
                  <a:pt x="46" y="92"/>
                </a:lnTo>
                <a:lnTo>
                  <a:pt x="40" y="94"/>
                </a:lnTo>
                <a:lnTo>
                  <a:pt x="34" y="92"/>
                </a:lnTo>
                <a:lnTo>
                  <a:pt x="28" y="90"/>
                </a:lnTo>
                <a:lnTo>
                  <a:pt x="24" y="86"/>
                </a:lnTo>
                <a:lnTo>
                  <a:pt x="14" y="74"/>
                </a:lnTo>
                <a:lnTo>
                  <a:pt x="6" y="62"/>
                </a:lnTo>
                <a:lnTo>
                  <a:pt x="4" y="56"/>
                </a:lnTo>
                <a:lnTo>
                  <a:pt x="2" y="52"/>
                </a:lnTo>
                <a:lnTo>
                  <a:pt x="0" y="50"/>
                </a:lnTo>
                <a:lnTo>
                  <a:pt x="0" y="48"/>
                </a:lnTo>
              </a:path>
            </a:pathLst>
          </a:custGeom>
          <a:noFill/>
          <a:ln w="12700">
            <a:solidFill>
              <a:srgbClr val="000000"/>
            </a:solidFill>
            <a:round/>
            <a:headEnd/>
            <a:tailEnd/>
          </a:ln>
        </p:spPr>
        <p:txBody>
          <a:bodyPr/>
          <a:lstStyle/>
          <a:p>
            <a:endParaRPr lang="en-US" dirty="0">
              <a:latin typeface="Agilent TT Cond" pitchFamily="34" charset="0"/>
            </a:endParaRPr>
          </a:p>
        </p:txBody>
      </p:sp>
      <p:sp>
        <p:nvSpPr>
          <p:cNvPr id="75789" name="Rectangle 41"/>
          <p:cNvSpPr>
            <a:spLocks noChangeArrowheads="1"/>
          </p:cNvSpPr>
          <p:nvPr/>
        </p:nvSpPr>
        <p:spPr bwMode="auto">
          <a:xfrm>
            <a:off x="3935413" y="2166938"/>
            <a:ext cx="1101725" cy="406400"/>
          </a:xfrm>
          <a:prstGeom prst="rect">
            <a:avLst/>
          </a:prstGeom>
          <a:solidFill>
            <a:srgbClr val="FFFFFF"/>
          </a:solidFill>
          <a:ln w="9525">
            <a:solidFill>
              <a:srgbClr val="000000"/>
            </a:solidFill>
            <a:miter lim="800000"/>
            <a:headEnd/>
            <a:tailEnd/>
          </a:ln>
        </p:spPr>
        <p:txBody>
          <a:bodyPr/>
          <a:lstStyle/>
          <a:p>
            <a:endParaRPr lang="en-US" dirty="0">
              <a:latin typeface="Agilent TT Cond" pitchFamily="34" charset="0"/>
            </a:endParaRPr>
          </a:p>
        </p:txBody>
      </p:sp>
      <p:sp>
        <p:nvSpPr>
          <p:cNvPr id="75790" name="Rectangle 42"/>
          <p:cNvSpPr>
            <a:spLocks noChangeArrowheads="1"/>
          </p:cNvSpPr>
          <p:nvPr/>
        </p:nvSpPr>
        <p:spPr bwMode="auto">
          <a:xfrm>
            <a:off x="4054475" y="2290763"/>
            <a:ext cx="775853" cy="18466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gilent TT Cond" pitchFamily="34" charset="0"/>
              </a:rPr>
              <a:t>Demodulator</a:t>
            </a:r>
            <a:endParaRPr lang="en-US" sz="1200" dirty="0">
              <a:latin typeface="Agilent TT Cond" pitchFamily="34" charset="0"/>
            </a:endParaRPr>
          </a:p>
        </p:txBody>
      </p:sp>
      <p:sp>
        <p:nvSpPr>
          <p:cNvPr id="75791" name="Line 43"/>
          <p:cNvSpPr>
            <a:spLocks noChangeShapeType="1"/>
          </p:cNvSpPr>
          <p:nvPr/>
        </p:nvSpPr>
        <p:spPr bwMode="auto">
          <a:xfrm>
            <a:off x="1387475" y="2370138"/>
            <a:ext cx="2452688" cy="1587"/>
          </a:xfrm>
          <a:prstGeom prst="line">
            <a:avLst/>
          </a:prstGeom>
          <a:noFill/>
          <a:ln w="9525">
            <a:solidFill>
              <a:srgbClr val="000000"/>
            </a:solidFill>
            <a:round/>
            <a:headEnd/>
            <a:tailEnd/>
          </a:ln>
        </p:spPr>
        <p:txBody>
          <a:bodyPr/>
          <a:lstStyle/>
          <a:p>
            <a:endParaRPr lang="en-US" dirty="0">
              <a:latin typeface="Agilent TT Cond" pitchFamily="34" charset="0"/>
            </a:endParaRPr>
          </a:p>
        </p:txBody>
      </p:sp>
      <p:sp>
        <p:nvSpPr>
          <p:cNvPr id="75792" name="Freeform 44"/>
          <p:cNvSpPr>
            <a:spLocks/>
          </p:cNvSpPr>
          <p:nvPr/>
        </p:nvSpPr>
        <p:spPr bwMode="auto">
          <a:xfrm>
            <a:off x="1530350" y="2217738"/>
            <a:ext cx="365125" cy="304800"/>
          </a:xfrm>
          <a:custGeom>
            <a:avLst/>
            <a:gdLst>
              <a:gd name="T0" fmla="*/ 2147483647 w 212"/>
              <a:gd name="T1" fmla="*/ 2147483647 h 180"/>
              <a:gd name="T2" fmla="*/ 0 w 212"/>
              <a:gd name="T3" fmla="*/ 2147483647 h 180"/>
              <a:gd name="T4" fmla="*/ 0 w 212"/>
              <a:gd name="T5" fmla="*/ 0 h 180"/>
              <a:gd name="T6" fmla="*/ 2147483647 w 212"/>
              <a:gd name="T7" fmla="*/ 2147483647 h 180"/>
              <a:gd name="T8" fmla="*/ 0 60000 65536"/>
              <a:gd name="T9" fmla="*/ 0 60000 65536"/>
              <a:gd name="T10" fmla="*/ 0 60000 65536"/>
              <a:gd name="T11" fmla="*/ 0 60000 65536"/>
              <a:gd name="T12" fmla="*/ 0 w 212"/>
              <a:gd name="T13" fmla="*/ 0 h 180"/>
              <a:gd name="T14" fmla="*/ 212 w 212"/>
              <a:gd name="T15" fmla="*/ 180 h 180"/>
            </a:gdLst>
            <a:ahLst/>
            <a:cxnLst>
              <a:cxn ang="T8">
                <a:pos x="T0" y="T1"/>
              </a:cxn>
              <a:cxn ang="T9">
                <a:pos x="T2" y="T3"/>
              </a:cxn>
              <a:cxn ang="T10">
                <a:pos x="T4" y="T5"/>
              </a:cxn>
              <a:cxn ang="T11">
                <a:pos x="T6" y="T7"/>
              </a:cxn>
            </a:cxnLst>
            <a:rect l="T12" t="T13" r="T14" b="T15"/>
            <a:pathLst>
              <a:path w="212" h="180">
                <a:moveTo>
                  <a:pt x="212" y="90"/>
                </a:moveTo>
                <a:lnTo>
                  <a:pt x="0" y="180"/>
                </a:lnTo>
                <a:lnTo>
                  <a:pt x="0" y="0"/>
                </a:lnTo>
                <a:lnTo>
                  <a:pt x="212" y="90"/>
                </a:lnTo>
                <a:close/>
              </a:path>
            </a:pathLst>
          </a:custGeom>
          <a:solidFill>
            <a:srgbClr val="FFFFFF"/>
          </a:solidFill>
          <a:ln w="12700">
            <a:solidFill>
              <a:srgbClr val="000000"/>
            </a:solidFill>
            <a:round/>
            <a:headEnd/>
            <a:tailEnd/>
          </a:ln>
        </p:spPr>
        <p:txBody>
          <a:bodyPr/>
          <a:lstStyle/>
          <a:p>
            <a:endParaRPr lang="en-US" dirty="0">
              <a:latin typeface="Agilent TT Cond" pitchFamily="34" charset="0"/>
            </a:endParaRPr>
          </a:p>
        </p:txBody>
      </p:sp>
      <p:sp>
        <p:nvSpPr>
          <p:cNvPr id="75793" name="Line 45"/>
          <p:cNvSpPr>
            <a:spLocks noChangeShapeType="1"/>
          </p:cNvSpPr>
          <p:nvPr/>
        </p:nvSpPr>
        <p:spPr bwMode="auto">
          <a:xfrm>
            <a:off x="3132138" y="2370138"/>
            <a:ext cx="0" cy="571500"/>
          </a:xfrm>
          <a:prstGeom prst="line">
            <a:avLst/>
          </a:prstGeom>
          <a:noFill/>
          <a:ln w="12700">
            <a:solidFill>
              <a:srgbClr val="000000"/>
            </a:solidFill>
            <a:round/>
            <a:headEnd/>
            <a:tailEnd/>
          </a:ln>
        </p:spPr>
        <p:txBody>
          <a:bodyPr/>
          <a:lstStyle/>
          <a:p>
            <a:endParaRPr lang="en-US" dirty="0">
              <a:latin typeface="Agilent TT Cond" pitchFamily="34" charset="0"/>
            </a:endParaRPr>
          </a:p>
        </p:txBody>
      </p:sp>
      <p:sp>
        <p:nvSpPr>
          <p:cNvPr id="75794" name="Oval 46"/>
          <p:cNvSpPr>
            <a:spLocks noChangeArrowheads="1"/>
          </p:cNvSpPr>
          <p:nvPr/>
        </p:nvSpPr>
        <p:spPr bwMode="auto">
          <a:xfrm>
            <a:off x="2968625" y="2219325"/>
            <a:ext cx="315913" cy="312738"/>
          </a:xfrm>
          <a:prstGeom prst="ellipse">
            <a:avLst/>
          </a:prstGeom>
          <a:solidFill>
            <a:srgbClr val="FFFFFF"/>
          </a:solidFill>
          <a:ln w="12700">
            <a:solidFill>
              <a:srgbClr val="000000"/>
            </a:solidFill>
            <a:round/>
            <a:headEnd/>
            <a:tailEnd/>
          </a:ln>
        </p:spPr>
        <p:txBody>
          <a:bodyPr/>
          <a:lstStyle/>
          <a:p>
            <a:endParaRPr lang="en-US" dirty="0">
              <a:latin typeface="Agilent TT Cond" pitchFamily="34" charset="0"/>
            </a:endParaRPr>
          </a:p>
        </p:txBody>
      </p:sp>
      <p:sp>
        <p:nvSpPr>
          <p:cNvPr id="75795" name="Line 47"/>
          <p:cNvSpPr>
            <a:spLocks noChangeShapeType="1"/>
          </p:cNvSpPr>
          <p:nvPr/>
        </p:nvSpPr>
        <p:spPr bwMode="auto">
          <a:xfrm flipH="1" flipV="1">
            <a:off x="3021013" y="2270125"/>
            <a:ext cx="212725" cy="211138"/>
          </a:xfrm>
          <a:prstGeom prst="line">
            <a:avLst/>
          </a:prstGeom>
          <a:noFill/>
          <a:ln w="12700">
            <a:solidFill>
              <a:srgbClr val="000000"/>
            </a:solidFill>
            <a:round/>
            <a:headEnd/>
            <a:tailEnd/>
          </a:ln>
        </p:spPr>
        <p:txBody>
          <a:bodyPr/>
          <a:lstStyle/>
          <a:p>
            <a:endParaRPr lang="en-US" dirty="0">
              <a:latin typeface="Agilent TT Cond" pitchFamily="34" charset="0"/>
            </a:endParaRPr>
          </a:p>
        </p:txBody>
      </p:sp>
      <p:sp>
        <p:nvSpPr>
          <p:cNvPr id="75796" name="Line 48"/>
          <p:cNvSpPr>
            <a:spLocks noChangeShapeType="1"/>
          </p:cNvSpPr>
          <p:nvPr/>
        </p:nvSpPr>
        <p:spPr bwMode="auto">
          <a:xfrm flipV="1">
            <a:off x="3021013" y="2270125"/>
            <a:ext cx="212725" cy="211138"/>
          </a:xfrm>
          <a:prstGeom prst="line">
            <a:avLst/>
          </a:prstGeom>
          <a:noFill/>
          <a:ln w="12700">
            <a:solidFill>
              <a:srgbClr val="000000"/>
            </a:solidFill>
            <a:round/>
            <a:headEnd/>
            <a:tailEnd/>
          </a:ln>
        </p:spPr>
        <p:txBody>
          <a:bodyPr/>
          <a:lstStyle/>
          <a:p>
            <a:endParaRPr lang="en-US" dirty="0">
              <a:latin typeface="Agilent TT Cond" pitchFamily="34" charset="0"/>
            </a:endParaRPr>
          </a:p>
        </p:txBody>
      </p:sp>
      <p:sp>
        <p:nvSpPr>
          <p:cNvPr id="75797" name="Oval 49"/>
          <p:cNvSpPr>
            <a:spLocks noChangeArrowheads="1"/>
          </p:cNvSpPr>
          <p:nvPr/>
        </p:nvSpPr>
        <p:spPr bwMode="auto">
          <a:xfrm>
            <a:off x="2959100" y="2849563"/>
            <a:ext cx="325438" cy="323850"/>
          </a:xfrm>
          <a:prstGeom prst="ellipse">
            <a:avLst/>
          </a:prstGeom>
          <a:solidFill>
            <a:srgbClr val="FFFFFF"/>
          </a:solidFill>
          <a:ln w="12700">
            <a:solidFill>
              <a:srgbClr val="000000"/>
            </a:solidFill>
            <a:round/>
            <a:headEnd/>
            <a:tailEnd/>
          </a:ln>
        </p:spPr>
        <p:txBody>
          <a:bodyPr/>
          <a:lstStyle/>
          <a:p>
            <a:endParaRPr lang="en-US" dirty="0">
              <a:latin typeface="Agilent TT Cond" pitchFamily="34" charset="0"/>
            </a:endParaRPr>
          </a:p>
        </p:txBody>
      </p:sp>
      <p:sp>
        <p:nvSpPr>
          <p:cNvPr id="75798" name="Freeform 50"/>
          <p:cNvSpPr>
            <a:spLocks/>
          </p:cNvSpPr>
          <p:nvPr/>
        </p:nvSpPr>
        <p:spPr bwMode="auto">
          <a:xfrm>
            <a:off x="3000375" y="2932113"/>
            <a:ext cx="246063" cy="160337"/>
          </a:xfrm>
          <a:custGeom>
            <a:avLst/>
            <a:gdLst>
              <a:gd name="T0" fmla="*/ 2147483647 w 144"/>
              <a:gd name="T1" fmla="*/ 2147483647 h 94"/>
              <a:gd name="T2" fmla="*/ 2147483647 w 144"/>
              <a:gd name="T3" fmla="*/ 2147483647 h 94"/>
              <a:gd name="T4" fmla="*/ 2147483647 w 144"/>
              <a:gd name="T5" fmla="*/ 2147483647 h 94"/>
              <a:gd name="T6" fmla="*/ 2147483647 w 144"/>
              <a:gd name="T7" fmla="*/ 2147483647 h 94"/>
              <a:gd name="T8" fmla="*/ 2147483647 w 144"/>
              <a:gd name="T9" fmla="*/ 2147483647 h 94"/>
              <a:gd name="T10" fmla="*/ 2147483647 w 144"/>
              <a:gd name="T11" fmla="*/ 2147483647 h 94"/>
              <a:gd name="T12" fmla="*/ 2147483647 w 144"/>
              <a:gd name="T13" fmla="*/ 2147483647 h 94"/>
              <a:gd name="T14" fmla="*/ 2147483647 w 144"/>
              <a:gd name="T15" fmla="*/ 2147483647 h 94"/>
              <a:gd name="T16" fmla="*/ 2147483647 w 144"/>
              <a:gd name="T17" fmla="*/ 0 h 94"/>
              <a:gd name="T18" fmla="*/ 2147483647 w 144"/>
              <a:gd name="T19" fmla="*/ 0 h 94"/>
              <a:gd name="T20" fmla="*/ 2147483647 w 144"/>
              <a:gd name="T21" fmla="*/ 2147483647 h 94"/>
              <a:gd name="T22" fmla="*/ 2147483647 w 144"/>
              <a:gd name="T23" fmla="*/ 2147483647 h 94"/>
              <a:gd name="T24" fmla="*/ 2147483647 w 144"/>
              <a:gd name="T25" fmla="*/ 2147483647 h 94"/>
              <a:gd name="T26" fmla="*/ 2147483647 w 144"/>
              <a:gd name="T27" fmla="*/ 2147483647 h 94"/>
              <a:gd name="T28" fmla="*/ 2147483647 w 144"/>
              <a:gd name="T29" fmla="*/ 2147483647 h 94"/>
              <a:gd name="T30" fmla="*/ 2147483647 w 144"/>
              <a:gd name="T31" fmla="*/ 2147483647 h 94"/>
              <a:gd name="T32" fmla="*/ 2147483647 w 144"/>
              <a:gd name="T33" fmla="*/ 2147483647 h 94"/>
              <a:gd name="T34" fmla="*/ 2147483647 w 144"/>
              <a:gd name="T35" fmla="*/ 2147483647 h 94"/>
              <a:gd name="T36" fmla="*/ 2147483647 w 144"/>
              <a:gd name="T37" fmla="*/ 2147483647 h 94"/>
              <a:gd name="T38" fmla="*/ 2147483647 w 144"/>
              <a:gd name="T39" fmla="*/ 2147483647 h 94"/>
              <a:gd name="T40" fmla="*/ 2147483647 w 144"/>
              <a:gd name="T41" fmla="*/ 2147483647 h 94"/>
              <a:gd name="T42" fmla="*/ 2147483647 w 144"/>
              <a:gd name="T43" fmla="*/ 2147483647 h 94"/>
              <a:gd name="T44" fmla="*/ 2147483647 w 144"/>
              <a:gd name="T45" fmla="*/ 2147483647 h 94"/>
              <a:gd name="T46" fmla="*/ 2147483647 w 144"/>
              <a:gd name="T47" fmla="*/ 2147483647 h 94"/>
              <a:gd name="T48" fmla="*/ 2147483647 w 144"/>
              <a:gd name="T49" fmla="*/ 2147483647 h 94"/>
              <a:gd name="T50" fmla="*/ 2147483647 w 144"/>
              <a:gd name="T51" fmla="*/ 2147483647 h 94"/>
              <a:gd name="T52" fmla="*/ 2147483647 w 144"/>
              <a:gd name="T53" fmla="*/ 2147483647 h 94"/>
              <a:gd name="T54" fmla="*/ 0 w 144"/>
              <a:gd name="T55" fmla="*/ 2147483647 h 94"/>
              <a:gd name="T56" fmla="*/ 0 w 144"/>
              <a:gd name="T57" fmla="*/ 2147483647 h 94"/>
              <a:gd name="T58" fmla="*/ 2147483647 w 144"/>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94"/>
              <a:gd name="T92" fmla="*/ 144 w 144"/>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94">
                <a:moveTo>
                  <a:pt x="144" y="72"/>
                </a:moveTo>
                <a:lnTo>
                  <a:pt x="136" y="54"/>
                </a:lnTo>
                <a:lnTo>
                  <a:pt x="126" y="36"/>
                </a:lnTo>
                <a:lnTo>
                  <a:pt x="122" y="28"/>
                </a:lnTo>
                <a:lnTo>
                  <a:pt x="118" y="20"/>
                </a:lnTo>
                <a:lnTo>
                  <a:pt x="114" y="12"/>
                </a:lnTo>
                <a:lnTo>
                  <a:pt x="108" y="6"/>
                </a:lnTo>
                <a:lnTo>
                  <a:pt x="104" y="2"/>
                </a:lnTo>
                <a:lnTo>
                  <a:pt x="100" y="0"/>
                </a:lnTo>
                <a:lnTo>
                  <a:pt x="94" y="0"/>
                </a:lnTo>
                <a:lnTo>
                  <a:pt x="90" y="4"/>
                </a:lnTo>
                <a:lnTo>
                  <a:pt x="84" y="10"/>
                </a:lnTo>
                <a:lnTo>
                  <a:pt x="80" y="18"/>
                </a:lnTo>
                <a:lnTo>
                  <a:pt x="74" y="32"/>
                </a:lnTo>
                <a:lnTo>
                  <a:pt x="70" y="48"/>
                </a:lnTo>
                <a:lnTo>
                  <a:pt x="64" y="64"/>
                </a:lnTo>
                <a:lnTo>
                  <a:pt x="58" y="78"/>
                </a:lnTo>
                <a:lnTo>
                  <a:pt x="52" y="86"/>
                </a:lnTo>
                <a:lnTo>
                  <a:pt x="46" y="92"/>
                </a:lnTo>
                <a:lnTo>
                  <a:pt x="40" y="94"/>
                </a:lnTo>
                <a:lnTo>
                  <a:pt x="34" y="92"/>
                </a:lnTo>
                <a:lnTo>
                  <a:pt x="30" y="90"/>
                </a:lnTo>
                <a:lnTo>
                  <a:pt x="24" y="86"/>
                </a:lnTo>
                <a:lnTo>
                  <a:pt x="14" y="74"/>
                </a:lnTo>
                <a:lnTo>
                  <a:pt x="6" y="62"/>
                </a:lnTo>
                <a:lnTo>
                  <a:pt x="4" y="56"/>
                </a:lnTo>
                <a:lnTo>
                  <a:pt x="2" y="52"/>
                </a:lnTo>
                <a:lnTo>
                  <a:pt x="0" y="50"/>
                </a:lnTo>
                <a:lnTo>
                  <a:pt x="0" y="48"/>
                </a:lnTo>
                <a:lnTo>
                  <a:pt x="144" y="72"/>
                </a:lnTo>
                <a:close/>
              </a:path>
            </a:pathLst>
          </a:custGeom>
          <a:solidFill>
            <a:srgbClr val="FFFFFF"/>
          </a:solidFill>
          <a:ln w="9525">
            <a:noFill/>
            <a:round/>
            <a:headEnd/>
            <a:tailEnd/>
          </a:ln>
        </p:spPr>
        <p:txBody>
          <a:bodyPr/>
          <a:lstStyle/>
          <a:p>
            <a:endParaRPr lang="en-US" dirty="0">
              <a:latin typeface="Agilent TT Cond" pitchFamily="34" charset="0"/>
            </a:endParaRPr>
          </a:p>
        </p:txBody>
      </p:sp>
      <p:sp>
        <p:nvSpPr>
          <p:cNvPr id="75799" name="Freeform 51"/>
          <p:cNvSpPr>
            <a:spLocks/>
          </p:cNvSpPr>
          <p:nvPr/>
        </p:nvSpPr>
        <p:spPr bwMode="auto">
          <a:xfrm>
            <a:off x="3000375" y="2932113"/>
            <a:ext cx="246063" cy="160337"/>
          </a:xfrm>
          <a:custGeom>
            <a:avLst/>
            <a:gdLst>
              <a:gd name="T0" fmla="*/ 2147483647 w 144"/>
              <a:gd name="T1" fmla="*/ 2147483647 h 94"/>
              <a:gd name="T2" fmla="*/ 2147483647 w 144"/>
              <a:gd name="T3" fmla="*/ 2147483647 h 94"/>
              <a:gd name="T4" fmla="*/ 2147483647 w 144"/>
              <a:gd name="T5" fmla="*/ 2147483647 h 94"/>
              <a:gd name="T6" fmla="*/ 2147483647 w 144"/>
              <a:gd name="T7" fmla="*/ 2147483647 h 94"/>
              <a:gd name="T8" fmla="*/ 2147483647 w 144"/>
              <a:gd name="T9" fmla="*/ 2147483647 h 94"/>
              <a:gd name="T10" fmla="*/ 2147483647 w 144"/>
              <a:gd name="T11" fmla="*/ 2147483647 h 94"/>
              <a:gd name="T12" fmla="*/ 2147483647 w 144"/>
              <a:gd name="T13" fmla="*/ 2147483647 h 94"/>
              <a:gd name="T14" fmla="*/ 2147483647 w 144"/>
              <a:gd name="T15" fmla="*/ 2147483647 h 94"/>
              <a:gd name="T16" fmla="*/ 2147483647 w 144"/>
              <a:gd name="T17" fmla="*/ 0 h 94"/>
              <a:gd name="T18" fmla="*/ 2147483647 w 144"/>
              <a:gd name="T19" fmla="*/ 0 h 94"/>
              <a:gd name="T20" fmla="*/ 2147483647 w 144"/>
              <a:gd name="T21" fmla="*/ 2147483647 h 94"/>
              <a:gd name="T22" fmla="*/ 2147483647 w 144"/>
              <a:gd name="T23" fmla="*/ 2147483647 h 94"/>
              <a:gd name="T24" fmla="*/ 2147483647 w 144"/>
              <a:gd name="T25" fmla="*/ 2147483647 h 94"/>
              <a:gd name="T26" fmla="*/ 2147483647 w 144"/>
              <a:gd name="T27" fmla="*/ 2147483647 h 94"/>
              <a:gd name="T28" fmla="*/ 2147483647 w 144"/>
              <a:gd name="T29" fmla="*/ 2147483647 h 94"/>
              <a:gd name="T30" fmla="*/ 2147483647 w 144"/>
              <a:gd name="T31" fmla="*/ 2147483647 h 94"/>
              <a:gd name="T32" fmla="*/ 2147483647 w 144"/>
              <a:gd name="T33" fmla="*/ 2147483647 h 94"/>
              <a:gd name="T34" fmla="*/ 2147483647 w 144"/>
              <a:gd name="T35" fmla="*/ 2147483647 h 94"/>
              <a:gd name="T36" fmla="*/ 2147483647 w 144"/>
              <a:gd name="T37" fmla="*/ 2147483647 h 94"/>
              <a:gd name="T38" fmla="*/ 2147483647 w 144"/>
              <a:gd name="T39" fmla="*/ 2147483647 h 94"/>
              <a:gd name="T40" fmla="*/ 2147483647 w 144"/>
              <a:gd name="T41" fmla="*/ 2147483647 h 94"/>
              <a:gd name="T42" fmla="*/ 2147483647 w 144"/>
              <a:gd name="T43" fmla="*/ 2147483647 h 94"/>
              <a:gd name="T44" fmla="*/ 2147483647 w 144"/>
              <a:gd name="T45" fmla="*/ 2147483647 h 94"/>
              <a:gd name="T46" fmla="*/ 2147483647 w 144"/>
              <a:gd name="T47" fmla="*/ 2147483647 h 94"/>
              <a:gd name="T48" fmla="*/ 2147483647 w 144"/>
              <a:gd name="T49" fmla="*/ 2147483647 h 94"/>
              <a:gd name="T50" fmla="*/ 2147483647 w 144"/>
              <a:gd name="T51" fmla="*/ 2147483647 h 94"/>
              <a:gd name="T52" fmla="*/ 2147483647 w 144"/>
              <a:gd name="T53" fmla="*/ 2147483647 h 94"/>
              <a:gd name="T54" fmla="*/ 0 w 144"/>
              <a:gd name="T55" fmla="*/ 2147483647 h 94"/>
              <a:gd name="T56" fmla="*/ 0 w 144"/>
              <a:gd name="T57" fmla="*/ 2147483647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94"/>
              <a:gd name="T89" fmla="*/ 144 w 14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94">
                <a:moveTo>
                  <a:pt x="144" y="72"/>
                </a:moveTo>
                <a:lnTo>
                  <a:pt x="136" y="54"/>
                </a:lnTo>
                <a:lnTo>
                  <a:pt x="126" y="36"/>
                </a:lnTo>
                <a:lnTo>
                  <a:pt x="122" y="28"/>
                </a:lnTo>
                <a:lnTo>
                  <a:pt x="118" y="20"/>
                </a:lnTo>
                <a:lnTo>
                  <a:pt x="114" y="12"/>
                </a:lnTo>
                <a:lnTo>
                  <a:pt x="108" y="6"/>
                </a:lnTo>
                <a:lnTo>
                  <a:pt x="104" y="2"/>
                </a:lnTo>
                <a:lnTo>
                  <a:pt x="100" y="0"/>
                </a:lnTo>
                <a:lnTo>
                  <a:pt x="94" y="0"/>
                </a:lnTo>
                <a:lnTo>
                  <a:pt x="90" y="4"/>
                </a:lnTo>
                <a:lnTo>
                  <a:pt x="84" y="10"/>
                </a:lnTo>
                <a:lnTo>
                  <a:pt x="80" y="18"/>
                </a:lnTo>
                <a:lnTo>
                  <a:pt x="74" y="32"/>
                </a:lnTo>
                <a:lnTo>
                  <a:pt x="70" y="48"/>
                </a:lnTo>
                <a:lnTo>
                  <a:pt x="64" y="64"/>
                </a:lnTo>
                <a:lnTo>
                  <a:pt x="58" y="78"/>
                </a:lnTo>
                <a:lnTo>
                  <a:pt x="52" y="86"/>
                </a:lnTo>
                <a:lnTo>
                  <a:pt x="46" y="92"/>
                </a:lnTo>
                <a:lnTo>
                  <a:pt x="40" y="94"/>
                </a:lnTo>
                <a:lnTo>
                  <a:pt x="34" y="92"/>
                </a:lnTo>
                <a:lnTo>
                  <a:pt x="30" y="90"/>
                </a:lnTo>
                <a:lnTo>
                  <a:pt x="24" y="86"/>
                </a:lnTo>
                <a:lnTo>
                  <a:pt x="14" y="74"/>
                </a:lnTo>
                <a:lnTo>
                  <a:pt x="6" y="62"/>
                </a:lnTo>
                <a:lnTo>
                  <a:pt x="4" y="56"/>
                </a:lnTo>
                <a:lnTo>
                  <a:pt x="2" y="52"/>
                </a:lnTo>
                <a:lnTo>
                  <a:pt x="0" y="50"/>
                </a:lnTo>
                <a:lnTo>
                  <a:pt x="0" y="48"/>
                </a:lnTo>
              </a:path>
            </a:pathLst>
          </a:custGeom>
          <a:noFill/>
          <a:ln w="12700">
            <a:solidFill>
              <a:srgbClr val="000000"/>
            </a:solidFill>
            <a:round/>
            <a:headEnd/>
            <a:tailEnd/>
          </a:ln>
        </p:spPr>
        <p:txBody>
          <a:bodyPr/>
          <a:lstStyle/>
          <a:p>
            <a:endParaRPr lang="en-US" dirty="0">
              <a:latin typeface="Agilent TT Cond" pitchFamily="34" charset="0"/>
            </a:endParaRPr>
          </a:p>
        </p:txBody>
      </p:sp>
      <p:sp>
        <p:nvSpPr>
          <p:cNvPr id="75800" name="Line 52"/>
          <p:cNvSpPr>
            <a:spLocks noChangeShapeType="1"/>
          </p:cNvSpPr>
          <p:nvPr/>
        </p:nvSpPr>
        <p:spPr bwMode="auto">
          <a:xfrm>
            <a:off x="2185988" y="2370138"/>
            <a:ext cx="3175" cy="571500"/>
          </a:xfrm>
          <a:prstGeom prst="line">
            <a:avLst/>
          </a:prstGeom>
          <a:noFill/>
          <a:ln w="9525">
            <a:solidFill>
              <a:srgbClr val="000000"/>
            </a:solidFill>
            <a:round/>
            <a:headEnd/>
            <a:tailEnd/>
          </a:ln>
        </p:spPr>
        <p:txBody>
          <a:bodyPr/>
          <a:lstStyle/>
          <a:p>
            <a:endParaRPr lang="en-US" dirty="0">
              <a:latin typeface="Agilent TT Cond" pitchFamily="34" charset="0"/>
            </a:endParaRPr>
          </a:p>
        </p:txBody>
      </p:sp>
      <p:sp>
        <p:nvSpPr>
          <p:cNvPr id="75801" name="Oval 53"/>
          <p:cNvSpPr>
            <a:spLocks noChangeArrowheads="1"/>
          </p:cNvSpPr>
          <p:nvPr/>
        </p:nvSpPr>
        <p:spPr bwMode="auto">
          <a:xfrm>
            <a:off x="2028825" y="2219325"/>
            <a:ext cx="315913" cy="312738"/>
          </a:xfrm>
          <a:prstGeom prst="ellipse">
            <a:avLst/>
          </a:prstGeom>
          <a:solidFill>
            <a:srgbClr val="FFFFFF"/>
          </a:solidFill>
          <a:ln w="12700">
            <a:solidFill>
              <a:srgbClr val="000000"/>
            </a:solidFill>
            <a:round/>
            <a:headEnd/>
            <a:tailEnd/>
          </a:ln>
        </p:spPr>
        <p:txBody>
          <a:bodyPr/>
          <a:lstStyle/>
          <a:p>
            <a:endParaRPr lang="en-US" dirty="0">
              <a:latin typeface="Agilent TT Cond" pitchFamily="34" charset="0"/>
            </a:endParaRPr>
          </a:p>
        </p:txBody>
      </p:sp>
      <p:sp>
        <p:nvSpPr>
          <p:cNvPr id="75802" name="Line 54"/>
          <p:cNvSpPr>
            <a:spLocks noChangeShapeType="1"/>
          </p:cNvSpPr>
          <p:nvPr/>
        </p:nvSpPr>
        <p:spPr bwMode="auto">
          <a:xfrm flipH="1" flipV="1">
            <a:off x="2079625" y="2270125"/>
            <a:ext cx="214313" cy="211138"/>
          </a:xfrm>
          <a:prstGeom prst="line">
            <a:avLst/>
          </a:prstGeom>
          <a:noFill/>
          <a:ln w="12700">
            <a:solidFill>
              <a:srgbClr val="000000"/>
            </a:solidFill>
            <a:round/>
            <a:headEnd/>
            <a:tailEnd/>
          </a:ln>
        </p:spPr>
        <p:txBody>
          <a:bodyPr/>
          <a:lstStyle/>
          <a:p>
            <a:endParaRPr lang="en-US" dirty="0">
              <a:latin typeface="Agilent TT Cond" pitchFamily="34" charset="0"/>
            </a:endParaRPr>
          </a:p>
        </p:txBody>
      </p:sp>
      <p:sp>
        <p:nvSpPr>
          <p:cNvPr id="75803" name="Line 55"/>
          <p:cNvSpPr>
            <a:spLocks noChangeShapeType="1"/>
          </p:cNvSpPr>
          <p:nvPr/>
        </p:nvSpPr>
        <p:spPr bwMode="auto">
          <a:xfrm flipV="1">
            <a:off x="2079625" y="2270125"/>
            <a:ext cx="214313" cy="211138"/>
          </a:xfrm>
          <a:prstGeom prst="line">
            <a:avLst/>
          </a:prstGeom>
          <a:noFill/>
          <a:ln w="12700">
            <a:solidFill>
              <a:srgbClr val="000000"/>
            </a:solidFill>
            <a:round/>
            <a:headEnd/>
            <a:tailEnd/>
          </a:ln>
        </p:spPr>
        <p:txBody>
          <a:bodyPr/>
          <a:lstStyle/>
          <a:p>
            <a:endParaRPr lang="en-US" dirty="0">
              <a:latin typeface="Agilent TT Cond" pitchFamily="34" charset="0"/>
            </a:endParaRPr>
          </a:p>
        </p:txBody>
      </p:sp>
      <p:sp>
        <p:nvSpPr>
          <p:cNvPr id="75804" name="Oval 56"/>
          <p:cNvSpPr>
            <a:spLocks noChangeArrowheads="1"/>
          </p:cNvSpPr>
          <p:nvPr/>
        </p:nvSpPr>
        <p:spPr bwMode="auto">
          <a:xfrm>
            <a:off x="2022475" y="2849563"/>
            <a:ext cx="327025" cy="323850"/>
          </a:xfrm>
          <a:prstGeom prst="ellipse">
            <a:avLst/>
          </a:prstGeom>
          <a:solidFill>
            <a:srgbClr val="FFFFFF"/>
          </a:solidFill>
          <a:ln w="12700">
            <a:solidFill>
              <a:srgbClr val="000000"/>
            </a:solidFill>
            <a:round/>
            <a:headEnd/>
            <a:tailEnd/>
          </a:ln>
        </p:spPr>
        <p:txBody>
          <a:bodyPr/>
          <a:lstStyle/>
          <a:p>
            <a:endParaRPr lang="en-US" dirty="0">
              <a:latin typeface="Agilent TT Cond" pitchFamily="34" charset="0"/>
            </a:endParaRPr>
          </a:p>
        </p:txBody>
      </p:sp>
      <p:sp>
        <p:nvSpPr>
          <p:cNvPr id="75805" name="Freeform 57"/>
          <p:cNvSpPr>
            <a:spLocks/>
          </p:cNvSpPr>
          <p:nvPr/>
        </p:nvSpPr>
        <p:spPr bwMode="auto">
          <a:xfrm>
            <a:off x="2062163" y="2932113"/>
            <a:ext cx="249237" cy="160337"/>
          </a:xfrm>
          <a:custGeom>
            <a:avLst/>
            <a:gdLst>
              <a:gd name="T0" fmla="*/ 2147483647 w 144"/>
              <a:gd name="T1" fmla="*/ 2147483647 h 94"/>
              <a:gd name="T2" fmla="*/ 2147483647 w 144"/>
              <a:gd name="T3" fmla="*/ 2147483647 h 94"/>
              <a:gd name="T4" fmla="*/ 2147483647 w 144"/>
              <a:gd name="T5" fmla="*/ 2147483647 h 94"/>
              <a:gd name="T6" fmla="*/ 2147483647 w 144"/>
              <a:gd name="T7" fmla="*/ 2147483647 h 94"/>
              <a:gd name="T8" fmla="*/ 2147483647 w 144"/>
              <a:gd name="T9" fmla="*/ 2147483647 h 94"/>
              <a:gd name="T10" fmla="*/ 2147483647 w 144"/>
              <a:gd name="T11" fmla="*/ 2147483647 h 94"/>
              <a:gd name="T12" fmla="*/ 2147483647 w 144"/>
              <a:gd name="T13" fmla="*/ 2147483647 h 94"/>
              <a:gd name="T14" fmla="*/ 2147483647 w 144"/>
              <a:gd name="T15" fmla="*/ 2147483647 h 94"/>
              <a:gd name="T16" fmla="*/ 2147483647 w 144"/>
              <a:gd name="T17" fmla="*/ 0 h 94"/>
              <a:gd name="T18" fmla="*/ 2147483647 w 144"/>
              <a:gd name="T19" fmla="*/ 0 h 94"/>
              <a:gd name="T20" fmla="*/ 2147483647 w 144"/>
              <a:gd name="T21" fmla="*/ 2147483647 h 94"/>
              <a:gd name="T22" fmla="*/ 2147483647 w 144"/>
              <a:gd name="T23" fmla="*/ 2147483647 h 94"/>
              <a:gd name="T24" fmla="*/ 2147483647 w 144"/>
              <a:gd name="T25" fmla="*/ 2147483647 h 94"/>
              <a:gd name="T26" fmla="*/ 2147483647 w 144"/>
              <a:gd name="T27" fmla="*/ 2147483647 h 94"/>
              <a:gd name="T28" fmla="*/ 2147483647 w 144"/>
              <a:gd name="T29" fmla="*/ 2147483647 h 94"/>
              <a:gd name="T30" fmla="*/ 2147483647 w 144"/>
              <a:gd name="T31" fmla="*/ 2147483647 h 94"/>
              <a:gd name="T32" fmla="*/ 2147483647 w 144"/>
              <a:gd name="T33" fmla="*/ 2147483647 h 94"/>
              <a:gd name="T34" fmla="*/ 2147483647 w 144"/>
              <a:gd name="T35" fmla="*/ 2147483647 h 94"/>
              <a:gd name="T36" fmla="*/ 2147483647 w 144"/>
              <a:gd name="T37" fmla="*/ 2147483647 h 94"/>
              <a:gd name="T38" fmla="*/ 2147483647 w 144"/>
              <a:gd name="T39" fmla="*/ 2147483647 h 94"/>
              <a:gd name="T40" fmla="*/ 2147483647 w 144"/>
              <a:gd name="T41" fmla="*/ 2147483647 h 94"/>
              <a:gd name="T42" fmla="*/ 2147483647 w 144"/>
              <a:gd name="T43" fmla="*/ 2147483647 h 94"/>
              <a:gd name="T44" fmla="*/ 2147483647 w 144"/>
              <a:gd name="T45" fmla="*/ 2147483647 h 94"/>
              <a:gd name="T46" fmla="*/ 2147483647 w 144"/>
              <a:gd name="T47" fmla="*/ 2147483647 h 94"/>
              <a:gd name="T48" fmla="*/ 2147483647 w 144"/>
              <a:gd name="T49" fmla="*/ 2147483647 h 94"/>
              <a:gd name="T50" fmla="*/ 2147483647 w 144"/>
              <a:gd name="T51" fmla="*/ 2147483647 h 94"/>
              <a:gd name="T52" fmla="*/ 2147483647 w 144"/>
              <a:gd name="T53" fmla="*/ 2147483647 h 94"/>
              <a:gd name="T54" fmla="*/ 0 w 144"/>
              <a:gd name="T55" fmla="*/ 2147483647 h 94"/>
              <a:gd name="T56" fmla="*/ 0 w 144"/>
              <a:gd name="T57" fmla="*/ 2147483647 h 94"/>
              <a:gd name="T58" fmla="*/ 2147483647 w 144"/>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94"/>
              <a:gd name="T92" fmla="*/ 144 w 144"/>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94">
                <a:moveTo>
                  <a:pt x="144" y="72"/>
                </a:moveTo>
                <a:lnTo>
                  <a:pt x="136" y="54"/>
                </a:lnTo>
                <a:lnTo>
                  <a:pt x="128" y="36"/>
                </a:lnTo>
                <a:lnTo>
                  <a:pt x="122" y="28"/>
                </a:lnTo>
                <a:lnTo>
                  <a:pt x="118" y="20"/>
                </a:lnTo>
                <a:lnTo>
                  <a:pt x="114" y="12"/>
                </a:lnTo>
                <a:lnTo>
                  <a:pt x="110" y="6"/>
                </a:lnTo>
                <a:lnTo>
                  <a:pt x="104" y="2"/>
                </a:lnTo>
                <a:lnTo>
                  <a:pt x="100" y="0"/>
                </a:lnTo>
                <a:lnTo>
                  <a:pt x="96" y="0"/>
                </a:lnTo>
                <a:lnTo>
                  <a:pt x="90" y="4"/>
                </a:lnTo>
                <a:lnTo>
                  <a:pt x="86" y="10"/>
                </a:lnTo>
                <a:lnTo>
                  <a:pt x="80" y="18"/>
                </a:lnTo>
                <a:lnTo>
                  <a:pt x="76" y="32"/>
                </a:lnTo>
                <a:lnTo>
                  <a:pt x="70" y="48"/>
                </a:lnTo>
                <a:lnTo>
                  <a:pt x="64" y="64"/>
                </a:lnTo>
                <a:lnTo>
                  <a:pt x="58" y="78"/>
                </a:lnTo>
                <a:lnTo>
                  <a:pt x="54" y="86"/>
                </a:lnTo>
                <a:lnTo>
                  <a:pt x="48" y="92"/>
                </a:lnTo>
                <a:lnTo>
                  <a:pt x="42" y="94"/>
                </a:lnTo>
                <a:lnTo>
                  <a:pt x="36" y="92"/>
                </a:lnTo>
                <a:lnTo>
                  <a:pt x="30" y="90"/>
                </a:lnTo>
                <a:lnTo>
                  <a:pt x="24" y="86"/>
                </a:lnTo>
                <a:lnTo>
                  <a:pt x="14" y="74"/>
                </a:lnTo>
                <a:lnTo>
                  <a:pt x="8" y="62"/>
                </a:lnTo>
                <a:lnTo>
                  <a:pt x="4" y="56"/>
                </a:lnTo>
                <a:lnTo>
                  <a:pt x="2" y="52"/>
                </a:lnTo>
                <a:lnTo>
                  <a:pt x="0" y="50"/>
                </a:lnTo>
                <a:lnTo>
                  <a:pt x="0" y="48"/>
                </a:lnTo>
                <a:lnTo>
                  <a:pt x="144" y="72"/>
                </a:lnTo>
                <a:close/>
              </a:path>
            </a:pathLst>
          </a:custGeom>
          <a:solidFill>
            <a:srgbClr val="FFFFFF"/>
          </a:solidFill>
          <a:ln w="9525">
            <a:noFill/>
            <a:round/>
            <a:headEnd/>
            <a:tailEnd/>
          </a:ln>
        </p:spPr>
        <p:txBody>
          <a:bodyPr/>
          <a:lstStyle/>
          <a:p>
            <a:endParaRPr lang="en-US" dirty="0">
              <a:latin typeface="Agilent TT Cond" pitchFamily="34" charset="0"/>
            </a:endParaRPr>
          </a:p>
        </p:txBody>
      </p:sp>
      <p:sp>
        <p:nvSpPr>
          <p:cNvPr id="75806" name="Freeform 58"/>
          <p:cNvSpPr>
            <a:spLocks/>
          </p:cNvSpPr>
          <p:nvPr/>
        </p:nvSpPr>
        <p:spPr bwMode="auto">
          <a:xfrm>
            <a:off x="2062163" y="2932113"/>
            <a:ext cx="249237" cy="160337"/>
          </a:xfrm>
          <a:custGeom>
            <a:avLst/>
            <a:gdLst>
              <a:gd name="T0" fmla="*/ 2147483647 w 144"/>
              <a:gd name="T1" fmla="*/ 2147483647 h 94"/>
              <a:gd name="T2" fmla="*/ 2147483647 w 144"/>
              <a:gd name="T3" fmla="*/ 2147483647 h 94"/>
              <a:gd name="T4" fmla="*/ 2147483647 w 144"/>
              <a:gd name="T5" fmla="*/ 2147483647 h 94"/>
              <a:gd name="T6" fmla="*/ 2147483647 w 144"/>
              <a:gd name="T7" fmla="*/ 2147483647 h 94"/>
              <a:gd name="T8" fmla="*/ 2147483647 w 144"/>
              <a:gd name="T9" fmla="*/ 2147483647 h 94"/>
              <a:gd name="T10" fmla="*/ 2147483647 w 144"/>
              <a:gd name="T11" fmla="*/ 2147483647 h 94"/>
              <a:gd name="T12" fmla="*/ 2147483647 w 144"/>
              <a:gd name="T13" fmla="*/ 2147483647 h 94"/>
              <a:gd name="T14" fmla="*/ 2147483647 w 144"/>
              <a:gd name="T15" fmla="*/ 2147483647 h 94"/>
              <a:gd name="T16" fmla="*/ 2147483647 w 144"/>
              <a:gd name="T17" fmla="*/ 0 h 94"/>
              <a:gd name="T18" fmla="*/ 2147483647 w 144"/>
              <a:gd name="T19" fmla="*/ 0 h 94"/>
              <a:gd name="T20" fmla="*/ 2147483647 w 144"/>
              <a:gd name="T21" fmla="*/ 2147483647 h 94"/>
              <a:gd name="T22" fmla="*/ 2147483647 w 144"/>
              <a:gd name="T23" fmla="*/ 2147483647 h 94"/>
              <a:gd name="T24" fmla="*/ 2147483647 w 144"/>
              <a:gd name="T25" fmla="*/ 2147483647 h 94"/>
              <a:gd name="T26" fmla="*/ 2147483647 w 144"/>
              <a:gd name="T27" fmla="*/ 2147483647 h 94"/>
              <a:gd name="T28" fmla="*/ 2147483647 w 144"/>
              <a:gd name="T29" fmla="*/ 2147483647 h 94"/>
              <a:gd name="T30" fmla="*/ 2147483647 w 144"/>
              <a:gd name="T31" fmla="*/ 2147483647 h 94"/>
              <a:gd name="T32" fmla="*/ 2147483647 w 144"/>
              <a:gd name="T33" fmla="*/ 2147483647 h 94"/>
              <a:gd name="T34" fmla="*/ 2147483647 w 144"/>
              <a:gd name="T35" fmla="*/ 2147483647 h 94"/>
              <a:gd name="T36" fmla="*/ 2147483647 w 144"/>
              <a:gd name="T37" fmla="*/ 2147483647 h 94"/>
              <a:gd name="T38" fmla="*/ 2147483647 w 144"/>
              <a:gd name="T39" fmla="*/ 2147483647 h 94"/>
              <a:gd name="T40" fmla="*/ 2147483647 w 144"/>
              <a:gd name="T41" fmla="*/ 2147483647 h 94"/>
              <a:gd name="T42" fmla="*/ 2147483647 w 144"/>
              <a:gd name="T43" fmla="*/ 2147483647 h 94"/>
              <a:gd name="T44" fmla="*/ 2147483647 w 144"/>
              <a:gd name="T45" fmla="*/ 2147483647 h 94"/>
              <a:gd name="T46" fmla="*/ 2147483647 w 144"/>
              <a:gd name="T47" fmla="*/ 2147483647 h 94"/>
              <a:gd name="T48" fmla="*/ 2147483647 w 144"/>
              <a:gd name="T49" fmla="*/ 2147483647 h 94"/>
              <a:gd name="T50" fmla="*/ 2147483647 w 144"/>
              <a:gd name="T51" fmla="*/ 2147483647 h 94"/>
              <a:gd name="T52" fmla="*/ 2147483647 w 144"/>
              <a:gd name="T53" fmla="*/ 2147483647 h 94"/>
              <a:gd name="T54" fmla="*/ 0 w 144"/>
              <a:gd name="T55" fmla="*/ 2147483647 h 94"/>
              <a:gd name="T56" fmla="*/ 0 w 144"/>
              <a:gd name="T57" fmla="*/ 2147483647 h 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94"/>
              <a:gd name="T89" fmla="*/ 144 w 144"/>
              <a:gd name="T90" fmla="*/ 94 h 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94">
                <a:moveTo>
                  <a:pt x="144" y="72"/>
                </a:moveTo>
                <a:lnTo>
                  <a:pt x="136" y="54"/>
                </a:lnTo>
                <a:lnTo>
                  <a:pt x="128" y="36"/>
                </a:lnTo>
                <a:lnTo>
                  <a:pt x="122" y="28"/>
                </a:lnTo>
                <a:lnTo>
                  <a:pt x="118" y="20"/>
                </a:lnTo>
                <a:lnTo>
                  <a:pt x="114" y="12"/>
                </a:lnTo>
                <a:lnTo>
                  <a:pt x="110" y="6"/>
                </a:lnTo>
                <a:lnTo>
                  <a:pt x="104" y="2"/>
                </a:lnTo>
                <a:lnTo>
                  <a:pt x="100" y="0"/>
                </a:lnTo>
                <a:lnTo>
                  <a:pt x="96" y="0"/>
                </a:lnTo>
                <a:lnTo>
                  <a:pt x="90" y="4"/>
                </a:lnTo>
                <a:lnTo>
                  <a:pt x="86" y="10"/>
                </a:lnTo>
                <a:lnTo>
                  <a:pt x="80" y="18"/>
                </a:lnTo>
                <a:lnTo>
                  <a:pt x="76" y="32"/>
                </a:lnTo>
                <a:lnTo>
                  <a:pt x="70" y="48"/>
                </a:lnTo>
                <a:lnTo>
                  <a:pt x="64" y="64"/>
                </a:lnTo>
                <a:lnTo>
                  <a:pt x="58" y="78"/>
                </a:lnTo>
                <a:lnTo>
                  <a:pt x="54" y="86"/>
                </a:lnTo>
                <a:lnTo>
                  <a:pt x="48" y="92"/>
                </a:lnTo>
                <a:lnTo>
                  <a:pt x="42" y="94"/>
                </a:lnTo>
                <a:lnTo>
                  <a:pt x="36" y="92"/>
                </a:lnTo>
                <a:lnTo>
                  <a:pt x="30" y="90"/>
                </a:lnTo>
                <a:lnTo>
                  <a:pt x="24" y="86"/>
                </a:lnTo>
                <a:lnTo>
                  <a:pt x="14" y="74"/>
                </a:lnTo>
                <a:lnTo>
                  <a:pt x="8" y="62"/>
                </a:lnTo>
                <a:lnTo>
                  <a:pt x="4" y="56"/>
                </a:lnTo>
                <a:lnTo>
                  <a:pt x="2" y="52"/>
                </a:lnTo>
                <a:lnTo>
                  <a:pt x="0" y="50"/>
                </a:lnTo>
                <a:lnTo>
                  <a:pt x="0" y="48"/>
                </a:lnTo>
              </a:path>
            </a:pathLst>
          </a:custGeom>
          <a:noFill/>
          <a:ln w="12700">
            <a:solidFill>
              <a:srgbClr val="000000"/>
            </a:solidFill>
            <a:round/>
            <a:headEnd/>
            <a:tailEnd/>
          </a:ln>
        </p:spPr>
        <p:txBody>
          <a:bodyPr/>
          <a:lstStyle/>
          <a:p>
            <a:endParaRPr lang="en-US" dirty="0">
              <a:latin typeface="Agilent TT Cond" pitchFamily="34" charset="0"/>
            </a:endParaRPr>
          </a:p>
        </p:txBody>
      </p:sp>
      <p:sp>
        <p:nvSpPr>
          <p:cNvPr id="75807" name="Rectangle 59"/>
          <p:cNvSpPr>
            <a:spLocks noChangeArrowheads="1"/>
          </p:cNvSpPr>
          <p:nvPr/>
        </p:nvSpPr>
        <p:spPr bwMode="auto">
          <a:xfrm>
            <a:off x="1568450" y="1903413"/>
            <a:ext cx="152286" cy="184666"/>
          </a:xfrm>
          <a:prstGeom prst="rect">
            <a:avLst/>
          </a:prstGeom>
          <a:noFill/>
          <a:ln w="9525">
            <a:noFill/>
            <a:miter lim="800000"/>
            <a:headEnd/>
            <a:tailEnd/>
          </a:ln>
        </p:spPr>
        <p:txBody>
          <a:bodyPr wrap="none" lIns="0" tIns="0" rIns="0" bIns="0">
            <a:spAutoFit/>
          </a:bodyPr>
          <a:lstStyle/>
          <a:p>
            <a:r>
              <a:rPr lang="en-US" sz="1200" dirty="0">
                <a:latin typeface="Agilent TT Cond" pitchFamily="34" charset="0"/>
              </a:rPr>
              <a:t>RF</a:t>
            </a:r>
          </a:p>
        </p:txBody>
      </p:sp>
      <p:sp>
        <p:nvSpPr>
          <p:cNvPr id="75808" name="Freeform 60"/>
          <p:cNvSpPr>
            <a:spLocks/>
          </p:cNvSpPr>
          <p:nvPr/>
        </p:nvSpPr>
        <p:spPr bwMode="auto">
          <a:xfrm>
            <a:off x="2470150" y="2217738"/>
            <a:ext cx="368300" cy="304800"/>
          </a:xfrm>
          <a:custGeom>
            <a:avLst/>
            <a:gdLst>
              <a:gd name="T0" fmla="*/ 2147483647 w 214"/>
              <a:gd name="T1" fmla="*/ 2147483647 h 180"/>
              <a:gd name="T2" fmla="*/ 0 w 214"/>
              <a:gd name="T3" fmla="*/ 2147483647 h 180"/>
              <a:gd name="T4" fmla="*/ 0 w 214"/>
              <a:gd name="T5" fmla="*/ 0 h 180"/>
              <a:gd name="T6" fmla="*/ 2147483647 w 214"/>
              <a:gd name="T7" fmla="*/ 2147483647 h 180"/>
              <a:gd name="T8" fmla="*/ 0 60000 65536"/>
              <a:gd name="T9" fmla="*/ 0 60000 65536"/>
              <a:gd name="T10" fmla="*/ 0 60000 65536"/>
              <a:gd name="T11" fmla="*/ 0 60000 65536"/>
              <a:gd name="T12" fmla="*/ 0 w 214"/>
              <a:gd name="T13" fmla="*/ 0 h 180"/>
              <a:gd name="T14" fmla="*/ 214 w 214"/>
              <a:gd name="T15" fmla="*/ 180 h 180"/>
            </a:gdLst>
            <a:ahLst/>
            <a:cxnLst>
              <a:cxn ang="T8">
                <a:pos x="T0" y="T1"/>
              </a:cxn>
              <a:cxn ang="T9">
                <a:pos x="T2" y="T3"/>
              </a:cxn>
              <a:cxn ang="T10">
                <a:pos x="T4" y="T5"/>
              </a:cxn>
              <a:cxn ang="T11">
                <a:pos x="T6" y="T7"/>
              </a:cxn>
            </a:cxnLst>
            <a:rect l="T12" t="T13" r="T14" b="T15"/>
            <a:pathLst>
              <a:path w="214" h="180">
                <a:moveTo>
                  <a:pt x="214" y="90"/>
                </a:moveTo>
                <a:lnTo>
                  <a:pt x="0" y="180"/>
                </a:lnTo>
                <a:lnTo>
                  <a:pt x="0" y="0"/>
                </a:lnTo>
                <a:lnTo>
                  <a:pt x="214" y="90"/>
                </a:lnTo>
                <a:close/>
              </a:path>
            </a:pathLst>
          </a:custGeom>
          <a:solidFill>
            <a:srgbClr val="FFFFFF"/>
          </a:solidFill>
          <a:ln w="9525">
            <a:solidFill>
              <a:srgbClr val="000000"/>
            </a:solidFill>
            <a:round/>
            <a:headEnd/>
            <a:tailEnd/>
          </a:ln>
        </p:spPr>
        <p:txBody>
          <a:bodyPr/>
          <a:lstStyle/>
          <a:p>
            <a:endParaRPr lang="en-US" dirty="0">
              <a:latin typeface="Agilent TT Cond" pitchFamily="34" charset="0"/>
            </a:endParaRPr>
          </a:p>
        </p:txBody>
      </p:sp>
      <p:sp>
        <p:nvSpPr>
          <p:cNvPr id="75809" name="Freeform 61"/>
          <p:cNvSpPr>
            <a:spLocks/>
          </p:cNvSpPr>
          <p:nvPr/>
        </p:nvSpPr>
        <p:spPr bwMode="auto">
          <a:xfrm>
            <a:off x="3441700" y="2217738"/>
            <a:ext cx="366713" cy="304800"/>
          </a:xfrm>
          <a:custGeom>
            <a:avLst/>
            <a:gdLst>
              <a:gd name="T0" fmla="*/ 2147483647 w 214"/>
              <a:gd name="T1" fmla="*/ 2147483647 h 180"/>
              <a:gd name="T2" fmla="*/ 0 w 214"/>
              <a:gd name="T3" fmla="*/ 2147483647 h 180"/>
              <a:gd name="T4" fmla="*/ 0 w 214"/>
              <a:gd name="T5" fmla="*/ 0 h 180"/>
              <a:gd name="T6" fmla="*/ 2147483647 w 214"/>
              <a:gd name="T7" fmla="*/ 2147483647 h 180"/>
              <a:gd name="T8" fmla="*/ 0 60000 65536"/>
              <a:gd name="T9" fmla="*/ 0 60000 65536"/>
              <a:gd name="T10" fmla="*/ 0 60000 65536"/>
              <a:gd name="T11" fmla="*/ 0 60000 65536"/>
              <a:gd name="T12" fmla="*/ 0 w 214"/>
              <a:gd name="T13" fmla="*/ 0 h 180"/>
              <a:gd name="T14" fmla="*/ 214 w 214"/>
              <a:gd name="T15" fmla="*/ 180 h 180"/>
            </a:gdLst>
            <a:ahLst/>
            <a:cxnLst>
              <a:cxn ang="T8">
                <a:pos x="T0" y="T1"/>
              </a:cxn>
              <a:cxn ang="T9">
                <a:pos x="T2" y="T3"/>
              </a:cxn>
              <a:cxn ang="T10">
                <a:pos x="T4" y="T5"/>
              </a:cxn>
              <a:cxn ang="T11">
                <a:pos x="T6" y="T7"/>
              </a:cxn>
            </a:cxnLst>
            <a:rect l="T12" t="T13" r="T14" b="T15"/>
            <a:pathLst>
              <a:path w="214" h="180">
                <a:moveTo>
                  <a:pt x="214" y="90"/>
                </a:moveTo>
                <a:lnTo>
                  <a:pt x="0" y="180"/>
                </a:lnTo>
                <a:lnTo>
                  <a:pt x="0" y="0"/>
                </a:lnTo>
                <a:lnTo>
                  <a:pt x="214" y="90"/>
                </a:lnTo>
                <a:close/>
              </a:path>
            </a:pathLst>
          </a:custGeom>
          <a:solidFill>
            <a:srgbClr val="FFFFFF"/>
          </a:solidFill>
          <a:ln w="9525">
            <a:solidFill>
              <a:srgbClr val="000000"/>
            </a:solidFill>
            <a:round/>
            <a:headEnd/>
            <a:tailEnd/>
          </a:ln>
        </p:spPr>
        <p:txBody>
          <a:bodyPr/>
          <a:lstStyle/>
          <a:p>
            <a:endParaRPr lang="en-US" dirty="0">
              <a:latin typeface="Agilent TT Cond" pitchFamily="34" charset="0"/>
            </a:endParaRPr>
          </a:p>
        </p:txBody>
      </p:sp>
      <p:sp>
        <p:nvSpPr>
          <p:cNvPr id="75810" name="Rectangle 62"/>
          <p:cNvSpPr>
            <a:spLocks noChangeArrowheads="1"/>
          </p:cNvSpPr>
          <p:nvPr/>
        </p:nvSpPr>
        <p:spPr bwMode="auto">
          <a:xfrm>
            <a:off x="3065463" y="1903413"/>
            <a:ext cx="107402" cy="18466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gilent TT Cond" pitchFamily="34" charset="0"/>
              </a:rPr>
              <a:t>IF</a:t>
            </a:r>
            <a:endParaRPr lang="en-US" dirty="0">
              <a:latin typeface="Agilent TT Cond" pitchFamily="34" charset="0"/>
            </a:endParaRPr>
          </a:p>
        </p:txBody>
      </p:sp>
      <p:sp>
        <p:nvSpPr>
          <p:cNvPr id="75811" name="Line 63"/>
          <p:cNvSpPr>
            <a:spLocks noChangeShapeType="1"/>
          </p:cNvSpPr>
          <p:nvPr/>
        </p:nvSpPr>
        <p:spPr bwMode="auto">
          <a:xfrm>
            <a:off x="7340600" y="2408238"/>
            <a:ext cx="342900" cy="0"/>
          </a:xfrm>
          <a:prstGeom prst="line">
            <a:avLst/>
          </a:pr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75812" name="Line 64"/>
          <p:cNvSpPr>
            <a:spLocks noChangeShapeType="1"/>
          </p:cNvSpPr>
          <p:nvPr/>
        </p:nvSpPr>
        <p:spPr bwMode="auto">
          <a:xfrm>
            <a:off x="4475163" y="2636838"/>
            <a:ext cx="0" cy="228600"/>
          </a:xfrm>
          <a:prstGeom prst="line">
            <a:avLst/>
          </a:prstGeom>
          <a:noFill/>
          <a:ln w="12700">
            <a:solidFill>
              <a:srgbClr val="000000"/>
            </a:solidFill>
            <a:round/>
            <a:headEnd/>
            <a:tailEnd/>
          </a:ln>
        </p:spPr>
        <p:txBody>
          <a:bodyPr/>
          <a:lstStyle/>
          <a:p>
            <a:endParaRPr lang="en-US" dirty="0">
              <a:latin typeface="Agilent TT Cond" pitchFamily="34" charset="0"/>
            </a:endParaRPr>
          </a:p>
        </p:txBody>
      </p:sp>
      <p:sp>
        <p:nvSpPr>
          <p:cNvPr id="75813" name="Line 65"/>
          <p:cNvSpPr>
            <a:spLocks noChangeShapeType="1"/>
          </p:cNvSpPr>
          <p:nvPr/>
        </p:nvSpPr>
        <p:spPr bwMode="auto">
          <a:xfrm>
            <a:off x="5041900" y="2330450"/>
            <a:ext cx="304800" cy="0"/>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75814" name="Line 66"/>
          <p:cNvSpPr>
            <a:spLocks noChangeShapeType="1"/>
          </p:cNvSpPr>
          <p:nvPr/>
        </p:nvSpPr>
        <p:spPr bwMode="auto">
          <a:xfrm>
            <a:off x="6159500" y="2406650"/>
            <a:ext cx="304800" cy="0"/>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75815" name="Text Box 67"/>
          <p:cNvSpPr txBox="1">
            <a:spLocks noChangeArrowheads="1"/>
          </p:cNvSpPr>
          <p:nvPr/>
        </p:nvSpPr>
        <p:spPr bwMode="auto">
          <a:xfrm>
            <a:off x="6498317" y="2157413"/>
            <a:ext cx="811440" cy="461665"/>
          </a:xfrm>
          <a:prstGeom prst="rect">
            <a:avLst/>
          </a:prstGeom>
          <a:solidFill>
            <a:schemeClr val="bg1"/>
          </a:solidFill>
          <a:ln w="9525">
            <a:solidFill>
              <a:schemeClr val="tx1"/>
            </a:solidFill>
            <a:miter lim="800000"/>
            <a:headEnd/>
            <a:tailEnd/>
          </a:ln>
        </p:spPr>
        <p:txBody>
          <a:bodyPr wrap="none">
            <a:spAutoFit/>
          </a:bodyPr>
          <a:lstStyle/>
          <a:p>
            <a:pPr algn="ctr"/>
            <a:r>
              <a:rPr lang="en-US" sz="1200" dirty="0">
                <a:latin typeface="Agilent TT Cond" pitchFamily="34" charset="0"/>
              </a:rPr>
              <a:t>Baseband</a:t>
            </a:r>
          </a:p>
          <a:p>
            <a:pPr algn="ctr"/>
            <a:r>
              <a:rPr lang="en-US" sz="1200" dirty="0">
                <a:latin typeface="Agilent TT Cond" pitchFamily="34" charset="0"/>
              </a:rPr>
              <a:t>De-Coding</a:t>
            </a:r>
          </a:p>
        </p:txBody>
      </p:sp>
      <p:sp>
        <p:nvSpPr>
          <p:cNvPr id="75816" name="Text Box 68"/>
          <p:cNvSpPr txBox="1">
            <a:spLocks noChangeArrowheads="1"/>
          </p:cNvSpPr>
          <p:nvPr/>
        </p:nvSpPr>
        <p:spPr bwMode="auto">
          <a:xfrm>
            <a:off x="3822119" y="3894138"/>
            <a:ext cx="1236236" cy="400110"/>
          </a:xfrm>
          <a:prstGeom prst="rect">
            <a:avLst/>
          </a:prstGeom>
          <a:noFill/>
          <a:ln w="9525">
            <a:noFill/>
            <a:miter lim="800000"/>
            <a:headEnd/>
            <a:tailEnd/>
          </a:ln>
        </p:spPr>
        <p:txBody>
          <a:bodyPr wrap="none">
            <a:spAutoFit/>
          </a:bodyPr>
          <a:lstStyle/>
          <a:p>
            <a:pPr algn="ctr"/>
            <a:r>
              <a:rPr lang="en-US" sz="2000" dirty="0">
                <a:solidFill>
                  <a:schemeClr val="folHlink"/>
                </a:solidFill>
                <a:latin typeface="Agilent TT Cond" pitchFamily="34" charset="0"/>
              </a:rPr>
              <a:t>RF/IF BER</a:t>
            </a:r>
          </a:p>
        </p:txBody>
      </p:sp>
      <p:sp>
        <p:nvSpPr>
          <p:cNvPr id="75817" name="Line 69"/>
          <p:cNvSpPr>
            <a:spLocks noChangeShapeType="1"/>
          </p:cNvSpPr>
          <p:nvPr/>
        </p:nvSpPr>
        <p:spPr bwMode="auto">
          <a:xfrm>
            <a:off x="5045075" y="2482850"/>
            <a:ext cx="304800" cy="0"/>
          </a:xfrm>
          <a:prstGeom prst="line">
            <a:avLst/>
          </a:prstGeom>
          <a:noFill/>
          <a:ln w="9525">
            <a:solidFill>
              <a:schemeClr val="tx1"/>
            </a:solidFill>
            <a:round/>
            <a:headEnd/>
            <a:tailEnd/>
          </a:ln>
        </p:spPr>
        <p:txBody>
          <a:bodyPr/>
          <a:lstStyle/>
          <a:p>
            <a:endParaRPr lang="en-US" dirty="0">
              <a:latin typeface="Agilent TT Cond" pitchFamily="34" charset="0"/>
            </a:endParaRPr>
          </a:p>
        </p:txBody>
      </p:sp>
      <p:sp>
        <p:nvSpPr>
          <p:cNvPr id="75818" name="Text Box 70"/>
          <p:cNvSpPr txBox="1">
            <a:spLocks noChangeArrowheads="1"/>
          </p:cNvSpPr>
          <p:nvPr/>
        </p:nvSpPr>
        <p:spPr bwMode="auto">
          <a:xfrm>
            <a:off x="5319808" y="2138363"/>
            <a:ext cx="768159" cy="461665"/>
          </a:xfrm>
          <a:prstGeom prst="rect">
            <a:avLst/>
          </a:prstGeom>
          <a:solidFill>
            <a:schemeClr val="bg1"/>
          </a:solidFill>
          <a:ln w="9525">
            <a:solidFill>
              <a:schemeClr val="tx1"/>
            </a:solidFill>
            <a:miter lim="800000"/>
            <a:headEnd/>
            <a:tailEnd/>
          </a:ln>
        </p:spPr>
        <p:txBody>
          <a:bodyPr wrap="none">
            <a:spAutoFit/>
          </a:bodyPr>
          <a:lstStyle/>
          <a:p>
            <a:pPr algn="ctr"/>
            <a:r>
              <a:rPr lang="en-US" sz="1200" dirty="0">
                <a:latin typeface="Agilent TT Cond" pitchFamily="34" charset="0"/>
              </a:rPr>
              <a:t>A/D</a:t>
            </a:r>
          </a:p>
          <a:p>
            <a:pPr algn="ctr"/>
            <a:r>
              <a:rPr lang="en-US" sz="1200" dirty="0">
                <a:latin typeface="Agilent TT Cond" pitchFamily="34" charset="0"/>
              </a:rPr>
              <a:t>Converter</a:t>
            </a:r>
          </a:p>
        </p:txBody>
      </p:sp>
      <p:sp>
        <p:nvSpPr>
          <p:cNvPr id="75819" name="Text Box 71"/>
          <p:cNvSpPr txBox="1">
            <a:spLocks noChangeArrowheads="1"/>
          </p:cNvSpPr>
          <p:nvPr/>
        </p:nvSpPr>
        <p:spPr bwMode="auto">
          <a:xfrm>
            <a:off x="5049838" y="2030413"/>
            <a:ext cx="241300" cy="336550"/>
          </a:xfrm>
          <a:prstGeom prst="rect">
            <a:avLst/>
          </a:prstGeom>
          <a:noFill/>
          <a:ln w="9525">
            <a:noFill/>
            <a:miter lim="800000"/>
            <a:headEnd/>
            <a:tailEnd/>
          </a:ln>
        </p:spPr>
        <p:txBody>
          <a:bodyPr wrap="none">
            <a:spAutoFit/>
          </a:bodyPr>
          <a:lstStyle/>
          <a:p>
            <a:pPr algn="ctr"/>
            <a:r>
              <a:rPr lang="en-US" sz="1600" dirty="0">
                <a:latin typeface="Agilent TT Cond" pitchFamily="34" charset="0"/>
              </a:rPr>
              <a:t>I</a:t>
            </a:r>
          </a:p>
        </p:txBody>
      </p:sp>
      <p:sp>
        <p:nvSpPr>
          <p:cNvPr id="75820" name="Text Box 72"/>
          <p:cNvSpPr txBox="1">
            <a:spLocks noChangeArrowheads="1"/>
          </p:cNvSpPr>
          <p:nvPr/>
        </p:nvSpPr>
        <p:spPr bwMode="auto">
          <a:xfrm>
            <a:off x="5017241" y="2455863"/>
            <a:ext cx="306494" cy="338554"/>
          </a:xfrm>
          <a:prstGeom prst="rect">
            <a:avLst/>
          </a:prstGeom>
          <a:noFill/>
          <a:ln w="9525">
            <a:noFill/>
            <a:miter lim="800000"/>
            <a:headEnd/>
            <a:tailEnd/>
          </a:ln>
        </p:spPr>
        <p:txBody>
          <a:bodyPr wrap="none">
            <a:spAutoFit/>
          </a:bodyPr>
          <a:lstStyle/>
          <a:p>
            <a:pPr algn="ctr"/>
            <a:r>
              <a:rPr lang="en-US" sz="1600" dirty="0">
                <a:latin typeface="Agilent TT Cond" pitchFamily="34" charset="0"/>
              </a:rPr>
              <a:t>Q</a:t>
            </a:r>
          </a:p>
        </p:txBody>
      </p:sp>
      <p:grpSp>
        <p:nvGrpSpPr>
          <p:cNvPr id="75821" name="Group 73"/>
          <p:cNvGrpSpPr>
            <a:grpSpLocks/>
          </p:cNvGrpSpPr>
          <p:nvPr/>
        </p:nvGrpSpPr>
        <p:grpSpPr bwMode="auto">
          <a:xfrm>
            <a:off x="5807075" y="2787650"/>
            <a:ext cx="457200" cy="304800"/>
            <a:chOff x="3696" y="1200"/>
            <a:chExt cx="288" cy="192"/>
          </a:xfrm>
        </p:grpSpPr>
        <p:sp>
          <p:nvSpPr>
            <p:cNvPr id="75846" name="Line 74"/>
            <p:cNvSpPr>
              <a:spLocks noChangeShapeType="1"/>
            </p:cNvSpPr>
            <p:nvPr/>
          </p:nvSpPr>
          <p:spPr bwMode="auto">
            <a:xfrm flipV="1">
              <a:off x="3744" y="1200"/>
              <a:ext cx="0" cy="192"/>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47" name="Line 75"/>
            <p:cNvSpPr>
              <a:spLocks noChangeShapeType="1"/>
            </p:cNvSpPr>
            <p:nvPr/>
          </p:nvSpPr>
          <p:spPr bwMode="auto">
            <a:xfrm>
              <a:off x="3744" y="1200"/>
              <a:ext cx="48" cy="0"/>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48" name="Line 76"/>
            <p:cNvSpPr>
              <a:spLocks noChangeShapeType="1"/>
            </p:cNvSpPr>
            <p:nvPr/>
          </p:nvSpPr>
          <p:spPr bwMode="auto">
            <a:xfrm>
              <a:off x="3792" y="1200"/>
              <a:ext cx="0" cy="192"/>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49" name="Line 77"/>
            <p:cNvSpPr>
              <a:spLocks noChangeShapeType="1"/>
            </p:cNvSpPr>
            <p:nvPr/>
          </p:nvSpPr>
          <p:spPr bwMode="auto">
            <a:xfrm>
              <a:off x="3792" y="1392"/>
              <a:ext cx="48" cy="0"/>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50" name="Line 78"/>
            <p:cNvSpPr>
              <a:spLocks noChangeShapeType="1"/>
            </p:cNvSpPr>
            <p:nvPr/>
          </p:nvSpPr>
          <p:spPr bwMode="auto">
            <a:xfrm>
              <a:off x="3840" y="1200"/>
              <a:ext cx="0" cy="192"/>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51" name="Line 79"/>
            <p:cNvSpPr>
              <a:spLocks noChangeShapeType="1"/>
            </p:cNvSpPr>
            <p:nvPr/>
          </p:nvSpPr>
          <p:spPr bwMode="auto">
            <a:xfrm>
              <a:off x="3840" y="1200"/>
              <a:ext cx="48" cy="0"/>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52" name="Line 80"/>
            <p:cNvSpPr>
              <a:spLocks noChangeShapeType="1"/>
            </p:cNvSpPr>
            <p:nvPr/>
          </p:nvSpPr>
          <p:spPr bwMode="auto">
            <a:xfrm>
              <a:off x="3888" y="1200"/>
              <a:ext cx="48" cy="0"/>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53" name="Line 81"/>
            <p:cNvSpPr>
              <a:spLocks noChangeShapeType="1"/>
            </p:cNvSpPr>
            <p:nvPr/>
          </p:nvSpPr>
          <p:spPr bwMode="auto">
            <a:xfrm>
              <a:off x="3936" y="1200"/>
              <a:ext cx="0" cy="192"/>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54" name="Line 82"/>
            <p:cNvSpPr>
              <a:spLocks noChangeShapeType="1"/>
            </p:cNvSpPr>
            <p:nvPr/>
          </p:nvSpPr>
          <p:spPr bwMode="auto">
            <a:xfrm>
              <a:off x="3936" y="1392"/>
              <a:ext cx="48" cy="0"/>
            </a:xfrm>
            <a:prstGeom prst="line">
              <a:avLst/>
            </a:prstGeom>
            <a:noFill/>
            <a:ln w="15875">
              <a:solidFill>
                <a:srgbClr val="FF00FF"/>
              </a:solidFill>
              <a:round/>
              <a:headEnd/>
              <a:tailEnd/>
            </a:ln>
          </p:spPr>
          <p:txBody>
            <a:bodyPr/>
            <a:lstStyle/>
            <a:p>
              <a:endParaRPr lang="en-US" dirty="0">
                <a:latin typeface="Agilent TT Cond" pitchFamily="34" charset="0"/>
              </a:endParaRPr>
            </a:p>
          </p:txBody>
        </p:sp>
        <p:sp>
          <p:nvSpPr>
            <p:cNvPr id="75855" name="Line 83"/>
            <p:cNvSpPr>
              <a:spLocks noChangeShapeType="1"/>
            </p:cNvSpPr>
            <p:nvPr/>
          </p:nvSpPr>
          <p:spPr bwMode="auto">
            <a:xfrm>
              <a:off x="3696" y="1392"/>
              <a:ext cx="48" cy="0"/>
            </a:xfrm>
            <a:prstGeom prst="line">
              <a:avLst/>
            </a:prstGeom>
            <a:noFill/>
            <a:ln w="15875">
              <a:solidFill>
                <a:srgbClr val="FF00FF"/>
              </a:solidFill>
              <a:round/>
              <a:headEnd/>
              <a:tailEnd/>
            </a:ln>
          </p:spPr>
          <p:txBody>
            <a:bodyPr/>
            <a:lstStyle/>
            <a:p>
              <a:endParaRPr lang="en-US" dirty="0">
                <a:latin typeface="Agilent TT Cond" pitchFamily="34" charset="0"/>
              </a:endParaRPr>
            </a:p>
          </p:txBody>
        </p:sp>
      </p:grpSp>
      <p:grpSp>
        <p:nvGrpSpPr>
          <p:cNvPr id="75822" name="Group 84"/>
          <p:cNvGrpSpPr>
            <a:grpSpLocks/>
          </p:cNvGrpSpPr>
          <p:nvPr/>
        </p:nvGrpSpPr>
        <p:grpSpPr bwMode="auto">
          <a:xfrm>
            <a:off x="3444875" y="4605650"/>
            <a:ext cx="1357313" cy="1125538"/>
            <a:chOff x="1417" y="3033"/>
            <a:chExt cx="855" cy="709"/>
          </a:xfrm>
        </p:grpSpPr>
        <p:pic>
          <p:nvPicPr>
            <p:cNvPr id="75843" name="Picture 85"/>
            <p:cNvPicPr>
              <a:picLocks noChangeArrowheads="1"/>
            </p:cNvPicPr>
            <p:nvPr/>
          </p:nvPicPr>
          <p:blipFill>
            <a:blip r:embed="rId3" cstate="print"/>
            <a:srcRect/>
            <a:stretch>
              <a:fillRect/>
            </a:stretch>
          </p:blipFill>
          <p:spPr bwMode="auto">
            <a:xfrm>
              <a:off x="1417" y="3033"/>
              <a:ext cx="837" cy="709"/>
            </a:xfrm>
            <a:prstGeom prst="rect">
              <a:avLst/>
            </a:prstGeom>
            <a:noFill/>
            <a:ln w="9525">
              <a:noFill/>
              <a:miter lim="800000"/>
              <a:headEnd/>
              <a:tailEnd/>
            </a:ln>
          </p:spPr>
        </p:pic>
        <p:sp>
          <p:nvSpPr>
            <p:cNvPr id="75844" name="Rectangle 86"/>
            <p:cNvSpPr>
              <a:spLocks noChangeArrowheads="1"/>
            </p:cNvSpPr>
            <p:nvPr/>
          </p:nvSpPr>
          <p:spPr bwMode="auto">
            <a:xfrm>
              <a:off x="2219" y="3063"/>
              <a:ext cx="53" cy="622"/>
            </a:xfrm>
            <a:prstGeom prst="rect">
              <a:avLst/>
            </a:prstGeom>
            <a:solidFill>
              <a:schemeClr val="bg1"/>
            </a:solidFill>
            <a:ln w="19050">
              <a:noFill/>
              <a:miter lim="800000"/>
              <a:headEnd/>
              <a:tailEnd/>
            </a:ln>
          </p:spPr>
          <p:txBody>
            <a:bodyPr wrap="none" lIns="0" tIns="0" rIns="0" bIns="0" anchor="ctr"/>
            <a:lstStyle/>
            <a:p>
              <a:endParaRPr lang="en-US" dirty="0">
                <a:latin typeface="Agilent TT Cond" pitchFamily="34" charset="0"/>
              </a:endParaRPr>
            </a:p>
          </p:txBody>
        </p:sp>
        <p:pic>
          <p:nvPicPr>
            <p:cNvPr id="75845" name="Picture 87"/>
            <p:cNvPicPr>
              <a:picLocks noChangeAspect="1" noChangeArrowheads="1"/>
            </p:cNvPicPr>
            <p:nvPr/>
          </p:nvPicPr>
          <p:blipFill>
            <a:blip r:embed="rId4" cstate="print"/>
            <a:srcRect/>
            <a:stretch>
              <a:fillRect/>
            </a:stretch>
          </p:blipFill>
          <p:spPr bwMode="auto">
            <a:xfrm>
              <a:off x="1536" y="3120"/>
              <a:ext cx="594" cy="371"/>
            </a:xfrm>
            <a:prstGeom prst="rect">
              <a:avLst/>
            </a:prstGeom>
            <a:noFill/>
            <a:ln w="9525">
              <a:noFill/>
              <a:miter lim="800000"/>
              <a:headEnd/>
              <a:tailEnd/>
            </a:ln>
          </p:spPr>
        </p:pic>
      </p:grpSp>
      <p:sp>
        <p:nvSpPr>
          <p:cNvPr id="75825" name="Line 90"/>
          <p:cNvSpPr>
            <a:spLocks noChangeShapeType="1"/>
          </p:cNvSpPr>
          <p:nvPr/>
        </p:nvSpPr>
        <p:spPr bwMode="auto">
          <a:xfrm flipV="1">
            <a:off x="3063875" y="4267200"/>
            <a:ext cx="0" cy="838200"/>
          </a:xfrm>
          <a:prstGeom prst="line">
            <a:avLst/>
          </a:prstGeom>
          <a:noFill/>
          <a:ln w="63500">
            <a:solidFill>
              <a:schemeClr val="tx1"/>
            </a:solidFill>
            <a:round/>
            <a:headEnd/>
            <a:tailEnd/>
          </a:ln>
        </p:spPr>
        <p:txBody>
          <a:bodyPr wrap="none"/>
          <a:lstStyle/>
          <a:p>
            <a:endParaRPr lang="en-US" dirty="0">
              <a:latin typeface="Agilent TT Cond" pitchFamily="34" charset="0"/>
            </a:endParaRPr>
          </a:p>
        </p:txBody>
      </p:sp>
      <p:sp>
        <p:nvSpPr>
          <p:cNvPr id="75826" name="Line 91"/>
          <p:cNvSpPr>
            <a:spLocks noChangeShapeType="1"/>
          </p:cNvSpPr>
          <p:nvPr/>
        </p:nvSpPr>
        <p:spPr bwMode="auto">
          <a:xfrm flipH="1">
            <a:off x="1463675" y="4267200"/>
            <a:ext cx="1600200" cy="0"/>
          </a:xfrm>
          <a:prstGeom prst="line">
            <a:avLst/>
          </a:prstGeom>
          <a:noFill/>
          <a:ln w="63500">
            <a:solidFill>
              <a:schemeClr val="tx1"/>
            </a:solidFill>
            <a:round/>
            <a:headEnd/>
            <a:tailEnd/>
          </a:ln>
        </p:spPr>
        <p:txBody>
          <a:bodyPr wrap="none"/>
          <a:lstStyle/>
          <a:p>
            <a:endParaRPr lang="en-US" dirty="0">
              <a:latin typeface="Agilent TT Cond" pitchFamily="34" charset="0"/>
            </a:endParaRPr>
          </a:p>
        </p:txBody>
      </p:sp>
      <p:sp>
        <p:nvSpPr>
          <p:cNvPr id="75827" name="Line 92"/>
          <p:cNvSpPr>
            <a:spLocks noChangeShapeType="1"/>
          </p:cNvSpPr>
          <p:nvPr/>
        </p:nvSpPr>
        <p:spPr bwMode="auto">
          <a:xfrm flipV="1">
            <a:off x="1463675" y="2590800"/>
            <a:ext cx="0" cy="1676400"/>
          </a:xfrm>
          <a:prstGeom prst="line">
            <a:avLst/>
          </a:prstGeom>
          <a:noFill/>
          <a:ln w="63500">
            <a:solidFill>
              <a:schemeClr val="tx1"/>
            </a:solidFill>
            <a:round/>
            <a:headEnd/>
            <a:tailEnd type="triangle" w="med" len="med"/>
          </a:ln>
        </p:spPr>
        <p:txBody>
          <a:bodyPr wrap="none"/>
          <a:lstStyle/>
          <a:p>
            <a:endParaRPr lang="en-US" dirty="0">
              <a:latin typeface="Agilent TT Cond" pitchFamily="34" charset="0"/>
            </a:endParaRPr>
          </a:p>
        </p:txBody>
      </p:sp>
      <p:sp>
        <p:nvSpPr>
          <p:cNvPr id="75828" name="Line 93"/>
          <p:cNvSpPr>
            <a:spLocks noChangeShapeType="1"/>
          </p:cNvSpPr>
          <p:nvPr/>
        </p:nvSpPr>
        <p:spPr bwMode="auto">
          <a:xfrm>
            <a:off x="1920875" y="5638800"/>
            <a:ext cx="1600200" cy="0"/>
          </a:xfrm>
          <a:prstGeom prst="line">
            <a:avLst/>
          </a:prstGeom>
          <a:noFill/>
          <a:ln w="63500">
            <a:solidFill>
              <a:schemeClr val="tx1"/>
            </a:solidFill>
            <a:round/>
            <a:headEnd/>
            <a:tailEnd/>
          </a:ln>
        </p:spPr>
        <p:txBody>
          <a:bodyPr wrap="none"/>
          <a:lstStyle/>
          <a:p>
            <a:endParaRPr lang="en-US" dirty="0">
              <a:latin typeface="Agilent TT Cond" pitchFamily="34" charset="0"/>
            </a:endParaRPr>
          </a:p>
        </p:txBody>
      </p:sp>
      <p:sp>
        <p:nvSpPr>
          <p:cNvPr id="75830" name="Line 95"/>
          <p:cNvSpPr>
            <a:spLocks noChangeShapeType="1"/>
          </p:cNvSpPr>
          <p:nvPr/>
        </p:nvSpPr>
        <p:spPr bwMode="auto">
          <a:xfrm flipV="1">
            <a:off x="3825875" y="2514600"/>
            <a:ext cx="0" cy="990600"/>
          </a:xfrm>
          <a:prstGeom prst="line">
            <a:avLst/>
          </a:prstGeom>
          <a:noFill/>
          <a:ln w="63500">
            <a:solidFill>
              <a:schemeClr val="tx1"/>
            </a:solidFill>
            <a:round/>
            <a:headEnd/>
            <a:tailEnd/>
          </a:ln>
        </p:spPr>
        <p:txBody>
          <a:bodyPr wrap="none"/>
          <a:lstStyle/>
          <a:p>
            <a:endParaRPr lang="en-US" dirty="0">
              <a:latin typeface="Agilent TT Cond" pitchFamily="34" charset="0"/>
            </a:endParaRPr>
          </a:p>
        </p:txBody>
      </p:sp>
      <p:sp>
        <p:nvSpPr>
          <p:cNvPr id="75831" name="Line 96"/>
          <p:cNvSpPr>
            <a:spLocks noChangeShapeType="1"/>
          </p:cNvSpPr>
          <p:nvPr/>
        </p:nvSpPr>
        <p:spPr bwMode="auto">
          <a:xfrm flipH="1">
            <a:off x="3825875" y="3505200"/>
            <a:ext cx="3429000" cy="0"/>
          </a:xfrm>
          <a:prstGeom prst="line">
            <a:avLst/>
          </a:prstGeom>
          <a:noFill/>
          <a:ln w="63500">
            <a:solidFill>
              <a:schemeClr val="tx1"/>
            </a:solidFill>
            <a:round/>
            <a:headEnd/>
            <a:tailEnd/>
          </a:ln>
        </p:spPr>
        <p:txBody>
          <a:bodyPr wrap="none"/>
          <a:lstStyle/>
          <a:p>
            <a:endParaRPr lang="en-US" dirty="0">
              <a:latin typeface="Agilent TT Cond" pitchFamily="34" charset="0"/>
            </a:endParaRPr>
          </a:p>
        </p:txBody>
      </p:sp>
      <p:sp>
        <p:nvSpPr>
          <p:cNvPr id="75833" name="Rectangle 98"/>
          <p:cNvSpPr>
            <a:spLocks noChangeArrowheads="1"/>
          </p:cNvSpPr>
          <p:nvPr/>
        </p:nvSpPr>
        <p:spPr bwMode="auto">
          <a:xfrm>
            <a:off x="549275" y="5638800"/>
            <a:ext cx="2743200" cy="533400"/>
          </a:xfrm>
          <a:prstGeom prst="rect">
            <a:avLst/>
          </a:prstGeom>
          <a:noFill/>
          <a:ln w="9525">
            <a:noFill/>
            <a:miter lim="800000"/>
            <a:headEnd/>
            <a:tailEnd/>
          </a:ln>
        </p:spPr>
        <p:txBody>
          <a:bodyPr/>
          <a:lstStyle/>
          <a:p>
            <a:pPr marL="228600" indent="-228600">
              <a:spcBef>
                <a:spcPct val="20000"/>
              </a:spcBef>
            </a:pPr>
            <a:r>
              <a:rPr lang="en-US" sz="1800" dirty="0">
                <a:latin typeface="Agilent TT Cond" pitchFamily="34" charset="0"/>
              </a:rPr>
              <a:t>Signal Generator</a:t>
            </a:r>
          </a:p>
        </p:txBody>
      </p:sp>
      <p:sp>
        <p:nvSpPr>
          <p:cNvPr id="75835" name="Rectangle 100"/>
          <p:cNvSpPr>
            <a:spLocks noChangeArrowheads="1"/>
          </p:cNvSpPr>
          <p:nvPr/>
        </p:nvSpPr>
        <p:spPr bwMode="auto">
          <a:xfrm>
            <a:off x="1844675" y="1295400"/>
            <a:ext cx="2743200" cy="533400"/>
          </a:xfrm>
          <a:prstGeom prst="rect">
            <a:avLst/>
          </a:prstGeom>
          <a:noFill/>
          <a:ln w="9525">
            <a:noFill/>
            <a:miter lim="800000"/>
            <a:headEnd/>
            <a:tailEnd/>
          </a:ln>
        </p:spPr>
        <p:txBody>
          <a:bodyPr/>
          <a:lstStyle/>
          <a:p>
            <a:pPr marL="228600" indent="-228600">
              <a:spcBef>
                <a:spcPct val="20000"/>
              </a:spcBef>
              <a:buFontTx/>
              <a:buChar char="•"/>
            </a:pPr>
            <a:r>
              <a:rPr lang="en-US" sz="1800" dirty="0">
                <a:latin typeface="Agilent TT Cond" pitchFamily="34" charset="0"/>
              </a:rPr>
              <a:t>Simulated portion</a:t>
            </a:r>
          </a:p>
        </p:txBody>
      </p:sp>
      <p:sp>
        <p:nvSpPr>
          <p:cNvPr id="75836" name="Line 101"/>
          <p:cNvSpPr>
            <a:spLocks noChangeShapeType="1"/>
          </p:cNvSpPr>
          <p:nvPr/>
        </p:nvSpPr>
        <p:spPr bwMode="auto">
          <a:xfrm>
            <a:off x="4435475" y="1600200"/>
            <a:ext cx="1066800" cy="228600"/>
          </a:xfrm>
          <a:prstGeom prst="line">
            <a:avLst/>
          </a:prstGeom>
          <a:noFill/>
          <a:ln w="38100">
            <a:solidFill>
              <a:schemeClr val="accent1"/>
            </a:solidFill>
            <a:round/>
            <a:headEnd/>
            <a:tailEnd type="triangle" w="med" len="med"/>
          </a:ln>
        </p:spPr>
        <p:txBody>
          <a:bodyPr wrap="none"/>
          <a:lstStyle/>
          <a:p>
            <a:endParaRPr lang="en-US" dirty="0">
              <a:latin typeface="Agilent TT Cond" pitchFamily="34" charset="0"/>
            </a:endParaRPr>
          </a:p>
        </p:txBody>
      </p:sp>
      <p:sp>
        <p:nvSpPr>
          <p:cNvPr id="75838" name="Rectangle 103"/>
          <p:cNvSpPr>
            <a:spLocks noChangeArrowheads="1"/>
          </p:cNvSpPr>
          <p:nvPr/>
        </p:nvSpPr>
        <p:spPr bwMode="auto">
          <a:xfrm>
            <a:off x="7703950" y="5346950"/>
            <a:ext cx="1511300" cy="533400"/>
          </a:xfrm>
          <a:prstGeom prst="rect">
            <a:avLst/>
          </a:prstGeom>
          <a:noFill/>
          <a:ln w="9525">
            <a:noFill/>
            <a:miter lim="800000"/>
            <a:headEnd/>
            <a:tailEnd/>
          </a:ln>
        </p:spPr>
        <p:txBody>
          <a:bodyPr/>
          <a:lstStyle/>
          <a:p>
            <a:pPr marL="228600" indent="-228600">
              <a:spcBef>
                <a:spcPct val="20000"/>
              </a:spcBef>
            </a:pPr>
            <a:r>
              <a:rPr lang="en-US" sz="1800" dirty="0">
                <a:latin typeface="Agilent TT Cond" pitchFamily="34" charset="0"/>
              </a:rPr>
              <a:t>Signal Analyzer</a:t>
            </a:r>
          </a:p>
        </p:txBody>
      </p:sp>
      <p:sp>
        <p:nvSpPr>
          <p:cNvPr id="75839" name="Rectangle 104"/>
          <p:cNvSpPr>
            <a:spLocks noChangeArrowheads="1"/>
          </p:cNvSpPr>
          <p:nvPr/>
        </p:nvSpPr>
        <p:spPr bwMode="auto">
          <a:xfrm>
            <a:off x="2901950" y="5667563"/>
            <a:ext cx="3048000" cy="533400"/>
          </a:xfrm>
          <a:prstGeom prst="rect">
            <a:avLst/>
          </a:prstGeom>
          <a:noFill/>
          <a:ln w="9525">
            <a:noFill/>
            <a:miter lim="800000"/>
            <a:headEnd/>
            <a:tailEnd/>
          </a:ln>
        </p:spPr>
        <p:txBody>
          <a:bodyPr/>
          <a:lstStyle/>
          <a:p>
            <a:pPr marL="228600" indent="-228600">
              <a:spcBef>
                <a:spcPct val="20000"/>
              </a:spcBef>
            </a:pPr>
            <a:r>
              <a:rPr lang="en-US" sz="1800" dirty="0">
                <a:latin typeface="Agilent TT Cond" pitchFamily="34" charset="0"/>
              </a:rPr>
              <a:t>Simulation Software</a:t>
            </a:r>
          </a:p>
        </p:txBody>
      </p:sp>
      <p:sp>
        <p:nvSpPr>
          <p:cNvPr id="75840" name="Rectangle 105"/>
          <p:cNvSpPr>
            <a:spLocks noChangeArrowheads="1"/>
          </p:cNvSpPr>
          <p:nvPr/>
        </p:nvSpPr>
        <p:spPr bwMode="auto">
          <a:xfrm>
            <a:off x="214313" y="182563"/>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75841" name="Rectangle 106"/>
          <p:cNvSpPr>
            <a:spLocks noChangeArrowheads="1"/>
          </p:cNvSpPr>
          <p:nvPr/>
        </p:nvSpPr>
        <p:spPr bwMode="auto">
          <a:xfrm>
            <a:off x="1371600" y="914400"/>
            <a:ext cx="6705600" cy="381000"/>
          </a:xfrm>
          <a:prstGeom prst="rect">
            <a:avLst/>
          </a:prstGeom>
          <a:noFill/>
          <a:ln w="9525">
            <a:noFill/>
            <a:miter lim="800000"/>
            <a:headEnd/>
            <a:tailEnd/>
          </a:ln>
        </p:spPr>
        <p:txBody>
          <a:bodyPr lIns="0" tIns="0" rIns="0" bIns="0"/>
          <a:lstStyle/>
          <a:p>
            <a:pPr algn="ctr"/>
            <a:r>
              <a:rPr lang="en-US" b="1" dirty="0">
                <a:latin typeface="Agilent TT Cond" pitchFamily="34" charset="0"/>
              </a:rPr>
              <a:t>Receiver Sensitivity – Connected Solutions</a:t>
            </a:r>
            <a:endParaRPr lang="en-US" sz="3200" b="1" dirty="0">
              <a:latin typeface="Agilent TT Cond" pitchFamily="34" charset="0"/>
            </a:endParaRPr>
          </a:p>
        </p:txBody>
      </p:sp>
      <p:sp>
        <p:nvSpPr>
          <p:cNvPr id="75842" name="Text Box 107"/>
          <p:cNvSpPr txBox="1">
            <a:spLocks noChangeArrowheads="1"/>
          </p:cNvSpPr>
          <p:nvPr/>
        </p:nvSpPr>
        <p:spPr bwMode="auto">
          <a:xfrm>
            <a:off x="2209800" y="3435350"/>
            <a:ext cx="346249" cy="233910"/>
          </a:xfrm>
          <a:prstGeom prst="rect">
            <a:avLst/>
          </a:prstGeom>
          <a:noFill/>
          <a:ln w="9525">
            <a:noFill/>
            <a:miter lim="800000"/>
            <a:headEnd/>
            <a:tailEnd/>
          </a:ln>
        </p:spPr>
        <p:txBody>
          <a:bodyPr wrap="none" lIns="0" tIns="0" rIns="0" bIns="0">
            <a:spAutoFit/>
          </a:bodyPr>
          <a:lstStyle/>
          <a:p>
            <a:pPr>
              <a:lnSpc>
                <a:spcPct val="95000"/>
              </a:lnSpc>
              <a:spcBef>
                <a:spcPct val="50000"/>
              </a:spcBef>
              <a:spcAft>
                <a:spcPct val="50000"/>
              </a:spcAft>
            </a:pPr>
            <a:r>
              <a:rPr lang="en-US" sz="1600" dirty="0">
                <a:solidFill>
                  <a:schemeClr val="folHlink"/>
                </a:solidFill>
                <a:latin typeface="Agilent TT Cond" pitchFamily="34" charset="0"/>
              </a:rPr>
              <a:t>DUT</a:t>
            </a:r>
          </a:p>
        </p:txBody>
      </p:sp>
      <p:pic>
        <p:nvPicPr>
          <p:cNvPr id="108" name="Picture 107" descr="PXA.jpg"/>
          <p:cNvPicPr>
            <a:picLocks noChangeAspect="1"/>
          </p:cNvPicPr>
          <p:nvPr/>
        </p:nvPicPr>
        <p:blipFill>
          <a:blip r:embed="rId5" cstate="print"/>
          <a:stretch>
            <a:fillRect/>
          </a:stretch>
        </p:blipFill>
        <p:spPr>
          <a:xfrm>
            <a:off x="5694218" y="4857012"/>
            <a:ext cx="2067416" cy="980546"/>
          </a:xfrm>
          <a:prstGeom prst="rect">
            <a:avLst/>
          </a:prstGeom>
        </p:spPr>
      </p:pic>
      <p:sp>
        <p:nvSpPr>
          <p:cNvPr id="75832" name="Line 97"/>
          <p:cNvSpPr>
            <a:spLocks noChangeShapeType="1"/>
          </p:cNvSpPr>
          <p:nvPr/>
        </p:nvSpPr>
        <p:spPr bwMode="auto">
          <a:xfrm flipH="1" flipV="1">
            <a:off x="7254873" y="3505197"/>
            <a:ext cx="950" cy="1434937"/>
          </a:xfrm>
          <a:prstGeom prst="line">
            <a:avLst/>
          </a:prstGeom>
          <a:noFill/>
          <a:ln w="63500">
            <a:solidFill>
              <a:schemeClr val="tx1"/>
            </a:solidFill>
            <a:round/>
            <a:headEnd type="triangle" w="med" len="med"/>
            <a:tailEnd/>
          </a:ln>
        </p:spPr>
        <p:txBody>
          <a:bodyPr wrap="none"/>
          <a:lstStyle/>
          <a:p>
            <a:endParaRPr lang="en-US" dirty="0">
              <a:latin typeface="Agilent TT Cond" pitchFamily="34" charset="0"/>
            </a:endParaRPr>
          </a:p>
        </p:txBody>
      </p:sp>
      <p:pic>
        <p:nvPicPr>
          <p:cNvPr id="109" name="Picture 108" descr="N5182A.jpg"/>
          <p:cNvPicPr>
            <a:picLocks noChangeAspect="1"/>
          </p:cNvPicPr>
          <p:nvPr/>
        </p:nvPicPr>
        <p:blipFill>
          <a:blip r:embed="rId6" cstate="print"/>
          <a:stretch>
            <a:fillRect/>
          </a:stretch>
        </p:blipFill>
        <p:spPr>
          <a:xfrm>
            <a:off x="261251" y="4711467"/>
            <a:ext cx="2398816" cy="602902"/>
          </a:xfrm>
          <a:prstGeom prst="rect">
            <a:avLst/>
          </a:prstGeom>
        </p:spPr>
      </p:pic>
      <p:sp>
        <p:nvSpPr>
          <p:cNvPr id="75829" name="Line 94"/>
          <p:cNvSpPr>
            <a:spLocks noChangeShapeType="1"/>
          </p:cNvSpPr>
          <p:nvPr/>
        </p:nvSpPr>
        <p:spPr bwMode="auto">
          <a:xfrm flipH="1" flipV="1">
            <a:off x="1932750" y="5252850"/>
            <a:ext cx="2928" cy="399804"/>
          </a:xfrm>
          <a:prstGeom prst="line">
            <a:avLst/>
          </a:prstGeom>
          <a:noFill/>
          <a:ln w="63500">
            <a:solidFill>
              <a:schemeClr val="tx1"/>
            </a:solidFill>
            <a:round/>
            <a:headEnd/>
            <a:tailEnd type="triangle" w="med" len="med"/>
          </a:ln>
        </p:spPr>
        <p:txBody>
          <a:bodyPr wrap="none"/>
          <a:lstStyle/>
          <a:p>
            <a:endParaRPr lang="en-US" dirty="0">
              <a:latin typeface="Agilent TT Cond" pitchFamily="34" charset="0"/>
            </a:endParaRPr>
          </a:p>
        </p:txBody>
      </p:sp>
      <p:sp>
        <p:nvSpPr>
          <p:cNvPr id="75834" name="Line 99"/>
          <p:cNvSpPr>
            <a:spLocks noChangeShapeType="1"/>
          </p:cNvSpPr>
          <p:nvPr/>
        </p:nvSpPr>
        <p:spPr bwMode="auto">
          <a:xfrm flipH="1" flipV="1">
            <a:off x="4740274" y="5625605"/>
            <a:ext cx="1079954" cy="5937"/>
          </a:xfrm>
          <a:prstGeom prst="line">
            <a:avLst/>
          </a:prstGeom>
          <a:noFill/>
          <a:ln w="63500">
            <a:solidFill>
              <a:schemeClr val="tx1"/>
            </a:solidFill>
            <a:round/>
            <a:headEnd/>
            <a:tailEnd type="triangle" w="med" len="med"/>
          </a:ln>
        </p:spPr>
        <p:txBody>
          <a:bodyPr wrap="none"/>
          <a:lstStyle/>
          <a:p>
            <a:endParaRPr lang="en-US" dirty="0">
              <a:latin typeface="Agilent TT Cond" pitchFamily="34" charset="0"/>
            </a:endParaRPr>
          </a:p>
        </p:txBody>
      </p:sp>
      <p:sp>
        <p:nvSpPr>
          <p:cNvPr id="75824" name="Line 89"/>
          <p:cNvSpPr>
            <a:spLocks noChangeShapeType="1"/>
          </p:cNvSpPr>
          <p:nvPr/>
        </p:nvSpPr>
        <p:spPr bwMode="auto">
          <a:xfrm flipV="1">
            <a:off x="2569029" y="5105398"/>
            <a:ext cx="494846" cy="3631"/>
          </a:xfrm>
          <a:prstGeom prst="line">
            <a:avLst/>
          </a:prstGeom>
          <a:noFill/>
          <a:ln w="63500">
            <a:solidFill>
              <a:schemeClr val="tx1"/>
            </a:solidFill>
            <a:round/>
            <a:headEnd/>
            <a:tailEnd/>
          </a:ln>
        </p:spPr>
        <p:txBody>
          <a:bodyPr wrap="none"/>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522514" y="3889375"/>
            <a:ext cx="1971304" cy="3048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chemeClr val="tx2"/>
                </a:solidFill>
                <a:latin typeface="Agilent TT Cond" pitchFamily="34" charset="0"/>
              </a:rPr>
              <a:t>Input from </a:t>
            </a:r>
            <a:r>
              <a:rPr lang="en-US" sz="1700" b="1" dirty="0" smtClean="0">
                <a:solidFill>
                  <a:schemeClr val="tx2"/>
                </a:solidFill>
                <a:latin typeface="Agilent TT Cond" pitchFamily="34" charset="0"/>
              </a:rPr>
              <a:t>Source</a:t>
            </a:r>
            <a:endParaRPr lang="en-US" sz="2200" dirty="0">
              <a:solidFill>
                <a:schemeClr val="tx2"/>
              </a:solidFill>
              <a:latin typeface="Agilent TT Cond" pitchFamily="34" charset="0"/>
            </a:endParaRPr>
          </a:p>
        </p:txBody>
      </p:sp>
      <p:sp>
        <p:nvSpPr>
          <p:cNvPr id="77827" name="Text Box 3"/>
          <p:cNvSpPr txBox="1">
            <a:spLocks noChangeArrowheads="1"/>
          </p:cNvSpPr>
          <p:nvPr/>
        </p:nvSpPr>
        <p:spPr bwMode="auto">
          <a:xfrm>
            <a:off x="2362200" y="3203575"/>
            <a:ext cx="3284538" cy="2286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chemeClr val="folHlink"/>
                </a:solidFill>
                <a:latin typeface="Agilent TT Cond" pitchFamily="34" charset="0"/>
              </a:rPr>
              <a:t>Spectral Output from amplifier</a:t>
            </a:r>
            <a:endParaRPr lang="en-US" sz="2200" dirty="0">
              <a:solidFill>
                <a:schemeClr val="folHlink"/>
              </a:solidFill>
              <a:latin typeface="Agilent TT Cond" pitchFamily="34" charset="0"/>
            </a:endParaRPr>
          </a:p>
        </p:txBody>
      </p:sp>
      <p:sp>
        <p:nvSpPr>
          <p:cNvPr id="77828" name="Freeform 4"/>
          <p:cNvSpPr>
            <a:spLocks/>
          </p:cNvSpPr>
          <p:nvPr/>
        </p:nvSpPr>
        <p:spPr bwMode="auto">
          <a:xfrm>
            <a:off x="4078288" y="1995488"/>
            <a:ext cx="708025" cy="687387"/>
          </a:xfrm>
          <a:custGeom>
            <a:avLst/>
            <a:gdLst>
              <a:gd name="T0" fmla="*/ 0 w 491"/>
              <a:gd name="T1" fmla="*/ 0 h 490"/>
              <a:gd name="T2" fmla="*/ 0 w 491"/>
              <a:gd name="T3" fmla="*/ 2147483647 h 490"/>
              <a:gd name="T4" fmla="*/ 2147483647 w 491"/>
              <a:gd name="T5" fmla="*/ 2147483647 h 490"/>
              <a:gd name="T6" fmla="*/ 0 w 491"/>
              <a:gd name="T7" fmla="*/ 0 h 490"/>
              <a:gd name="T8" fmla="*/ 0 w 491"/>
              <a:gd name="T9" fmla="*/ 0 h 490"/>
              <a:gd name="T10" fmla="*/ 0 60000 65536"/>
              <a:gd name="T11" fmla="*/ 0 60000 65536"/>
              <a:gd name="T12" fmla="*/ 0 60000 65536"/>
              <a:gd name="T13" fmla="*/ 0 60000 65536"/>
              <a:gd name="T14" fmla="*/ 0 60000 65536"/>
              <a:gd name="T15" fmla="*/ 0 w 491"/>
              <a:gd name="T16" fmla="*/ 0 h 490"/>
              <a:gd name="T17" fmla="*/ 491 w 491"/>
              <a:gd name="T18" fmla="*/ 490 h 490"/>
            </a:gdLst>
            <a:ahLst/>
            <a:cxnLst>
              <a:cxn ang="T10">
                <a:pos x="T0" y="T1"/>
              </a:cxn>
              <a:cxn ang="T11">
                <a:pos x="T2" y="T3"/>
              </a:cxn>
              <a:cxn ang="T12">
                <a:pos x="T4" y="T5"/>
              </a:cxn>
              <a:cxn ang="T13">
                <a:pos x="T6" y="T7"/>
              </a:cxn>
              <a:cxn ang="T14">
                <a:pos x="T8" y="T9"/>
              </a:cxn>
            </a:cxnLst>
            <a:rect l="T15" t="T16" r="T17" b="T18"/>
            <a:pathLst>
              <a:path w="491" h="490">
                <a:moveTo>
                  <a:pt x="0" y="0"/>
                </a:moveTo>
                <a:lnTo>
                  <a:pt x="0" y="489"/>
                </a:lnTo>
                <a:lnTo>
                  <a:pt x="490" y="245"/>
                </a:lnTo>
                <a:lnTo>
                  <a:pt x="0" y="0"/>
                </a:lnTo>
              </a:path>
            </a:pathLst>
          </a:custGeom>
          <a:noFill/>
          <a:ln w="18732">
            <a:solidFill>
              <a:srgbClr val="808080"/>
            </a:solidFill>
            <a:round/>
            <a:headEnd/>
            <a:tailEnd/>
          </a:ln>
        </p:spPr>
        <p:txBody>
          <a:bodyPr lIns="0" tIns="0" rIns="0" bIns="0"/>
          <a:lstStyle/>
          <a:p>
            <a:endParaRPr lang="en-US" dirty="0">
              <a:latin typeface="Agilent TT Cond" pitchFamily="34" charset="0"/>
            </a:endParaRPr>
          </a:p>
        </p:txBody>
      </p:sp>
      <p:sp>
        <p:nvSpPr>
          <p:cNvPr id="77829" name="Line 5"/>
          <p:cNvSpPr>
            <a:spLocks noChangeShapeType="1"/>
          </p:cNvSpPr>
          <p:nvPr/>
        </p:nvSpPr>
        <p:spPr bwMode="auto">
          <a:xfrm>
            <a:off x="4776788" y="2344738"/>
            <a:ext cx="1233487" cy="0"/>
          </a:xfrm>
          <a:prstGeom prst="line">
            <a:avLst/>
          </a:prstGeom>
          <a:noFill/>
          <a:ln w="31234">
            <a:solidFill>
              <a:srgbClr val="000000"/>
            </a:solidFill>
            <a:round/>
            <a:headEnd/>
            <a:tailEnd type="arrow" w="med" len="med"/>
          </a:ln>
        </p:spPr>
        <p:txBody>
          <a:bodyPr lIns="0" tIns="0" rIns="0" bIns="0"/>
          <a:lstStyle/>
          <a:p>
            <a:endParaRPr lang="en-US" dirty="0">
              <a:latin typeface="Agilent TT Cond" pitchFamily="34" charset="0"/>
            </a:endParaRPr>
          </a:p>
        </p:txBody>
      </p:sp>
      <p:sp>
        <p:nvSpPr>
          <p:cNvPr id="77830" name="Text Box 6"/>
          <p:cNvSpPr txBox="1">
            <a:spLocks noChangeArrowheads="1"/>
          </p:cNvSpPr>
          <p:nvPr/>
        </p:nvSpPr>
        <p:spPr bwMode="auto">
          <a:xfrm>
            <a:off x="4024313" y="2746375"/>
            <a:ext cx="652462" cy="3381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chemeClr val="tx2"/>
                </a:solidFill>
                <a:latin typeface="Agilent TT Cond" pitchFamily="34" charset="0"/>
              </a:rPr>
              <a:t>DUT</a:t>
            </a:r>
          </a:p>
        </p:txBody>
      </p:sp>
      <p:grpSp>
        <p:nvGrpSpPr>
          <p:cNvPr id="77831" name="Group 7"/>
          <p:cNvGrpSpPr>
            <a:grpSpLocks/>
          </p:cNvGrpSpPr>
          <p:nvPr/>
        </p:nvGrpSpPr>
        <p:grpSpPr bwMode="auto">
          <a:xfrm>
            <a:off x="3124200" y="1908175"/>
            <a:ext cx="685800" cy="360363"/>
            <a:chOff x="792" y="3262"/>
            <a:chExt cx="2908" cy="1576"/>
          </a:xfrm>
        </p:grpSpPr>
        <p:sp>
          <p:nvSpPr>
            <p:cNvPr id="78678" name="Line 8"/>
            <p:cNvSpPr>
              <a:spLocks noChangeShapeType="1"/>
            </p:cNvSpPr>
            <p:nvPr/>
          </p:nvSpPr>
          <p:spPr bwMode="auto">
            <a:xfrm>
              <a:off x="792" y="475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9" name="Line 9"/>
            <p:cNvSpPr>
              <a:spLocks noChangeShapeType="1"/>
            </p:cNvSpPr>
            <p:nvPr/>
          </p:nvSpPr>
          <p:spPr bwMode="auto">
            <a:xfrm>
              <a:off x="800"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0" name="Line 10"/>
            <p:cNvSpPr>
              <a:spLocks noChangeShapeType="1"/>
            </p:cNvSpPr>
            <p:nvPr/>
          </p:nvSpPr>
          <p:spPr bwMode="auto">
            <a:xfrm flipV="1">
              <a:off x="807" y="478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1" name="Line 11"/>
            <p:cNvSpPr>
              <a:spLocks noChangeShapeType="1"/>
            </p:cNvSpPr>
            <p:nvPr/>
          </p:nvSpPr>
          <p:spPr bwMode="auto">
            <a:xfrm flipV="1">
              <a:off x="814" y="475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2" name="Line 12"/>
            <p:cNvSpPr>
              <a:spLocks noChangeShapeType="1"/>
            </p:cNvSpPr>
            <p:nvPr/>
          </p:nvSpPr>
          <p:spPr bwMode="auto">
            <a:xfrm flipV="1">
              <a:off x="822" y="475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3" name="Line 13"/>
            <p:cNvSpPr>
              <a:spLocks noChangeShapeType="1"/>
            </p:cNvSpPr>
            <p:nvPr/>
          </p:nvSpPr>
          <p:spPr bwMode="auto">
            <a:xfrm>
              <a:off x="830" y="475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4" name="Line 14"/>
            <p:cNvSpPr>
              <a:spLocks noChangeShapeType="1"/>
            </p:cNvSpPr>
            <p:nvPr/>
          </p:nvSpPr>
          <p:spPr bwMode="auto">
            <a:xfrm>
              <a:off x="837" y="47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5" name="Line 15"/>
            <p:cNvSpPr>
              <a:spLocks noChangeShapeType="1"/>
            </p:cNvSpPr>
            <p:nvPr/>
          </p:nvSpPr>
          <p:spPr bwMode="auto">
            <a:xfrm>
              <a:off x="844" y="4787"/>
              <a:ext cx="7"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6" name="Line 16"/>
            <p:cNvSpPr>
              <a:spLocks noChangeShapeType="1"/>
            </p:cNvSpPr>
            <p:nvPr/>
          </p:nvSpPr>
          <p:spPr bwMode="auto">
            <a:xfrm>
              <a:off x="851" y="4817"/>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7" name="Line 17"/>
            <p:cNvSpPr>
              <a:spLocks noChangeShapeType="1"/>
            </p:cNvSpPr>
            <p:nvPr/>
          </p:nvSpPr>
          <p:spPr bwMode="auto">
            <a:xfrm flipV="1">
              <a:off x="859" y="4824"/>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8" name="Line 18"/>
            <p:cNvSpPr>
              <a:spLocks noChangeShapeType="1"/>
            </p:cNvSpPr>
            <p:nvPr/>
          </p:nvSpPr>
          <p:spPr bwMode="auto">
            <a:xfrm flipV="1">
              <a:off x="866" y="481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89" name="Line 19"/>
            <p:cNvSpPr>
              <a:spLocks noChangeShapeType="1"/>
            </p:cNvSpPr>
            <p:nvPr/>
          </p:nvSpPr>
          <p:spPr bwMode="auto">
            <a:xfrm flipV="1">
              <a:off x="873" y="480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0" name="Line 20"/>
            <p:cNvSpPr>
              <a:spLocks noChangeShapeType="1"/>
            </p:cNvSpPr>
            <p:nvPr/>
          </p:nvSpPr>
          <p:spPr bwMode="auto">
            <a:xfrm flipV="1">
              <a:off x="880" y="479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1" name="Line 21"/>
            <p:cNvSpPr>
              <a:spLocks noChangeShapeType="1"/>
            </p:cNvSpPr>
            <p:nvPr/>
          </p:nvSpPr>
          <p:spPr bwMode="auto">
            <a:xfrm flipV="1">
              <a:off x="888"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2" name="Line 22"/>
            <p:cNvSpPr>
              <a:spLocks noChangeShapeType="1"/>
            </p:cNvSpPr>
            <p:nvPr/>
          </p:nvSpPr>
          <p:spPr bwMode="auto">
            <a:xfrm>
              <a:off x="895"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3" name="Line 23"/>
            <p:cNvSpPr>
              <a:spLocks noChangeShapeType="1"/>
            </p:cNvSpPr>
            <p:nvPr/>
          </p:nvSpPr>
          <p:spPr bwMode="auto">
            <a:xfrm>
              <a:off x="902" y="478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4" name="Line 24"/>
            <p:cNvSpPr>
              <a:spLocks noChangeShapeType="1"/>
            </p:cNvSpPr>
            <p:nvPr/>
          </p:nvSpPr>
          <p:spPr bwMode="auto">
            <a:xfrm>
              <a:off x="909"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5" name="Line 25"/>
            <p:cNvSpPr>
              <a:spLocks noChangeShapeType="1"/>
            </p:cNvSpPr>
            <p:nvPr/>
          </p:nvSpPr>
          <p:spPr bwMode="auto">
            <a:xfrm>
              <a:off x="916" y="4809"/>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6" name="Line 26"/>
            <p:cNvSpPr>
              <a:spLocks noChangeShapeType="1"/>
            </p:cNvSpPr>
            <p:nvPr/>
          </p:nvSpPr>
          <p:spPr bwMode="auto">
            <a:xfrm flipV="1">
              <a:off x="924" y="481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7" name="Line 27"/>
            <p:cNvSpPr>
              <a:spLocks noChangeShapeType="1"/>
            </p:cNvSpPr>
            <p:nvPr/>
          </p:nvSpPr>
          <p:spPr bwMode="auto">
            <a:xfrm flipV="1">
              <a:off x="931" y="4780"/>
              <a:ext cx="7" cy="3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8" name="Line 28"/>
            <p:cNvSpPr>
              <a:spLocks noChangeShapeType="1"/>
            </p:cNvSpPr>
            <p:nvPr/>
          </p:nvSpPr>
          <p:spPr bwMode="auto">
            <a:xfrm flipV="1">
              <a:off x="938" y="4752"/>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99" name="Line 29"/>
            <p:cNvSpPr>
              <a:spLocks noChangeShapeType="1"/>
            </p:cNvSpPr>
            <p:nvPr/>
          </p:nvSpPr>
          <p:spPr bwMode="auto">
            <a:xfrm flipV="1">
              <a:off x="946" y="474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0" name="Line 30"/>
            <p:cNvSpPr>
              <a:spLocks noChangeShapeType="1"/>
            </p:cNvSpPr>
            <p:nvPr/>
          </p:nvSpPr>
          <p:spPr bwMode="auto">
            <a:xfrm>
              <a:off x="953" y="47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1" name="Line 31"/>
            <p:cNvSpPr>
              <a:spLocks noChangeShapeType="1"/>
            </p:cNvSpPr>
            <p:nvPr/>
          </p:nvSpPr>
          <p:spPr bwMode="auto">
            <a:xfrm>
              <a:off x="960" y="47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2" name="Line 32"/>
            <p:cNvSpPr>
              <a:spLocks noChangeShapeType="1"/>
            </p:cNvSpPr>
            <p:nvPr/>
          </p:nvSpPr>
          <p:spPr bwMode="auto">
            <a:xfrm>
              <a:off x="967" y="4759"/>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3" name="Line 33"/>
            <p:cNvSpPr>
              <a:spLocks noChangeShapeType="1"/>
            </p:cNvSpPr>
            <p:nvPr/>
          </p:nvSpPr>
          <p:spPr bwMode="auto">
            <a:xfrm>
              <a:off x="975" y="477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4" name="Line 34"/>
            <p:cNvSpPr>
              <a:spLocks noChangeShapeType="1"/>
            </p:cNvSpPr>
            <p:nvPr/>
          </p:nvSpPr>
          <p:spPr bwMode="auto">
            <a:xfrm flipV="1">
              <a:off x="981" y="4773"/>
              <a:ext cx="9"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5" name="Line 35"/>
            <p:cNvSpPr>
              <a:spLocks noChangeShapeType="1"/>
            </p:cNvSpPr>
            <p:nvPr/>
          </p:nvSpPr>
          <p:spPr bwMode="auto">
            <a:xfrm flipV="1">
              <a:off x="990" y="4752"/>
              <a:ext cx="6"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6" name="Line 36"/>
            <p:cNvSpPr>
              <a:spLocks noChangeShapeType="1"/>
            </p:cNvSpPr>
            <p:nvPr/>
          </p:nvSpPr>
          <p:spPr bwMode="auto">
            <a:xfrm flipV="1">
              <a:off x="996"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7" name="Line 37"/>
            <p:cNvSpPr>
              <a:spLocks noChangeShapeType="1"/>
            </p:cNvSpPr>
            <p:nvPr/>
          </p:nvSpPr>
          <p:spPr bwMode="auto">
            <a:xfrm flipV="1">
              <a:off x="1004" y="473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8" name="Line 38"/>
            <p:cNvSpPr>
              <a:spLocks noChangeShapeType="1"/>
            </p:cNvSpPr>
            <p:nvPr/>
          </p:nvSpPr>
          <p:spPr bwMode="auto">
            <a:xfrm flipV="1">
              <a:off x="1011"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09" name="Line 39"/>
            <p:cNvSpPr>
              <a:spLocks noChangeShapeType="1"/>
            </p:cNvSpPr>
            <p:nvPr/>
          </p:nvSpPr>
          <p:spPr bwMode="auto">
            <a:xfrm>
              <a:off x="1018" y="4723"/>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0" name="Line 40"/>
            <p:cNvSpPr>
              <a:spLocks noChangeShapeType="1"/>
            </p:cNvSpPr>
            <p:nvPr/>
          </p:nvSpPr>
          <p:spPr bwMode="auto">
            <a:xfrm>
              <a:off x="1025"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1" name="Line 41"/>
            <p:cNvSpPr>
              <a:spLocks noChangeShapeType="1"/>
            </p:cNvSpPr>
            <p:nvPr/>
          </p:nvSpPr>
          <p:spPr bwMode="auto">
            <a:xfrm>
              <a:off x="1033" y="475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2" name="Line 42"/>
            <p:cNvSpPr>
              <a:spLocks noChangeShapeType="1"/>
            </p:cNvSpPr>
            <p:nvPr/>
          </p:nvSpPr>
          <p:spPr bwMode="auto">
            <a:xfrm>
              <a:off x="1040" y="4773"/>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3" name="Line 43"/>
            <p:cNvSpPr>
              <a:spLocks noChangeShapeType="1"/>
            </p:cNvSpPr>
            <p:nvPr/>
          </p:nvSpPr>
          <p:spPr bwMode="auto">
            <a:xfrm>
              <a:off x="1048" y="4780"/>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4" name="Line 44"/>
            <p:cNvSpPr>
              <a:spLocks noChangeShapeType="1"/>
            </p:cNvSpPr>
            <p:nvPr/>
          </p:nvSpPr>
          <p:spPr bwMode="auto">
            <a:xfrm flipV="1">
              <a:off x="1054" y="4773"/>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5" name="Line 45"/>
            <p:cNvSpPr>
              <a:spLocks noChangeShapeType="1"/>
            </p:cNvSpPr>
            <p:nvPr/>
          </p:nvSpPr>
          <p:spPr bwMode="auto">
            <a:xfrm flipV="1">
              <a:off x="1062"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6" name="Line 46"/>
            <p:cNvSpPr>
              <a:spLocks noChangeShapeType="1"/>
            </p:cNvSpPr>
            <p:nvPr/>
          </p:nvSpPr>
          <p:spPr bwMode="auto">
            <a:xfrm flipV="1">
              <a:off x="1069"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7" name="Line 47"/>
            <p:cNvSpPr>
              <a:spLocks noChangeShapeType="1"/>
            </p:cNvSpPr>
            <p:nvPr/>
          </p:nvSpPr>
          <p:spPr bwMode="auto">
            <a:xfrm flipV="1">
              <a:off x="1076" y="473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8" name="Line 48"/>
            <p:cNvSpPr>
              <a:spLocks noChangeShapeType="1"/>
            </p:cNvSpPr>
            <p:nvPr/>
          </p:nvSpPr>
          <p:spPr bwMode="auto">
            <a:xfrm>
              <a:off x="1083" y="4737"/>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19" name="Line 49"/>
            <p:cNvSpPr>
              <a:spLocks noChangeShapeType="1"/>
            </p:cNvSpPr>
            <p:nvPr/>
          </p:nvSpPr>
          <p:spPr bwMode="auto">
            <a:xfrm>
              <a:off x="1091" y="473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0" name="Line 50"/>
            <p:cNvSpPr>
              <a:spLocks noChangeShapeType="1"/>
            </p:cNvSpPr>
            <p:nvPr/>
          </p:nvSpPr>
          <p:spPr bwMode="auto">
            <a:xfrm>
              <a:off x="1098" y="475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1" name="Line 51"/>
            <p:cNvSpPr>
              <a:spLocks noChangeShapeType="1"/>
            </p:cNvSpPr>
            <p:nvPr/>
          </p:nvSpPr>
          <p:spPr bwMode="auto">
            <a:xfrm>
              <a:off x="1106" y="475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2" name="Line 52"/>
            <p:cNvSpPr>
              <a:spLocks noChangeShapeType="1"/>
            </p:cNvSpPr>
            <p:nvPr/>
          </p:nvSpPr>
          <p:spPr bwMode="auto">
            <a:xfrm>
              <a:off x="1113" y="477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3" name="Line 53"/>
            <p:cNvSpPr>
              <a:spLocks noChangeShapeType="1"/>
            </p:cNvSpPr>
            <p:nvPr/>
          </p:nvSpPr>
          <p:spPr bwMode="auto">
            <a:xfrm flipV="1">
              <a:off x="1119" y="4759"/>
              <a:ext cx="9"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4" name="Line 54"/>
            <p:cNvSpPr>
              <a:spLocks noChangeShapeType="1"/>
            </p:cNvSpPr>
            <p:nvPr/>
          </p:nvSpPr>
          <p:spPr bwMode="auto">
            <a:xfrm flipV="1">
              <a:off x="1128" y="4745"/>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5" name="Line 55"/>
            <p:cNvSpPr>
              <a:spLocks noChangeShapeType="1"/>
            </p:cNvSpPr>
            <p:nvPr/>
          </p:nvSpPr>
          <p:spPr bwMode="auto">
            <a:xfrm flipV="1">
              <a:off x="1134" y="473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6" name="Line 56"/>
            <p:cNvSpPr>
              <a:spLocks noChangeShapeType="1"/>
            </p:cNvSpPr>
            <p:nvPr/>
          </p:nvSpPr>
          <p:spPr bwMode="auto">
            <a:xfrm>
              <a:off x="1142" y="473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7" name="Line 57"/>
            <p:cNvSpPr>
              <a:spLocks noChangeShapeType="1"/>
            </p:cNvSpPr>
            <p:nvPr/>
          </p:nvSpPr>
          <p:spPr bwMode="auto">
            <a:xfrm>
              <a:off x="1149" y="47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8" name="Line 58"/>
            <p:cNvSpPr>
              <a:spLocks noChangeShapeType="1"/>
            </p:cNvSpPr>
            <p:nvPr/>
          </p:nvSpPr>
          <p:spPr bwMode="auto">
            <a:xfrm>
              <a:off x="1156" y="47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29" name="Line 59"/>
            <p:cNvSpPr>
              <a:spLocks noChangeShapeType="1"/>
            </p:cNvSpPr>
            <p:nvPr/>
          </p:nvSpPr>
          <p:spPr bwMode="auto">
            <a:xfrm>
              <a:off x="1164" y="477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0" name="Line 60"/>
            <p:cNvSpPr>
              <a:spLocks noChangeShapeType="1"/>
            </p:cNvSpPr>
            <p:nvPr/>
          </p:nvSpPr>
          <p:spPr bwMode="auto">
            <a:xfrm>
              <a:off x="1171" y="479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1" name="Line 61"/>
            <p:cNvSpPr>
              <a:spLocks noChangeShapeType="1"/>
            </p:cNvSpPr>
            <p:nvPr/>
          </p:nvSpPr>
          <p:spPr bwMode="auto">
            <a:xfrm flipV="1">
              <a:off x="1178" y="477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2" name="Line 62"/>
            <p:cNvSpPr>
              <a:spLocks noChangeShapeType="1"/>
            </p:cNvSpPr>
            <p:nvPr/>
          </p:nvSpPr>
          <p:spPr bwMode="auto">
            <a:xfrm flipV="1">
              <a:off x="1186" y="475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3" name="Line 63"/>
            <p:cNvSpPr>
              <a:spLocks noChangeShapeType="1"/>
            </p:cNvSpPr>
            <p:nvPr/>
          </p:nvSpPr>
          <p:spPr bwMode="auto">
            <a:xfrm flipV="1">
              <a:off x="1193" y="472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4" name="Line 64"/>
            <p:cNvSpPr>
              <a:spLocks noChangeShapeType="1"/>
            </p:cNvSpPr>
            <p:nvPr/>
          </p:nvSpPr>
          <p:spPr bwMode="auto">
            <a:xfrm flipV="1">
              <a:off x="1200"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5" name="Line 65"/>
            <p:cNvSpPr>
              <a:spLocks noChangeShapeType="1"/>
            </p:cNvSpPr>
            <p:nvPr/>
          </p:nvSpPr>
          <p:spPr bwMode="auto">
            <a:xfrm flipV="1">
              <a:off x="1207"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6" name="Line 66"/>
            <p:cNvSpPr>
              <a:spLocks noChangeShapeType="1"/>
            </p:cNvSpPr>
            <p:nvPr/>
          </p:nvSpPr>
          <p:spPr bwMode="auto">
            <a:xfrm>
              <a:off x="1215"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7" name="Line 67"/>
            <p:cNvSpPr>
              <a:spLocks noChangeShapeType="1"/>
            </p:cNvSpPr>
            <p:nvPr/>
          </p:nvSpPr>
          <p:spPr bwMode="auto">
            <a:xfrm>
              <a:off x="1222" y="470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8" name="Line 68"/>
            <p:cNvSpPr>
              <a:spLocks noChangeShapeType="1"/>
            </p:cNvSpPr>
            <p:nvPr/>
          </p:nvSpPr>
          <p:spPr bwMode="auto">
            <a:xfrm>
              <a:off x="1230" y="4737"/>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39" name="Line 69"/>
            <p:cNvSpPr>
              <a:spLocks noChangeShapeType="1"/>
            </p:cNvSpPr>
            <p:nvPr/>
          </p:nvSpPr>
          <p:spPr bwMode="auto">
            <a:xfrm flipV="1">
              <a:off x="1236"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0" name="Line 70"/>
            <p:cNvSpPr>
              <a:spLocks noChangeShapeType="1"/>
            </p:cNvSpPr>
            <p:nvPr/>
          </p:nvSpPr>
          <p:spPr bwMode="auto">
            <a:xfrm flipV="1">
              <a:off x="1244" y="4716"/>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1" name="Line 71"/>
            <p:cNvSpPr>
              <a:spLocks noChangeShapeType="1"/>
            </p:cNvSpPr>
            <p:nvPr/>
          </p:nvSpPr>
          <p:spPr bwMode="auto">
            <a:xfrm flipV="1">
              <a:off x="1251" y="4695"/>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2" name="Line 72"/>
            <p:cNvSpPr>
              <a:spLocks noChangeShapeType="1"/>
            </p:cNvSpPr>
            <p:nvPr/>
          </p:nvSpPr>
          <p:spPr bwMode="auto">
            <a:xfrm flipV="1">
              <a:off x="1259" y="4673"/>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3" name="Line 73"/>
            <p:cNvSpPr>
              <a:spLocks noChangeShapeType="1"/>
            </p:cNvSpPr>
            <p:nvPr/>
          </p:nvSpPr>
          <p:spPr bwMode="auto">
            <a:xfrm flipV="1">
              <a:off x="1265" y="466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4" name="Line 74"/>
            <p:cNvSpPr>
              <a:spLocks noChangeShapeType="1"/>
            </p:cNvSpPr>
            <p:nvPr/>
          </p:nvSpPr>
          <p:spPr bwMode="auto">
            <a:xfrm>
              <a:off x="1272" y="4666"/>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5" name="Line 75"/>
            <p:cNvSpPr>
              <a:spLocks noChangeShapeType="1"/>
            </p:cNvSpPr>
            <p:nvPr/>
          </p:nvSpPr>
          <p:spPr bwMode="auto">
            <a:xfrm>
              <a:off x="1280" y="467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6" name="Line 76"/>
            <p:cNvSpPr>
              <a:spLocks noChangeShapeType="1"/>
            </p:cNvSpPr>
            <p:nvPr/>
          </p:nvSpPr>
          <p:spPr bwMode="auto">
            <a:xfrm>
              <a:off x="1287" y="470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7" name="Line 77"/>
            <p:cNvSpPr>
              <a:spLocks noChangeShapeType="1"/>
            </p:cNvSpPr>
            <p:nvPr/>
          </p:nvSpPr>
          <p:spPr bwMode="auto">
            <a:xfrm>
              <a:off x="1294" y="47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8" name="Line 78"/>
            <p:cNvSpPr>
              <a:spLocks noChangeShapeType="1"/>
            </p:cNvSpPr>
            <p:nvPr/>
          </p:nvSpPr>
          <p:spPr bwMode="auto">
            <a:xfrm flipV="1">
              <a:off x="1302" y="4716"/>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49" name="Line 79"/>
            <p:cNvSpPr>
              <a:spLocks noChangeShapeType="1"/>
            </p:cNvSpPr>
            <p:nvPr/>
          </p:nvSpPr>
          <p:spPr bwMode="auto">
            <a:xfrm flipV="1">
              <a:off x="1309" y="4673"/>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0" name="Line 80"/>
            <p:cNvSpPr>
              <a:spLocks noChangeShapeType="1"/>
            </p:cNvSpPr>
            <p:nvPr/>
          </p:nvSpPr>
          <p:spPr bwMode="auto">
            <a:xfrm flipV="1">
              <a:off x="1316" y="4645"/>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1" name="Line 81"/>
            <p:cNvSpPr>
              <a:spLocks noChangeShapeType="1"/>
            </p:cNvSpPr>
            <p:nvPr/>
          </p:nvSpPr>
          <p:spPr bwMode="auto">
            <a:xfrm flipV="1">
              <a:off x="1323" y="463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2" name="Line 82"/>
            <p:cNvSpPr>
              <a:spLocks noChangeShapeType="1"/>
            </p:cNvSpPr>
            <p:nvPr/>
          </p:nvSpPr>
          <p:spPr bwMode="auto">
            <a:xfrm>
              <a:off x="1331" y="463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3" name="Line 83"/>
            <p:cNvSpPr>
              <a:spLocks noChangeShapeType="1"/>
            </p:cNvSpPr>
            <p:nvPr/>
          </p:nvSpPr>
          <p:spPr bwMode="auto">
            <a:xfrm>
              <a:off x="1338" y="463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4" name="Line 84"/>
            <p:cNvSpPr>
              <a:spLocks noChangeShapeType="1"/>
            </p:cNvSpPr>
            <p:nvPr/>
          </p:nvSpPr>
          <p:spPr bwMode="auto">
            <a:xfrm>
              <a:off x="1345" y="464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5" name="Line 85"/>
            <p:cNvSpPr>
              <a:spLocks noChangeShapeType="1"/>
            </p:cNvSpPr>
            <p:nvPr/>
          </p:nvSpPr>
          <p:spPr bwMode="auto">
            <a:xfrm>
              <a:off x="1353" y="46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6" name="Line 86"/>
            <p:cNvSpPr>
              <a:spLocks noChangeShapeType="1"/>
            </p:cNvSpPr>
            <p:nvPr/>
          </p:nvSpPr>
          <p:spPr bwMode="auto">
            <a:xfrm>
              <a:off x="1360" y="46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7" name="Line 87"/>
            <p:cNvSpPr>
              <a:spLocks noChangeShapeType="1"/>
            </p:cNvSpPr>
            <p:nvPr/>
          </p:nvSpPr>
          <p:spPr bwMode="auto">
            <a:xfrm>
              <a:off x="1367" y="4645"/>
              <a:ext cx="8"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8" name="Line 88"/>
            <p:cNvSpPr>
              <a:spLocks noChangeShapeType="1"/>
            </p:cNvSpPr>
            <p:nvPr/>
          </p:nvSpPr>
          <p:spPr bwMode="auto">
            <a:xfrm>
              <a:off x="1375" y="4651"/>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59" name="Line 89"/>
            <p:cNvSpPr>
              <a:spLocks noChangeShapeType="1"/>
            </p:cNvSpPr>
            <p:nvPr/>
          </p:nvSpPr>
          <p:spPr bwMode="auto">
            <a:xfrm flipV="1">
              <a:off x="1382" y="463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0" name="Line 90"/>
            <p:cNvSpPr>
              <a:spLocks noChangeShapeType="1"/>
            </p:cNvSpPr>
            <p:nvPr/>
          </p:nvSpPr>
          <p:spPr bwMode="auto">
            <a:xfrm flipV="1">
              <a:off x="1389" y="4616"/>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1" name="Line 91"/>
            <p:cNvSpPr>
              <a:spLocks noChangeShapeType="1"/>
            </p:cNvSpPr>
            <p:nvPr/>
          </p:nvSpPr>
          <p:spPr bwMode="auto">
            <a:xfrm>
              <a:off x="1396" y="461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2" name="Line 92"/>
            <p:cNvSpPr>
              <a:spLocks noChangeShapeType="1"/>
            </p:cNvSpPr>
            <p:nvPr/>
          </p:nvSpPr>
          <p:spPr bwMode="auto">
            <a:xfrm flipV="1">
              <a:off x="1403" y="4602"/>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3" name="Line 93"/>
            <p:cNvSpPr>
              <a:spLocks noChangeShapeType="1"/>
            </p:cNvSpPr>
            <p:nvPr/>
          </p:nvSpPr>
          <p:spPr bwMode="auto">
            <a:xfrm>
              <a:off x="1411" y="4602"/>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4" name="Line 94"/>
            <p:cNvSpPr>
              <a:spLocks noChangeShapeType="1"/>
            </p:cNvSpPr>
            <p:nvPr/>
          </p:nvSpPr>
          <p:spPr bwMode="auto">
            <a:xfrm flipV="1">
              <a:off x="1418" y="4602"/>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5" name="Line 95"/>
            <p:cNvSpPr>
              <a:spLocks noChangeShapeType="1"/>
            </p:cNvSpPr>
            <p:nvPr/>
          </p:nvSpPr>
          <p:spPr bwMode="auto">
            <a:xfrm flipV="1">
              <a:off x="1425" y="4580"/>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6" name="Line 96"/>
            <p:cNvSpPr>
              <a:spLocks noChangeShapeType="1"/>
            </p:cNvSpPr>
            <p:nvPr/>
          </p:nvSpPr>
          <p:spPr bwMode="auto">
            <a:xfrm flipV="1">
              <a:off x="1433" y="456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7" name="Line 97"/>
            <p:cNvSpPr>
              <a:spLocks noChangeShapeType="1"/>
            </p:cNvSpPr>
            <p:nvPr/>
          </p:nvSpPr>
          <p:spPr bwMode="auto">
            <a:xfrm>
              <a:off x="1440" y="456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8" name="Line 98"/>
            <p:cNvSpPr>
              <a:spLocks noChangeShapeType="1"/>
            </p:cNvSpPr>
            <p:nvPr/>
          </p:nvSpPr>
          <p:spPr bwMode="auto">
            <a:xfrm>
              <a:off x="1447" y="456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69" name="Line 99"/>
            <p:cNvSpPr>
              <a:spLocks noChangeShapeType="1"/>
            </p:cNvSpPr>
            <p:nvPr/>
          </p:nvSpPr>
          <p:spPr bwMode="auto">
            <a:xfrm>
              <a:off x="1454" y="4573"/>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0" name="Line 100"/>
            <p:cNvSpPr>
              <a:spLocks noChangeShapeType="1"/>
            </p:cNvSpPr>
            <p:nvPr/>
          </p:nvSpPr>
          <p:spPr bwMode="auto">
            <a:xfrm>
              <a:off x="1461" y="4608"/>
              <a:ext cx="8" cy="3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1" name="Line 101"/>
            <p:cNvSpPr>
              <a:spLocks noChangeShapeType="1"/>
            </p:cNvSpPr>
            <p:nvPr/>
          </p:nvSpPr>
          <p:spPr bwMode="auto">
            <a:xfrm flipV="1">
              <a:off x="1469" y="46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2" name="Line 102"/>
            <p:cNvSpPr>
              <a:spLocks noChangeShapeType="1"/>
            </p:cNvSpPr>
            <p:nvPr/>
          </p:nvSpPr>
          <p:spPr bwMode="auto">
            <a:xfrm flipV="1">
              <a:off x="1476" y="460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3" name="Line 103"/>
            <p:cNvSpPr>
              <a:spLocks noChangeShapeType="1"/>
            </p:cNvSpPr>
            <p:nvPr/>
          </p:nvSpPr>
          <p:spPr bwMode="auto">
            <a:xfrm flipV="1">
              <a:off x="1483" y="4573"/>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4" name="Line 104"/>
            <p:cNvSpPr>
              <a:spLocks noChangeShapeType="1"/>
            </p:cNvSpPr>
            <p:nvPr/>
          </p:nvSpPr>
          <p:spPr bwMode="auto">
            <a:xfrm flipV="1">
              <a:off x="1491" y="4551"/>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5" name="Line 105"/>
            <p:cNvSpPr>
              <a:spLocks noChangeShapeType="1"/>
            </p:cNvSpPr>
            <p:nvPr/>
          </p:nvSpPr>
          <p:spPr bwMode="auto">
            <a:xfrm flipV="1">
              <a:off x="1497" y="4537"/>
              <a:ext cx="9"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6" name="Line 106"/>
            <p:cNvSpPr>
              <a:spLocks noChangeShapeType="1"/>
            </p:cNvSpPr>
            <p:nvPr/>
          </p:nvSpPr>
          <p:spPr bwMode="auto">
            <a:xfrm flipV="1">
              <a:off x="1506" y="4523"/>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7" name="Line 107"/>
            <p:cNvSpPr>
              <a:spLocks noChangeShapeType="1"/>
            </p:cNvSpPr>
            <p:nvPr/>
          </p:nvSpPr>
          <p:spPr bwMode="auto">
            <a:xfrm>
              <a:off x="1512" y="4523"/>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8" name="Line 108"/>
            <p:cNvSpPr>
              <a:spLocks noChangeShapeType="1"/>
            </p:cNvSpPr>
            <p:nvPr/>
          </p:nvSpPr>
          <p:spPr bwMode="auto">
            <a:xfrm>
              <a:off x="1520" y="4523"/>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79" name="Line 109"/>
            <p:cNvSpPr>
              <a:spLocks noChangeShapeType="1"/>
            </p:cNvSpPr>
            <p:nvPr/>
          </p:nvSpPr>
          <p:spPr bwMode="auto">
            <a:xfrm>
              <a:off x="1527" y="4544"/>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0" name="Line 110"/>
            <p:cNvSpPr>
              <a:spLocks noChangeShapeType="1"/>
            </p:cNvSpPr>
            <p:nvPr/>
          </p:nvSpPr>
          <p:spPr bwMode="auto">
            <a:xfrm>
              <a:off x="1534" y="460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1" name="Line 111"/>
            <p:cNvSpPr>
              <a:spLocks noChangeShapeType="1"/>
            </p:cNvSpPr>
            <p:nvPr/>
          </p:nvSpPr>
          <p:spPr bwMode="auto">
            <a:xfrm flipV="1">
              <a:off x="1541" y="4551"/>
              <a:ext cx="8"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2" name="Line 112"/>
            <p:cNvSpPr>
              <a:spLocks noChangeShapeType="1"/>
            </p:cNvSpPr>
            <p:nvPr/>
          </p:nvSpPr>
          <p:spPr bwMode="auto">
            <a:xfrm flipV="1">
              <a:off x="1549" y="4508"/>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3" name="Line 113"/>
            <p:cNvSpPr>
              <a:spLocks noChangeShapeType="1"/>
            </p:cNvSpPr>
            <p:nvPr/>
          </p:nvSpPr>
          <p:spPr bwMode="auto">
            <a:xfrm flipV="1">
              <a:off x="1556" y="447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4" name="Line 114"/>
            <p:cNvSpPr>
              <a:spLocks noChangeShapeType="1"/>
            </p:cNvSpPr>
            <p:nvPr/>
          </p:nvSpPr>
          <p:spPr bwMode="auto">
            <a:xfrm>
              <a:off x="1564" y="447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5" name="Line 115"/>
            <p:cNvSpPr>
              <a:spLocks noChangeShapeType="1"/>
            </p:cNvSpPr>
            <p:nvPr/>
          </p:nvSpPr>
          <p:spPr bwMode="auto">
            <a:xfrm>
              <a:off x="1571" y="4479"/>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6" name="Line 116"/>
            <p:cNvSpPr>
              <a:spLocks noChangeShapeType="1"/>
            </p:cNvSpPr>
            <p:nvPr/>
          </p:nvSpPr>
          <p:spPr bwMode="auto">
            <a:xfrm>
              <a:off x="1577" y="4494"/>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7" name="Line 117"/>
            <p:cNvSpPr>
              <a:spLocks noChangeShapeType="1"/>
            </p:cNvSpPr>
            <p:nvPr/>
          </p:nvSpPr>
          <p:spPr bwMode="auto">
            <a:xfrm>
              <a:off x="1585" y="4530"/>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8" name="Line 118"/>
            <p:cNvSpPr>
              <a:spLocks noChangeShapeType="1"/>
            </p:cNvSpPr>
            <p:nvPr/>
          </p:nvSpPr>
          <p:spPr bwMode="auto">
            <a:xfrm flipV="1">
              <a:off x="1592" y="4537"/>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89" name="Line 119"/>
            <p:cNvSpPr>
              <a:spLocks noChangeShapeType="1"/>
            </p:cNvSpPr>
            <p:nvPr/>
          </p:nvSpPr>
          <p:spPr bwMode="auto">
            <a:xfrm flipV="1">
              <a:off x="1599" y="4488"/>
              <a:ext cx="8"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0" name="Line 120"/>
            <p:cNvSpPr>
              <a:spLocks noChangeShapeType="1"/>
            </p:cNvSpPr>
            <p:nvPr/>
          </p:nvSpPr>
          <p:spPr bwMode="auto">
            <a:xfrm flipV="1">
              <a:off x="1607" y="4444"/>
              <a:ext cx="7"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1" name="Line 121"/>
            <p:cNvSpPr>
              <a:spLocks noChangeShapeType="1"/>
            </p:cNvSpPr>
            <p:nvPr/>
          </p:nvSpPr>
          <p:spPr bwMode="auto">
            <a:xfrm flipV="1">
              <a:off x="1614" y="4401"/>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2" name="Line 122"/>
            <p:cNvSpPr>
              <a:spLocks noChangeShapeType="1"/>
            </p:cNvSpPr>
            <p:nvPr/>
          </p:nvSpPr>
          <p:spPr bwMode="auto">
            <a:xfrm flipV="1">
              <a:off x="1621" y="4379"/>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3" name="Line 123"/>
            <p:cNvSpPr>
              <a:spLocks noChangeShapeType="1"/>
            </p:cNvSpPr>
            <p:nvPr/>
          </p:nvSpPr>
          <p:spPr bwMode="auto">
            <a:xfrm>
              <a:off x="1629" y="437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4" name="Line 124"/>
            <p:cNvSpPr>
              <a:spLocks noChangeShapeType="1"/>
            </p:cNvSpPr>
            <p:nvPr/>
          </p:nvSpPr>
          <p:spPr bwMode="auto">
            <a:xfrm>
              <a:off x="1636" y="438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5" name="Line 125"/>
            <p:cNvSpPr>
              <a:spLocks noChangeShapeType="1"/>
            </p:cNvSpPr>
            <p:nvPr/>
          </p:nvSpPr>
          <p:spPr bwMode="auto">
            <a:xfrm>
              <a:off x="1644" y="440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6" name="Line 126"/>
            <p:cNvSpPr>
              <a:spLocks noChangeShapeType="1"/>
            </p:cNvSpPr>
            <p:nvPr/>
          </p:nvSpPr>
          <p:spPr bwMode="auto">
            <a:xfrm>
              <a:off x="1651" y="4430"/>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7" name="Line 127"/>
            <p:cNvSpPr>
              <a:spLocks noChangeShapeType="1"/>
            </p:cNvSpPr>
            <p:nvPr/>
          </p:nvSpPr>
          <p:spPr bwMode="auto">
            <a:xfrm>
              <a:off x="1658" y="446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8" name="Line 128"/>
            <p:cNvSpPr>
              <a:spLocks noChangeShapeType="1"/>
            </p:cNvSpPr>
            <p:nvPr/>
          </p:nvSpPr>
          <p:spPr bwMode="auto">
            <a:xfrm flipV="1">
              <a:off x="1665" y="4430"/>
              <a:ext cx="8"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799" name="Line 129"/>
            <p:cNvSpPr>
              <a:spLocks noChangeShapeType="1"/>
            </p:cNvSpPr>
            <p:nvPr/>
          </p:nvSpPr>
          <p:spPr bwMode="auto">
            <a:xfrm flipV="1">
              <a:off x="1673" y="440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0" name="Line 130"/>
            <p:cNvSpPr>
              <a:spLocks noChangeShapeType="1"/>
            </p:cNvSpPr>
            <p:nvPr/>
          </p:nvSpPr>
          <p:spPr bwMode="auto">
            <a:xfrm flipV="1">
              <a:off x="1680" y="4373"/>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1" name="Line 131"/>
            <p:cNvSpPr>
              <a:spLocks noChangeShapeType="1"/>
            </p:cNvSpPr>
            <p:nvPr/>
          </p:nvSpPr>
          <p:spPr bwMode="auto">
            <a:xfrm flipV="1">
              <a:off x="1687" y="4358"/>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2" name="Line 132"/>
            <p:cNvSpPr>
              <a:spLocks noChangeShapeType="1"/>
            </p:cNvSpPr>
            <p:nvPr/>
          </p:nvSpPr>
          <p:spPr bwMode="auto">
            <a:xfrm>
              <a:off x="1693" y="4358"/>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3" name="Line 133"/>
            <p:cNvSpPr>
              <a:spLocks noChangeShapeType="1"/>
            </p:cNvSpPr>
            <p:nvPr/>
          </p:nvSpPr>
          <p:spPr bwMode="auto">
            <a:xfrm>
              <a:off x="1701" y="4373"/>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4" name="Line 134"/>
            <p:cNvSpPr>
              <a:spLocks noChangeShapeType="1"/>
            </p:cNvSpPr>
            <p:nvPr/>
          </p:nvSpPr>
          <p:spPr bwMode="auto">
            <a:xfrm flipV="1">
              <a:off x="1708" y="4351"/>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5" name="Line 135"/>
            <p:cNvSpPr>
              <a:spLocks noChangeShapeType="1"/>
            </p:cNvSpPr>
            <p:nvPr/>
          </p:nvSpPr>
          <p:spPr bwMode="auto">
            <a:xfrm flipV="1">
              <a:off x="1716" y="4294"/>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6" name="Line 136"/>
            <p:cNvSpPr>
              <a:spLocks noChangeShapeType="1"/>
            </p:cNvSpPr>
            <p:nvPr/>
          </p:nvSpPr>
          <p:spPr bwMode="auto">
            <a:xfrm flipV="1">
              <a:off x="1723" y="4244"/>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7" name="Line 137"/>
            <p:cNvSpPr>
              <a:spLocks noChangeShapeType="1"/>
            </p:cNvSpPr>
            <p:nvPr/>
          </p:nvSpPr>
          <p:spPr bwMode="auto">
            <a:xfrm flipV="1">
              <a:off x="1730" y="4215"/>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8" name="Line 138"/>
            <p:cNvSpPr>
              <a:spLocks noChangeShapeType="1"/>
            </p:cNvSpPr>
            <p:nvPr/>
          </p:nvSpPr>
          <p:spPr bwMode="auto">
            <a:xfrm flipV="1">
              <a:off x="1738" y="419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09" name="Line 139"/>
            <p:cNvSpPr>
              <a:spLocks noChangeShapeType="1"/>
            </p:cNvSpPr>
            <p:nvPr/>
          </p:nvSpPr>
          <p:spPr bwMode="auto">
            <a:xfrm>
              <a:off x="1746" y="419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0" name="Line 140"/>
            <p:cNvSpPr>
              <a:spLocks noChangeShapeType="1"/>
            </p:cNvSpPr>
            <p:nvPr/>
          </p:nvSpPr>
          <p:spPr bwMode="auto">
            <a:xfrm>
              <a:off x="1752" y="4200"/>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1" name="Line 141"/>
            <p:cNvSpPr>
              <a:spLocks noChangeShapeType="1"/>
            </p:cNvSpPr>
            <p:nvPr/>
          </p:nvSpPr>
          <p:spPr bwMode="auto">
            <a:xfrm flipV="1">
              <a:off x="1760" y="4215"/>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2" name="Line 142"/>
            <p:cNvSpPr>
              <a:spLocks noChangeShapeType="1"/>
            </p:cNvSpPr>
            <p:nvPr/>
          </p:nvSpPr>
          <p:spPr bwMode="auto">
            <a:xfrm flipV="1">
              <a:off x="1767" y="4086"/>
              <a:ext cx="7" cy="1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3" name="Line 143"/>
            <p:cNvSpPr>
              <a:spLocks noChangeShapeType="1"/>
            </p:cNvSpPr>
            <p:nvPr/>
          </p:nvSpPr>
          <p:spPr bwMode="auto">
            <a:xfrm flipV="1">
              <a:off x="1774" y="3986"/>
              <a:ext cx="7" cy="10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4" name="Line 144"/>
            <p:cNvSpPr>
              <a:spLocks noChangeShapeType="1"/>
            </p:cNvSpPr>
            <p:nvPr/>
          </p:nvSpPr>
          <p:spPr bwMode="auto">
            <a:xfrm flipV="1">
              <a:off x="1781" y="3907"/>
              <a:ext cx="8" cy="7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5" name="Line 145"/>
            <p:cNvSpPr>
              <a:spLocks noChangeShapeType="1"/>
            </p:cNvSpPr>
            <p:nvPr/>
          </p:nvSpPr>
          <p:spPr bwMode="auto">
            <a:xfrm flipV="1">
              <a:off x="1789" y="3843"/>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6" name="Line 146"/>
            <p:cNvSpPr>
              <a:spLocks noChangeShapeType="1"/>
            </p:cNvSpPr>
            <p:nvPr/>
          </p:nvSpPr>
          <p:spPr bwMode="auto">
            <a:xfrm flipV="1">
              <a:off x="1796" y="3771"/>
              <a:ext cx="7"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7" name="Line 147"/>
            <p:cNvSpPr>
              <a:spLocks noChangeShapeType="1"/>
            </p:cNvSpPr>
            <p:nvPr/>
          </p:nvSpPr>
          <p:spPr bwMode="auto">
            <a:xfrm flipV="1">
              <a:off x="1803" y="3685"/>
              <a:ext cx="7" cy="8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8" name="Line 148"/>
            <p:cNvSpPr>
              <a:spLocks noChangeShapeType="1"/>
            </p:cNvSpPr>
            <p:nvPr/>
          </p:nvSpPr>
          <p:spPr bwMode="auto">
            <a:xfrm flipV="1">
              <a:off x="1810" y="3628"/>
              <a:ext cx="8"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19" name="Line 149"/>
            <p:cNvSpPr>
              <a:spLocks noChangeShapeType="1"/>
            </p:cNvSpPr>
            <p:nvPr/>
          </p:nvSpPr>
          <p:spPr bwMode="auto">
            <a:xfrm flipV="1">
              <a:off x="1818" y="3592"/>
              <a:ext cx="6"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0" name="Line 150"/>
            <p:cNvSpPr>
              <a:spLocks noChangeShapeType="1"/>
            </p:cNvSpPr>
            <p:nvPr/>
          </p:nvSpPr>
          <p:spPr bwMode="auto">
            <a:xfrm flipV="1">
              <a:off x="1824" y="3556"/>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1" name="Line 151"/>
            <p:cNvSpPr>
              <a:spLocks noChangeShapeType="1"/>
            </p:cNvSpPr>
            <p:nvPr/>
          </p:nvSpPr>
          <p:spPr bwMode="auto">
            <a:xfrm flipV="1">
              <a:off x="1832" y="3521"/>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2" name="Line 152"/>
            <p:cNvSpPr>
              <a:spLocks noChangeShapeType="1"/>
            </p:cNvSpPr>
            <p:nvPr/>
          </p:nvSpPr>
          <p:spPr bwMode="auto">
            <a:xfrm flipV="1">
              <a:off x="1839" y="350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3" name="Line 153"/>
            <p:cNvSpPr>
              <a:spLocks noChangeShapeType="1"/>
            </p:cNvSpPr>
            <p:nvPr/>
          </p:nvSpPr>
          <p:spPr bwMode="auto">
            <a:xfrm flipV="1">
              <a:off x="1847" y="349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4" name="Line 154"/>
            <p:cNvSpPr>
              <a:spLocks noChangeShapeType="1"/>
            </p:cNvSpPr>
            <p:nvPr/>
          </p:nvSpPr>
          <p:spPr bwMode="auto">
            <a:xfrm>
              <a:off x="1854" y="349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5" name="Line 155"/>
            <p:cNvSpPr>
              <a:spLocks noChangeShapeType="1"/>
            </p:cNvSpPr>
            <p:nvPr/>
          </p:nvSpPr>
          <p:spPr bwMode="auto">
            <a:xfrm>
              <a:off x="1861" y="3499"/>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6" name="Line 156"/>
            <p:cNvSpPr>
              <a:spLocks noChangeShapeType="1"/>
            </p:cNvSpPr>
            <p:nvPr/>
          </p:nvSpPr>
          <p:spPr bwMode="auto">
            <a:xfrm flipV="1">
              <a:off x="1869" y="3485"/>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7" name="Line 157"/>
            <p:cNvSpPr>
              <a:spLocks noChangeShapeType="1"/>
            </p:cNvSpPr>
            <p:nvPr/>
          </p:nvSpPr>
          <p:spPr bwMode="auto">
            <a:xfrm flipV="1">
              <a:off x="1876" y="3449"/>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8" name="Line 158"/>
            <p:cNvSpPr>
              <a:spLocks noChangeShapeType="1"/>
            </p:cNvSpPr>
            <p:nvPr/>
          </p:nvSpPr>
          <p:spPr bwMode="auto">
            <a:xfrm flipV="1">
              <a:off x="1883" y="343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29" name="Line 159"/>
            <p:cNvSpPr>
              <a:spLocks noChangeShapeType="1"/>
            </p:cNvSpPr>
            <p:nvPr/>
          </p:nvSpPr>
          <p:spPr bwMode="auto">
            <a:xfrm>
              <a:off x="1891" y="3435"/>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0" name="Line 160"/>
            <p:cNvSpPr>
              <a:spLocks noChangeShapeType="1"/>
            </p:cNvSpPr>
            <p:nvPr/>
          </p:nvSpPr>
          <p:spPr bwMode="auto">
            <a:xfrm>
              <a:off x="1897" y="343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1" name="Line 161"/>
            <p:cNvSpPr>
              <a:spLocks noChangeShapeType="1"/>
            </p:cNvSpPr>
            <p:nvPr/>
          </p:nvSpPr>
          <p:spPr bwMode="auto">
            <a:xfrm>
              <a:off x="1905" y="3435"/>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2" name="Line 162"/>
            <p:cNvSpPr>
              <a:spLocks noChangeShapeType="1"/>
            </p:cNvSpPr>
            <p:nvPr/>
          </p:nvSpPr>
          <p:spPr bwMode="auto">
            <a:xfrm flipV="1">
              <a:off x="1912" y="3428"/>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3" name="Line 163"/>
            <p:cNvSpPr>
              <a:spLocks noChangeShapeType="1"/>
            </p:cNvSpPr>
            <p:nvPr/>
          </p:nvSpPr>
          <p:spPr bwMode="auto">
            <a:xfrm flipV="1">
              <a:off x="1919" y="3392"/>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4" name="Line 164"/>
            <p:cNvSpPr>
              <a:spLocks noChangeShapeType="1"/>
            </p:cNvSpPr>
            <p:nvPr/>
          </p:nvSpPr>
          <p:spPr bwMode="auto">
            <a:xfrm flipV="1">
              <a:off x="1927" y="336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5" name="Line 165"/>
            <p:cNvSpPr>
              <a:spLocks noChangeShapeType="1"/>
            </p:cNvSpPr>
            <p:nvPr/>
          </p:nvSpPr>
          <p:spPr bwMode="auto">
            <a:xfrm flipV="1">
              <a:off x="1934" y="334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6" name="Line 166"/>
            <p:cNvSpPr>
              <a:spLocks noChangeShapeType="1"/>
            </p:cNvSpPr>
            <p:nvPr/>
          </p:nvSpPr>
          <p:spPr bwMode="auto">
            <a:xfrm>
              <a:off x="1941" y="3342"/>
              <a:ext cx="9"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7" name="Line 167"/>
            <p:cNvSpPr>
              <a:spLocks noChangeShapeType="1"/>
            </p:cNvSpPr>
            <p:nvPr/>
          </p:nvSpPr>
          <p:spPr bwMode="auto">
            <a:xfrm>
              <a:off x="1950" y="334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8" name="Line 168"/>
            <p:cNvSpPr>
              <a:spLocks noChangeShapeType="1"/>
            </p:cNvSpPr>
            <p:nvPr/>
          </p:nvSpPr>
          <p:spPr bwMode="auto">
            <a:xfrm flipV="1">
              <a:off x="1956" y="334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39" name="Line 169"/>
            <p:cNvSpPr>
              <a:spLocks noChangeShapeType="1"/>
            </p:cNvSpPr>
            <p:nvPr/>
          </p:nvSpPr>
          <p:spPr bwMode="auto">
            <a:xfrm>
              <a:off x="1963" y="334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0" name="Line 170"/>
            <p:cNvSpPr>
              <a:spLocks noChangeShapeType="1"/>
            </p:cNvSpPr>
            <p:nvPr/>
          </p:nvSpPr>
          <p:spPr bwMode="auto">
            <a:xfrm>
              <a:off x="1970" y="334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1" name="Line 171"/>
            <p:cNvSpPr>
              <a:spLocks noChangeShapeType="1"/>
            </p:cNvSpPr>
            <p:nvPr/>
          </p:nvSpPr>
          <p:spPr bwMode="auto">
            <a:xfrm>
              <a:off x="1977" y="3356"/>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2" name="Line 172"/>
            <p:cNvSpPr>
              <a:spLocks noChangeShapeType="1"/>
            </p:cNvSpPr>
            <p:nvPr/>
          </p:nvSpPr>
          <p:spPr bwMode="auto">
            <a:xfrm>
              <a:off x="1985" y="3378"/>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3" name="Line 173"/>
            <p:cNvSpPr>
              <a:spLocks noChangeShapeType="1"/>
            </p:cNvSpPr>
            <p:nvPr/>
          </p:nvSpPr>
          <p:spPr bwMode="auto">
            <a:xfrm flipV="1">
              <a:off x="1992" y="3378"/>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4" name="Line 174"/>
            <p:cNvSpPr>
              <a:spLocks noChangeShapeType="1"/>
            </p:cNvSpPr>
            <p:nvPr/>
          </p:nvSpPr>
          <p:spPr bwMode="auto">
            <a:xfrm flipV="1">
              <a:off x="1999" y="334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5" name="Line 175"/>
            <p:cNvSpPr>
              <a:spLocks noChangeShapeType="1"/>
            </p:cNvSpPr>
            <p:nvPr/>
          </p:nvSpPr>
          <p:spPr bwMode="auto">
            <a:xfrm flipV="1">
              <a:off x="2007" y="3320"/>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6" name="Line 176"/>
            <p:cNvSpPr>
              <a:spLocks noChangeShapeType="1"/>
            </p:cNvSpPr>
            <p:nvPr/>
          </p:nvSpPr>
          <p:spPr bwMode="auto">
            <a:xfrm flipV="1">
              <a:off x="2014" y="3284"/>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7" name="Line 177"/>
            <p:cNvSpPr>
              <a:spLocks noChangeShapeType="1"/>
            </p:cNvSpPr>
            <p:nvPr/>
          </p:nvSpPr>
          <p:spPr bwMode="auto">
            <a:xfrm flipV="1">
              <a:off x="2021"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8" name="Line 178"/>
            <p:cNvSpPr>
              <a:spLocks noChangeShapeType="1"/>
            </p:cNvSpPr>
            <p:nvPr/>
          </p:nvSpPr>
          <p:spPr bwMode="auto">
            <a:xfrm flipV="1">
              <a:off x="2029" y="3270"/>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49" name="Line 179"/>
            <p:cNvSpPr>
              <a:spLocks noChangeShapeType="1"/>
            </p:cNvSpPr>
            <p:nvPr/>
          </p:nvSpPr>
          <p:spPr bwMode="auto">
            <a:xfrm flipV="1">
              <a:off x="2035" y="3262"/>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0" name="Line 180"/>
            <p:cNvSpPr>
              <a:spLocks noChangeShapeType="1"/>
            </p:cNvSpPr>
            <p:nvPr/>
          </p:nvSpPr>
          <p:spPr bwMode="auto">
            <a:xfrm>
              <a:off x="2043" y="3262"/>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1" name="Line 181"/>
            <p:cNvSpPr>
              <a:spLocks noChangeShapeType="1"/>
            </p:cNvSpPr>
            <p:nvPr/>
          </p:nvSpPr>
          <p:spPr bwMode="auto">
            <a:xfrm>
              <a:off x="2051" y="3277"/>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2" name="Line 182"/>
            <p:cNvSpPr>
              <a:spLocks noChangeShapeType="1"/>
            </p:cNvSpPr>
            <p:nvPr/>
          </p:nvSpPr>
          <p:spPr bwMode="auto">
            <a:xfrm>
              <a:off x="2057" y="329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3" name="Line 183"/>
            <p:cNvSpPr>
              <a:spLocks noChangeShapeType="1"/>
            </p:cNvSpPr>
            <p:nvPr/>
          </p:nvSpPr>
          <p:spPr bwMode="auto">
            <a:xfrm>
              <a:off x="2065" y="332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4" name="Line 184"/>
            <p:cNvSpPr>
              <a:spLocks noChangeShapeType="1"/>
            </p:cNvSpPr>
            <p:nvPr/>
          </p:nvSpPr>
          <p:spPr bwMode="auto">
            <a:xfrm flipV="1">
              <a:off x="2072" y="333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5" name="Line 185"/>
            <p:cNvSpPr>
              <a:spLocks noChangeShapeType="1"/>
            </p:cNvSpPr>
            <p:nvPr/>
          </p:nvSpPr>
          <p:spPr bwMode="auto">
            <a:xfrm flipV="1">
              <a:off x="2080" y="331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6" name="Line 186"/>
            <p:cNvSpPr>
              <a:spLocks noChangeShapeType="1"/>
            </p:cNvSpPr>
            <p:nvPr/>
          </p:nvSpPr>
          <p:spPr bwMode="auto">
            <a:xfrm>
              <a:off x="2087" y="3313"/>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7" name="Line 187"/>
            <p:cNvSpPr>
              <a:spLocks noChangeShapeType="1"/>
            </p:cNvSpPr>
            <p:nvPr/>
          </p:nvSpPr>
          <p:spPr bwMode="auto">
            <a:xfrm>
              <a:off x="2094" y="3313"/>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8" name="Line 188"/>
            <p:cNvSpPr>
              <a:spLocks noChangeShapeType="1"/>
            </p:cNvSpPr>
            <p:nvPr/>
          </p:nvSpPr>
          <p:spPr bwMode="auto">
            <a:xfrm>
              <a:off x="2101" y="331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59" name="Line 189"/>
            <p:cNvSpPr>
              <a:spLocks noChangeShapeType="1"/>
            </p:cNvSpPr>
            <p:nvPr/>
          </p:nvSpPr>
          <p:spPr bwMode="auto">
            <a:xfrm>
              <a:off x="2108" y="333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0" name="Line 190"/>
            <p:cNvSpPr>
              <a:spLocks noChangeShapeType="1"/>
            </p:cNvSpPr>
            <p:nvPr/>
          </p:nvSpPr>
          <p:spPr bwMode="auto">
            <a:xfrm flipV="1">
              <a:off x="2116" y="332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1" name="Line 191"/>
            <p:cNvSpPr>
              <a:spLocks noChangeShapeType="1"/>
            </p:cNvSpPr>
            <p:nvPr/>
          </p:nvSpPr>
          <p:spPr bwMode="auto">
            <a:xfrm>
              <a:off x="2123" y="332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2" name="Line 192"/>
            <p:cNvSpPr>
              <a:spLocks noChangeShapeType="1"/>
            </p:cNvSpPr>
            <p:nvPr/>
          </p:nvSpPr>
          <p:spPr bwMode="auto">
            <a:xfrm flipV="1">
              <a:off x="2131" y="330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3" name="Line 193"/>
            <p:cNvSpPr>
              <a:spLocks noChangeShapeType="1"/>
            </p:cNvSpPr>
            <p:nvPr/>
          </p:nvSpPr>
          <p:spPr bwMode="auto">
            <a:xfrm flipV="1">
              <a:off x="2138" y="3291"/>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4" name="Line 194"/>
            <p:cNvSpPr>
              <a:spLocks noChangeShapeType="1"/>
            </p:cNvSpPr>
            <p:nvPr/>
          </p:nvSpPr>
          <p:spPr bwMode="auto">
            <a:xfrm>
              <a:off x="2145" y="3291"/>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5" name="Line 195"/>
            <p:cNvSpPr>
              <a:spLocks noChangeShapeType="1"/>
            </p:cNvSpPr>
            <p:nvPr/>
          </p:nvSpPr>
          <p:spPr bwMode="auto">
            <a:xfrm flipV="1">
              <a:off x="2152" y="3291"/>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6" name="Line 196"/>
            <p:cNvSpPr>
              <a:spLocks noChangeShapeType="1"/>
            </p:cNvSpPr>
            <p:nvPr/>
          </p:nvSpPr>
          <p:spPr bwMode="auto">
            <a:xfrm flipV="1">
              <a:off x="2160"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7" name="Line 197"/>
            <p:cNvSpPr>
              <a:spLocks noChangeShapeType="1"/>
            </p:cNvSpPr>
            <p:nvPr/>
          </p:nvSpPr>
          <p:spPr bwMode="auto">
            <a:xfrm>
              <a:off x="2167" y="3284"/>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8" name="Line 198"/>
            <p:cNvSpPr>
              <a:spLocks noChangeShapeType="1"/>
            </p:cNvSpPr>
            <p:nvPr/>
          </p:nvSpPr>
          <p:spPr bwMode="auto">
            <a:xfrm>
              <a:off x="2175" y="3291"/>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69" name="Line 199"/>
            <p:cNvSpPr>
              <a:spLocks noChangeShapeType="1"/>
            </p:cNvSpPr>
            <p:nvPr/>
          </p:nvSpPr>
          <p:spPr bwMode="auto">
            <a:xfrm>
              <a:off x="2181" y="3306"/>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0" name="Line 200"/>
            <p:cNvSpPr>
              <a:spLocks noChangeShapeType="1"/>
            </p:cNvSpPr>
            <p:nvPr/>
          </p:nvSpPr>
          <p:spPr bwMode="auto">
            <a:xfrm>
              <a:off x="2189" y="332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1" name="Line 201"/>
            <p:cNvSpPr>
              <a:spLocks noChangeShapeType="1"/>
            </p:cNvSpPr>
            <p:nvPr/>
          </p:nvSpPr>
          <p:spPr bwMode="auto">
            <a:xfrm>
              <a:off x="2196" y="334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2" name="Line 202"/>
            <p:cNvSpPr>
              <a:spLocks noChangeShapeType="1"/>
            </p:cNvSpPr>
            <p:nvPr/>
          </p:nvSpPr>
          <p:spPr bwMode="auto">
            <a:xfrm flipV="1">
              <a:off x="2203" y="332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3" name="Line 203"/>
            <p:cNvSpPr>
              <a:spLocks noChangeShapeType="1"/>
            </p:cNvSpPr>
            <p:nvPr/>
          </p:nvSpPr>
          <p:spPr bwMode="auto">
            <a:xfrm flipV="1">
              <a:off x="2210" y="329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4" name="Line 204"/>
            <p:cNvSpPr>
              <a:spLocks noChangeShapeType="1"/>
            </p:cNvSpPr>
            <p:nvPr/>
          </p:nvSpPr>
          <p:spPr bwMode="auto">
            <a:xfrm flipV="1">
              <a:off x="2218" y="3291"/>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5" name="Line 205"/>
            <p:cNvSpPr>
              <a:spLocks noChangeShapeType="1"/>
            </p:cNvSpPr>
            <p:nvPr/>
          </p:nvSpPr>
          <p:spPr bwMode="auto">
            <a:xfrm flipV="1">
              <a:off x="2224" y="327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6" name="Line 206"/>
            <p:cNvSpPr>
              <a:spLocks noChangeShapeType="1"/>
            </p:cNvSpPr>
            <p:nvPr/>
          </p:nvSpPr>
          <p:spPr bwMode="auto">
            <a:xfrm>
              <a:off x="2232" y="327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7" name="Line 207"/>
            <p:cNvSpPr>
              <a:spLocks noChangeShapeType="1"/>
            </p:cNvSpPr>
            <p:nvPr/>
          </p:nvSpPr>
          <p:spPr bwMode="auto">
            <a:xfrm>
              <a:off x="2239"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8" name="Line 208"/>
            <p:cNvSpPr>
              <a:spLocks noChangeShapeType="1"/>
            </p:cNvSpPr>
            <p:nvPr/>
          </p:nvSpPr>
          <p:spPr bwMode="auto">
            <a:xfrm>
              <a:off x="2247"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79" name="Line 209"/>
            <p:cNvSpPr>
              <a:spLocks noChangeShapeType="1"/>
            </p:cNvSpPr>
            <p:nvPr/>
          </p:nvSpPr>
          <p:spPr bwMode="auto">
            <a:xfrm>
              <a:off x="2254" y="3291"/>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0" name="Line 210"/>
            <p:cNvSpPr>
              <a:spLocks noChangeShapeType="1"/>
            </p:cNvSpPr>
            <p:nvPr/>
          </p:nvSpPr>
          <p:spPr bwMode="auto">
            <a:xfrm flipV="1">
              <a:off x="2261"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1" name="Line 211"/>
            <p:cNvSpPr>
              <a:spLocks noChangeShapeType="1"/>
            </p:cNvSpPr>
            <p:nvPr/>
          </p:nvSpPr>
          <p:spPr bwMode="auto">
            <a:xfrm flipV="1">
              <a:off x="2268"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2" name="Line 212"/>
            <p:cNvSpPr>
              <a:spLocks noChangeShapeType="1"/>
            </p:cNvSpPr>
            <p:nvPr/>
          </p:nvSpPr>
          <p:spPr bwMode="auto">
            <a:xfrm>
              <a:off x="2276" y="327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3" name="Line 213"/>
            <p:cNvSpPr>
              <a:spLocks noChangeShapeType="1"/>
            </p:cNvSpPr>
            <p:nvPr/>
          </p:nvSpPr>
          <p:spPr bwMode="auto">
            <a:xfrm>
              <a:off x="2283" y="3284"/>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4" name="Line 214"/>
            <p:cNvSpPr>
              <a:spLocks noChangeShapeType="1"/>
            </p:cNvSpPr>
            <p:nvPr/>
          </p:nvSpPr>
          <p:spPr bwMode="auto">
            <a:xfrm>
              <a:off x="2291" y="3313"/>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5" name="Line 215"/>
            <p:cNvSpPr>
              <a:spLocks noChangeShapeType="1"/>
            </p:cNvSpPr>
            <p:nvPr/>
          </p:nvSpPr>
          <p:spPr bwMode="auto">
            <a:xfrm flipV="1">
              <a:off x="2297" y="331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6" name="Line 216"/>
            <p:cNvSpPr>
              <a:spLocks noChangeShapeType="1"/>
            </p:cNvSpPr>
            <p:nvPr/>
          </p:nvSpPr>
          <p:spPr bwMode="auto">
            <a:xfrm flipV="1">
              <a:off x="2305"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7" name="Line 217"/>
            <p:cNvSpPr>
              <a:spLocks noChangeShapeType="1"/>
            </p:cNvSpPr>
            <p:nvPr/>
          </p:nvSpPr>
          <p:spPr bwMode="auto">
            <a:xfrm flipV="1">
              <a:off x="2312" y="3291"/>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8" name="Line 218"/>
            <p:cNvSpPr>
              <a:spLocks noChangeShapeType="1"/>
            </p:cNvSpPr>
            <p:nvPr/>
          </p:nvSpPr>
          <p:spPr bwMode="auto">
            <a:xfrm flipV="1">
              <a:off x="2319" y="327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89" name="Line 219"/>
            <p:cNvSpPr>
              <a:spLocks noChangeShapeType="1"/>
            </p:cNvSpPr>
            <p:nvPr/>
          </p:nvSpPr>
          <p:spPr bwMode="auto">
            <a:xfrm>
              <a:off x="2327" y="327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0" name="Line 220"/>
            <p:cNvSpPr>
              <a:spLocks noChangeShapeType="1"/>
            </p:cNvSpPr>
            <p:nvPr/>
          </p:nvSpPr>
          <p:spPr bwMode="auto">
            <a:xfrm flipV="1">
              <a:off x="2334"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1" name="Line 221"/>
            <p:cNvSpPr>
              <a:spLocks noChangeShapeType="1"/>
            </p:cNvSpPr>
            <p:nvPr/>
          </p:nvSpPr>
          <p:spPr bwMode="auto">
            <a:xfrm>
              <a:off x="2341" y="327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2" name="Line 222"/>
            <p:cNvSpPr>
              <a:spLocks noChangeShapeType="1"/>
            </p:cNvSpPr>
            <p:nvPr/>
          </p:nvSpPr>
          <p:spPr bwMode="auto">
            <a:xfrm>
              <a:off x="2349"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3" name="Line 223"/>
            <p:cNvSpPr>
              <a:spLocks noChangeShapeType="1"/>
            </p:cNvSpPr>
            <p:nvPr/>
          </p:nvSpPr>
          <p:spPr bwMode="auto">
            <a:xfrm>
              <a:off x="2356" y="3277"/>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4" name="Line 224"/>
            <p:cNvSpPr>
              <a:spLocks noChangeShapeType="1"/>
            </p:cNvSpPr>
            <p:nvPr/>
          </p:nvSpPr>
          <p:spPr bwMode="auto">
            <a:xfrm>
              <a:off x="2363" y="3291"/>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5" name="Line 225"/>
            <p:cNvSpPr>
              <a:spLocks noChangeShapeType="1"/>
            </p:cNvSpPr>
            <p:nvPr/>
          </p:nvSpPr>
          <p:spPr bwMode="auto">
            <a:xfrm flipV="1">
              <a:off x="2371"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6" name="Line 226"/>
            <p:cNvSpPr>
              <a:spLocks noChangeShapeType="1"/>
            </p:cNvSpPr>
            <p:nvPr/>
          </p:nvSpPr>
          <p:spPr bwMode="auto">
            <a:xfrm>
              <a:off x="2378" y="330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7" name="Line 227"/>
            <p:cNvSpPr>
              <a:spLocks noChangeShapeType="1"/>
            </p:cNvSpPr>
            <p:nvPr/>
          </p:nvSpPr>
          <p:spPr bwMode="auto">
            <a:xfrm>
              <a:off x="2385"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8" name="Line 228"/>
            <p:cNvSpPr>
              <a:spLocks noChangeShapeType="1"/>
            </p:cNvSpPr>
            <p:nvPr/>
          </p:nvSpPr>
          <p:spPr bwMode="auto">
            <a:xfrm flipV="1">
              <a:off x="2392" y="3306"/>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899" name="Line 229"/>
            <p:cNvSpPr>
              <a:spLocks noChangeShapeType="1"/>
            </p:cNvSpPr>
            <p:nvPr/>
          </p:nvSpPr>
          <p:spPr bwMode="auto">
            <a:xfrm>
              <a:off x="2398" y="3306"/>
              <a:ext cx="9"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0" name="Line 230"/>
            <p:cNvSpPr>
              <a:spLocks noChangeShapeType="1"/>
            </p:cNvSpPr>
            <p:nvPr/>
          </p:nvSpPr>
          <p:spPr bwMode="auto">
            <a:xfrm>
              <a:off x="2407" y="3306"/>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1" name="Line 231"/>
            <p:cNvSpPr>
              <a:spLocks noChangeShapeType="1"/>
            </p:cNvSpPr>
            <p:nvPr/>
          </p:nvSpPr>
          <p:spPr bwMode="auto">
            <a:xfrm>
              <a:off x="2413" y="3306"/>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2" name="Line 232"/>
            <p:cNvSpPr>
              <a:spLocks noChangeShapeType="1"/>
            </p:cNvSpPr>
            <p:nvPr/>
          </p:nvSpPr>
          <p:spPr bwMode="auto">
            <a:xfrm flipV="1">
              <a:off x="2421" y="328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3" name="Line 233"/>
            <p:cNvSpPr>
              <a:spLocks noChangeShapeType="1"/>
            </p:cNvSpPr>
            <p:nvPr/>
          </p:nvSpPr>
          <p:spPr bwMode="auto">
            <a:xfrm flipV="1">
              <a:off x="2428" y="327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4" name="Line 234"/>
            <p:cNvSpPr>
              <a:spLocks noChangeShapeType="1"/>
            </p:cNvSpPr>
            <p:nvPr/>
          </p:nvSpPr>
          <p:spPr bwMode="auto">
            <a:xfrm flipV="1">
              <a:off x="2435" y="327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5" name="Line 235"/>
            <p:cNvSpPr>
              <a:spLocks noChangeShapeType="1"/>
            </p:cNvSpPr>
            <p:nvPr/>
          </p:nvSpPr>
          <p:spPr bwMode="auto">
            <a:xfrm>
              <a:off x="2443" y="327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6" name="Line 236"/>
            <p:cNvSpPr>
              <a:spLocks noChangeShapeType="1"/>
            </p:cNvSpPr>
            <p:nvPr/>
          </p:nvSpPr>
          <p:spPr bwMode="auto">
            <a:xfrm>
              <a:off x="2450"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7" name="Line 237"/>
            <p:cNvSpPr>
              <a:spLocks noChangeShapeType="1"/>
            </p:cNvSpPr>
            <p:nvPr/>
          </p:nvSpPr>
          <p:spPr bwMode="auto">
            <a:xfrm>
              <a:off x="2457"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8" name="Line 238"/>
            <p:cNvSpPr>
              <a:spLocks noChangeShapeType="1"/>
            </p:cNvSpPr>
            <p:nvPr/>
          </p:nvSpPr>
          <p:spPr bwMode="auto">
            <a:xfrm>
              <a:off x="2465" y="328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09" name="Line 239"/>
            <p:cNvSpPr>
              <a:spLocks noChangeShapeType="1"/>
            </p:cNvSpPr>
            <p:nvPr/>
          </p:nvSpPr>
          <p:spPr bwMode="auto">
            <a:xfrm>
              <a:off x="2472" y="330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0" name="Line 240"/>
            <p:cNvSpPr>
              <a:spLocks noChangeShapeType="1"/>
            </p:cNvSpPr>
            <p:nvPr/>
          </p:nvSpPr>
          <p:spPr bwMode="auto">
            <a:xfrm>
              <a:off x="2479" y="334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1" name="Line 241"/>
            <p:cNvSpPr>
              <a:spLocks noChangeShapeType="1"/>
            </p:cNvSpPr>
            <p:nvPr/>
          </p:nvSpPr>
          <p:spPr bwMode="auto">
            <a:xfrm flipV="1">
              <a:off x="2487" y="3342"/>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2" name="Line 242"/>
            <p:cNvSpPr>
              <a:spLocks noChangeShapeType="1"/>
            </p:cNvSpPr>
            <p:nvPr/>
          </p:nvSpPr>
          <p:spPr bwMode="auto">
            <a:xfrm flipV="1">
              <a:off x="2494" y="333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3" name="Line 243"/>
            <p:cNvSpPr>
              <a:spLocks noChangeShapeType="1"/>
            </p:cNvSpPr>
            <p:nvPr/>
          </p:nvSpPr>
          <p:spPr bwMode="auto">
            <a:xfrm>
              <a:off x="2501" y="3335"/>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4" name="Line 244"/>
            <p:cNvSpPr>
              <a:spLocks noChangeShapeType="1"/>
            </p:cNvSpPr>
            <p:nvPr/>
          </p:nvSpPr>
          <p:spPr bwMode="auto">
            <a:xfrm>
              <a:off x="2509" y="3342"/>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5" name="Line 245"/>
            <p:cNvSpPr>
              <a:spLocks noChangeShapeType="1"/>
            </p:cNvSpPr>
            <p:nvPr/>
          </p:nvSpPr>
          <p:spPr bwMode="auto">
            <a:xfrm>
              <a:off x="2515" y="3356"/>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6" name="Line 246"/>
            <p:cNvSpPr>
              <a:spLocks noChangeShapeType="1"/>
            </p:cNvSpPr>
            <p:nvPr/>
          </p:nvSpPr>
          <p:spPr bwMode="auto">
            <a:xfrm>
              <a:off x="2523" y="3378"/>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7" name="Line 247"/>
            <p:cNvSpPr>
              <a:spLocks noChangeShapeType="1"/>
            </p:cNvSpPr>
            <p:nvPr/>
          </p:nvSpPr>
          <p:spPr bwMode="auto">
            <a:xfrm flipV="1">
              <a:off x="2530" y="337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8" name="Line 248"/>
            <p:cNvSpPr>
              <a:spLocks noChangeShapeType="1"/>
            </p:cNvSpPr>
            <p:nvPr/>
          </p:nvSpPr>
          <p:spPr bwMode="auto">
            <a:xfrm flipV="1">
              <a:off x="2537" y="3356"/>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19" name="Line 249"/>
            <p:cNvSpPr>
              <a:spLocks noChangeShapeType="1"/>
            </p:cNvSpPr>
            <p:nvPr/>
          </p:nvSpPr>
          <p:spPr bwMode="auto">
            <a:xfrm flipV="1">
              <a:off x="2545" y="3349"/>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0" name="Line 250"/>
            <p:cNvSpPr>
              <a:spLocks noChangeShapeType="1"/>
            </p:cNvSpPr>
            <p:nvPr/>
          </p:nvSpPr>
          <p:spPr bwMode="auto">
            <a:xfrm>
              <a:off x="2551" y="334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1" name="Line 251"/>
            <p:cNvSpPr>
              <a:spLocks noChangeShapeType="1"/>
            </p:cNvSpPr>
            <p:nvPr/>
          </p:nvSpPr>
          <p:spPr bwMode="auto">
            <a:xfrm>
              <a:off x="2559" y="3356"/>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2" name="Line 252"/>
            <p:cNvSpPr>
              <a:spLocks noChangeShapeType="1"/>
            </p:cNvSpPr>
            <p:nvPr/>
          </p:nvSpPr>
          <p:spPr bwMode="auto">
            <a:xfrm>
              <a:off x="2566" y="3384"/>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3" name="Line 253"/>
            <p:cNvSpPr>
              <a:spLocks noChangeShapeType="1"/>
            </p:cNvSpPr>
            <p:nvPr/>
          </p:nvSpPr>
          <p:spPr bwMode="auto">
            <a:xfrm>
              <a:off x="2574" y="339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4" name="Line 254"/>
            <p:cNvSpPr>
              <a:spLocks noChangeShapeType="1"/>
            </p:cNvSpPr>
            <p:nvPr/>
          </p:nvSpPr>
          <p:spPr bwMode="auto">
            <a:xfrm>
              <a:off x="2581" y="340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5" name="Line 255"/>
            <p:cNvSpPr>
              <a:spLocks noChangeShapeType="1"/>
            </p:cNvSpPr>
            <p:nvPr/>
          </p:nvSpPr>
          <p:spPr bwMode="auto">
            <a:xfrm>
              <a:off x="2588" y="3420"/>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6" name="Line 256"/>
            <p:cNvSpPr>
              <a:spLocks noChangeShapeType="1"/>
            </p:cNvSpPr>
            <p:nvPr/>
          </p:nvSpPr>
          <p:spPr bwMode="auto">
            <a:xfrm>
              <a:off x="2596" y="3449"/>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7" name="Line 257"/>
            <p:cNvSpPr>
              <a:spLocks noChangeShapeType="1"/>
            </p:cNvSpPr>
            <p:nvPr/>
          </p:nvSpPr>
          <p:spPr bwMode="auto">
            <a:xfrm>
              <a:off x="2603" y="350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8" name="Line 258"/>
            <p:cNvSpPr>
              <a:spLocks noChangeShapeType="1"/>
            </p:cNvSpPr>
            <p:nvPr/>
          </p:nvSpPr>
          <p:spPr bwMode="auto">
            <a:xfrm flipV="1">
              <a:off x="2610" y="3499"/>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29" name="Line 259"/>
            <p:cNvSpPr>
              <a:spLocks noChangeShapeType="1"/>
            </p:cNvSpPr>
            <p:nvPr/>
          </p:nvSpPr>
          <p:spPr bwMode="auto">
            <a:xfrm flipV="1">
              <a:off x="2618" y="349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0" name="Line 260"/>
            <p:cNvSpPr>
              <a:spLocks noChangeShapeType="1"/>
            </p:cNvSpPr>
            <p:nvPr/>
          </p:nvSpPr>
          <p:spPr bwMode="auto">
            <a:xfrm flipV="1">
              <a:off x="2625" y="3471"/>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1" name="Line 261"/>
            <p:cNvSpPr>
              <a:spLocks noChangeShapeType="1"/>
            </p:cNvSpPr>
            <p:nvPr/>
          </p:nvSpPr>
          <p:spPr bwMode="auto">
            <a:xfrm>
              <a:off x="2633" y="3471"/>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2" name="Line 262"/>
            <p:cNvSpPr>
              <a:spLocks noChangeShapeType="1"/>
            </p:cNvSpPr>
            <p:nvPr/>
          </p:nvSpPr>
          <p:spPr bwMode="auto">
            <a:xfrm>
              <a:off x="2639" y="348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3" name="Line 263"/>
            <p:cNvSpPr>
              <a:spLocks noChangeShapeType="1"/>
            </p:cNvSpPr>
            <p:nvPr/>
          </p:nvSpPr>
          <p:spPr bwMode="auto">
            <a:xfrm>
              <a:off x="2647" y="349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4" name="Line 264"/>
            <p:cNvSpPr>
              <a:spLocks noChangeShapeType="1"/>
            </p:cNvSpPr>
            <p:nvPr/>
          </p:nvSpPr>
          <p:spPr bwMode="auto">
            <a:xfrm>
              <a:off x="2654" y="3513"/>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5" name="Line 265"/>
            <p:cNvSpPr>
              <a:spLocks noChangeShapeType="1"/>
            </p:cNvSpPr>
            <p:nvPr/>
          </p:nvSpPr>
          <p:spPr bwMode="auto">
            <a:xfrm>
              <a:off x="2661" y="3549"/>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6" name="Line 266"/>
            <p:cNvSpPr>
              <a:spLocks noChangeShapeType="1"/>
            </p:cNvSpPr>
            <p:nvPr/>
          </p:nvSpPr>
          <p:spPr bwMode="auto">
            <a:xfrm>
              <a:off x="2668" y="3613"/>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7" name="Line 267"/>
            <p:cNvSpPr>
              <a:spLocks noChangeShapeType="1"/>
            </p:cNvSpPr>
            <p:nvPr/>
          </p:nvSpPr>
          <p:spPr bwMode="auto">
            <a:xfrm>
              <a:off x="2675" y="3671"/>
              <a:ext cx="7" cy="7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8" name="Line 268"/>
            <p:cNvSpPr>
              <a:spLocks noChangeShapeType="1"/>
            </p:cNvSpPr>
            <p:nvPr/>
          </p:nvSpPr>
          <p:spPr bwMode="auto">
            <a:xfrm>
              <a:off x="2682" y="3742"/>
              <a:ext cx="8"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39" name="Line 269"/>
            <p:cNvSpPr>
              <a:spLocks noChangeShapeType="1"/>
            </p:cNvSpPr>
            <p:nvPr/>
          </p:nvSpPr>
          <p:spPr bwMode="auto">
            <a:xfrm>
              <a:off x="2690" y="3814"/>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0" name="Line 270"/>
            <p:cNvSpPr>
              <a:spLocks noChangeShapeType="1"/>
            </p:cNvSpPr>
            <p:nvPr/>
          </p:nvSpPr>
          <p:spPr bwMode="auto">
            <a:xfrm>
              <a:off x="2697" y="3864"/>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1" name="Line 271"/>
            <p:cNvSpPr>
              <a:spLocks noChangeShapeType="1"/>
            </p:cNvSpPr>
            <p:nvPr/>
          </p:nvSpPr>
          <p:spPr bwMode="auto">
            <a:xfrm>
              <a:off x="2704" y="3928"/>
              <a:ext cx="8"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2" name="Line 272"/>
            <p:cNvSpPr>
              <a:spLocks noChangeShapeType="1"/>
            </p:cNvSpPr>
            <p:nvPr/>
          </p:nvSpPr>
          <p:spPr bwMode="auto">
            <a:xfrm>
              <a:off x="2712" y="4000"/>
              <a:ext cx="7" cy="8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3" name="Line 273"/>
            <p:cNvSpPr>
              <a:spLocks noChangeShapeType="1"/>
            </p:cNvSpPr>
            <p:nvPr/>
          </p:nvSpPr>
          <p:spPr bwMode="auto">
            <a:xfrm>
              <a:off x="2719" y="4086"/>
              <a:ext cx="7" cy="7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4" name="Line 274"/>
            <p:cNvSpPr>
              <a:spLocks noChangeShapeType="1"/>
            </p:cNvSpPr>
            <p:nvPr/>
          </p:nvSpPr>
          <p:spPr bwMode="auto">
            <a:xfrm>
              <a:off x="2726" y="416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5" name="Line 275"/>
            <p:cNvSpPr>
              <a:spLocks noChangeShapeType="1"/>
            </p:cNvSpPr>
            <p:nvPr/>
          </p:nvSpPr>
          <p:spPr bwMode="auto">
            <a:xfrm>
              <a:off x="2734" y="419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6" name="Line 276"/>
            <p:cNvSpPr>
              <a:spLocks noChangeShapeType="1"/>
            </p:cNvSpPr>
            <p:nvPr/>
          </p:nvSpPr>
          <p:spPr bwMode="auto">
            <a:xfrm>
              <a:off x="2740" y="4200"/>
              <a:ext cx="9"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7" name="Line 277"/>
            <p:cNvSpPr>
              <a:spLocks noChangeShapeType="1"/>
            </p:cNvSpPr>
            <p:nvPr/>
          </p:nvSpPr>
          <p:spPr bwMode="auto">
            <a:xfrm>
              <a:off x="2749" y="4200"/>
              <a:ext cx="6"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8" name="Line 278"/>
            <p:cNvSpPr>
              <a:spLocks noChangeShapeType="1"/>
            </p:cNvSpPr>
            <p:nvPr/>
          </p:nvSpPr>
          <p:spPr bwMode="auto">
            <a:xfrm>
              <a:off x="2755" y="4230"/>
              <a:ext cx="8"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49" name="Line 279"/>
            <p:cNvSpPr>
              <a:spLocks noChangeShapeType="1"/>
            </p:cNvSpPr>
            <p:nvPr/>
          </p:nvSpPr>
          <p:spPr bwMode="auto">
            <a:xfrm>
              <a:off x="2763" y="4279"/>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0" name="Line 280"/>
            <p:cNvSpPr>
              <a:spLocks noChangeShapeType="1"/>
            </p:cNvSpPr>
            <p:nvPr/>
          </p:nvSpPr>
          <p:spPr bwMode="auto">
            <a:xfrm>
              <a:off x="2770" y="4329"/>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1" name="Line 281"/>
            <p:cNvSpPr>
              <a:spLocks noChangeShapeType="1"/>
            </p:cNvSpPr>
            <p:nvPr/>
          </p:nvSpPr>
          <p:spPr bwMode="auto">
            <a:xfrm>
              <a:off x="2777" y="4387"/>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2" name="Line 282"/>
            <p:cNvSpPr>
              <a:spLocks noChangeShapeType="1"/>
            </p:cNvSpPr>
            <p:nvPr/>
          </p:nvSpPr>
          <p:spPr bwMode="auto">
            <a:xfrm flipV="1">
              <a:off x="2784" y="4365"/>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3" name="Line 283"/>
            <p:cNvSpPr>
              <a:spLocks noChangeShapeType="1"/>
            </p:cNvSpPr>
            <p:nvPr/>
          </p:nvSpPr>
          <p:spPr bwMode="auto">
            <a:xfrm flipV="1">
              <a:off x="2792" y="4351"/>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4" name="Line 284"/>
            <p:cNvSpPr>
              <a:spLocks noChangeShapeType="1"/>
            </p:cNvSpPr>
            <p:nvPr/>
          </p:nvSpPr>
          <p:spPr bwMode="auto">
            <a:xfrm>
              <a:off x="2798" y="4351"/>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5" name="Line 285"/>
            <p:cNvSpPr>
              <a:spLocks noChangeShapeType="1"/>
            </p:cNvSpPr>
            <p:nvPr/>
          </p:nvSpPr>
          <p:spPr bwMode="auto">
            <a:xfrm>
              <a:off x="2806" y="4365"/>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6" name="Line 286"/>
            <p:cNvSpPr>
              <a:spLocks noChangeShapeType="1"/>
            </p:cNvSpPr>
            <p:nvPr/>
          </p:nvSpPr>
          <p:spPr bwMode="auto">
            <a:xfrm>
              <a:off x="2813" y="4401"/>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7" name="Line 287"/>
            <p:cNvSpPr>
              <a:spLocks noChangeShapeType="1"/>
            </p:cNvSpPr>
            <p:nvPr/>
          </p:nvSpPr>
          <p:spPr bwMode="auto">
            <a:xfrm>
              <a:off x="2820" y="4458"/>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8" name="Line 288"/>
            <p:cNvSpPr>
              <a:spLocks noChangeShapeType="1"/>
            </p:cNvSpPr>
            <p:nvPr/>
          </p:nvSpPr>
          <p:spPr bwMode="auto">
            <a:xfrm>
              <a:off x="2828" y="449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59" name="Line 289"/>
            <p:cNvSpPr>
              <a:spLocks noChangeShapeType="1"/>
            </p:cNvSpPr>
            <p:nvPr/>
          </p:nvSpPr>
          <p:spPr bwMode="auto">
            <a:xfrm flipV="1">
              <a:off x="2835" y="4465"/>
              <a:ext cx="7"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0" name="Line 290"/>
            <p:cNvSpPr>
              <a:spLocks noChangeShapeType="1"/>
            </p:cNvSpPr>
            <p:nvPr/>
          </p:nvSpPr>
          <p:spPr bwMode="auto">
            <a:xfrm flipV="1">
              <a:off x="2842" y="4408"/>
              <a:ext cx="9"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1" name="Line 291"/>
            <p:cNvSpPr>
              <a:spLocks noChangeShapeType="1"/>
            </p:cNvSpPr>
            <p:nvPr/>
          </p:nvSpPr>
          <p:spPr bwMode="auto">
            <a:xfrm flipV="1">
              <a:off x="2851" y="4394"/>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2" name="Line 292"/>
            <p:cNvSpPr>
              <a:spLocks noChangeShapeType="1"/>
            </p:cNvSpPr>
            <p:nvPr/>
          </p:nvSpPr>
          <p:spPr bwMode="auto">
            <a:xfrm>
              <a:off x="2857" y="4394"/>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3" name="Line 293"/>
            <p:cNvSpPr>
              <a:spLocks noChangeShapeType="1"/>
            </p:cNvSpPr>
            <p:nvPr/>
          </p:nvSpPr>
          <p:spPr bwMode="auto">
            <a:xfrm>
              <a:off x="2865" y="4394"/>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4" name="Line 294"/>
            <p:cNvSpPr>
              <a:spLocks noChangeShapeType="1"/>
            </p:cNvSpPr>
            <p:nvPr/>
          </p:nvSpPr>
          <p:spPr bwMode="auto">
            <a:xfrm>
              <a:off x="2872" y="4415"/>
              <a:ext cx="6"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5" name="Line 295"/>
            <p:cNvSpPr>
              <a:spLocks noChangeShapeType="1"/>
            </p:cNvSpPr>
            <p:nvPr/>
          </p:nvSpPr>
          <p:spPr bwMode="auto">
            <a:xfrm>
              <a:off x="2878" y="4465"/>
              <a:ext cx="8"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6" name="Line 296"/>
            <p:cNvSpPr>
              <a:spLocks noChangeShapeType="1"/>
            </p:cNvSpPr>
            <p:nvPr/>
          </p:nvSpPr>
          <p:spPr bwMode="auto">
            <a:xfrm>
              <a:off x="2886" y="4516"/>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7" name="Line 297"/>
            <p:cNvSpPr>
              <a:spLocks noChangeShapeType="1"/>
            </p:cNvSpPr>
            <p:nvPr/>
          </p:nvSpPr>
          <p:spPr bwMode="auto">
            <a:xfrm>
              <a:off x="2893" y="4551"/>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8" name="Line 298"/>
            <p:cNvSpPr>
              <a:spLocks noChangeShapeType="1"/>
            </p:cNvSpPr>
            <p:nvPr/>
          </p:nvSpPr>
          <p:spPr bwMode="auto">
            <a:xfrm flipV="1">
              <a:off x="2901" y="455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69" name="Line 299"/>
            <p:cNvSpPr>
              <a:spLocks noChangeShapeType="1"/>
            </p:cNvSpPr>
            <p:nvPr/>
          </p:nvSpPr>
          <p:spPr bwMode="auto">
            <a:xfrm flipV="1">
              <a:off x="2908" y="4508"/>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0" name="Line 300"/>
            <p:cNvSpPr>
              <a:spLocks noChangeShapeType="1"/>
            </p:cNvSpPr>
            <p:nvPr/>
          </p:nvSpPr>
          <p:spPr bwMode="auto">
            <a:xfrm flipV="1">
              <a:off x="2915" y="4494"/>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1" name="Line 301"/>
            <p:cNvSpPr>
              <a:spLocks noChangeShapeType="1"/>
            </p:cNvSpPr>
            <p:nvPr/>
          </p:nvSpPr>
          <p:spPr bwMode="auto">
            <a:xfrm>
              <a:off x="2923" y="4494"/>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2" name="Line 302"/>
            <p:cNvSpPr>
              <a:spLocks noChangeShapeType="1"/>
            </p:cNvSpPr>
            <p:nvPr/>
          </p:nvSpPr>
          <p:spPr bwMode="auto">
            <a:xfrm>
              <a:off x="2930" y="449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3" name="Line 303"/>
            <p:cNvSpPr>
              <a:spLocks noChangeShapeType="1"/>
            </p:cNvSpPr>
            <p:nvPr/>
          </p:nvSpPr>
          <p:spPr bwMode="auto">
            <a:xfrm>
              <a:off x="2937" y="451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4" name="Line 304"/>
            <p:cNvSpPr>
              <a:spLocks noChangeShapeType="1"/>
            </p:cNvSpPr>
            <p:nvPr/>
          </p:nvSpPr>
          <p:spPr bwMode="auto">
            <a:xfrm>
              <a:off x="2944" y="455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5" name="Line 305"/>
            <p:cNvSpPr>
              <a:spLocks noChangeShapeType="1"/>
            </p:cNvSpPr>
            <p:nvPr/>
          </p:nvSpPr>
          <p:spPr bwMode="auto">
            <a:xfrm>
              <a:off x="2952" y="4588"/>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6" name="Line 306"/>
            <p:cNvSpPr>
              <a:spLocks noChangeShapeType="1"/>
            </p:cNvSpPr>
            <p:nvPr/>
          </p:nvSpPr>
          <p:spPr bwMode="auto">
            <a:xfrm flipV="1">
              <a:off x="2959" y="4566"/>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7" name="Line 307"/>
            <p:cNvSpPr>
              <a:spLocks noChangeShapeType="1"/>
            </p:cNvSpPr>
            <p:nvPr/>
          </p:nvSpPr>
          <p:spPr bwMode="auto">
            <a:xfrm flipV="1">
              <a:off x="2966" y="4537"/>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8" name="Line 308"/>
            <p:cNvSpPr>
              <a:spLocks noChangeShapeType="1"/>
            </p:cNvSpPr>
            <p:nvPr/>
          </p:nvSpPr>
          <p:spPr bwMode="auto">
            <a:xfrm flipV="1">
              <a:off x="2973" y="453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79" name="Line 309"/>
            <p:cNvSpPr>
              <a:spLocks noChangeShapeType="1"/>
            </p:cNvSpPr>
            <p:nvPr/>
          </p:nvSpPr>
          <p:spPr bwMode="auto">
            <a:xfrm>
              <a:off x="2981" y="453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0" name="Line 310"/>
            <p:cNvSpPr>
              <a:spLocks noChangeShapeType="1"/>
            </p:cNvSpPr>
            <p:nvPr/>
          </p:nvSpPr>
          <p:spPr bwMode="auto">
            <a:xfrm>
              <a:off x="2988" y="4530"/>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1" name="Line 311"/>
            <p:cNvSpPr>
              <a:spLocks noChangeShapeType="1"/>
            </p:cNvSpPr>
            <p:nvPr/>
          </p:nvSpPr>
          <p:spPr bwMode="auto">
            <a:xfrm>
              <a:off x="2996" y="4551"/>
              <a:ext cx="6"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2" name="Line 312"/>
            <p:cNvSpPr>
              <a:spLocks noChangeShapeType="1"/>
            </p:cNvSpPr>
            <p:nvPr/>
          </p:nvSpPr>
          <p:spPr bwMode="auto">
            <a:xfrm>
              <a:off x="3002" y="4594"/>
              <a:ext cx="7"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3" name="Line 313"/>
            <p:cNvSpPr>
              <a:spLocks noChangeShapeType="1"/>
            </p:cNvSpPr>
            <p:nvPr/>
          </p:nvSpPr>
          <p:spPr bwMode="auto">
            <a:xfrm>
              <a:off x="3009" y="46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4" name="Line 314"/>
            <p:cNvSpPr>
              <a:spLocks noChangeShapeType="1"/>
            </p:cNvSpPr>
            <p:nvPr/>
          </p:nvSpPr>
          <p:spPr bwMode="auto">
            <a:xfrm flipV="1">
              <a:off x="3017" y="465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5" name="Line 315"/>
            <p:cNvSpPr>
              <a:spLocks noChangeShapeType="1"/>
            </p:cNvSpPr>
            <p:nvPr/>
          </p:nvSpPr>
          <p:spPr bwMode="auto">
            <a:xfrm flipV="1">
              <a:off x="3024" y="4602"/>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6" name="Line 316"/>
            <p:cNvSpPr>
              <a:spLocks noChangeShapeType="1"/>
            </p:cNvSpPr>
            <p:nvPr/>
          </p:nvSpPr>
          <p:spPr bwMode="auto">
            <a:xfrm flipV="1">
              <a:off x="3031" y="4566"/>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7" name="Line 317"/>
            <p:cNvSpPr>
              <a:spLocks noChangeShapeType="1"/>
            </p:cNvSpPr>
            <p:nvPr/>
          </p:nvSpPr>
          <p:spPr bwMode="auto">
            <a:xfrm flipV="1">
              <a:off x="3039" y="455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8" name="Line 318"/>
            <p:cNvSpPr>
              <a:spLocks noChangeShapeType="1"/>
            </p:cNvSpPr>
            <p:nvPr/>
          </p:nvSpPr>
          <p:spPr bwMode="auto">
            <a:xfrm>
              <a:off x="3046" y="455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89" name="Line 319"/>
            <p:cNvSpPr>
              <a:spLocks noChangeShapeType="1"/>
            </p:cNvSpPr>
            <p:nvPr/>
          </p:nvSpPr>
          <p:spPr bwMode="auto">
            <a:xfrm>
              <a:off x="3054" y="4566"/>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0" name="Line 320"/>
            <p:cNvSpPr>
              <a:spLocks noChangeShapeType="1"/>
            </p:cNvSpPr>
            <p:nvPr/>
          </p:nvSpPr>
          <p:spPr bwMode="auto">
            <a:xfrm>
              <a:off x="3061" y="4602"/>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1" name="Line 321"/>
            <p:cNvSpPr>
              <a:spLocks noChangeShapeType="1"/>
            </p:cNvSpPr>
            <p:nvPr/>
          </p:nvSpPr>
          <p:spPr bwMode="auto">
            <a:xfrm>
              <a:off x="3068" y="46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2" name="Line 322"/>
            <p:cNvSpPr>
              <a:spLocks noChangeShapeType="1"/>
            </p:cNvSpPr>
            <p:nvPr/>
          </p:nvSpPr>
          <p:spPr bwMode="auto">
            <a:xfrm>
              <a:off x="3076" y="467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3" name="Line 323"/>
            <p:cNvSpPr>
              <a:spLocks noChangeShapeType="1"/>
            </p:cNvSpPr>
            <p:nvPr/>
          </p:nvSpPr>
          <p:spPr bwMode="auto">
            <a:xfrm flipV="1">
              <a:off x="3082" y="4637"/>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4" name="Line 324"/>
            <p:cNvSpPr>
              <a:spLocks noChangeShapeType="1"/>
            </p:cNvSpPr>
            <p:nvPr/>
          </p:nvSpPr>
          <p:spPr bwMode="auto">
            <a:xfrm flipV="1">
              <a:off x="3090" y="4608"/>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5" name="Line 325"/>
            <p:cNvSpPr>
              <a:spLocks noChangeShapeType="1"/>
            </p:cNvSpPr>
            <p:nvPr/>
          </p:nvSpPr>
          <p:spPr bwMode="auto">
            <a:xfrm flipV="1">
              <a:off x="3097" y="4594"/>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6" name="Line 326"/>
            <p:cNvSpPr>
              <a:spLocks noChangeShapeType="1"/>
            </p:cNvSpPr>
            <p:nvPr/>
          </p:nvSpPr>
          <p:spPr bwMode="auto">
            <a:xfrm>
              <a:off x="3104" y="4594"/>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7" name="Line 327"/>
            <p:cNvSpPr>
              <a:spLocks noChangeShapeType="1"/>
            </p:cNvSpPr>
            <p:nvPr/>
          </p:nvSpPr>
          <p:spPr bwMode="auto">
            <a:xfrm>
              <a:off x="3112" y="4594"/>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8" name="Line 328"/>
            <p:cNvSpPr>
              <a:spLocks noChangeShapeType="1"/>
            </p:cNvSpPr>
            <p:nvPr/>
          </p:nvSpPr>
          <p:spPr bwMode="auto">
            <a:xfrm>
              <a:off x="3118" y="461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999" name="Line 329"/>
            <p:cNvSpPr>
              <a:spLocks noChangeShapeType="1"/>
            </p:cNvSpPr>
            <p:nvPr/>
          </p:nvSpPr>
          <p:spPr bwMode="auto">
            <a:xfrm>
              <a:off x="3125" y="4659"/>
              <a:ext cx="8"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0" name="Line 330"/>
            <p:cNvSpPr>
              <a:spLocks noChangeShapeType="1"/>
            </p:cNvSpPr>
            <p:nvPr/>
          </p:nvSpPr>
          <p:spPr bwMode="auto">
            <a:xfrm>
              <a:off x="3133" y="471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1" name="Line 331"/>
            <p:cNvSpPr>
              <a:spLocks noChangeShapeType="1"/>
            </p:cNvSpPr>
            <p:nvPr/>
          </p:nvSpPr>
          <p:spPr bwMode="auto">
            <a:xfrm flipV="1">
              <a:off x="3140" y="470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2" name="Line 332"/>
            <p:cNvSpPr>
              <a:spLocks noChangeShapeType="1"/>
            </p:cNvSpPr>
            <p:nvPr/>
          </p:nvSpPr>
          <p:spPr bwMode="auto">
            <a:xfrm flipV="1">
              <a:off x="3148" y="466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3" name="Line 333"/>
            <p:cNvSpPr>
              <a:spLocks noChangeShapeType="1"/>
            </p:cNvSpPr>
            <p:nvPr/>
          </p:nvSpPr>
          <p:spPr bwMode="auto">
            <a:xfrm flipV="1">
              <a:off x="3155" y="4637"/>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4" name="Line 334"/>
            <p:cNvSpPr>
              <a:spLocks noChangeShapeType="1"/>
            </p:cNvSpPr>
            <p:nvPr/>
          </p:nvSpPr>
          <p:spPr bwMode="auto">
            <a:xfrm>
              <a:off x="3162" y="46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5" name="Line 335"/>
            <p:cNvSpPr>
              <a:spLocks noChangeShapeType="1"/>
            </p:cNvSpPr>
            <p:nvPr/>
          </p:nvSpPr>
          <p:spPr bwMode="auto">
            <a:xfrm>
              <a:off x="3170" y="46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6" name="Line 336"/>
            <p:cNvSpPr>
              <a:spLocks noChangeShapeType="1"/>
            </p:cNvSpPr>
            <p:nvPr/>
          </p:nvSpPr>
          <p:spPr bwMode="auto">
            <a:xfrm>
              <a:off x="3177" y="46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7" name="Line 337"/>
            <p:cNvSpPr>
              <a:spLocks noChangeShapeType="1"/>
            </p:cNvSpPr>
            <p:nvPr/>
          </p:nvSpPr>
          <p:spPr bwMode="auto">
            <a:xfrm>
              <a:off x="3184" y="4687"/>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8" name="Line 338"/>
            <p:cNvSpPr>
              <a:spLocks noChangeShapeType="1"/>
            </p:cNvSpPr>
            <p:nvPr/>
          </p:nvSpPr>
          <p:spPr bwMode="auto">
            <a:xfrm>
              <a:off x="3192"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09" name="Line 339"/>
            <p:cNvSpPr>
              <a:spLocks noChangeShapeType="1"/>
            </p:cNvSpPr>
            <p:nvPr/>
          </p:nvSpPr>
          <p:spPr bwMode="auto">
            <a:xfrm>
              <a:off x="3199"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0" name="Line 340"/>
            <p:cNvSpPr>
              <a:spLocks noChangeShapeType="1"/>
            </p:cNvSpPr>
            <p:nvPr/>
          </p:nvSpPr>
          <p:spPr bwMode="auto">
            <a:xfrm flipV="1">
              <a:off x="3206"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1" name="Line 341"/>
            <p:cNvSpPr>
              <a:spLocks noChangeShapeType="1"/>
            </p:cNvSpPr>
            <p:nvPr/>
          </p:nvSpPr>
          <p:spPr bwMode="auto">
            <a:xfrm flipV="1">
              <a:off x="3213"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2" name="Line 342"/>
            <p:cNvSpPr>
              <a:spLocks noChangeShapeType="1"/>
            </p:cNvSpPr>
            <p:nvPr/>
          </p:nvSpPr>
          <p:spPr bwMode="auto">
            <a:xfrm flipV="1">
              <a:off x="3220"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3" name="Line 343"/>
            <p:cNvSpPr>
              <a:spLocks noChangeShapeType="1"/>
            </p:cNvSpPr>
            <p:nvPr/>
          </p:nvSpPr>
          <p:spPr bwMode="auto">
            <a:xfrm>
              <a:off x="3228" y="470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4" name="Line 344"/>
            <p:cNvSpPr>
              <a:spLocks noChangeShapeType="1"/>
            </p:cNvSpPr>
            <p:nvPr/>
          </p:nvSpPr>
          <p:spPr bwMode="auto">
            <a:xfrm>
              <a:off x="3235"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5" name="Line 345"/>
            <p:cNvSpPr>
              <a:spLocks noChangeShapeType="1"/>
            </p:cNvSpPr>
            <p:nvPr/>
          </p:nvSpPr>
          <p:spPr bwMode="auto">
            <a:xfrm>
              <a:off x="3242" y="4709"/>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6" name="Line 346"/>
            <p:cNvSpPr>
              <a:spLocks noChangeShapeType="1"/>
            </p:cNvSpPr>
            <p:nvPr/>
          </p:nvSpPr>
          <p:spPr bwMode="auto">
            <a:xfrm>
              <a:off x="3250" y="472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7" name="Line 347"/>
            <p:cNvSpPr>
              <a:spLocks noChangeShapeType="1"/>
            </p:cNvSpPr>
            <p:nvPr/>
          </p:nvSpPr>
          <p:spPr bwMode="auto">
            <a:xfrm>
              <a:off x="3257" y="474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8" name="Line 348"/>
            <p:cNvSpPr>
              <a:spLocks noChangeShapeType="1"/>
            </p:cNvSpPr>
            <p:nvPr/>
          </p:nvSpPr>
          <p:spPr bwMode="auto">
            <a:xfrm flipV="1">
              <a:off x="3265" y="4730"/>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19" name="Line 349"/>
            <p:cNvSpPr>
              <a:spLocks noChangeShapeType="1"/>
            </p:cNvSpPr>
            <p:nvPr/>
          </p:nvSpPr>
          <p:spPr bwMode="auto">
            <a:xfrm flipV="1">
              <a:off x="3271" y="470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0" name="Line 350"/>
            <p:cNvSpPr>
              <a:spLocks noChangeShapeType="1"/>
            </p:cNvSpPr>
            <p:nvPr/>
          </p:nvSpPr>
          <p:spPr bwMode="auto">
            <a:xfrm flipV="1">
              <a:off x="3279"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1" name="Line 351"/>
            <p:cNvSpPr>
              <a:spLocks noChangeShapeType="1"/>
            </p:cNvSpPr>
            <p:nvPr/>
          </p:nvSpPr>
          <p:spPr bwMode="auto">
            <a:xfrm>
              <a:off x="3286"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2" name="Line 352"/>
            <p:cNvSpPr>
              <a:spLocks noChangeShapeType="1"/>
            </p:cNvSpPr>
            <p:nvPr/>
          </p:nvSpPr>
          <p:spPr bwMode="auto">
            <a:xfrm>
              <a:off x="3294" y="470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3" name="Line 353"/>
            <p:cNvSpPr>
              <a:spLocks noChangeShapeType="1"/>
            </p:cNvSpPr>
            <p:nvPr/>
          </p:nvSpPr>
          <p:spPr bwMode="auto">
            <a:xfrm>
              <a:off x="3300" y="4723"/>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4" name="Line 354"/>
            <p:cNvSpPr>
              <a:spLocks noChangeShapeType="1"/>
            </p:cNvSpPr>
            <p:nvPr/>
          </p:nvSpPr>
          <p:spPr bwMode="auto">
            <a:xfrm>
              <a:off x="3308" y="4759"/>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5" name="Line 355"/>
            <p:cNvSpPr>
              <a:spLocks noChangeShapeType="1"/>
            </p:cNvSpPr>
            <p:nvPr/>
          </p:nvSpPr>
          <p:spPr bwMode="auto">
            <a:xfrm>
              <a:off x="3315" y="478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6" name="Line 356"/>
            <p:cNvSpPr>
              <a:spLocks noChangeShapeType="1"/>
            </p:cNvSpPr>
            <p:nvPr/>
          </p:nvSpPr>
          <p:spPr bwMode="auto">
            <a:xfrm flipV="1">
              <a:off x="3323" y="4787"/>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7" name="Line 357"/>
            <p:cNvSpPr>
              <a:spLocks noChangeShapeType="1"/>
            </p:cNvSpPr>
            <p:nvPr/>
          </p:nvSpPr>
          <p:spPr bwMode="auto">
            <a:xfrm flipV="1">
              <a:off x="3329" y="47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8" name="Line 358"/>
            <p:cNvSpPr>
              <a:spLocks noChangeShapeType="1"/>
            </p:cNvSpPr>
            <p:nvPr/>
          </p:nvSpPr>
          <p:spPr bwMode="auto">
            <a:xfrm flipV="1">
              <a:off x="3336" y="4737"/>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29" name="Line 359"/>
            <p:cNvSpPr>
              <a:spLocks noChangeShapeType="1"/>
            </p:cNvSpPr>
            <p:nvPr/>
          </p:nvSpPr>
          <p:spPr bwMode="auto">
            <a:xfrm flipV="1">
              <a:off x="3344" y="472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0" name="Line 360"/>
            <p:cNvSpPr>
              <a:spLocks noChangeShapeType="1"/>
            </p:cNvSpPr>
            <p:nvPr/>
          </p:nvSpPr>
          <p:spPr bwMode="auto">
            <a:xfrm>
              <a:off x="3352" y="472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1" name="Line 361"/>
            <p:cNvSpPr>
              <a:spLocks noChangeShapeType="1"/>
            </p:cNvSpPr>
            <p:nvPr/>
          </p:nvSpPr>
          <p:spPr bwMode="auto">
            <a:xfrm>
              <a:off x="3358" y="472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2" name="Line 362"/>
            <p:cNvSpPr>
              <a:spLocks noChangeShapeType="1"/>
            </p:cNvSpPr>
            <p:nvPr/>
          </p:nvSpPr>
          <p:spPr bwMode="auto">
            <a:xfrm>
              <a:off x="3366" y="4745"/>
              <a:ext cx="7"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3" name="Line 363"/>
            <p:cNvSpPr>
              <a:spLocks noChangeShapeType="1"/>
            </p:cNvSpPr>
            <p:nvPr/>
          </p:nvSpPr>
          <p:spPr bwMode="auto">
            <a:xfrm>
              <a:off x="3373"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4" name="Line 364"/>
            <p:cNvSpPr>
              <a:spLocks noChangeShapeType="1"/>
            </p:cNvSpPr>
            <p:nvPr/>
          </p:nvSpPr>
          <p:spPr bwMode="auto">
            <a:xfrm>
              <a:off x="3380" y="478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5" name="Line 365"/>
            <p:cNvSpPr>
              <a:spLocks noChangeShapeType="1"/>
            </p:cNvSpPr>
            <p:nvPr/>
          </p:nvSpPr>
          <p:spPr bwMode="auto">
            <a:xfrm flipV="1">
              <a:off x="3388" y="4759"/>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6" name="Line 366"/>
            <p:cNvSpPr>
              <a:spLocks noChangeShapeType="1"/>
            </p:cNvSpPr>
            <p:nvPr/>
          </p:nvSpPr>
          <p:spPr bwMode="auto">
            <a:xfrm flipV="1">
              <a:off x="3395" y="47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7" name="Line 367"/>
            <p:cNvSpPr>
              <a:spLocks noChangeShapeType="1"/>
            </p:cNvSpPr>
            <p:nvPr/>
          </p:nvSpPr>
          <p:spPr bwMode="auto">
            <a:xfrm flipV="1">
              <a:off x="3402" y="47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8" name="Line 368"/>
            <p:cNvSpPr>
              <a:spLocks noChangeShapeType="1"/>
            </p:cNvSpPr>
            <p:nvPr/>
          </p:nvSpPr>
          <p:spPr bwMode="auto">
            <a:xfrm>
              <a:off x="3410" y="47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39" name="Line 369"/>
            <p:cNvSpPr>
              <a:spLocks noChangeShapeType="1"/>
            </p:cNvSpPr>
            <p:nvPr/>
          </p:nvSpPr>
          <p:spPr bwMode="auto">
            <a:xfrm>
              <a:off x="3417" y="474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0" name="Line 370"/>
            <p:cNvSpPr>
              <a:spLocks noChangeShapeType="1"/>
            </p:cNvSpPr>
            <p:nvPr/>
          </p:nvSpPr>
          <p:spPr bwMode="auto">
            <a:xfrm>
              <a:off x="3424"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1" name="Line 371"/>
            <p:cNvSpPr>
              <a:spLocks noChangeShapeType="1"/>
            </p:cNvSpPr>
            <p:nvPr/>
          </p:nvSpPr>
          <p:spPr bwMode="auto">
            <a:xfrm>
              <a:off x="3431" y="4765"/>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2" name="Line 372"/>
            <p:cNvSpPr>
              <a:spLocks noChangeShapeType="1"/>
            </p:cNvSpPr>
            <p:nvPr/>
          </p:nvSpPr>
          <p:spPr bwMode="auto">
            <a:xfrm>
              <a:off x="3439"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3" name="Line 373"/>
            <p:cNvSpPr>
              <a:spLocks noChangeShapeType="1"/>
            </p:cNvSpPr>
            <p:nvPr/>
          </p:nvSpPr>
          <p:spPr bwMode="auto">
            <a:xfrm flipV="1">
              <a:off x="3446"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4" name="Line 374"/>
            <p:cNvSpPr>
              <a:spLocks noChangeShapeType="1"/>
            </p:cNvSpPr>
            <p:nvPr/>
          </p:nvSpPr>
          <p:spPr bwMode="auto">
            <a:xfrm flipV="1">
              <a:off x="3453" y="475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5" name="Line 375"/>
            <p:cNvSpPr>
              <a:spLocks noChangeShapeType="1"/>
            </p:cNvSpPr>
            <p:nvPr/>
          </p:nvSpPr>
          <p:spPr bwMode="auto">
            <a:xfrm flipV="1">
              <a:off x="3460" y="4723"/>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6" name="Line 376"/>
            <p:cNvSpPr>
              <a:spLocks noChangeShapeType="1"/>
            </p:cNvSpPr>
            <p:nvPr/>
          </p:nvSpPr>
          <p:spPr bwMode="auto">
            <a:xfrm flipV="1">
              <a:off x="3468" y="471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7" name="Line 377"/>
            <p:cNvSpPr>
              <a:spLocks noChangeShapeType="1"/>
            </p:cNvSpPr>
            <p:nvPr/>
          </p:nvSpPr>
          <p:spPr bwMode="auto">
            <a:xfrm>
              <a:off x="3475" y="471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8" name="Line 378"/>
            <p:cNvSpPr>
              <a:spLocks noChangeShapeType="1"/>
            </p:cNvSpPr>
            <p:nvPr/>
          </p:nvSpPr>
          <p:spPr bwMode="auto">
            <a:xfrm>
              <a:off x="3482" y="473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49" name="Line 379"/>
            <p:cNvSpPr>
              <a:spLocks noChangeShapeType="1"/>
            </p:cNvSpPr>
            <p:nvPr/>
          </p:nvSpPr>
          <p:spPr bwMode="auto">
            <a:xfrm>
              <a:off x="3489" y="4752"/>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0" name="Line 380"/>
            <p:cNvSpPr>
              <a:spLocks noChangeShapeType="1"/>
            </p:cNvSpPr>
            <p:nvPr/>
          </p:nvSpPr>
          <p:spPr bwMode="auto">
            <a:xfrm>
              <a:off x="3497"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1" name="Line 381"/>
            <p:cNvSpPr>
              <a:spLocks noChangeShapeType="1"/>
            </p:cNvSpPr>
            <p:nvPr/>
          </p:nvSpPr>
          <p:spPr bwMode="auto">
            <a:xfrm>
              <a:off x="3504"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2" name="Line 382"/>
            <p:cNvSpPr>
              <a:spLocks noChangeShapeType="1"/>
            </p:cNvSpPr>
            <p:nvPr/>
          </p:nvSpPr>
          <p:spPr bwMode="auto">
            <a:xfrm>
              <a:off x="3511"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3" name="Line 383"/>
            <p:cNvSpPr>
              <a:spLocks noChangeShapeType="1"/>
            </p:cNvSpPr>
            <p:nvPr/>
          </p:nvSpPr>
          <p:spPr bwMode="auto">
            <a:xfrm flipV="1">
              <a:off x="3518" y="4765"/>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4" name="Line 384"/>
            <p:cNvSpPr>
              <a:spLocks noChangeShapeType="1"/>
            </p:cNvSpPr>
            <p:nvPr/>
          </p:nvSpPr>
          <p:spPr bwMode="auto">
            <a:xfrm flipV="1">
              <a:off x="3526"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5" name="Line 385"/>
            <p:cNvSpPr>
              <a:spLocks noChangeShapeType="1"/>
            </p:cNvSpPr>
            <p:nvPr/>
          </p:nvSpPr>
          <p:spPr bwMode="auto">
            <a:xfrm>
              <a:off x="3533" y="475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6" name="Line 386"/>
            <p:cNvSpPr>
              <a:spLocks noChangeShapeType="1"/>
            </p:cNvSpPr>
            <p:nvPr/>
          </p:nvSpPr>
          <p:spPr bwMode="auto">
            <a:xfrm>
              <a:off x="3540" y="475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7" name="Line 387"/>
            <p:cNvSpPr>
              <a:spLocks noChangeShapeType="1"/>
            </p:cNvSpPr>
            <p:nvPr/>
          </p:nvSpPr>
          <p:spPr bwMode="auto">
            <a:xfrm>
              <a:off x="3547" y="475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8" name="Line 388"/>
            <p:cNvSpPr>
              <a:spLocks noChangeShapeType="1"/>
            </p:cNvSpPr>
            <p:nvPr/>
          </p:nvSpPr>
          <p:spPr bwMode="auto">
            <a:xfrm>
              <a:off x="3555"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59" name="Line 389"/>
            <p:cNvSpPr>
              <a:spLocks noChangeShapeType="1"/>
            </p:cNvSpPr>
            <p:nvPr/>
          </p:nvSpPr>
          <p:spPr bwMode="auto">
            <a:xfrm>
              <a:off x="3562" y="479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0" name="Line 390"/>
            <p:cNvSpPr>
              <a:spLocks noChangeShapeType="1"/>
            </p:cNvSpPr>
            <p:nvPr/>
          </p:nvSpPr>
          <p:spPr bwMode="auto">
            <a:xfrm flipV="1">
              <a:off x="3570" y="4795"/>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1" name="Line 391"/>
            <p:cNvSpPr>
              <a:spLocks noChangeShapeType="1"/>
            </p:cNvSpPr>
            <p:nvPr/>
          </p:nvSpPr>
          <p:spPr bwMode="auto">
            <a:xfrm flipV="1">
              <a:off x="3576" y="477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2" name="Line 392"/>
            <p:cNvSpPr>
              <a:spLocks noChangeShapeType="1"/>
            </p:cNvSpPr>
            <p:nvPr/>
          </p:nvSpPr>
          <p:spPr bwMode="auto">
            <a:xfrm flipV="1">
              <a:off x="3584"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3" name="Line 393"/>
            <p:cNvSpPr>
              <a:spLocks noChangeShapeType="1"/>
            </p:cNvSpPr>
            <p:nvPr/>
          </p:nvSpPr>
          <p:spPr bwMode="auto">
            <a:xfrm>
              <a:off x="3591" y="476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4" name="Line 394"/>
            <p:cNvSpPr>
              <a:spLocks noChangeShapeType="1"/>
            </p:cNvSpPr>
            <p:nvPr/>
          </p:nvSpPr>
          <p:spPr bwMode="auto">
            <a:xfrm>
              <a:off x="3598"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5" name="Line 395"/>
            <p:cNvSpPr>
              <a:spLocks noChangeShapeType="1"/>
            </p:cNvSpPr>
            <p:nvPr/>
          </p:nvSpPr>
          <p:spPr bwMode="auto">
            <a:xfrm>
              <a:off x="3605" y="477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6" name="Line 396"/>
            <p:cNvSpPr>
              <a:spLocks noChangeShapeType="1"/>
            </p:cNvSpPr>
            <p:nvPr/>
          </p:nvSpPr>
          <p:spPr bwMode="auto">
            <a:xfrm>
              <a:off x="3613"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7" name="Line 397"/>
            <p:cNvSpPr>
              <a:spLocks noChangeShapeType="1"/>
            </p:cNvSpPr>
            <p:nvPr/>
          </p:nvSpPr>
          <p:spPr bwMode="auto">
            <a:xfrm>
              <a:off x="3620" y="480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8" name="Line 398"/>
            <p:cNvSpPr>
              <a:spLocks noChangeShapeType="1"/>
            </p:cNvSpPr>
            <p:nvPr/>
          </p:nvSpPr>
          <p:spPr bwMode="auto">
            <a:xfrm>
              <a:off x="3628" y="4838"/>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69" name="Line 399"/>
            <p:cNvSpPr>
              <a:spLocks noChangeShapeType="1"/>
            </p:cNvSpPr>
            <p:nvPr/>
          </p:nvSpPr>
          <p:spPr bwMode="auto">
            <a:xfrm flipV="1">
              <a:off x="3635" y="4802"/>
              <a:ext cx="6"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70" name="Line 400"/>
            <p:cNvSpPr>
              <a:spLocks noChangeShapeType="1"/>
            </p:cNvSpPr>
            <p:nvPr/>
          </p:nvSpPr>
          <p:spPr bwMode="auto">
            <a:xfrm flipV="1">
              <a:off x="3641" y="4773"/>
              <a:ext cx="9"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71" name="Line 401"/>
            <p:cNvSpPr>
              <a:spLocks noChangeShapeType="1"/>
            </p:cNvSpPr>
            <p:nvPr/>
          </p:nvSpPr>
          <p:spPr bwMode="auto">
            <a:xfrm flipV="1">
              <a:off x="3650" y="4765"/>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72" name="Line 402"/>
            <p:cNvSpPr>
              <a:spLocks noChangeShapeType="1"/>
            </p:cNvSpPr>
            <p:nvPr/>
          </p:nvSpPr>
          <p:spPr bwMode="auto">
            <a:xfrm>
              <a:off x="3656" y="476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73" name="Line 403"/>
            <p:cNvSpPr>
              <a:spLocks noChangeShapeType="1"/>
            </p:cNvSpPr>
            <p:nvPr/>
          </p:nvSpPr>
          <p:spPr bwMode="auto">
            <a:xfrm>
              <a:off x="3664"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74" name="Line 404"/>
            <p:cNvSpPr>
              <a:spLocks noChangeShapeType="1"/>
            </p:cNvSpPr>
            <p:nvPr/>
          </p:nvSpPr>
          <p:spPr bwMode="auto">
            <a:xfrm>
              <a:off x="3671" y="478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75" name="Line 405"/>
            <p:cNvSpPr>
              <a:spLocks noChangeShapeType="1"/>
            </p:cNvSpPr>
            <p:nvPr/>
          </p:nvSpPr>
          <p:spPr bwMode="auto">
            <a:xfrm flipV="1">
              <a:off x="3678" y="478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76" name="Line 406"/>
            <p:cNvSpPr>
              <a:spLocks noChangeShapeType="1"/>
            </p:cNvSpPr>
            <p:nvPr/>
          </p:nvSpPr>
          <p:spPr bwMode="auto">
            <a:xfrm flipV="1">
              <a:off x="3686"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9077" name="Line 407"/>
            <p:cNvSpPr>
              <a:spLocks noChangeShapeType="1"/>
            </p:cNvSpPr>
            <p:nvPr/>
          </p:nvSpPr>
          <p:spPr bwMode="auto">
            <a:xfrm flipV="1">
              <a:off x="3693"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grpSp>
      <p:sp>
        <p:nvSpPr>
          <p:cNvPr id="77832" name="Line 408"/>
          <p:cNvSpPr>
            <a:spLocks noChangeShapeType="1"/>
          </p:cNvSpPr>
          <p:nvPr/>
        </p:nvSpPr>
        <p:spPr bwMode="auto">
          <a:xfrm>
            <a:off x="2971800" y="3508375"/>
            <a:ext cx="76200" cy="1100138"/>
          </a:xfrm>
          <a:prstGeom prst="line">
            <a:avLst/>
          </a:prstGeom>
          <a:noFill/>
          <a:ln w="31234">
            <a:solidFill>
              <a:schemeClr val="tx1"/>
            </a:solidFill>
            <a:round/>
            <a:headEnd/>
            <a:tailEnd type="arrow" w="med" len="med"/>
          </a:ln>
        </p:spPr>
        <p:txBody>
          <a:bodyPr wrap="none" anchor="ctr"/>
          <a:lstStyle/>
          <a:p>
            <a:endParaRPr lang="en-US" dirty="0">
              <a:latin typeface="Agilent TT Cond" pitchFamily="34" charset="0"/>
            </a:endParaRPr>
          </a:p>
        </p:txBody>
      </p:sp>
      <p:sp>
        <p:nvSpPr>
          <p:cNvPr id="77833" name="Line 409"/>
          <p:cNvSpPr>
            <a:spLocks noChangeShapeType="1"/>
          </p:cNvSpPr>
          <p:nvPr/>
        </p:nvSpPr>
        <p:spPr bwMode="auto">
          <a:xfrm>
            <a:off x="2133600" y="4386263"/>
            <a:ext cx="393700" cy="587375"/>
          </a:xfrm>
          <a:prstGeom prst="line">
            <a:avLst/>
          </a:prstGeom>
          <a:noFill/>
          <a:ln w="31234">
            <a:solidFill>
              <a:schemeClr val="tx1"/>
            </a:solidFill>
            <a:round/>
            <a:headEnd/>
            <a:tailEnd type="arrow" w="med" len="med"/>
          </a:ln>
        </p:spPr>
        <p:txBody>
          <a:bodyPr wrap="none" anchor="ctr"/>
          <a:lstStyle/>
          <a:p>
            <a:endParaRPr lang="en-US" dirty="0">
              <a:latin typeface="Agilent TT Cond" pitchFamily="34" charset="0"/>
            </a:endParaRPr>
          </a:p>
        </p:txBody>
      </p:sp>
      <p:grpSp>
        <p:nvGrpSpPr>
          <p:cNvPr id="77834" name="Group 410"/>
          <p:cNvGrpSpPr>
            <a:grpSpLocks/>
          </p:cNvGrpSpPr>
          <p:nvPr/>
        </p:nvGrpSpPr>
        <p:grpSpPr bwMode="auto">
          <a:xfrm>
            <a:off x="2246313" y="3544888"/>
            <a:ext cx="3094037" cy="1627187"/>
            <a:chOff x="792" y="3262"/>
            <a:chExt cx="2908" cy="1576"/>
          </a:xfrm>
        </p:grpSpPr>
        <p:sp>
          <p:nvSpPr>
            <p:cNvPr id="78278" name="Line 411"/>
            <p:cNvSpPr>
              <a:spLocks noChangeShapeType="1"/>
            </p:cNvSpPr>
            <p:nvPr/>
          </p:nvSpPr>
          <p:spPr bwMode="auto">
            <a:xfrm>
              <a:off x="792" y="475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79" name="Line 412"/>
            <p:cNvSpPr>
              <a:spLocks noChangeShapeType="1"/>
            </p:cNvSpPr>
            <p:nvPr/>
          </p:nvSpPr>
          <p:spPr bwMode="auto">
            <a:xfrm>
              <a:off x="800"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0" name="Line 413"/>
            <p:cNvSpPr>
              <a:spLocks noChangeShapeType="1"/>
            </p:cNvSpPr>
            <p:nvPr/>
          </p:nvSpPr>
          <p:spPr bwMode="auto">
            <a:xfrm flipV="1">
              <a:off x="807" y="478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1" name="Line 414"/>
            <p:cNvSpPr>
              <a:spLocks noChangeShapeType="1"/>
            </p:cNvSpPr>
            <p:nvPr/>
          </p:nvSpPr>
          <p:spPr bwMode="auto">
            <a:xfrm flipV="1">
              <a:off x="814" y="475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2" name="Line 415"/>
            <p:cNvSpPr>
              <a:spLocks noChangeShapeType="1"/>
            </p:cNvSpPr>
            <p:nvPr/>
          </p:nvSpPr>
          <p:spPr bwMode="auto">
            <a:xfrm flipV="1">
              <a:off x="822" y="475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3" name="Line 416"/>
            <p:cNvSpPr>
              <a:spLocks noChangeShapeType="1"/>
            </p:cNvSpPr>
            <p:nvPr/>
          </p:nvSpPr>
          <p:spPr bwMode="auto">
            <a:xfrm>
              <a:off x="830" y="475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4" name="Line 417"/>
            <p:cNvSpPr>
              <a:spLocks noChangeShapeType="1"/>
            </p:cNvSpPr>
            <p:nvPr/>
          </p:nvSpPr>
          <p:spPr bwMode="auto">
            <a:xfrm>
              <a:off x="837" y="47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5" name="Line 418"/>
            <p:cNvSpPr>
              <a:spLocks noChangeShapeType="1"/>
            </p:cNvSpPr>
            <p:nvPr/>
          </p:nvSpPr>
          <p:spPr bwMode="auto">
            <a:xfrm>
              <a:off x="844" y="4787"/>
              <a:ext cx="7"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6" name="Line 419"/>
            <p:cNvSpPr>
              <a:spLocks noChangeShapeType="1"/>
            </p:cNvSpPr>
            <p:nvPr/>
          </p:nvSpPr>
          <p:spPr bwMode="auto">
            <a:xfrm>
              <a:off x="851" y="4817"/>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7" name="Line 420"/>
            <p:cNvSpPr>
              <a:spLocks noChangeShapeType="1"/>
            </p:cNvSpPr>
            <p:nvPr/>
          </p:nvSpPr>
          <p:spPr bwMode="auto">
            <a:xfrm flipV="1">
              <a:off x="859" y="4824"/>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8" name="Line 421"/>
            <p:cNvSpPr>
              <a:spLocks noChangeShapeType="1"/>
            </p:cNvSpPr>
            <p:nvPr/>
          </p:nvSpPr>
          <p:spPr bwMode="auto">
            <a:xfrm flipV="1">
              <a:off x="866" y="481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89" name="Line 422"/>
            <p:cNvSpPr>
              <a:spLocks noChangeShapeType="1"/>
            </p:cNvSpPr>
            <p:nvPr/>
          </p:nvSpPr>
          <p:spPr bwMode="auto">
            <a:xfrm flipV="1">
              <a:off x="873" y="480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0" name="Line 423"/>
            <p:cNvSpPr>
              <a:spLocks noChangeShapeType="1"/>
            </p:cNvSpPr>
            <p:nvPr/>
          </p:nvSpPr>
          <p:spPr bwMode="auto">
            <a:xfrm flipV="1">
              <a:off x="880" y="479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1" name="Line 424"/>
            <p:cNvSpPr>
              <a:spLocks noChangeShapeType="1"/>
            </p:cNvSpPr>
            <p:nvPr/>
          </p:nvSpPr>
          <p:spPr bwMode="auto">
            <a:xfrm flipV="1">
              <a:off x="888"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2" name="Line 425"/>
            <p:cNvSpPr>
              <a:spLocks noChangeShapeType="1"/>
            </p:cNvSpPr>
            <p:nvPr/>
          </p:nvSpPr>
          <p:spPr bwMode="auto">
            <a:xfrm>
              <a:off x="895"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3" name="Line 426"/>
            <p:cNvSpPr>
              <a:spLocks noChangeShapeType="1"/>
            </p:cNvSpPr>
            <p:nvPr/>
          </p:nvSpPr>
          <p:spPr bwMode="auto">
            <a:xfrm>
              <a:off x="902" y="478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4" name="Line 427"/>
            <p:cNvSpPr>
              <a:spLocks noChangeShapeType="1"/>
            </p:cNvSpPr>
            <p:nvPr/>
          </p:nvSpPr>
          <p:spPr bwMode="auto">
            <a:xfrm>
              <a:off x="909"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5" name="Line 428"/>
            <p:cNvSpPr>
              <a:spLocks noChangeShapeType="1"/>
            </p:cNvSpPr>
            <p:nvPr/>
          </p:nvSpPr>
          <p:spPr bwMode="auto">
            <a:xfrm>
              <a:off x="916" y="4809"/>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6" name="Line 429"/>
            <p:cNvSpPr>
              <a:spLocks noChangeShapeType="1"/>
            </p:cNvSpPr>
            <p:nvPr/>
          </p:nvSpPr>
          <p:spPr bwMode="auto">
            <a:xfrm flipV="1">
              <a:off x="924" y="481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7" name="Line 430"/>
            <p:cNvSpPr>
              <a:spLocks noChangeShapeType="1"/>
            </p:cNvSpPr>
            <p:nvPr/>
          </p:nvSpPr>
          <p:spPr bwMode="auto">
            <a:xfrm flipV="1">
              <a:off x="931" y="4780"/>
              <a:ext cx="7" cy="3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8" name="Line 431"/>
            <p:cNvSpPr>
              <a:spLocks noChangeShapeType="1"/>
            </p:cNvSpPr>
            <p:nvPr/>
          </p:nvSpPr>
          <p:spPr bwMode="auto">
            <a:xfrm flipV="1">
              <a:off x="938" y="4752"/>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299" name="Line 432"/>
            <p:cNvSpPr>
              <a:spLocks noChangeShapeType="1"/>
            </p:cNvSpPr>
            <p:nvPr/>
          </p:nvSpPr>
          <p:spPr bwMode="auto">
            <a:xfrm flipV="1">
              <a:off x="946" y="474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0" name="Line 433"/>
            <p:cNvSpPr>
              <a:spLocks noChangeShapeType="1"/>
            </p:cNvSpPr>
            <p:nvPr/>
          </p:nvSpPr>
          <p:spPr bwMode="auto">
            <a:xfrm>
              <a:off x="953" y="47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1" name="Line 434"/>
            <p:cNvSpPr>
              <a:spLocks noChangeShapeType="1"/>
            </p:cNvSpPr>
            <p:nvPr/>
          </p:nvSpPr>
          <p:spPr bwMode="auto">
            <a:xfrm>
              <a:off x="960" y="47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2" name="Line 435"/>
            <p:cNvSpPr>
              <a:spLocks noChangeShapeType="1"/>
            </p:cNvSpPr>
            <p:nvPr/>
          </p:nvSpPr>
          <p:spPr bwMode="auto">
            <a:xfrm>
              <a:off x="967" y="4759"/>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3" name="Line 436"/>
            <p:cNvSpPr>
              <a:spLocks noChangeShapeType="1"/>
            </p:cNvSpPr>
            <p:nvPr/>
          </p:nvSpPr>
          <p:spPr bwMode="auto">
            <a:xfrm>
              <a:off x="975" y="477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4" name="Line 437"/>
            <p:cNvSpPr>
              <a:spLocks noChangeShapeType="1"/>
            </p:cNvSpPr>
            <p:nvPr/>
          </p:nvSpPr>
          <p:spPr bwMode="auto">
            <a:xfrm flipV="1">
              <a:off x="981" y="4773"/>
              <a:ext cx="9"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5" name="Line 438"/>
            <p:cNvSpPr>
              <a:spLocks noChangeShapeType="1"/>
            </p:cNvSpPr>
            <p:nvPr/>
          </p:nvSpPr>
          <p:spPr bwMode="auto">
            <a:xfrm flipV="1">
              <a:off x="990" y="4752"/>
              <a:ext cx="6"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6" name="Line 439"/>
            <p:cNvSpPr>
              <a:spLocks noChangeShapeType="1"/>
            </p:cNvSpPr>
            <p:nvPr/>
          </p:nvSpPr>
          <p:spPr bwMode="auto">
            <a:xfrm flipV="1">
              <a:off x="996"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7" name="Line 440"/>
            <p:cNvSpPr>
              <a:spLocks noChangeShapeType="1"/>
            </p:cNvSpPr>
            <p:nvPr/>
          </p:nvSpPr>
          <p:spPr bwMode="auto">
            <a:xfrm flipV="1">
              <a:off x="1004" y="473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8" name="Line 441"/>
            <p:cNvSpPr>
              <a:spLocks noChangeShapeType="1"/>
            </p:cNvSpPr>
            <p:nvPr/>
          </p:nvSpPr>
          <p:spPr bwMode="auto">
            <a:xfrm flipV="1">
              <a:off x="1011"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09" name="Line 442"/>
            <p:cNvSpPr>
              <a:spLocks noChangeShapeType="1"/>
            </p:cNvSpPr>
            <p:nvPr/>
          </p:nvSpPr>
          <p:spPr bwMode="auto">
            <a:xfrm>
              <a:off x="1018" y="4723"/>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0" name="Line 443"/>
            <p:cNvSpPr>
              <a:spLocks noChangeShapeType="1"/>
            </p:cNvSpPr>
            <p:nvPr/>
          </p:nvSpPr>
          <p:spPr bwMode="auto">
            <a:xfrm>
              <a:off x="1025"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1" name="Line 444"/>
            <p:cNvSpPr>
              <a:spLocks noChangeShapeType="1"/>
            </p:cNvSpPr>
            <p:nvPr/>
          </p:nvSpPr>
          <p:spPr bwMode="auto">
            <a:xfrm>
              <a:off x="1033" y="475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2" name="Line 445"/>
            <p:cNvSpPr>
              <a:spLocks noChangeShapeType="1"/>
            </p:cNvSpPr>
            <p:nvPr/>
          </p:nvSpPr>
          <p:spPr bwMode="auto">
            <a:xfrm>
              <a:off x="1040" y="4773"/>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3" name="Line 446"/>
            <p:cNvSpPr>
              <a:spLocks noChangeShapeType="1"/>
            </p:cNvSpPr>
            <p:nvPr/>
          </p:nvSpPr>
          <p:spPr bwMode="auto">
            <a:xfrm>
              <a:off x="1048" y="4780"/>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4" name="Line 447"/>
            <p:cNvSpPr>
              <a:spLocks noChangeShapeType="1"/>
            </p:cNvSpPr>
            <p:nvPr/>
          </p:nvSpPr>
          <p:spPr bwMode="auto">
            <a:xfrm flipV="1">
              <a:off x="1054" y="4773"/>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5" name="Line 448"/>
            <p:cNvSpPr>
              <a:spLocks noChangeShapeType="1"/>
            </p:cNvSpPr>
            <p:nvPr/>
          </p:nvSpPr>
          <p:spPr bwMode="auto">
            <a:xfrm flipV="1">
              <a:off x="1062"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6" name="Line 449"/>
            <p:cNvSpPr>
              <a:spLocks noChangeShapeType="1"/>
            </p:cNvSpPr>
            <p:nvPr/>
          </p:nvSpPr>
          <p:spPr bwMode="auto">
            <a:xfrm flipV="1">
              <a:off x="1069"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7" name="Line 450"/>
            <p:cNvSpPr>
              <a:spLocks noChangeShapeType="1"/>
            </p:cNvSpPr>
            <p:nvPr/>
          </p:nvSpPr>
          <p:spPr bwMode="auto">
            <a:xfrm flipV="1">
              <a:off x="1076" y="473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8" name="Line 451"/>
            <p:cNvSpPr>
              <a:spLocks noChangeShapeType="1"/>
            </p:cNvSpPr>
            <p:nvPr/>
          </p:nvSpPr>
          <p:spPr bwMode="auto">
            <a:xfrm>
              <a:off x="1083" y="4737"/>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19" name="Line 452"/>
            <p:cNvSpPr>
              <a:spLocks noChangeShapeType="1"/>
            </p:cNvSpPr>
            <p:nvPr/>
          </p:nvSpPr>
          <p:spPr bwMode="auto">
            <a:xfrm>
              <a:off x="1091" y="473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0" name="Line 453"/>
            <p:cNvSpPr>
              <a:spLocks noChangeShapeType="1"/>
            </p:cNvSpPr>
            <p:nvPr/>
          </p:nvSpPr>
          <p:spPr bwMode="auto">
            <a:xfrm>
              <a:off x="1098" y="475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1" name="Line 454"/>
            <p:cNvSpPr>
              <a:spLocks noChangeShapeType="1"/>
            </p:cNvSpPr>
            <p:nvPr/>
          </p:nvSpPr>
          <p:spPr bwMode="auto">
            <a:xfrm>
              <a:off x="1106" y="475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2" name="Line 455"/>
            <p:cNvSpPr>
              <a:spLocks noChangeShapeType="1"/>
            </p:cNvSpPr>
            <p:nvPr/>
          </p:nvSpPr>
          <p:spPr bwMode="auto">
            <a:xfrm>
              <a:off x="1113" y="477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3" name="Line 456"/>
            <p:cNvSpPr>
              <a:spLocks noChangeShapeType="1"/>
            </p:cNvSpPr>
            <p:nvPr/>
          </p:nvSpPr>
          <p:spPr bwMode="auto">
            <a:xfrm flipV="1">
              <a:off x="1119" y="4759"/>
              <a:ext cx="9"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4" name="Line 457"/>
            <p:cNvSpPr>
              <a:spLocks noChangeShapeType="1"/>
            </p:cNvSpPr>
            <p:nvPr/>
          </p:nvSpPr>
          <p:spPr bwMode="auto">
            <a:xfrm flipV="1">
              <a:off x="1128" y="4745"/>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5" name="Line 458"/>
            <p:cNvSpPr>
              <a:spLocks noChangeShapeType="1"/>
            </p:cNvSpPr>
            <p:nvPr/>
          </p:nvSpPr>
          <p:spPr bwMode="auto">
            <a:xfrm flipV="1">
              <a:off x="1134" y="473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6" name="Line 459"/>
            <p:cNvSpPr>
              <a:spLocks noChangeShapeType="1"/>
            </p:cNvSpPr>
            <p:nvPr/>
          </p:nvSpPr>
          <p:spPr bwMode="auto">
            <a:xfrm>
              <a:off x="1142" y="473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7" name="Line 460"/>
            <p:cNvSpPr>
              <a:spLocks noChangeShapeType="1"/>
            </p:cNvSpPr>
            <p:nvPr/>
          </p:nvSpPr>
          <p:spPr bwMode="auto">
            <a:xfrm>
              <a:off x="1149" y="47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8" name="Line 461"/>
            <p:cNvSpPr>
              <a:spLocks noChangeShapeType="1"/>
            </p:cNvSpPr>
            <p:nvPr/>
          </p:nvSpPr>
          <p:spPr bwMode="auto">
            <a:xfrm>
              <a:off x="1156" y="47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29" name="Line 462"/>
            <p:cNvSpPr>
              <a:spLocks noChangeShapeType="1"/>
            </p:cNvSpPr>
            <p:nvPr/>
          </p:nvSpPr>
          <p:spPr bwMode="auto">
            <a:xfrm>
              <a:off x="1164" y="477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0" name="Line 463"/>
            <p:cNvSpPr>
              <a:spLocks noChangeShapeType="1"/>
            </p:cNvSpPr>
            <p:nvPr/>
          </p:nvSpPr>
          <p:spPr bwMode="auto">
            <a:xfrm>
              <a:off x="1171" y="479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1" name="Line 464"/>
            <p:cNvSpPr>
              <a:spLocks noChangeShapeType="1"/>
            </p:cNvSpPr>
            <p:nvPr/>
          </p:nvSpPr>
          <p:spPr bwMode="auto">
            <a:xfrm flipV="1">
              <a:off x="1178" y="477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2" name="Line 465"/>
            <p:cNvSpPr>
              <a:spLocks noChangeShapeType="1"/>
            </p:cNvSpPr>
            <p:nvPr/>
          </p:nvSpPr>
          <p:spPr bwMode="auto">
            <a:xfrm flipV="1">
              <a:off x="1186" y="475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3" name="Line 466"/>
            <p:cNvSpPr>
              <a:spLocks noChangeShapeType="1"/>
            </p:cNvSpPr>
            <p:nvPr/>
          </p:nvSpPr>
          <p:spPr bwMode="auto">
            <a:xfrm flipV="1">
              <a:off x="1193" y="472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4" name="Line 467"/>
            <p:cNvSpPr>
              <a:spLocks noChangeShapeType="1"/>
            </p:cNvSpPr>
            <p:nvPr/>
          </p:nvSpPr>
          <p:spPr bwMode="auto">
            <a:xfrm flipV="1">
              <a:off x="1200"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5" name="Line 468"/>
            <p:cNvSpPr>
              <a:spLocks noChangeShapeType="1"/>
            </p:cNvSpPr>
            <p:nvPr/>
          </p:nvSpPr>
          <p:spPr bwMode="auto">
            <a:xfrm flipV="1">
              <a:off x="1207"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6" name="Line 469"/>
            <p:cNvSpPr>
              <a:spLocks noChangeShapeType="1"/>
            </p:cNvSpPr>
            <p:nvPr/>
          </p:nvSpPr>
          <p:spPr bwMode="auto">
            <a:xfrm>
              <a:off x="1215"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7" name="Line 470"/>
            <p:cNvSpPr>
              <a:spLocks noChangeShapeType="1"/>
            </p:cNvSpPr>
            <p:nvPr/>
          </p:nvSpPr>
          <p:spPr bwMode="auto">
            <a:xfrm>
              <a:off x="1222" y="470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8" name="Line 471"/>
            <p:cNvSpPr>
              <a:spLocks noChangeShapeType="1"/>
            </p:cNvSpPr>
            <p:nvPr/>
          </p:nvSpPr>
          <p:spPr bwMode="auto">
            <a:xfrm>
              <a:off x="1230" y="4737"/>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39" name="Line 472"/>
            <p:cNvSpPr>
              <a:spLocks noChangeShapeType="1"/>
            </p:cNvSpPr>
            <p:nvPr/>
          </p:nvSpPr>
          <p:spPr bwMode="auto">
            <a:xfrm flipV="1">
              <a:off x="1236"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0" name="Line 473"/>
            <p:cNvSpPr>
              <a:spLocks noChangeShapeType="1"/>
            </p:cNvSpPr>
            <p:nvPr/>
          </p:nvSpPr>
          <p:spPr bwMode="auto">
            <a:xfrm flipV="1">
              <a:off x="1244" y="4716"/>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1" name="Line 474"/>
            <p:cNvSpPr>
              <a:spLocks noChangeShapeType="1"/>
            </p:cNvSpPr>
            <p:nvPr/>
          </p:nvSpPr>
          <p:spPr bwMode="auto">
            <a:xfrm flipV="1">
              <a:off x="1251" y="4695"/>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2" name="Line 475"/>
            <p:cNvSpPr>
              <a:spLocks noChangeShapeType="1"/>
            </p:cNvSpPr>
            <p:nvPr/>
          </p:nvSpPr>
          <p:spPr bwMode="auto">
            <a:xfrm flipV="1">
              <a:off x="1259" y="4673"/>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3" name="Line 476"/>
            <p:cNvSpPr>
              <a:spLocks noChangeShapeType="1"/>
            </p:cNvSpPr>
            <p:nvPr/>
          </p:nvSpPr>
          <p:spPr bwMode="auto">
            <a:xfrm flipV="1">
              <a:off x="1265" y="466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4" name="Line 477"/>
            <p:cNvSpPr>
              <a:spLocks noChangeShapeType="1"/>
            </p:cNvSpPr>
            <p:nvPr/>
          </p:nvSpPr>
          <p:spPr bwMode="auto">
            <a:xfrm>
              <a:off x="1272" y="4666"/>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5" name="Line 478"/>
            <p:cNvSpPr>
              <a:spLocks noChangeShapeType="1"/>
            </p:cNvSpPr>
            <p:nvPr/>
          </p:nvSpPr>
          <p:spPr bwMode="auto">
            <a:xfrm>
              <a:off x="1280" y="467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6" name="Line 479"/>
            <p:cNvSpPr>
              <a:spLocks noChangeShapeType="1"/>
            </p:cNvSpPr>
            <p:nvPr/>
          </p:nvSpPr>
          <p:spPr bwMode="auto">
            <a:xfrm>
              <a:off x="1287" y="470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7" name="Line 480"/>
            <p:cNvSpPr>
              <a:spLocks noChangeShapeType="1"/>
            </p:cNvSpPr>
            <p:nvPr/>
          </p:nvSpPr>
          <p:spPr bwMode="auto">
            <a:xfrm>
              <a:off x="1294" y="47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8" name="Line 481"/>
            <p:cNvSpPr>
              <a:spLocks noChangeShapeType="1"/>
            </p:cNvSpPr>
            <p:nvPr/>
          </p:nvSpPr>
          <p:spPr bwMode="auto">
            <a:xfrm flipV="1">
              <a:off x="1302" y="4716"/>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49" name="Line 482"/>
            <p:cNvSpPr>
              <a:spLocks noChangeShapeType="1"/>
            </p:cNvSpPr>
            <p:nvPr/>
          </p:nvSpPr>
          <p:spPr bwMode="auto">
            <a:xfrm flipV="1">
              <a:off x="1309" y="4673"/>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0" name="Line 483"/>
            <p:cNvSpPr>
              <a:spLocks noChangeShapeType="1"/>
            </p:cNvSpPr>
            <p:nvPr/>
          </p:nvSpPr>
          <p:spPr bwMode="auto">
            <a:xfrm flipV="1">
              <a:off x="1316" y="4645"/>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1" name="Line 484"/>
            <p:cNvSpPr>
              <a:spLocks noChangeShapeType="1"/>
            </p:cNvSpPr>
            <p:nvPr/>
          </p:nvSpPr>
          <p:spPr bwMode="auto">
            <a:xfrm flipV="1">
              <a:off x="1323" y="463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2" name="Line 485"/>
            <p:cNvSpPr>
              <a:spLocks noChangeShapeType="1"/>
            </p:cNvSpPr>
            <p:nvPr/>
          </p:nvSpPr>
          <p:spPr bwMode="auto">
            <a:xfrm>
              <a:off x="1331" y="463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3" name="Line 486"/>
            <p:cNvSpPr>
              <a:spLocks noChangeShapeType="1"/>
            </p:cNvSpPr>
            <p:nvPr/>
          </p:nvSpPr>
          <p:spPr bwMode="auto">
            <a:xfrm>
              <a:off x="1338" y="463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4" name="Line 487"/>
            <p:cNvSpPr>
              <a:spLocks noChangeShapeType="1"/>
            </p:cNvSpPr>
            <p:nvPr/>
          </p:nvSpPr>
          <p:spPr bwMode="auto">
            <a:xfrm>
              <a:off x="1345" y="464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5" name="Line 488"/>
            <p:cNvSpPr>
              <a:spLocks noChangeShapeType="1"/>
            </p:cNvSpPr>
            <p:nvPr/>
          </p:nvSpPr>
          <p:spPr bwMode="auto">
            <a:xfrm>
              <a:off x="1353" y="46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6" name="Line 489"/>
            <p:cNvSpPr>
              <a:spLocks noChangeShapeType="1"/>
            </p:cNvSpPr>
            <p:nvPr/>
          </p:nvSpPr>
          <p:spPr bwMode="auto">
            <a:xfrm>
              <a:off x="1360" y="46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7" name="Line 490"/>
            <p:cNvSpPr>
              <a:spLocks noChangeShapeType="1"/>
            </p:cNvSpPr>
            <p:nvPr/>
          </p:nvSpPr>
          <p:spPr bwMode="auto">
            <a:xfrm>
              <a:off x="1367" y="4645"/>
              <a:ext cx="8"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8" name="Line 491"/>
            <p:cNvSpPr>
              <a:spLocks noChangeShapeType="1"/>
            </p:cNvSpPr>
            <p:nvPr/>
          </p:nvSpPr>
          <p:spPr bwMode="auto">
            <a:xfrm>
              <a:off x="1375" y="4651"/>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59" name="Line 492"/>
            <p:cNvSpPr>
              <a:spLocks noChangeShapeType="1"/>
            </p:cNvSpPr>
            <p:nvPr/>
          </p:nvSpPr>
          <p:spPr bwMode="auto">
            <a:xfrm flipV="1">
              <a:off x="1382" y="463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0" name="Line 493"/>
            <p:cNvSpPr>
              <a:spLocks noChangeShapeType="1"/>
            </p:cNvSpPr>
            <p:nvPr/>
          </p:nvSpPr>
          <p:spPr bwMode="auto">
            <a:xfrm flipV="1">
              <a:off x="1389" y="4616"/>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1" name="Line 494"/>
            <p:cNvSpPr>
              <a:spLocks noChangeShapeType="1"/>
            </p:cNvSpPr>
            <p:nvPr/>
          </p:nvSpPr>
          <p:spPr bwMode="auto">
            <a:xfrm>
              <a:off x="1396" y="461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2" name="Line 495"/>
            <p:cNvSpPr>
              <a:spLocks noChangeShapeType="1"/>
            </p:cNvSpPr>
            <p:nvPr/>
          </p:nvSpPr>
          <p:spPr bwMode="auto">
            <a:xfrm flipV="1">
              <a:off x="1403" y="4602"/>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3" name="Line 496"/>
            <p:cNvSpPr>
              <a:spLocks noChangeShapeType="1"/>
            </p:cNvSpPr>
            <p:nvPr/>
          </p:nvSpPr>
          <p:spPr bwMode="auto">
            <a:xfrm>
              <a:off x="1411" y="4602"/>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4" name="Line 497"/>
            <p:cNvSpPr>
              <a:spLocks noChangeShapeType="1"/>
            </p:cNvSpPr>
            <p:nvPr/>
          </p:nvSpPr>
          <p:spPr bwMode="auto">
            <a:xfrm flipV="1">
              <a:off x="1418" y="4602"/>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5" name="Line 498"/>
            <p:cNvSpPr>
              <a:spLocks noChangeShapeType="1"/>
            </p:cNvSpPr>
            <p:nvPr/>
          </p:nvSpPr>
          <p:spPr bwMode="auto">
            <a:xfrm flipV="1">
              <a:off x="1425" y="4580"/>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6" name="Line 499"/>
            <p:cNvSpPr>
              <a:spLocks noChangeShapeType="1"/>
            </p:cNvSpPr>
            <p:nvPr/>
          </p:nvSpPr>
          <p:spPr bwMode="auto">
            <a:xfrm flipV="1">
              <a:off x="1433" y="456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7" name="Line 500"/>
            <p:cNvSpPr>
              <a:spLocks noChangeShapeType="1"/>
            </p:cNvSpPr>
            <p:nvPr/>
          </p:nvSpPr>
          <p:spPr bwMode="auto">
            <a:xfrm>
              <a:off x="1440" y="456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8" name="Line 501"/>
            <p:cNvSpPr>
              <a:spLocks noChangeShapeType="1"/>
            </p:cNvSpPr>
            <p:nvPr/>
          </p:nvSpPr>
          <p:spPr bwMode="auto">
            <a:xfrm>
              <a:off x="1447" y="456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69" name="Line 502"/>
            <p:cNvSpPr>
              <a:spLocks noChangeShapeType="1"/>
            </p:cNvSpPr>
            <p:nvPr/>
          </p:nvSpPr>
          <p:spPr bwMode="auto">
            <a:xfrm>
              <a:off x="1454" y="4573"/>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0" name="Line 503"/>
            <p:cNvSpPr>
              <a:spLocks noChangeShapeType="1"/>
            </p:cNvSpPr>
            <p:nvPr/>
          </p:nvSpPr>
          <p:spPr bwMode="auto">
            <a:xfrm>
              <a:off x="1461" y="4608"/>
              <a:ext cx="8" cy="3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1" name="Line 504"/>
            <p:cNvSpPr>
              <a:spLocks noChangeShapeType="1"/>
            </p:cNvSpPr>
            <p:nvPr/>
          </p:nvSpPr>
          <p:spPr bwMode="auto">
            <a:xfrm flipV="1">
              <a:off x="1469" y="46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2" name="Line 505"/>
            <p:cNvSpPr>
              <a:spLocks noChangeShapeType="1"/>
            </p:cNvSpPr>
            <p:nvPr/>
          </p:nvSpPr>
          <p:spPr bwMode="auto">
            <a:xfrm flipV="1">
              <a:off x="1476" y="460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3" name="Line 506"/>
            <p:cNvSpPr>
              <a:spLocks noChangeShapeType="1"/>
            </p:cNvSpPr>
            <p:nvPr/>
          </p:nvSpPr>
          <p:spPr bwMode="auto">
            <a:xfrm flipV="1">
              <a:off x="1483" y="4573"/>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4" name="Line 507"/>
            <p:cNvSpPr>
              <a:spLocks noChangeShapeType="1"/>
            </p:cNvSpPr>
            <p:nvPr/>
          </p:nvSpPr>
          <p:spPr bwMode="auto">
            <a:xfrm flipV="1">
              <a:off x="1491" y="4551"/>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5" name="Line 508"/>
            <p:cNvSpPr>
              <a:spLocks noChangeShapeType="1"/>
            </p:cNvSpPr>
            <p:nvPr/>
          </p:nvSpPr>
          <p:spPr bwMode="auto">
            <a:xfrm flipV="1">
              <a:off x="1497" y="4537"/>
              <a:ext cx="9"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6" name="Line 509"/>
            <p:cNvSpPr>
              <a:spLocks noChangeShapeType="1"/>
            </p:cNvSpPr>
            <p:nvPr/>
          </p:nvSpPr>
          <p:spPr bwMode="auto">
            <a:xfrm flipV="1">
              <a:off x="1506" y="4523"/>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7" name="Line 510"/>
            <p:cNvSpPr>
              <a:spLocks noChangeShapeType="1"/>
            </p:cNvSpPr>
            <p:nvPr/>
          </p:nvSpPr>
          <p:spPr bwMode="auto">
            <a:xfrm>
              <a:off x="1512" y="4523"/>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8" name="Line 511"/>
            <p:cNvSpPr>
              <a:spLocks noChangeShapeType="1"/>
            </p:cNvSpPr>
            <p:nvPr/>
          </p:nvSpPr>
          <p:spPr bwMode="auto">
            <a:xfrm>
              <a:off x="1520" y="4523"/>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79" name="Line 512"/>
            <p:cNvSpPr>
              <a:spLocks noChangeShapeType="1"/>
            </p:cNvSpPr>
            <p:nvPr/>
          </p:nvSpPr>
          <p:spPr bwMode="auto">
            <a:xfrm>
              <a:off x="1527" y="4544"/>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0" name="Line 513"/>
            <p:cNvSpPr>
              <a:spLocks noChangeShapeType="1"/>
            </p:cNvSpPr>
            <p:nvPr/>
          </p:nvSpPr>
          <p:spPr bwMode="auto">
            <a:xfrm>
              <a:off x="1534" y="460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1" name="Line 514"/>
            <p:cNvSpPr>
              <a:spLocks noChangeShapeType="1"/>
            </p:cNvSpPr>
            <p:nvPr/>
          </p:nvSpPr>
          <p:spPr bwMode="auto">
            <a:xfrm flipV="1">
              <a:off x="1541" y="4551"/>
              <a:ext cx="8"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2" name="Line 515"/>
            <p:cNvSpPr>
              <a:spLocks noChangeShapeType="1"/>
            </p:cNvSpPr>
            <p:nvPr/>
          </p:nvSpPr>
          <p:spPr bwMode="auto">
            <a:xfrm flipV="1">
              <a:off x="1549" y="4508"/>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3" name="Line 516"/>
            <p:cNvSpPr>
              <a:spLocks noChangeShapeType="1"/>
            </p:cNvSpPr>
            <p:nvPr/>
          </p:nvSpPr>
          <p:spPr bwMode="auto">
            <a:xfrm flipV="1">
              <a:off x="1556" y="447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4" name="Line 517"/>
            <p:cNvSpPr>
              <a:spLocks noChangeShapeType="1"/>
            </p:cNvSpPr>
            <p:nvPr/>
          </p:nvSpPr>
          <p:spPr bwMode="auto">
            <a:xfrm>
              <a:off x="1564" y="447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5" name="Line 518"/>
            <p:cNvSpPr>
              <a:spLocks noChangeShapeType="1"/>
            </p:cNvSpPr>
            <p:nvPr/>
          </p:nvSpPr>
          <p:spPr bwMode="auto">
            <a:xfrm>
              <a:off x="1571" y="4479"/>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6" name="Line 519"/>
            <p:cNvSpPr>
              <a:spLocks noChangeShapeType="1"/>
            </p:cNvSpPr>
            <p:nvPr/>
          </p:nvSpPr>
          <p:spPr bwMode="auto">
            <a:xfrm>
              <a:off x="1577" y="4494"/>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7" name="Line 520"/>
            <p:cNvSpPr>
              <a:spLocks noChangeShapeType="1"/>
            </p:cNvSpPr>
            <p:nvPr/>
          </p:nvSpPr>
          <p:spPr bwMode="auto">
            <a:xfrm>
              <a:off x="1585" y="4530"/>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8" name="Line 521"/>
            <p:cNvSpPr>
              <a:spLocks noChangeShapeType="1"/>
            </p:cNvSpPr>
            <p:nvPr/>
          </p:nvSpPr>
          <p:spPr bwMode="auto">
            <a:xfrm flipV="1">
              <a:off x="1592" y="4537"/>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89" name="Line 522"/>
            <p:cNvSpPr>
              <a:spLocks noChangeShapeType="1"/>
            </p:cNvSpPr>
            <p:nvPr/>
          </p:nvSpPr>
          <p:spPr bwMode="auto">
            <a:xfrm flipV="1">
              <a:off x="1599" y="4488"/>
              <a:ext cx="8"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0" name="Line 523"/>
            <p:cNvSpPr>
              <a:spLocks noChangeShapeType="1"/>
            </p:cNvSpPr>
            <p:nvPr/>
          </p:nvSpPr>
          <p:spPr bwMode="auto">
            <a:xfrm flipV="1">
              <a:off x="1607" y="4444"/>
              <a:ext cx="7"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1" name="Line 524"/>
            <p:cNvSpPr>
              <a:spLocks noChangeShapeType="1"/>
            </p:cNvSpPr>
            <p:nvPr/>
          </p:nvSpPr>
          <p:spPr bwMode="auto">
            <a:xfrm flipV="1">
              <a:off x="1614" y="4401"/>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2" name="Line 525"/>
            <p:cNvSpPr>
              <a:spLocks noChangeShapeType="1"/>
            </p:cNvSpPr>
            <p:nvPr/>
          </p:nvSpPr>
          <p:spPr bwMode="auto">
            <a:xfrm flipV="1">
              <a:off x="1621" y="4379"/>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3" name="Line 526"/>
            <p:cNvSpPr>
              <a:spLocks noChangeShapeType="1"/>
            </p:cNvSpPr>
            <p:nvPr/>
          </p:nvSpPr>
          <p:spPr bwMode="auto">
            <a:xfrm>
              <a:off x="1629" y="437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4" name="Line 527"/>
            <p:cNvSpPr>
              <a:spLocks noChangeShapeType="1"/>
            </p:cNvSpPr>
            <p:nvPr/>
          </p:nvSpPr>
          <p:spPr bwMode="auto">
            <a:xfrm>
              <a:off x="1636" y="438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5" name="Line 528"/>
            <p:cNvSpPr>
              <a:spLocks noChangeShapeType="1"/>
            </p:cNvSpPr>
            <p:nvPr/>
          </p:nvSpPr>
          <p:spPr bwMode="auto">
            <a:xfrm>
              <a:off x="1644" y="440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6" name="Line 529"/>
            <p:cNvSpPr>
              <a:spLocks noChangeShapeType="1"/>
            </p:cNvSpPr>
            <p:nvPr/>
          </p:nvSpPr>
          <p:spPr bwMode="auto">
            <a:xfrm>
              <a:off x="1651" y="4430"/>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7" name="Line 530"/>
            <p:cNvSpPr>
              <a:spLocks noChangeShapeType="1"/>
            </p:cNvSpPr>
            <p:nvPr/>
          </p:nvSpPr>
          <p:spPr bwMode="auto">
            <a:xfrm>
              <a:off x="1658" y="446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8" name="Line 531"/>
            <p:cNvSpPr>
              <a:spLocks noChangeShapeType="1"/>
            </p:cNvSpPr>
            <p:nvPr/>
          </p:nvSpPr>
          <p:spPr bwMode="auto">
            <a:xfrm flipV="1">
              <a:off x="1665" y="4430"/>
              <a:ext cx="8"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399" name="Line 532"/>
            <p:cNvSpPr>
              <a:spLocks noChangeShapeType="1"/>
            </p:cNvSpPr>
            <p:nvPr/>
          </p:nvSpPr>
          <p:spPr bwMode="auto">
            <a:xfrm flipV="1">
              <a:off x="1673" y="440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0" name="Line 533"/>
            <p:cNvSpPr>
              <a:spLocks noChangeShapeType="1"/>
            </p:cNvSpPr>
            <p:nvPr/>
          </p:nvSpPr>
          <p:spPr bwMode="auto">
            <a:xfrm flipV="1">
              <a:off x="1680" y="4373"/>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1" name="Line 534"/>
            <p:cNvSpPr>
              <a:spLocks noChangeShapeType="1"/>
            </p:cNvSpPr>
            <p:nvPr/>
          </p:nvSpPr>
          <p:spPr bwMode="auto">
            <a:xfrm flipV="1">
              <a:off x="1687" y="4358"/>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2" name="Line 535"/>
            <p:cNvSpPr>
              <a:spLocks noChangeShapeType="1"/>
            </p:cNvSpPr>
            <p:nvPr/>
          </p:nvSpPr>
          <p:spPr bwMode="auto">
            <a:xfrm>
              <a:off x="1693" y="4358"/>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3" name="Line 536"/>
            <p:cNvSpPr>
              <a:spLocks noChangeShapeType="1"/>
            </p:cNvSpPr>
            <p:nvPr/>
          </p:nvSpPr>
          <p:spPr bwMode="auto">
            <a:xfrm>
              <a:off x="1701" y="4373"/>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4" name="Line 537"/>
            <p:cNvSpPr>
              <a:spLocks noChangeShapeType="1"/>
            </p:cNvSpPr>
            <p:nvPr/>
          </p:nvSpPr>
          <p:spPr bwMode="auto">
            <a:xfrm flipV="1">
              <a:off x="1708" y="4351"/>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5" name="Line 538"/>
            <p:cNvSpPr>
              <a:spLocks noChangeShapeType="1"/>
            </p:cNvSpPr>
            <p:nvPr/>
          </p:nvSpPr>
          <p:spPr bwMode="auto">
            <a:xfrm flipV="1">
              <a:off x="1716" y="4294"/>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6" name="Line 539"/>
            <p:cNvSpPr>
              <a:spLocks noChangeShapeType="1"/>
            </p:cNvSpPr>
            <p:nvPr/>
          </p:nvSpPr>
          <p:spPr bwMode="auto">
            <a:xfrm flipV="1">
              <a:off x="1723" y="4244"/>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7" name="Line 540"/>
            <p:cNvSpPr>
              <a:spLocks noChangeShapeType="1"/>
            </p:cNvSpPr>
            <p:nvPr/>
          </p:nvSpPr>
          <p:spPr bwMode="auto">
            <a:xfrm flipV="1">
              <a:off x="1730" y="4215"/>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8" name="Line 541"/>
            <p:cNvSpPr>
              <a:spLocks noChangeShapeType="1"/>
            </p:cNvSpPr>
            <p:nvPr/>
          </p:nvSpPr>
          <p:spPr bwMode="auto">
            <a:xfrm flipV="1">
              <a:off x="1738" y="419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09" name="Line 542"/>
            <p:cNvSpPr>
              <a:spLocks noChangeShapeType="1"/>
            </p:cNvSpPr>
            <p:nvPr/>
          </p:nvSpPr>
          <p:spPr bwMode="auto">
            <a:xfrm>
              <a:off x="1746" y="419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0" name="Line 543"/>
            <p:cNvSpPr>
              <a:spLocks noChangeShapeType="1"/>
            </p:cNvSpPr>
            <p:nvPr/>
          </p:nvSpPr>
          <p:spPr bwMode="auto">
            <a:xfrm>
              <a:off x="1752" y="4200"/>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1" name="Line 544"/>
            <p:cNvSpPr>
              <a:spLocks noChangeShapeType="1"/>
            </p:cNvSpPr>
            <p:nvPr/>
          </p:nvSpPr>
          <p:spPr bwMode="auto">
            <a:xfrm flipV="1">
              <a:off x="1760" y="4215"/>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2" name="Line 545"/>
            <p:cNvSpPr>
              <a:spLocks noChangeShapeType="1"/>
            </p:cNvSpPr>
            <p:nvPr/>
          </p:nvSpPr>
          <p:spPr bwMode="auto">
            <a:xfrm flipV="1">
              <a:off x="1767" y="4086"/>
              <a:ext cx="7" cy="1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3" name="Line 546"/>
            <p:cNvSpPr>
              <a:spLocks noChangeShapeType="1"/>
            </p:cNvSpPr>
            <p:nvPr/>
          </p:nvSpPr>
          <p:spPr bwMode="auto">
            <a:xfrm flipV="1">
              <a:off x="1774" y="3986"/>
              <a:ext cx="7" cy="10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4" name="Line 547"/>
            <p:cNvSpPr>
              <a:spLocks noChangeShapeType="1"/>
            </p:cNvSpPr>
            <p:nvPr/>
          </p:nvSpPr>
          <p:spPr bwMode="auto">
            <a:xfrm flipV="1">
              <a:off x="1781" y="3907"/>
              <a:ext cx="8" cy="7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5" name="Line 548"/>
            <p:cNvSpPr>
              <a:spLocks noChangeShapeType="1"/>
            </p:cNvSpPr>
            <p:nvPr/>
          </p:nvSpPr>
          <p:spPr bwMode="auto">
            <a:xfrm flipV="1">
              <a:off x="1789" y="3843"/>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6" name="Line 549"/>
            <p:cNvSpPr>
              <a:spLocks noChangeShapeType="1"/>
            </p:cNvSpPr>
            <p:nvPr/>
          </p:nvSpPr>
          <p:spPr bwMode="auto">
            <a:xfrm flipV="1">
              <a:off x="1796" y="3771"/>
              <a:ext cx="7"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7" name="Line 550"/>
            <p:cNvSpPr>
              <a:spLocks noChangeShapeType="1"/>
            </p:cNvSpPr>
            <p:nvPr/>
          </p:nvSpPr>
          <p:spPr bwMode="auto">
            <a:xfrm flipV="1">
              <a:off x="1803" y="3685"/>
              <a:ext cx="7" cy="8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8" name="Line 551"/>
            <p:cNvSpPr>
              <a:spLocks noChangeShapeType="1"/>
            </p:cNvSpPr>
            <p:nvPr/>
          </p:nvSpPr>
          <p:spPr bwMode="auto">
            <a:xfrm flipV="1">
              <a:off x="1810" y="3628"/>
              <a:ext cx="8"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19" name="Line 552"/>
            <p:cNvSpPr>
              <a:spLocks noChangeShapeType="1"/>
            </p:cNvSpPr>
            <p:nvPr/>
          </p:nvSpPr>
          <p:spPr bwMode="auto">
            <a:xfrm flipV="1">
              <a:off x="1818" y="3592"/>
              <a:ext cx="6"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0" name="Line 553"/>
            <p:cNvSpPr>
              <a:spLocks noChangeShapeType="1"/>
            </p:cNvSpPr>
            <p:nvPr/>
          </p:nvSpPr>
          <p:spPr bwMode="auto">
            <a:xfrm flipV="1">
              <a:off x="1824" y="3556"/>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1" name="Line 554"/>
            <p:cNvSpPr>
              <a:spLocks noChangeShapeType="1"/>
            </p:cNvSpPr>
            <p:nvPr/>
          </p:nvSpPr>
          <p:spPr bwMode="auto">
            <a:xfrm flipV="1">
              <a:off x="1832" y="3521"/>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2" name="Line 555"/>
            <p:cNvSpPr>
              <a:spLocks noChangeShapeType="1"/>
            </p:cNvSpPr>
            <p:nvPr/>
          </p:nvSpPr>
          <p:spPr bwMode="auto">
            <a:xfrm flipV="1">
              <a:off x="1839" y="350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3" name="Line 556"/>
            <p:cNvSpPr>
              <a:spLocks noChangeShapeType="1"/>
            </p:cNvSpPr>
            <p:nvPr/>
          </p:nvSpPr>
          <p:spPr bwMode="auto">
            <a:xfrm flipV="1">
              <a:off x="1847" y="349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4" name="Line 557"/>
            <p:cNvSpPr>
              <a:spLocks noChangeShapeType="1"/>
            </p:cNvSpPr>
            <p:nvPr/>
          </p:nvSpPr>
          <p:spPr bwMode="auto">
            <a:xfrm>
              <a:off x="1854" y="349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5" name="Line 558"/>
            <p:cNvSpPr>
              <a:spLocks noChangeShapeType="1"/>
            </p:cNvSpPr>
            <p:nvPr/>
          </p:nvSpPr>
          <p:spPr bwMode="auto">
            <a:xfrm>
              <a:off x="1861" y="3499"/>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6" name="Line 559"/>
            <p:cNvSpPr>
              <a:spLocks noChangeShapeType="1"/>
            </p:cNvSpPr>
            <p:nvPr/>
          </p:nvSpPr>
          <p:spPr bwMode="auto">
            <a:xfrm flipV="1">
              <a:off x="1869" y="3485"/>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7" name="Line 560"/>
            <p:cNvSpPr>
              <a:spLocks noChangeShapeType="1"/>
            </p:cNvSpPr>
            <p:nvPr/>
          </p:nvSpPr>
          <p:spPr bwMode="auto">
            <a:xfrm flipV="1">
              <a:off x="1876" y="3449"/>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8" name="Line 561"/>
            <p:cNvSpPr>
              <a:spLocks noChangeShapeType="1"/>
            </p:cNvSpPr>
            <p:nvPr/>
          </p:nvSpPr>
          <p:spPr bwMode="auto">
            <a:xfrm flipV="1">
              <a:off x="1883" y="343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29" name="Line 562"/>
            <p:cNvSpPr>
              <a:spLocks noChangeShapeType="1"/>
            </p:cNvSpPr>
            <p:nvPr/>
          </p:nvSpPr>
          <p:spPr bwMode="auto">
            <a:xfrm>
              <a:off x="1891" y="3435"/>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0" name="Line 563"/>
            <p:cNvSpPr>
              <a:spLocks noChangeShapeType="1"/>
            </p:cNvSpPr>
            <p:nvPr/>
          </p:nvSpPr>
          <p:spPr bwMode="auto">
            <a:xfrm>
              <a:off x="1897" y="343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1" name="Line 564"/>
            <p:cNvSpPr>
              <a:spLocks noChangeShapeType="1"/>
            </p:cNvSpPr>
            <p:nvPr/>
          </p:nvSpPr>
          <p:spPr bwMode="auto">
            <a:xfrm>
              <a:off x="1905" y="3435"/>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2" name="Line 565"/>
            <p:cNvSpPr>
              <a:spLocks noChangeShapeType="1"/>
            </p:cNvSpPr>
            <p:nvPr/>
          </p:nvSpPr>
          <p:spPr bwMode="auto">
            <a:xfrm flipV="1">
              <a:off x="1912" y="3428"/>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3" name="Line 566"/>
            <p:cNvSpPr>
              <a:spLocks noChangeShapeType="1"/>
            </p:cNvSpPr>
            <p:nvPr/>
          </p:nvSpPr>
          <p:spPr bwMode="auto">
            <a:xfrm flipV="1">
              <a:off x="1919" y="3392"/>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4" name="Line 567"/>
            <p:cNvSpPr>
              <a:spLocks noChangeShapeType="1"/>
            </p:cNvSpPr>
            <p:nvPr/>
          </p:nvSpPr>
          <p:spPr bwMode="auto">
            <a:xfrm flipV="1">
              <a:off x="1927" y="336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5" name="Line 568"/>
            <p:cNvSpPr>
              <a:spLocks noChangeShapeType="1"/>
            </p:cNvSpPr>
            <p:nvPr/>
          </p:nvSpPr>
          <p:spPr bwMode="auto">
            <a:xfrm flipV="1">
              <a:off x="1934" y="334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6" name="Line 569"/>
            <p:cNvSpPr>
              <a:spLocks noChangeShapeType="1"/>
            </p:cNvSpPr>
            <p:nvPr/>
          </p:nvSpPr>
          <p:spPr bwMode="auto">
            <a:xfrm>
              <a:off x="1941" y="3342"/>
              <a:ext cx="9"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7" name="Line 570"/>
            <p:cNvSpPr>
              <a:spLocks noChangeShapeType="1"/>
            </p:cNvSpPr>
            <p:nvPr/>
          </p:nvSpPr>
          <p:spPr bwMode="auto">
            <a:xfrm>
              <a:off x="1950" y="334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8" name="Line 571"/>
            <p:cNvSpPr>
              <a:spLocks noChangeShapeType="1"/>
            </p:cNvSpPr>
            <p:nvPr/>
          </p:nvSpPr>
          <p:spPr bwMode="auto">
            <a:xfrm flipV="1">
              <a:off x="1956" y="334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39" name="Line 572"/>
            <p:cNvSpPr>
              <a:spLocks noChangeShapeType="1"/>
            </p:cNvSpPr>
            <p:nvPr/>
          </p:nvSpPr>
          <p:spPr bwMode="auto">
            <a:xfrm>
              <a:off x="1963" y="334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0" name="Line 573"/>
            <p:cNvSpPr>
              <a:spLocks noChangeShapeType="1"/>
            </p:cNvSpPr>
            <p:nvPr/>
          </p:nvSpPr>
          <p:spPr bwMode="auto">
            <a:xfrm>
              <a:off x="1970" y="334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1" name="Line 574"/>
            <p:cNvSpPr>
              <a:spLocks noChangeShapeType="1"/>
            </p:cNvSpPr>
            <p:nvPr/>
          </p:nvSpPr>
          <p:spPr bwMode="auto">
            <a:xfrm>
              <a:off x="1977" y="3356"/>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2" name="Line 575"/>
            <p:cNvSpPr>
              <a:spLocks noChangeShapeType="1"/>
            </p:cNvSpPr>
            <p:nvPr/>
          </p:nvSpPr>
          <p:spPr bwMode="auto">
            <a:xfrm>
              <a:off x="1985" y="3378"/>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3" name="Line 576"/>
            <p:cNvSpPr>
              <a:spLocks noChangeShapeType="1"/>
            </p:cNvSpPr>
            <p:nvPr/>
          </p:nvSpPr>
          <p:spPr bwMode="auto">
            <a:xfrm flipV="1">
              <a:off x="1992" y="3378"/>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4" name="Line 577"/>
            <p:cNvSpPr>
              <a:spLocks noChangeShapeType="1"/>
            </p:cNvSpPr>
            <p:nvPr/>
          </p:nvSpPr>
          <p:spPr bwMode="auto">
            <a:xfrm flipV="1">
              <a:off x="1999" y="334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5" name="Line 578"/>
            <p:cNvSpPr>
              <a:spLocks noChangeShapeType="1"/>
            </p:cNvSpPr>
            <p:nvPr/>
          </p:nvSpPr>
          <p:spPr bwMode="auto">
            <a:xfrm flipV="1">
              <a:off x="2007" y="3320"/>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6" name="Line 579"/>
            <p:cNvSpPr>
              <a:spLocks noChangeShapeType="1"/>
            </p:cNvSpPr>
            <p:nvPr/>
          </p:nvSpPr>
          <p:spPr bwMode="auto">
            <a:xfrm flipV="1">
              <a:off x="2014" y="3284"/>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7" name="Line 580"/>
            <p:cNvSpPr>
              <a:spLocks noChangeShapeType="1"/>
            </p:cNvSpPr>
            <p:nvPr/>
          </p:nvSpPr>
          <p:spPr bwMode="auto">
            <a:xfrm flipV="1">
              <a:off x="2021"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8" name="Line 581"/>
            <p:cNvSpPr>
              <a:spLocks noChangeShapeType="1"/>
            </p:cNvSpPr>
            <p:nvPr/>
          </p:nvSpPr>
          <p:spPr bwMode="auto">
            <a:xfrm flipV="1">
              <a:off x="2029" y="3270"/>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49" name="Line 582"/>
            <p:cNvSpPr>
              <a:spLocks noChangeShapeType="1"/>
            </p:cNvSpPr>
            <p:nvPr/>
          </p:nvSpPr>
          <p:spPr bwMode="auto">
            <a:xfrm flipV="1">
              <a:off x="2035" y="3262"/>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0" name="Line 583"/>
            <p:cNvSpPr>
              <a:spLocks noChangeShapeType="1"/>
            </p:cNvSpPr>
            <p:nvPr/>
          </p:nvSpPr>
          <p:spPr bwMode="auto">
            <a:xfrm>
              <a:off x="2043" y="3262"/>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1" name="Line 584"/>
            <p:cNvSpPr>
              <a:spLocks noChangeShapeType="1"/>
            </p:cNvSpPr>
            <p:nvPr/>
          </p:nvSpPr>
          <p:spPr bwMode="auto">
            <a:xfrm>
              <a:off x="2051" y="3277"/>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2" name="Line 585"/>
            <p:cNvSpPr>
              <a:spLocks noChangeShapeType="1"/>
            </p:cNvSpPr>
            <p:nvPr/>
          </p:nvSpPr>
          <p:spPr bwMode="auto">
            <a:xfrm>
              <a:off x="2057" y="329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3" name="Line 586"/>
            <p:cNvSpPr>
              <a:spLocks noChangeShapeType="1"/>
            </p:cNvSpPr>
            <p:nvPr/>
          </p:nvSpPr>
          <p:spPr bwMode="auto">
            <a:xfrm>
              <a:off x="2065" y="332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4" name="Line 587"/>
            <p:cNvSpPr>
              <a:spLocks noChangeShapeType="1"/>
            </p:cNvSpPr>
            <p:nvPr/>
          </p:nvSpPr>
          <p:spPr bwMode="auto">
            <a:xfrm flipV="1">
              <a:off x="2072" y="333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5" name="Line 588"/>
            <p:cNvSpPr>
              <a:spLocks noChangeShapeType="1"/>
            </p:cNvSpPr>
            <p:nvPr/>
          </p:nvSpPr>
          <p:spPr bwMode="auto">
            <a:xfrm flipV="1">
              <a:off x="2080" y="331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6" name="Line 589"/>
            <p:cNvSpPr>
              <a:spLocks noChangeShapeType="1"/>
            </p:cNvSpPr>
            <p:nvPr/>
          </p:nvSpPr>
          <p:spPr bwMode="auto">
            <a:xfrm>
              <a:off x="2087" y="3313"/>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7" name="Line 590"/>
            <p:cNvSpPr>
              <a:spLocks noChangeShapeType="1"/>
            </p:cNvSpPr>
            <p:nvPr/>
          </p:nvSpPr>
          <p:spPr bwMode="auto">
            <a:xfrm>
              <a:off x="2094" y="3313"/>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8" name="Line 591"/>
            <p:cNvSpPr>
              <a:spLocks noChangeShapeType="1"/>
            </p:cNvSpPr>
            <p:nvPr/>
          </p:nvSpPr>
          <p:spPr bwMode="auto">
            <a:xfrm>
              <a:off x="2101" y="331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59" name="Line 592"/>
            <p:cNvSpPr>
              <a:spLocks noChangeShapeType="1"/>
            </p:cNvSpPr>
            <p:nvPr/>
          </p:nvSpPr>
          <p:spPr bwMode="auto">
            <a:xfrm>
              <a:off x="2108" y="333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0" name="Line 593"/>
            <p:cNvSpPr>
              <a:spLocks noChangeShapeType="1"/>
            </p:cNvSpPr>
            <p:nvPr/>
          </p:nvSpPr>
          <p:spPr bwMode="auto">
            <a:xfrm flipV="1">
              <a:off x="2116" y="332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1" name="Line 594"/>
            <p:cNvSpPr>
              <a:spLocks noChangeShapeType="1"/>
            </p:cNvSpPr>
            <p:nvPr/>
          </p:nvSpPr>
          <p:spPr bwMode="auto">
            <a:xfrm>
              <a:off x="2123" y="332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2" name="Line 595"/>
            <p:cNvSpPr>
              <a:spLocks noChangeShapeType="1"/>
            </p:cNvSpPr>
            <p:nvPr/>
          </p:nvSpPr>
          <p:spPr bwMode="auto">
            <a:xfrm flipV="1">
              <a:off x="2131" y="330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3" name="Line 596"/>
            <p:cNvSpPr>
              <a:spLocks noChangeShapeType="1"/>
            </p:cNvSpPr>
            <p:nvPr/>
          </p:nvSpPr>
          <p:spPr bwMode="auto">
            <a:xfrm flipV="1">
              <a:off x="2138" y="3291"/>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4" name="Line 597"/>
            <p:cNvSpPr>
              <a:spLocks noChangeShapeType="1"/>
            </p:cNvSpPr>
            <p:nvPr/>
          </p:nvSpPr>
          <p:spPr bwMode="auto">
            <a:xfrm>
              <a:off x="2145" y="3291"/>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5" name="Line 598"/>
            <p:cNvSpPr>
              <a:spLocks noChangeShapeType="1"/>
            </p:cNvSpPr>
            <p:nvPr/>
          </p:nvSpPr>
          <p:spPr bwMode="auto">
            <a:xfrm flipV="1">
              <a:off x="2152" y="3291"/>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6" name="Line 599"/>
            <p:cNvSpPr>
              <a:spLocks noChangeShapeType="1"/>
            </p:cNvSpPr>
            <p:nvPr/>
          </p:nvSpPr>
          <p:spPr bwMode="auto">
            <a:xfrm flipV="1">
              <a:off x="2160"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7" name="Line 600"/>
            <p:cNvSpPr>
              <a:spLocks noChangeShapeType="1"/>
            </p:cNvSpPr>
            <p:nvPr/>
          </p:nvSpPr>
          <p:spPr bwMode="auto">
            <a:xfrm>
              <a:off x="2167" y="3284"/>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8" name="Line 601"/>
            <p:cNvSpPr>
              <a:spLocks noChangeShapeType="1"/>
            </p:cNvSpPr>
            <p:nvPr/>
          </p:nvSpPr>
          <p:spPr bwMode="auto">
            <a:xfrm>
              <a:off x="2175" y="3291"/>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69" name="Line 602"/>
            <p:cNvSpPr>
              <a:spLocks noChangeShapeType="1"/>
            </p:cNvSpPr>
            <p:nvPr/>
          </p:nvSpPr>
          <p:spPr bwMode="auto">
            <a:xfrm>
              <a:off x="2181" y="3306"/>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0" name="Line 603"/>
            <p:cNvSpPr>
              <a:spLocks noChangeShapeType="1"/>
            </p:cNvSpPr>
            <p:nvPr/>
          </p:nvSpPr>
          <p:spPr bwMode="auto">
            <a:xfrm>
              <a:off x="2189" y="332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1" name="Line 604"/>
            <p:cNvSpPr>
              <a:spLocks noChangeShapeType="1"/>
            </p:cNvSpPr>
            <p:nvPr/>
          </p:nvSpPr>
          <p:spPr bwMode="auto">
            <a:xfrm>
              <a:off x="2196" y="334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2" name="Line 605"/>
            <p:cNvSpPr>
              <a:spLocks noChangeShapeType="1"/>
            </p:cNvSpPr>
            <p:nvPr/>
          </p:nvSpPr>
          <p:spPr bwMode="auto">
            <a:xfrm flipV="1">
              <a:off x="2203" y="332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3" name="Line 606"/>
            <p:cNvSpPr>
              <a:spLocks noChangeShapeType="1"/>
            </p:cNvSpPr>
            <p:nvPr/>
          </p:nvSpPr>
          <p:spPr bwMode="auto">
            <a:xfrm flipV="1">
              <a:off x="2210" y="329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4" name="Line 607"/>
            <p:cNvSpPr>
              <a:spLocks noChangeShapeType="1"/>
            </p:cNvSpPr>
            <p:nvPr/>
          </p:nvSpPr>
          <p:spPr bwMode="auto">
            <a:xfrm flipV="1">
              <a:off x="2218" y="3291"/>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5" name="Line 608"/>
            <p:cNvSpPr>
              <a:spLocks noChangeShapeType="1"/>
            </p:cNvSpPr>
            <p:nvPr/>
          </p:nvSpPr>
          <p:spPr bwMode="auto">
            <a:xfrm flipV="1">
              <a:off x="2224" y="327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6" name="Line 609"/>
            <p:cNvSpPr>
              <a:spLocks noChangeShapeType="1"/>
            </p:cNvSpPr>
            <p:nvPr/>
          </p:nvSpPr>
          <p:spPr bwMode="auto">
            <a:xfrm>
              <a:off x="2232" y="327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7" name="Line 610"/>
            <p:cNvSpPr>
              <a:spLocks noChangeShapeType="1"/>
            </p:cNvSpPr>
            <p:nvPr/>
          </p:nvSpPr>
          <p:spPr bwMode="auto">
            <a:xfrm>
              <a:off x="2239"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8" name="Line 611"/>
            <p:cNvSpPr>
              <a:spLocks noChangeShapeType="1"/>
            </p:cNvSpPr>
            <p:nvPr/>
          </p:nvSpPr>
          <p:spPr bwMode="auto">
            <a:xfrm>
              <a:off x="2247"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79" name="Line 612"/>
            <p:cNvSpPr>
              <a:spLocks noChangeShapeType="1"/>
            </p:cNvSpPr>
            <p:nvPr/>
          </p:nvSpPr>
          <p:spPr bwMode="auto">
            <a:xfrm>
              <a:off x="2254" y="3291"/>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0" name="Line 613"/>
            <p:cNvSpPr>
              <a:spLocks noChangeShapeType="1"/>
            </p:cNvSpPr>
            <p:nvPr/>
          </p:nvSpPr>
          <p:spPr bwMode="auto">
            <a:xfrm flipV="1">
              <a:off x="2261"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1" name="Line 614"/>
            <p:cNvSpPr>
              <a:spLocks noChangeShapeType="1"/>
            </p:cNvSpPr>
            <p:nvPr/>
          </p:nvSpPr>
          <p:spPr bwMode="auto">
            <a:xfrm flipV="1">
              <a:off x="2268"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2" name="Line 615"/>
            <p:cNvSpPr>
              <a:spLocks noChangeShapeType="1"/>
            </p:cNvSpPr>
            <p:nvPr/>
          </p:nvSpPr>
          <p:spPr bwMode="auto">
            <a:xfrm>
              <a:off x="2276" y="327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3" name="Line 616"/>
            <p:cNvSpPr>
              <a:spLocks noChangeShapeType="1"/>
            </p:cNvSpPr>
            <p:nvPr/>
          </p:nvSpPr>
          <p:spPr bwMode="auto">
            <a:xfrm>
              <a:off x="2283" y="3284"/>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4" name="Line 617"/>
            <p:cNvSpPr>
              <a:spLocks noChangeShapeType="1"/>
            </p:cNvSpPr>
            <p:nvPr/>
          </p:nvSpPr>
          <p:spPr bwMode="auto">
            <a:xfrm>
              <a:off x="2291" y="3313"/>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5" name="Line 618"/>
            <p:cNvSpPr>
              <a:spLocks noChangeShapeType="1"/>
            </p:cNvSpPr>
            <p:nvPr/>
          </p:nvSpPr>
          <p:spPr bwMode="auto">
            <a:xfrm flipV="1">
              <a:off x="2297" y="331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6" name="Line 619"/>
            <p:cNvSpPr>
              <a:spLocks noChangeShapeType="1"/>
            </p:cNvSpPr>
            <p:nvPr/>
          </p:nvSpPr>
          <p:spPr bwMode="auto">
            <a:xfrm flipV="1">
              <a:off x="2305"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7" name="Line 620"/>
            <p:cNvSpPr>
              <a:spLocks noChangeShapeType="1"/>
            </p:cNvSpPr>
            <p:nvPr/>
          </p:nvSpPr>
          <p:spPr bwMode="auto">
            <a:xfrm flipV="1">
              <a:off x="2312" y="3291"/>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8" name="Line 621"/>
            <p:cNvSpPr>
              <a:spLocks noChangeShapeType="1"/>
            </p:cNvSpPr>
            <p:nvPr/>
          </p:nvSpPr>
          <p:spPr bwMode="auto">
            <a:xfrm flipV="1">
              <a:off x="2319" y="327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89" name="Line 622"/>
            <p:cNvSpPr>
              <a:spLocks noChangeShapeType="1"/>
            </p:cNvSpPr>
            <p:nvPr/>
          </p:nvSpPr>
          <p:spPr bwMode="auto">
            <a:xfrm>
              <a:off x="2327" y="327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0" name="Line 623"/>
            <p:cNvSpPr>
              <a:spLocks noChangeShapeType="1"/>
            </p:cNvSpPr>
            <p:nvPr/>
          </p:nvSpPr>
          <p:spPr bwMode="auto">
            <a:xfrm flipV="1">
              <a:off x="2334"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1" name="Line 624"/>
            <p:cNvSpPr>
              <a:spLocks noChangeShapeType="1"/>
            </p:cNvSpPr>
            <p:nvPr/>
          </p:nvSpPr>
          <p:spPr bwMode="auto">
            <a:xfrm>
              <a:off x="2341" y="327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2" name="Line 625"/>
            <p:cNvSpPr>
              <a:spLocks noChangeShapeType="1"/>
            </p:cNvSpPr>
            <p:nvPr/>
          </p:nvSpPr>
          <p:spPr bwMode="auto">
            <a:xfrm>
              <a:off x="2349"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3" name="Line 626"/>
            <p:cNvSpPr>
              <a:spLocks noChangeShapeType="1"/>
            </p:cNvSpPr>
            <p:nvPr/>
          </p:nvSpPr>
          <p:spPr bwMode="auto">
            <a:xfrm>
              <a:off x="2356" y="3277"/>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4" name="Line 627"/>
            <p:cNvSpPr>
              <a:spLocks noChangeShapeType="1"/>
            </p:cNvSpPr>
            <p:nvPr/>
          </p:nvSpPr>
          <p:spPr bwMode="auto">
            <a:xfrm>
              <a:off x="2363" y="3291"/>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5" name="Line 628"/>
            <p:cNvSpPr>
              <a:spLocks noChangeShapeType="1"/>
            </p:cNvSpPr>
            <p:nvPr/>
          </p:nvSpPr>
          <p:spPr bwMode="auto">
            <a:xfrm flipV="1">
              <a:off x="2371"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6" name="Line 629"/>
            <p:cNvSpPr>
              <a:spLocks noChangeShapeType="1"/>
            </p:cNvSpPr>
            <p:nvPr/>
          </p:nvSpPr>
          <p:spPr bwMode="auto">
            <a:xfrm>
              <a:off x="2378" y="330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7" name="Line 630"/>
            <p:cNvSpPr>
              <a:spLocks noChangeShapeType="1"/>
            </p:cNvSpPr>
            <p:nvPr/>
          </p:nvSpPr>
          <p:spPr bwMode="auto">
            <a:xfrm>
              <a:off x="2385"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8" name="Line 631"/>
            <p:cNvSpPr>
              <a:spLocks noChangeShapeType="1"/>
            </p:cNvSpPr>
            <p:nvPr/>
          </p:nvSpPr>
          <p:spPr bwMode="auto">
            <a:xfrm flipV="1">
              <a:off x="2392" y="3306"/>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499" name="Line 632"/>
            <p:cNvSpPr>
              <a:spLocks noChangeShapeType="1"/>
            </p:cNvSpPr>
            <p:nvPr/>
          </p:nvSpPr>
          <p:spPr bwMode="auto">
            <a:xfrm>
              <a:off x="2398" y="3306"/>
              <a:ext cx="9"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0" name="Line 633"/>
            <p:cNvSpPr>
              <a:spLocks noChangeShapeType="1"/>
            </p:cNvSpPr>
            <p:nvPr/>
          </p:nvSpPr>
          <p:spPr bwMode="auto">
            <a:xfrm>
              <a:off x="2407" y="3306"/>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1" name="Line 634"/>
            <p:cNvSpPr>
              <a:spLocks noChangeShapeType="1"/>
            </p:cNvSpPr>
            <p:nvPr/>
          </p:nvSpPr>
          <p:spPr bwMode="auto">
            <a:xfrm>
              <a:off x="2413" y="3306"/>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2" name="Line 635"/>
            <p:cNvSpPr>
              <a:spLocks noChangeShapeType="1"/>
            </p:cNvSpPr>
            <p:nvPr/>
          </p:nvSpPr>
          <p:spPr bwMode="auto">
            <a:xfrm flipV="1">
              <a:off x="2421" y="328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3" name="Line 636"/>
            <p:cNvSpPr>
              <a:spLocks noChangeShapeType="1"/>
            </p:cNvSpPr>
            <p:nvPr/>
          </p:nvSpPr>
          <p:spPr bwMode="auto">
            <a:xfrm flipV="1">
              <a:off x="2428" y="327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4" name="Line 637"/>
            <p:cNvSpPr>
              <a:spLocks noChangeShapeType="1"/>
            </p:cNvSpPr>
            <p:nvPr/>
          </p:nvSpPr>
          <p:spPr bwMode="auto">
            <a:xfrm flipV="1">
              <a:off x="2435" y="327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5" name="Line 638"/>
            <p:cNvSpPr>
              <a:spLocks noChangeShapeType="1"/>
            </p:cNvSpPr>
            <p:nvPr/>
          </p:nvSpPr>
          <p:spPr bwMode="auto">
            <a:xfrm>
              <a:off x="2443" y="327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6" name="Line 639"/>
            <p:cNvSpPr>
              <a:spLocks noChangeShapeType="1"/>
            </p:cNvSpPr>
            <p:nvPr/>
          </p:nvSpPr>
          <p:spPr bwMode="auto">
            <a:xfrm>
              <a:off x="2450"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7" name="Line 640"/>
            <p:cNvSpPr>
              <a:spLocks noChangeShapeType="1"/>
            </p:cNvSpPr>
            <p:nvPr/>
          </p:nvSpPr>
          <p:spPr bwMode="auto">
            <a:xfrm>
              <a:off x="2457"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8" name="Line 641"/>
            <p:cNvSpPr>
              <a:spLocks noChangeShapeType="1"/>
            </p:cNvSpPr>
            <p:nvPr/>
          </p:nvSpPr>
          <p:spPr bwMode="auto">
            <a:xfrm>
              <a:off x="2465" y="328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09" name="Line 642"/>
            <p:cNvSpPr>
              <a:spLocks noChangeShapeType="1"/>
            </p:cNvSpPr>
            <p:nvPr/>
          </p:nvSpPr>
          <p:spPr bwMode="auto">
            <a:xfrm>
              <a:off x="2472" y="330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0" name="Line 643"/>
            <p:cNvSpPr>
              <a:spLocks noChangeShapeType="1"/>
            </p:cNvSpPr>
            <p:nvPr/>
          </p:nvSpPr>
          <p:spPr bwMode="auto">
            <a:xfrm>
              <a:off x="2479" y="334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1" name="Line 644"/>
            <p:cNvSpPr>
              <a:spLocks noChangeShapeType="1"/>
            </p:cNvSpPr>
            <p:nvPr/>
          </p:nvSpPr>
          <p:spPr bwMode="auto">
            <a:xfrm flipV="1">
              <a:off x="2487" y="3342"/>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2" name="Line 645"/>
            <p:cNvSpPr>
              <a:spLocks noChangeShapeType="1"/>
            </p:cNvSpPr>
            <p:nvPr/>
          </p:nvSpPr>
          <p:spPr bwMode="auto">
            <a:xfrm flipV="1">
              <a:off x="2494" y="333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3" name="Line 646"/>
            <p:cNvSpPr>
              <a:spLocks noChangeShapeType="1"/>
            </p:cNvSpPr>
            <p:nvPr/>
          </p:nvSpPr>
          <p:spPr bwMode="auto">
            <a:xfrm>
              <a:off x="2501" y="3335"/>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4" name="Line 647"/>
            <p:cNvSpPr>
              <a:spLocks noChangeShapeType="1"/>
            </p:cNvSpPr>
            <p:nvPr/>
          </p:nvSpPr>
          <p:spPr bwMode="auto">
            <a:xfrm>
              <a:off x="2509" y="3342"/>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5" name="Line 648"/>
            <p:cNvSpPr>
              <a:spLocks noChangeShapeType="1"/>
            </p:cNvSpPr>
            <p:nvPr/>
          </p:nvSpPr>
          <p:spPr bwMode="auto">
            <a:xfrm>
              <a:off x="2515" y="3356"/>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6" name="Line 649"/>
            <p:cNvSpPr>
              <a:spLocks noChangeShapeType="1"/>
            </p:cNvSpPr>
            <p:nvPr/>
          </p:nvSpPr>
          <p:spPr bwMode="auto">
            <a:xfrm>
              <a:off x="2523" y="3378"/>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7" name="Line 650"/>
            <p:cNvSpPr>
              <a:spLocks noChangeShapeType="1"/>
            </p:cNvSpPr>
            <p:nvPr/>
          </p:nvSpPr>
          <p:spPr bwMode="auto">
            <a:xfrm flipV="1">
              <a:off x="2530" y="337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8" name="Line 651"/>
            <p:cNvSpPr>
              <a:spLocks noChangeShapeType="1"/>
            </p:cNvSpPr>
            <p:nvPr/>
          </p:nvSpPr>
          <p:spPr bwMode="auto">
            <a:xfrm flipV="1">
              <a:off x="2537" y="3356"/>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19" name="Line 652"/>
            <p:cNvSpPr>
              <a:spLocks noChangeShapeType="1"/>
            </p:cNvSpPr>
            <p:nvPr/>
          </p:nvSpPr>
          <p:spPr bwMode="auto">
            <a:xfrm flipV="1">
              <a:off x="2545" y="3349"/>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0" name="Line 653"/>
            <p:cNvSpPr>
              <a:spLocks noChangeShapeType="1"/>
            </p:cNvSpPr>
            <p:nvPr/>
          </p:nvSpPr>
          <p:spPr bwMode="auto">
            <a:xfrm>
              <a:off x="2551" y="334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1" name="Line 654"/>
            <p:cNvSpPr>
              <a:spLocks noChangeShapeType="1"/>
            </p:cNvSpPr>
            <p:nvPr/>
          </p:nvSpPr>
          <p:spPr bwMode="auto">
            <a:xfrm>
              <a:off x="2559" y="3356"/>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2" name="Line 655"/>
            <p:cNvSpPr>
              <a:spLocks noChangeShapeType="1"/>
            </p:cNvSpPr>
            <p:nvPr/>
          </p:nvSpPr>
          <p:spPr bwMode="auto">
            <a:xfrm>
              <a:off x="2566" y="3384"/>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3" name="Line 656"/>
            <p:cNvSpPr>
              <a:spLocks noChangeShapeType="1"/>
            </p:cNvSpPr>
            <p:nvPr/>
          </p:nvSpPr>
          <p:spPr bwMode="auto">
            <a:xfrm>
              <a:off x="2574" y="339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4" name="Line 657"/>
            <p:cNvSpPr>
              <a:spLocks noChangeShapeType="1"/>
            </p:cNvSpPr>
            <p:nvPr/>
          </p:nvSpPr>
          <p:spPr bwMode="auto">
            <a:xfrm>
              <a:off x="2581" y="340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5" name="Line 658"/>
            <p:cNvSpPr>
              <a:spLocks noChangeShapeType="1"/>
            </p:cNvSpPr>
            <p:nvPr/>
          </p:nvSpPr>
          <p:spPr bwMode="auto">
            <a:xfrm>
              <a:off x="2588" y="3420"/>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6" name="Line 659"/>
            <p:cNvSpPr>
              <a:spLocks noChangeShapeType="1"/>
            </p:cNvSpPr>
            <p:nvPr/>
          </p:nvSpPr>
          <p:spPr bwMode="auto">
            <a:xfrm>
              <a:off x="2596" y="3449"/>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7" name="Line 660"/>
            <p:cNvSpPr>
              <a:spLocks noChangeShapeType="1"/>
            </p:cNvSpPr>
            <p:nvPr/>
          </p:nvSpPr>
          <p:spPr bwMode="auto">
            <a:xfrm>
              <a:off x="2603" y="350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8" name="Line 661"/>
            <p:cNvSpPr>
              <a:spLocks noChangeShapeType="1"/>
            </p:cNvSpPr>
            <p:nvPr/>
          </p:nvSpPr>
          <p:spPr bwMode="auto">
            <a:xfrm flipV="1">
              <a:off x="2610" y="3499"/>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29" name="Line 662"/>
            <p:cNvSpPr>
              <a:spLocks noChangeShapeType="1"/>
            </p:cNvSpPr>
            <p:nvPr/>
          </p:nvSpPr>
          <p:spPr bwMode="auto">
            <a:xfrm flipV="1">
              <a:off x="2618" y="349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0" name="Line 663"/>
            <p:cNvSpPr>
              <a:spLocks noChangeShapeType="1"/>
            </p:cNvSpPr>
            <p:nvPr/>
          </p:nvSpPr>
          <p:spPr bwMode="auto">
            <a:xfrm flipV="1">
              <a:off x="2625" y="3471"/>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1" name="Line 664"/>
            <p:cNvSpPr>
              <a:spLocks noChangeShapeType="1"/>
            </p:cNvSpPr>
            <p:nvPr/>
          </p:nvSpPr>
          <p:spPr bwMode="auto">
            <a:xfrm>
              <a:off x="2633" y="3471"/>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2" name="Line 665"/>
            <p:cNvSpPr>
              <a:spLocks noChangeShapeType="1"/>
            </p:cNvSpPr>
            <p:nvPr/>
          </p:nvSpPr>
          <p:spPr bwMode="auto">
            <a:xfrm>
              <a:off x="2639" y="348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3" name="Line 666"/>
            <p:cNvSpPr>
              <a:spLocks noChangeShapeType="1"/>
            </p:cNvSpPr>
            <p:nvPr/>
          </p:nvSpPr>
          <p:spPr bwMode="auto">
            <a:xfrm>
              <a:off x="2647" y="349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4" name="Line 667"/>
            <p:cNvSpPr>
              <a:spLocks noChangeShapeType="1"/>
            </p:cNvSpPr>
            <p:nvPr/>
          </p:nvSpPr>
          <p:spPr bwMode="auto">
            <a:xfrm>
              <a:off x="2654" y="3513"/>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5" name="Line 668"/>
            <p:cNvSpPr>
              <a:spLocks noChangeShapeType="1"/>
            </p:cNvSpPr>
            <p:nvPr/>
          </p:nvSpPr>
          <p:spPr bwMode="auto">
            <a:xfrm>
              <a:off x="2661" y="3549"/>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6" name="Line 669"/>
            <p:cNvSpPr>
              <a:spLocks noChangeShapeType="1"/>
            </p:cNvSpPr>
            <p:nvPr/>
          </p:nvSpPr>
          <p:spPr bwMode="auto">
            <a:xfrm>
              <a:off x="2668" y="3613"/>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7" name="Line 670"/>
            <p:cNvSpPr>
              <a:spLocks noChangeShapeType="1"/>
            </p:cNvSpPr>
            <p:nvPr/>
          </p:nvSpPr>
          <p:spPr bwMode="auto">
            <a:xfrm>
              <a:off x="2675" y="3671"/>
              <a:ext cx="7" cy="7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8" name="Line 671"/>
            <p:cNvSpPr>
              <a:spLocks noChangeShapeType="1"/>
            </p:cNvSpPr>
            <p:nvPr/>
          </p:nvSpPr>
          <p:spPr bwMode="auto">
            <a:xfrm>
              <a:off x="2682" y="3742"/>
              <a:ext cx="8"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39" name="Line 672"/>
            <p:cNvSpPr>
              <a:spLocks noChangeShapeType="1"/>
            </p:cNvSpPr>
            <p:nvPr/>
          </p:nvSpPr>
          <p:spPr bwMode="auto">
            <a:xfrm>
              <a:off x="2690" y="3814"/>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0" name="Line 673"/>
            <p:cNvSpPr>
              <a:spLocks noChangeShapeType="1"/>
            </p:cNvSpPr>
            <p:nvPr/>
          </p:nvSpPr>
          <p:spPr bwMode="auto">
            <a:xfrm>
              <a:off x="2697" y="3864"/>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1" name="Line 674"/>
            <p:cNvSpPr>
              <a:spLocks noChangeShapeType="1"/>
            </p:cNvSpPr>
            <p:nvPr/>
          </p:nvSpPr>
          <p:spPr bwMode="auto">
            <a:xfrm>
              <a:off x="2704" y="3928"/>
              <a:ext cx="8"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2" name="Line 675"/>
            <p:cNvSpPr>
              <a:spLocks noChangeShapeType="1"/>
            </p:cNvSpPr>
            <p:nvPr/>
          </p:nvSpPr>
          <p:spPr bwMode="auto">
            <a:xfrm>
              <a:off x="2712" y="4000"/>
              <a:ext cx="7" cy="8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3" name="Line 676"/>
            <p:cNvSpPr>
              <a:spLocks noChangeShapeType="1"/>
            </p:cNvSpPr>
            <p:nvPr/>
          </p:nvSpPr>
          <p:spPr bwMode="auto">
            <a:xfrm>
              <a:off x="2719" y="4086"/>
              <a:ext cx="7" cy="7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4" name="Line 677"/>
            <p:cNvSpPr>
              <a:spLocks noChangeShapeType="1"/>
            </p:cNvSpPr>
            <p:nvPr/>
          </p:nvSpPr>
          <p:spPr bwMode="auto">
            <a:xfrm>
              <a:off x="2726" y="416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5" name="Line 678"/>
            <p:cNvSpPr>
              <a:spLocks noChangeShapeType="1"/>
            </p:cNvSpPr>
            <p:nvPr/>
          </p:nvSpPr>
          <p:spPr bwMode="auto">
            <a:xfrm>
              <a:off x="2734" y="419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6" name="Line 679"/>
            <p:cNvSpPr>
              <a:spLocks noChangeShapeType="1"/>
            </p:cNvSpPr>
            <p:nvPr/>
          </p:nvSpPr>
          <p:spPr bwMode="auto">
            <a:xfrm>
              <a:off x="2740" y="4200"/>
              <a:ext cx="9"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7" name="Line 680"/>
            <p:cNvSpPr>
              <a:spLocks noChangeShapeType="1"/>
            </p:cNvSpPr>
            <p:nvPr/>
          </p:nvSpPr>
          <p:spPr bwMode="auto">
            <a:xfrm>
              <a:off x="2749" y="4200"/>
              <a:ext cx="6"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8" name="Line 681"/>
            <p:cNvSpPr>
              <a:spLocks noChangeShapeType="1"/>
            </p:cNvSpPr>
            <p:nvPr/>
          </p:nvSpPr>
          <p:spPr bwMode="auto">
            <a:xfrm>
              <a:off x="2755" y="4230"/>
              <a:ext cx="8"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49" name="Line 682"/>
            <p:cNvSpPr>
              <a:spLocks noChangeShapeType="1"/>
            </p:cNvSpPr>
            <p:nvPr/>
          </p:nvSpPr>
          <p:spPr bwMode="auto">
            <a:xfrm>
              <a:off x="2763" y="4279"/>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0" name="Line 683"/>
            <p:cNvSpPr>
              <a:spLocks noChangeShapeType="1"/>
            </p:cNvSpPr>
            <p:nvPr/>
          </p:nvSpPr>
          <p:spPr bwMode="auto">
            <a:xfrm>
              <a:off x="2770" y="4329"/>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1" name="Line 684"/>
            <p:cNvSpPr>
              <a:spLocks noChangeShapeType="1"/>
            </p:cNvSpPr>
            <p:nvPr/>
          </p:nvSpPr>
          <p:spPr bwMode="auto">
            <a:xfrm>
              <a:off x="2777" y="4387"/>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2" name="Line 685"/>
            <p:cNvSpPr>
              <a:spLocks noChangeShapeType="1"/>
            </p:cNvSpPr>
            <p:nvPr/>
          </p:nvSpPr>
          <p:spPr bwMode="auto">
            <a:xfrm flipV="1">
              <a:off x="2784" y="4365"/>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3" name="Line 686"/>
            <p:cNvSpPr>
              <a:spLocks noChangeShapeType="1"/>
            </p:cNvSpPr>
            <p:nvPr/>
          </p:nvSpPr>
          <p:spPr bwMode="auto">
            <a:xfrm flipV="1">
              <a:off x="2792" y="4351"/>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4" name="Line 687"/>
            <p:cNvSpPr>
              <a:spLocks noChangeShapeType="1"/>
            </p:cNvSpPr>
            <p:nvPr/>
          </p:nvSpPr>
          <p:spPr bwMode="auto">
            <a:xfrm>
              <a:off x="2798" y="4351"/>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5" name="Line 688"/>
            <p:cNvSpPr>
              <a:spLocks noChangeShapeType="1"/>
            </p:cNvSpPr>
            <p:nvPr/>
          </p:nvSpPr>
          <p:spPr bwMode="auto">
            <a:xfrm>
              <a:off x="2806" y="4365"/>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6" name="Line 689"/>
            <p:cNvSpPr>
              <a:spLocks noChangeShapeType="1"/>
            </p:cNvSpPr>
            <p:nvPr/>
          </p:nvSpPr>
          <p:spPr bwMode="auto">
            <a:xfrm>
              <a:off x="2813" y="4401"/>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7" name="Line 690"/>
            <p:cNvSpPr>
              <a:spLocks noChangeShapeType="1"/>
            </p:cNvSpPr>
            <p:nvPr/>
          </p:nvSpPr>
          <p:spPr bwMode="auto">
            <a:xfrm>
              <a:off x="2820" y="4458"/>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8" name="Line 691"/>
            <p:cNvSpPr>
              <a:spLocks noChangeShapeType="1"/>
            </p:cNvSpPr>
            <p:nvPr/>
          </p:nvSpPr>
          <p:spPr bwMode="auto">
            <a:xfrm>
              <a:off x="2828" y="449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59" name="Line 692"/>
            <p:cNvSpPr>
              <a:spLocks noChangeShapeType="1"/>
            </p:cNvSpPr>
            <p:nvPr/>
          </p:nvSpPr>
          <p:spPr bwMode="auto">
            <a:xfrm flipV="1">
              <a:off x="2835" y="4465"/>
              <a:ext cx="7"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0" name="Line 693"/>
            <p:cNvSpPr>
              <a:spLocks noChangeShapeType="1"/>
            </p:cNvSpPr>
            <p:nvPr/>
          </p:nvSpPr>
          <p:spPr bwMode="auto">
            <a:xfrm flipV="1">
              <a:off x="2842" y="4408"/>
              <a:ext cx="9"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1" name="Line 694"/>
            <p:cNvSpPr>
              <a:spLocks noChangeShapeType="1"/>
            </p:cNvSpPr>
            <p:nvPr/>
          </p:nvSpPr>
          <p:spPr bwMode="auto">
            <a:xfrm flipV="1">
              <a:off x="2851" y="4394"/>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2" name="Line 695"/>
            <p:cNvSpPr>
              <a:spLocks noChangeShapeType="1"/>
            </p:cNvSpPr>
            <p:nvPr/>
          </p:nvSpPr>
          <p:spPr bwMode="auto">
            <a:xfrm>
              <a:off x="2857" y="4394"/>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3" name="Line 696"/>
            <p:cNvSpPr>
              <a:spLocks noChangeShapeType="1"/>
            </p:cNvSpPr>
            <p:nvPr/>
          </p:nvSpPr>
          <p:spPr bwMode="auto">
            <a:xfrm>
              <a:off x="2865" y="4394"/>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4" name="Line 697"/>
            <p:cNvSpPr>
              <a:spLocks noChangeShapeType="1"/>
            </p:cNvSpPr>
            <p:nvPr/>
          </p:nvSpPr>
          <p:spPr bwMode="auto">
            <a:xfrm>
              <a:off x="2872" y="4415"/>
              <a:ext cx="6"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5" name="Line 698"/>
            <p:cNvSpPr>
              <a:spLocks noChangeShapeType="1"/>
            </p:cNvSpPr>
            <p:nvPr/>
          </p:nvSpPr>
          <p:spPr bwMode="auto">
            <a:xfrm>
              <a:off x="2878" y="4465"/>
              <a:ext cx="8"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6" name="Line 699"/>
            <p:cNvSpPr>
              <a:spLocks noChangeShapeType="1"/>
            </p:cNvSpPr>
            <p:nvPr/>
          </p:nvSpPr>
          <p:spPr bwMode="auto">
            <a:xfrm>
              <a:off x="2886" y="4516"/>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7" name="Line 700"/>
            <p:cNvSpPr>
              <a:spLocks noChangeShapeType="1"/>
            </p:cNvSpPr>
            <p:nvPr/>
          </p:nvSpPr>
          <p:spPr bwMode="auto">
            <a:xfrm>
              <a:off x="2893" y="4551"/>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8" name="Line 701"/>
            <p:cNvSpPr>
              <a:spLocks noChangeShapeType="1"/>
            </p:cNvSpPr>
            <p:nvPr/>
          </p:nvSpPr>
          <p:spPr bwMode="auto">
            <a:xfrm flipV="1">
              <a:off x="2901" y="455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69" name="Line 702"/>
            <p:cNvSpPr>
              <a:spLocks noChangeShapeType="1"/>
            </p:cNvSpPr>
            <p:nvPr/>
          </p:nvSpPr>
          <p:spPr bwMode="auto">
            <a:xfrm flipV="1">
              <a:off x="2908" y="4508"/>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0" name="Line 703"/>
            <p:cNvSpPr>
              <a:spLocks noChangeShapeType="1"/>
            </p:cNvSpPr>
            <p:nvPr/>
          </p:nvSpPr>
          <p:spPr bwMode="auto">
            <a:xfrm flipV="1">
              <a:off x="2915" y="4494"/>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1" name="Line 704"/>
            <p:cNvSpPr>
              <a:spLocks noChangeShapeType="1"/>
            </p:cNvSpPr>
            <p:nvPr/>
          </p:nvSpPr>
          <p:spPr bwMode="auto">
            <a:xfrm>
              <a:off x="2923" y="4494"/>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2" name="Line 705"/>
            <p:cNvSpPr>
              <a:spLocks noChangeShapeType="1"/>
            </p:cNvSpPr>
            <p:nvPr/>
          </p:nvSpPr>
          <p:spPr bwMode="auto">
            <a:xfrm>
              <a:off x="2930" y="449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3" name="Line 706"/>
            <p:cNvSpPr>
              <a:spLocks noChangeShapeType="1"/>
            </p:cNvSpPr>
            <p:nvPr/>
          </p:nvSpPr>
          <p:spPr bwMode="auto">
            <a:xfrm>
              <a:off x="2937" y="451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4" name="Line 707"/>
            <p:cNvSpPr>
              <a:spLocks noChangeShapeType="1"/>
            </p:cNvSpPr>
            <p:nvPr/>
          </p:nvSpPr>
          <p:spPr bwMode="auto">
            <a:xfrm>
              <a:off x="2944" y="455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5" name="Line 708"/>
            <p:cNvSpPr>
              <a:spLocks noChangeShapeType="1"/>
            </p:cNvSpPr>
            <p:nvPr/>
          </p:nvSpPr>
          <p:spPr bwMode="auto">
            <a:xfrm>
              <a:off x="2952" y="4588"/>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6" name="Line 709"/>
            <p:cNvSpPr>
              <a:spLocks noChangeShapeType="1"/>
            </p:cNvSpPr>
            <p:nvPr/>
          </p:nvSpPr>
          <p:spPr bwMode="auto">
            <a:xfrm flipV="1">
              <a:off x="2959" y="4566"/>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7" name="Line 710"/>
            <p:cNvSpPr>
              <a:spLocks noChangeShapeType="1"/>
            </p:cNvSpPr>
            <p:nvPr/>
          </p:nvSpPr>
          <p:spPr bwMode="auto">
            <a:xfrm flipV="1">
              <a:off x="2966" y="4537"/>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8" name="Line 711"/>
            <p:cNvSpPr>
              <a:spLocks noChangeShapeType="1"/>
            </p:cNvSpPr>
            <p:nvPr/>
          </p:nvSpPr>
          <p:spPr bwMode="auto">
            <a:xfrm flipV="1">
              <a:off x="2973" y="453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79" name="Line 712"/>
            <p:cNvSpPr>
              <a:spLocks noChangeShapeType="1"/>
            </p:cNvSpPr>
            <p:nvPr/>
          </p:nvSpPr>
          <p:spPr bwMode="auto">
            <a:xfrm>
              <a:off x="2981" y="453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0" name="Line 713"/>
            <p:cNvSpPr>
              <a:spLocks noChangeShapeType="1"/>
            </p:cNvSpPr>
            <p:nvPr/>
          </p:nvSpPr>
          <p:spPr bwMode="auto">
            <a:xfrm>
              <a:off x="2988" y="4530"/>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1" name="Line 714"/>
            <p:cNvSpPr>
              <a:spLocks noChangeShapeType="1"/>
            </p:cNvSpPr>
            <p:nvPr/>
          </p:nvSpPr>
          <p:spPr bwMode="auto">
            <a:xfrm>
              <a:off x="2996" y="4551"/>
              <a:ext cx="6"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2" name="Line 715"/>
            <p:cNvSpPr>
              <a:spLocks noChangeShapeType="1"/>
            </p:cNvSpPr>
            <p:nvPr/>
          </p:nvSpPr>
          <p:spPr bwMode="auto">
            <a:xfrm>
              <a:off x="3002" y="4594"/>
              <a:ext cx="7"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3" name="Line 716"/>
            <p:cNvSpPr>
              <a:spLocks noChangeShapeType="1"/>
            </p:cNvSpPr>
            <p:nvPr/>
          </p:nvSpPr>
          <p:spPr bwMode="auto">
            <a:xfrm>
              <a:off x="3009" y="46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4" name="Line 717"/>
            <p:cNvSpPr>
              <a:spLocks noChangeShapeType="1"/>
            </p:cNvSpPr>
            <p:nvPr/>
          </p:nvSpPr>
          <p:spPr bwMode="auto">
            <a:xfrm flipV="1">
              <a:off x="3017" y="465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5" name="Line 718"/>
            <p:cNvSpPr>
              <a:spLocks noChangeShapeType="1"/>
            </p:cNvSpPr>
            <p:nvPr/>
          </p:nvSpPr>
          <p:spPr bwMode="auto">
            <a:xfrm flipV="1">
              <a:off x="3024" y="4602"/>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6" name="Line 719"/>
            <p:cNvSpPr>
              <a:spLocks noChangeShapeType="1"/>
            </p:cNvSpPr>
            <p:nvPr/>
          </p:nvSpPr>
          <p:spPr bwMode="auto">
            <a:xfrm flipV="1">
              <a:off x="3031" y="4566"/>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7" name="Line 720"/>
            <p:cNvSpPr>
              <a:spLocks noChangeShapeType="1"/>
            </p:cNvSpPr>
            <p:nvPr/>
          </p:nvSpPr>
          <p:spPr bwMode="auto">
            <a:xfrm flipV="1">
              <a:off x="3039" y="455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8" name="Line 721"/>
            <p:cNvSpPr>
              <a:spLocks noChangeShapeType="1"/>
            </p:cNvSpPr>
            <p:nvPr/>
          </p:nvSpPr>
          <p:spPr bwMode="auto">
            <a:xfrm>
              <a:off x="3046" y="455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89" name="Line 722"/>
            <p:cNvSpPr>
              <a:spLocks noChangeShapeType="1"/>
            </p:cNvSpPr>
            <p:nvPr/>
          </p:nvSpPr>
          <p:spPr bwMode="auto">
            <a:xfrm>
              <a:off x="3054" y="4566"/>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0" name="Line 723"/>
            <p:cNvSpPr>
              <a:spLocks noChangeShapeType="1"/>
            </p:cNvSpPr>
            <p:nvPr/>
          </p:nvSpPr>
          <p:spPr bwMode="auto">
            <a:xfrm>
              <a:off x="3061" y="4602"/>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1" name="Line 724"/>
            <p:cNvSpPr>
              <a:spLocks noChangeShapeType="1"/>
            </p:cNvSpPr>
            <p:nvPr/>
          </p:nvSpPr>
          <p:spPr bwMode="auto">
            <a:xfrm>
              <a:off x="3068" y="46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2" name="Line 725"/>
            <p:cNvSpPr>
              <a:spLocks noChangeShapeType="1"/>
            </p:cNvSpPr>
            <p:nvPr/>
          </p:nvSpPr>
          <p:spPr bwMode="auto">
            <a:xfrm>
              <a:off x="3076" y="467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3" name="Line 726"/>
            <p:cNvSpPr>
              <a:spLocks noChangeShapeType="1"/>
            </p:cNvSpPr>
            <p:nvPr/>
          </p:nvSpPr>
          <p:spPr bwMode="auto">
            <a:xfrm flipV="1">
              <a:off x="3082" y="4637"/>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4" name="Line 727"/>
            <p:cNvSpPr>
              <a:spLocks noChangeShapeType="1"/>
            </p:cNvSpPr>
            <p:nvPr/>
          </p:nvSpPr>
          <p:spPr bwMode="auto">
            <a:xfrm flipV="1">
              <a:off x="3090" y="4608"/>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5" name="Line 728"/>
            <p:cNvSpPr>
              <a:spLocks noChangeShapeType="1"/>
            </p:cNvSpPr>
            <p:nvPr/>
          </p:nvSpPr>
          <p:spPr bwMode="auto">
            <a:xfrm flipV="1">
              <a:off x="3097" y="4594"/>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6" name="Line 729"/>
            <p:cNvSpPr>
              <a:spLocks noChangeShapeType="1"/>
            </p:cNvSpPr>
            <p:nvPr/>
          </p:nvSpPr>
          <p:spPr bwMode="auto">
            <a:xfrm>
              <a:off x="3104" y="4594"/>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7" name="Line 730"/>
            <p:cNvSpPr>
              <a:spLocks noChangeShapeType="1"/>
            </p:cNvSpPr>
            <p:nvPr/>
          </p:nvSpPr>
          <p:spPr bwMode="auto">
            <a:xfrm>
              <a:off x="3112" y="4594"/>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8" name="Line 731"/>
            <p:cNvSpPr>
              <a:spLocks noChangeShapeType="1"/>
            </p:cNvSpPr>
            <p:nvPr/>
          </p:nvSpPr>
          <p:spPr bwMode="auto">
            <a:xfrm>
              <a:off x="3118" y="461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599" name="Line 732"/>
            <p:cNvSpPr>
              <a:spLocks noChangeShapeType="1"/>
            </p:cNvSpPr>
            <p:nvPr/>
          </p:nvSpPr>
          <p:spPr bwMode="auto">
            <a:xfrm>
              <a:off x="3125" y="4659"/>
              <a:ext cx="8"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0" name="Line 733"/>
            <p:cNvSpPr>
              <a:spLocks noChangeShapeType="1"/>
            </p:cNvSpPr>
            <p:nvPr/>
          </p:nvSpPr>
          <p:spPr bwMode="auto">
            <a:xfrm>
              <a:off x="3133" y="471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1" name="Line 734"/>
            <p:cNvSpPr>
              <a:spLocks noChangeShapeType="1"/>
            </p:cNvSpPr>
            <p:nvPr/>
          </p:nvSpPr>
          <p:spPr bwMode="auto">
            <a:xfrm flipV="1">
              <a:off x="3140" y="470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2" name="Line 735"/>
            <p:cNvSpPr>
              <a:spLocks noChangeShapeType="1"/>
            </p:cNvSpPr>
            <p:nvPr/>
          </p:nvSpPr>
          <p:spPr bwMode="auto">
            <a:xfrm flipV="1">
              <a:off x="3148" y="466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3" name="Line 736"/>
            <p:cNvSpPr>
              <a:spLocks noChangeShapeType="1"/>
            </p:cNvSpPr>
            <p:nvPr/>
          </p:nvSpPr>
          <p:spPr bwMode="auto">
            <a:xfrm flipV="1">
              <a:off x="3155" y="4637"/>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4" name="Line 737"/>
            <p:cNvSpPr>
              <a:spLocks noChangeShapeType="1"/>
            </p:cNvSpPr>
            <p:nvPr/>
          </p:nvSpPr>
          <p:spPr bwMode="auto">
            <a:xfrm>
              <a:off x="3162" y="46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5" name="Line 738"/>
            <p:cNvSpPr>
              <a:spLocks noChangeShapeType="1"/>
            </p:cNvSpPr>
            <p:nvPr/>
          </p:nvSpPr>
          <p:spPr bwMode="auto">
            <a:xfrm>
              <a:off x="3170" y="46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6" name="Line 739"/>
            <p:cNvSpPr>
              <a:spLocks noChangeShapeType="1"/>
            </p:cNvSpPr>
            <p:nvPr/>
          </p:nvSpPr>
          <p:spPr bwMode="auto">
            <a:xfrm>
              <a:off x="3177" y="46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7" name="Line 740"/>
            <p:cNvSpPr>
              <a:spLocks noChangeShapeType="1"/>
            </p:cNvSpPr>
            <p:nvPr/>
          </p:nvSpPr>
          <p:spPr bwMode="auto">
            <a:xfrm>
              <a:off x="3184" y="4687"/>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8" name="Line 741"/>
            <p:cNvSpPr>
              <a:spLocks noChangeShapeType="1"/>
            </p:cNvSpPr>
            <p:nvPr/>
          </p:nvSpPr>
          <p:spPr bwMode="auto">
            <a:xfrm>
              <a:off x="3192"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09" name="Line 742"/>
            <p:cNvSpPr>
              <a:spLocks noChangeShapeType="1"/>
            </p:cNvSpPr>
            <p:nvPr/>
          </p:nvSpPr>
          <p:spPr bwMode="auto">
            <a:xfrm>
              <a:off x="3199"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0" name="Line 743"/>
            <p:cNvSpPr>
              <a:spLocks noChangeShapeType="1"/>
            </p:cNvSpPr>
            <p:nvPr/>
          </p:nvSpPr>
          <p:spPr bwMode="auto">
            <a:xfrm flipV="1">
              <a:off x="3206"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1" name="Line 744"/>
            <p:cNvSpPr>
              <a:spLocks noChangeShapeType="1"/>
            </p:cNvSpPr>
            <p:nvPr/>
          </p:nvSpPr>
          <p:spPr bwMode="auto">
            <a:xfrm flipV="1">
              <a:off x="3213"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2" name="Line 745"/>
            <p:cNvSpPr>
              <a:spLocks noChangeShapeType="1"/>
            </p:cNvSpPr>
            <p:nvPr/>
          </p:nvSpPr>
          <p:spPr bwMode="auto">
            <a:xfrm flipV="1">
              <a:off x="3220"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3" name="Line 746"/>
            <p:cNvSpPr>
              <a:spLocks noChangeShapeType="1"/>
            </p:cNvSpPr>
            <p:nvPr/>
          </p:nvSpPr>
          <p:spPr bwMode="auto">
            <a:xfrm>
              <a:off x="3228" y="470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4" name="Line 747"/>
            <p:cNvSpPr>
              <a:spLocks noChangeShapeType="1"/>
            </p:cNvSpPr>
            <p:nvPr/>
          </p:nvSpPr>
          <p:spPr bwMode="auto">
            <a:xfrm>
              <a:off x="3235"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5" name="Line 748"/>
            <p:cNvSpPr>
              <a:spLocks noChangeShapeType="1"/>
            </p:cNvSpPr>
            <p:nvPr/>
          </p:nvSpPr>
          <p:spPr bwMode="auto">
            <a:xfrm>
              <a:off x="3242" y="4709"/>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6" name="Line 749"/>
            <p:cNvSpPr>
              <a:spLocks noChangeShapeType="1"/>
            </p:cNvSpPr>
            <p:nvPr/>
          </p:nvSpPr>
          <p:spPr bwMode="auto">
            <a:xfrm>
              <a:off x="3250" y="472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7" name="Line 750"/>
            <p:cNvSpPr>
              <a:spLocks noChangeShapeType="1"/>
            </p:cNvSpPr>
            <p:nvPr/>
          </p:nvSpPr>
          <p:spPr bwMode="auto">
            <a:xfrm>
              <a:off x="3257" y="474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8" name="Line 751"/>
            <p:cNvSpPr>
              <a:spLocks noChangeShapeType="1"/>
            </p:cNvSpPr>
            <p:nvPr/>
          </p:nvSpPr>
          <p:spPr bwMode="auto">
            <a:xfrm flipV="1">
              <a:off x="3265" y="4730"/>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19" name="Line 752"/>
            <p:cNvSpPr>
              <a:spLocks noChangeShapeType="1"/>
            </p:cNvSpPr>
            <p:nvPr/>
          </p:nvSpPr>
          <p:spPr bwMode="auto">
            <a:xfrm flipV="1">
              <a:off x="3271" y="470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0" name="Line 753"/>
            <p:cNvSpPr>
              <a:spLocks noChangeShapeType="1"/>
            </p:cNvSpPr>
            <p:nvPr/>
          </p:nvSpPr>
          <p:spPr bwMode="auto">
            <a:xfrm flipV="1">
              <a:off x="3279"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1" name="Line 754"/>
            <p:cNvSpPr>
              <a:spLocks noChangeShapeType="1"/>
            </p:cNvSpPr>
            <p:nvPr/>
          </p:nvSpPr>
          <p:spPr bwMode="auto">
            <a:xfrm>
              <a:off x="3286"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2" name="Line 755"/>
            <p:cNvSpPr>
              <a:spLocks noChangeShapeType="1"/>
            </p:cNvSpPr>
            <p:nvPr/>
          </p:nvSpPr>
          <p:spPr bwMode="auto">
            <a:xfrm>
              <a:off x="3294" y="470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3" name="Line 756"/>
            <p:cNvSpPr>
              <a:spLocks noChangeShapeType="1"/>
            </p:cNvSpPr>
            <p:nvPr/>
          </p:nvSpPr>
          <p:spPr bwMode="auto">
            <a:xfrm>
              <a:off x="3300" y="4723"/>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4" name="Line 757"/>
            <p:cNvSpPr>
              <a:spLocks noChangeShapeType="1"/>
            </p:cNvSpPr>
            <p:nvPr/>
          </p:nvSpPr>
          <p:spPr bwMode="auto">
            <a:xfrm>
              <a:off x="3308" y="4759"/>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5" name="Line 758"/>
            <p:cNvSpPr>
              <a:spLocks noChangeShapeType="1"/>
            </p:cNvSpPr>
            <p:nvPr/>
          </p:nvSpPr>
          <p:spPr bwMode="auto">
            <a:xfrm>
              <a:off x="3315" y="478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6" name="Line 759"/>
            <p:cNvSpPr>
              <a:spLocks noChangeShapeType="1"/>
            </p:cNvSpPr>
            <p:nvPr/>
          </p:nvSpPr>
          <p:spPr bwMode="auto">
            <a:xfrm flipV="1">
              <a:off x="3323" y="4787"/>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7" name="Line 760"/>
            <p:cNvSpPr>
              <a:spLocks noChangeShapeType="1"/>
            </p:cNvSpPr>
            <p:nvPr/>
          </p:nvSpPr>
          <p:spPr bwMode="auto">
            <a:xfrm flipV="1">
              <a:off x="3329" y="47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8" name="Line 761"/>
            <p:cNvSpPr>
              <a:spLocks noChangeShapeType="1"/>
            </p:cNvSpPr>
            <p:nvPr/>
          </p:nvSpPr>
          <p:spPr bwMode="auto">
            <a:xfrm flipV="1">
              <a:off x="3336" y="4737"/>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29" name="Line 762"/>
            <p:cNvSpPr>
              <a:spLocks noChangeShapeType="1"/>
            </p:cNvSpPr>
            <p:nvPr/>
          </p:nvSpPr>
          <p:spPr bwMode="auto">
            <a:xfrm flipV="1">
              <a:off x="3344" y="472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0" name="Line 763"/>
            <p:cNvSpPr>
              <a:spLocks noChangeShapeType="1"/>
            </p:cNvSpPr>
            <p:nvPr/>
          </p:nvSpPr>
          <p:spPr bwMode="auto">
            <a:xfrm>
              <a:off x="3352" y="472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1" name="Line 764"/>
            <p:cNvSpPr>
              <a:spLocks noChangeShapeType="1"/>
            </p:cNvSpPr>
            <p:nvPr/>
          </p:nvSpPr>
          <p:spPr bwMode="auto">
            <a:xfrm>
              <a:off x="3358" y="472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2" name="Line 765"/>
            <p:cNvSpPr>
              <a:spLocks noChangeShapeType="1"/>
            </p:cNvSpPr>
            <p:nvPr/>
          </p:nvSpPr>
          <p:spPr bwMode="auto">
            <a:xfrm>
              <a:off x="3366" y="4745"/>
              <a:ext cx="7"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3" name="Line 766"/>
            <p:cNvSpPr>
              <a:spLocks noChangeShapeType="1"/>
            </p:cNvSpPr>
            <p:nvPr/>
          </p:nvSpPr>
          <p:spPr bwMode="auto">
            <a:xfrm>
              <a:off x="3373"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4" name="Line 767"/>
            <p:cNvSpPr>
              <a:spLocks noChangeShapeType="1"/>
            </p:cNvSpPr>
            <p:nvPr/>
          </p:nvSpPr>
          <p:spPr bwMode="auto">
            <a:xfrm>
              <a:off x="3380" y="478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5" name="Line 768"/>
            <p:cNvSpPr>
              <a:spLocks noChangeShapeType="1"/>
            </p:cNvSpPr>
            <p:nvPr/>
          </p:nvSpPr>
          <p:spPr bwMode="auto">
            <a:xfrm flipV="1">
              <a:off x="3388" y="4759"/>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6" name="Line 769"/>
            <p:cNvSpPr>
              <a:spLocks noChangeShapeType="1"/>
            </p:cNvSpPr>
            <p:nvPr/>
          </p:nvSpPr>
          <p:spPr bwMode="auto">
            <a:xfrm flipV="1">
              <a:off x="3395" y="47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7" name="Line 770"/>
            <p:cNvSpPr>
              <a:spLocks noChangeShapeType="1"/>
            </p:cNvSpPr>
            <p:nvPr/>
          </p:nvSpPr>
          <p:spPr bwMode="auto">
            <a:xfrm flipV="1">
              <a:off x="3402" y="47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8" name="Line 771"/>
            <p:cNvSpPr>
              <a:spLocks noChangeShapeType="1"/>
            </p:cNvSpPr>
            <p:nvPr/>
          </p:nvSpPr>
          <p:spPr bwMode="auto">
            <a:xfrm>
              <a:off x="3410" y="47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39" name="Line 772"/>
            <p:cNvSpPr>
              <a:spLocks noChangeShapeType="1"/>
            </p:cNvSpPr>
            <p:nvPr/>
          </p:nvSpPr>
          <p:spPr bwMode="auto">
            <a:xfrm>
              <a:off x="3417" y="474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0" name="Line 773"/>
            <p:cNvSpPr>
              <a:spLocks noChangeShapeType="1"/>
            </p:cNvSpPr>
            <p:nvPr/>
          </p:nvSpPr>
          <p:spPr bwMode="auto">
            <a:xfrm>
              <a:off x="3424"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1" name="Line 774"/>
            <p:cNvSpPr>
              <a:spLocks noChangeShapeType="1"/>
            </p:cNvSpPr>
            <p:nvPr/>
          </p:nvSpPr>
          <p:spPr bwMode="auto">
            <a:xfrm>
              <a:off x="3431" y="4765"/>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2" name="Line 775"/>
            <p:cNvSpPr>
              <a:spLocks noChangeShapeType="1"/>
            </p:cNvSpPr>
            <p:nvPr/>
          </p:nvSpPr>
          <p:spPr bwMode="auto">
            <a:xfrm>
              <a:off x="3439"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3" name="Line 776"/>
            <p:cNvSpPr>
              <a:spLocks noChangeShapeType="1"/>
            </p:cNvSpPr>
            <p:nvPr/>
          </p:nvSpPr>
          <p:spPr bwMode="auto">
            <a:xfrm flipV="1">
              <a:off x="3446"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4" name="Line 777"/>
            <p:cNvSpPr>
              <a:spLocks noChangeShapeType="1"/>
            </p:cNvSpPr>
            <p:nvPr/>
          </p:nvSpPr>
          <p:spPr bwMode="auto">
            <a:xfrm flipV="1">
              <a:off x="3453" y="475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5" name="Line 778"/>
            <p:cNvSpPr>
              <a:spLocks noChangeShapeType="1"/>
            </p:cNvSpPr>
            <p:nvPr/>
          </p:nvSpPr>
          <p:spPr bwMode="auto">
            <a:xfrm flipV="1">
              <a:off x="3460" y="4723"/>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6" name="Line 779"/>
            <p:cNvSpPr>
              <a:spLocks noChangeShapeType="1"/>
            </p:cNvSpPr>
            <p:nvPr/>
          </p:nvSpPr>
          <p:spPr bwMode="auto">
            <a:xfrm flipV="1">
              <a:off x="3468" y="471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7" name="Line 780"/>
            <p:cNvSpPr>
              <a:spLocks noChangeShapeType="1"/>
            </p:cNvSpPr>
            <p:nvPr/>
          </p:nvSpPr>
          <p:spPr bwMode="auto">
            <a:xfrm>
              <a:off x="3475" y="471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8" name="Line 781"/>
            <p:cNvSpPr>
              <a:spLocks noChangeShapeType="1"/>
            </p:cNvSpPr>
            <p:nvPr/>
          </p:nvSpPr>
          <p:spPr bwMode="auto">
            <a:xfrm>
              <a:off x="3482" y="473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49" name="Line 782"/>
            <p:cNvSpPr>
              <a:spLocks noChangeShapeType="1"/>
            </p:cNvSpPr>
            <p:nvPr/>
          </p:nvSpPr>
          <p:spPr bwMode="auto">
            <a:xfrm>
              <a:off x="3489" y="4752"/>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0" name="Line 783"/>
            <p:cNvSpPr>
              <a:spLocks noChangeShapeType="1"/>
            </p:cNvSpPr>
            <p:nvPr/>
          </p:nvSpPr>
          <p:spPr bwMode="auto">
            <a:xfrm>
              <a:off x="3497"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1" name="Line 784"/>
            <p:cNvSpPr>
              <a:spLocks noChangeShapeType="1"/>
            </p:cNvSpPr>
            <p:nvPr/>
          </p:nvSpPr>
          <p:spPr bwMode="auto">
            <a:xfrm>
              <a:off x="3504"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2" name="Line 785"/>
            <p:cNvSpPr>
              <a:spLocks noChangeShapeType="1"/>
            </p:cNvSpPr>
            <p:nvPr/>
          </p:nvSpPr>
          <p:spPr bwMode="auto">
            <a:xfrm>
              <a:off x="3511"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3" name="Line 786"/>
            <p:cNvSpPr>
              <a:spLocks noChangeShapeType="1"/>
            </p:cNvSpPr>
            <p:nvPr/>
          </p:nvSpPr>
          <p:spPr bwMode="auto">
            <a:xfrm flipV="1">
              <a:off x="3518" y="4765"/>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4" name="Line 787"/>
            <p:cNvSpPr>
              <a:spLocks noChangeShapeType="1"/>
            </p:cNvSpPr>
            <p:nvPr/>
          </p:nvSpPr>
          <p:spPr bwMode="auto">
            <a:xfrm flipV="1">
              <a:off x="3526"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5" name="Line 788"/>
            <p:cNvSpPr>
              <a:spLocks noChangeShapeType="1"/>
            </p:cNvSpPr>
            <p:nvPr/>
          </p:nvSpPr>
          <p:spPr bwMode="auto">
            <a:xfrm>
              <a:off x="3533" y="475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6" name="Line 789"/>
            <p:cNvSpPr>
              <a:spLocks noChangeShapeType="1"/>
            </p:cNvSpPr>
            <p:nvPr/>
          </p:nvSpPr>
          <p:spPr bwMode="auto">
            <a:xfrm>
              <a:off x="3540" y="475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7" name="Line 790"/>
            <p:cNvSpPr>
              <a:spLocks noChangeShapeType="1"/>
            </p:cNvSpPr>
            <p:nvPr/>
          </p:nvSpPr>
          <p:spPr bwMode="auto">
            <a:xfrm>
              <a:off x="3547" y="475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8" name="Line 791"/>
            <p:cNvSpPr>
              <a:spLocks noChangeShapeType="1"/>
            </p:cNvSpPr>
            <p:nvPr/>
          </p:nvSpPr>
          <p:spPr bwMode="auto">
            <a:xfrm>
              <a:off x="3555"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59" name="Line 792"/>
            <p:cNvSpPr>
              <a:spLocks noChangeShapeType="1"/>
            </p:cNvSpPr>
            <p:nvPr/>
          </p:nvSpPr>
          <p:spPr bwMode="auto">
            <a:xfrm>
              <a:off x="3562" y="479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0" name="Line 793"/>
            <p:cNvSpPr>
              <a:spLocks noChangeShapeType="1"/>
            </p:cNvSpPr>
            <p:nvPr/>
          </p:nvSpPr>
          <p:spPr bwMode="auto">
            <a:xfrm flipV="1">
              <a:off x="3570" y="4795"/>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1" name="Line 794"/>
            <p:cNvSpPr>
              <a:spLocks noChangeShapeType="1"/>
            </p:cNvSpPr>
            <p:nvPr/>
          </p:nvSpPr>
          <p:spPr bwMode="auto">
            <a:xfrm flipV="1">
              <a:off x="3576" y="477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2" name="Line 795"/>
            <p:cNvSpPr>
              <a:spLocks noChangeShapeType="1"/>
            </p:cNvSpPr>
            <p:nvPr/>
          </p:nvSpPr>
          <p:spPr bwMode="auto">
            <a:xfrm flipV="1">
              <a:off x="3584"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3" name="Line 796"/>
            <p:cNvSpPr>
              <a:spLocks noChangeShapeType="1"/>
            </p:cNvSpPr>
            <p:nvPr/>
          </p:nvSpPr>
          <p:spPr bwMode="auto">
            <a:xfrm>
              <a:off x="3591" y="476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4" name="Line 797"/>
            <p:cNvSpPr>
              <a:spLocks noChangeShapeType="1"/>
            </p:cNvSpPr>
            <p:nvPr/>
          </p:nvSpPr>
          <p:spPr bwMode="auto">
            <a:xfrm>
              <a:off x="3598"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5" name="Line 798"/>
            <p:cNvSpPr>
              <a:spLocks noChangeShapeType="1"/>
            </p:cNvSpPr>
            <p:nvPr/>
          </p:nvSpPr>
          <p:spPr bwMode="auto">
            <a:xfrm>
              <a:off x="3605" y="477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6" name="Line 799"/>
            <p:cNvSpPr>
              <a:spLocks noChangeShapeType="1"/>
            </p:cNvSpPr>
            <p:nvPr/>
          </p:nvSpPr>
          <p:spPr bwMode="auto">
            <a:xfrm>
              <a:off x="3613"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7" name="Line 800"/>
            <p:cNvSpPr>
              <a:spLocks noChangeShapeType="1"/>
            </p:cNvSpPr>
            <p:nvPr/>
          </p:nvSpPr>
          <p:spPr bwMode="auto">
            <a:xfrm>
              <a:off x="3620" y="480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8" name="Line 801"/>
            <p:cNvSpPr>
              <a:spLocks noChangeShapeType="1"/>
            </p:cNvSpPr>
            <p:nvPr/>
          </p:nvSpPr>
          <p:spPr bwMode="auto">
            <a:xfrm>
              <a:off x="3628" y="4838"/>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69" name="Line 802"/>
            <p:cNvSpPr>
              <a:spLocks noChangeShapeType="1"/>
            </p:cNvSpPr>
            <p:nvPr/>
          </p:nvSpPr>
          <p:spPr bwMode="auto">
            <a:xfrm flipV="1">
              <a:off x="3635" y="4802"/>
              <a:ext cx="6"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0" name="Line 803"/>
            <p:cNvSpPr>
              <a:spLocks noChangeShapeType="1"/>
            </p:cNvSpPr>
            <p:nvPr/>
          </p:nvSpPr>
          <p:spPr bwMode="auto">
            <a:xfrm flipV="1">
              <a:off x="3641" y="4773"/>
              <a:ext cx="9"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1" name="Line 804"/>
            <p:cNvSpPr>
              <a:spLocks noChangeShapeType="1"/>
            </p:cNvSpPr>
            <p:nvPr/>
          </p:nvSpPr>
          <p:spPr bwMode="auto">
            <a:xfrm flipV="1">
              <a:off x="3650" y="4765"/>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2" name="Line 805"/>
            <p:cNvSpPr>
              <a:spLocks noChangeShapeType="1"/>
            </p:cNvSpPr>
            <p:nvPr/>
          </p:nvSpPr>
          <p:spPr bwMode="auto">
            <a:xfrm>
              <a:off x="3656" y="476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3" name="Line 806"/>
            <p:cNvSpPr>
              <a:spLocks noChangeShapeType="1"/>
            </p:cNvSpPr>
            <p:nvPr/>
          </p:nvSpPr>
          <p:spPr bwMode="auto">
            <a:xfrm>
              <a:off x="3664"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4" name="Line 807"/>
            <p:cNvSpPr>
              <a:spLocks noChangeShapeType="1"/>
            </p:cNvSpPr>
            <p:nvPr/>
          </p:nvSpPr>
          <p:spPr bwMode="auto">
            <a:xfrm>
              <a:off x="3671" y="478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5" name="Line 808"/>
            <p:cNvSpPr>
              <a:spLocks noChangeShapeType="1"/>
            </p:cNvSpPr>
            <p:nvPr/>
          </p:nvSpPr>
          <p:spPr bwMode="auto">
            <a:xfrm flipV="1">
              <a:off x="3678" y="478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6" name="Line 809"/>
            <p:cNvSpPr>
              <a:spLocks noChangeShapeType="1"/>
            </p:cNvSpPr>
            <p:nvPr/>
          </p:nvSpPr>
          <p:spPr bwMode="auto">
            <a:xfrm flipV="1">
              <a:off x="3686"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78677" name="Line 810"/>
            <p:cNvSpPr>
              <a:spLocks noChangeShapeType="1"/>
            </p:cNvSpPr>
            <p:nvPr/>
          </p:nvSpPr>
          <p:spPr bwMode="auto">
            <a:xfrm flipV="1">
              <a:off x="3693"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grpSp>
      <p:grpSp>
        <p:nvGrpSpPr>
          <p:cNvPr id="77835" name="Group 811"/>
          <p:cNvGrpSpPr>
            <a:grpSpLocks/>
          </p:cNvGrpSpPr>
          <p:nvPr/>
        </p:nvGrpSpPr>
        <p:grpSpPr bwMode="auto">
          <a:xfrm>
            <a:off x="2286000" y="3622675"/>
            <a:ext cx="2992438" cy="1173163"/>
            <a:chOff x="829" y="3338"/>
            <a:chExt cx="2813" cy="1136"/>
          </a:xfrm>
        </p:grpSpPr>
        <p:sp>
          <p:nvSpPr>
            <p:cNvPr id="77878" name="Line 812"/>
            <p:cNvSpPr>
              <a:spLocks noChangeShapeType="1"/>
            </p:cNvSpPr>
            <p:nvPr/>
          </p:nvSpPr>
          <p:spPr bwMode="auto">
            <a:xfrm>
              <a:off x="829" y="4429"/>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79" name="Line 813"/>
            <p:cNvSpPr>
              <a:spLocks noChangeShapeType="1"/>
            </p:cNvSpPr>
            <p:nvPr/>
          </p:nvSpPr>
          <p:spPr bwMode="auto">
            <a:xfrm>
              <a:off x="835" y="4440"/>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0" name="Line 814"/>
            <p:cNvSpPr>
              <a:spLocks noChangeShapeType="1"/>
            </p:cNvSpPr>
            <p:nvPr/>
          </p:nvSpPr>
          <p:spPr bwMode="auto">
            <a:xfrm flipV="1">
              <a:off x="843" y="4434"/>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1" name="Line 815"/>
            <p:cNvSpPr>
              <a:spLocks noChangeShapeType="1"/>
            </p:cNvSpPr>
            <p:nvPr/>
          </p:nvSpPr>
          <p:spPr bwMode="auto">
            <a:xfrm>
              <a:off x="849" y="4434"/>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2" name="Line 816"/>
            <p:cNvSpPr>
              <a:spLocks noChangeShapeType="1"/>
            </p:cNvSpPr>
            <p:nvPr/>
          </p:nvSpPr>
          <p:spPr bwMode="auto">
            <a:xfrm>
              <a:off x="857"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3" name="Line 817"/>
            <p:cNvSpPr>
              <a:spLocks noChangeShapeType="1"/>
            </p:cNvSpPr>
            <p:nvPr/>
          </p:nvSpPr>
          <p:spPr bwMode="auto">
            <a:xfrm flipV="1">
              <a:off x="864"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4" name="Line 818"/>
            <p:cNvSpPr>
              <a:spLocks noChangeShapeType="1"/>
            </p:cNvSpPr>
            <p:nvPr/>
          </p:nvSpPr>
          <p:spPr bwMode="auto">
            <a:xfrm>
              <a:off x="871" y="4434"/>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5" name="Line 819"/>
            <p:cNvSpPr>
              <a:spLocks noChangeShapeType="1"/>
            </p:cNvSpPr>
            <p:nvPr/>
          </p:nvSpPr>
          <p:spPr bwMode="auto">
            <a:xfrm>
              <a:off x="878" y="4434"/>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6" name="Line 820"/>
            <p:cNvSpPr>
              <a:spLocks noChangeShapeType="1"/>
            </p:cNvSpPr>
            <p:nvPr/>
          </p:nvSpPr>
          <p:spPr bwMode="auto">
            <a:xfrm>
              <a:off x="885" y="4446"/>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7" name="Line 821"/>
            <p:cNvSpPr>
              <a:spLocks noChangeShapeType="1"/>
            </p:cNvSpPr>
            <p:nvPr/>
          </p:nvSpPr>
          <p:spPr bwMode="auto">
            <a:xfrm>
              <a:off x="892" y="4451"/>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8" name="Line 822"/>
            <p:cNvSpPr>
              <a:spLocks noChangeShapeType="1"/>
            </p:cNvSpPr>
            <p:nvPr/>
          </p:nvSpPr>
          <p:spPr bwMode="auto">
            <a:xfrm>
              <a:off x="899" y="4462"/>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89" name="Line 823"/>
            <p:cNvSpPr>
              <a:spLocks noChangeShapeType="1"/>
            </p:cNvSpPr>
            <p:nvPr/>
          </p:nvSpPr>
          <p:spPr bwMode="auto">
            <a:xfrm flipV="1">
              <a:off x="906" y="4457"/>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0" name="Line 824"/>
            <p:cNvSpPr>
              <a:spLocks noChangeShapeType="1"/>
            </p:cNvSpPr>
            <p:nvPr/>
          </p:nvSpPr>
          <p:spPr bwMode="auto">
            <a:xfrm flipV="1">
              <a:off x="913" y="4446"/>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1" name="Line 825"/>
            <p:cNvSpPr>
              <a:spLocks noChangeShapeType="1"/>
            </p:cNvSpPr>
            <p:nvPr/>
          </p:nvSpPr>
          <p:spPr bwMode="auto">
            <a:xfrm flipV="1">
              <a:off x="919" y="4440"/>
              <a:ext cx="8"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2" name="Line 826"/>
            <p:cNvSpPr>
              <a:spLocks noChangeShapeType="1"/>
            </p:cNvSpPr>
            <p:nvPr/>
          </p:nvSpPr>
          <p:spPr bwMode="auto">
            <a:xfrm flipV="1">
              <a:off x="927"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3" name="Line 827"/>
            <p:cNvSpPr>
              <a:spLocks noChangeShapeType="1"/>
            </p:cNvSpPr>
            <p:nvPr/>
          </p:nvSpPr>
          <p:spPr bwMode="auto">
            <a:xfrm>
              <a:off x="934"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4" name="Line 828"/>
            <p:cNvSpPr>
              <a:spLocks noChangeShapeType="1"/>
            </p:cNvSpPr>
            <p:nvPr/>
          </p:nvSpPr>
          <p:spPr bwMode="auto">
            <a:xfrm>
              <a:off x="941" y="4440"/>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5" name="Line 829"/>
            <p:cNvSpPr>
              <a:spLocks noChangeShapeType="1"/>
            </p:cNvSpPr>
            <p:nvPr/>
          </p:nvSpPr>
          <p:spPr bwMode="auto">
            <a:xfrm>
              <a:off x="948" y="4451"/>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6" name="Line 830"/>
            <p:cNvSpPr>
              <a:spLocks noChangeShapeType="1"/>
            </p:cNvSpPr>
            <p:nvPr/>
          </p:nvSpPr>
          <p:spPr bwMode="auto">
            <a:xfrm>
              <a:off x="955" y="4468"/>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7" name="Line 831"/>
            <p:cNvSpPr>
              <a:spLocks noChangeShapeType="1"/>
            </p:cNvSpPr>
            <p:nvPr/>
          </p:nvSpPr>
          <p:spPr bwMode="auto">
            <a:xfrm flipV="1">
              <a:off x="962" y="4462"/>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8" name="Line 832"/>
            <p:cNvSpPr>
              <a:spLocks noChangeShapeType="1"/>
            </p:cNvSpPr>
            <p:nvPr/>
          </p:nvSpPr>
          <p:spPr bwMode="auto">
            <a:xfrm flipV="1">
              <a:off x="969" y="4446"/>
              <a:ext cx="8"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899" name="Line 833"/>
            <p:cNvSpPr>
              <a:spLocks noChangeShapeType="1"/>
            </p:cNvSpPr>
            <p:nvPr/>
          </p:nvSpPr>
          <p:spPr bwMode="auto">
            <a:xfrm flipV="1">
              <a:off x="977" y="4434"/>
              <a:ext cx="6"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0" name="Line 834"/>
            <p:cNvSpPr>
              <a:spLocks noChangeShapeType="1"/>
            </p:cNvSpPr>
            <p:nvPr/>
          </p:nvSpPr>
          <p:spPr bwMode="auto">
            <a:xfrm>
              <a:off x="983" y="4434"/>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1" name="Line 835"/>
            <p:cNvSpPr>
              <a:spLocks noChangeShapeType="1"/>
            </p:cNvSpPr>
            <p:nvPr/>
          </p:nvSpPr>
          <p:spPr bwMode="auto">
            <a:xfrm>
              <a:off x="990" y="4434"/>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2" name="Line 836"/>
            <p:cNvSpPr>
              <a:spLocks noChangeShapeType="1"/>
            </p:cNvSpPr>
            <p:nvPr/>
          </p:nvSpPr>
          <p:spPr bwMode="auto">
            <a:xfrm>
              <a:off x="997" y="4434"/>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3" name="Line 837"/>
            <p:cNvSpPr>
              <a:spLocks noChangeShapeType="1"/>
            </p:cNvSpPr>
            <p:nvPr/>
          </p:nvSpPr>
          <p:spPr bwMode="auto">
            <a:xfrm>
              <a:off x="1004" y="4434"/>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4" name="Line 838"/>
            <p:cNvSpPr>
              <a:spLocks noChangeShapeType="1"/>
            </p:cNvSpPr>
            <p:nvPr/>
          </p:nvSpPr>
          <p:spPr bwMode="auto">
            <a:xfrm>
              <a:off x="1012" y="4446"/>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5" name="Line 839"/>
            <p:cNvSpPr>
              <a:spLocks noChangeShapeType="1"/>
            </p:cNvSpPr>
            <p:nvPr/>
          </p:nvSpPr>
          <p:spPr bwMode="auto">
            <a:xfrm flipV="1">
              <a:off x="1018" y="4434"/>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6" name="Line 840"/>
            <p:cNvSpPr>
              <a:spLocks noChangeShapeType="1"/>
            </p:cNvSpPr>
            <p:nvPr/>
          </p:nvSpPr>
          <p:spPr bwMode="auto">
            <a:xfrm flipV="1">
              <a:off x="1025" y="4418"/>
              <a:ext cx="7"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7" name="Line 841"/>
            <p:cNvSpPr>
              <a:spLocks noChangeShapeType="1"/>
            </p:cNvSpPr>
            <p:nvPr/>
          </p:nvSpPr>
          <p:spPr bwMode="auto">
            <a:xfrm flipV="1">
              <a:off x="1032" y="4411"/>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8" name="Line 842"/>
            <p:cNvSpPr>
              <a:spLocks noChangeShapeType="1"/>
            </p:cNvSpPr>
            <p:nvPr/>
          </p:nvSpPr>
          <p:spPr bwMode="auto">
            <a:xfrm>
              <a:off x="1039" y="4411"/>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09" name="Line 843"/>
            <p:cNvSpPr>
              <a:spLocks noChangeShapeType="1"/>
            </p:cNvSpPr>
            <p:nvPr/>
          </p:nvSpPr>
          <p:spPr bwMode="auto">
            <a:xfrm>
              <a:off x="1046" y="4411"/>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0" name="Line 844"/>
            <p:cNvSpPr>
              <a:spLocks noChangeShapeType="1"/>
            </p:cNvSpPr>
            <p:nvPr/>
          </p:nvSpPr>
          <p:spPr bwMode="auto">
            <a:xfrm>
              <a:off x="1053" y="4418"/>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1" name="Line 845"/>
            <p:cNvSpPr>
              <a:spLocks noChangeShapeType="1"/>
            </p:cNvSpPr>
            <p:nvPr/>
          </p:nvSpPr>
          <p:spPr bwMode="auto">
            <a:xfrm>
              <a:off x="1061"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2" name="Line 846"/>
            <p:cNvSpPr>
              <a:spLocks noChangeShapeType="1"/>
            </p:cNvSpPr>
            <p:nvPr/>
          </p:nvSpPr>
          <p:spPr bwMode="auto">
            <a:xfrm>
              <a:off x="1068"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3" name="Line 847"/>
            <p:cNvSpPr>
              <a:spLocks noChangeShapeType="1"/>
            </p:cNvSpPr>
            <p:nvPr/>
          </p:nvSpPr>
          <p:spPr bwMode="auto">
            <a:xfrm>
              <a:off x="1075" y="4440"/>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4" name="Line 848"/>
            <p:cNvSpPr>
              <a:spLocks noChangeShapeType="1"/>
            </p:cNvSpPr>
            <p:nvPr/>
          </p:nvSpPr>
          <p:spPr bwMode="auto">
            <a:xfrm>
              <a:off x="1082" y="4451"/>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5" name="Line 849"/>
            <p:cNvSpPr>
              <a:spLocks noChangeShapeType="1"/>
            </p:cNvSpPr>
            <p:nvPr/>
          </p:nvSpPr>
          <p:spPr bwMode="auto">
            <a:xfrm flipV="1">
              <a:off x="1089" y="4446"/>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6" name="Line 850"/>
            <p:cNvSpPr>
              <a:spLocks noChangeShapeType="1"/>
            </p:cNvSpPr>
            <p:nvPr/>
          </p:nvSpPr>
          <p:spPr bwMode="auto">
            <a:xfrm flipV="1">
              <a:off x="1096" y="4429"/>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7" name="Line 851"/>
            <p:cNvSpPr>
              <a:spLocks noChangeShapeType="1"/>
            </p:cNvSpPr>
            <p:nvPr/>
          </p:nvSpPr>
          <p:spPr bwMode="auto">
            <a:xfrm flipV="1">
              <a:off x="1103" y="4418"/>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8" name="Line 852"/>
            <p:cNvSpPr>
              <a:spLocks noChangeShapeType="1"/>
            </p:cNvSpPr>
            <p:nvPr/>
          </p:nvSpPr>
          <p:spPr bwMode="auto">
            <a:xfrm>
              <a:off x="1110" y="4418"/>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19" name="Line 853"/>
            <p:cNvSpPr>
              <a:spLocks noChangeShapeType="1"/>
            </p:cNvSpPr>
            <p:nvPr/>
          </p:nvSpPr>
          <p:spPr bwMode="auto">
            <a:xfrm>
              <a:off x="1117" y="4423"/>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0" name="Line 854"/>
            <p:cNvSpPr>
              <a:spLocks noChangeShapeType="1"/>
            </p:cNvSpPr>
            <p:nvPr/>
          </p:nvSpPr>
          <p:spPr bwMode="auto">
            <a:xfrm>
              <a:off x="1124" y="4440"/>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1" name="Line 855"/>
            <p:cNvSpPr>
              <a:spLocks noChangeShapeType="1"/>
            </p:cNvSpPr>
            <p:nvPr/>
          </p:nvSpPr>
          <p:spPr bwMode="auto">
            <a:xfrm>
              <a:off x="1130" y="4451"/>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2" name="Line 856"/>
            <p:cNvSpPr>
              <a:spLocks noChangeShapeType="1"/>
            </p:cNvSpPr>
            <p:nvPr/>
          </p:nvSpPr>
          <p:spPr bwMode="auto">
            <a:xfrm flipV="1">
              <a:off x="1138" y="4440"/>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3" name="Line 857"/>
            <p:cNvSpPr>
              <a:spLocks noChangeShapeType="1"/>
            </p:cNvSpPr>
            <p:nvPr/>
          </p:nvSpPr>
          <p:spPr bwMode="auto">
            <a:xfrm flipV="1">
              <a:off x="1145" y="4423"/>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4" name="Line 858"/>
            <p:cNvSpPr>
              <a:spLocks noChangeShapeType="1"/>
            </p:cNvSpPr>
            <p:nvPr/>
          </p:nvSpPr>
          <p:spPr bwMode="auto">
            <a:xfrm flipV="1">
              <a:off x="1152" y="4411"/>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5" name="Line 859"/>
            <p:cNvSpPr>
              <a:spLocks noChangeShapeType="1"/>
            </p:cNvSpPr>
            <p:nvPr/>
          </p:nvSpPr>
          <p:spPr bwMode="auto">
            <a:xfrm>
              <a:off x="1159" y="4411"/>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6" name="Line 860"/>
            <p:cNvSpPr>
              <a:spLocks noChangeShapeType="1"/>
            </p:cNvSpPr>
            <p:nvPr/>
          </p:nvSpPr>
          <p:spPr bwMode="auto">
            <a:xfrm>
              <a:off x="1166" y="4411"/>
              <a:ext cx="7"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7" name="Line 861"/>
            <p:cNvSpPr>
              <a:spLocks noChangeShapeType="1"/>
            </p:cNvSpPr>
            <p:nvPr/>
          </p:nvSpPr>
          <p:spPr bwMode="auto">
            <a:xfrm>
              <a:off x="1173" y="4434"/>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8" name="Line 862"/>
            <p:cNvSpPr>
              <a:spLocks noChangeShapeType="1"/>
            </p:cNvSpPr>
            <p:nvPr/>
          </p:nvSpPr>
          <p:spPr bwMode="auto">
            <a:xfrm flipV="1">
              <a:off x="1180" y="4446"/>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29" name="Line 863"/>
            <p:cNvSpPr>
              <a:spLocks noChangeShapeType="1"/>
            </p:cNvSpPr>
            <p:nvPr/>
          </p:nvSpPr>
          <p:spPr bwMode="auto">
            <a:xfrm>
              <a:off x="1187" y="4446"/>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0" name="Line 864"/>
            <p:cNvSpPr>
              <a:spLocks noChangeShapeType="1"/>
            </p:cNvSpPr>
            <p:nvPr/>
          </p:nvSpPr>
          <p:spPr bwMode="auto">
            <a:xfrm flipV="1">
              <a:off x="1195" y="4440"/>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1" name="Line 865"/>
            <p:cNvSpPr>
              <a:spLocks noChangeShapeType="1"/>
            </p:cNvSpPr>
            <p:nvPr/>
          </p:nvSpPr>
          <p:spPr bwMode="auto">
            <a:xfrm flipV="1">
              <a:off x="1201" y="4429"/>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2" name="Line 866"/>
            <p:cNvSpPr>
              <a:spLocks noChangeShapeType="1"/>
            </p:cNvSpPr>
            <p:nvPr/>
          </p:nvSpPr>
          <p:spPr bwMode="auto">
            <a:xfrm flipV="1">
              <a:off x="1209" y="4418"/>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3" name="Line 867"/>
            <p:cNvSpPr>
              <a:spLocks noChangeShapeType="1"/>
            </p:cNvSpPr>
            <p:nvPr/>
          </p:nvSpPr>
          <p:spPr bwMode="auto">
            <a:xfrm>
              <a:off x="1215" y="4418"/>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4" name="Line 868"/>
            <p:cNvSpPr>
              <a:spLocks noChangeShapeType="1"/>
            </p:cNvSpPr>
            <p:nvPr/>
          </p:nvSpPr>
          <p:spPr bwMode="auto">
            <a:xfrm>
              <a:off x="1222" y="4418"/>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5" name="Line 869"/>
            <p:cNvSpPr>
              <a:spLocks noChangeShapeType="1"/>
            </p:cNvSpPr>
            <p:nvPr/>
          </p:nvSpPr>
          <p:spPr bwMode="auto">
            <a:xfrm>
              <a:off x="1230" y="4418"/>
              <a:ext cx="6"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6" name="Line 870"/>
            <p:cNvSpPr>
              <a:spLocks noChangeShapeType="1"/>
            </p:cNvSpPr>
            <p:nvPr/>
          </p:nvSpPr>
          <p:spPr bwMode="auto">
            <a:xfrm>
              <a:off x="1236" y="4423"/>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7" name="Line 871"/>
            <p:cNvSpPr>
              <a:spLocks noChangeShapeType="1"/>
            </p:cNvSpPr>
            <p:nvPr/>
          </p:nvSpPr>
          <p:spPr bwMode="auto">
            <a:xfrm>
              <a:off x="1244" y="4434"/>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8" name="Line 872"/>
            <p:cNvSpPr>
              <a:spLocks noChangeShapeType="1"/>
            </p:cNvSpPr>
            <p:nvPr/>
          </p:nvSpPr>
          <p:spPr bwMode="auto">
            <a:xfrm flipV="1">
              <a:off x="1250"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39" name="Line 873"/>
            <p:cNvSpPr>
              <a:spLocks noChangeShapeType="1"/>
            </p:cNvSpPr>
            <p:nvPr/>
          </p:nvSpPr>
          <p:spPr bwMode="auto">
            <a:xfrm flipV="1">
              <a:off x="1257" y="4418"/>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0" name="Line 874"/>
            <p:cNvSpPr>
              <a:spLocks noChangeShapeType="1"/>
            </p:cNvSpPr>
            <p:nvPr/>
          </p:nvSpPr>
          <p:spPr bwMode="auto">
            <a:xfrm>
              <a:off x="1265" y="4418"/>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1" name="Line 875"/>
            <p:cNvSpPr>
              <a:spLocks noChangeShapeType="1"/>
            </p:cNvSpPr>
            <p:nvPr/>
          </p:nvSpPr>
          <p:spPr bwMode="auto">
            <a:xfrm flipV="1">
              <a:off x="1272" y="4411"/>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2" name="Line 876"/>
            <p:cNvSpPr>
              <a:spLocks noChangeShapeType="1"/>
            </p:cNvSpPr>
            <p:nvPr/>
          </p:nvSpPr>
          <p:spPr bwMode="auto">
            <a:xfrm flipV="1">
              <a:off x="1279" y="4389"/>
              <a:ext cx="6"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3" name="Line 877"/>
            <p:cNvSpPr>
              <a:spLocks noChangeShapeType="1"/>
            </p:cNvSpPr>
            <p:nvPr/>
          </p:nvSpPr>
          <p:spPr bwMode="auto">
            <a:xfrm flipV="1">
              <a:off x="1285" y="4377"/>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4" name="Line 878"/>
            <p:cNvSpPr>
              <a:spLocks noChangeShapeType="1"/>
            </p:cNvSpPr>
            <p:nvPr/>
          </p:nvSpPr>
          <p:spPr bwMode="auto">
            <a:xfrm>
              <a:off x="1292" y="4377"/>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5" name="Line 879"/>
            <p:cNvSpPr>
              <a:spLocks noChangeShapeType="1"/>
            </p:cNvSpPr>
            <p:nvPr/>
          </p:nvSpPr>
          <p:spPr bwMode="auto">
            <a:xfrm>
              <a:off x="1299" y="4384"/>
              <a:ext cx="8"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6" name="Line 880"/>
            <p:cNvSpPr>
              <a:spLocks noChangeShapeType="1"/>
            </p:cNvSpPr>
            <p:nvPr/>
          </p:nvSpPr>
          <p:spPr bwMode="auto">
            <a:xfrm>
              <a:off x="1307" y="4400"/>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7" name="Line 881"/>
            <p:cNvSpPr>
              <a:spLocks noChangeShapeType="1"/>
            </p:cNvSpPr>
            <p:nvPr/>
          </p:nvSpPr>
          <p:spPr bwMode="auto">
            <a:xfrm>
              <a:off x="1313" y="4411"/>
              <a:ext cx="8"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8" name="Line 882"/>
            <p:cNvSpPr>
              <a:spLocks noChangeShapeType="1"/>
            </p:cNvSpPr>
            <p:nvPr/>
          </p:nvSpPr>
          <p:spPr bwMode="auto">
            <a:xfrm flipV="1">
              <a:off x="1321" y="4411"/>
              <a:ext cx="6"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49" name="Line 883"/>
            <p:cNvSpPr>
              <a:spLocks noChangeShapeType="1"/>
            </p:cNvSpPr>
            <p:nvPr/>
          </p:nvSpPr>
          <p:spPr bwMode="auto">
            <a:xfrm flipV="1">
              <a:off x="1327" y="4406"/>
              <a:ext cx="8"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0" name="Line 884"/>
            <p:cNvSpPr>
              <a:spLocks noChangeShapeType="1"/>
            </p:cNvSpPr>
            <p:nvPr/>
          </p:nvSpPr>
          <p:spPr bwMode="auto">
            <a:xfrm flipV="1">
              <a:off x="1335" y="4394"/>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1" name="Line 885"/>
            <p:cNvSpPr>
              <a:spLocks noChangeShapeType="1"/>
            </p:cNvSpPr>
            <p:nvPr/>
          </p:nvSpPr>
          <p:spPr bwMode="auto">
            <a:xfrm>
              <a:off x="1342" y="439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2" name="Line 886"/>
            <p:cNvSpPr>
              <a:spLocks noChangeShapeType="1"/>
            </p:cNvSpPr>
            <p:nvPr/>
          </p:nvSpPr>
          <p:spPr bwMode="auto">
            <a:xfrm>
              <a:off x="1349" y="4400"/>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3" name="Line 887"/>
            <p:cNvSpPr>
              <a:spLocks noChangeShapeType="1"/>
            </p:cNvSpPr>
            <p:nvPr/>
          </p:nvSpPr>
          <p:spPr bwMode="auto">
            <a:xfrm flipV="1">
              <a:off x="1356" y="439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4" name="Line 888"/>
            <p:cNvSpPr>
              <a:spLocks noChangeShapeType="1"/>
            </p:cNvSpPr>
            <p:nvPr/>
          </p:nvSpPr>
          <p:spPr bwMode="auto">
            <a:xfrm flipV="1">
              <a:off x="1363" y="438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5" name="Line 889"/>
            <p:cNvSpPr>
              <a:spLocks noChangeShapeType="1"/>
            </p:cNvSpPr>
            <p:nvPr/>
          </p:nvSpPr>
          <p:spPr bwMode="auto">
            <a:xfrm flipV="1">
              <a:off x="1370" y="4384"/>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6" name="Line 890"/>
            <p:cNvSpPr>
              <a:spLocks noChangeShapeType="1"/>
            </p:cNvSpPr>
            <p:nvPr/>
          </p:nvSpPr>
          <p:spPr bwMode="auto">
            <a:xfrm flipV="1">
              <a:off x="1377" y="4372"/>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7" name="Line 891"/>
            <p:cNvSpPr>
              <a:spLocks noChangeShapeType="1"/>
            </p:cNvSpPr>
            <p:nvPr/>
          </p:nvSpPr>
          <p:spPr bwMode="auto">
            <a:xfrm flipV="1">
              <a:off x="1384" y="4361"/>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8" name="Line 892"/>
            <p:cNvSpPr>
              <a:spLocks noChangeShapeType="1"/>
            </p:cNvSpPr>
            <p:nvPr/>
          </p:nvSpPr>
          <p:spPr bwMode="auto">
            <a:xfrm>
              <a:off x="1391" y="4361"/>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59" name="Line 893"/>
            <p:cNvSpPr>
              <a:spLocks noChangeShapeType="1"/>
            </p:cNvSpPr>
            <p:nvPr/>
          </p:nvSpPr>
          <p:spPr bwMode="auto">
            <a:xfrm flipV="1">
              <a:off x="1398" y="4354"/>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0" name="Line 894"/>
            <p:cNvSpPr>
              <a:spLocks noChangeShapeType="1"/>
            </p:cNvSpPr>
            <p:nvPr/>
          </p:nvSpPr>
          <p:spPr bwMode="auto">
            <a:xfrm flipV="1">
              <a:off x="1405" y="4350"/>
              <a:ext cx="7" cy="4"/>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1" name="Line 895"/>
            <p:cNvSpPr>
              <a:spLocks noChangeShapeType="1"/>
            </p:cNvSpPr>
            <p:nvPr/>
          </p:nvSpPr>
          <p:spPr bwMode="auto">
            <a:xfrm>
              <a:off x="1412" y="4350"/>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2" name="Line 896"/>
            <p:cNvSpPr>
              <a:spLocks noChangeShapeType="1"/>
            </p:cNvSpPr>
            <p:nvPr/>
          </p:nvSpPr>
          <p:spPr bwMode="auto">
            <a:xfrm>
              <a:off x="1419" y="4361"/>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3" name="Line 897"/>
            <p:cNvSpPr>
              <a:spLocks noChangeShapeType="1"/>
            </p:cNvSpPr>
            <p:nvPr/>
          </p:nvSpPr>
          <p:spPr bwMode="auto">
            <a:xfrm>
              <a:off x="1426" y="4372"/>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4" name="Line 898"/>
            <p:cNvSpPr>
              <a:spLocks noChangeShapeType="1"/>
            </p:cNvSpPr>
            <p:nvPr/>
          </p:nvSpPr>
          <p:spPr bwMode="auto">
            <a:xfrm flipV="1">
              <a:off x="1433" y="4361"/>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5" name="Line 899"/>
            <p:cNvSpPr>
              <a:spLocks noChangeShapeType="1"/>
            </p:cNvSpPr>
            <p:nvPr/>
          </p:nvSpPr>
          <p:spPr bwMode="auto">
            <a:xfrm flipV="1">
              <a:off x="1440" y="4350"/>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6" name="Line 900"/>
            <p:cNvSpPr>
              <a:spLocks noChangeShapeType="1"/>
            </p:cNvSpPr>
            <p:nvPr/>
          </p:nvSpPr>
          <p:spPr bwMode="auto">
            <a:xfrm flipV="1">
              <a:off x="1447" y="4338"/>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7" name="Line 901"/>
            <p:cNvSpPr>
              <a:spLocks noChangeShapeType="1"/>
            </p:cNvSpPr>
            <p:nvPr/>
          </p:nvSpPr>
          <p:spPr bwMode="auto">
            <a:xfrm>
              <a:off x="1455" y="4338"/>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8" name="Line 902"/>
            <p:cNvSpPr>
              <a:spLocks noChangeShapeType="1"/>
            </p:cNvSpPr>
            <p:nvPr/>
          </p:nvSpPr>
          <p:spPr bwMode="auto">
            <a:xfrm>
              <a:off x="1461" y="4338"/>
              <a:ext cx="8"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69" name="Line 903"/>
            <p:cNvSpPr>
              <a:spLocks noChangeShapeType="1"/>
            </p:cNvSpPr>
            <p:nvPr/>
          </p:nvSpPr>
          <p:spPr bwMode="auto">
            <a:xfrm>
              <a:off x="1469" y="4354"/>
              <a:ext cx="6" cy="3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0" name="Line 904"/>
            <p:cNvSpPr>
              <a:spLocks noChangeShapeType="1"/>
            </p:cNvSpPr>
            <p:nvPr/>
          </p:nvSpPr>
          <p:spPr bwMode="auto">
            <a:xfrm>
              <a:off x="1475" y="4384"/>
              <a:ext cx="8" cy="1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1" name="Line 905"/>
            <p:cNvSpPr>
              <a:spLocks noChangeShapeType="1"/>
            </p:cNvSpPr>
            <p:nvPr/>
          </p:nvSpPr>
          <p:spPr bwMode="auto">
            <a:xfrm flipV="1">
              <a:off x="1483" y="4384"/>
              <a:ext cx="7" cy="1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2" name="Line 906"/>
            <p:cNvSpPr>
              <a:spLocks noChangeShapeType="1"/>
            </p:cNvSpPr>
            <p:nvPr/>
          </p:nvSpPr>
          <p:spPr bwMode="auto">
            <a:xfrm flipV="1">
              <a:off x="1490" y="4366"/>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3" name="Line 907"/>
            <p:cNvSpPr>
              <a:spLocks noChangeShapeType="1"/>
            </p:cNvSpPr>
            <p:nvPr/>
          </p:nvSpPr>
          <p:spPr bwMode="auto">
            <a:xfrm flipV="1">
              <a:off x="1497" y="4354"/>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4" name="Line 908"/>
            <p:cNvSpPr>
              <a:spLocks noChangeShapeType="1"/>
            </p:cNvSpPr>
            <p:nvPr/>
          </p:nvSpPr>
          <p:spPr bwMode="auto">
            <a:xfrm flipV="1">
              <a:off x="1504" y="4338"/>
              <a:ext cx="7"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5" name="Line 909"/>
            <p:cNvSpPr>
              <a:spLocks noChangeShapeType="1"/>
            </p:cNvSpPr>
            <p:nvPr/>
          </p:nvSpPr>
          <p:spPr bwMode="auto">
            <a:xfrm flipV="1">
              <a:off x="1511" y="4320"/>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6" name="Line 910"/>
            <p:cNvSpPr>
              <a:spLocks noChangeShapeType="1"/>
            </p:cNvSpPr>
            <p:nvPr/>
          </p:nvSpPr>
          <p:spPr bwMode="auto">
            <a:xfrm flipV="1">
              <a:off x="1518" y="4309"/>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7" name="Line 911"/>
            <p:cNvSpPr>
              <a:spLocks noChangeShapeType="1"/>
            </p:cNvSpPr>
            <p:nvPr/>
          </p:nvSpPr>
          <p:spPr bwMode="auto">
            <a:xfrm>
              <a:off x="1525" y="4309"/>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8" name="Line 912"/>
            <p:cNvSpPr>
              <a:spLocks noChangeShapeType="1"/>
            </p:cNvSpPr>
            <p:nvPr/>
          </p:nvSpPr>
          <p:spPr bwMode="auto">
            <a:xfrm>
              <a:off x="1532" y="4315"/>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79" name="Line 913"/>
            <p:cNvSpPr>
              <a:spLocks noChangeShapeType="1"/>
            </p:cNvSpPr>
            <p:nvPr/>
          </p:nvSpPr>
          <p:spPr bwMode="auto">
            <a:xfrm>
              <a:off x="1539" y="4326"/>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0" name="Line 914"/>
            <p:cNvSpPr>
              <a:spLocks noChangeShapeType="1"/>
            </p:cNvSpPr>
            <p:nvPr/>
          </p:nvSpPr>
          <p:spPr bwMode="auto">
            <a:xfrm>
              <a:off x="1546" y="4354"/>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1" name="Line 915"/>
            <p:cNvSpPr>
              <a:spLocks noChangeShapeType="1"/>
            </p:cNvSpPr>
            <p:nvPr/>
          </p:nvSpPr>
          <p:spPr bwMode="auto">
            <a:xfrm flipV="1">
              <a:off x="1553" y="4354"/>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2" name="Line 916"/>
            <p:cNvSpPr>
              <a:spLocks noChangeShapeType="1"/>
            </p:cNvSpPr>
            <p:nvPr/>
          </p:nvSpPr>
          <p:spPr bwMode="auto">
            <a:xfrm flipV="1">
              <a:off x="1560" y="4326"/>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3" name="Line 917"/>
            <p:cNvSpPr>
              <a:spLocks noChangeShapeType="1"/>
            </p:cNvSpPr>
            <p:nvPr/>
          </p:nvSpPr>
          <p:spPr bwMode="auto">
            <a:xfrm flipV="1">
              <a:off x="1567" y="4309"/>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4" name="Line 918"/>
            <p:cNvSpPr>
              <a:spLocks noChangeShapeType="1"/>
            </p:cNvSpPr>
            <p:nvPr/>
          </p:nvSpPr>
          <p:spPr bwMode="auto">
            <a:xfrm flipV="1">
              <a:off x="1574" y="4304"/>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5" name="Line 919"/>
            <p:cNvSpPr>
              <a:spLocks noChangeShapeType="1"/>
            </p:cNvSpPr>
            <p:nvPr/>
          </p:nvSpPr>
          <p:spPr bwMode="auto">
            <a:xfrm>
              <a:off x="1581" y="4304"/>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6" name="Line 920"/>
            <p:cNvSpPr>
              <a:spLocks noChangeShapeType="1"/>
            </p:cNvSpPr>
            <p:nvPr/>
          </p:nvSpPr>
          <p:spPr bwMode="auto">
            <a:xfrm>
              <a:off x="1588" y="4309"/>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7" name="Line 921"/>
            <p:cNvSpPr>
              <a:spLocks noChangeShapeType="1"/>
            </p:cNvSpPr>
            <p:nvPr/>
          </p:nvSpPr>
          <p:spPr bwMode="auto">
            <a:xfrm>
              <a:off x="1595" y="4326"/>
              <a:ext cx="7" cy="24"/>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8" name="Line 922"/>
            <p:cNvSpPr>
              <a:spLocks noChangeShapeType="1"/>
            </p:cNvSpPr>
            <p:nvPr/>
          </p:nvSpPr>
          <p:spPr bwMode="auto">
            <a:xfrm flipV="1">
              <a:off x="1602" y="4331"/>
              <a:ext cx="7" cy="1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89" name="Line 923"/>
            <p:cNvSpPr>
              <a:spLocks noChangeShapeType="1"/>
            </p:cNvSpPr>
            <p:nvPr/>
          </p:nvSpPr>
          <p:spPr bwMode="auto">
            <a:xfrm flipV="1">
              <a:off x="1609" y="4304"/>
              <a:ext cx="7" cy="2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0" name="Line 924"/>
            <p:cNvSpPr>
              <a:spLocks noChangeShapeType="1"/>
            </p:cNvSpPr>
            <p:nvPr/>
          </p:nvSpPr>
          <p:spPr bwMode="auto">
            <a:xfrm flipV="1">
              <a:off x="1616" y="4275"/>
              <a:ext cx="7" cy="2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1" name="Line 925"/>
            <p:cNvSpPr>
              <a:spLocks noChangeShapeType="1"/>
            </p:cNvSpPr>
            <p:nvPr/>
          </p:nvSpPr>
          <p:spPr bwMode="auto">
            <a:xfrm flipV="1">
              <a:off x="1623" y="4247"/>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2" name="Line 926"/>
            <p:cNvSpPr>
              <a:spLocks noChangeShapeType="1"/>
            </p:cNvSpPr>
            <p:nvPr/>
          </p:nvSpPr>
          <p:spPr bwMode="auto">
            <a:xfrm flipV="1">
              <a:off x="1630" y="4235"/>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3" name="Line 927"/>
            <p:cNvSpPr>
              <a:spLocks noChangeShapeType="1"/>
            </p:cNvSpPr>
            <p:nvPr/>
          </p:nvSpPr>
          <p:spPr bwMode="auto">
            <a:xfrm>
              <a:off x="1638" y="4235"/>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4" name="Line 928"/>
            <p:cNvSpPr>
              <a:spLocks noChangeShapeType="1"/>
            </p:cNvSpPr>
            <p:nvPr/>
          </p:nvSpPr>
          <p:spPr bwMode="auto">
            <a:xfrm>
              <a:off x="1644" y="4235"/>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5" name="Line 929"/>
            <p:cNvSpPr>
              <a:spLocks noChangeShapeType="1"/>
            </p:cNvSpPr>
            <p:nvPr/>
          </p:nvSpPr>
          <p:spPr bwMode="auto">
            <a:xfrm>
              <a:off x="1652" y="4247"/>
              <a:ext cx="6"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6" name="Line 930"/>
            <p:cNvSpPr>
              <a:spLocks noChangeShapeType="1"/>
            </p:cNvSpPr>
            <p:nvPr/>
          </p:nvSpPr>
          <p:spPr bwMode="auto">
            <a:xfrm>
              <a:off x="1658" y="4270"/>
              <a:ext cx="8"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7" name="Line 931"/>
            <p:cNvSpPr>
              <a:spLocks noChangeShapeType="1"/>
            </p:cNvSpPr>
            <p:nvPr/>
          </p:nvSpPr>
          <p:spPr bwMode="auto">
            <a:xfrm flipV="1">
              <a:off x="1666" y="4281"/>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8" name="Line 932"/>
            <p:cNvSpPr>
              <a:spLocks noChangeShapeType="1"/>
            </p:cNvSpPr>
            <p:nvPr/>
          </p:nvSpPr>
          <p:spPr bwMode="auto">
            <a:xfrm flipV="1">
              <a:off x="1673" y="4252"/>
              <a:ext cx="7" cy="2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7999" name="Line 933"/>
            <p:cNvSpPr>
              <a:spLocks noChangeShapeType="1"/>
            </p:cNvSpPr>
            <p:nvPr/>
          </p:nvSpPr>
          <p:spPr bwMode="auto">
            <a:xfrm flipV="1">
              <a:off x="1680" y="4240"/>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0" name="Line 934"/>
            <p:cNvSpPr>
              <a:spLocks noChangeShapeType="1"/>
            </p:cNvSpPr>
            <p:nvPr/>
          </p:nvSpPr>
          <p:spPr bwMode="auto">
            <a:xfrm flipV="1">
              <a:off x="1687" y="4224"/>
              <a:ext cx="6"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1" name="Line 935"/>
            <p:cNvSpPr>
              <a:spLocks noChangeShapeType="1"/>
            </p:cNvSpPr>
            <p:nvPr/>
          </p:nvSpPr>
          <p:spPr bwMode="auto">
            <a:xfrm flipV="1">
              <a:off x="1693" y="4218"/>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2" name="Line 936"/>
            <p:cNvSpPr>
              <a:spLocks noChangeShapeType="1"/>
            </p:cNvSpPr>
            <p:nvPr/>
          </p:nvSpPr>
          <p:spPr bwMode="auto">
            <a:xfrm>
              <a:off x="1700" y="4218"/>
              <a:ext cx="8"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3" name="Line 937"/>
            <p:cNvSpPr>
              <a:spLocks noChangeShapeType="1"/>
            </p:cNvSpPr>
            <p:nvPr/>
          </p:nvSpPr>
          <p:spPr bwMode="auto">
            <a:xfrm>
              <a:off x="1708" y="4224"/>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4" name="Line 938"/>
            <p:cNvSpPr>
              <a:spLocks noChangeShapeType="1"/>
            </p:cNvSpPr>
            <p:nvPr/>
          </p:nvSpPr>
          <p:spPr bwMode="auto">
            <a:xfrm flipV="1">
              <a:off x="1714" y="4218"/>
              <a:ext cx="8"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5" name="Line 939"/>
            <p:cNvSpPr>
              <a:spLocks noChangeShapeType="1"/>
            </p:cNvSpPr>
            <p:nvPr/>
          </p:nvSpPr>
          <p:spPr bwMode="auto">
            <a:xfrm flipV="1">
              <a:off x="1722" y="4161"/>
              <a:ext cx="6" cy="5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6" name="Line 940"/>
            <p:cNvSpPr>
              <a:spLocks noChangeShapeType="1"/>
            </p:cNvSpPr>
            <p:nvPr/>
          </p:nvSpPr>
          <p:spPr bwMode="auto">
            <a:xfrm flipV="1">
              <a:off x="1728" y="4116"/>
              <a:ext cx="8" cy="4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7" name="Line 941"/>
            <p:cNvSpPr>
              <a:spLocks noChangeShapeType="1"/>
            </p:cNvSpPr>
            <p:nvPr/>
          </p:nvSpPr>
          <p:spPr bwMode="auto">
            <a:xfrm flipV="1">
              <a:off x="1736" y="4082"/>
              <a:ext cx="7" cy="34"/>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8" name="Line 942"/>
            <p:cNvSpPr>
              <a:spLocks noChangeShapeType="1"/>
            </p:cNvSpPr>
            <p:nvPr/>
          </p:nvSpPr>
          <p:spPr bwMode="auto">
            <a:xfrm flipV="1">
              <a:off x="1743" y="4059"/>
              <a:ext cx="7"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09" name="Line 943"/>
            <p:cNvSpPr>
              <a:spLocks noChangeShapeType="1"/>
            </p:cNvSpPr>
            <p:nvPr/>
          </p:nvSpPr>
          <p:spPr bwMode="auto">
            <a:xfrm>
              <a:off x="1750" y="4059"/>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0" name="Line 944"/>
            <p:cNvSpPr>
              <a:spLocks noChangeShapeType="1"/>
            </p:cNvSpPr>
            <p:nvPr/>
          </p:nvSpPr>
          <p:spPr bwMode="auto">
            <a:xfrm>
              <a:off x="1757" y="4065"/>
              <a:ext cx="7"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1" name="Line 945"/>
            <p:cNvSpPr>
              <a:spLocks noChangeShapeType="1"/>
            </p:cNvSpPr>
            <p:nvPr/>
          </p:nvSpPr>
          <p:spPr bwMode="auto">
            <a:xfrm>
              <a:off x="1764" y="4087"/>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2" name="Line 946"/>
            <p:cNvSpPr>
              <a:spLocks noChangeShapeType="1"/>
            </p:cNvSpPr>
            <p:nvPr/>
          </p:nvSpPr>
          <p:spPr bwMode="auto">
            <a:xfrm flipV="1">
              <a:off x="1771" y="4014"/>
              <a:ext cx="7" cy="7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3" name="Line 947"/>
            <p:cNvSpPr>
              <a:spLocks noChangeShapeType="1"/>
            </p:cNvSpPr>
            <p:nvPr/>
          </p:nvSpPr>
          <p:spPr bwMode="auto">
            <a:xfrm flipV="1">
              <a:off x="1778" y="3929"/>
              <a:ext cx="7" cy="8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4" name="Line 948"/>
            <p:cNvSpPr>
              <a:spLocks noChangeShapeType="1"/>
            </p:cNvSpPr>
            <p:nvPr/>
          </p:nvSpPr>
          <p:spPr bwMode="auto">
            <a:xfrm flipV="1">
              <a:off x="1785" y="3860"/>
              <a:ext cx="7" cy="6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5" name="Line 949"/>
            <p:cNvSpPr>
              <a:spLocks noChangeShapeType="1"/>
            </p:cNvSpPr>
            <p:nvPr/>
          </p:nvSpPr>
          <p:spPr bwMode="auto">
            <a:xfrm flipV="1">
              <a:off x="1792" y="3809"/>
              <a:ext cx="7" cy="5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6" name="Line 950"/>
            <p:cNvSpPr>
              <a:spLocks noChangeShapeType="1"/>
            </p:cNvSpPr>
            <p:nvPr/>
          </p:nvSpPr>
          <p:spPr bwMode="auto">
            <a:xfrm flipV="1">
              <a:off x="1799" y="3747"/>
              <a:ext cx="7" cy="6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7" name="Line 951"/>
            <p:cNvSpPr>
              <a:spLocks noChangeShapeType="1"/>
            </p:cNvSpPr>
            <p:nvPr/>
          </p:nvSpPr>
          <p:spPr bwMode="auto">
            <a:xfrm flipV="1">
              <a:off x="1806" y="3679"/>
              <a:ext cx="7" cy="6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8" name="Line 952"/>
            <p:cNvSpPr>
              <a:spLocks noChangeShapeType="1"/>
            </p:cNvSpPr>
            <p:nvPr/>
          </p:nvSpPr>
          <p:spPr bwMode="auto">
            <a:xfrm flipV="1">
              <a:off x="1813" y="3639"/>
              <a:ext cx="7" cy="4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19" name="Line 953"/>
            <p:cNvSpPr>
              <a:spLocks noChangeShapeType="1"/>
            </p:cNvSpPr>
            <p:nvPr/>
          </p:nvSpPr>
          <p:spPr bwMode="auto">
            <a:xfrm flipV="1">
              <a:off x="1820" y="3610"/>
              <a:ext cx="7" cy="2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0" name="Line 954"/>
            <p:cNvSpPr>
              <a:spLocks noChangeShapeType="1"/>
            </p:cNvSpPr>
            <p:nvPr/>
          </p:nvSpPr>
          <p:spPr bwMode="auto">
            <a:xfrm flipV="1">
              <a:off x="1827" y="3582"/>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1" name="Line 955"/>
            <p:cNvSpPr>
              <a:spLocks noChangeShapeType="1"/>
            </p:cNvSpPr>
            <p:nvPr/>
          </p:nvSpPr>
          <p:spPr bwMode="auto">
            <a:xfrm flipV="1">
              <a:off x="1834" y="3554"/>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2" name="Line 956"/>
            <p:cNvSpPr>
              <a:spLocks noChangeShapeType="1"/>
            </p:cNvSpPr>
            <p:nvPr/>
          </p:nvSpPr>
          <p:spPr bwMode="auto">
            <a:xfrm flipV="1">
              <a:off x="1841" y="3543"/>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3" name="Line 957"/>
            <p:cNvSpPr>
              <a:spLocks noChangeShapeType="1"/>
            </p:cNvSpPr>
            <p:nvPr/>
          </p:nvSpPr>
          <p:spPr bwMode="auto">
            <a:xfrm flipV="1">
              <a:off x="1849" y="3537"/>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4" name="Line 958"/>
            <p:cNvSpPr>
              <a:spLocks noChangeShapeType="1"/>
            </p:cNvSpPr>
            <p:nvPr/>
          </p:nvSpPr>
          <p:spPr bwMode="auto">
            <a:xfrm>
              <a:off x="1855" y="3537"/>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5" name="Line 959"/>
            <p:cNvSpPr>
              <a:spLocks noChangeShapeType="1"/>
            </p:cNvSpPr>
            <p:nvPr/>
          </p:nvSpPr>
          <p:spPr bwMode="auto">
            <a:xfrm flipV="1">
              <a:off x="1862" y="3531"/>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6" name="Line 960"/>
            <p:cNvSpPr>
              <a:spLocks noChangeShapeType="1"/>
            </p:cNvSpPr>
            <p:nvPr/>
          </p:nvSpPr>
          <p:spPr bwMode="auto">
            <a:xfrm flipV="1">
              <a:off x="1870" y="3502"/>
              <a:ext cx="6" cy="2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7" name="Line 961"/>
            <p:cNvSpPr>
              <a:spLocks noChangeShapeType="1"/>
            </p:cNvSpPr>
            <p:nvPr/>
          </p:nvSpPr>
          <p:spPr bwMode="auto">
            <a:xfrm flipV="1">
              <a:off x="1876" y="3486"/>
              <a:ext cx="8"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8" name="Line 962"/>
            <p:cNvSpPr>
              <a:spLocks noChangeShapeType="1"/>
            </p:cNvSpPr>
            <p:nvPr/>
          </p:nvSpPr>
          <p:spPr bwMode="auto">
            <a:xfrm flipV="1">
              <a:off x="1884" y="3469"/>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29" name="Line 963"/>
            <p:cNvSpPr>
              <a:spLocks noChangeShapeType="1"/>
            </p:cNvSpPr>
            <p:nvPr/>
          </p:nvSpPr>
          <p:spPr bwMode="auto">
            <a:xfrm flipV="1">
              <a:off x="1891" y="3462"/>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0" name="Line 964"/>
            <p:cNvSpPr>
              <a:spLocks noChangeShapeType="1"/>
            </p:cNvSpPr>
            <p:nvPr/>
          </p:nvSpPr>
          <p:spPr bwMode="auto">
            <a:xfrm>
              <a:off x="1898" y="3462"/>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1" name="Line 965"/>
            <p:cNvSpPr>
              <a:spLocks noChangeShapeType="1"/>
            </p:cNvSpPr>
            <p:nvPr/>
          </p:nvSpPr>
          <p:spPr bwMode="auto">
            <a:xfrm flipV="1">
              <a:off x="1905" y="3462"/>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2" name="Line 966"/>
            <p:cNvSpPr>
              <a:spLocks noChangeShapeType="1"/>
            </p:cNvSpPr>
            <p:nvPr/>
          </p:nvSpPr>
          <p:spPr bwMode="auto">
            <a:xfrm flipV="1">
              <a:off x="1912" y="3446"/>
              <a:ext cx="7"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3" name="Line 967"/>
            <p:cNvSpPr>
              <a:spLocks noChangeShapeType="1"/>
            </p:cNvSpPr>
            <p:nvPr/>
          </p:nvSpPr>
          <p:spPr bwMode="auto">
            <a:xfrm flipV="1">
              <a:off x="1919" y="3423"/>
              <a:ext cx="7"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4" name="Line 968"/>
            <p:cNvSpPr>
              <a:spLocks noChangeShapeType="1"/>
            </p:cNvSpPr>
            <p:nvPr/>
          </p:nvSpPr>
          <p:spPr bwMode="auto">
            <a:xfrm flipV="1">
              <a:off x="1926" y="3406"/>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5" name="Line 969"/>
            <p:cNvSpPr>
              <a:spLocks noChangeShapeType="1"/>
            </p:cNvSpPr>
            <p:nvPr/>
          </p:nvSpPr>
          <p:spPr bwMode="auto">
            <a:xfrm flipV="1">
              <a:off x="1933" y="3401"/>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6" name="Line 970"/>
            <p:cNvSpPr>
              <a:spLocks noChangeShapeType="1"/>
            </p:cNvSpPr>
            <p:nvPr/>
          </p:nvSpPr>
          <p:spPr bwMode="auto">
            <a:xfrm>
              <a:off x="1940" y="3401"/>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7" name="Line 971"/>
            <p:cNvSpPr>
              <a:spLocks noChangeShapeType="1"/>
            </p:cNvSpPr>
            <p:nvPr/>
          </p:nvSpPr>
          <p:spPr bwMode="auto">
            <a:xfrm>
              <a:off x="1947" y="340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8" name="Line 972"/>
            <p:cNvSpPr>
              <a:spLocks noChangeShapeType="1"/>
            </p:cNvSpPr>
            <p:nvPr/>
          </p:nvSpPr>
          <p:spPr bwMode="auto">
            <a:xfrm flipV="1">
              <a:off x="1954" y="340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39" name="Line 973"/>
            <p:cNvSpPr>
              <a:spLocks noChangeShapeType="1"/>
            </p:cNvSpPr>
            <p:nvPr/>
          </p:nvSpPr>
          <p:spPr bwMode="auto">
            <a:xfrm flipV="1">
              <a:off x="1961" y="3401"/>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0" name="Line 974"/>
            <p:cNvSpPr>
              <a:spLocks noChangeShapeType="1"/>
            </p:cNvSpPr>
            <p:nvPr/>
          </p:nvSpPr>
          <p:spPr bwMode="auto">
            <a:xfrm>
              <a:off x="1968" y="3401"/>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1" name="Line 975"/>
            <p:cNvSpPr>
              <a:spLocks noChangeShapeType="1"/>
            </p:cNvSpPr>
            <p:nvPr/>
          </p:nvSpPr>
          <p:spPr bwMode="auto">
            <a:xfrm>
              <a:off x="1975" y="3406"/>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2" name="Line 976"/>
            <p:cNvSpPr>
              <a:spLocks noChangeShapeType="1"/>
            </p:cNvSpPr>
            <p:nvPr/>
          </p:nvSpPr>
          <p:spPr bwMode="auto">
            <a:xfrm>
              <a:off x="1982" y="3418"/>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3" name="Line 977"/>
            <p:cNvSpPr>
              <a:spLocks noChangeShapeType="1"/>
            </p:cNvSpPr>
            <p:nvPr/>
          </p:nvSpPr>
          <p:spPr bwMode="auto">
            <a:xfrm flipV="1">
              <a:off x="1988" y="3412"/>
              <a:ext cx="8"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4" name="Line 978"/>
            <p:cNvSpPr>
              <a:spLocks noChangeShapeType="1"/>
            </p:cNvSpPr>
            <p:nvPr/>
          </p:nvSpPr>
          <p:spPr bwMode="auto">
            <a:xfrm flipV="1">
              <a:off x="1996" y="3395"/>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5" name="Line 979"/>
            <p:cNvSpPr>
              <a:spLocks noChangeShapeType="1"/>
            </p:cNvSpPr>
            <p:nvPr/>
          </p:nvSpPr>
          <p:spPr bwMode="auto">
            <a:xfrm flipV="1">
              <a:off x="2003" y="3383"/>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6" name="Line 980"/>
            <p:cNvSpPr>
              <a:spLocks noChangeShapeType="1"/>
            </p:cNvSpPr>
            <p:nvPr/>
          </p:nvSpPr>
          <p:spPr bwMode="auto">
            <a:xfrm flipV="1">
              <a:off x="2010" y="3366"/>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7" name="Line 981"/>
            <p:cNvSpPr>
              <a:spLocks noChangeShapeType="1"/>
            </p:cNvSpPr>
            <p:nvPr/>
          </p:nvSpPr>
          <p:spPr bwMode="auto">
            <a:xfrm flipV="1">
              <a:off x="2017" y="3355"/>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8" name="Line 982"/>
            <p:cNvSpPr>
              <a:spLocks noChangeShapeType="1"/>
            </p:cNvSpPr>
            <p:nvPr/>
          </p:nvSpPr>
          <p:spPr bwMode="auto">
            <a:xfrm>
              <a:off x="2024" y="3355"/>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49" name="Line 983"/>
            <p:cNvSpPr>
              <a:spLocks noChangeShapeType="1"/>
            </p:cNvSpPr>
            <p:nvPr/>
          </p:nvSpPr>
          <p:spPr bwMode="auto">
            <a:xfrm flipV="1">
              <a:off x="2031" y="3349"/>
              <a:ext cx="8"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0" name="Line 984"/>
            <p:cNvSpPr>
              <a:spLocks noChangeShapeType="1"/>
            </p:cNvSpPr>
            <p:nvPr/>
          </p:nvSpPr>
          <p:spPr bwMode="auto">
            <a:xfrm>
              <a:off x="2039" y="3349"/>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1" name="Line 985"/>
            <p:cNvSpPr>
              <a:spLocks noChangeShapeType="1"/>
            </p:cNvSpPr>
            <p:nvPr/>
          </p:nvSpPr>
          <p:spPr bwMode="auto">
            <a:xfrm>
              <a:off x="2046" y="3355"/>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2" name="Line 986"/>
            <p:cNvSpPr>
              <a:spLocks noChangeShapeType="1"/>
            </p:cNvSpPr>
            <p:nvPr/>
          </p:nvSpPr>
          <p:spPr bwMode="auto">
            <a:xfrm>
              <a:off x="2053" y="3366"/>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3" name="Line 987"/>
            <p:cNvSpPr>
              <a:spLocks noChangeShapeType="1"/>
            </p:cNvSpPr>
            <p:nvPr/>
          </p:nvSpPr>
          <p:spPr bwMode="auto">
            <a:xfrm>
              <a:off x="2059" y="3377"/>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4" name="Line 988"/>
            <p:cNvSpPr>
              <a:spLocks noChangeShapeType="1"/>
            </p:cNvSpPr>
            <p:nvPr/>
          </p:nvSpPr>
          <p:spPr bwMode="auto">
            <a:xfrm flipV="1">
              <a:off x="2066" y="3389"/>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5" name="Line 989"/>
            <p:cNvSpPr>
              <a:spLocks noChangeShapeType="1"/>
            </p:cNvSpPr>
            <p:nvPr/>
          </p:nvSpPr>
          <p:spPr bwMode="auto">
            <a:xfrm flipV="1">
              <a:off x="2073" y="3377"/>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6" name="Line 990"/>
            <p:cNvSpPr>
              <a:spLocks noChangeShapeType="1"/>
            </p:cNvSpPr>
            <p:nvPr/>
          </p:nvSpPr>
          <p:spPr bwMode="auto">
            <a:xfrm>
              <a:off x="2081" y="3377"/>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7" name="Line 991"/>
            <p:cNvSpPr>
              <a:spLocks noChangeShapeType="1"/>
            </p:cNvSpPr>
            <p:nvPr/>
          </p:nvSpPr>
          <p:spPr bwMode="auto">
            <a:xfrm>
              <a:off x="2088" y="3377"/>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8" name="Line 992"/>
            <p:cNvSpPr>
              <a:spLocks noChangeShapeType="1"/>
            </p:cNvSpPr>
            <p:nvPr/>
          </p:nvSpPr>
          <p:spPr bwMode="auto">
            <a:xfrm>
              <a:off x="2094" y="3383"/>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59" name="Line 993"/>
            <p:cNvSpPr>
              <a:spLocks noChangeShapeType="1"/>
            </p:cNvSpPr>
            <p:nvPr/>
          </p:nvSpPr>
          <p:spPr bwMode="auto">
            <a:xfrm flipV="1">
              <a:off x="2101" y="3372"/>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0" name="Line 994"/>
            <p:cNvSpPr>
              <a:spLocks noChangeShapeType="1"/>
            </p:cNvSpPr>
            <p:nvPr/>
          </p:nvSpPr>
          <p:spPr bwMode="auto">
            <a:xfrm flipV="1">
              <a:off x="2108" y="3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1" name="Line 995"/>
            <p:cNvSpPr>
              <a:spLocks noChangeShapeType="1"/>
            </p:cNvSpPr>
            <p:nvPr/>
          </p:nvSpPr>
          <p:spPr bwMode="auto">
            <a:xfrm>
              <a:off x="2115" y="3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2" name="Line 996"/>
            <p:cNvSpPr>
              <a:spLocks noChangeShapeType="1"/>
            </p:cNvSpPr>
            <p:nvPr/>
          </p:nvSpPr>
          <p:spPr bwMode="auto">
            <a:xfrm>
              <a:off x="2122" y="3372"/>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3" name="Line 997"/>
            <p:cNvSpPr>
              <a:spLocks noChangeShapeType="1"/>
            </p:cNvSpPr>
            <p:nvPr/>
          </p:nvSpPr>
          <p:spPr bwMode="auto">
            <a:xfrm>
              <a:off x="2129" y="3372"/>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4" name="Line 998"/>
            <p:cNvSpPr>
              <a:spLocks noChangeShapeType="1"/>
            </p:cNvSpPr>
            <p:nvPr/>
          </p:nvSpPr>
          <p:spPr bwMode="auto">
            <a:xfrm flipV="1">
              <a:off x="2137" y="3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5" name="Line 999"/>
            <p:cNvSpPr>
              <a:spLocks noChangeShapeType="1"/>
            </p:cNvSpPr>
            <p:nvPr/>
          </p:nvSpPr>
          <p:spPr bwMode="auto">
            <a:xfrm>
              <a:off x="2144" y="3366"/>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6" name="Line 1000"/>
            <p:cNvSpPr>
              <a:spLocks noChangeShapeType="1"/>
            </p:cNvSpPr>
            <p:nvPr/>
          </p:nvSpPr>
          <p:spPr bwMode="auto">
            <a:xfrm>
              <a:off x="2151" y="3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7" name="Line 1001"/>
            <p:cNvSpPr>
              <a:spLocks noChangeShapeType="1"/>
            </p:cNvSpPr>
            <p:nvPr/>
          </p:nvSpPr>
          <p:spPr bwMode="auto">
            <a:xfrm>
              <a:off x="2158" y="3372"/>
              <a:ext cx="8"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8" name="Line 1002"/>
            <p:cNvSpPr>
              <a:spLocks noChangeShapeType="1"/>
            </p:cNvSpPr>
            <p:nvPr/>
          </p:nvSpPr>
          <p:spPr bwMode="auto">
            <a:xfrm>
              <a:off x="2166" y="3377"/>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69" name="Line 1003"/>
            <p:cNvSpPr>
              <a:spLocks noChangeShapeType="1"/>
            </p:cNvSpPr>
            <p:nvPr/>
          </p:nvSpPr>
          <p:spPr bwMode="auto">
            <a:xfrm flipV="1">
              <a:off x="2172" y="3377"/>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0" name="Line 1004"/>
            <p:cNvSpPr>
              <a:spLocks noChangeShapeType="1"/>
            </p:cNvSpPr>
            <p:nvPr/>
          </p:nvSpPr>
          <p:spPr bwMode="auto">
            <a:xfrm>
              <a:off x="2179" y="3377"/>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1" name="Line 1005"/>
            <p:cNvSpPr>
              <a:spLocks noChangeShapeType="1"/>
            </p:cNvSpPr>
            <p:nvPr/>
          </p:nvSpPr>
          <p:spPr bwMode="auto">
            <a:xfrm>
              <a:off x="2186" y="3377"/>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2" name="Line 1006"/>
            <p:cNvSpPr>
              <a:spLocks noChangeShapeType="1"/>
            </p:cNvSpPr>
            <p:nvPr/>
          </p:nvSpPr>
          <p:spPr bwMode="auto">
            <a:xfrm>
              <a:off x="2193" y="3389"/>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3" name="Line 1007"/>
            <p:cNvSpPr>
              <a:spLocks noChangeShapeType="1"/>
            </p:cNvSpPr>
            <p:nvPr/>
          </p:nvSpPr>
          <p:spPr bwMode="auto">
            <a:xfrm flipV="1">
              <a:off x="2200" y="3389"/>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4" name="Line 1008"/>
            <p:cNvSpPr>
              <a:spLocks noChangeShapeType="1"/>
            </p:cNvSpPr>
            <p:nvPr/>
          </p:nvSpPr>
          <p:spPr bwMode="auto">
            <a:xfrm flipV="1">
              <a:off x="2207" y="3383"/>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5" name="Line 1009"/>
            <p:cNvSpPr>
              <a:spLocks noChangeShapeType="1"/>
            </p:cNvSpPr>
            <p:nvPr/>
          </p:nvSpPr>
          <p:spPr bwMode="auto">
            <a:xfrm flipV="1">
              <a:off x="2214" y="3372"/>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6" name="Line 1010"/>
            <p:cNvSpPr>
              <a:spLocks noChangeShapeType="1"/>
            </p:cNvSpPr>
            <p:nvPr/>
          </p:nvSpPr>
          <p:spPr bwMode="auto">
            <a:xfrm flipV="1">
              <a:off x="2221" y="3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7" name="Line 1011"/>
            <p:cNvSpPr>
              <a:spLocks noChangeShapeType="1"/>
            </p:cNvSpPr>
            <p:nvPr/>
          </p:nvSpPr>
          <p:spPr bwMode="auto">
            <a:xfrm>
              <a:off x="2228" y="3366"/>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8" name="Line 1012"/>
            <p:cNvSpPr>
              <a:spLocks noChangeShapeType="1"/>
            </p:cNvSpPr>
            <p:nvPr/>
          </p:nvSpPr>
          <p:spPr bwMode="auto">
            <a:xfrm flipV="1">
              <a:off x="2235" y="3360"/>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79" name="Line 1013"/>
            <p:cNvSpPr>
              <a:spLocks noChangeShapeType="1"/>
            </p:cNvSpPr>
            <p:nvPr/>
          </p:nvSpPr>
          <p:spPr bwMode="auto">
            <a:xfrm>
              <a:off x="2242" y="3360"/>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0" name="Line 1014"/>
            <p:cNvSpPr>
              <a:spLocks noChangeShapeType="1"/>
            </p:cNvSpPr>
            <p:nvPr/>
          </p:nvSpPr>
          <p:spPr bwMode="auto">
            <a:xfrm>
              <a:off x="2249" y="3360"/>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1" name="Line 1015"/>
            <p:cNvSpPr>
              <a:spLocks noChangeShapeType="1"/>
            </p:cNvSpPr>
            <p:nvPr/>
          </p:nvSpPr>
          <p:spPr bwMode="auto">
            <a:xfrm>
              <a:off x="2256" y="3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2" name="Line 1016"/>
            <p:cNvSpPr>
              <a:spLocks noChangeShapeType="1"/>
            </p:cNvSpPr>
            <p:nvPr/>
          </p:nvSpPr>
          <p:spPr bwMode="auto">
            <a:xfrm>
              <a:off x="2263" y="3372"/>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3" name="Line 1017"/>
            <p:cNvSpPr>
              <a:spLocks noChangeShapeType="1"/>
            </p:cNvSpPr>
            <p:nvPr/>
          </p:nvSpPr>
          <p:spPr bwMode="auto">
            <a:xfrm>
              <a:off x="2270" y="3372"/>
              <a:ext cx="8"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4" name="Line 1018"/>
            <p:cNvSpPr>
              <a:spLocks noChangeShapeType="1"/>
            </p:cNvSpPr>
            <p:nvPr/>
          </p:nvSpPr>
          <p:spPr bwMode="auto">
            <a:xfrm>
              <a:off x="2278" y="3389"/>
              <a:ext cx="6"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5" name="Line 1019"/>
            <p:cNvSpPr>
              <a:spLocks noChangeShapeType="1"/>
            </p:cNvSpPr>
            <p:nvPr/>
          </p:nvSpPr>
          <p:spPr bwMode="auto">
            <a:xfrm flipV="1">
              <a:off x="2284" y="3401"/>
              <a:ext cx="8"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6" name="Line 1020"/>
            <p:cNvSpPr>
              <a:spLocks noChangeShapeType="1"/>
            </p:cNvSpPr>
            <p:nvPr/>
          </p:nvSpPr>
          <p:spPr bwMode="auto">
            <a:xfrm flipV="1">
              <a:off x="2292" y="3395"/>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7" name="Line 1021"/>
            <p:cNvSpPr>
              <a:spLocks noChangeShapeType="1"/>
            </p:cNvSpPr>
            <p:nvPr/>
          </p:nvSpPr>
          <p:spPr bwMode="auto">
            <a:xfrm flipV="1">
              <a:off x="2299" y="3377"/>
              <a:ext cx="6"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8" name="Line 1022"/>
            <p:cNvSpPr>
              <a:spLocks noChangeShapeType="1"/>
            </p:cNvSpPr>
            <p:nvPr/>
          </p:nvSpPr>
          <p:spPr bwMode="auto">
            <a:xfrm flipV="1">
              <a:off x="2305" y="3360"/>
              <a:ext cx="8"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89" name="Line 1023"/>
            <p:cNvSpPr>
              <a:spLocks noChangeShapeType="1"/>
            </p:cNvSpPr>
            <p:nvPr/>
          </p:nvSpPr>
          <p:spPr bwMode="auto">
            <a:xfrm flipV="1">
              <a:off x="2313" y="3349"/>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0" name="Line 1024"/>
            <p:cNvSpPr>
              <a:spLocks noChangeShapeType="1"/>
            </p:cNvSpPr>
            <p:nvPr/>
          </p:nvSpPr>
          <p:spPr bwMode="auto">
            <a:xfrm flipV="1">
              <a:off x="2319" y="3344"/>
              <a:ext cx="8"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1" name="Line 1025"/>
            <p:cNvSpPr>
              <a:spLocks noChangeShapeType="1"/>
            </p:cNvSpPr>
            <p:nvPr/>
          </p:nvSpPr>
          <p:spPr bwMode="auto">
            <a:xfrm flipV="1">
              <a:off x="2327" y="3338"/>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2" name="Line 1026"/>
            <p:cNvSpPr>
              <a:spLocks noChangeShapeType="1"/>
            </p:cNvSpPr>
            <p:nvPr/>
          </p:nvSpPr>
          <p:spPr bwMode="auto">
            <a:xfrm>
              <a:off x="2334" y="3338"/>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3" name="Line 1027"/>
            <p:cNvSpPr>
              <a:spLocks noChangeShapeType="1"/>
            </p:cNvSpPr>
            <p:nvPr/>
          </p:nvSpPr>
          <p:spPr bwMode="auto">
            <a:xfrm>
              <a:off x="2341" y="3338"/>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4" name="Line 1028"/>
            <p:cNvSpPr>
              <a:spLocks noChangeShapeType="1"/>
            </p:cNvSpPr>
            <p:nvPr/>
          </p:nvSpPr>
          <p:spPr bwMode="auto">
            <a:xfrm>
              <a:off x="2348" y="3355"/>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5" name="Line 1029"/>
            <p:cNvSpPr>
              <a:spLocks noChangeShapeType="1"/>
            </p:cNvSpPr>
            <p:nvPr/>
          </p:nvSpPr>
          <p:spPr bwMode="auto">
            <a:xfrm flipV="1">
              <a:off x="2355" y="3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6" name="Line 1030"/>
            <p:cNvSpPr>
              <a:spLocks noChangeShapeType="1"/>
            </p:cNvSpPr>
            <p:nvPr/>
          </p:nvSpPr>
          <p:spPr bwMode="auto">
            <a:xfrm>
              <a:off x="2362" y="3366"/>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7" name="Line 1031"/>
            <p:cNvSpPr>
              <a:spLocks noChangeShapeType="1"/>
            </p:cNvSpPr>
            <p:nvPr/>
          </p:nvSpPr>
          <p:spPr bwMode="auto">
            <a:xfrm>
              <a:off x="2369" y="3366"/>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8" name="Line 1032"/>
            <p:cNvSpPr>
              <a:spLocks noChangeShapeType="1"/>
            </p:cNvSpPr>
            <p:nvPr/>
          </p:nvSpPr>
          <p:spPr bwMode="auto">
            <a:xfrm>
              <a:off x="2376" y="3377"/>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099" name="Line 1033"/>
            <p:cNvSpPr>
              <a:spLocks noChangeShapeType="1"/>
            </p:cNvSpPr>
            <p:nvPr/>
          </p:nvSpPr>
          <p:spPr bwMode="auto">
            <a:xfrm>
              <a:off x="2383" y="3383"/>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0" name="Line 1034"/>
            <p:cNvSpPr>
              <a:spLocks noChangeShapeType="1"/>
            </p:cNvSpPr>
            <p:nvPr/>
          </p:nvSpPr>
          <p:spPr bwMode="auto">
            <a:xfrm>
              <a:off x="2390" y="3389"/>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1" name="Line 1035"/>
            <p:cNvSpPr>
              <a:spLocks noChangeShapeType="1"/>
            </p:cNvSpPr>
            <p:nvPr/>
          </p:nvSpPr>
          <p:spPr bwMode="auto">
            <a:xfrm flipV="1">
              <a:off x="2397" y="3377"/>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2" name="Line 1036"/>
            <p:cNvSpPr>
              <a:spLocks noChangeShapeType="1"/>
            </p:cNvSpPr>
            <p:nvPr/>
          </p:nvSpPr>
          <p:spPr bwMode="auto">
            <a:xfrm flipV="1">
              <a:off x="2404" y="3360"/>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3" name="Line 1037"/>
            <p:cNvSpPr>
              <a:spLocks noChangeShapeType="1"/>
            </p:cNvSpPr>
            <p:nvPr/>
          </p:nvSpPr>
          <p:spPr bwMode="auto">
            <a:xfrm flipV="1">
              <a:off x="2411" y="3355"/>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4" name="Line 1038"/>
            <p:cNvSpPr>
              <a:spLocks noChangeShapeType="1"/>
            </p:cNvSpPr>
            <p:nvPr/>
          </p:nvSpPr>
          <p:spPr bwMode="auto">
            <a:xfrm flipV="1">
              <a:off x="2418" y="3349"/>
              <a:ext cx="8"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5" name="Line 1039"/>
            <p:cNvSpPr>
              <a:spLocks noChangeShapeType="1"/>
            </p:cNvSpPr>
            <p:nvPr/>
          </p:nvSpPr>
          <p:spPr bwMode="auto">
            <a:xfrm>
              <a:off x="2426" y="3349"/>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6" name="Line 1040"/>
            <p:cNvSpPr>
              <a:spLocks noChangeShapeType="1"/>
            </p:cNvSpPr>
            <p:nvPr/>
          </p:nvSpPr>
          <p:spPr bwMode="auto">
            <a:xfrm>
              <a:off x="2432" y="3349"/>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7" name="Line 1041"/>
            <p:cNvSpPr>
              <a:spLocks noChangeShapeType="1"/>
            </p:cNvSpPr>
            <p:nvPr/>
          </p:nvSpPr>
          <p:spPr bwMode="auto">
            <a:xfrm>
              <a:off x="2440" y="3360"/>
              <a:ext cx="6"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8" name="Line 1042"/>
            <p:cNvSpPr>
              <a:spLocks noChangeShapeType="1"/>
            </p:cNvSpPr>
            <p:nvPr/>
          </p:nvSpPr>
          <p:spPr bwMode="auto">
            <a:xfrm>
              <a:off x="2446" y="3372"/>
              <a:ext cx="8"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09" name="Line 1043"/>
            <p:cNvSpPr>
              <a:spLocks noChangeShapeType="1"/>
            </p:cNvSpPr>
            <p:nvPr/>
          </p:nvSpPr>
          <p:spPr bwMode="auto">
            <a:xfrm>
              <a:off x="2454" y="3395"/>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0" name="Line 1044"/>
            <p:cNvSpPr>
              <a:spLocks noChangeShapeType="1"/>
            </p:cNvSpPr>
            <p:nvPr/>
          </p:nvSpPr>
          <p:spPr bwMode="auto">
            <a:xfrm flipV="1">
              <a:off x="2461" y="3401"/>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1" name="Line 1045"/>
            <p:cNvSpPr>
              <a:spLocks noChangeShapeType="1"/>
            </p:cNvSpPr>
            <p:nvPr/>
          </p:nvSpPr>
          <p:spPr bwMode="auto">
            <a:xfrm flipV="1">
              <a:off x="2468" y="3395"/>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2" name="Line 1046"/>
            <p:cNvSpPr>
              <a:spLocks noChangeShapeType="1"/>
            </p:cNvSpPr>
            <p:nvPr/>
          </p:nvSpPr>
          <p:spPr bwMode="auto">
            <a:xfrm flipV="1">
              <a:off x="2475" y="3389"/>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3" name="Line 1047"/>
            <p:cNvSpPr>
              <a:spLocks noChangeShapeType="1"/>
            </p:cNvSpPr>
            <p:nvPr/>
          </p:nvSpPr>
          <p:spPr bwMode="auto">
            <a:xfrm>
              <a:off x="2482" y="3389"/>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4" name="Line 1048"/>
            <p:cNvSpPr>
              <a:spLocks noChangeShapeType="1"/>
            </p:cNvSpPr>
            <p:nvPr/>
          </p:nvSpPr>
          <p:spPr bwMode="auto">
            <a:xfrm>
              <a:off x="2489" y="3395"/>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5" name="Line 1049"/>
            <p:cNvSpPr>
              <a:spLocks noChangeShapeType="1"/>
            </p:cNvSpPr>
            <p:nvPr/>
          </p:nvSpPr>
          <p:spPr bwMode="auto">
            <a:xfrm>
              <a:off x="2496" y="3412"/>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6" name="Line 1050"/>
            <p:cNvSpPr>
              <a:spLocks noChangeShapeType="1"/>
            </p:cNvSpPr>
            <p:nvPr/>
          </p:nvSpPr>
          <p:spPr bwMode="auto">
            <a:xfrm flipV="1">
              <a:off x="2502" y="3412"/>
              <a:ext cx="8"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7" name="Line 1051"/>
            <p:cNvSpPr>
              <a:spLocks noChangeShapeType="1"/>
            </p:cNvSpPr>
            <p:nvPr/>
          </p:nvSpPr>
          <p:spPr bwMode="auto">
            <a:xfrm flipV="1">
              <a:off x="2510" y="3406"/>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8" name="Line 1052"/>
            <p:cNvSpPr>
              <a:spLocks noChangeShapeType="1"/>
            </p:cNvSpPr>
            <p:nvPr/>
          </p:nvSpPr>
          <p:spPr bwMode="auto">
            <a:xfrm flipV="1">
              <a:off x="2516" y="3395"/>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19" name="Line 1053"/>
            <p:cNvSpPr>
              <a:spLocks noChangeShapeType="1"/>
            </p:cNvSpPr>
            <p:nvPr/>
          </p:nvSpPr>
          <p:spPr bwMode="auto">
            <a:xfrm>
              <a:off x="2524" y="3395"/>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0" name="Line 1054"/>
            <p:cNvSpPr>
              <a:spLocks noChangeShapeType="1"/>
            </p:cNvSpPr>
            <p:nvPr/>
          </p:nvSpPr>
          <p:spPr bwMode="auto">
            <a:xfrm>
              <a:off x="2531" y="3401"/>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1" name="Line 1055"/>
            <p:cNvSpPr>
              <a:spLocks noChangeShapeType="1"/>
            </p:cNvSpPr>
            <p:nvPr/>
          </p:nvSpPr>
          <p:spPr bwMode="auto">
            <a:xfrm>
              <a:off x="2538" y="3412"/>
              <a:ext cx="7"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2" name="Line 1056"/>
            <p:cNvSpPr>
              <a:spLocks noChangeShapeType="1"/>
            </p:cNvSpPr>
            <p:nvPr/>
          </p:nvSpPr>
          <p:spPr bwMode="auto">
            <a:xfrm>
              <a:off x="2545" y="3434"/>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3" name="Line 1057"/>
            <p:cNvSpPr>
              <a:spLocks noChangeShapeType="1"/>
            </p:cNvSpPr>
            <p:nvPr/>
          </p:nvSpPr>
          <p:spPr bwMode="auto">
            <a:xfrm>
              <a:off x="2552" y="3446"/>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4" name="Line 1058"/>
            <p:cNvSpPr>
              <a:spLocks noChangeShapeType="1"/>
            </p:cNvSpPr>
            <p:nvPr/>
          </p:nvSpPr>
          <p:spPr bwMode="auto">
            <a:xfrm>
              <a:off x="2559" y="3446"/>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5" name="Line 1059"/>
            <p:cNvSpPr>
              <a:spLocks noChangeShapeType="1"/>
            </p:cNvSpPr>
            <p:nvPr/>
          </p:nvSpPr>
          <p:spPr bwMode="auto">
            <a:xfrm>
              <a:off x="2566" y="3457"/>
              <a:ext cx="7"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6" name="Line 1060"/>
            <p:cNvSpPr>
              <a:spLocks noChangeShapeType="1"/>
            </p:cNvSpPr>
            <p:nvPr/>
          </p:nvSpPr>
          <p:spPr bwMode="auto">
            <a:xfrm>
              <a:off x="2573" y="3480"/>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7" name="Line 1061"/>
            <p:cNvSpPr>
              <a:spLocks noChangeShapeType="1"/>
            </p:cNvSpPr>
            <p:nvPr/>
          </p:nvSpPr>
          <p:spPr bwMode="auto">
            <a:xfrm>
              <a:off x="2580" y="3508"/>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8" name="Line 1062"/>
            <p:cNvSpPr>
              <a:spLocks noChangeShapeType="1"/>
            </p:cNvSpPr>
            <p:nvPr/>
          </p:nvSpPr>
          <p:spPr bwMode="auto">
            <a:xfrm flipV="1">
              <a:off x="2587" y="3508"/>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29" name="Line 1063"/>
            <p:cNvSpPr>
              <a:spLocks noChangeShapeType="1"/>
            </p:cNvSpPr>
            <p:nvPr/>
          </p:nvSpPr>
          <p:spPr bwMode="auto">
            <a:xfrm>
              <a:off x="2594" y="3508"/>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0" name="Line 1064"/>
            <p:cNvSpPr>
              <a:spLocks noChangeShapeType="1"/>
            </p:cNvSpPr>
            <p:nvPr/>
          </p:nvSpPr>
          <p:spPr bwMode="auto">
            <a:xfrm>
              <a:off x="2601" y="3514"/>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1" name="Line 1065"/>
            <p:cNvSpPr>
              <a:spLocks noChangeShapeType="1"/>
            </p:cNvSpPr>
            <p:nvPr/>
          </p:nvSpPr>
          <p:spPr bwMode="auto">
            <a:xfrm>
              <a:off x="2609" y="3514"/>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2" name="Line 1066"/>
            <p:cNvSpPr>
              <a:spLocks noChangeShapeType="1"/>
            </p:cNvSpPr>
            <p:nvPr/>
          </p:nvSpPr>
          <p:spPr bwMode="auto">
            <a:xfrm>
              <a:off x="2615" y="3520"/>
              <a:ext cx="8"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3" name="Line 1067"/>
            <p:cNvSpPr>
              <a:spLocks noChangeShapeType="1"/>
            </p:cNvSpPr>
            <p:nvPr/>
          </p:nvSpPr>
          <p:spPr bwMode="auto">
            <a:xfrm>
              <a:off x="2623" y="3537"/>
              <a:ext cx="6"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4" name="Line 1068"/>
            <p:cNvSpPr>
              <a:spLocks noChangeShapeType="1"/>
            </p:cNvSpPr>
            <p:nvPr/>
          </p:nvSpPr>
          <p:spPr bwMode="auto">
            <a:xfrm>
              <a:off x="2629" y="3554"/>
              <a:ext cx="7"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5" name="Line 1069"/>
            <p:cNvSpPr>
              <a:spLocks noChangeShapeType="1"/>
            </p:cNvSpPr>
            <p:nvPr/>
          </p:nvSpPr>
          <p:spPr bwMode="auto">
            <a:xfrm>
              <a:off x="2636" y="3577"/>
              <a:ext cx="7" cy="3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6" name="Line 1070"/>
            <p:cNvSpPr>
              <a:spLocks noChangeShapeType="1"/>
            </p:cNvSpPr>
            <p:nvPr/>
          </p:nvSpPr>
          <p:spPr bwMode="auto">
            <a:xfrm>
              <a:off x="2643" y="3616"/>
              <a:ext cx="7" cy="4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7" name="Line 1071"/>
            <p:cNvSpPr>
              <a:spLocks noChangeShapeType="1"/>
            </p:cNvSpPr>
            <p:nvPr/>
          </p:nvSpPr>
          <p:spPr bwMode="auto">
            <a:xfrm>
              <a:off x="2650" y="3656"/>
              <a:ext cx="7" cy="5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8" name="Line 1072"/>
            <p:cNvSpPr>
              <a:spLocks noChangeShapeType="1"/>
            </p:cNvSpPr>
            <p:nvPr/>
          </p:nvSpPr>
          <p:spPr bwMode="auto">
            <a:xfrm>
              <a:off x="2657" y="3707"/>
              <a:ext cx="7" cy="5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39" name="Line 1073"/>
            <p:cNvSpPr>
              <a:spLocks noChangeShapeType="1"/>
            </p:cNvSpPr>
            <p:nvPr/>
          </p:nvSpPr>
          <p:spPr bwMode="auto">
            <a:xfrm>
              <a:off x="2664" y="3764"/>
              <a:ext cx="7" cy="5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0" name="Line 1074"/>
            <p:cNvSpPr>
              <a:spLocks noChangeShapeType="1"/>
            </p:cNvSpPr>
            <p:nvPr/>
          </p:nvSpPr>
          <p:spPr bwMode="auto">
            <a:xfrm>
              <a:off x="2671" y="3815"/>
              <a:ext cx="8" cy="4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1" name="Line 1075"/>
            <p:cNvSpPr>
              <a:spLocks noChangeShapeType="1"/>
            </p:cNvSpPr>
            <p:nvPr/>
          </p:nvSpPr>
          <p:spPr bwMode="auto">
            <a:xfrm>
              <a:off x="2679" y="3860"/>
              <a:ext cx="6" cy="5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2" name="Line 1076"/>
            <p:cNvSpPr>
              <a:spLocks noChangeShapeType="1"/>
            </p:cNvSpPr>
            <p:nvPr/>
          </p:nvSpPr>
          <p:spPr bwMode="auto">
            <a:xfrm>
              <a:off x="2685" y="3918"/>
              <a:ext cx="8" cy="7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3" name="Line 1077"/>
            <p:cNvSpPr>
              <a:spLocks noChangeShapeType="1"/>
            </p:cNvSpPr>
            <p:nvPr/>
          </p:nvSpPr>
          <p:spPr bwMode="auto">
            <a:xfrm>
              <a:off x="2693" y="3991"/>
              <a:ext cx="6" cy="8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4" name="Line 1078"/>
            <p:cNvSpPr>
              <a:spLocks noChangeShapeType="1"/>
            </p:cNvSpPr>
            <p:nvPr/>
          </p:nvSpPr>
          <p:spPr bwMode="auto">
            <a:xfrm>
              <a:off x="2699" y="4071"/>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5" name="Line 1079"/>
            <p:cNvSpPr>
              <a:spLocks noChangeShapeType="1"/>
            </p:cNvSpPr>
            <p:nvPr/>
          </p:nvSpPr>
          <p:spPr bwMode="auto">
            <a:xfrm flipV="1">
              <a:off x="2707" y="4071"/>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6" name="Line 1080"/>
            <p:cNvSpPr>
              <a:spLocks noChangeShapeType="1"/>
            </p:cNvSpPr>
            <p:nvPr/>
          </p:nvSpPr>
          <p:spPr bwMode="auto">
            <a:xfrm>
              <a:off x="2714" y="4071"/>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7" name="Line 1081"/>
            <p:cNvSpPr>
              <a:spLocks noChangeShapeType="1"/>
            </p:cNvSpPr>
            <p:nvPr/>
          </p:nvSpPr>
          <p:spPr bwMode="auto">
            <a:xfrm>
              <a:off x="2721" y="4076"/>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8" name="Line 1082"/>
            <p:cNvSpPr>
              <a:spLocks noChangeShapeType="1"/>
            </p:cNvSpPr>
            <p:nvPr/>
          </p:nvSpPr>
          <p:spPr bwMode="auto">
            <a:xfrm>
              <a:off x="2728" y="4104"/>
              <a:ext cx="7" cy="5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49" name="Line 1083"/>
            <p:cNvSpPr>
              <a:spLocks noChangeShapeType="1"/>
            </p:cNvSpPr>
            <p:nvPr/>
          </p:nvSpPr>
          <p:spPr bwMode="auto">
            <a:xfrm>
              <a:off x="2735" y="4156"/>
              <a:ext cx="7" cy="4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0" name="Line 1084"/>
            <p:cNvSpPr>
              <a:spLocks noChangeShapeType="1"/>
            </p:cNvSpPr>
            <p:nvPr/>
          </p:nvSpPr>
          <p:spPr bwMode="auto">
            <a:xfrm>
              <a:off x="2742" y="4202"/>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1" name="Line 1085"/>
            <p:cNvSpPr>
              <a:spLocks noChangeShapeType="1"/>
            </p:cNvSpPr>
            <p:nvPr/>
          </p:nvSpPr>
          <p:spPr bwMode="auto">
            <a:xfrm flipV="1">
              <a:off x="2749" y="4218"/>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2" name="Line 1086"/>
            <p:cNvSpPr>
              <a:spLocks noChangeShapeType="1"/>
            </p:cNvSpPr>
            <p:nvPr/>
          </p:nvSpPr>
          <p:spPr bwMode="auto">
            <a:xfrm flipV="1">
              <a:off x="2756" y="4196"/>
              <a:ext cx="7"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3" name="Line 1087"/>
            <p:cNvSpPr>
              <a:spLocks noChangeShapeType="1"/>
            </p:cNvSpPr>
            <p:nvPr/>
          </p:nvSpPr>
          <p:spPr bwMode="auto">
            <a:xfrm flipV="1">
              <a:off x="2763" y="4190"/>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4" name="Line 1088"/>
            <p:cNvSpPr>
              <a:spLocks noChangeShapeType="1"/>
            </p:cNvSpPr>
            <p:nvPr/>
          </p:nvSpPr>
          <p:spPr bwMode="auto">
            <a:xfrm>
              <a:off x="2770" y="4190"/>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5" name="Line 1089"/>
            <p:cNvSpPr>
              <a:spLocks noChangeShapeType="1"/>
            </p:cNvSpPr>
            <p:nvPr/>
          </p:nvSpPr>
          <p:spPr bwMode="auto">
            <a:xfrm>
              <a:off x="2777" y="4196"/>
              <a:ext cx="7"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6" name="Line 1090"/>
            <p:cNvSpPr>
              <a:spLocks noChangeShapeType="1"/>
            </p:cNvSpPr>
            <p:nvPr/>
          </p:nvSpPr>
          <p:spPr bwMode="auto">
            <a:xfrm>
              <a:off x="2784" y="4218"/>
              <a:ext cx="7" cy="4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7" name="Line 1091"/>
            <p:cNvSpPr>
              <a:spLocks noChangeShapeType="1"/>
            </p:cNvSpPr>
            <p:nvPr/>
          </p:nvSpPr>
          <p:spPr bwMode="auto">
            <a:xfrm>
              <a:off x="2791" y="4263"/>
              <a:ext cx="7" cy="24"/>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8" name="Line 1092"/>
            <p:cNvSpPr>
              <a:spLocks noChangeShapeType="1"/>
            </p:cNvSpPr>
            <p:nvPr/>
          </p:nvSpPr>
          <p:spPr bwMode="auto">
            <a:xfrm>
              <a:off x="2798" y="4287"/>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59" name="Line 1093"/>
            <p:cNvSpPr>
              <a:spLocks noChangeShapeType="1"/>
            </p:cNvSpPr>
            <p:nvPr/>
          </p:nvSpPr>
          <p:spPr bwMode="auto">
            <a:xfrm flipV="1">
              <a:off x="2805" y="4275"/>
              <a:ext cx="7"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0" name="Line 1094"/>
            <p:cNvSpPr>
              <a:spLocks noChangeShapeType="1"/>
            </p:cNvSpPr>
            <p:nvPr/>
          </p:nvSpPr>
          <p:spPr bwMode="auto">
            <a:xfrm flipV="1">
              <a:off x="2812" y="4247"/>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1" name="Line 1095"/>
            <p:cNvSpPr>
              <a:spLocks noChangeShapeType="1"/>
            </p:cNvSpPr>
            <p:nvPr/>
          </p:nvSpPr>
          <p:spPr bwMode="auto">
            <a:xfrm flipV="1">
              <a:off x="2819" y="4235"/>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2" name="Line 1096"/>
            <p:cNvSpPr>
              <a:spLocks noChangeShapeType="1"/>
            </p:cNvSpPr>
            <p:nvPr/>
          </p:nvSpPr>
          <p:spPr bwMode="auto">
            <a:xfrm>
              <a:off x="2827" y="4235"/>
              <a:ext cx="6"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3" name="Line 1097"/>
            <p:cNvSpPr>
              <a:spLocks noChangeShapeType="1"/>
            </p:cNvSpPr>
            <p:nvPr/>
          </p:nvSpPr>
          <p:spPr bwMode="auto">
            <a:xfrm>
              <a:off x="2833" y="4240"/>
              <a:ext cx="8" cy="1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4" name="Line 1098"/>
            <p:cNvSpPr>
              <a:spLocks noChangeShapeType="1"/>
            </p:cNvSpPr>
            <p:nvPr/>
          </p:nvSpPr>
          <p:spPr bwMode="auto">
            <a:xfrm>
              <a:off x="2841" y="4259"/>
              <a:ext cx="6" cy="3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5" name="Line 1099"/>
            <p:cNvSpPr>
              <a:spLocks noChangeShapeType="1"/>
            </p:cNvSpPr>
            <p:nvPr/>
          </p:nvSpPr>
          <p:spPr bwMode="auto">
            <a:xfrm>
              <a:off x="2847" y="4298"/>
              <a:ext cx="8" cy="3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6" name="Line 1100"/>
            <p:cNvSpPr>
              <a:spLocks noChangeShapeType="1"/>
            </p:cNvSpPr>
            <p:nvPr/>
          </p:nvSpPr>
          <p:spPr bwMode="auto">
            <a:xfrm>
              <a:off x="2855" y="4331"/>
              <a:ext cx="7" cy="3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7" name="Line 1101"/>
            <p:cNvSpPr>
              <a:spLocks noChangeShapeType="1"/>
            </p:cNvSpPr>
            <p:nvPr/>
          </p:nvSpPr>
          <p:spPr bwMode="auto">
            <a:xfrm>
              <a:off x="2862" y="4361"/>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8" name="Line 1102"/>
            <p:cNvSpPr>
              <a:spLocks noChangeShapeType="1"/>
            </p:cNvSpPr>
            <p:nvPr/>
          </p:nvSpPr>
          <p:spPr bwMode="auto">
            <a:xfrm flipV="1">
              <a:off x="2869" y="4372"/>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69" name="Line 1103"/>
            <p:cNvSpPr>
              <a:spLocks noChangeShapeType="1"/>
            </p:cNvSpPr>
            <p:nvPr/>
          </p:nvSpPr>
          <p:spPr bwMode="auto">
            <a:xfrm flipV="1">
              <a:off x="2876" y="4331"/>
              <a:ext cx="7" cy="4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0" name="Line 1104"/>
            <p:cNvSpPr>
              <a:spLocks noChangeShapeType="1"/>
            </p:cNvSpPr>
            <p:nvPr/>
          </p:nvSpPr>
          <p:spPr bwMode="auto">
            <a:xfrm flipV="1">
              <a:off x="2883" y="4315"/>
              <a:ext cx="6"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1" name="Line 1105"/>
            <p:cNvSpPr>
              <a:spLocks noChangeShapeType="1"/>
            </p:cNvSpPr>
            <p:nvPr/>
          </p:nvSpPr>
          <p:spPr bwMode="auto">
            <a:xfrm>
              <a:off x="2889" y="4315"/>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2" name="Line 1106"/>
            <p:cNvSpPr>
              <a:spLocks noChangeShapeType="1"/>
            </p:cNvSpPr>
            <p:nvPr/>
          </p:nvSpPr>
          <p:spPr bwMode="auto">
            <a:xfrm>
              <a:off x="2897" y="4315"/>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3" name="Line 1107"/>
            <p:cNvSpPr>
              <a:spLocks noChangeShapeType="1"/>
            </p:cNvSpPr>
            <p:nvPr/>
          </p:nvSpPr>
          <p:spPr bwMode="auto">
            <a:xfrm>
              <a:off x="2904" y="4326"/>
              <a:ext cx="6" cy="4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4" name="Line 1108"/>
            <p:cNvSpPr>
              <a:spLocks noChangeShapeType="1"/>
            </p:cNvSpPr>
            <p:nvPr/>
          </p:nvSpPr>
          <p:spPr bwMode="auto">
            <a:xfrm>
              <a:off x="2910" y="4366"/>
              <a:ext cx="8"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5" name="Line 1109"/>
            <p:cNvSpPr>
              <a:spLocks noChangeShapeType="1"/>
            </p:cNvSpPr>
            <p:nvPr/>
          </p:nvSpPr>
          <p:spPr bwMode="auto">
            <a:xfrm flipV="1">
              <a:off x="2918" y="4366"/>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6" name="Line 1110"/>
            <p:cNvSpPr>
              <a:spLocks noChangeShapeType="1"/>
            </p:cNvSpPr>
            <p:nvPr/>
          </p:nvSpPr>
          <p:spPr bwMode="auto">
            <a:xfrm flipV="1">
              <a:off x="2925" y="4338"/>
              <a:ext cx="7" cy="2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7" name="Line 1111"/>
            <p:cNvSpPr>
              <a:spLocks noChangeShapeType="1"/>
            </p:cNvSpPr>
            <p:nvPr/>
          </p:nvSpPr>
          <p:spPr bwMode="auto">
            <a:xfrm flipV="1">
              <a:off x="2932" y="4320"/>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8" name="Line 1112"/>
            <p:cNvSpPr>
              <a:spLocks noChangeShapeType="1"/>
            </p:cNvSpPr>
            <p:nvPr/>
          </p:nvSpPr>
          <p:spPr bwMode="auto">
            <a:xfrm flipV="1">
              <a:off x="2939" y="4309"/>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79" name="Line 1113"/>
            <p:cNvSpPr>
              <a:spLocks noChangeShapeType="1"/>
            </p:cNvSpPr>
            <p:nvPr/>
          </p:nvSpPr>
          <p:spPr bwMode="auto">
            <a:xfrm>
              <a:off x="2945" y="4309"/>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0" name="Line 1114"/>
            <p:cNvSpPr>
              <a:spLocks noChangeShapeType="1"/>
            </p:cNvSpPr>
            <p:nvPr/>
          </p:nvSpPr>
          <p:spPr bwMode="auto">
            <a:xfrm>
              <a:off x="2953" y="4309"/>
              <a:ext cx="6"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1" name="Line 1115"/>
            <p:cNvSpPr>
              <a:spLocks noChangeShapeType="1"/>
            </p:cNvSpPr>
            <p:nvPr/>
          </p:nvSpPr>
          <p:spPr bwMode="auto">
            <a:xfrm>
              <a:off x="2959" y="4331"/>
              <a:ext cx="8"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2" name="Line 1116"/>
            <p:cNvSpPr>
              <a:spLocks noChangeShapeType="1"/>
            </p:cNvSpPr>
            <p:nvPr/>
          </p:nvSpPr>
          <p:spPr bwMode="auto">
            <a:xfrm>
              <a:off x="2967" y="4354"/>
              <a:ext cx="7" cy="3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3" name="Line 1117"/>
            <p:cNvSpPr>
              <a:spLocks noChangeShapeType="1"/>
            </p:cNvSpPr>
            <p:nvPr/>
          </p:nvSpPr>
          <p:spPr bwMode="auto">
            <a:xfrm>
              <a:off x="2974" y="4384"/>
              <a:ext cx="7"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4" name="Line 1118"/>
            <p:cNvSpPr>
              <a:spLocks noChangeShapeType="1"/>
            </p:cNvSpPr>
            <p:nvPr/>
          </p:nvSpPr>
          <p:spPr bwMode="auto">
            <a:xfrm>
              <a:off x="2981" y="4406"/>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5" name="Line 1119"/>
            <p:cNvSpPr>
              <a:spLocks noChangeShapeType="1"/>
            </p:cNvSpPr>
            <p:nvPr/>
          </p:nvSpPr>
          <p:spPr bwMode="auto">
            <a:xfrm flipV="1">
              <a:off x="2988" y="4384"/>
              <a:ext cx="7"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6" name="Line 1120"/>
            <p:cNvSpPr>
              <a:spLocks noChangeShapeType="1"/>
            </p:cNvSpPr>
            <p:nvPr/>
          </p:nvSpPr>
          <p:spPr bwMode="auto">
            <a:xfrm flipV="1">
              <a:off x="2995" y="4372"/>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7" name="Line 1121"/>
            <p:cNvSpPr>
              <a:spLocks noChangeShapeType="1"/>
            </p:cNvSpPr>
            <p:nvPr/>
          </p:nvSpPr>
          <p:spPr bwMode="auto">
            <a:xfrm flipV="1">
              <a:off x="3002" y="4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8" name="Line 1122"/>
            <p:cNvSpPr>
              <a:spLocks noChangeShapeType="1"/>
            </p:cNvSpPr>
            <p:nvPr/>
          </p:nvSpPr>
          <p:spPr bwMode="auto">
            <a:xfrm>
              <a:off x="3009" y="4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89" name="Line 1123"/>
            <p:cNvSpPr>
              <a:spLocks noChangeShapeType="1"/>
            </p:cNvSpPr>
            <p:nvPr/>
          </p:nvSpPr>
          <p:spPr bwMode="auto">
            <a:xfrm>
              <a:off x="3016" y="4372"/>
              <a:ext cx="8"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0" name="Line 1124"/>
            <p:cNvSpPr>
              <a:spLocks noChangeShapeType="1"/>
            </p:cNvSpPr>
            <p:nvPr/>
          </p:nvSpPr>
          <p:spPr bwMode="auto">
            <a:xfrm>
              <a:off x="3024" y="4389"/>
              <a:ext cx="6" cy="29"/>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1" name="Line 1125"/>
            <p:cNvSpPr>
              <a:spLocks noChangeShapeType="1"/>
            </p:cNvSpPr>
            <p:nvPr/>
          </p:nvSpPr>
          <p:spPr bwMode="auto">
            <a:xfrm flipV="1">
              <a:off x="3030" y="4411"/>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2" name="Line 1126"/>
            <p:cNvSpPr>
              <a:spLocks noChangeShapeType="1"/>
            </p:cNvSpPr>
            <p:nvPr/>
          </p:nvSpPr>
          <p:spPr bwMode="auto">
            <a:xfrm flipV="1">
              <a:off x="3037" y="4389"/>
              <a:ext cx="7"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3" name="Line 1127"/>
            <p:cNvSpPr>
              <a:spLocks noChangeShapeType="1"/>
            </p:cNvSpPr>
            <p:nvPr/>
          </p:nvSpPr>
          <p:spPr bwMode="auto">
            <a:xfrm flipV="1">
              <a:off x="3044" y="4366"/>
              <a:ext cx="7" cy="23"/>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4" name="Line 1128"/>
            <p:cNvSpPr>
              <a:spLocks noChangeShapeType="1"/>
            </p:cNvSpPr>
            <p:nvPr/>
          </p:nvSpPr>
          <p:spPr bwMode="auto">
            <a:xfrm flipV="1">
              <a:off x="3051" y="4361"/>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5" name="Line 1129"/>
            <p:cNvSpPr>
              <a:spLocks noChangeShapeType="1"/>
            </p:cNvSpPr>
            <p:nvPr/>
          </p:nvSpPr>
          <p:spPr bwMode="auto">
            <a:xfrm>
              <a:off x="3058" y="4361"/>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6" name="Line 1130"/>
            <p:cNvSpPr>
              <a:spLocks noChangeShapeType="1"/>
            </p:cNvSpPr>
            <p:nvPr/>
          </p:nvSpPr>
          <p:spPr bwMode="auto">
            <a:xfrm>
              <a:off x="3065" y="4366"/>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7" name="Line 1131"/>
            <p:cNvSpPr>
              <a:spLocks noChangeShapeType="1"/>
            </p:cNvSpPr>
            <p:nvPr/>
          </p:nvSpPr>
          <p:spPr bwMode="auto">
            <a:xfrm>
              <a:off x="3072" y="4372"/>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8" name="Line 1132"/>
            <p:cNvSpPr>
              <a:spLocks noChangeShapeType="1"/>
            </p:cNvSpPr>
            <p:nvPr/>
          </p:nvSpPr>
          <p:spPr bwMode="auto">
            <a:xfrm>
              <a:off x="3079" y="4389"/>
              <a:ext cx="7" cy="2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199" name="Line 1133"/>
            <p:cNvSpPr>
              <a:spLocks noChangeShapeType="1"/>
            </p:cNvSpPr>
            <p:nvPr/>
          </p:nvSpPr>
          <p:spPr bwMode="auto">
            <a:xfrm>
              <a:off x="3086" y="4411"/>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0" name="Line 1134"/>
            <p:cNvSpPr>
              <a:spLocks noChangeShapeType="1"/>
            </p:cNvSpPr>
            <p:nvPr/>
          </p:nvSpPr>
          <p:spPr bwMode="auto">
            <a:xfrm>
              <a:off x="3093"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1" name="Line 1135"/>
            <p:cNvSpPr>
              <a:spLocks noChangeShapeType="1"/>
            </p:cNvSpPr>
            <p:nvPr/>
          </p:nvSpPr>
          <p:spPr bwMode="auto">
            <a:xfrm flipV="1">
              <a:off x="3100" y="4429"/>
              <a:ext cx="8"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2" name="Line 1136"/>
            <p:cNvSpPr>
              <a:spLocks noChangeShapeType="1"/>
            </p:cNvSpPr>
            <p:nvPr/>
          </p:nvSpPr>
          <p:spPr bwMode="auto">
            <a:xfrm flipV="1">
              <a:off x="3108" y="4411"/>
              <a:ext cx="7" cy="18"/>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3" name="Line 1137"/>
            <p:cNvSpPr>
              <a:spLocks noChangeShapeType="1"/>
            </p:cNvSpPr>
            <p:nvPr/>
          </p:nvSpPr>
          <p:spPr bwMode="auto">
            <a:xfrm>
              <a:off x="3115" y="4411"/>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4" name="Line 1138"/>
            <p:cNvSpPr>
              <a:spLocks noChangeShapeType="1"/>
            </p:cNvSpPr>
            <p:nvPr/>
          </p:nvSpPr>
          <p:spPr bwMode="auto">
            <a:xfrm>
              <a:off x="3122" y="4411"/>
              <a:ext cx="6"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5" name="Line 1139"/>
            <p:cNvSpPr>
              <a:spLocks noChangeShapeType="1"/>
            </p:cNvSpPr>
            <p:nvPr/>
          </p:nvSpPr>
          <p:spPr bwMode="auto">
            <a:xfrm>
              <a:off x="3128" y="4423"/>
              <a:ext cx="8"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6" name="Line 1140"/>
            <p:cNvSpPr>
              <a:spLocks noChangeShapeType="1"/>
            </p:cNvSpPr>
            <p:nvPr/>
          </p:nvSpPr>
          <p:spPr bwMode="auto">
            <a:xfrm>
              <a:off x="3136" y="4440"/>
              <a:ext cx="6"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7" name="Line 1141"/>
            <p:cNvSpPr>
              <a:spLocks noChangeShapeType="1"/>
            </p:cNvSpPr>
            <p:nvPr/>
          </p:nvSpPr>
          <p:spPr bwMode="auto">
            <a:xfrm>
              <a:off x="3142" y="4451"/>
              <a:ext cx="8"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8" name="Line 1142"/>
            <p:cNvSpPr>
              <a:spLocks noChangeShapeType="1"/>
            </p:cNvSpPr>
            <p:nvPr/>
          </p:nvSpPr>
          <p:spPr bwMode="auto">
            <a:xfrm flipV="1">
              <a:off x="3150" y="4451"/>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09" name="Line 1143"/>
            <p:cNvSpPr>
              <a:spLocks noChangeShapeType="1"/>
            </p:cNvSpPr>
            <p:nvPr/>
          </p:nvSpPr>
          <p:spPr bwMode="auto">
            <a:xfrm flipV="1">
              <a:off x="3157" y="4440"/>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0" name="Line 1144"/>
            <p:cNvSpPr>
              <a:spLocks noChangeShapeType="1"/>
            </p:cNvSpPr>
            <p:nvPr/>
          </p:nvSpPr>
          <p:spPr bwMode="auto">
            <a:xfrm flipV="1">
              <a:off x="3164"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1" name="Line 1145"/>
            <p:cNvSpPr>
              <a:spLocks noChangeShapeType="1"/>
            </p:cNvSpPr>
            <p:nvPr/>
          </p:nvSpPr>
          <p:spPr bwMode="auto">
            <a:xfrm flipV="1">
              <a:off x="3171" y="4429"/>
              <a:ext cx="6"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2" name="Line 1146"/>
            <p:cNvSpPr>
              <a:spLocks noChangeShapeType="1"/>
            </p:cNvSpPr>
            <p:nvPr/>
          </p:nvSpPr>
          <p:spPr bwMode="auto">
            <a:xfrm flipV="1">
              <a:off x="3177" y="4418"/>
              <a:ext cx="8"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3" name="Line 1147"/>
            <p:cNvSpPr>
              <a:spLocks noChangeShapeType="1"/>
            </p:cNvSpPr>
            <p:nvPr/>
          </p:nvSpPr>
          <p:spPr bwMode="auto">
            <a:xfrm>
              <a:off x="3185" y="4418"/>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4" name="Line 1148"/>
            <p:cNvSpPr>
              <a:spLocks noChangeShapeType="1"/>
            </p:cNvSpPr>
            <p:nvPr/>
          </p:nvSpPr>
          <p:spPr bwMode="auto">
            <a:xfrm>
              <a:off x="3192" y="4418"/>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5" name="Line 1149"/>
            <p:cNvSpPr>
              <a:spLocks noChangeShapeType="1"/>
            </p:cNvSpPr>
            <p:nvPr/>
          </p:nvSpPr>
          <p:spPr bwMode="auto">
            <a:xfrm>
              <a:off x="3199" y="4423"/>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6" name="Line 1150"/>
            <p:cNvSpPr>
              <a:spLocks noChangeShapeType="1"/>
            </p:cNvSpPr>
            <p:nvPr/>
          </p:nvSpPr>
          <p:spPr bwMode="auto">
            <a:xfrm>
              <a:off x="3206" y="4429"/>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7" name="Line 1151"/>
            <p:cNvSpPr>
              <a:spLocks noChangeShapeType="1"/>
            </p:cNvSpPr>
            <p:nvPr/>
          </p:nvSpPr>
          <p:spPr bwMode="auto">
            <a:xfrm>
              <a:off x="3213" y="4429"/>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8" name="Line 1152"/>
            <p:cNvSpPr>
              <a:spLocks noChangeShapeType="1"/>
            </p:cNvSpPr>
            <p:nvPr/>
          </p:nvSpPr>
          <p:spPr bwMode="auto">
            <a:xfrm>
              <a:off x="3220" y="4429"/>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19" name="Line 1153"/>
            <p:cNvSpPr>
              <a:spLocks noChangeShapeType="1"/>
            </p:cNvSpPr>
            <p:nvPr/>
          </p:nvSpPr>
          <p:spPr bwMode="auto">
            <a:xfrm>
              <a:off x="3227" y="4429"/>
              <a:ext cx="8"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0" name="Line 1154"/>
            <p:cNvSpPr>
              <a:spLocks noChangeShapeType="1"/>
            </p:cNvSpPr>
            <p:nvPr/>
          </p:nvSpPr>
          <p:spPr bwMode="auto">
            <a:xfrm>
              <a:off x="3235" y="4434"/>
              <a:ext cx="6"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1" name="Line 1155"/>
            <p:cNvSpPr>
              <a:spLocks noChangeShapeType="1"/>
            </p:cNvSpPr>
            <p:nvPr/>
          </p:nvSpPr>
          <p:spPr bwMode="auto">
            <a:xfrm>
              <a:off x="3241" y="4440"/>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2" name="Line 1156"/>
            <p:cNvSpPr>
              <a:spLocks noChangeShapeType="1"/>
            </p:cNvSpPr>
            <p:nvPr/>
          </p:nvSpPr>
          <p:spPr bwMode="auto">
            <a:xfrm flipV="1">
              <a:off x="3248"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3" name="Line 1157"/>
            <p:cNvSpPr>
              <a:spLocks noChangeShapeType="1"/>
            </p:cNvSpPr>
            <p:nvPr/>
          </p:nvSpPr>
          <p:spPr bwMode="auto">
            <a:xfrm>
              <a:off x="3255" y="4434"/>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4" name="Line 1158"/>
            <p:cNvSpPr>
              <a:spLocks noChangeShapeType="1"/>
            </p:cNvSpPr>
            <p:nvPr/>
          </p:nvSpPr>
          <p:spPr bwMode="auto">
            <a:xfrm>
              <a:off x="3262" y="4434"/>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5" name="Line 1159"/>
            <p:cNvSpPr>
              <a:spLocks noChangeShapeType="1"/>
            </p:cNvSpPr>
            <p:nvPr/>
          </p:nvSpPr>
          <p:spPr bwMode="auto">
            <a:xfrm>
              <a:off x="3270" y="4434"/>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6" name="Line 1160"/>
            <p:cNvSpPr>
              <a:spLocks noChangeShapeType="1"/>
            </p:cNvSpPr>
            <p:nvPr/>
          </p:nvSpPr>
          <p:spPr bwMode="auto">
            <a:xfrm>
              <a:off x="3276" y="4434"/>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7" name="Line 1161"/>
            <p:cNvSpPr>
              <a:spLocks noChangeShapeType="1"/>
            </p:cNvSpPr>
            <p:nvPr/>
          </p:nvSpPr>
          <p:spPr bwMode="auto">
            <a:xfrm>
              <a:off x="3284" y="4446"/>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8" name="Line 1162"/>
            <p:cNvSpPr>
              <a:spLocks noChangeShapeType="1"/>
            </p:cNvSpPr>
            <p:nvPr/>
          </p:nvSpPr>
          <p:spPr bwMode="auto">
            <a:xfrm flipV="1">
              <a:off x="3290" y="4434"/>
              <a:ext cx="8"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29" name="Line 1163"/>
            <p:cNvSpPr>
              <a:spLocks noChangeShapeType="1"/>
            </p:cNvSpPr>
            <p:nvPr/>
          </p:nvSpPr>
          <p:spPr bwMode="auto">
            <a:xfrm flipV="1">
              <a:off x="3298"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0" name="Line 1164"/>
            <p:cNvSpPr>
              <a:spLocks noChangeShapeType="1"/>
            </p:cNvSpPr>
            <p:nvPr/>
          </p:nvSpPr>
          <p:spPr bwMode="auto">
            <a:xfrm flipV="1">
              <a:off x="3305" y="4423"/>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1" name="Line 1165"/>
            <p:cNvSpPr>
              <a:spLocks noChangeShapeType="1"/>
            </p:cNvSpPr>
            <p:nvPr/>
          </p:nvSpPr>
          <p:spPr bwMode="auto">
            <a:xfrm>
              <a:off x="3312" y="4423"/>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2" name="Line 1166"/>
            <p:cNvSpPr>
              <a:spLocks noChangeShapeType="1"/>
            </p:cNvSpPr>
            <p:nvPr/>
          </p:nvSpPr>
          <p:spPr bwMode="auto">
            <a:xfrm>
              <a:off x="3319" y="4434"/>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3" name="Line 1167"/>
            <p:cNvSpPr>
              <a:spLocks noChangeShapeType="1"/>
            </p:cNvSpPr>
            <p:nvPr/>
          </p:nvSpPr>
          <p:spPr bwMode="auto">
            <a:xfrm flipV="1">
              <a:off x="3326"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4" name="Line 1168"/>
            <p:cNvSpPr>
              <a:spLocks noChangeShapeType="1"/>
            </p:cNvSpPr>
            <p:nvPr/>
          </p:nvSpPr>
          <p:spPr bwMode="auto">
            <a:xfrm>
              <a:off x="3333"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5" name="Line 1169"/>
            <p:cNvSpPr>
              <a:spLocks noChangeShapeType="1"/>
            </p:cNvSpPr>
            <p:nvPr/>
          </p:nvSpPr>
          <p:spPr bwMode="auto">
            <a:xfrm flipV="1">
              <a:off x="3340"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6" name="Line 1170"/>
            <p:cNvSpPr>
              <a:spLocks noChangeShapeType="1"/>
            </p:cNvSpPr>
            <p:nvPr/>
          </p:nvSpPr>
          <p:spPr bwMode="auto">
            <a:xfrm>
              <a:off x="3347"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7" name="Line 1171"/>
            <p:cNvSpPr>
              <a:spLocks noChangeShapeType="1"/>
            </p:cNvSpPr>
            <p:nvPr/>
          </p:nvSpPr>
          <p:spPr bwMode="auto">
            <a:xfrm>
              <a:off x="3354" y="4434"/>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8" name="Line 1172"/>
            <p:cNvSpPr>
              <a:spLocks noChangeShapeType="1"/>
            </p:cNvSpPr>
            <p:nvPr/>
          </p:nvSpPr>
          <p:spPr bwMode="auto">
            <a:xfrm flipV="1">
              <a:off x="3361" y="4423"/>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39" name="Line 1173"/>
            <p:cNvSpPr>
              <a:spLocks noChangeShapeType="1"/>
            </p:cNvSpPr>
            <p:nvPr/>
          </p:nvSpPr>
          <p:spPr bwMode="auto">
            <a:xfrm flipV="1">
              <a:off x="3368" y="4418"/>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0" name="Line 1174"/>
            <p:cNvSpPr>
              <a:spLocks noChangeShapeType="1"/>
            </p:cNvSpPr>
            <p:nvPr/>
          </p:nvSpPr>
          <p:spPr bwMode="auto">
            <a:xfrm>
              <a:off x="3375" y="4418"/>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1" name="Line 1175"/>
            <p:cNvSpPr>
              <a:spLocks noChangeShapeType="1"/>
            </p:cNvSpPr>
            <p:nvPr/>
          </p:nvSpPr>
          <p:spPr bwMode="auto">
            <a:xfrm>
              <a:off x="3382" y="4423"/>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2" name="Line 1176"/>
            <p:cNvSpPr>
              <a:spLocks noChangeShapeType="1"/>
            </p:cNvSpPr>
            <p:nvPr/>
          </p:nvSpPr>
          <p:spPr bwMode="auto">
            <a:xfrm>
              <a:off x="3389"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3" name="Line 1177"/>
            <p:cNvSpPr>
              <a:spLocks noChangeShapeType="1"/>
            </p:cNvSpPr>
            <p:nvPr/>
          </p:nvSpPr>
          <p:spPr bwMode="auto">
            <a:xfrm flipV="1">
              <a:off x="3396"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4" name="Line 1178"/>
            <p:cNvSpPr>
              <a:spLocks noChangeShapeType="1"/>
            </p:cNvSpPr>
            <p:nvPr/>
          </p:nvSpPr>
          <p:spPr bwMode="auto">
            <a:xfrm flipV="1">
              <a:off x="3403"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5" name="Line 1179"/>
            <p:cNvSpPr>
              <a:spLocks noChangeShapeType="1"/>
            </p:cNvSpPr>
            <p:nvPr/>
          </p:nvSpPr>
          <p:spPr bwMode="auto">
            <a:xfrm>
              <a:off x="3410" y="4429"/>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6" name="Line 1180"/>
            <p:cNvSpPr>
              <a:spLocks noChangeShapeType="1"/>
            </p:cNvSpPr>
            <p:nvPr/>
          </p:nvSpPr>
          <p:spPr bwMode="auto">
            <a:xfrm>
              <a:off x="3417" y="4429"/>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7" name="Line 1181"/>
            <p:cNvSpPr>
              <a:spLocks noChangeShapeType="1"/>
            </p:cNvSpPr>
            <p:nvPr/>
          </p:nvSpPr>
          <p:spPr bwMode="auto">
            <a:xfrm>
              <a:off x="3424" y="4429"/>
              <a:ext cx="8"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8" name="Line 1182"/>
            <p:cNvSpPr>
              <a:spLocks noChangeShapeType="1"/>
            </p:cNvSpPr>
            <p:nvPr/>
          </p:nvSpPr>
          <p:spPr bwMode="auto">
            <a:xfrm>
              <a:off x="3432" y="4434"/>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49" name="Line 1183"/>
            <p:cNvSpPr>
              <a:spLocks noChangeShapeType="1"/>
            </p:cNvSpPr>
            <p:nvPr/>
          </p:nvSpPr>
          <p:spPr bwMode="auto">
            <a:xfrm flipV="1">
              <a:off x="3438"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0" name="Line 1184"/>
            <p:cNvSpPr>
              <a:spLocks noChangeShapeType="1"/>
            </p:cNvSpPr>
            <p:nvPr/>
          </p:nvSpPr>
          <p:spPr bwMode="auto">
            <a:xfrm>
              <a:off x="3445" y="4429"/>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1" name="Line 1185"/>
            <p:cNvSpPr>
              <a:spLocks noChangeShapeType="1"/>
            </p:cNvSpPr>
            <p:nvPr/>
          </p:nvSpPr>
          <p:spPr bwMode="auto">
            <a:xfrm>
              <a:off x="3452" y="4434"/>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2" name="Line 1186"/>
            <p:cNvSpPr>
              <a:spLocks noChangeShapeType="1"/>
            </p:cNvSpPr>
            <p:nvPr/>
          </p:nvSpPr>
          <p:spPr bwMode="auto">
            <a:xfrm>
              <a:off x="3459" y="4451"/>
              <a:ext cx="8"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3" name="Line 1187"/>
            <p:cNvSpPr>
              <a:spLocks noChangeShapeType="1"/>
            </p:cNvSpPr>
            <p:nvPr/>
          </p:nvSpPr>
          <p:spPr bwMode="auto">
            <a:xfrm flipV="1">
              <a:off x="3467" y="4440"/>
              <a:ext cx="6"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4" name="Line 1188"/>
            <p:cNvSpPr>
              <a:spLocks noChangeShapeType="1"/>
            </p:cNvSpPr>
            <p:nvPr/>
          </p:nvSpPr>
          <p:spPr bwMode="auto">
            <a:xfrm flipV="1">
              <a:off x="3473" y="4423"/>
              <a:ext cx="8"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5" name="Line 1189"/>
            <p:cNvSpPr>
              <a:spLocks noChangeShapeType="1"/>
            </p:cNvSpPr>
            <p:nvPr/>
          </p:nvSpPr>
          <p:spPr bwMode="auto">
            <a:xfrm flipV="1">
              <a:off x="3481" y="4411"/>
              <a:ext cx="6"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6" name="Line 1190"/>
            <p:cNvSpPr>
              <a:spLocks noChangeShapeType="1"/>
            </p:cNvSpPr>
            <p:nvPr/>
          </p:nvSpPr>
          <p:spPr bwMode="auto">
            <a:xfrm>
              <a:off x="3487" y="4411"/>
              <a:ext cx="7" cy="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7" name="Line 1191"/>
            <p:cNvSpPr>
              <a:spLocks noChangeShapeType="1"/>
            </p:cNvSpPr>
            <p:nvPr/>
          </p:nvSpPr>
          <p:spPr bwMode="auto">
            <a:xfrm>
              <a:off x="3494" y="4418"/>
              <a:ext cx="8" cy="1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8" name="Line 1192"/>
            <p:cNvSpPr>
              <a:spLocks noChangeShapeType="1"/>
            </p:cNvSpPr>
            <p:nvPr/>
          </p:nvSpPr>
          <p:spPr bwMode="auto">
            <a:xfrm>
              <a:off x="3502" y="4434"/>
              <a:ext cx="7" cy="12"/>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59" name="Line 1193"/>
            <p:cNvSpPr>
              <a:spLocks noChangeShapeType="1"/>
            </p:cNvSpPr>
            <p:nvPr/>
          </p:nvSpPr>
          <p:spPr bwMode="auto">
            <a:xfrm>
              <a:off x="3509" y="4446"/>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0" name="Line 1194"/>
            <p:cNvSpPr>
              <a:spLocks noChangeShapeType="1"/>
            </p:cNvSpPr>
            <p:nvPr/>
          </p:nvSpPr>
          <p:spPr bwMode="auto">
            <a:xfrm>
              <a:off x="3516" y="4451"/>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1" name="Line 1195"/>
            <p:cNvSpPr>
              <a:spLocks noChangeShapeType="1"/>
            </p:cNvSpPr>
            <p:nvPr/>
          </p:nvSpPr>
          <p:spPr bwMode="auto">
            <a:xfrm flipV="1">
              <a:off x="3523" y="4440"/>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2" name="Line 1196"/>
            <p:cNvSpPr>
              <a:spLocks noChangeShapeType="1"/>
            </p:cNvSpPr>
            <p:nvPr/>
          </p:nvSpPr>
          <p:spPr bwMode="auto">
            <a:xfrm flipV="1">
              <a:off x="3530" y="4429"/>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3" name="Line 1197"/>
            <p:cNvSpPr>
              <a:spLocks noChangeShapeType="1"/>
            </p:cNvSpPr>
            <p:nvPr/>
          </p:nvSpPr>
          <p:spPr bwMode="auto">
            <a:xfrm flipV="1">
              <a:off x="3537" y="4423"/>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4" name="Line 1198"/>
            <p:cNvSpPr>
              <a:spLocks noChangeShapeType="1"/>
            </p:cNvSpPr>
            <p:nvPr/>
          </p:nvSpPr>
          <p:spPr bwMode="auto">
            <a:xfrm>
              <a:off x="3544" y="4423"/>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5" name="Line 1199"/>
            <p:cNvSpPr>
              <a:spLocks noChangeShapeType="1"/>
            </p:cNvSpPr>
            <p:nvPr/>
          </p:nvSpPr>
          <p:spPr bwMode="auto">
            <a:xfrm>
              <a:off x="3551"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6" name="Line 1200"/>
            <p:cNvSpPr>
              <a:spLocks noChangeShapeType="1"/>
            </p:cNvSpPr>
            <p:nvPr/>
          </p:nvSpPr>
          <p:spPr bwMode="auto">
            <a:xfrm>
              <a:off x="3558" y="4440"/>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7" name="Line 1201"/>
            <p:cNvSpPr>
              <a:spLocks noChangeShapeType="1"/>
            </p:cNvSpPr>
            <p:nvPr/>
          </p:nvSpPr>
          <p:spPr bwMode="auto">
            <a:xfrm>
              <a:off x="3565" y="4440"/>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8" name="Line 1202"/>
            <p:cNvSpPr>
              <a:spLocks noChangeShapeType="1"/>
            </p:cNvSpPr>
            <p:nvPr/>
          </p:nvSpPr>
          <p:spPr bwMode="auto">
            <a:xfrm flipV="1">
              <a:off x="3572"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69" name="Line 1203"/>
            <p:cNvSpPr>
              <a:spLocks noChangeShapeType="1"/>
            </p:cNvSpPr>
            <p:nvPr/>
          </p:nvSpPr>
          <p:spPr bwMode="auto">
            <a:xfrm>
              <a:off x="3579" y="4434"/>
              <a:ext cx="6"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70" name="Line 1204"/>
            <p:cNvSpPr>
              <a:spLocks noChangeShapeType="1"/>
            </p:cNvSpPr>
            <p:nvPr/>
          </p:nvSpPr>
          <p:spPr bwMode="auto">
            <a:xfrm>
              <a:off x="3585" y="4434"/>
              <a:ext cx="8"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71" name="Line 1205"/>
            <p:cNvSpPr>
              <a:spLocks noChangeShapeType="1"/>
            </p:cNvSpPr>
            <p:nvPr/>
          </p:nvSpPr>
          <p:spPr bwMode="auto">
            <a:xfrm>
              <a:off x="3593" y="4434"/>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72" name="Line 1206"/>
            <p:cNvSpPr>
              <a:spLocks noChangeShapeType="1"/>
            </p:cNvSpPr>
            <p:nvPr/>
          </p:nvSpPr>
          <p:spPr bwMode="auto">
            <a:xfrm>
              <a:off x="3600" y="4434"/>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73" name="Line 1207"/>
            <p:cNvSpPr>
              <a:spLocks noChangeShapeType="1"/>
            </p:cNvSpPr>
            <p:nvPr/>
          </p:nvSpPr>
          <p:spPr bwMode="auto">
            <a:xfrm>
              <a:off x="3607" y="4440"/>
              <a:ext cx="7" cy="6"/>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74" name="Line 1208"/>
            <p:cNvSpPr>
              <a:spLocks noChangeShapeType="1"/>
            </p:cNvSpPr>
            <p:nvPr/>
          </p:nvSpPr>
          <p:spPr bwMode="auto">
            <a:xfrm>
              <a:off x="3614" y="4446"/>
              <a:ext cx="7" cy="0"/>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75" name="Line 1209"/>
            <p:cNvSpPr>
              <a:spLocks noChangeShapeType="1"/>
            </p:cNvSpPr>
            <p:nvPr/>
          </p:nvSpPr>
          <p:spPr bwMode="auto">
            <a:xfrm flipV="1">
              <a:off x="3621" y="4429"/>
              <a:ext cx="7" cy="17"/>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76" name="Line 1210"/>
            <p:cNvSpPr>
              <a:spLocks noChangeShapeType="1"/>
            </p:cNvSpPr>
            <p:nvPr/>
          </p:nvSpPr>
          <p:spPr bwMode="auto">
            <a:xfrm flipV="1">
              <a:off x="3628" y="4418"/>
              <a:ext cx="7" cy="11"/>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sp>
          <p:nvSpPr>
            <p:cNvPr id="78277" name="Line 1211"/>
            <p:cNvSpPr>
              <a:spLocks noChangeShapeType="1"/>
            </p:cNvSpPr>
            <p:nvPr/>
          </p:nvSpPr>
          <p:spPr bwMode="auto">
            <a:xfrm>
              <a:off x="3635" y="4418"/>
              <a:ext cx="7" cy="5"/>
            </a:xfrm>
            <a:prstGeom prst="line">
              <a:avLst/>
            </a:prstGeom>
            <a:noFill/>
            <a:ln w="31234">
              <a:solidFill>
                <a:schemeClr val="folHlink"/>
              </a:solidFill>
              <a:round/>
              <a:headEnd/>
              <a:tailEnd/>
            </a:ln>
          </p:spPr>
          <p:txBody>
            <a:bodyPr wrap="none" anchor="ctr"/>
            <a:lstStyle/>
            <a:p>
              <a:endParaRPr lang="en-US" dirty="0">
                <a:latin typeface="Agilent TT Cond" pitchFamily="34" charset="0"/>
              </a:endParaRPr>
            </a:p>
          </p:txBody>
        </p:sp>
      </p:grpSp>
      <p:sp>
        <p:nvSpPr>
          <p:cNvPr id="77836" name="Line 1212"/>
          <p:cNvSpPr>
            <a:spLocks noChangeShapeType="1"/>
          </p:cNvSpPr>
          <p:nvPr/>
        </p:nvSpPr>
        <p:spPr bwMode="auto">
          <a:xfrm>
            <a:off x="5111750" y="4779963"/>
            <a:ext cx="0" cy="280987"/>
          </a:xfrm>
          <a:prstGeom prst="line">
            <a:avLst/>
          </a:prstGeom>
          <a:noFill/>
          <a:ln w="12700">
            <a:solidFill>
              <a:schemeClr val="tx1"/>
            </a:solidFill>
            <a:round/>
            <a:headEnd type="triangle" w="med" len="med"/>
            <a:tailEnd type="triangle" w="med" len="med"/>
          </a:ln>
        </p:spPr>
        <p:txBody>
          <a:bodyPr lIns="0" tIns="0" rIns="0" bIns="0">
            <a:spAutoFit/>
          </a:bodyPr>
          <a:lstStyle/>
          <a:p>
            <a:endParaRPr lang="en-US" dirty="0">
              <a:latin typeface="Agilent TT Cond" pitchFamily="34" charset="0"/>
            </a:endParaRPr>
          </a:p>
        </p:txBody>
      </p:sp>
      <p:sp>
        <p:nvSpPr>
          <p:cNvPr id="77837" name="Text Box 1213"/>
          <p:cNvSpPr txBox="1">
            <a:spLocks noChangeArrowheads="1"/>
          </p:cNvSpPr>
          <p:nvPr/>
        </p:nvSpPr>
        <p:spPr bwMode="auto">
          <a:xfrm>
            <a:off x="5341243" y="4579938"/>
            <a:ext cx="1128514"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dirty="0">
                <a:latin typeface="Agilent TT Cond" pitchFamily="34" charset="0"/>
              </a:rPr>
              <a:t>Spectral regrowth</a:t>
            </a:r>
          </a:p>
        </p:txBody>
      </p:sp>
      <p:sp>
        <p:nvSpPr>
          <p:cNvPr id="77838" name="Line 1214"/>
          <p:cNvSpPr>
            <a:spLocks noChangeShapeType="1"/>
          </p:cNvSpPr>
          <p:nvPr/>
        </p:nvSpPr>
        <p:spPr bwMode="auto">
          <a:xfrm flipH="1">
            <a:off x="4876800" y="4117975"/>
            <a:ext cx="228600" cy="609600"/>
          </a:xfrm>
          <a:prstGeom prst="line">
            <a:avLst/>
          </a:prstGeom>
          <a:noFill/>
          <a:ln w="9525">
            <a:solidFill>
              <a:schemeClr val="tx1"/>
            </a:solidFill>
            <a:round/>
            <a:headEnd/>
            <a:tailEnd type="triangle" w="med" len="med"/>
          </a:ln>
        </p:spPr>
        <p:txBody>
          <a:bodyPr lIns="0" tIns="0" rIns="0" bIns="0">
            <a:spAutoFit/>
          </a:bodyPr>
          <a:lstStyle/>
          <a:p>
            <a:endParaRPr lang="en-US" dirty="0">
              <a:latin typeface="Agilent TT Cond" pitchFamily="34" charset="0"/>
            </a:endParaRPr>
          </a:p>
        </p:txBody>
      </p:sp>
      <p:sp>
        <p:nvSpPr>
          <p:cNvPr id="77841" name="Text Box 1217"/>
          <p:cNvSpPr txBox="1">
            <a:spLocks noChangeArrowheads="1"/>
          </p:cNvSpPr>
          <p:nvPr/>
        </p:nvSpPr>
        <p:spPr bwMode="auto">
          <a:xfrm>
            <a:off x="5014001" y="3894138"/>
            <a:ext cx="352661"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dirty="0">
                <a:latin typeface="Agilent TT Cond" pitchFamily="34" charset="0"/>
              </a:rPr>
              <a:t>ACPR</a:t>
            </a:r>
          </a:p>
        </p:txBody>
      </p:sp>
      <p:graphicFrame>
        <p:nvGraphicFramePr>
          <p:cNvPr id="1817794" name="Group 1218"/>
          <p:cNvGraphicFramePr>
            <a:graphicFrameLocks noGrp="1"/>
          </p:cNvGraphicFramePr>
          <p:nvPr/>
        </p:nvGraphicFramePr>
        <p:xfrm>
          <a:off x="1676400" y="5295900"/>
          <a:ext cx="5181600" cy="571500"/>
        </p:xfrm>
        <a:graphic>
          <a:graphicData uri="http://schemas.openxmlformats.org/drawingml/2006/table">
            <a:tbl>
              <a:tblPr/>
              <a:tblGrid>
                <a:gridCol w="1371600"/>
                <a:gridCol w="304800"/>
                <a:gridCol w="533400"/>
                <a:gridCol w="533400"/>
                <a:gridCol w="533400"/>
                <a:gridCol w="457200"/>
                <a:gridCol w="533400"/>
                <a:gridCol w="457200"/>
                <a:gridCol w="457200"/>
              </a:tblGrid>
              <a:tr h="228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Margin (dB)</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15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Error contribution (dB)</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3.0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0.4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gilent TT Cond" pitchFamily="34" charset="0"/>
                        </a:rPr>
                        <a:t>0.2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74" name="Text Box 1250"/>
          <p:cNvSpPr txBox="1">
            <a:spLocks noChangeArrowheads="1"/>
          </p:cNvSpPr>
          <p:nvPr/>
        </p:nvSpPr>
        <p:spPr bwMode="auto">
          <a:xfrm>
            <a:off x="5388292" y="4864100"/>
            <a:ext cx="755015" cy="175433"/>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200" b="1" dirty="0">
                <a:latin typeface="Agilent TT Cond" pitchFamily="34" charset="0"/>
              </a:rPr>
              <a:t>ACP Margin</a:t>
            </a:r>
          </a:p>
        </p:txBody>
      </p:sp>
      <p:sp>
        <p:nvSpPr>
          <p:cNvPr id="77875" name="Line 1251"/>
          <p:cNvSpPr>
            <a:spLocks noChangeShapeType="1"/>
          </p:cNvSpPr>
          <p:nvPr/>
        </p:nvSpPr>
        <p:spPr bwMode="auto">
          <a:xfrm flipH="1" flipV="1">
            <a:off x="3810000" y="3660775"/>
            <a:ext cx="1066800" cy="304800"/>
          </a:xfrm>
          <a:prstGeom prst="line">
            <a:avLst/>
          </a:prstGeom>
          <a:noFill/>
          <a:ln w="9525">
            <a:solidFill>
              <a:schemeClr val="tx1"/>
            </a:solidFill>
            <a:round/>
            <a:headEnd/>
            <a:tailEnd type="triangle" w="med" len="med"/>
          </a:ln>
        </p:spPr>
        <p:txBody>
          <a:bodyPr lIns="0" tIns="0" rIns="0" bIns="0">
            <a:spAutoFit/>
          </a:bodyPr>
          <a:lstStyle/>
          <a:p>
            <a:endParaRPr lang="en-US" dirty="0">
              <a:latin typeface="Agilent TT Cond" pitchFamily="34" charset="0"/>
            </a:endParaRPr>
          </a:p>
        </p:txBody>
      </p:sp>
      <p:sp>
        <p:nvSpPr>
          <p:cNvPr id="77876" name="Rectangle 1252"/>
          <p:cNvSpPr>
            <a:spLocks noChangeArrowheads="1"/>
          </p:cNvSpPr>
          <p:nvPr/>
        </p:nvSpPr>
        <p:spPr bwMode="auto">
          <a:xfrm>
            <a:off x="246063" y="204788"/>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77877" name="Rectangle 1253"/>
          <p:cNvSpPr>
            <a:spLocks noChangeArrowheads="1"/>
          </p:cNvSpPr>
          <p:nvPr/>
        </p:nvSpPr>
        <p:spPr bwMode="auto">
          <a:xfrm>
            <a:off x="457200" y="1143000"/>
            <a:ext cx="8077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Component Distortion – Adjacent Channel Power Ratio</a:t>
            </a:r>
            <a:endParaRPr lang="en-US" sz="3200" b="1" dirty="0">
              <a:latin typeface="Agilent TT Cond" pitchFamily="34" charset="0"/>
            </a:endParaRPr>
          </a:p>
        </p:txBody>
      </p:sp>
      <p:pic>
        <p:nvPicPr>
          <p:cNvPr id="1223" name="Picture 1222" descr="N5182A.jpg"/>
          <p:cNvPicPr>
            <a:picLocks noChangeAspect="1"/>
          </p:cNvPicPr>
          <p:nvPr/>
        </p:nvPicPr>
        <p:blipFill>
          <a:blip r:embed="rId3" cstate="print"/>
          <a:stretch>
            <a:fillRect/>
          </a:stretch>
        </p:blipFill>
        <p:spPr>
          <a:xfrm>
            <a:off x="344384" y="1911926"/>
            <a:ext cx="2622967" cy="659239"/>
          </a:xfrm>
          <a:prstGeom prst="rect">
            <a:avLst/>
          </a:prstGeom>
        </p:spPr>
      </p:pic>
      <p:sp>
        <p:nvSpPr>
          <p:cNvPr id="77840" name="Line 1216"/>
          <p:cNvSpPr>
            <a:spLocks noChangeShapeType="1"/>
          </p:cNvSpPr>
          <p:nvPr/>
        </p:nvSpPr>
        <p:spPr bwMode="auto">
          <a:xfrm>
            <a:off x="2838202" y="2363190"/>
            <a:ext cx="1240085" cy="2185"/>
          </a:xfrm>
          <a:prstGeom prst="line">
            <a:avLst/>
          </a:prstGeom>
          <a:noFill/>
          <a:ln w="28575">
            <a:solidFill>
              <a:schemeClr val="tx1"/>
            </a:solidFill>
            <a:round/>
            <a:headEnd/>
            <a:tailEnd type="arrow" w="med" len="med"/>
          </a:ln>
        </p:spPr>
        <p:txBody>
          <a:bodyPr wrap="square" lIns="0" tIns="0" rIns="0" bIns="0">
            <a:spAutoFit/>
          </a:bodyPr>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2"/>
          <p:cNvGrpSpPr>
            <a:grpSpLocks/>
          </p:cNvGrpSpPr>
          <p:nvPr/>
        </p:nvGrpSpPr>
        <p:grpSpPr bwMode="auto">
          <a:xfrm>
            <a:off x="3733800" y="2438400"/>
            <a:ext cx="2590800" cy="1676400"/>
            <a:chOff x="2832" y="1536"/>
            <a:chExt cx="1632" cy="1056"/>
          </a:xfrm>
        </p:grpSpPr>
        <p:grpSp>
          <p:nvGrpSpPr>
            <p:cNvPr id="10056" name="Group 3"/>
            <p:cNvGrpSpPr>
              <a:grpSpLocks/>
            </p:cNvGrpSpPr>
            <p:nvPr/>
          </p:nvGrpSpPr>
          <p:grpSpPr bwMode="auto">
            <a:xfrm flipH="1">
              <a:off x="3689" y="1536"/>
              <a:ext cx="433" cy="724"/>
              <a:chOff x="3024" y="2304"/>
              <a:chExt cx="384" cy="672"/>
            </a:xfrm>
          </p:grpSpPr>
          <p:sp>
            <p:nvSpPr>
              <p:cNvPr id="10071" name="Oval 4"/>
              <p:cNvSpPr>
                <a:spLocks noChangeArrowheads="1"/>
              </p:cNvSpPr>
              <p:nvPr/>
            </p:nvSpPr>
            <p:spPr bwMode="auto">
              <a:xfrm>
                <a:off x="3024" y="2304"/>
                <a:ext cx="384" cy="384"/>
              </a:xfrm>
              <a:prstGeom prst="ellipse">
                <a:avLst/>
              </a:prstGeom>
              <a:solidFill>
                <a:srgbClr val="FFFF00"/>
              </a:solidFill>
              <a:ln w="38100">
                <a:solidFill>
                  <a:schemeClr val="tx1"/>
                </a:solidFill>
                <a:round/>
                <a:headEnd/>
                <a:tailEnd/>
              </a:ln>
            </p:spPr>
            <p:txBody>
              <a:bodyPr wrap="none" anchor="ctr"/>
              <a:lstStyle/>
              <a:p>
                <a:endParaRPr lang="en-US" dirty="0">
                  <a:latin typeface="Agilent TT Cond" pitchFamily="34" charset="0"/>
                </a:endParaRPr>
              </a:p>
            </p:txBody>
          </p:sp>
          <p:sp>
            <p:nvSpPr>
              <p:cNvPr id="10072" name="Line 5"/>
              <p:cNvSpPr>
                <a:spLocks noChangeShapeType="1"/>
              </p:cNvSpPr>
              <p:nvPr/>
            </p:nvSpPr>
            <p:spPr bwMode="auto">
              <a:xfrm flipV="1">
                <a:off x="3072" y="2352"/>
                <a:ext cx="288" cy="288"/>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10073" name="Line 6"/>
              <p:cNvSpPr>
                <a:spLocks noChangeShapeType="1"/>
              </p:cNvSpPr>
              <p:nvPr/>
            </p:nvSpPr>
            <p:spPr bwMode="auto">
              <a:xfrm flipH="1" flipV="1">
                <a:off x="3072" y="2352"/>
                <a:ext cx="288" cy="288"/>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10074" name="Line 7"/>
              <p:cNvSpPr>
                <a:spLocks noChangeShapeType="1"/>
              </p:cNvSpPr>
              <p:nvPr/>
            </p:nvSpPr>
            <p:spPr bwMode="auto">
              <a:xfrm>
                <a:off x="3216" y="2688"/>
                <a:ext cx="1" cy="288"/>
              </a:xfrm>
              <a:prstGeom prst="line">
                <a:avLst/>
              </a:prstGeom>
              <a:noFill/>
              <a:ln w="22225">
                <a:solidFill>
                  <a:schemeClr val="tx1"/>
                </a:solidFill>
                <a:round/>
                <a:headEnd type="triangle" w="med" len="med"/>
                <a:tailEnd/>
              </a:ln>
            </p:spPr>
            <p:txBody>
              <a:bodyPr wrap="none"/>
              <a:lstStyle/>
              <a:p>
                <a:endParaRPr lang="en-US" dirty="0">
                  <a:latin typeface="Agilent TT Cond" pitchFamily="34" charset="0"/>
                </a:endParaRPr>
              </a:p>
            </p:txBody>
          </p:sp>
        </p:grpSp>
        <p:grpSp>
          <p:nvGrpSpPr>
            <p:cNvPr id="10057" name="Group 8"/>
            <p:cNvGrpSpPr>
              <a:grpSpLocks/>
            </p:cNvGrpSpPr>
            <p:nvPr/>
          </p:nvGrpSpPr>
          <p:grpSpPr bwMode="auto">
            <a:xfrm flipH="1">
              <a:off x="3779" y="2249"/>
              <a:ext cx="289" cy="343"/>
              <a:chOff x="2605" y="3193"/>
              <a:chExt cx="137" cy="163"/>
            </a:xfrm>
          </p:grpSpPr>
          <p:sp>
            <p:nvSpPr>
              <p:cNvPr id="10069" name="Oval 9"/>
              <p:cNvSpPr>
                <a:spLocks noChangeArrowheads="1"/>
              </p:cNvSpPr>
              <p:nvPr/>
            </p:nvSpPr>
            <p:spPr bwMode="auto">
              <a:xfrm>
                <a:off x="2605" y="3193"/>
                <a:ext cx="137" cy="163"/>
              </a:xfrm>
              <a:prstGeom prst="ellipse">
                <a:avLst/>
              </a:prstGeom>
              <a:noFill/>
              <a:ln w="18732">
                <a:solidFill>
                  <a:srgbClr val="400080"/>
                </a:solidFill>
                <a:round/>
                <a:headEnd/>
                <a:tailEnd/>
              </a:ln>
            </p:spPr>
            <p:txBody>
              <a:bodyPr lIns="0" tIns="0" rIns="0" bIns="0"/>
              <a:lstStyle/>
              <a:p>
                <a:endParaRPr lang="en-US" dirty="0">
                  <a:latin typeface="Agilent TT Cond" pitchFamily="34" charset="0"/>
                </a:endParaRPr>
              </a:p>
            </p:txBody>
          </p:sp>
          <p:sp>
            <p:nvSpPr>
              <p:cNvPr id="10070" name="Freeform 10"/>
              <p:cNvSpPr>
                <a:spLocks/>
              </p:cNvSpPr>
              <p:nvPr/>
            </p:nvSpPr>
            <p:spPr bwMode="auto">
              <a:xfrm>
                <a:off x="2638" y="3245"/>
                <a:ext cx="85" cy="55"/>
              </a:xfrm>
              <a:custGeom>
                <a:avLst/>
                <a:gdLst>
                  <a:gd name="T0" fmla="*/ 0 w 127"/>
                  <a:gd name="T1" fmla="*/ 47 h 50"/>
                  <a:gd name="T2" fmla="*/ 0 w 127"/>
                  <a:gd name="T3" fmla="*/ 47 h 50"/>
                  <a:gd name="T4" fmla="*/ 0 w 127"/>
                  <a:gd name="T5" fmla="*/ 45 h 50"/>
                  <a:gd name="T6" fmla="*/ 0 w 127"/>
                  <a:gd name="T7" fmla="*/ 43 h 50"/>
                  <a:gd name="T8" fmla="*/ 1 w 127"/>
                  <a:gd name="T9" fmla="*/ 40 h 50"/>
                  <a:gd name="T10" fmla="*/ 1 w 127"/>
                  <a:gd name="T11" fmla="*/ 39 h 50"/>
                  <a:gd name="T12" fmla="*/ 1 w 127"/>
                  <a:gd name="T13" fmla="*/ 33 h 50"/>
                  <a:gd name="T14" fmla="*/ 1 w 127"/>
                  <a:gd name="T15" fmla="*/ 30 h 50"/>
                  <a:gd name="T16" fmla="*/ 1 w 127"/>
                  <a:gd name="T17" fmla="*/ 25 h 50"/>
                  <a:gd name="T18" fmla="*/ 2 w 127"/>
                  <a:gd name="T19" fmla="*/ 22 h 50"/>
                  <a:gd name="T20" fmla="*/ 2 w 127"/>
                  <a:gd name="T21" fmla="*/ 16 h 50"/>
                  <a:gd name="T22" fmla="*/ 3 w 127"/>
                  <a:gd name="T23" fmla="*/ 14 h 50"/>
                  <a:gd name="T24" fmla="*/ 3 w 127"/>
                  <a:gd name="T25" fmla="*/ 10 h 50"/>
                  <a:gd name="T26" fmla="*/ 3 w 127"/>
                  <a:gd name="T27" fmla="*/ 4 h 50"/>
                  <a:gd name="T28" fmla="*/ 4 w 127"/>
                  <a:gd name="T29" fmla="*/ 3 h 50"/>
                  <a:gd name="T30" fmla="*/ 4 w 127"/>
                  <a:gd name="T31" fmla="*/ 2 h 50"/>
                  <a:gd name="T32" fmla="*/ 5 w 127"/>
                  <a:gd name="T33" fmla="*/ 0 h 50"/>
                  <a:gd name="T34" fmla="*/ 5 w 127"/>
                  <a:gd name="T35" fmla="*/ 2 h 50"/>
                  <a:gd name="T36" fmla="*/ 6 w 127"/>
                  <a:gd name="T37" fmla="*/ 2 h 50"/>
                  <a:gd name="T38" fmla="*/ 7 w 127"/>
                  <a:gd name="T39" fmla="*/ 9 h 50"/>
                  <a:gd name="T40" fmla="*/ 8 w 127"/>
                  <a:gd name="T41" fmla="*/ 12 h 50"/>
                  <a:gd name="T42" fmla="*/ 9 w 127"/>
                  <a:gd name="T43" fmla="*/ 16 h 50"/>
                  <a:gd name="T44" fmla="*/ 10 w 127"/>
                  <a:gd name="T45" fmla="*/ 24 h 50"/>
                  <a:gd name="T46" fmla="*/ 11 w 127"/>
                  <a:gd name="T47" fmla="*/ 30 h 50"/>
                  <a:gd name="T48" fmla="*/ 11 w 127"/>
                  <a:gd name="T49" fmla="*/ 35 h 50"/>
                  <a:gd name="T50" fmla="*/ 13 w 127"/>
                  <a:gd name="T51" fmla="*/ 44 h 50"/>
                  <a:gd name="T52" fmla="*/ 14 w 127"/>
                  <a:gd name="T53" fmla="*/ 52 h 50"/>
                  <a:gd name="T54" fmla="*/ 14 w 127"/>
                  <a:gd name="T55" fmla="*/ 57 h 50"/>
                  <a:gd name="T56" fmla="*/ 15 w 127"/>
                  <a:gd name="T57" fmla="*/ 63 h 50"/>
                  <a:gd name="T58" fmla="*/ 17 w 127"/>
                  <a:gd name="T59" fmla="*/ 69 h 50"/>
                  <a:gd name="T60" fmla="*/ 17 w 127"/>
                  <a:gd name="T61" fmla="*/ 70 h 50"/>
                  <a:gd name="T62" fmla="*/ 18 w 127"/>
                  <a:gd name="T63" fmla="*/ 72 h 50"/>
                  <a:gd name="T64" fmla="*/ 19 w 127"/>
                  <a:gd name="T65" fmla="*/ 70 h 50"/>
                  <a:gd name="T66" fmla="*/ 19 w 127"/>
                  <a:gd name="T67" fmla="*/ 70 h 50"/>
                  <a:gd name="T68" fmla="*/ 19 w 127"/>
                  <a:gd name="T69" fmla="*/ 69 h 50"/>
                  <a:gd name="T70" fmla="*/ 21 w 127"/>
                  <a:gd name="T71" fmla="*/ 66 h 50"/>
                  <a:gd name="T72" fmla="*/ 21 w 127"/>
                  <a:gd name="T73" fmla="*/ 60 h 50"/>
                  <a:gd name="T74" fmla="*/ 21 w 127"/>
                  <a:gd name="T75" fmla="*/ 57 h 50"/>
                  <a:gd name="T76" fmla="*/ 22 w 127"/>
                  <a:gd name="T77" fmla="*/ 52 h 50"/>
                  <a:gd name="T78" fmla="*/ 22 w 127"/>
                  <a:gd name="T79" fmla="*/ 47 h 50"/>
                  <a:gd name="T80" fmla="*/ 23 w 127"/>
                  <a:gd name="T81" fmla="*/ 41 h 50"/>
                  <a:gd name="T82" fmla="*/ 23 w 127"/>
                  <a:gd name="T83" fmla="*/ 36 h 50"/>
                  <a:gd name="T84" fmla="*/ 23 w 127"/>
                  <a:gd name="T85" fmla="*/ 30 h 50"/>
                  <a:gd name="T86" fmla="*/ 24 w 127"/>
                  <a:gd name="T87" fmla="*/ 26 h 50"/>
                  <a:gd name="T88" fmla="*/ 25 w 127"/>
                  <a:gd name="T89" fmla="*/ 20 h 50"/>
                  <a:gd name="T90" fmla="*/ 25 w 127"/>
                  <a:gd name="T91" fmla="*/ 18 h 50"/>
                  <a:gd name="T92" fmla="*/ 25 w 127"/>
                  <a:gd name="T93" fmla="*/ 14 h 50"/>
                  <a:gd name="T94" fmla="*/ 25 w 127"/>
                  <a:gd name="T95" fmla="*/ 14 h 50"/>
                  <a:gd name="T96" fmla="*/ 25 w 127"/>
                  <a:gd name="T97" fmla="*/ 12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50"/>
                  <a:gd name="T149" fmla="*/ 127 w 127"/>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50">
                    <a:moveTo>
                      <a:pt x="0" y="32"/>
                    </a:moveTo>
                    <a:lnTo>
                      <a:pt x="0" y="32"/>
                    </a:lnTo>
                    <a:lnTo>
                      <a:pt x="0" y="31"/>
                    </a:lnTo>
                    <a:lnTo>
                      <a:pt x="0" y="29"/>
                    </a:lnTo>
                    <a:lnTo>
                      <a:pt x="2" y="27"/>
                    </a:lnTo>
                    <a:lnTo>
                      <a:pt x="2" y="26"/>
                    </a:lnTo>
                    <a:lnTo>
                      <a:pt x="4" y="23"/>
                    </a:lnTo>
                    <a:lnTo>
                      <a:pt x="6" y="21"/>
                    </a:lnTo>
                    <a:lnTo>
                      <a:pt x="8" y="17"/>
                    </a:lnTo>
                    <a:lnTo>
                      <a:pt x="10" y="15"/>
                    </a:lnTo>
                    <a:lnTo>
                      <a:pt x="12" y="12"/>
                    </a:lnTo>
                    <a:lnTo>
                      <a:pt x="13" y="10"/>
                    </a:lnTo>
                    <a:lnTo>
                      <a:pt x="15" y="6"/>
                    </a:lnTo>
                    <a:lnTo>
                      <a:pt x="17" y="4"/>
                    </a:lnTo>
                    <a:lnTo>
                      <a:pt x="19" y="3"/>
                    </a:lnTo>
                    <a:lnTo>
                      <a:pt x="21" y="2"/>
                    </a:lnTo>
                    <a:lnTo>
                      <a:pt x="23" y="0"/>
                    </a:lnTo>
                    <a:lnTo>
                      <a:pt x="27" y="2"/>
                    </a:lnTo>
                    <a:lnTo>
                      <a:pt x="31" y="2"/>
                    </a:lnTo>
                    <a:lnTo>
                      <a:pt x="35" y="5"/>
                    </a:lnTo>
                    <a:lnTo>
                      <a:pt x="41" y="8"/>
                    </a:lnTo>
                    <a:lnTo>
                      <a:pt x="44" y="12"/>
                    </a:lnTo>
                    <a:lnTo>
                      <a:pt x="50" y="16"/>
                    </a:lnTo>
                    <a:lnTo>
                      <a:pt x="54" y="21"/>
                    </a:lnTo>
                    <a:lnTo>
                      <a:pt x="59" y="24"/>
                    </a:lnTo>
                    <a:lnTo>
                      <a:pt x="63" y="30"/>
                    </a:lnTo>
                    <a:lnTo>
                      <a:pt x="69" y="35"/>
                    </a:lnTo>
                    <a:lnTo>
                      <a:pt x="72" y="39"/>
                    </a:lnTo>
                    <a:lnTo>
                      <a:pt x="78" y="43"/>
                    </a:lnTo>
                    <a:lnTo>
                      <a:pt x="82" y="47"/>
                    </a:lnTo>
                    <a:lnTo>
                      <a:pt x="86" y="48"/>
                    </a:lnTo>
                    <a:lnTo>
                      <a:pt x="90" y="49"/>
                    </a:lnTo>
                    <a:lnTo>
                      <a:pt x="95" y="48"/>
                    </a:lnTo>
                    <a:lnTo>
                      <a:pt x="97" y="48"/>
                    </a:lnTo>
                    <a:lnTo>
                      <a:pt x="99" y="47"/>
                    </a:lnTo>
                    <a:lnTo>
                      <a:pt x="101" y="45"/>
                    </a:lnTo>
                    <a:lnTo>
                      <a:pt x="104" y="41"/>
                    </a:lnTo>
                    <a:lnTo>
                      <a:pt x="106" y="39"/>
                    </a:lnTo>
                    <a:lnTo>
                      <a:pt x="109" y="35"/>
                    </a:lnTo>
                    <a:lnTo>
                      <a:pt x="111" y="32"/>
                    </a:lnTo>
                    <a:lnTo>
                      <a:pt x="115" y="28"/>
                    </a:lnTo>
                    <a:lnTo>
                      <a:pt x="117" y="25"/>
                    </a:lnTo>
                    <a:lnTo>
                      <a:pt x="118" y="21"/>
                    </a:lnTo>
                    <a:lnTo>
                      <a:pt x="120" y="18"/>
                    </a:lnTo>
                    <a:lnTo>
                      <a:pt x="123" y="14"/>
                    </a:lnTo>
                    <a:lnTo>
                      <a:pt x="123" y="13"/>
                    </a:lnTo>
                    <a:lnTo>
                      <a:pt x="125" y="10"/>
                    </a:lnTo>
                    <a:lnTo>
                      <a:pt x="126" y="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grpSp>
        <p:sp>
          <p:nvSpPr>
            <p:cNvPr id="10058" name="AutoShape 11"/>
            <p:cNvSpPr>
              <a:spLocks noChangeArrowheads="1"/>
            </p:cNvSpPr>
            <p:nvPr/>
          </p:nvSpPr>
          <p:spPr bwMode="auto">
            <a:xfrm rot="5400000" flipH="1">
              <a:off x="2749" y="1641"/>
              <a:ext cx="418" cy="251"/>
            </a:xfrm>
            <a:prstGeom prst="triangle">
              <a:avLst>
                <a:gd name="adj" fmla="val 50000"/>
              </a:avLst>
            </a:prstGeom>
            <a:solidFill>
              <a:srgbClr val="00CCFF"/>
            </a:solidFill>
            <a:ln w="12700">
              <a:solidFill>
                <a:schemeClr val="tx1"/>
              </a:solidFill>
              <a:miter lim="800000"/>
              <a:headEnd/>
              <a:tailEnd/>
            </a:ln>
          </p:spPr>
          <p:txBody>
            <a:bodyPr vert="eaVert" wrap="none" anchor="ctr"/>
            <a:lstStyle/>
            <a:p>
              <a:pPr algn="ctr" eaLnBrk="1" hangingPunct="1"/>
              <a:endParaRPr lang="en-GB" sz="1000" dirty="0">
                <a:latin typeface="Agilent TT Cond" pitchFamily="34" charset="0"/>
              </a:endParaRPr>
            </a:p>
          </p:txBody>
        </p:sp>
        <p:sp>
          <p:nvSpPr>
            <p:cNvPr id="10059" name="Line 12"/>
            <p:cNvSpPr>
              <a:spLocks noChangeShapeType="1"/>
            </p:cNvSpPr>
            <p:nvPr/>
          </p:nvSpPr>
          <p:spPr bwMode="auto">
            <a:xfrm flipH="1">
              <a:off x="3525" y="1751"/>
              <a:ext cx="160" cy="0"/>
            </a:xfrm>
            <a:prstGeom prst="line">
              <a:avLst/>
            </a:prstGeom>
            <a:noFill/>
            <a:ln w="22225">
              <a:solidFill>
                <a:schemeClr val="tx1"/>
              </a:solidFill>
              <a:round/>
              <a:headEnd type="triangle" w="med" len="med"/>
              <a:tailEnd/>
            </a:ln>
          </p:spPr>
          <p:txBody>
            <a:bodyPr wrap="none"/>
            <a:lstStyle/>
            <a:p>
              <a:endParaRPr lang="en-US" dirty="0">
                <a:latin typeface="Agilent TT Cond" pitchFamily="34" charset="0"/>
              </a:endParaRPr>
            </a:p>
          </p:txBody>
        </p:sp>
        <p:sp>
          <p:nvSpPr>
            <p:cNvPr id="10060" name="Text Box 13"/>
            <p:cNvSpPr txBox="1">
              <a:spLocks noChangeArrowheads="1"/>
            </p:cNvSpPr>
            <p:nvPr/>
          </p:nvSpPr>
          <p:spPr bwMode="auto">
            <a:xfrm flipH="1">
              <a:off x="3253" y="1703"/>
              <a:ext cx="259" cy="155"/>
            </a:xfrm>
            <a:prstGeom prst="rect">
              <a:avLst/>
            </a:prstGeom>
            <a:noFill/>
            <a:ln w="12700">
              <a:noFill/>
              <a:miter lim="800000"/>
              <a:headEnd/>
              <a:tailEnd/>
            </a:ln>
          </p:spPr>
          <p:txBody>
            <a:bodyPr wrap="none" anchor="ctr">
              <a:spAutoFit/>
            </a:bodyPr>
            <a:lstStyle/>
            <a:p>
              <a:pPr algn="ctr" eaLnBrk="1" hangingPunct="1"/>
              <a:r>
                <a:rPr lang="en-US" sz="1000" dirty="0">
                  <a:latin typeface="Agilent TT Cond" pitchFamily="34" charset="0"/>
                </a:rPr>
                <a:t>DAC</a:t>
              </a:r>
            </a:p>
          </p:txBody>
        </p:sp>
        <p:grpSp>
          <p:nvGrpSpPr>
            <p:cNvPr id="10061" name="Group 14"/>
            <p:cNvGrpSpPr>
              <a:grpSpLocks/>
            </p:cNvGrpSpPr>
            <p:nvPr/>
          </p:nvGrpSpPr>
          <p:grpSpPr bwMode="auto">
            <a:xfrm flipH="1">
              <a:off x="3193" y="1558"/>
              <a:ext cx="325" cy="381"/>
              <a:chOff x="3120" y="1872"/>
              <a:chExt cx="432" cy="480"/>
            </a:xfrm>
          </p:grpSpPr>
          <p:sp>
            <p:nvSpPr>
              <p:cNvPr id="10064" name="Rectangle 15"/>
              <p:cNvSpPr>
                <a:spLocks noChangeArrowheads="1"/>
              </p:cNvSpPr>
              <p:nvPr/>
            </p:nvSpPr>
            <p:spPr bwMode="auto">
              <a:xfrm>
                <a:off x="3120" y="1872"/>
                <a:ext cx="432" cy="480"/>
              </a:xfrm>
              <a:prstGeom prst="rect">
                <a:avLst/>
              </a:prstGeom>
              <a:solidFill>
                <a:srgbClr val="CCFFCC"/>
              </a:solidFill>
              <a:ln w="9525">
                <a:solidFill>
                  <a:schemeClr val="tx1"/>
                </a:solidFill>
                <a:miter lim="800000"/>
                <a:headEnd/>
                <a:tailEnd/>
              </a:ln>
            </p:spPr>
            <p:txBody>
              <a:bodyPr wrap="none" anchor="ctr"/>
              <a:lstStyle/>
              <a:p>
                <a:endParaRPr lang="en-US" dirty="0">
                  <a:latin typeface="Agilent TT Cond" pitchFamily="34" charset="0"/>
                </a:endParaRPr>
              </a:p>
            </p:txBody>
          </p:sp>
          <p:grpSp>
            <p:nvGrpSpPr>
              <p:cNvPr id="10065" name="Group 16"/>
              <p:cNvGrpSpPr>
                <a:grpSpLocks/>
              </p:cNvGrpSpPr>
              <p:nvPr/>
            </p:nvGrpSpPr>
            <p:grpSpPr bwMode="auto">
              <a:xfrm>
                <a:off x="3216" y="2016"/>
                <a:ext cx="240" cy="192"/>
                <a:chOff x="3216" y="1968"/>
                <a:chExt cx="240" cy="192"/>
              </a:xfrm>
            </p:grpSpPr>
            <p:sp>
              <p:nvSpPr>
                <p:cNvPr id="10066" name="Line 17"/>
                <p:cNvSpPr>
                  <a:spLocks noChangeShapeType="1"/>
                </p:cNvSpPr>
                <p:nvPr/>
              </p:nvSpPr>
              <p:spPr bwMode="auto">
                <a:xfrm>
                  <a:off x="3264" y="1968"/>
                  <a:ext cx="144" cy="0"/>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0067" name="Line 18"/>
                <p:cNvSpPr>
                  <a:spLocks noChangeShapeType="1"/>
                </p:cNvSpPr>
                <p:nvPr/>
              </p:nvSpPr>
              <p:spPr bwMode="auto">
                <a:xfrm flipV="1">
                  <a:off x="3216"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0068" name="Line 19"/>
                <p:cNvSpPr>
                  <a:spLocks noChangeShapeType="1"/>
                </p:cNvSpPr>
                <p:nvPr/>
              </p:nvSpPr>
              <p:spPr bwMode="auto">
                <a:xfrm>
                  <a:off x="3408"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grpSp>
        </p:grpSp>
        <p:sp>
          <p:nvSpPr>
            <p:cNvPr id="10062" name="Line 20"/>
            <p:cNvSpPr>
              <a:spLocks noChangeShapeType="1"/>
            </p:cNvSpPr>
            <p:nvPr/>
          </p:nvSpPr>
          <p:spPr bwMode="auto">
            <a:xfrm flipH="1">
              <a:off x="3083" y="1764"/>
              <a:ext cx="110" cy="2"/>
            </a:xfrm>
            <a:prstGeom prst="line">
              <a:avLst/>
            </a:prstGeom>
            <a:noFill/>
            <a:ln w="22225">
              <a:solidFill>
                <a:schemeClr val="tx1"/>
              </a:solidFill>
              <a:round/>
              <a:headEnd type="triangle" w="med" len="med"/>
              <a:tailEnd/>
            </a:ln>
          </p:spPr>
          <p:txBody>
            <a:bodyPr wrap="none"/>
            <a:lstStyle/>
            <a:p>
              <a:endParaRPr lang="en-US" dirty="0">
                <a:latin typeface="Agilent TT Cond" pitchFamily="34" charset="0"/>
              </a:endParaRPr>
            </a:p>
          </p:txBody>
        </p:sp>
        <p:sp>
          <p:nvSpPr>
            <p:cNvPr id="10063" name="Line 21"/>
            <p:cNvSpPr>
              <a:spLocks noChangeShapeType="1"/>
            </p:cNvSpPr>
            <p:nvPr/>
          </p:nvSpPr>
          <p:spPr bwMode="auto">
            <a:xfrm>
              <a:off x="4128" y="1728"/>
              <a:ext cx="336" cy="0"/>
            </a:xfrm>
            <a:prstGeom prst="line">
              <a:avLst/>
            </a:prstGeom>
            <a:noFill/>
            <a:ln w="22225">
              <a:solidFill>
                <a:schemeClr val="tx1"/>
              </a:solidFill>
              <a:round/>
              <a:headEnd/>
              <a:tailEnd type="triangle" w="med" len="med"/>
            </a:ln>
          </p:spPr>
          <p:txBody>
            <a:bodyPr lIns="0" tIns="0" rIns="0" bIns="0">
              <a:spAutoFit/>
            </a:bodyPr>
            <a:lstStyle/>
            <a:p>
              <a:endParaRPr lang="en-US" dirty="0">
                <a:latin typeface="Agilent TT Cond" pitchFamily="34" charset="0"/>
              </a:endParaRPr>
            </a:p>
          </p:txBody>
        </p:sp>
      </p:grpSp>
      <p:sp>
        <p:nvSpPr>
          <p:cNvPr id="9222" name="Line 24"/>
          <p:cNvSpPr>
            <a:spLocks noChangeShapeType="1"/>
          </p:cNvSpPr>
          <p:nvPr/>
        </p:nvSpPr>
        <p:spPr bwMode="auto">
          <a:xfrm rot="-5400000">
            <a:off x="6370637" y="4770438"/>
            <a:ext cx="2498725" cy="0"/>
          </a:xfrm>
          <a:prstGeom prst="line">
            <a:avLst/>
          </a:prstGeom>
          <a:noFill/>
          <a:ln w="28575">
            <a:solidFill>
              <a:schemeClr val="tx1"/>
            </a:solidFill>
            <a:round/>
            <a:headEnd/>
            <a:tailEnd/>
          </a:ln>
        </p:spPr>
        <p:txBody>
          <a:bodyPr wrap="none" anchor="ctr"/>
          <a:lstStyle/>
          <a:p>
            <a:endParaRPr lang="en-US" dirty="0">
              <a:latin typeface="Agilent TT Cond" pitchFamily="34" charset="0"/>
            </a:endParaRPr>
          </a:p>
        </p:txBody>
      </p:sp>
      <p:sp>
        <p:nvSpPr>
          <p:cNvPr id="9223" name="Line 25"/>
          <p:cNvSpPr>
            <a:spLocks noChangeShapeType="1"/>
          </p:cNvSpPr>
          <p:nvPr/>
        </p:nvSpPr>
        <p:spPr bwMode="auto">
          <a:xfrm>
            <a:off x="6610350" y="3675063"/>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24" name="Line 26"/>
          <p:cNvSpPr>
            <a:spLocks noChangeShapeType="1"/>
          </p:cNvSpPr>
          <p:nvPr/>
        </p:nvSpPr>
        <p:spPr bwMode="auto">
          <a:xfrm>
            <a:off x="6610350" y="3956050"/>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25" name="Line 27"/>
          <p:cNvSpPr>
            <a:spLocks noChangeShapeType="1"/>
          </p:cNvSpPr>
          <p:nvPr/>
        </p:nvSpPr>
        <p:spPr bwMode="auto">
          <a:xfrm>
            <a:off x="6610350" y="4227513"/>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26" name="Line 28"/>
          <p:cNvSpPr>
            <a:spLocks noChangeShapeType="1"/>
          </p:cNvSpPr>
          <p:nvPr/>
        </p:nvSpPr>
        <p:spPr bwMode="auto">
          <a:xfrm>
            <a:off x="6610350" y="4498975"/>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27" name="Line 29"/>
          <p:cNvSpPr>
            <a:spLocks noChangeShapeType="1"/>
          </p:cNvSpPr>
          <p:nvPr/>
        </p:nvSpPr>
        <p:spPr bwMode="auto">
          <a:xfrm>
            <a:off x="6610350" y="4770438"/>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28" name="Line 30"/>
          <p:cNvSpPr>
            <a:spLocks noChangeShapeType="1"/>
          </p:cNvSpPr>
          <p:nvPr/>
        </p:nvSpPr>
        <p:spPr bwMode="auto">
          <a:xfrm>
            <a:off x="6610350" y="5041900"/>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29" name="Line 31"/>
          <p:cNvSpPr>
            <a:spLocks noChangeShapeType="1"/>
          </p:cNvSpPr>
          <p:nvPr/>
        </p:nvSpPr>
        <p:spPr bwMode="auto">
          <a:xfrm>
            <a:off x="6610350" y="5313363"/>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0" name="Line 32"/>
          <p:cNvSpPr>
            <a:spLocks noChangeShapeType="1"/>
          </p:cNvSpPr>
          <p:nvPr/>
        </p:nvSpPr>
        <p:spPr bwMode="auto">
          <a:xfrm>
            <a:off x="6610350" y="5584825"/>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1" name="Line 33"/>
          <p:cNvSpPr>
            <a:spLocks noChangeShapeType="1"/>
          </p:cNvSpPr>
          <p:nvPr/>
        </p:nvSpPr>
        <p:spPr bwMode="auto">
          <a:xfrm>
            <a:off x="6610350" y="5856288"/>
            <a:ext cx="2017713"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2" name="Line 34"/>
          <p:cNvSpPr>
            <a:spLocks noChangeShapeType="1"/>
          </p:cNvSpPr>
          <p:nvPr/>
        </p:nvSpPr>
        <p:spPr bwMode="auto">
          <a:xfrm rot="-5400000">
            <a:off x="5523706" y="4769644"/>
            <a:ext cx="2173288"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3" name="Line 35"/>
          <p:cNvSpPr>
            <a:spLocks noChangeShapeType="1"/>
          </p:cNvSpPr>
          <p:nvPr/>
        </p:nvSpPr>
        <p:spPr bwMode="auto">
          <a:xfrm rot="-5400000">
            <a:off x="5774531" y="4769644"/>
            <a:ext cx="2173288"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4" name="Line 36"/>
          <p:cNvSpPr>
            <a:spLocks noChangeShapeType="1"/>
          </p:cNvSpPr>
          <p:nvPr/>
        </p:nvSpPr>
        <p:spPr bwMode="auto">
          <a:xfrm rot="-5400000">
            <a:off x="6026944" y="4769644"/>
            <a:ext cx="2173288"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5" name="Line 37"/>
          <p:cNvSpPr>
            <a:spLocks noChangeShapeType="1"/>
          </p:cNvSpPr>
          <p:nvPr/>
        </p:nvSpPr>
        <p:spPr bwMode="auto">
          <a:xfrm rot="-5400000">
            <a:off x="6279356" y="4769644"/>
            <a:ext cx="2173288"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6" name="Line 38"/>
          <p:cNvSpPr>
            <a:spLocks noChangeShapeType="1"/>
          </p:cNvSpPr>
          <p:nvPr/>
        </p:nvSpPr>
        <p:spPr bwMode="auto">
          <a:xfrm rot="-5400000">
            <a:off x="6534150" y="4770438"/>
            <a:ext cx="2171700"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7" name="Line 39"/>
          <p:cNvSpPr>
            <a:spLocks noChangeShapeType="1"/>
          </p:cNvSpPr>
          <p:nvPr/>
        </p:nvSpPr>
        <p:spPr bwMode="auto">
          <a:xfrm rot="-5400000">
            <a:off x="6784181" y="4769644"/>
            <a:ext cx="2173288"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8" name="Line 40"/>
          <p:cNvSpPr>
            <a:spLocks noChangeShapeType="1"/>
          </p:cNvSpPr>
          <p:nvPr/>
        </p:nvSpPr>
        <p:spPr bwMode="auto">
          <a:xfrm rot="-5400000">
            <a:off x="7036594" y="4769644"/>
            <a:ext cx="2173288"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39" name="Line 41"/>
          <p:cNvSpPr>
            <a:spLocks noChangeShapeType="1"/>
          </p:cNvSpPr>
          <p:nvPr/>
        </p:nvSpPr>
        <p:spPr bwMode="auto">
          <a:xfrm rot="-5400000">
            <a:off x="7289006" y="4769644"/>
            <a:ext cx="2173288"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40" name="Line 42"/>
          <p:cNvSpPr>
            <a:spLocks noChangeShapeType="1"/>
          </p:cNvSpPr>
          <p:nvPr/>
        </p:nvSpPr>
        <p:spPr bwMode="auto">
          <a:xfrm rot="-5400000">
            <a:off x="7539831" y="4769644"/>
            <a:ext cx="2173288"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41" name="Line 43"/>
          <p:cNvSpPr>
            <a:spLocks noChangeShapeType="1"/>
          </p:cNvSpPr>
          <p:nvPr/>
        </p:nvSpPr>
        <p:spPr bwMode="auto">
          <a:xfrm>
            <a:off x="6459538" y="4770438"/>
            <a:ext cx="2319337" cy="0"/>
          </a:xfrm>
          <a:prstGeom prst="line">
            <a:avLst/>
          </a:prstGeom>
          <a:noFill/>
          <a:ln w="28575">
            <a:solidFill>
              <a:schemeClr val="tx1"/>
            </a:solidFill>
            <a:round/>
            <a:headEnd/>
            <a:tailEnd/>
          </a:ln>
        </p:spPr>
        <p:txBody>
          <a:bodyPr wrap="none" anchor="ctr"/>
          <a:lstStyle/>
          <a:p>
            <a:endParaRPr lang="en-US" dirty="0">
              <a:latin typeface="Agilent TT Cond" pitchFamily="34" charset="0"/>
            </a:endParaRPr>
          </a:p>
        </p:txBody>
      </p:sp>
      <p:sp>
        <p:nvSpPr>
          <p:cNvPr id="9242" name="Text Box 44"/>
          <p:cNvSpPr txBox="1">
            <a:spLocks noChangeArrowheads="1"/>
          </p:cNvSpPr>
          <p:nvPr/>
        </p:nvSpPr>
        <p:spPr bwMode="auto">
          <a:xfrm>
            <a:off x="7307139" y="3208338"/>
            <a:ext cx="320921" cy="369332"/>
          </a:xfrm>
          <a:prstGeom prst="rect">
            <a:avLst/>
          </a:prstGeom>
          <a:noFill/>
          <a:ln w="12700">
            <a:noFill/>
            <a:miter lim="800000"/>
            <a:headEnd/>
            <a:tailEnd/>
          </a:ln>
        </p:spPr>
        <p:txBody>
          <a:bodyPr wrap="none">
            <a:spAutoFit/>
          </a:bodyPr>
          <a:lstStyle/>
          <a:p>
            <a:pPr algn="ctr"/>
            <a:r>
              <a:rPr lang="en-US" sz="1800" dirty="0">
                <a:latin typeface="Agilent TT Cond" pitchFamily="34" charset="0"/>
              </a:rPr>
              <a:t>Q</a:t>
            </a:r>
          </a:p>
        </p:txBody>
      </p:sp>
      <p:sp>
        <p:nvSpPr>
          <p:cNvPr id="9243" name="Text Box 45"/>
          <p:cNvSpPr txBox="1">
            <a:spLocks noChangeArrowheads="1"/>
          </p:cNvSpPr>
          <p:nvPr/>
        </p:nvSpPr>
        <p:spPr bwMode="auto">
          <a:xfrm>
            <a:off x="8743950" y="4633913"/>
            <a:ext cx="247650" cy="366712"/>
          </a:xfrm>
          <a:prstGeom prst="rect">
            <a:avLst/>
          </a:prstGeom>
          <a:noFill/>
          <a:ln w="12700">
            <a:noFill/>
            <a:miter lim="800000"/>
            <a:headEnd/>
            <a:tailEnd/>
          </a:ln>
        </p:spPr>
        <p:txBody>
          <a:bodyPr wrap="none">
            <a:spAutoFit/>
          </a:bodyPr>
          <a:lstStyle/>
          <a:p>
            <a:pPr algn="ctr"/>
            <a:r>
              <a:rPr lang="en-US" sz="1800" dirty="0">
                <a:latin typeface="Agilent TT Cond" pitchFamily="34" charset="0"/>
              </a:rPr>
              <a:t>I</a:t>
            </a:r>
          </a:p>
        </p:txBody>
      </p:sp>
      <p:grpSp>
        <p:nvGrpSpPr>
          <p:cNvPr id="9244" name="Group 46"/>
          <p:cNvGrpSpPr>
            <a:grpSpLocks/>
          </p:cNvGrpSpPr>
          <p:nvPr/>
        </p:nvGrpSpPr>
        <p:grpSpPr bwMode="auto">
          <a:xfrm>
            <a:off x="6713538" y="3792538"/>
            <a:ext cx="1812925" cy="1955800"/>
            <a:chOff x="3288" y="1270"/>
            <a:chExt cx="1726" cy="1728"/>
          </a:xfrm>
        </p:grpSpPr>
        <p:grpSp>
          <p:nvGrpSpPr>
            <p:cNvPr id="9984" name="Group 47"/>
            <p:cNvGrpSpPr>
              <a:grpSpLocks/>
            </p:cNvGrpSpPr>
            <p:nvPr/>
          </p:nvGrpSpPr>
          <p:grpSpPr bwMode="auto">
            <a:xfrm>
              <a:off x="3288" y="1270"/>
              <a:ext cx="1726" cy="50"/>
              <a:chOff x="3288" y="1270"/>
              <a:chExt cx="1726" cy="50"/>
            </a:xfrm>
          </p:grpSpPr>
          <p:sp>
            <p:nvSpPr>
              <p:cNvPr id="10048" name="Oval 48"/>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49" name="Oval 49"/>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50" name="Oval 50"/>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51" name="Oval 51"/>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52" name="Oval 52"/>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53" name="Oval 53"/>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54" name="Oval 54"/>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55" name="Oval 55"/>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85" name="Group 56"/>
            <p:cNvGrpSpPr>
              <a:grpSpLocks/>
            </p:cNvGrpSpPr>
            <p:nvPr/>
          </p:nvGrpSpPr>
          <p:grpSpPr bwMode="auto">
            <a:xfrm>
              <a:off x="3288" y="1510"/>
              <a:ext cx="1726" cy="50"/>
              <a:chOff x="3288" y="1270"/>
              <a:chExt cx="1726" cy="50"/>
            </a:xfrm>
          </p:grpSpPr>
          <p:sp>
            <p:nvSpPr>
              <p:cNvPr id="10040" name="Oval 57"/>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41" name="Oval 58"/>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42" name="Oval 59"/>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43" name="Oval 60"/>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44" name="Oval 61"/>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45" name="Oval 62"/>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46" name="Oval 63"/>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47" name="Oval 64"/>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86" name="Group 65"/>
            <p:cNvGrpSpPr>
              <a:grpSpLocks/>
            </p:cNvGrpSpPr>
            <p:nvPr/>
          </p:nvGrpSpPr>
          <p:grpSpPr bwMode="auto">
            <a:xfrm>
              <a:off x="3288" y="1750"/>
              <a:ext cx="1726" cy="50"/>
              <a:chOff x="3288" y="1270"/>
              <a:chExt cx="1726" cy="50"/>
            </a:xfrm>
          </p:grpSpPr>
          <p:sp>
            <p:nvSpPr>
              <p:cNvPr id="10032" name="Oval 66"/>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3" name="Oval 67"/>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4" name="Oval 68"/>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5" name="Oval 69"/>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6" name="Oval 70"/>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7" name="Oval 71"/>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8" name="Oval 72"/>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9" name="Oval 73"/>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87" name="Group 74"/>
            <p:cNvGrpSpPr>
              <a:grpSpLocks/>
            </p:cNvGrpSpPr>
            <p:nvPr/>
          </p:nvGrpSpPr>
          <p:grpSpPr bwMode="auto">
            <a:xfrm>
              <a:off x="3288" y="1990"/>
              <a:ext cx="1726" cy="50"/>
              <a:chOff x="3288" y="1270"/>
              <a:chExt cx="1726" cy="50"/>
            </a:xfrm>
          </p:grpSpPr>
          <p:sp>
            <p:nvSpPr>
              <p:cNvPr id="10024" name="Oval 75"/>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5" name="Oval 76"/>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6" name="Oval 77"/>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7" name="Oval 78"/>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8" name="Oval 79"/>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9" name="Oval 80"/>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0" name="Oval 81"/>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31" name="Oval 82"/>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88" name="Group 83"/>
            <p:cNvGrpSpPr>
              <a:grpSpLocks/>
            </p:cNvGrpSpPr>
            <p:nvPr/>
          </p:nvGrpSpPr>
          <p:grpSpPr bwMode="auto">
            <a:xfrm>
              <a:off x="3288" y="2230"/>
              <a:ext cx="1726" cy="50"/>
              <a:chOff x="3288" y="1270"/>
              <a:chExt cx="1726" cy="50"/>
            </a:xfrm>
          </p:grpSpPr>
          <p:sp>
            <p:nvSpPr>
              <p:cNvPr id="10016" name="Oval 84"/>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7" name="Oval 85"/>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8" name="Oval 86"/>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9" name="Oval 87"/>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0" name="Oval 88"/>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1" name="Oval 89"/>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2" name="Oval 90"/>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23" name="Oval 91"/>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89" name="Group 92"/>
            <p:cNvGrpSpPr>
              <a:grpSpLocks/>
            </p:cNvGrpSpPr>
            <p:nvPr/>
          </p:nvGrpSpPr>
          <p:grpSpPr bwMode="auto">
            <a:xfrm>
              <a:off x="3288" y="2470"/>
              <a:ext cx="1726" cy="50"/>
              <a:chOff x="3288" y="1270"/>
              <a:chExt cx="1726" cy="50"/>
            </a:xfrm>
          </p:grpSpPr>
          <p:sp>
            <p:nvSpPr>
              <p:cNvPr id="10008" name="Oval 93"/>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09" name="Oval 94"/>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0" name="Oval 95"/>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1" name="Oval 96"/>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2" name="Oval 97"/>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3" name="Oval 98"/>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4" name="Oval 99"/>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15" name="Oval 100"/>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90" name="Group 101"/>
            <p:cNvGrpSpPr>
              <a:grpSpLocks/>
            </p:cNvGrpSpPr>
            <p:nvPr/>
          </p:nvGrpSpPr>
          <p:grpSpPr bwMode="auto">
            <a:xfrm>
              <a:off x="3288" y="2710"/>
              <a:ext cx="1726" cy="50"/>
              <a:chOff x="3288" y="1270"/>
              <a:chExt cx="1726" cy="50"/>
            </a:xfrm>
          </p:grpSpPr>
          <p:sp>
            <p:nvSpPr>
              <p:cNvPr id="10000" name="Oval 102"/>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01" name="Oval 103"/>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02" name="Oval 104"/>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03" name="Oval 105"/>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04" name="Oval 106"/>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05" name="Oval 107"/>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06" name="Oval 108"/>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10007" name="Oval 109"/>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91" name="Group 110"/>
            <p:cNvGrpSpPr>
              <a:grpSpLocks/>
            </p:cNvGrpSpPr>
            <p:nvPr/>
          </p:nvGrpSpPr>
          <p:grpSpPr bwMode="auto">
            <a:xfrm>
              <a:off x="3288" y="2948"/>
              <a:ext cx="1726" cy="50"/>
              <a:chOff x="3288" y="1270"/>
              <a:chExt cx="1726" cy="50"/>
            </a:xfrm>
          </p:grpSpPr>
          <p:sp>
            <p:nvSpPr>
              <p:cNvPr id="9992" name="Oval 111"/>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93" name="Oval 112"/>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94" name="Oval 113"/>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95" name="Oval 114"/>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96" name="Oval 115"/>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97" name="Oval 116"/>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98" name="Oval 117"/>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99" name="Oval 118"/>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grpSp>
        <p:nvGrpSpPr>
          <p:cNvPr id="9245" name="Group 119"/>
          <p:cNvGrpSpPr>
            <a:grpSpLocks/>
          </p:cNvGrpSpPr>
          <p:nvPr/>
        </p:nvGrpSpPr>
        <p:grpSpPr bwMode="auto">
          <a:xfrm>
            <a:off x="6711950" y="3792538"/>
            <a:ext cx="1812925" cy="1955800"/>
            <a:chOff x="3288" y="1270"/>
            <a:chExt cx="1726" cy="1728"/>
          </a:xfrm>
        </p:grpSpPr>
        <p:grpSp>
          <p:nvGrpSpPr>
            <p:cNvPr id="9912" name="Group 120"/>
            <p:cNvGrpSpPr>
              <a:grpSpLocks/>
            </p:cNvGrpSpPr>
            <p:nvPr/>
          </p:nvGrpSpPr>
          <p:grpSpPr bwMode="auto">
            <a:xfrm>
              <a:off x="3288" y="1270"/>
              <a:ext cx="1726" cy="50"/>
              <a:chOff x="3288" y="1270"/>
              <a:chExt cx="1726" cy="50"/>
            </a:xfrm>
          </p:grpSpPr>
          <p:sp>
            <p:nvSpPr>
              <p:cNvPr id="9976" name="Oval 121"/>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7" name="Oval 122"/>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8" name="Oval 123"/>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9" name="Oval 124"/>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80" name="Oval 125"/>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81" name="Oval 126"/>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82" name="Oval 127"/>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83" name="Oval 128"/>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13" name="Group 129"/>
            <p:cNvGrpSpPr>
              <a:grpSpLocks/>
            </p:cNvGrpSpPr>
            <p:nvPr/>
          </p:nvGrpSpPr>
          <p:grpSpPr bwMode="auto">
            <a:xfrm>
              <a:off x="3288" y="1510"/>
              <a:ext cx="1726" cy="50"/>
              <a:chOff x="3288" y="1270"/>
              <a:chExt cx="1726" cy="50"/>
            </a:xfrm>
          </p:grpSpPr>
          <p:sp>
            <p:nvSpPr>
              <p:cNvPr id="9968" name="Oval 130"/>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69" name="Oval 131"/>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0" name="Oval 132"/>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1" name="Oval 133"/>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2" name="Oval 134"/>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3" name="Oval 135"/>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4" name="Oval 136"/>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75" name="Oval 137"/>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14" name="Group 138"/>
            <p:cNvGrpSpPr>
              <a:grpSpLocks/>
            </p:cNvGrpSpPr>
            <p:nvPr/>
          </p:nvGrpSpPr>
          <p:grpSpPr bwMode="auto">
            <a:xfrm>
              <a:off x="3288" y="1750"/>
              <a:ext cx="1726" cy="50"/>
              <a:chOff x="3288" y="1270"/>
              <a:chExt cx="1726" cy="50"/>
            </a:xfrm>
          </p:grpSpPr>
          <p:sp>
            <p:nvSpPr>
              <p:cNvPr id="9960" name="Oval 139"/>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61" name="Oval 140"/>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62" name="Oval 141"/>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63" name="Oval 142"/>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64" name="Oval 143"/>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65" name="Oval 144"/>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66" name="Oval 145"/>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67" name="Oval 146"/>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15" name="Group 147"/>
            <p:cNvGrpSpPr>
              <a:grpSpLocks/>
            </p:cNvGrpSpPr>
            <p:nvPr/>
          </p:nvGrpSpPr>
          <p:grpSpPr bwMode="auto">
            <a:xfrm>
              <a:off x="3288" y="1990"/>
              <a:ext cx="1726" cy="50"/>
              <a:chOff x="3288" y="1270"/>
              <a:chExt cx="1726" cy="50"/>
            </a:xfrm>
          </p:grpSpPr>
          <p:sp>
            <p:nvSpPr>
              <p:cNvPr id="9952" name="Oval 148"/>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3" name="Oval 149"/>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4" name="Oval 150"/>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5" name="Oval 151"/>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6" name="Oval 152"/>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7" name="Oval 153"/>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8" name="Oval 154"/>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9" name="Oval 155"/>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16" name="Group 156"/>
            <p:cNvGrpSpPr>
              <a:grpSpLocks/>
            </p:cNvGrpSpPr>
            <p:nvPr/>
          </p:nvGrpSpPr>
          <p:grpSpPr bwMode="auto">
            <a:xfrm>
              <a:off x="3288" y="2230"/>
              <a:ext cx="1726" cy="50"/>
              <a:chOff x="3288" y="1270"/>
              <a:chExt cx="1726" cy="50"/>
            </a:xfrm>
          </p:grpSpPr>
          <p:sp>
            <p:nvSpPr>
              <p:cNvPr id="9944" name="Oval 157"/>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5" name="Oval 158"/>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6" name="Oval 159"/>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7" name="Oval 160"/>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8" name="Oval 161"/>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9" name="Oval 162"/>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0" name="Oval 163"/>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51" name="Oval 164"/>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17" name="Group 165"/>
            <p:cNvGrpSpPr>
              <a:grpSpLocks/>
            </p:cNvGrpSpPr>
            <p:nvPr/>
          </p:nvGrpSpPr>
          <p:grpSpPr bwMode="auto">
            <a:xfrm>
              <a:off x="3288" y="2470"/>
              <a:ext cx="1726" cy="50"/>
              <a:chOff x="3288" y="1270"/>
              <a:chExt cx="1726" cy="50"/>
            </a:xfrm>
          </p:grpSpPr>
          <p:sp>
            <p:nvSpPr>
              <p:cNvPr id="9936" name="Oval 166"/>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7" name="Oval 167"/>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8" name="Oval 168"/>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9" name="Oval 169"/>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0" name="Oval 170"/>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1" name="Oval 171"/>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2" name="Oval 172"/>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43" name="Oval 173"/>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18" name="Group 174"/>
            <p:cNvGrpSpPr>
              <a:grpSpLocks/>
            </p:cNvGrpSpPr>
            <p:nvPr/>
          </p:nvGrpSpPr>
          <p:grpSpPr bwMode="auto">
            <a:xfrm>
              <a:off x="3288" y="2710"/>
              <a:ext cx="1726" cy="50"/>
              <a:chOff x="3288" y="1270"/>
              <a:chExt cx="1726" cy="50"/>
            </a:xfrm>
          </p:grpSpPr>
          <p:sp>
            <p:nvSpPr>
              <p:cNvPr id="9928" name="Oval 175"/>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29" name="Oval 176"/>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0" name="Oval 177"/>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1" name="Oval 178"/>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2" name="Oval 179"/>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3" name="Oval 180"/>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4" name="Oval 181"/>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35" name="Oval 182"/>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919" name="Group 183"/>
            <p:cNvGrpSpPr>
              <a:grpSpLocks/>
            </p:cNvGrpSpPr>
            <p:nvPr/>
          </p:nvGrpSpPr>
          <p:grpSpPr bwMode="auto">
            <a:xfrm>
              <a:off x="3288" y="2948"/>
              <a:ext cx="1726" cy="50"/>
              <a:chOff x="3288" y="1270"/>
              <a:chExt cx="1726" cy="50"/>
            </a:xfrm>
          </p:grpSpPr>
          <p:sp>
            <p:nvSpPr>
              <p:cNvPr id="9920" name="Oval 184"/>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21" name="Oval 185"/>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22" name="Oval 186"/>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23" name="Oval 187"/>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24" name="Oval 188"/>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25" name="Oval 189"/>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26" name="Oval 190"/>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927" name="Oval 191"/>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grpSp>
        <p:nvGrpSpPr>
          <p:cNvPr id="9246" name="Group 192"/>
          <p:cNvGrpSpPr>
            <a:grpSpLocks/>
          </p:cNvGrpSpPr>
          <p:nvPr/>
        </p:nvGrpSpPr>
        <p:grpSpPr bwMode="auto">
          <a:xfrm>
            <a:off x="6640513" y="3733800"/>
            <a:ext cx="1936750" cy="2068513"/>
            <a:chOff x="3340" y="1340"/>
            <a:chExt cx="1843" cy="1828"/>
          </a:xfrm>
        </p:grpSpPr>
        <p:pic>
          <p:nvPicPr>
            <p:cNvPr id="9848" name="Picture 193" descr="ERRORS"/>
            <p:cNvPicPr>
              <a:picLocks noChangeAspect="1" noChangeArrowheads="1"/>
            </p:cNvPicPr>
            <p:nvPr/>
          </p:nvPicPr>
          <p:blipFill>
            <a:blip r:embed="rId4" cstate="print"/>
            <a:srcRect l="49699" t="26390" r="46640" b="69443"/>
            <a:stretch>
              <a:fillRect/>
            </a:stretch>
          </p:blipFill>
          <p:spPr bwMode="auto">
            <a:xfrm>
              <a:off x="3375" y="1385"/>
              <a:ext cx="144" cy="144"/>
            </a:xfrm>
            <a:prstGeom prst="rect">
              <a:avLst/>
            </a:prstGeom>
            <a:noFill/>
            <a:ln w="9525">
              <a:noFill/>
              <a:miter lim="800000"/>
              <a:headEnd/>
              <a:tailEnd/>
            </a:ln>
          </p:spPr>
        </p:pic>
        <p:pic>
          <p:nvPicPr>
            <p:cNvPr id="9849" name="Picture 194" descr="ERRORS"/>
            <p:cNvPicPr>
              <a:picLocks noChangeAspect="1" noChangeArrowheads="1"/>
            </p:cNvPicPr>
            <p:nvPr/>
          </p:nvPicPr>
          <p:blipFill>
            <a:blip r:embed="rId4" cstate="print"/>
            <a:srcRect l="49699" t="26390" r="46640" b="69443"/>
            <a:stretch>
              <a:fillRect/>
            </a:stretch>
          </p:blipFill>
          <p:spPr bwMode="auto">
            <a:xfrm>
              <a:off x="3580" y="1340"/>
              <a:ext cx="144" cy="144"/>
            </a:xfrm>
            <a:prstGeom prst="rect">
              <a:avLst/>
            </a:prstGeom>
            <a:noFill/>
            <a:ln w="9525">
              <a:noFill/>
              <a:miter lim="800000"/>
              <a:headEnd/>
              <a:tailEnd/>
            </a:ln>
          </p:spPr>
        </p:pic>
        <p:pic>
          <p:nvPicPr>
            <p:cNvPr id="9850" name="Picture 195" descr="ERRORS"/>
            <p:cNvPicPr>
              <a:picLocks noChangeAspect="1" noChangeArrowheads="1"/>
            </p:cNvPicPr>
            <p:nvPr/>
          </p:nvPicPr>
          <p:blipFill>
            <a:blip r:embed="rId4" cstate="print"/>
            <a:srcRect l="49699" t="26390" r="46640" b="69443"/>
            <a:stretch>
              <a:fillRect/>
            </a:stretch>
          </p:blipFill>
          <p:spPr bwMode="auto">
            <a:xfrm>
              <a:off x="3827" y="1340"/>
              <a:ext cx="144" cy="144"/>
            </a:xfrm>
            <a:prstGeom prst="rect">
              <a:avLst/>
            </a:prstGeom>
            <a:noFill/>
            <a:ln w="9525">
              <a:noFill/>
              <a:miter lim="800000"/>
              <a:headEnd/>
              <a:tailEnd/>
            </a:ln>
          </p:spPr>
        </p:pic>
        <p:pic>
          <p:nvPicPr>
            <p:cNvPr id="9851" name="Picture 196" descr="ERRORS"/>
            <p:cNvPicPr>
              <a:picLocks noChangeAspect="1" noChangeArrowheads="1"/>
            </p:cNvPicPr>
            <p:nvPr/>
          </p:nvPicPr>
          <p:blipFill>
            <a:blip r:embed="rId4" cstate="print"/>
            <a:srcRect l="49699" t="26390" r="46640" b="69443"/>
            <a:stretch>
              <a:fillRect/>
            </a:stretch>
          </p:blipFill>
          <p:spPr bwMode="auto">
            <a:xfrm>
              <a:off x="4062" y="1340"/>
              <a:ext cx="144" cy="144"/>
            </a:xfrm>
            <a:prstGeom prst="rect">
              <a:avLst/>
            </a:prstGeom>
            <a:noFill/>
            <a:ln w="9525">
              <a:noFill/>
              <a:miter lim="800000"/>
              <a:headEnd/>
              <a:tailEnd/>
            </a:ln>
          </p:spPr>
        </p:pic>
        <p:pic>
          <p:nvPicPr>
            <p:cNvPr id="9852" name="Picture 197" descr="ERRORS"/>
            <p:cNvPicPr>
              <a:picLocks noChangeAspect="1" noChangeArrowheads="1"/>
            </p:cNvPicPr>
            <p:nvPr/>
          </p:nvPicPr>
          <p:blipFill>
            <a:blip r:embed="rId4" cstate="print"/>
            <a:srcRect l="49699" t="26390" r="46640" b="69443"/>
            <a:stretch>
              <a:fillRect/>
            </a:stretch>
          </p:blipFill>
          <p:spPr bwMode="auto">
            <a:xfrm>
              <a:off x="4312" y="1344"/>
              <a:ext cx="144" cy="144"/>
            </a:xfrm>
            <a:prstGeom prst="rect">
              <a:avLst/>
            </a:prstGeom>
            <a:noFill/>
            <a:ln w="9525">
              <a:noFill/>
              <a:miter lim="800000"/>
              <a:headEnd/>
              <a:tailEnd/>
            </a:ln>
          </p:spPr>
        </p:pic>
        <p:pic>
          <p:nvPicPr>
            <p:cNvPr id="9853" name="Picture 198" descr="ERRORS"/>
            <p:cNvPicPr>
              <a:picLocks noChangeAspect="1" noChangeArrowheads="1"/>
            </p:cNvPicPr>
            <p:nvPr/>
          </p:nvPicPr>
          <p:blipFill>
            <a:blip r:embed="rId4" cstate="print"/>
            <a:srcRect l="49699" t="26390" r="46640" b="69443"/>
            <a:stretch>
              <a:fillRect/>
            </a:stretch>
          </p:blipFill>
          <p:spPr bwMode="auto">
            <a:xfrm>
              <a:off x="4552" y="1344"/>
              <a:ext cx="144" cy="144"/>
            </a:xfrm>
            <a:prstGeom prst="rect">
              <a:avLst/>
            </a:prstGeom>
            <a:noFill/>
            <a:ln w="9525">
              <a:noFill/>
              <a:miter lim="800000"/>
              <a:headEnd/>
              <a:tailEnd/>
            </a:ln>
          </p:spPr>
        </p:pic>
        <p:pic>
          <p:nvPicPr>
            <p:cNvPr id="9854" name="Picture 199" descr="ERRORS"/>
            <p:cNvPicPr>
              <a:picLocks noChangeAspect="1" noChangeArrowheads="1"/>
            </p:cNvPicPr>
            <p:nvPr/>
          </p:nvPicPr>
          <p:blipFill>
            <a:blip r:embed="rId4" cstate="print"/>
            <a:srcRect l="49699" t="26390" r="46640" b="69443"/>
            <a:stretch>
              <a:fillRect/>
            </a:stretch>
          </p:blipFill>
          <p:spPr bwMode="auto">
            <a:xfrm>
              <a:off x="4790" y="1344"/>
              <a:ext cx="144" cy="144"/>
            </a:xfrm>
            <a:prstGeom prst="rect">
              <a:avLst/>
            </a:prstGeom>
            <a:noFill/>
            <a:ln w="9525">
              <a:noFill/>
              <a:miter lim="800000"/>
              <a:headEnd/>
              <a:tailEnd/>
            </a:ln>
          </p:spPr>
        </p:pic>
        <p:pic>
          <p:nvPicPr>
            <p:cNvPr id="9855" name="Picture 200" descr="ERRORS"/>
            <p:cNvPicPr>
              <a:picLocks noChangeAspect="1" noChangeArrowheads="1"/>
            </p:cNvPicPr>
            <p:nvPr/>
          </p:nvPicPr>
          <p:blipFill>
            <a:blip r:embed="rId4" cstate="print"/>
            <a:srcRect l="49699" t="26390" r="46640" b="69443"/>
            <a:stretch>
              <a:fillRect/>
            </a:stretch>
          </p:blipFill>
          <p:spPr bwMode="auto">
            <a:xfrm>
              <a:off x="5006" y="1392"/>
              <a:ext cx="144" cy="144"/>
            </a:xfrm>
            <a:prstGeom prst="rect">
              <a:avLst/>
            </a:prstGeom>
            <a:noFill/>
            <a:ln w="9525">
              <a:noFill/>
              <a:miter lim="800000"/>
              <a:headEnd/>
              <a:tailEnd/>
            </a:ln>
          </p:spPr>
        </p:pic>
        <p:pic>
          <p:nvPicPr>
            <p:cNvPr id="9856" name="Picture 201" descr="ERRORS"/>
            <p:cNvPicPr>
              <a:picLocks noChangeAspect="1" noChangeArrowheads="1"/>
            </p:cNvPicPr>
            <p:nvPr/>
          </p:nvPicPr>
          <p:blipFill>
            <a:blip r:embed="rId4" cstate="print"/>
            <a:srcRect l="49699" t="26390" r="46640" b="69443"/>
            <a:stretch>
              <a:fillRect/>
            </a:stretch>
          </p:blipFill>
          <p:spPr bwMode="auto">
            <a:xfrm>
              <a:off x="3341" y="1587"/>
              <a:ext cx="144" cy="144"/>
            </a:xfrm>
            <a:prstGeom prst="rect">
              <a:avLst/>
            </a:prstGeom>
            <a:noFill/>
            <a:ln w="9525">
              <a:noFill/>
              <a:miter lim="800000"/>
              <a:headEnd/>
              <a:tailEnd/>
            </a:ln>
          </p:spPr>
        </p:pic>
        <p:pic>
          <p:nvPicPr>
            <p:cNvPr id="9857" name="Picture 202" descr="ERRORS"/>
            <p:cNvPicPr>
              <a:picLocks noChangeAspect="1" noChangeArrowheads="1"/>
            </p:cNvPicPr>
            <p:nvPr/>
          </p:nvPicPr>
          <p:blipFill>
            <a:blip r:embed="rId4" cstate="print"/>
            <a:srcRect l="49699" t="26390" r="46640" b="69443"/>
            <a:stretch>
              <a:fillRect/>
            </a:stretch>
          </p:blipFill>
          <p:spPr bwMode="auto">
            <a:xfrm>
              <a:off x="3589" y="1578"/>
              <a:ext cx="144" cy="144"/>
            </a:xfrm>
            <a:prstGeom prst="rect">
              <a:avLst/>
            </a:prstGeom>
            <a:noFill/>
            <a:ln w="9525">
              <a:noFill/>
              <a:miter lim="800000"/>
              <a:headEnd/>
              <a:tailEnd/>
            </a:ln>
          </p:spPr>
        </p:pic>
        <p:pic>
          <p:nvPicPr>
            <p:cNvPr id="9858" name="Picture 203" descr="ERRORS"/>
            <p:cNvPicPr>
              <a:picLocks noChangeAspect="1" noChangeArrowheads="1"/>
            </p:cNvPicPr>
            <p:nvPr/>
          </p:nvPicPr>
          <p:blipFill>
            <a:blip r:embed="rId4" cstate="print"/>
            <a:srcRect l="49699" t="26390" r="46640" b="69443"/>
            <a:stretch>
              <a:fillRect/>
            </a:stretch>
          </p:blipFill>
          <p:spPr bwMode="auto">
            <a:xfrm>
              <a:off x="3833" y="1578"/>
              <a:ext cx="144" cy="144"/>
            </a:xfrm>
            <a:prstGeom prst="rect">
              <a:avLst/>
            </a:prstGeom>
            <a:noFill/>
            <a:ln w="9525">
              <a:noFill/>
              <a:miter lim="800000"/>
              <a:headEnd/>
              <a:tailEnd/>
            </a:ln>
          </p:spPr>
        </p:pic>
        <p:pic>
          <p:nvPicPr>
            <p:cNvPr id="9859" name="Picture 204" descr="ERRORS"/>
            <p:cNvPicPr>
              <a:picLocks noChangeAspect="1" noChangeArrowheads="1"/>
            </p:cNvPicPr>
            <p:nvPr/>
          </p:nvPicPr>
          <p:blipFill>
            <a:blip r:embed="rId4" cstate="print"/>
            <a:srcRect l="49699" t="26390" r="46640" b="69443"/>
            <a:stretch>
              <a:fillRect/>
            </a:stretch>
          </p:blipFill>
          <p:spPr bwMode="auto">
            <a:xfrm>
              <a:off x="4071" y="1578"/>
              <a:ext cx="144" cy="144"/>
            </a:xfrm>
            <a:prstGeom prst="rect">
              <a:avLst/>
            </a:prstGeom>
            <a:noFill/>
            <a:ln w="9525">
              <a:noFill/>
              <a:miter lim="800000"/>
              <a:headEnd/>
              <a:tailEnd/>
            </a:ln>
          </p:spPr>
        </p:pic>
        <p:pic>
          <p:nvPicPr>
            <p:cNvPr id="9860" name="Picture 205" descr="ERRORS"/>
            <p:cNvPicPr>
              <a:picLocks noChangeAspect="1" noChangeArrowheads="1"/>
            </p:cNvPicPr>
            <p:nvPr/>
          </p:nvPicPr>
          <p:blipFill>
            <a:blip r:embed="rId4" cstate="print"/>
            <a:srcRect l="49699" t="26390" r="46640" b="69443"/>
            <a:stretch>
              <a:fillRect/>
            </a:stretch>
          </p:blipFill>
          <p:spPr bwMode="auto">
            <a:xfrm>
              <a:off x="4315" y="1582"/>
              <a:ext cx="144" cy="144"/>
            </a:xfrm>
            <a:prstGeom prst="rect">
              <a:avLst/>
            </a:prstGeom>
            <a:noFill/>
            <a:ln w="9525">
              <a:noFill/>
              <a:miter lim="800000"/>
              <a:headEnd/>
              <a:tailEnd/>
            </a:ln>
          </p:spPr>
        </p:pic>
        <p:pic>
          <p:nvPicPr>
            <p:cNvPr id="9861" name="Picture 206" descr="ERRORS"/>
            <p:cNvPicPr>
              <a:picLocks noChangeAspect="1" noChangeArrowheads="1"/>
            </p:cNvPicPr>
            <p:nvPr/>
          </p:nvPicPr>
          <p:blipFill>
            <a:blip r:embed="rId4" cstate="print"/>
            <a:srcRect l="49699" t="26390" r="46640" b="69443"/>
            <a:stretch>
              <a:fillRect/>
            </a:stretch>
          </p:blipFill>
          <p:spPr bwMode="auto">
            <a:xfrm>
              <a:off x="4555" y="1582"/>
              <a:ext cx="144" cy="144"/>
            </a:xfrm>
            <a:prstGeom prst="rect">
              <a:avLst/>
            </a:prstGeom>
            <a:noFill/>
            <a:ln w="9525">
              <a:noFill/>
              <a:miter lim="800000"/>
              <a:headEnd/>
              <a:tailEnd/>
            </a:ln>
          </p:spPr>
        </p:pic>
        <p:pic>
          <p:nvPicPr>
            <p:cNvPr id="9862" name="Picture 207" descr="ERRORS"/>
            <p:cNvPicPr>
              <a:picLocks noChangeAspect="1" noChangeArrowheads="1"/>
            </p:cNvPicPr>
            <p:nvPr/>
          </p:nvPicPr>
          <p:blipFill>
            <a:blip r:embed="rId4" cstate="print"/>
            <a:srcRect l="49699" t="26390" r="46640" b="69443"/>
            <a:stretch>
              <a:fillRect/>
            </a:stretch>
          </p:blipFill>
          <p:spPr bwMode="auto">
            <a:xfrm>
              <a:off x="4793" y="1582"/>
              <a:ext cx="144" cy="144"/>
            </a:xfrm>
            <a:prstGeom prst="rect">
              <a:avLst/>
            </a:prstGeom>
            <a:noFill/>
            <a:ln w="9525">
              <a:noFill/>
              <a:miter lim="800000"/>
              <a:headEnd/>
              <a:tailEnd/>
            </a:ln>
          </p:spPr>
        </p:pic>
        <p:pic>
          <p:nvPicPr>
            <p:cNvPr id="9863" name="Picture 208" descr="ERRORS"/>
            <p:cNvPicPr>
              <a:picLocks noChangeAspect="1" noChangeArrowheads="1"/>
            </p:cNvPicPr>
            <p:nvPr/>
          </p:nvPicPr>
          <p:blipFill>
            <a:blip r:embed="rId4" cstate="print"/>
            <a:srcRect l="49699" t="26390" r="46640" b="69443"/>
            <a:stretch>
              <a:fillRect/>
            </a:stretch>
          </p:blipFill>
          <p:spPr bwMode="auto">
            <a:xfrm>
              <a:off x="5034" y="1582"/>
              <a:ext cx="144" cy="144"/>
            </a:xfrm>
            <a:prstGeom prst="rect">
              <a:avLst/>
            </a:prstGeom>
            <a:noFill/>
            <a:ln w="9525">
              <a:noFill/>
              <a:miter lim="800000"/>
              <a:headEnd/>
              <a:tailEnd/>
            </a:ln>
          </p:spPr>
        </p:pic>
        <p:pic>
          <p:nvPicPr>
            <p:cNvPr id="9864" name="Picture 209" descr="ERRORS"/>
            <p:cNvPicPr>
              <a:picLocks noChangeAspect="1" noChangeArrowheads="1"/>
            </p:cNvPicPr>
            <p:nvPr/>
          </p:nvPicPr>
          <p:blipFill>
            <a:blip r:embed="rId4" cstate="print"/>
            <a:srcRect l="49699" t="26390" r="46640" b="69443"/>
            <a:stretch>
              <a:fillRect/>
            </a:stretch>
          </p:blipFill>
          <p:spPr bwMode="auto">
            <a:xfrm>
              <a:off x="3340" y="1820"/>
              <a:ext cx="144" cy="144"/>
            </a:xfrm>
            <a:prstGeom prst="rect">
              <a:avLst/>
            </a:prstGeom>
            <a:noFill/>
            <a:ln w="9525">
              <a:noFill/>
              <a:miter lim="800000"/>
              <a:headEnd/>
              <a:tailEnd/>
            </a:ln>
          </p:spPr>
        </p:pic>
        <p:pic>
          <p:nvPicPr>
            <p:cNvPr id="9865" name="Picture 210" descr="ERRORS"/>
            <p:cNvPicPr>
              <a:picLocks noChangeAspect="1" noChangeArrowheads="1"/>
            </p:cNvPicPr>
            <p:nvPr/>
          </p:nvPicPr>
          <p:blipFill>
            <a:blip r:embed="rId4" cstate="print"/>
            <a:srcRect l="49699" t="26390" r="46640" b="69443"/>
            <a:stretch>
              <a:fillRect/>
            </a:stretch>
          </p:blipFill>
          <p:spPr bwMode="auto">
            <a:xfrm>
              <a:off x="3588" y="1820"/>
              <a:ext cx="144" cy="144"/>
            </a:xfrm>
            <a:prstGeom prst="rect">
              <a:avLst/>
            </a:prstGeom>
            <a:noFill/>
            <a:ln w="9525">
              <a:noFill/>
              <a:miter lim="800000"/>
              <a:headEnd/>
              <a:tailEnd/>
            </a:ln>
          </p:spPr>
        </p:pic>
        <p:pic>
          <p:nvPicPr>
            <p:cNvPr id="9866" name="Picture 211" descr="ERRORS"/>
            <p:cNvPicPr>
              <a:picLocks noChangeAspect="1" noChangeArrowheads="1"/>
            </p:cNvPicPr>
            <p:nvPr/>
          </p:nvPicPr>
          <p:blipFill>
            <a:blip r:embed="rId4" cstate="print"/>
            <a:srcRect l="49699" t="26390" r="46640" b="69443"/>
            <a:stretch>
              <a:fillRect/>
            </a:stretch>
          </p:blipFill>
          <p:spPr bwMode="auto">
            <a:xfrm>
              <a:off x="3832" y="1820"/>
              <a:ext cx="144" cy="144"/>
            </a:xfrm>
            <a:prstGeom prst="rect">
              <a:avLst/>
            </a:prstGeom>
            <a:noFill/>
            <a:ln w="9525">
              <a:noFill/>
              <a:miter lim="800000"/>
              <a:headEnd/>
              <a:tailEnd/>
            </a:ln>
          </p:spPr>
        </p:pic>
        <p:pic>
          <p:nvPicPr>
            <p:cNvPr id="9867" name="Picture 212" descr="ERRORS"/>
            <p:cNvPicPr>
              <a:picLocks noChangeAspect="1" noChangeArrowheads="1"/>
            </p:cNvPicPr>
            <p:nvPr/>
          </p:nvPicPr>
          <p:blipFill>
            <a:blip r:embed="rId4" cstate="print"/>
            <a:srcRect l="49699" t="26390" r="46640" b="69443"/>
            <a:stretch>
              <a:fillRect/>
            </a:stretch>
          </p:blipFill>
          <p:spPr bwMode="auto">
            <a:xfrm>
              <a:off x="4070" y="1820"/>
              <a:ext cx="144" cy="144"/>
            </a:xfrm>
            <a:prstGeom prst="rect">
              <a:avLst/>
            </a:prstGeom>
            <a:noFill/>
            <a:ln w="9525">
              <a:noFill/>
              <a:miter lim="800000"/>
              <a:headEnd/>
              <a:tailEnd/>
            </a:ln>
          </p:spPr>
        </p:pic>
        <p:pic>
          <p:nvPicPr>
            <p:cNvPr id="9868" name="Picture 213" descr="ERRORS"/>
            <p:cNvPicPr>
              <a:picLocks noChangeAspect="1" noChangeArrowheads="1"/>
            </p:cNvPicPr>
            <p:nvPr/>
          </p:nvPicPr>
          <p:blipFill>
            <a:blip r:embed="rId4" cstate="print"/>
            <a:srcRect l="49699" t="26390" r="46640" b="69443"/>
            <a:stretch>
              <a:fillRect/>
            </a:stretch>
          </p:blipFill>
          <p:spPr bwMode="auto">
            <a:xfrm>
              <a:off x="4314" y="1824"/>
              <a:ext cx="144" cy="144"/>
            </a:xfrm>
            <a:prstGeom prst="rect">
              <a:avLst/>
            </a:prstGeom>
            <a:noFill/>
            <a:ln w="9525">
              <a:noFill/>
              <a:miter lim="800000"/>
              <a:headEnd/>
              <a:tailEnd/>
            </a:ln>
          </p:spPr>
        </p:pic>
        <p:pic>
          <p:nvPicPr>
            <p:cNvPr id="9869" name="Picture 214" descr="ERRORS"/>
            <p:cNvPicPr>
              <a:picLocks noChangeAspect="1" noChangeArrowheads="1"/>
            </p:cNvPicPr>
            <p:nvPr/>
          </p:nvPicPr>
          <p:blipFill>
            <a:blip r:embed="rId4" cstate="print"/>
            <a:srcRect l="49699" t="26390" r="46640" b="69443"/>
            <a:stretch>
              <a:fillRect/>
            </a:stretch>
          </p:blipFill>
          <p:spPr bwMode="auto">
            <a:xfrm>
              <a:off x="4554" y="1824"/>
              <a:ext cx="144" cy="144"/>
            </a:xfrm>
            <a:prstGeom prst="rect">
              <a:avLst/>
            </a:prstGeom>
            <a:noFill/>
            <a:ln w="9525">
              <a:noFill/>
              <a:miter lim="800000"/>
              <a:headEnd/>
              <a:tailEnd/>
            </a:ln>
          </p:spPr>
        </p:pic>
        <p:pic>
          <p:nvPicPr>
            <p:cNvPr id="9870" name="Picture 215" descr="ERRORS"/>
            <p:cNvPicPr>
              <a:picLocks noChangeAspect="1" noChangeArrowheads="1"/>
            </p:cNvPicPr>
            <p:nvPr/>
          </p:nvPicPr>
          <p:blipFill>
            <a:blip r:embed="rId4" cstate="print"/>
            <a:srcRect l="49699" t="26390" r="46640" b="69443"/>
            <a:stretch>
              <a:fillRect/>
            </a:stretch>
          </p:blipFill>
          <p:spPr bwMode="auto">
            <a:xfrm>
              <a:off x="4792" y="1824"/>
              <a:ext cx="144" cy="144"/>
            </a:xfrm>
            <a:prstGeom prst="rect">
              <a:avLst/>
            </a:prstGeom>
            <a:noFill/>
            <a:ln w="9525">
              <a:noFill/>
              <a:miter lim="800000"/>
              <a:headEnd/>
              <a:tailEnd/>
            </a:ln>
          </p:spPr>
        </p:pic>
        <p:pic>
          <p:nvPicPr>
            <p:cNvPr id="9871" name="Picture 216" descr="ERRORS"/>
            <p:cNvPicPr>
              <a:picLocks noChangeAspect="1" noChangeArrowheads="1"/>
            </p:cNvPicPr>
            <p:nvPr/>
          </p:nvPicPr>
          <p:blipFill>
            <a:blip r:embed="rId4" cstate="print"/>
            <a:srcRect l="49699" t="26390" r="46640" b="69443"/>
            <a:stretch>
              <a:fillRect/>
            </a:stretch>
          </p:blipFill>
          <p:spPr bwMode="auto">
            <a:xfrm>
              <a:off x="5033" y="1824"/>
              <a:ext cx="144" cy="144"/>
            </a:xfrm>
            <a:prstGeom prst="rect">
              <a:avLst/>
            </a:prstGeom>
            <a:noFill/>
            <a:ln w="9525">
              <a:noFill/>
              <a:miter lim="800000"/>
              <a:headEnd/>
              <a:tailEnd/>
            </a:ln>
          </p:spPr>
        </p:pic>
        <p:pic>
          <p:nvPicPr>
            <p:cNvPr id="9872" name="Picture 217" descr="ERRORS"/>
            <p:cNvPicPr>
              <a:picLocks noChangeAspect="1" noChangeArrowheads="1"/>
            </p:cNvPicPr>
            <p:nvPr/>
          </p:nvPicPr>
          <p:blipFill>
            <a:blip r:embed="rId4" cstate="print"/>
            <a:srcRect l="49699" t="26390" r="46640" b="69443"/>
            <a:stretch>
              <a:fillRect/>
            </a:stretch>
          </p:blipFill>
          <p:spPr bwMode="auto">
            <a:xfrm>
              <a:off x="3346" y="2057"/>
              <a:ext cx="144" cy="144"/>
            </a:xfrm>
            <a:prstGeom prst="rect">
              <a:avLst/>
            </a:prstGeom>
            <a:noFill/>
            <a:ln w="9525">
              <a:noFill/>
              <a:miter lim="800000"/>
              <a:headEnd/>
              <a:tailEnd/>
            </a:ln>
          </p:spPr>
        </p:pic>
        <p:pic>
          <p:nvPicPr>
            <p:cNvPr id="9873" name="Picture 218" descr="ERRORS"/>
            <p:cNvPicPr>
              <a:picLocks noChangeAspect="1" noChangeArrowheads="1"/>
            </p:cNvPicPr>
            <p:nvPr/>
          </p:nvPicPr>
          <p:blipFill>
            <a:blip r:embed="rId4" cstate="print"/>
            <a:srcRect l="49699" t="26390" r="46640" b="69443"/>
            <a:stretch>
              <a:fillRect/>
            </a:stretch>
          </p:blipFill>
          <p:spPr bwMode="auto">
            <a:xfrm>
              <a:off x="3594" y="2057"/>
              <a:ext cx="144" cy="144"/>
            </a:xfrm>
            <a:prstGeom prst="rect">
              <a:avLst/>
            </a:prstGeom>
            <a:noFill/>
            <a:ln w="9525">
              <a:noFill/>
              <a:miter lim="800000"/>
              <a:headEnd/>
              <a:tailEnd/>
            </a:ln>
          </p:spPr>
        </p:pic>
        <p:pic>
          <p:nvPicPr>
            <p:cNvPr id="9874" name="Picture 219" descr="ERRORS"/>
            <p:cNvPicPr>
              <a:picLocks noChangeAspect="1" noChangeArrowheads="1"/>
            </p:cNvPicPr>
            <p:nvPr/>
          </p:nvPicPr>
          <p:blipFill>
            <a:blip r:embed="rId4" cstate="print"/>
            <a:srcRect l="49699" t="26390" r="46640" b="69443"/>
            <a:stretch>
              <a:fillRect/>
            </a:stretch>
          </p:blipFill>
          <p:spPr bwMode="auto">
            <a:xfrm>
              <a:off x="3838" y="2057"/>
              <a:ext cx="144" cy="144"/>
            </a:xfrm>
            <a:prstGeom prst="rect">
              <a:avLst/>
            </a:prstGeom>
            <a:noFill/>
            <a:ln w="9525">
              <a:noFill/>
              <a:miter lim="800000"/>
              <a:headEnd/>
              <a:tailEnd/>
            </a:ln>
          </p:spPr>
        </p:pic>
        <p:pic>
          <p:nvPicPr>
            <p:cNvPr id="9875" name="Picture 220" descr="ERRORS"/>
            <p:cNvPicPr>
              <a:picLocks noChangeAspect="1" noChangeArrowheads="1"/>
            </p:cNvPicPr>
            <p:nvPr/>
          </p:nvPicPr>
          <p:blipFill>
            <a:blip r:embed="rId4" cstate="print"/>
            <a:srcRect l="49699" t="26390" r="46640" b="69443"/>
            <a:stretch>
              <a:fillRect/>
            </a:stretch>
          </p:blipFill>
          <p:spPr bwMode="auto">
            <a:xfrm>
              <a:off x="4076" y="2057"/>
              <a:ext cx="144" cy="144"/>
            </a:xfrm>
            <a:prstGeom prst="rect">
              <a:avLst/>
            </a:prstGeom>
            <a:noFill/>
            <a:ln w="9525">
              <a:noFill/>
              <a:miter lim="800000"/>
              <a:headEnd/>
              <a:tailEnd/>
            </a:ln>
          </p:spPr>
        </p:pic>
        <p:pic>
          <p:nvPicPr>
            <p:cNvPr id="9876" name="Picture 221" descr="ERRORS"/>
            <p:cNvPicPr>
              <a:picLocks noChangeAspect="1" noChangeArrowheads="1"/>
            </p:cNvPicPr>
            <p:nvPr/>
          </p:nvPicPr>
          <p:blipFill>
            <a:blip r:embed="rId4" cstate="print"/>
            <a:srcRect l="49699" t="26390" r="46640" b="69443"/>
            <a:stretch>
              <a:fillRect/>
            </a:stretch>
          </p:blipFill>
          <p:spPr bwMode="auto">
            <a:xfrm>
              <a:off x="4320" y="2061"/>
              <a:ext cx="144" cy="144"/>
            </a:xfrm>
            <a:prstGeom prst="rect">
              <a:avLst/>
            </a:prstGeom>
            <a:noFill/>
            <a:ln w="9525">
              <a:noFill/>
              <a:miter lim="800000"/>
              <a:headEnd/>
              <a:tailEnd/>
            </a:ln>
          </p:spPr>
        </p:pic>
        <p:pic>
          <p:nvPicPr>
            <p:cNvPr id="9877" name="Picture 222" descr="ERRORS"/>
            <p:cNvPicPr>
              <a:picLocks noChangeAspect="1" noChangeArrowheads="1"/>
            </p:cNvPicPr>
            <p:nvPr/>
          </p:nvPicPr>
          <p:blipFill>
            <a:blip r:embed="rId4" cstate="print"/>
            <a:srcRect l="49699" t="26390" r="46640" b="69443"/>
            <a:stretch>
              <a:fillRect/>
            </a:stretch>
          </p:blipFill>
          <p:spPr bwMode="auto">
            <a:xfrm>
              <a:off x="4560" y="2061"/>
              <a:ext cx="144" cy="144"/>
            </a:xfrm>
            <a:prstGeom prst="rect">
              <a:avLst/>
            </a:prstGeom>
            <a:noFill/>
            <a:ln w="9525">
              <a:noFill/>
              <a:miter lim="800000"/>
              <a:headEnd/>
              <a:tailEnd/>
            </a:ln>
          </p:spPr>
        </p:pic>
        <p:pic>
          <p:nvPicPr>
            <p:cNvPr id="9878" name="Picture 223" descr="ERRORS"/>
            <p:cNvPicPr>
              <a:picLocks noChangeAspect="1" noChangeArrowheads="1"/>
            </p:cNvPicPr>
            <p:nvPr/>
          </p:nvPicPr>
          <p:blipFill>
            <a:blip r:embed="rId4" cstate="print"/>
            <a:srcRect l="49699" t="26390" r="46640" b="69443"/>
            <a:stretch>
              <a:fillRect/>
            </a:stretch>
          </p:blipFill>
          <p:spPr bwMode="auto">
            <a:xfrm>
              <a:off x="4798" y="2061"/>
              <a:ext cx="144" cy="144"/>
            </a:xfrm>
            <a:prstGeom prst="rect">
              <a:avLst/>
            </a:prstGeom>
            <a:noFill/>
            <a:ln w="9525">
              <a:noFill/>
              <a:miter lim="800000"/>
              <a:headEnd/>
              <a:tailEnd/>
            </a:ln>
          </p:spPr>
        </p:pic>
        <p:pic>
          <p:nvPicPr>
            <p:cNvPr id="9879" name="Picture 224" descr="ERRORS"/>
            <p:cNvPicPr>
              <a:picLocks noChangeAspect="1" noChangeArrowheads="1"/>
            </p:cNvPicPr>
            <p:nvPr/>
          </p:nvPicPr>
          <p:blipFill>
            <a:blip r:embed="rId4" cstate="print"/>
            <a:srcRect l="49699" t="26390" r="46640" b="69443"/>
            <a:stretch>
              <a:fillRect/>
            </a:stretch>
          </p:blipFill>
          <p:spPr bwMode="auto">
            <a:xfrm>
              <a:off x="5039" y="2061"/>
              <a:ext cx="144" cy="144"/>
            </a:xfrm>
            <a:prstGeom prst="rect">
              <a:avLst/>
            </a:prstGeom>
            <a:noFill/>
            <a:ln w="9525">
              <a:noFill/>
              <a:miter lim="800000"/>
              <a:headEnd/>
              <a:tailEnd/>
            </a:ln>
          </p:spPr>
        </p:pic>
        <p:pic>
          <p:nvPicPr>
            <p:cNvPr id="9880" name="Picture 225" descr="ERRORS"/>
            <p:cNvPicPr>
              <a:picLocks noChangeAspect="1" noChangeArrowheads="1"/>
            </p:cNvPicPr>
            <p:nvPr/>
          </p:nvPicPr>
          <p:blipFill>
            <a:blip r:embed="rId4" cstate="print"/>
            <a:srcRect l="49699" t="26390" r="46640" b="69443"/>
            <a:stretch>
              <a:fillRect/>
            </a:stretch>
          </p:blipFill>
          <p:spPr bwMode="auto">
            <a:xfrm>
              <a:off x="3346" y="2300"/>
              <a:ext cx="144" cy="144"/>
            </a:xfrm>
            <a:prstGeom prst="rect">
              <a:avLst/>
            </a:prstGeom>
            <a:noFill/>
            <a:ln w="9525">
              <a:noFill/>
              <a:miter lim="800000"/>
              <a:headEnd/>
              <a:tailEnd/>
            </a:ln>
          </p:spPr>
        </p:pic>
        <p:pic>
          <p:nvPicPr>
            <p:cNvPr id="9881" name="Picture 226" descr="ERRORS"/>
            <p:cNvPicPr>
              <a:picLocks noChangeAspect="1" noChangeArrowheads="1"/>
            </p:cNvPicPr>
            <p:nvPr/>
          </p:nvPicPr>
          <p:blipFill>
            <a:blip r:embed="rId4" cstate="print"/>
            <a:srcRect l="49699" t="26390" r="46640" b="69443"/>
            <a:stretch>
              <a:fillRect/>
            </a:stretch>
          </p:blipFill>
          <p:spPr bwMode="auto">
            <a:xfrm>
              <a:off x="3594" y="2300"/>
              <a:ext cx="144" cy="144"/>
            </a:xfrm>
            <a:prstGeom prst="rect">
              <a:avLst/>
            </a:prstGeom>
            <a:noFill/>
            <a:ln w="9525">
              <a:noFill/>
              <a:miter lim="800000"/>
              <a:headEnd/>
              <a:tailEnd/>
            </a:ln>
          </p:spPr>
        </p:pic>
        <p:pic>
          <p:nvPicPr>
            <p:cNvPr id="9882" name="Picture 227" descr="ERRORS"/>
            <p:cNvPicPr>
              <a:picLocks noChangeAspect="1" noChangeArrowheads="1"/>
            </p:cNvPicPr>
            <p:nvPr/>
          </p:nvPicPr>
          <p:blipFill>
            <a:blip r:embed="rId4" cstate="print"/>
            <a:srcRect l="49699" t="26390" r="46640" b="69443"/>
            <a:stretch>
              <a:fillRect/>
            </a:stretch>
          </p:blipFill>
          <p:spPr bwMode="auto">
            <a:xfrm>
              <a:off x="3838" y="2300"/>
              <a:ext cx="144" cy="144"/>
            </a:xfrm>
            <a:prstGeom prst="rect">
              <a:avLst/>
            </a:prstGeom>
            <a:noFill/>
            <a:ln w="9525">
              <a:noFill/>
              <a:miter lim="800000"/>
              <a:headEnd/>
              <a:tailEnd/>
            </a:ln>
          </p:spPr>
        </p:pic>
        <p:pic>
          <p:nvPicPr>
            <p:cNvPr id="9883" name="Picture 228" descr="ERRORS"/>
            <p:cNvPicPr>
              <a:picLocks noChangeAspect="1" noChangeArrowheads="1"/>
            </p:cNvPicPr>
            <p:nvPr/>
          </p:nvPicPr>
          <p:blipFill>
            <a:blip r:embed="rId4" cstate="print"/>
            <a:srcRect l="49699" t="26390" r="46640" b="69443"/>
            <a:stretch>
              <a:fillRect/>
            </a:stretch>
          </p:blipFill>
          <p:spPr bwMode="auto">
            <a:xfrm>
              <a:off x="4076" y="2300"/>
              <a:ext cx="144" cy="144"/>
            </a:xfrm>
            <a:prstGeom prst="rect">
              <a:avLst/>
            </a:prstGeom>
            <a:noFill/>
            <a:ln w="9525">
              <a:noFill/>
              <a:miter lim="800000"/>
              <a:headEnd/>
              <a:tailEnd/>
            </a:ln>
          </p:spPr>
        </p:pic>
        <p:pic>
          <p:nvPicPr>
            <p:cNvPr id="9884" name="Picture 229" descr="ERRORS"/>
            <p:cNvPicPr>
              <a:picLocks noChangeAspect="1" noChangeArrowheads="1"/>
            </p:cNvPicPr>
            <p:nvPr/>
          </p:nvPicPr>
          <p:blipFill>
            <a:blip r:embed="rId4" cstate="print"/>
            <a:srcRect l="49699" t="26390" r="46640" b="69443"/>
            <a:stretch>
              <a:fillRect/>
            </a:stretch>
          </p:blipFill>
          <p:spPr bwMode="auto">
            <a:xfrm>
              <a:off x="4320" y="2304"/>
              <a:ext cx="144" cy="144"/>
            </a:xfrm>
            <a:prstGeom prst="rect">
              <a:avLst/>
            </a:prstGeom>
            <a:noFill/>
            <a:ln w="9525">
              <a:noFill/>
              <a:miter lim="800000"/>
              <a:headEnd/>
              <a:tailEnd/>
            </a:ln>
          </p:spPr>
        </p:pic>
        <p:pic>
          <p:nvPicPr>
            <p:cNvPr id="9885" name="Picture 230" descr="ERRORS"/>
            <p:cNvPicPr>
              <a:picLocks noChangeAspect="1" noChangeArrowheads="1"/>
            </p:cNvPicPr>
            <p:nvPr/>
          </p:nvPicPr>
          <p:blipFill>
            <a:blip r:embed="rId4" cstate="print"/>
            <a:srcRect l="49699" t="26390" r="46640" b="69443"/>
            <a:stretch>
              <a:fillRect/>
            </a:stretch>
          </p:blipFill>
          <p:spPr bwMode="auto">
            <a:xfrm>
              <a:off x="4560" y="2304"/>
              <a:ext cx="144" cy="144"/>
            </a:xfrm>
            <a:prstGeom prst="rect">
              <a:avLst/>
            </a:prstGeom>
            <a:noFill/>
            <a:ln w="9525">
              <a:noFill/>
              <a:miter lim="800000"/>
              <a:headEnd/>
              <a:tailEnd/>
            </a:ln>
          </p:spPr>
        </p:pic>
        <p:pic>
          <p:nvPicPr>
            <p:cNvPr id="9886" name="Picture 231" descr="ERRORS"/>
            <p:cNvPicPr>
              <a:picLocks noChangeAspect="1" noChangeArrowheads="1"/>
            </p:cNvPicPr>
            <p:nvPr/>
          </p:nvPicPr>
          <p:blipFill>
            <a:blip r:embed="rId4" cstate="print"/>
            <a:srcRect l="49699" t="26390" r="46640" b="69443"/>
            <a:stretch>
              <a:fillRect/>
            </a:stretch>
          </p:blipFill>
          <p:spPr bwMode="auto">
            <a:xfrm>
              <a:off x="4798" y="2304"/>
              <a:ext cx="144" cy="144"/>
            </a:xfrm>
            <a:prstGeom prst="rect">
              <a:avLst/>
            </a:prstGeom>
            <a:noFill/>
            <a:ln w="9525">
              <a:noFill/>
              <a:miter lim="800000"/>
              <a:headEnd/>
              <a:tailEnd/>
            </a:ln>
          </p:spPr>
        </p:pic>
        <p:pic>
          <p:nvPicPr>
            <p:cNvPr id="9887" name="Picture 232" descr="ERRORS"/>
            <p:cNvPicPr>
              <a:picLocks noChangeAspect="1" noChangeArrowheads="1"/>
            </p:cNvPicPr>
            <p:nvPr/>
          </p:nvPicPr>
          <p:blipFill>
            <a:blip r:embed="rId4" cstate="print"/>
            <a:srcRect l="49699" t="26390" r="46640" b="69443"/>
            <a:stretch>
              <a:fillRect/>
            </a:stretch>
          </p:blipFill>
          <p:spPr bwMode="auto">
            <a:xfrm>
              <a:off x="5039" y="2304"/>
              <a:ext cx="144" cy="144"/>
            </a:xfrm>
            <a:prstGeom prst="rect">
              <a:avLst/>
            </a:prstGeom>
            <a:noFill/>
            <a:ln w="9525">
              <a:noFill/>
              <a:miter lim="800000"/>
              <a:headEnd/>
              <a:tailEnd/>
            </a:ln>
          </p:spPr>
        </p:pic>
        <p:pic>
          <p:nvPicPr>
            <p:cNvPr id="9888" name="Picture 233" descr="ERRORS"/>
            <p:cNvPicPr>
              <a:picLocks noChangeAspect="1" noChangeArrowheads="1"/>
            </p:cNvPicPr>
            <p:nvPr/>
          </p:nvPicPr>
          <p:blipFill>
            <a:blip r:embed="rId4" cstate="print"/>
            <a:srcRect l="49699" t="26390" r="46640" b="69443"/>
            <a:stretch>
              <a:fillRect/>
            </a:stretch>
          </p:blipFill>
          <p:spPr bwMode="auto">
            <a:xfrm>
              <a:off x="3346" y="2540"/>
              <a:ext cx="144" cy="144"/>
            </a:xfrm>
            <a:prstGeom prst="rect">
              <a:avLst/>
            </a:prstGeom>
            <a:noFill/>
            <a:ln w="9525">
              <a:noFill/>
              <a:miter lim="800000"/>
              <a:headEnd/>
              <a:tailEnd/>
            </a:ln>
          </p:spPr>
        </p:pic>
        <p:pic>
          <p:nvPicPr>
            <p:cNvPr id="9889" name="Picture 234" descr="ERRORS"/>
            <p:cNvPicPr>
              <a:picLocks noChangeAspect="1" noChangeArrowheads="1"/>
            </p:cNvPicPr>
            <p:nvPr/>
          </p:nvPicPr>
          <p:blipFill>
            <a:blip r:embed="rId4" cstate="print"/>
            <a:srcRect l="49699" t="26390" r="46640" b="69443"/>
            <a:stretch>
              <a:fillRect/>
            </a:stretch>
          </p:blipFill>
          <p:spPr bwMode="auto">
            <a:xfrm>
              <a:off x="3594" y="2540"/>
              <a:ext cx="144" cy="144"/>
            </a:xfrm>
            <a:prstGeom prst="rect">
              <a:avLst/>
            </a:prstGeom>
            <a:noFill/>
            <a:ln w="9525">
              <a:noFill/>
              <a:miter lim="800000"/>
              <a:headEnd/>
              <a:tailEnd/>
            </a:ln>
          </p:spPr>
        </p:pic>
        <p:pic>
          <p:nvPicPr>
            <p:cNvPr id="9890" name="Picture 235" descr="ERRORS"/>
            <p:cNvPicPr>
              <a:picLocks noChangeAspect="1" noChangeArrowheads="1"/>
            </p:cNvPicPr>
            <p:nvPr/>
          </p:nvPicPr>
          <p:blipFill>
            <a:blip r:embed="rId4" cstate="print"/>
            <a:srcRect l="49699" t="26390" r="46640" b="69443"/>
            <a:stretch>
              <a:fillRect/>
            </a:stretch>
          </p:blipFill>
          <p:spPr bwMode="auto">
            <a:xfrm>
              <a:off x="3838" y="2540"/>
              <a:ext cx="144" cy="144"/>
            </a:xfrm>
            <a:prstGeom prst="rect">
              <a:avLst/>
            </a:prstGeom>
            <a:noFill/>
            <a:ln w="9525">
              <a:noFill/>
              <a:miter lim="800000"/>
              <a:headEnd/>
              <a:tailEnd/>
            </a:ln>
          </p:spPr>
        </p:pic>
        <p:pic>
          <p:nvPicPr>
            <p:cNvPr id="9891" name="Picture 236" descr="ERRORS"/>
            <p:cNvPicPr>
              <a:picLocks noChangeAspect="1" noChangeArrowheads="1"/>
            </p:cNvPicPr>
            <p:nvPr/>
          </p:nvPicPr>
          <p:blipFill>
            <a:blip r:embed="rId4" cstate="print"/>
            <a:srcRect l="49699" t="26390" r="46640" b="69443"/>
            <a:stretch>
              <a:fillRect/>
            </a:stretch>
          </p:blipFill>
          <p:spPr bwMode="auto">
            <a:xfrm>
              <a:off x="4076" y="2540"/>
              <a:ext cx="144" cy="144"/>
            </a:xfrm>
            <a:prstGeom prst="rect">
              <a:avLst/>
            </a:prstGeom>
            <a:noFill/>
            <a:ln w="9525">
              <a:noFill/>
              <a:miter lim="800000"/>
              <a:headEnd/>
              <a:tailEnd/>
            </a:ln>
          </p:spPr>
        </p:pic>
        <p:pic>
          <p:nvPicPr>
            <p:cNvPr id="9892" name="Picture 237" descr="ERRORS"/>
            <p:cNvPicPr>
              <a:picLocks noChangeAspect="1" noChangeArrowheads="1"/>
            </p:cNvPicPr>
            <p:nvPr/>
          </p:nvPicPr>
          <p:blipFill>
            <a:blip r:embed="rId4" cstate="print"/>
            <a:srcRect l="49699" t="26390" r="46640" b="69443"/>
            <a:stretch>
              <a:fillRect/>
            </a:stretch>
          </p:blipFill>
          <p:spPr bwMode="auto">
            <a:xfrm>
              <a:off x="4320" y="2544"/>
              <a:ext cx="144" cy="144"/>
            </a:xfrm>
            <a:prstGeom prst="rect">
              <a:avLst/>
            </a:prstGeom>
            <a:noFill/>
            <a:ln w="9525">
              <a:noFill/>
              <a:miter lim="800000"/>
              <a:headEnd/>
              <a:tailEnd/>
            </a:ln>
          </p:spPr>
        </p:pic>
        <p:pic>
          <p:nvPicPr>
            <p:cNvPr id="9893" name="Picture 238" descr="ERRORS"/>
            <p:cNvPicPr>
              <a:picLocks noChangeAspect="1" noChangeArrowheads="1"/>
            </p:cNvPicPr>
            <p:nvPr/>
          </p:nvPicPr>
          <p:blipFill>
            <a:blip r:embed="rId4" cstate="print"/>
            <a:srcRect l="49699" t="26390" r="46640" b="69443"/>
            <a:stretch>
              <a:fillRect/>
            </a:stretch>
          </p:blipFill>
          <p:spPr bwMode="auto">
            <a:xfrm>
              <a:off x="4560" y="2544"/>
              <a:ext cx="144" cy="144"/>
            </a:xfrm>
            <a:prstGeom prst="rect">
              <a:avLst/>
            </a:prstGeom>
            <a:noFill/>
            <a:ln w="9525">
              <a:noFill/>
              <a:miter lim="800000"/>
              <a:headEnd/>
              <a:tailEnd/>
            </a:ln>
          </p:spPr>
        </p:pic>
        <p:pic>
          <p:nvPicPr>
            <p:cNvPr id="9894" name="Picture 239" descr="ERRORS"/>
            <p:cNvPicPr>
              <a:picLocks noChangeAspect="1" noChangeArrowheads="1"/>
            </p:cNvPicPr>
            <p:nvPr/>
          </p:nvPicPr>
          <p:blipFill>
            <a:blip r:embed="rId4" cstate="print"/>
            <a:srcRect l="49699" t="26390" r="46640" b="69443"/>
            <a:stretch>
              <a:fillRect/>
            </a:stretch>
          </p:blipFill>
          <p:spPr bwMode="auto">
            <a:xfrm>
              <a:off x="4798" y="2544"/>
              <a:ext cx="144" cy="144"/>
            </a:xfrm>
            <a:prstGeom prst="rect">
              <a:avLst/>
            </a:prstGeom>
            <a:noFill/>
            <a:ln w="9525">
              <a:noFill/>
              <a:miter lim="800000"/>
              <a:headEnd/>
              <a:tailEnd/>
            </a:ln>
          </p:spPr>
        </p:pic>
        <p:pic>
          <p:nvPicPr>
            <p:cNvPr id="9895" name="Picture 240" descr="ERRORS"/>
            <p:cNvPicPr>
              <a:picLocks noChangeAspect="1" noChangeArrowheads="1"/>
            </p:cNvPicPr>
            <p:nvPr/>
          </p:nvPicPr>
          <p:blipFill>
            <a:blip r:embed="rId4" cstate="print"/>
            <a:srcRect l="49699" t="26390" r="46640" b="69443"/>
            <a:stretch>
              <a:fillRect/>
            </a:stretch>
          </p:blipFill>
          <p:spPr bwMode="auto">
            <a:xfrm>
              <a:off x="5039" y="2544"/>
              <a:ext cx="144" cy="144"/>
            </a:xfrm>
            <a:prstGeom prst="rect">
              <a:avLst/>
            </a:prstGeom>
            <a:noFill/>
            <a:ln w="9525">
              <a:noFill/>
              <a:miter lim="800000"/>
              <a:headEnd/>
              <a:tailEnd/>
            </a:ln>
          </p:spPr>
        </p:pic>
        <p:pic>
          <p:nvPicPr>
            <p:cNvPr id="9896" name="Picture 241" descr="ERRORS"/>
            <p:cNvPicPr>
              <a:picLocks noChangeAspect="1" noChangeArrowheads="1"/>
            </p:cNvPicPr>
            <p:nvPr/>
          </p:nvPicPr>
          <p:blipFill>
            <a:blip r:embed="rId4" cstate="print"/>
            <a:srcRect l="49699" t="26390" r="46640" b="69443"/>
            <a:stretch>
              <a:fillRect/>
            </a:stretch>
          </p:blipFill>
          <p:spPr bwMode="auto">
            <a:xfrm>
              <a:off x="3358" y="2786"/>
              <a:ext cx="144" cy="144"/>
            </a:xfrm>
            <a:prstGeom prst="rect">
              <a:avLst/>
            </a:prstGeom>
            <a:noFill/>
            <a:ln w="9525">
              <a:noFill/>
              <a:miter lim="800000"/>
              <a:headEnd/>
              <a:tailEnd/>
            </a:ln>
          </p:spPr>
        </p:pic>
        <p:pic>
          <p:nvPicPr>
            <p:cNvPr id="9897" name="Picture 242" descr="ERRORS"/>
            <p:cNvPicPr>
              <a:picLocks noChangeAspect="1" noChangeArrowheads="1"/>
            </p:cNvPicPr>
            <p:nvPr/>
          </p:nvPicPr>
          <p:blipFill>
            <a:blip r:embed="rId4" cstate="print"/>
            <a:srcRect l="49699" t="26390" r="46640" b="69443"/>
            <a:stretch>
              <a:fillRect/>
            </a:stretch>
          </p:blipFill>
          <p:spPr bwMode="auto">
            <a:xfrm>
              <a:off x="3594" y="2780"/>
              <a:ext cx="144" cy="144"/>
            </a:xfrm>
            <a:prstGeom prst="rect">
              <a:avLst/>
            </a:prstGeom>
            <a:noFill/>
            <a:ln w="9525">
              <a:noFill/>
              <a:miter lim="800000"/>
              <a:headEnd/>
              <a:tailEnd/>
            </a:ln>
          </p:spPr>
        </p:pic>
        <p:pic>
          <p:nvPicPr>
            <p:cNvPr id="9898" name="Picture 243" descr="ERRORS"/>
            <p:cNvPicPr>
              <a:picLocks noChangeAspect="1" noChangeArrowheads="1"/>
            </p:cNvPicPr>
            <p:nvPr/>
          </p:nvPicPr>
          <p:blipFill>
            <a:blip r:embed="rId4" cstate="print"/>
            <a:srcRect l="49699" t="26390" r="46640" b="69443"/>
            <a:stretch>
              <a:fillRect/>
            </a:stretch>
          </p:blipFill>
          <p:spPr bwMode="auto">
            <a:xfrm>
              <a:off x="3838" y="2780"/>
              <a:ext cx="144" cy="144"/>
            </a:xfrm>
            <a:prstGeom prst="rect">
              <a:avLst/>
            </a:prstGeom>
            <a:noFill/>
            <a:ln w="9525">
              <a:noFill/>
              <a:miter lim="800000"/>
              <a:headEnd/>
              <a:tailEnd/>
            </a:ln>
          </p:spPr>
        </p:pic>
        <p:pic>
          <p:nvPicPr>
            <p:cNvPr id="9899" name="Picture 244" descr="ERRORS"/>
            <p:cNvPicPr>
              <a:picLocks noChangeAspect="1" noChangeArrowheads="1"/>
            </p:cNvPicPr>
            <p:nvPr/>
          </p:nvPicPr>
          <p:blipFill>
            <a:blip r:embed="rId4" cstate="print"/>
            <a:srcRect l="49699" t="26390" r="46640" b="69443"/>
            <a:stretch>
              <a:fillRect/>
            </a:stretch>
          </p:blipFill>
          <p:spPr bwMode="auto">
            <a:xfrm>
              <a:off x="4076" y="2780"/>
              <a:ext cx="144" cy="144"/>
            </a:xfrm>
            <a:prstGeom prst="rect">
              <a:avLst/>
            </a:prstGeom>
            <a:noFill/>
            <a:ln w="9525">
              <a:noFill/>
              <a:miter lim="800000"/>
              <a:headEnd/>
              <a:tailEnd/>
            </a:ln>
          </p:spPr>
        </p:pic>
        <p:pic>
          <p:nvPicPr>
            <p:cNvPr id="9900" name="Picture 245" descr="ERRORS"/>
            <p:cNvPicPr>
              <a:picLocks noChangeAspect="1" noChangeArrowheads="1"/>
            </p:cNvPicPr>
            <p:nvPr/>
          </p:nvPicPr>
          <p:blipFill>
            <a:blip r:embed="rId4" cstate="print"/>
            <a:srcRect l="49699" t="26390" r="46640" b="69443"/>
            <a:stretch>
              <a:fillRect/>
            </a:stretch>
          </p:blipFill>
          <p:spPr bwMode="auto">
            <a:xfrm>
              <a:off x="4320" y="2784"/>
              <a:ext cx="144" cy="144"/>
            </a:xfrm>
            <a:prstGeom prst="rect">
              <a:avLst/>
            </a:prstGeom>
            <a:noFill/>
            <a:ln w="9525">
              <a:noFill/>
              <a:miter lim="800000"/>
              <a:headEnd/>
              <a:tailEnd/>
            </a:ln>
          </p:spPr>
        </p:pic>
        <p:pic>
          <p:nvPicPr>
            <p:cNvPr id="9901" name="Picture 246" descr="ERRORS"/>
            <p:cNvPicPr>
              <a:picLocks noChangeAspect="1" noChangeArrowheads="1"/>
            </p:cNvPicPr>
            <p:nvPr/>
          </p:nvPicPr>
          <p:blipFill>
            <a:blip r:embed="rId4" cstate="print"/>
            <a:srcRect l="49699" t="26390" r="46640" b="69443"/>
            <a:stretch>
              <a:fillRect/>
            </a:stretch>
          </p:blipFill>
          <p:spPr bwMode="auto">
            <a:xfrm>
              <a:off x="4560" y="2784"/>
              <a:ext cx="144" cy="144"/>
            </a:xfrm>
            <a:prstGeom prst="rect">
              <a:avLst/>
            </a:prstGeom>
            <a:noFill/>
            <a:ln w="9525">
              <a:noFill/>
              <a:miter lim="800000"/>
              <a:headEnd/>
              <a:tailEnd/>
            </a:ln>
          </p:spPr>
        </p:pic>
        <p:pic>
          <p:nvPicPr>
            <p:cNvPr id="9902" name="Picture 247" descr="ERRORS"/>
            <p:cNvPicPr>
              <a:picLocks noChangeAspect="1" noChangeArrowheads="1"/>
            </p:cNvPicPr>
            <p:nvPr/>
          </p:nvPicPr>
          <p:blipFill>
            <a:blip r:embed="rId4" cstate="print"/>
            <a:srcRect l="49699" t="26390" r="46640" b="69443"/>
            <a:stretch>
              <a:fillRect/>
            </a:stretch>
          </p:blipFill>
          <p:spPr bwMode="auto">
            <a:xfrm>
              <a:off x="4798" y="2784"/>
              <a:ext cx="144" cy="144"/>
            </a:xfrm>
            <a:prstGeom prst="rect">
              <a:avLst/>
            </a:prstGeom>
            <a:noFill/>
            <a:ln w="9525">
              <a:noFill/>
              <a:miter lim="800000"/>
              <a:headEnd/>
              <a:tailEnd/>
            </a:ln>
          </p:spPr>
        </p:pic>
        <p:pic>
          <p:nvPicPr>
            <p:cNvPr id="9903" name="Picture 248" descr="ERRORS"/>
            <p:cNvPicPr>
              <a:picLocks noChangeAspect="1" noChangeArrowheads="1"/>
            </p:cNvPicPr>
            <p:nvPr/>
          </p:nvPicPr>
          <p:blipFill>
            <a:blip r:embed="rId4" cstate="print"/>
            <a:srcRect l="49699" t="26390" r="46640" b="69443"/>
            <a:stretch>
              <a:fillRect/>
            </a:stretch>
          </p:blipFill>
          <p:spPr bwMode="auto">
            <a:xfrm>
              <a:off x="5030" y="2769"/>
              <a:ext cx="144" cy="144"/>
            </a:xfrm>
            <a:prstGeom prst="rect">
              <a:avLst/>
            </a:prstGeom>
            <a:noFill/>
            <a:ln w="9525">
              <a:noFill/>
              <a:miter lim="800000"/>
              <a:headEnd/>
              <a:tailEnd/>
            </a:ln>
          </p:spPr>
        </p:pic>
        <p:pic>
          <p:nvPicPr>
            <p:cNvPr id="9904" name="Picture 249" descr="ERRORS"/>
            <p:cNvPicPr>
              <a:picLocks noChangeAspect="1" noChangeArrowheads="1"/>
            </p:cNvPicPr>
            <p:nvPr/>
          </p:nvPicPr>
          <p:blipFill>
            <a:blip r:embed="rId4" cstate="print"/>
            <a:srcRect l="49699" t="26390" r="46640" b="69443"/>
            <a:stretch>
              <a:fillRect/>
            </a:stretch>
          </p:blipFill>
          <p:spPr bwMode="auto">
            <a:xfrm>
              <a:off x="3385" y="2984"/>
              <a:ext cx="144" cy="144"/>
            </a:xfrm>
            <a:prstGeom prst="rect">
              <a:avLst/>
            </a:prstGeom>
            <a:noFill/>
            <a:ln w="9525">
              <a:noFill/>
              <a:miter lim="800000"/>
              <a:headEnd/>
              <a:tailEnd/>
            </a:ln>
          </p:spPr>
        </p:pic>
        <p:pic>
          <p:nvPicPr>
            <p:cNvPr id="9905" name="Picture 250" descr="ERRORS"/>
            <p:cNvPicPr>
              <a:picLocks noChangeAspect="1" noChangeArrowheads="1"/>
            </p:cNvPicPr>
            <p:nvPr/>
          </p:nvPicPr>
          <p:blipFill>
            <a:blip r:embed="rId4" cstate="print"/>
            <a:srcRect l="49699" t="26390" r="46640" b="69443"/>
            <a:stretch>
              <a:fillRect/>
            </a:stretch>
          </p:blipFill>
          <p:spPr bwMode="auto">
            <a:xfrm>
              <a:off x="3600" y="3014"/>
              <a:ext cx="144" cy="144"/>
            </a:xfrm>
            <a:prstGeom prst="rect">
              <a:avLst/>
            </a:prstGeom>
            <a:noFill/>
            <a:ln w="9525">
              <a:noFill/>
              <a:miter lim="800000"/>
              <a:headEnd/>
              <a:tailEnd/>
            </a:ln>
          </p:spPr>
        </p:pic>
        <p:pic>
          <p:nvPicPr>
            <p:cNvPr id="9906" name="Picture 251" descr="ERRORS"/>
            <p:cNvPicPr>
              <a:picLocks noChangeAspect="1" noChangeArrowheads="1"/>
            </p:cNvPicPr>
            <p:nvPr/>
          </p:nvPicPr>
          <p:blipFill>
            <a:blip r:embed="rId4" cstate="print"/>
            <a:srcRect l="49699" t="26390" r="46640" b="69443"/>
            <a:stretch>
              <a:fillRect/>
            </a:stretch>
          </p:blipFill>
          <p:spPr bwMode="auto">
            <a:xfrm>
              <a:off x="3838" y="3017"/>
              <a:ext cx="144" cy="144"/>
            </a:xfrm>
            <a:prstGeom prst="rect">
              <a:avLst/>
            </a:prstGeom>
            <a:noFill/>
            <a:ln w="9525">
              <a:noFill/>
              <a:miter lim="800000"/>
              <a:headEnd/>
              <a:tailEnd/>
            </a:ln>
          </p:spPr>
        </p:pic>
        <p:pic>
          <p:nvPicPr>
            <p:cNvPr id="9907" name="Picture 252" descr="ERRORS"/>
            <p:cNvPicPr>
              <a:picLocks noChangeAspect="1" noChangeArrowheads="1"/>
            </p:cNvPicPr>
            <p:nvPr/>
          </p:nvPicPr>
          <p:blipFill>
            <a:blip r:embed="rId4" cstate="print"/>
            <a:srcRect l="49699" t="26390" r="46640" b="69443"/>
            <a:stretch>
              <a:fillRect/>
            </a:stretch>
          </p:blipFill>
          <p:spPr bwMode="auto">
            <a:xfrm>
              <a:off x="4073" y="3020"/>
              <a:ext cx="144" cy="144"/>
            </a:xfrm>
            <a:prstGeom prst="rect">
              <a:avLst/>
            </a:prstGeom>
            <a:noFill/>
            <a:ln w="9525">
              <a:noFill/>
              <a:miter lim="800000"/>
              <a:headEnd/>
              <a:tailEnd/>
            </a:ln>
          </p:spPr>
        </p:pic>
        <p:pic>
          <p:nvPicPr>
            <p:cNvPr id="9908" name="Picture 253" descr="ERRORS"/>
            <p:cNvPicPr>
              <a:picLocks noChangeAspect="1" noChangeArrowheads="1"/>
            </p:cNvPicPr>
            <p:nvPr/>
          </p:nvPicPr>
          <p:blipFill>
            <a:blip r:embed="rId4" cstate="print"/>
            <a:srcRect l="49699" t="26390" r="46640" b="69443"/>
            <a:stretch>
              <a:fillRect/>
            </a:stretch>
          </p:blipFill>
          <p:spPr bwMode="auto">
            <a:xfrm>
              <a:off x="4317" y="3024"/>
              <a:ext cx="144" cy="144"/>
            </a:xfrm>
            <a:prstGeom prst="rect">
              <a:avLst/>
            </a:prstGeom>
            <a:noFill/>
            <a:ln w="9525">
              <a:noFill/>
              <a:miter lim="800000"/>
              <a:headEnd/>
              <a:tailEnd/>
            </a:ln>
          </p:spPr>
        </p:pic>
        <p:pic>
          <p:nvPicPr>
            <p:cNvPr id="9909" name="Picture 254" descr="ERRORS"/>
            <p:cNvPicPr>
              <a:picLocks noChangeAspect="1" noChangeArrowheads="1"/>
            </p:cNvPicPr>
            <p:nvPr/>
          </p:nvPicPr>
          <p:blipFill>
            <a:blip r:embed="rId4" cstate="print"/>
            <a:srcRect l="49699" t="26390" r="46640" b="69443"/>
            <a:stretch>
              <a:fillRect/>
            </a:stretch>
          </p:blipFill>
          <p:spPr bwMode="auto">
            <a:xfrm>
              <a:off x="4557" y="3024"/>
              <a:ext cx="144" cy="144"/>
            </a:xfrm>
            <a:prstGeom prst="rect">
              <a:avLst/>
            </a:prstGeom>
            <a:noFill/>
            <a:ln w="9525">
              <a:noFill/>
              <a:miter lim="800000"/>
              <a:headEnd/>
              <a:tailEnd/>
            </a:ln>
          </p:spPr>
        </p:pic>
        <p:pic>
          <p:nvPicPr>
            <p:cNvPr id="9910" name="Picture 255" descr="ERRORS"/>
            <p:cNvPicPr>
              <a:picLocks noChangeAspect="1" noChangeArrowheads="1"/>
            </p:cNvPicPr>
            <p:nvPr/>
          </p:nvPicPr>
          <p:blipFill>
            <a:blip r:embed="rId4" cstate="print"/>
            <a:srcRect l="49699" t="26390" r="46640" b="69443"/>
            <a:stretch>
              <a:fillRect/>
            </a:stretch>
          </p:blipFill>
          <p:spPr bwMode="auto">
            <a:xfrm>
              <a:off x="4798" y="3018"/>
              <a:ext cx="144" cy="144"/>
            </a:xfrm>
            <a:prstGeom prst="rect">
              <a:avLst/>
            </a:prstGeom>
            <a:noFill/>
            <a:ln w="9525">
              <a:noFill/>
              <a:miter lim="800000"/>
              <a:headEnd/>
              <a:tailEnd/>
            </a:ln>
          </p:spPr>
        </p:pic>
        <p:pic>
          <p:nvPicPr>
            <p:cNvPr id="9911" name="Picture 256" descr="ERRORS"/>
            <p:cNvPicPr>
              <a:picLocks noChangeAspect="1" noChangeArrowheads="1"/>
            </p:cNvPicPr>
            <p:nvPr/>
          </p:nvPicPr>
          <p:blipFill>
            <a:blip r:embed="rId4" cstate="print"/>
            <a:srcRect l="49699" t="26390" r="46640" b="69443"/>
            <a:stretch>
              <a:fillRect/>
            </a:stretch>
          </p:blipFill>
          <p:spPr bwMode="auto">
            <a:xfrm>
              <a:off x="5009" y="2982"/>
              <a:ext cx="144" cy="144"/>
            </a:xfrm>
            <a:prstGeom prst="rect">
              <a:avLst/>
            </a:prstGeom>
            <a:noFill/>
            <a:ln w="9525">
              <a:noFill/>
              <a:miter lim="800000"/>
              <a:headEnd/>
              <a:tailEnd/>
            </a:ln>
          </p:spPr>
        </p:pic>
      </p:grpSp>
      <p:sp>
        <p:nvSpPr>
          <p:cNvPr id="9247" name="Line 257"/>
          <p:cNvSpPr>
            <a:spLocks noChangeShapeType="1"/>
          </p:cNvSpPr>
          <p:nvPr/>
        </p:nvSpPr>
        <p:spPr bwMode="auto">
          <a:xfrm rot="-5400000">
            <a:off x="-12700" y="4800601"/>
            <a:ext cx="2498725" cy="0"/>
          </a:xfrm>
          <a:prstGeom prst="line">
            <a:avLst/>
          </a:prstGeom>
          <a:noFill/>
          <a:ln w="28575">
            <a:solidFill>
              <a:schemeClr val="tx1"/>
            </a:solidFill>
            <a:round/>
            <a:headEnd/>
            <a:tailEnd/>
          </a:ln>
        </p:spPr>
        <p:txBody>
          <a:bodyPr wrap="none" anchor="ctr"/>
          <a:lstStyle/>
          <a:p>
            <a:endParaRPr lang="en-US" dirty="0">
              <a:latin typeface="Agilent TT Cond" pitchFamily="34" charset="0"/>
            </a:endParaRPr>
          </a:p>
        </p:txBody>
      </p:sp>
      <p:sp>
        <p:nvSpPr>
          <p:cNvPr id="9248" name="Line 258"/>
          <p:cNvSpPr>
            <a:spLocks noChangeShapeType="1"/>
          </p:cNvSpPr>
          <p:nvPr/>
        </p:nvSpPr>
        <p:spPr bwMode="auto">
          <a:xfrm>
            <a:off x="227013" y="3705225"/>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49" name="Line 259"/>
          <p:cNvSpPr>
            <a:spLocks noChangeShapeType="1"/>
          </p:cNvSpPr>
          <p:nvPr/>
        </p:nvSpPr>
        <p:spPr bwMode="auto">
          <a:xfrm>
            <a:off x="227013" y="3986213"/>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0" name="Line 260"/>
          <p:cNvSpPr>
            <a:spLocks noChangeShapeType="1"/>
          </p:cNvSpPr>
          <p:nvPr/>
        </p:nvSpPr>
        <p:spPr bwMode="auto">
          <a:xfrm>
            <a:off x="227013" y="4257675"/>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1" name="Line 261"/>
          <p:cNvSpPr>
            <a:spLocks noChangeShapeType="1"/>
          </p:cNvSpPr>
          <p:nvPr/>
        </p:nvSpPr>
        <p:spPr bwMode="auto">
          <a:xfrm>
            <a:off x="227013" y="4529138"/>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2" name="Line 262"/>
          <p:cNvSpPr>
            <a:spLocks noChangeShapeType="1"/>
          </p:cNvSpPr>
          <p:nvPr/>
        </p:nvSpPr>
        <p:spPr bwMode="auto">
          <a:xfrm>
            <a:off x="227013" y="4800600"/>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3" name="Line 263"/>
          <p:cNvSpPr>
            <a:spLocks noChangeShapeType="1"/>
          </p:cNvSpPr>
          <p:nvPr/>
        </p:nvSpPr>
        <p:spPr bwMode="auto">
          <a:xfrm>
            <a:off x="227013" y="5072063"/>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4" name="Line 264"/>
          <p:cNvSpPr>
            <a:spLocks noChangeShapeType="1"/>
          </p:cNvSpPr>
          <p:nvPr/>
        </p:nvSpPr>
        <p:spPr bwMode="auto">
          <a:xfrm>
            <a:off x="227013" y="5343525"/>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5" name="Line 265"/>
          <p:cNvSpPr>
            <a:spLocks noChangeShapeType="1"/>
          </p:cNvSpPr>
          <p:nvPr/>
        </p:nvSpPr>
        <p:spPr bwMode="auto">
          <a:xfrm>
            <a:off x="227013" y="5614988"/>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6" name="Line 266"/>
          <p:cNvSpPr>
            <a:spLocks noChangeShapeType="1"/>
          </p:cNvSpPr>
          <p:nvPr/>
        </p:nvSpPr>
        <p:spPr bwMode="auto">
          <a:xfrm>
            <a:off x="227013" y="5886450"/>
            <a:ext cx="2017712"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7" name="Line 267"/>
          <p:cNvSpPr>
            <a:spLocks noChangeShapeType="1"/>
          </p:cNvSpPr>
          <p:nvPr/>
        </p:nvSpPr>
        <p:spPr bwMode="auto">
          <a:xfrm rot="-5400000">
            <a:off x="-859631" y="4799807"/>
            <a:ext cx="2173287"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8" name="Line 268"/>
          <p:cNvSpPr>
            <a:spLocks noChangeShapeType="1"/>
          </p:cNvSpPr>
          <p:nvPr/>
        </p:nvSpPr>
        <p:spPr bwMode="auto">
          <a:xfrm rot="-5400000">
            <a:off x="-608806" y="4799807"/>
            <a:ext cx="2173287"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59" name="Line 269"/>
          <p:cNvSpPr>
            <a:spLocks noChangeShapeType="1"/>
          </p:cNvSpPr>
          <p:nvPr/>
        </p:nvSpPr>
        <p:spPr bwMode="auto">
          <a:xfrm rot="-5400000">
            <a:off x="-356394" y="4799807"/>
            <a:ext cx="2173287"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60" name="Line 270"/>
          <p:cNvSpPr>
            <a:spLocks noChangeShapeType="1"/>
          </p:cNvSpPr>
          <p:nvPr/>
        </p:nvSpPr>
        <p:spPr bwMode="auto">
          <a:xfrm rot="-5400000">
            <a:off x="-103981" y="4799807"/>
            <a:ext cx="2173287"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61" name="Line 271"/>
          <p:cNvSpPr>
            <a:spLocks noChangeShapeType="1"/>
          </p:cNvSpPr>
          <p:nvPr/>
        </p:nvSpPr>
        <p:spPr bwMode="auto">
          <a:xfrm rot="-5400000">
            <a:off x="150813" y="4800600"/>
            <a:ext cx="2171700"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62" name="Line 272"/>
          <p:cNvSpPr>
            <a:spLocks noChangeShapeType="1"/>
          </p:cNvSpPr>
          <p:nvPr/>
        </p:nvSpPr>
        <p:spPr bwMode="auto">
          <a:xfrm rot="-5400000">
            <a:off x="400844" y="4799807"/>
            <a:ext cx="2173287"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63" name="Line 273"/>
          <p:cNvSpPr>
            <a:spLocks noChangeShapeType="1"/>
          </p:cNvSpPr>
          <p:nvPr/>
        </p:nvSpPr>
        <p:spPr bwMode="auto">
          <a:xfrm rot="-5400000">
            <a:off x="653256" y="4799807"/>
            <a:ext cx="2173287"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64" name="Line 274"/>
          <p:cNvSpPr>
            <a:spLocks noChangeShapeType="1"/>
          </p:cNvSpPr>
          <p:nvPr/>
        </p:nvSpPr>
        <p:spPr bwMode="auto">
          <a:xfrm rot="-5400000">
            <a:off x="905669" y="4799807"/>
            <a:ext cx="2173287"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65" name="Line 275"/>
          <p:cNvSpPr>
            <a:spLocks noChangeShapeType="1"/>
          </p:cNvSpPr>
          <p:nvPr/>
        </p:nvSpPr>
        <p:spPr bwMode="auto">
          <a:xfrm rot="-5400000">
            <a:off x="1156494" y="4799807"/>
            <a:ext cx="2173287" cy="0"/>
          </a:xfrm>
          <a:prstGeom prst="line">
            <a:avLst/>
          </a:prstGeom>
          <a:noFill/>
          <a:ln w="12700">
            <a:solidFill>
              <a:schemeClr val="tx2"/>
            </a:solidFill>
            <a:round/>
            <a:headEnd/>
            <a:tailEnd/>
          </a:ln>
        </p:spPr>
        <p:txBody>
          <a:bodyPr wrap="none" anchor="ctr"/>
          <a:lstStyle/>
          <a:p>
            <a:endParaRPr lang="en-US" dirty="0">
              <a:latin typeface="Agilent TT Cond" pitchFamily="34" charset="0"/>
            </a:endParaRPr>
          </a:p>
        </p:txBody>
      </p:sp>
      <p:sp>
        <p:nvSpPr>
          <p:cNvPr id="9266" name="Line 276"/>
          <p:cNvSpPr>
            <a:spLocks noChangeShapeType="1"/>
          </p:cNvSpPr>
          <p:nvPr/>
        </p:nvSpPr>
        <p:spPr bwMode="auto">
          <a:xfrm>
            <a:off x="76200" y="4800600"/>
            <a:ext cx="2319338" cy="0"/>
          </a:xfrm>
          <a:prstGeom prst="line">
            <a:avLst/>
          </a:prstGeom>
          <a:noFill/>
          <a:ln w="28575">
            <a:solidFill>
              <a:schemeClr val="tx1"/>
            </a:solidFill>
            <a:round/>
            <a:headEnd/>
            <a:tailEnd/>
          </a:ln>
        </p:spPr>
        <p:txBody>
          <a:bodyPr wrap="none" anchor="ctr"/>
          <a:lstStyle/>
          <a:p>
            <a:endParaRPr lang="en-US" dirty="0">
              <a:latin typeface="Agilent TT Cond" pitchFamily="34" charset="0"/>
            </a:endParaRPr>
          </a:p>
        </p:txBody>
      </p:sp>
      <p:sp>
        <p:nvSpPr>
          <p:cNvPr id="9267" name="Text Box 277"/>
          <p:cNvSpPr txBox="1">
            <a:spLocks noChangeArrowheads="1"/>
          </p:cNvSpPr>
          <p:nvPr/>
        </p:nvSpPr>
        <p:spPr bwMode="auto">
          <a:xfrm>
            <a:off x="1239714" y="3238500"/>
            <a:ext cx="320921" cy="369332"/>
          </a:xfrm>
          <a:prstGeom prst="rect">
            <a:avLst/>
          </a:prstGeom>
          <a:noFill/>
          <a:ln w="12700">
            <a:noFill/>
            <a:miter lim="800000"/>
            <a:headEnd/>
            <a:tailEnd/>
          </a:ln>
        </p:spPr>
        <p:txBody>
          <a:bodyPr wrap="none">
            <a:spAutoFit/>
          </a:bodyPr>
          <a:lstStyle/>
          <a:p>
            <a:pPr algn="ctr"/>
            <a:r>
              <a:rPr lang="en-US" sz="1800" dirty="0">
                <a:latin typeface="Agilent TT Cond" pitchFamily="34" charset="0"/>
              </a:rPr>
              <a:t>Q</a:t>
            </a:r>
          </a:p>
        </p:txBody>
      </p:sp>
      <p:sp>
        <p:nvSpPr>
          <p:cNvPr id="9268" name="Text Box 278"/>
          <p:cNvSpPr txBox="1">
            <a:spLocks noChangeArrowheads="1"/>
          </p:cNvSpPr>
          <p:nvPr/>
        </p:nvSpPr>
        <p:spPr bwMode="auto">
          <a:xfrm>
            <a:off x="2360613" y="4664075"/>
            <a:ext cx="247650" cy="366713"/>
          </a:xfrm>
          <a:prstGeom prst="rect">
            <a:avLst/>
          </a:prstGeom>
          <a:noFill/>
          <a:ln w="12700">
            <a:noFill/>
            <a:miter lim="800000"/>
            <a:headEnd/>
            <a:tailEnd/>
          </a:ln>
        </p:spPr>
        <p:txBody>
          <a:bodyPr wrap="none">
            <a:spAutoFit/>
          </a:bodyPr>
          <a:lstStyle/>
          <a:p>
            <a:pPr algn="ctr"/>
            <a:r>
              <a:rPr lang="en-US" sz="1800" dirty="0">
                <a:latin typeface="Agilent TT Cond" pitchFamily="34" charset="0"/>
              </a:rPr>
              <a:t>I</a:t>
            </a:r>
          </a:p>
        </p:txBody>
      </p:sp>
      <p:grpSp>
        <p:nvGrpSpPr>
          <p:cNvPr id="9269" name="Group 279"/>
          <p:cNvGrpSpPr>
            <a:grpSpLocks/>
          </p:cNvGrpSpPr>
          <p:nvPr/>
        </p:nvGrpSpPr>
        <p:grpSpPr bwMode="auto">
          <a:xfrm>
            <a:off x="330200" y="3822700"/>
            <a:ext cx="1812925" cy="1955800"/>
            <a:chOff x="3288" y="1270"/>
            <a:chExt cx="1726" cy="1728"/>
          </a:xfrm>
        </p:grpSpPr>
        <p:grpSp>
          <p:nvGrpSpPr>
            <p:cNvPr id="9776" name="Group 280"/>
            <p:cNvGrpSpPr>
              <a:grpSpLocks/>
            </p:cNvGrpSpPr>
            <p:nvPr/>
          </p:nvGrpSpPr>
          <p:grpSpPr bwMode="auto">
            <a:xfrm>
              <a:off x="3288" y="1270"/>
              <a:ext cx="1726" cy="50"/>
              <a:chOff x="3288" y="1270"/>
              <a:chExt cx="1726" cy="50"/>
            </a:xfrm>
          </p:grpSpPr>
          <p:sp>
            <p:nvSpPr>
              <p:cNvPr id="9840" name="Oval 281"/>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41" name="Oval 282"/>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42" name="Oval 283"/>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43" name="Oval 284"/>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44" name="Oval 285"/>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45" name="Oval 286"/>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46" name="Oval 287"/>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47" name="Oval 288"/>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77" name="Group 289"/>
            <p:cNvGrpSpPr>
              <a:grpSpLocks/>
            </p:cNvGrpSpPr>
            <p:nvPr/>
          </p:nvGrpSpPr>
          <p:grpSpPr bwMode="auto">
            <a:xfrm>
              <a:off x="3288" y="1510"/>
              <a:ext cx="1726" cy="50"/>
              <a:chOff x="3288" y="1270"/>
              <a:chExt cx="1726" cy="50"/>
            </a:xfrm>
          </p:grpSpPr>
          <p:sp>
            <p:nvSpPr>
              <p:cNvPr id="9832" name="Oval 290"/>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3" name="Oval 291"/>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4" name="Oval 292"/>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5" name="Oval 293"/>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6" name="Oval 294"/>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7" name="Oval 295"/>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8" name="Oval 296"/>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9" name="Oval 297"/>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78" name="Group 298"/>
            <p:cNvGrpSpPr>
              <a:grpSpLocks/>
            </p:cNvGrpSpPr>
            <p:nvPr/>
          </p:nvGrpSpPr>
          <p:grpSpPr bwMode="auto">
            <a:xfrm>
              <a:off x="3288" y="1750"/>
              <a:ext cx="1726" cy="50"/>
              <a:chOff x="3288" y="1270"/>
              <a:chExt cx="1726" cy="50"/>
            </a:xfrm>
          </p:grpSpPr>
          <p:sp>
            <p:nvSpPr>
              <p:cNvPr id="9824" name="Oval 299"/>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5" name="Oval 300"/>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6" name="Oval 301"/>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7" name="Oval 302"/>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8" name="Oval 303"/>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9" name="Oval 304"/>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0" name="Oval 305"/>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31" name="Oval 306"/>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79" name="Group 307"/>
            <p:cNvGrpSpPr>
              <a:grpSpLocks/>
            </p:cNvGrpSpPr>
            <p:nvPr/>
          </p:nvGrpSpPr>
          <p:grpSpPr bwMode="auto">
            <a:xfrm>
              <a:off x="3288" y="1990"/>
              <a:ext cx="1726" cy="50"/>
              <a:chOff x="3288" y="1270"/>
              <a:chExt cx="1726" cy="50"/>
            </a:xfrm>
          </p:grpSpPr>
          <p:sp>
            <p:nvSpPr>
              <p:cNvPr id="9816" name="Oval 308"/>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7" name="Oval 309"/>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8" name="Oval 310"/>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9" name="Oval 311"/>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0" name="Oval 312"/>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1" name="Oval 313"/>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2" name="Oval 314"/>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23" name="Oval 315"/>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80" name="Group 316"/>
            <p:cNvGrpSpPr>
              <a:grpSpLocks/>
            </p:cNvGrpSpPr>
            <p:nvPr/>
          </p:nvGrpSpPr>
          <p:grpSpPr bwMode="auto">
            <a:xfrm>
              <a:off x="3288" y="2230"/>
              <a:ext cx="1726" cy="50"/>
              <a:chOff x="3288" y="1270"/>
              <a:chExt cx="1726" cy="50"/>
            </a:xfrm>
          </p:grpSpPr>
          <p:sp>
            <p:nvSpPr>
              <p:cNvPr id="9808" name="Oval 317"/>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09" name="Oval 318"/>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0" name="Oval 319"/>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1" name="Oval 320"/>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2" name="Oval 321"/>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3" name="Oval 322"/>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4" name="Oval 323"/>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15" name="Oval 324"/>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81" name="Group 325"/>
            <p:cNvGrpSpPr>
              <a:grpSpLocks/>
            </p:cNvGrpSpPr>
            <p:nvPr/>
          </p:nvGrpSpPr>
          <p:grpSpPr bwMode="auto">
            <a:xfrm>
              <a:off x="3288" y="2470"/>
              <a:ext cx="1726" cy="50"/>
              <a:chOff x="3288" y="1270"/>
              <a:chExt cx="1726" cy="50"/>
            </a:xfrm>
          </p:grpSpPr>
          <p:sp>
            <p:nvSpPr>
              <p:cNvPr id="9800" name="Oval 326"/>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01" name="Oval 327"/>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02" name="Oval 328"/>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03" name="Oval 329"/>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04" name="Oval 330"/>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05" name="Oval 331"/>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06" name="Oval 332"/>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807" name="Oval 333"/>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82" name="Group 334"/>
            <p:cNvGrpSpPr>
              <a:grpSpLocks/>
            </p:cNvGrpSpPr>
            <p:nvPr/>
          </p:nvGrpSpPr>
          <p:grpSpPr bwMode="auto">
            <a:xfrm>
              <a:off x="3288" y="2710"/>
              <a:ext cx="1726" cy="50"/>
              <a:chOff x="3288" y="1270"/>
              <a:chExt cx="1726" cy="50"/>
            </a:xfrm>
          </p:grpSpPr>
          <p:sp>
            <p:nvSpPr>
              <p:cNvPr id="9792" name="Oval 335"/>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3" name="Oval 336"/>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4" name="Oval 337"/>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5" name="Oval 338"/>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6" name="Oval 339"/>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7" name="Oval 340"/>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8" name="Oval 341"/>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9" name="Oval 342"/>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83" name="Group 343"/>
            <p:cNvGrpSpPr>
              <a:grpSpLocks/>
            </p:cNvGrpSpPr>
            <p:nvPr/>
          </p:nvGrpSpPr>
          <p:grpSpPr bwMode="auto">
            <a:xfrm>
              <a:off x="3288" y="2948"/>
              <a:ext cx="1726" cy="50"/>
              <a:chOff x="3288" y="1270"/>
              <a:chExt cx="1726" cy="50"/>
            </a:xfrm>
          </p:grpSpPr>
          <p:sp>
            <p:nvSpPr>
              <p:cNvPr id="9784" name="Oval 344"/>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85" name="Oval 345"/>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86" name="Oval 346"/>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87" name="Oval 347"/>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88" name="Oval 348"/>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89" name="Oval 349"/>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0" name="Oval 350"/>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91" name="Oval 351"/>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grpSp>
        <p:nvGrpSpPr>
          <p:cNvPr id="9270" name="Group 352"/>
          <p:cNvGrpSpPr>
            <a:grpSpLocks/>
          </p:cNvGrpSpPr>
          <p:nvPr/>
        </p:nvGrpSpPr>
        <p:grpSpPr bwMode="auto">
          <a:xfrm>
            <a:off x="328613" y="3822700"/>
            <a:ext cx="1812925" cy="1955800"/>
            <a:chOff x="3288" y="1270"/>
            <a:chExt cx="1726" cy="1728"/>
          </a:xfrm>
        </p:grpSpPr>
        <p:grpSp>
          <p:nvGrpSpPr>
            <p:cNvPr id="9704" name="Group 353"/>
            <p:cNvGrpSpPr>
              <a:grpSpLocks/>
            </p:cNvGrpSpPr>
            <p:nvPr/>
          </p:nvGrpSpPr>
          <p:grpSpPr bwMode="auto">
            <a:xfrm>
              <a:off x="3288" y="1270"/>
              <a:ext cx="1726" cy="50"/>
              <a:chOff x="3288" y="1270"/>
              <a:chExt cx="1726" cy="50"/>
            </a:xfrm>
          </p:grpSpPr>
          <p:sp>
            <p:nvSpPr>
              <p:cNvPr id="9768" name="Oval 354"/>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69" name="Oval 355"/>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70" name="Oval 356"/>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71" name="Oval 357"/>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72" name="Oval 358"/>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73" name="Oval 359"/>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74" name="Oval 360"/>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75" name="Oval 361"/>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05" name="Group 362"/>
            <p:cNvGrpSpPr>
              <a:grpSpLocks/>
            </p:cNvGrpSpPr>
            <p:nvPr/>
          </p:nvGrpSpPr>
          <p:grpSpPr bwMode="auto">
            <a:xfrm>
              <a:off x="3288" y="1510"/>
              <a:ext cx="1726" cy="50"/>
              <a:chOff x="3288" y="1270"/>
              <a:chExt cx="1726" cy="50"/>
            </a:xfrm>
          </p:grpSpPr>
          <p:sp>
            <p:nvSpPr>
              <p:cNvPr id="9760" name="Oval 363"/>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61" name="Oval 364"/>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62" name="Oval 365"/>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63" name="Oval 366"/>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64" name="Oval 367"/>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65" name="Oval 368"/>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66" name="Oval 369"/>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67" name="Oval 370"/>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06" name="Group 371"/>
            <p:cNvGrpSpPr>
              <a:grpSpLocks/>
            </p:cNvGrpSpPr>
            <p:nvPr/>
          </p:nvGrpSpPr>
          <p:grpSpPr bwMode="auto">
            <a:xfrm>
              <a:off x="3288" y="1750"/>
              <a:ext cx="1726" cy="50"/>
              <a:chOff x="3288" y="1270"/>
              <a:chExt cx="1726" cy="50"/>
            </a:xfrm>
          </p:grpSpPr>
          <p:sp>
            <p:nvSpPr>
              <p:cNvPr id="9752" name="Oval 372"/>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3" name="Oval 373"/>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4" name="Oval 374"/>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5" name="Oval 375"/>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6" name="Oval 376"/>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7" name="Oval 377"/>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8" name="Oval 378"/>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9" name="Oval 379"/>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07" name="Group 380"/>
            <p:cNvGrpSpPr>
              <a:grpSpLocks/>
            </p:cNvGrpSpPr>
            <p:nvPr/>
          </p:nvGrpSpPr>
          <p:grpSpPr bwMode="auto">
            <a:xfrm>
              <a:off x="3288" y="1990"/>
              <a:ext cx="1726" cy="50"/>
              <a:chOff x="3288" y="1270"/>
              <a:chExt cx="1726" cy="50"/>
            </a:xfrm>
          </p:grpSpPr>
          <p:sp>
            <p:nvSpPr>
              <p:cNvPr id="9744" name="Oval 381"/>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5" name="Oval 382"/>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6" name="Oval 383"/>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7" name="Oval 384"/>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8" name="Oval 385"/>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9" name="Oval 386"/>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0" name="Oval 387"/>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51" name="Oval 388"/>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08" name="Group 389"/>
            <p:cNvGrpSpPr>
              <a:grpSpLocks/>
            </p:cNvGrpSpPr>
            <p:nvPr/>
          </p:nvGrpSpPr>
          <p:grpSpPr bwMode="auto">
            <a:xfrm>
              <a:off x="3288" y="2230"/>
              <a:ext cx="1726" cy="50"/>
              <a:chOff x="3288" y="1270"/>
              <a:chExt cx="1726" cy="50"/>
            </a:xfrm>
          </p:grpSpPr>
          <p:sp>
            <p:nvSpPr>
              <p:cNvPr id="9736" name="Oval 390"/>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7" name="Oval 391"/>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8" name="Oval 392"/>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9" name="Oval 393"/>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0" name="Oval 394"/>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1" name="Oval 395"/>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2" name="Oval 396"/>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43" name="Oval 397"/>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09" name="Group 398"/>
            <p:cNvGrpSpPr>
              <a:grpSpLocks/>
            </p:cNvGrpSpPr>
            <p:nvPr/>
          </p:nvGrpSpPr>
          <p:grpSpPr bwMode="auto">
            <a:xfrm>
              <a:off x="3288" y="2470"/>
              <a:ext cx="1726" cy="50"/>
              <a:chOff x="3288" y="1270"/>
              <a:chExt cx="1726" cy="50"/>
            </a:xfrm>
          </p:grpSpPr>
          <p:sp>
            <p:nvSpPr>
              <p:cNvPr id="9728" name="Oval 399"/>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29" name="Oval 400"/>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0" name="Oval 401"/>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1" name="Oval 402"/>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2" name="Oval 403"/>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3" name="Oval 404"/>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4" name="Oval 405"/>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35" name="Oval 406"/>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10" name="Group 407"/>
            <p:cNvGrpSpPr>
              <a:grpSpLocks/>
            </p:cNvGrpSpPr>
            <p:nvPr/>
          </p:nvGrpSpPr>
          <p:grpSpPr bwMode="auto">
            <a:xfrm>
              <a:off x="3288" y="2710"/>
              <a:ext cx="1726" cy="50"/>
              <a:chOff x="3288" y="1270"/>
              <a:chExt cx="1726" cy="50"/>
            </a:xfrm>
          </p:grpSpPr>
          <p:sp>
            <p:nvSpPr>
              <p:cNvPr id="9720" name="Oval 408"/>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21" name="Oval 409"/>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22" name="Oval 410"/>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23" name="Oval 411"/>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24" name="Oval 412"/>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25" name="Oval 413"/>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26" name="Oval 414"/>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27" name="Oval 415"/>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nvGrpSpPr>
            <p:cNvPr id="9711" name="Group 416"/>
            <p:cNvGrpSpPr>
              <a:grpSpLocks/>
            </p:cNvGrpSpPr>
            <p:nvPr/>
          </p:nvGrpSpPr>
          <p:grpSpPr bwMode="auto">
            <a:xfrm>
              <a:off x="3288" y="2948"/>
              <a:ext cx="1726" cy="50"/>
              <a:chOff x="3288" y="1270"/>
              <a:chExt cx="1726" cy="50"/>
            </a:xfrm>
          </p:grpSpPr>
          <p:sp>
            <p:nvSpPr>
              <p:cNvPr id="9712" name="Oval 417"/>
              <p:cNvSpPr>
                <a:spLocks noChangeArrowheads="1"/>
              </p:cNvSpPr>
              <p:nvPr/>
            </p:nvSpPr>
            <p:spPr bwMode="auto">
              <a:xfrm flipH="1" flipV="1">
                <a:off x="3288" y="1270"/>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13" name="Oval 418"/>
              <p:cNvSpPr>
                <a:spLocks noChangeArrowheads="1"/>
              </p:cNvSpPr>
              <p:nvPr/>
            </p:nvSpPr>
            <p:spPr bwMode="auto">
              <a:xfrm flipH="1" flipV="1">
                <a:off x="352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14" name="Oval 419"/>
              <p:cNvSpPr>
                <a:spLocks noChangeArrowheads="1"/>
              </p:cNvSpPr>
              <p:nvPr/>
            </p:nvSpPr>
            <p:spPr bwMode="auto">
              <a:xfrm flipH="1" flipV="1">
                <a:off x="376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15" name="Oval 420"/>
              <p:cNvSpPr>
                <a:spLocks noChangeArrowheads="1"/>
              </p:cNvSpPr>
              <p:nvPr/>
            </p:nvSpPr>
            <p:spPr bwMode="auto">
              <a:xfrm flipH="1" flipV="1">
                <a:off x="400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16" name="Oval 421"/>
              <p:cNvSpPr>
                <a:spLocks noChangeArrowheads="1"/>
              </p:cNvSpPr>
              <p:nvPr/>
            </p:nvSpPr>
            <p:spPr bwMode="auto">
              <a:xfrm flipH="1" flipV="1">
                <a:off x="4248"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17" name="Oval 422"/>
              <p:cNvSpPr>
                <a:spLocks noChangeArrowheads="1"/>
              </p:cNvSpPr>
              <p:nvPr/>
            </p:nvSpPr>
            <p:spPr bwMode="auto">
              <a:xfrm flipH="1" flipV="1">
                <a:off x="448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18" name="Oval 423"/>
              <p:cNvSpPr>
                <a:spLocks noChangeArrowheads="1"/>
              </p:cNvSpPr>
              <p:nvPr/>
            </p:nvSpPr>
            <p:spPr bwMode="auto">
              <a:xfrm flipH="1" flipV="1">
                <a:off x="472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sp>
            <p:nvSpPr>
              <p:cNvPr id="9719" name="Oval 424"/>
              <p:cNvSpPr>
                <a:spLocks noChangeArrowheads="1"/>
              </p:cNvSpPr>
              <p:nvPr/>
            </p:nvSpPr>
            <p:spPr bwMode="auto">
              <a:xfrm flipH="1" flipV="1">
                <a:off x="4966" y="1272"/>
                <a:ext cx="48" cy="48"/>
              </a:xfrm>
              <a:prstGeom prst="ellipse">
                <a:avLst/>
              </a:prstGeom>
              <a:solidFill>
                <a:srgbClr val="2EB62E"/>
              </a:solidFill>
              <a:ln w="3175">
                <a:solidFill>
                  <a:srgbClr val="2EB62E"/>
                </a:solidFill>
                <a:round/>
                <a:headEnd/>
                <a:tailEnd/>
              </a:ln>
            </p:spPr>
            <p:txBody>
              <a:bodyPr wrap="none" anchor="ctr"/>
              <a:lstStyle/>
              <a:p>
                <a:endParaRPr lang="en-US" dirty="0">
                  <a:latin typeface="Agilent TT Cond" pitchFamily="34" charset="0"/>
                </a:endParaRPr>
              </a:p>
            </p:txBody>
          </p:sp>
        </p:grpSp>
      </p:grpSp>
      <p:grpSp>
        <p:nvGrpSpPr>
          <p:cNvPr id="9271" name="Group 425"/>
          <p:cNvGrpSpPr>
            <a:grpSpLocks/>
          </p:cNvGrpSpPr>
          <p:nvPr/>
        </p:nvGrpSpPr>
        <p:grpSpPr bwMode="auto">
          <a:xfrm>
            <a:off x="3124200" y="2362200"/>
            <a:ext cx="685800" cy="360363"/>
            <a:chOff x="792" y="3262"/>
            <a:chExt cx="2908" cy="1576"/>
          </a:xfrm>
        </p:grpSpPr>
        <p:sp>
          <p:nvSpPr>
            <p:cNvPr id="9304" name="Line 426"/>
            <p:cNvSpPr>
              <a:spLocks noChangeShapeType="1"/>
            </p:cNvSpPr>
            <p:nvPr/>
          </p:nvSpPr>
          <p:spPr bwMode="auto">
            <a:xfrm>
              <a:off x="792" y="475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05" name="Line 427"/>
            <p:cNvSpPr>
              <a:spLocks noChangeShapeType="1"/>
            </p:cNvSpPr>
            <p:nvPr/>
          </p:nvSpPr>
          <p:spPr bwMode="auto">
            <a:xfrm>
              <a:off x="800"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06" name="Line 428"/>
            <p:cNvSpPr>
              <a:spLocks noChangeShapeType="1"/>
            </p:cNvSpPr>
            <p:nvPr/>
          </p:nvSpPr>
          <p:spPr bwMode="auto">
            <a:xfrm flipV="1">
              <a:off x="807" y="478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07" name="Line 429"/>
            <p:cNvSpPr>
              <a:spLocks noChangeShapeType="1"/>
            </p:cNvSpPr>
            <p:nvPr/>
          </p:nvSpPr>
          <p:spPr bwMode="auto">
            <a:xfrm flipV="1">
              <a:off x="814" y="475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08" name="Line 430"/>
            <p:cNvSpPr>
              <a:spLocks noChangeShapeType="1"/>
            </p:cNvSpPr>
            <p:nvPr/>
          </p:nvSpPr>
          <p:spPr bwMode="auto">
            <a:xfrm flipV="1">
              <a:off x="822" y="475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09" name="Line 431"/>
            <p:cNvSpPr>
              <a:spLocks noChangeShapeType="1"/>
            </p:cNvSpPr>
            <p:nvPr/>
          </p:nvSpPr>
          <p:spPr bwMode="auto">
            <a:xfrm>
              <a:off x="830" y="475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0" name="Line 432"/>
            <p:cNvSpPr>
              <a:spLocks noChangeShapeType="1"/>
            </p:cNvSpPr>
            <p:nvPr/>
          </p:nvSpPr>
          <p:spPr bwMode="auto">
            <a:xfrm>
              <a:off x="837" y="47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1" name="Line 433"/>
            <p:cNvSpPr>
              <a:spLocks noChangeShapeType="1"/>
            </p:cNvSpPr>
            <p:nvPr/>
          </p:nvSpPr>
          <p:spPr bwMode="auto">
            <a:xfrm>
              <a:off x="844" y="4787"/>
              <a:ext cx="7"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2" name="Line 434"/>
            <p:cNvSpPr>
              <a:spLocks noChangeShapeType="1"/>
            </p:cNvSpPr>
            <p:nvPr/>
          </p:nvSpPr>
          <p:spPr bwMode="auto">
            <a:xfrm>
              <a:off x="851" y="4817"/>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3" name="Line 435"/>
            <p:cNvSpPr>
              <a:spLocks noChangeShapeType="1"/>
            </p:cNvSpPr>
            <p:nvPr/>
          </p:nvSpPr>
          <p:spPr bwMode="auto">
            <a:xfrm flipV="1">
              <a:off x="859" y="4824"/>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4" name="Line 436"/>
            <p:cNvSpPr>
              <a:spLocks noChangeShapeType="1"/>
            </p:cNvSpPr>
            <p:nvPr/>
          </p:nvSpPr>
          <p:spPr bwMode="auto">
            <a:xfrm flipV="1">
              <a:off x="866" y="481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5" name="Line 437"/>
            <p:cNvSpPr>
              <a:spLocks noChangeShapeType="1"/>
            </p:cNvSpPr>
            <p:nvPr/>
          </p:nvSpPr>
          <p:spPr bwMode="auto">
            <a:xfrm flipV="1">
              <a:off x="873" y="480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6" name="Line 438"/>
            <p:cNvSpPr>
              <a:spLocks noChangeShapeType="1"/>
            </p:cNvSpPr>
            <p:nvPr/>
          </p:nvSpPr>
          <p:spPr bwMode="auto">
            <a:xfrm flipV="1">
              <a:off x="880" y="479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7" name="Line 439"/>
            <p:cNvSpPr>
              <a:spLocks noChangeShapeType="1"/>
            </p:cNvSpPr>
            <p:nvPr/>
          </p:nvSpPr>
          <p:spPr bwMode="auto">
            <a:xfrm flipV="1">
              <a:off x="888"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8" name="Line 440"/>
            <p:cNvSpPr>
              <a:spLocks noChangeShapeType="1"/>
            </p:cNvSpPr>
            <p:nvPr/>
          </p:nvSpPr>
          <p:spPr bwMode="auto">
            <a:xfrm>
              <a:off x="895"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19" name="Line 441"/>
            <p:cNvSpPr>
              <a:spLocks noChangeShapeType="1"/>
            </p:cNvSpPr>
            <p:nvPr/>
          </p:nvSpPr>
          <p:spPr bwMode="auto">
            <a:xfrm>
              <a:off x="902" y="478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0" name="Line 442"/>
            <p:cNvSpPr>
              <a:spLocks noChangeShapeType="1"/>
            </p:cNvSpPr>
            <p:nvPr/>
          </p:nvSpPr>
          <p:spPr bwMode="auto">
            <a:xfrm>
              <a:off x="909"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1" name="Line 443"/>
            <p:cNvSpPr>
              <a:spLocks noChangeShapeType="1"/>
            </p:cNvSpPr>
            <p:nvPr/>
          </p:nvSpPr>
          <p:spPr bwMode="auto">
            <a:xfrm>
              <a:off x="916" y="4809"/>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2" name="Line 444"/>
            <p:cNvSpPr>
              <a:spLocks noChangeShapeType="1"/>
            </p:cNvSpPr>
            <p:nvPr/>
          </p:nvSpPr>
          <p:spPr bwMode="auto">
            <a:xfrm flipV="1">
              <a:off x="924" y="481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3" name="Line 445"/>
            <p:cNvSpPr>
              <a:spLocks noChangeShapeType="1"/>
            </p:cNvSpPr>
            <p:nvPr/>
          </p:nvSpPr>
          <p:spPr bwMode="auto">
            <a:xfrm flipV="1">
              <a:off x="931" y="4780"/>
              <a:ext cx="7" cy="3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4" name="Line 446"/>
            <p:cNvSpPr>
              <a:spLocks noChangeShapeType="1"/>
            </p:cNvSpPr>
            <p:nvPr/>
          </p:nvSpPr>
          <p:spPr bwMode="auto">
            <a:xfrm flipV="1">
              <a:off x="938" y="4752"/>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5" name="Line 447"/>
            <p:cNvSpPr>
              <a:spLocks noChangeShapeType="1"/>
            </p:cNvSpPr>
            <p:nvPr/>
          </p:nvSpPr>
          <p:spPr bwMode="auto">
            <a:xfrm flipV="1">
              <a:off x="946" y="474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6" name="Line 448"/>
            <p:cNvSpPr>
              <a:spLocks noChangeShapeType="1"/>
            </p:cNvSpPr>
            <p:nvPr/>
          </p:nvSpPr>
          <p:spPr bwMode="auto">
            <a:xfrm>
              <a:off x="953" y="47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7" name="Line 449"/>
            <p:cNvSpPr>
              <a:spLocks noChangeShapeType="1"/>
            </p:cNvSpPr>
            <p:nvPr/>
          </p:nvSpPr>
          <p:spPr bwMode="auto">
            <a:xfrm>
              <a:off x="960" y="47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8" name="Line 450"/>
            <p:cNvSpPr>
              <a:spLocks noChangeShapeType="1"/>
            </p:cNvSpPr>
            <p:nvPr/>
          </p:nvSpPr>
          <p:spPr bwMode="auto">
            <a:xfrm>
              <a:off x="967" y="4759"/>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29" name="Line 451"/>
            <p:cNvSpPr>
              <a:spLocks noChangeShapeType="1"/>
            </p:cNvSpPr>
            <p:nvPr/>
          </p:nvSpPr>
          <p:spPr bwMode="auto">
            <a:xfrm>
              <a:off x="975" y="477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0" name="Line 452"/>
            <p:cNvSpPr>
              <a:spLocks noChangeShapeType="1"/>
            </p:cNvSpPr>
            <p:nvPr/>
          </p:nvSpPr>
          <p:spPr bwMode="auto">
            <a:xfrm flipV="1">
              <a:off x="981" y="4773"/>
              <a:ext cx="9"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1" name="Line 453"/>
            <p:cNvSpPr>
              <a:spLocks noChangeShapeType="1"/>
            </p:cNvSpPr>
            <p:nvPr/>
          </p:nvSpPr>
          <p:spPr bwMode="auto">
            <a:xfrm flipV="1">
              <a:off x="990" y="4752"/>
              <a:ext cx="6"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2" name="Line 454"/>
            <p:cNvSpPr>
              <a:spLocks noChangeShapeType="1"/>
            </p:cNvSpPr>
            <p:nvPr/>
          </p:nvSpPr>
          <p:spPr bwMode="auto">
            <a:xfrm flipV="1">
              <a:off x="996"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3" name="Line 455"/>
            <p:cNvSpPr>
              <a:spLocks noChangeShapeType="1"/>
            </p:cNvSpPr>
            <p:nvPr/>
          </p:nvSpPr>
          <p:spPr bwMode="auto">
            <a:xfrm flipV="1">
              <a:off x="1004" y="473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4" name="Line 456"/>
            <p:cNvSpPr>
              <a:spLocks noChangeShapeType="1"/>
            </p:cNvSpPr>
            <p:nvPr/>
          </p:nvSpPr>
          <p:spPr bwMode="auto">
            <a:xfrm flipV="1">
              <a:off x="1011"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5" name="Line 457"/>
            <p:cNvSpPr>
              <a:spLocks noChangeShapeType="1"/>
            </p:cNvSpPr>
            <p:nvPr/>
          </p:nvSpPr>
          <p:spPr bwMode="auto">
            <a:xfrm>
              <a:off x="1018" y="4723"/>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6" name="Line 458"/>
            <p:cNvSpPr>
              <a:spLocks noChangeShapeType="1"/>
            </p:cNvSpPr>
            <p:nvPr/>
          </p:nvSpPr>
          <p:spPr bwMode="auto">
            <a:xfrm>
              <a:off x="1025"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7" name="Line 459"/>
            <p:cNvSpPr>
              <a:spLocks noChangeShapeType="1"/>
            </p:cNvSpPr>
            <p:nvPr/>
          </p:nvSpPr>
          <p:spPr bwMode="auto">
            <a:xfrm>
              <a:off x="1033" y="475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8" name="Line 460"/>
            <p:cNvSpPr>
              <a:spLocks noChangeShapeType="1"/>
            </p:cNvSpPr>
            <p:nvPr/>
          </p:nvSpPr>
          <p:spPr bwMode="auto">
            <a:xfrm>
              <a:off x="1040" y="4773"/>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39" name="Line 461"/>
            <p:cNvSpPr>
              <a:spLocks noChangeShapeType="1"/>
            </p:cNvSpPr>
            <p:nvPr/>
          </p:nvSpPr>
          <p:spPr bwMode="auto">
            <a:xfrm>
              <a:off x="1048" y="4780"/>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0" name="Line 462"/>
            <p:cNvSpPr>
              <a:spLocks noChangeShapeType="1"/>
            </p:cNvSpPr>
            <p:nvPr/>
          </p:nvSpPr>
          <p:spPr bwMode="auto">
            <a:xfrm flipV="1">
              <a:off x="1054" y="4773"/>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1" name="Line 463"/>
            <p:cNvSpPr>
              <a:spLocks noChangeShapeType="1"/>
            </p:cNvSpPr>
            <p:nvPr/>
          </p:nvSpPr>
          <p:spPr bwMode="auto">
            <a:xfrm flipV="1">
              <a:off x="1062"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2" name="Line 464"/>
            <p:cNvSpPr>
              <a:spLocks noChangeShapeType="1"/>
            </p:cNvSpPr>
            <p:nvPr/>
          </p:nvSpPr>
          <p:spPr bwMode="auto">
            <a:xfrm flipV="1">
              <a:off x="1069"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3" name="Line 465"/>
            <p:cNvSpPr>
              <a:spLocks noChangeShapeType="1"/>
            </p:cNvSpPr>
            <p:nvPr/>
          </p:nvSpPr>
          <p:spPr bwMode="auto">
            <a:xfrm flipV="1">
              <a:off x="1076" y="473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4" name="Line 466"/>
            <p:cNvSpPr>
              <a:spLocks noChangeShapeType="1"/>
            </p:cNvSpPr>
            <p:nvPr/>
          </p:nvSpPr>
          <p:spPr bwMode="auto">
            <a:xfrm>
              <a:off x="1083" y="4737"/>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5" name="Line 467"/>
            <p:cNvSpPr>
              <a:spLocks noChangeShapeType="1"/>
            </p:cNvSpPr>
            <p:nvPr/>
          </p:nvSpPr>
          <p:spPr bwMode="auto">
            <a:xfrm>
              <a:off x="1091" y="473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6" name="Line 468"/>
            <p:cNvSpPr>
              <a:spLocks noChangeShapeType="1"/>
            </p:cNvSpPr>
            <p:nvPr/>
          </p:nvSpPr>
          <p:spPr bwMode="auto">
            <a:xfrm>
              <a:off x="1098" y="475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7" name="Line 469"/>
            <p:cNvSpPr>
              <a:spLocks noChangeShapeType="1"/>
            </p:cNvSpPr>
            <p:nvPr/>
          </p:nvSpPr>
          <p:spPr bwMode="auto">
            <a:xfrm>
              <a:off x="1106" y="475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8" name="Line 470"/>
            <p:cNvSpPr>
              <a:spLocks noChangeShapeType="1"/>
            </p:cNvSpPr>
            <p:nvPr/>
          </p:nvSpPr>
          <p:spPr bwMode="auto">
            <a:xfrm>
              <a:off x="1113" y="477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49" name="Line 471"/>
            <p:cNvSpPr>
              <a:spLocks noChangeShapeType="1"/>
            </p:cNvSpPr>
            <p:nvPr/>
          </p:nvSpPr>
          <p:spPr bwMode="auto">
            <a:xfrm flipV="1">
              <a:off x="1119" y="4759"/>
              <a:ext cx="9"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0" name="Line 472"/>
            <p:cNvSpPr>
              <a:spLocks noChangeShapeType="1"/>
            </p:cNvSpPr>
            <p:nvPr/>
          </p:nvSpPr>
          <p:spPr bwMode="auto">
            <a:xfrm flipV="1">
              <a:off x="1128" y="4745"/>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1" name="Line 473"/>
            <p:cNvSpPr>
              <a:spLocks noChangeShapeType="1"/>
            </p:cNvSpPr>
            <p:nvPr/>
          </p:nvSpPr>
          <p:spPr bwMode="auto">
            <a:xfrm flipV="1">
              <a:off x="1134" y="473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2" name="Line 474"/>
            <p:cNvSpPr>
              <a:spLocks noChangeShapeType="1"/>
            </p:cNvSpPr>
            <p:nvPr/>
          </p:nvSpPr>
          <p:spPr bwMode="auto">
            <a:xfrm>
              <a:off x="1142" y="473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3" name="Line 475"/>
            <p:cNvSpPr>
              <a:spLocks noChangeShapeType="1"/>
            </p:cNvSpPr>
            <p:nvPr/>
          </p:nvSpPr>
          <p:spPr bwMode="auto">
            <a:xfrm>
              <a:off x="1149" y="47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4" name="Line 476"/>
            <p:cNvSpPr>
              <a:spLocks noChangeShapeType="1"/>
            </p:cNvSpPr>
            <p:nvPr/>
          </p:nvSpPr>
          <p:spPr bwMode="auto">
            <a:xfrm>
              <a:off x="1156" y="47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5" name="Line 477"/>
            <p:cNvSpPr>
              <a:spLocks noChangeShapeType="1"/>
            </p:cNvSpPr>
            <p:nvPr/>
          </p:nvSpPr>
          <p:spPr bwMode="auto">
            <a:xfrm>
              <a:off x="1164" y="477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6" name="Line 478"/>
            <p:cNvSpPr>
              <a:spLocks noChangeShapeType="1"/>
            </p:cNvSpPr>
            <p:nvPr/>
          </p:nvSpPr>
          <p:spPr bwMode="auto">
            <a:xfrm>
              <a:off x="1171" y="479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7" name="Line 479"/>
            <p:cNvSpPr>
              <a:spLocks noChangeShapeType="1"/>
            </p:cNvSpPr>
            <p:nvPr/>
          </p:nvSpPr>
          <p:spPr bwMode="auto">
            <a:xfrm flipV="1">
              <a:off x="1178" y="477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8" name="Line 480"/>
            <p:cNvSpPr>
              <a:spLocks noChangeShapeType="1"/>
            </p:cNvSpPr>
            <p:nvPr/>
          </p:nvSpPr>
          <p:spPr bwMode="auto">
            <a:xfrm flipV="1">
              <a:off x="1186" y="475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59" name="Line 481"/>
            <p:cNvSpPr>
              <a:spLocks noChangeShapeType="1"/>
            </p:cNvSpPr>
            <p:nvPr/>
          </p:nvSpPr>
          <p:spPr bwMode="auto">
            <a:xfrm flipV="1">
              <a:off x="1193" y="472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0" name="Line 482"/>
            <p:cNvSpPr>
              <a:spLocks noChangeShapeType="1"/>
            </p:cNvSpPr>
            <p:nvPr/>
          </p:nvSpPr>
          <p:spPr bwMode="auto">
            <a:xfrm flipV="1">
              <a:off x="1200"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1" name="Line 483"/>
            <p:cNvSpPr>
              <a:spLocks noChangeShapeType="1"/>
            </p:cNvSpPr>
            <p:nvPr/>
          </p:nvSpPr>
          <p:spPr bwMode="auto">
            <a:xfrm flipV="1">
              <a:off x="1207"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2" name="Line 484"/>
            <p:cNvSpPr>
              <a:spLocks noChangeShapeType="1"/>
            </p:cNvSpPr>
            <p:nvPr/>
          </p:nvSpPr>
          <p:spPr bwMode="auto">
            <a:xfrm>
              <a:off x="1215"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3" name="Line 485"/>
            <p:cNvSpPr>
              <a:spLocks noChangeShapeType="1"/>
            </p:cNvSpPr>
            <p:nvPr/>
          </p:nvSpPr>
          <p:spPr bwMode="auto">
            <a:xfrm>
              <a:off x="1222" y="470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4" name="Line 486"/>
            <p:cNvSpPr>
              <a:spLocks noChangeShapeType="1"/>
            </p:cNvSpPr>
            <p:nvPr/>
          </p:nvSpPr>
          <p:spPr bwMode="auto">
            <a:xfrm>
              <a:off x="1230" y="4737"/>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5" name="Line 487"/>
            <p:cNvSpPr>
              <a:spLocks noChangeShapeType="1"/>
            </p:cNvSpPr>
            <p:nvPr/>
          </p:nvSpPr>
          <p:spPr bwMode="auto">
            <a:xfrm flipV="1">
              <a:off x="1236" y="4737"/>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6" name="Line 488"/>
            <p:cNvSpPr>
              <a:spLocks noChangeShapeType="1"/>
            </p:cNvSpPr>
            <p:nvPr/>
          </p:nvSpPr>
          <p:spPr bwMode="auto">
            <a:xfrm flipV="1">
              <a:off x="1244" y="4716"/>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7" name="Line 489"/>
            <p:cNvSpPr>
              <a:spLocks noChangeShapeType="1"/>
            </p:cNvSpPr>
            <p:nvPr/>
          </p:nvSpPr>
          <p:spPr bwMode="auto">
            <a:xfrm flipV="1">
              <a:off x="1251" y="4695"/>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8" name="Line 490"/>
            <p:cNvSpPr>
              <a:spLocks noChangeShapeType="1"/>
            </p:cNvSpPr>
            <p:nvPr/>
          </p:nvSpPr>
          <p:spPr bwMode="auto">
            <a:xfrm flipV="1">
              <a:off x="1259" y="4673"/>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69" name="Line 491"/>
            <p:cNvSpPr>
              <a:spLocks noChangeShapeType="1"/>
            </p:cNvSpPr>
            <p:nvPr/>
          </p:nvSpPr>
          <p:spPr bwMode="auto">
            <a:xfrm flipV="1">
              <a:off x="1265" y="466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0" name="Line 492"/>
            <p:cNvSpPr>
              <a:spLocks noChangeShapeType="1"/>
            </p:cNvSpPr>
            <p:nvPr/>
          </p:nvSpPr>
          <p:spPr bwMode="auto">
            <a:xfrm>
              <a:off x="1272" y="4666"/>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1" name="Line 493"/>
            <p:cNvSpPr>
              <a:spLocks noChangeShapeType="1"/>
            </p:cNvSpPr>
            <p:nvPr/>
          </p:nvSpPr>
          <p:spPr bwMode="auto">
            <a:xfrm>
              <a:off x="1280" y="467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2" name="Line 494"/>
            <p:cNvSpPr>
              <a:spLocks noChangeShapeType="1"/>
            </p:cNvSpPr>
            <p:nvPr/>
          </p:nvSpPr>
          <p:spPr bwMode="auto">
            <a:xfrm>
              <a:off x="1287" y="470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3" name="Line 495"/>
            <p:cNvSpPr>
              <a:spLocks noChangeShapeType="1"/>
            </p:cNvSpPr>
            <p:nvPr/>
          </p:nvSpPr>
          <p:spPr bwMode="auto">
            <a:xfrm>
              <a:off x="1294" y="47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4" name="Line 496"/>
            <p:cNvSpPr>
              <a:spLocks noChangeShapeType="1"/>
            </p:cNvSpPr>
            <p:nvPr/>
          </p:nvSpPr>
          <p:spPr bwMode="auto">
            <a:xfrm flipV="1">
              <a:off x="1302" y="4716"/>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5" name="Line 497"/>
            <p:cNvSpPr>
              <a:spLocks noChangeShapeType="1"/>
            </p:cNvSpPr>
            <p:nvPr/>
          </p:nvSpPr>
          <p:spPr bwMode="auto">
            <a:xfrm flipV="1">
              <a:off x="1309" y="4673"/>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6" name="Line 498"/>
            <p:cNvSpPr>
              <a:spLocks noChangeShapeType="1"/>
            </p:cNvSpPr>
            <p:nvPr/>
          </p:nvSpPr>
          <p:spPr bwMode="auto">
            <a:xfrm flipV="1">
              <a:off x="1316" y="4645"/>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7" name="Line 499"/>
            <p:cNvSpPr>
              <a:spLocks noChangeShapeType="1"/>
            </p:cNvSpPr>
            <p:nvPr/>
          </p:nvSpPr>
          <p:spPr bwMode="auto">
            <a:xfrm flipV="1">
              <a:off x="1323" y="463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8" name="Line 500"/>
            <p:cNvSpPr>
              <a:spLocks noChangeShapeType="1"/>
            </p:cNvSpPr>
            <p:nvPr/>
          </p:nvSpPr>
          <p:spPr bwMode="auto">
            <a:xfrm>
              <a:off x="1331" y="463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79" name="Line 501"/>
            <p:cNvSpPr>
              <a:spLocks noChangeShapeType="1"/>
            </p:cNvSpPr>
            <p:nvPr/>
          </p:nvSpPr>
          <p:spPr bwMode="auto">
            <a:xfrm>
              <a:off x="1338" y="463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0" name="Line 502"/>
            <p:cNvSpPr>
              <a:spLocks noChangeShapeType="1"/>
            </p:cNvSpPr>
            <p:nvPr/>
          </p:nvSpPr>
          <p:spPr bwMode="auto">
            <a:xfrm>
              <a:off x="1345" y="464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1" name="Line 503"/>
            <p:cNvSpPr>
              <a:spLocks noChangeShapeType="1"/>
            </p:cNvSpPr>
            <p:nvPr/>
          </p:nvSpPr>
          <p:spPr bwMode="auto">
            <a:xfrm>
              <a:off x="1353" y="46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2" name="Line 504"/>
            <p:cNvSpPr>
              <a:spLocks noChangeShapeType="1"/>
            </p:cNvSpPr>
            <p:nvPr/>
          </p:nvSpPr>
          <p:spPr bwMode="auto">
            <a:xfrm>
              <a:off x="1360" y="464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3" name="Line 505"/>
            <p:cNvSpPr>
              <a:spLocks noChangeShapeType="1"/>
            </p:cNvSpPr>
            <p:nvPr/>
          </p:nvSpPr>
          <p:spPr bwMode="auto">
            <a:xfrm>
              <a:off x="1367" y="4645"/>
              <a:ext cx="8"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4" name="Line 506"/>
            <p:cNvSpPr>
              <a:spLocks noChangeShapeType="1"/>
            </p:cNvSpPr>
            <p:nvPr/>
          </p:nvSpPr>
          <p:spPr bwMode="auto">
            <a:xfrm>
              <a:off x="1375" y="4651"/>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5" name="Line 507"/>
            <p:cNvSpPr>
              <a:spLocks noChangeShapeType="1"/>
            </p:cNvSpPr>
            <p:nvPr/>
          </p:nvSpPr>
          <p:spPr bwMode="auto">
            <a:xfrm flipV="1">
              <a:off x="1382" y="463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6" name="Line 508"/>
            <p:cNvSpPr>
              <a:spLocks noChangeShapeType="1"/>
            </p:cNvSpPr>
            <p:nvPr/>
          </p:nvSpPr>
          <p:spPr bwMode="auto">
            <a:xfrm flipV="1">
              <a:off x="1389" y="4616"/>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7" name="Line 509"/>
            <p:cNvSpPr>
              <a:spLocks noChangeShapeType="1"/>
            </p:cNvSpPr>
            <p:nvPr/>
          </p:nvSpPr>
          <p:spPr bwMode="auto">
            <a:xfrm>
              <a:off x="1396" y="461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8" name="Line 510"/>
            <p:cNvSpPr>
              <a:spLocks noChangeShapeType="1"/>
            </p:cNvSpPr>
            <p:nvPr/>
          </p:nvSpPr>
          <p:spPr bwMode="auto">
            <a:xfrm flipV="1">
              <a:off x="1403" y="4602"/>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89" name="Line 511"/>
            <p:cNvSpPr>
              <a:spLocks noChangeShapeType="1"/>
            </p:cNvSpPr>
            <p:nvPr/>
          </p:nvSpPr>
          <p:spPr bwMode="auto">
            <a:xfrm>
              <a:off x="1411" y="4602"/>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0" name="Line 512"/>
            <p:cNvSpPr>
              <a:spLocks noChangeShapeType="1"/>
            </p:cNvSpPr>
            <p:nvPr/>
          </p:nvSpPr>
          <p:spPr bwMode="auto">
            <a:xfrm flipV="1">
              <a:off x="1418" y="4602"/>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1" name="Line 513"/>
            <p:cNvSpPr>
              <a:spLocks noChangeShapeType="1"/>
            </p:cNvSpPr>
            <p:nvPr/>
          </p:nvSpPr>
          <p:spPr bwMode="auto">
            <a:xfrm flipV="1">
              <a:off x="1425" y="4580"/>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2" name="Line 514"/>
            <p:cNvSpPr>
              <a:spLocks noChangeShapeType="1"/>
            </p:cNvSpPr>
            <p:nvPr/>
          </p:nvSpPr>
          <p:spPr bwMode="auto">
            <a:xfrm flipV="1">
              <a:off x="1433" y="456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3" name="Line 515"/>
            <p:cNvSpPr>
              <a:spLocks noChangeShapeType="1"/>
            </p:cNvSpPr>
            <p:nvPr/>
          </p:nvSpPr>
          <p:spPr bwMode="auto">
            <a:xfrm>
              <a:off x="1440" y="456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4" name="Line 516"/>
            <p:cNvSpPr>
              <a:spLocks noChangeShapeType="1"/>
            </p:cNvSpPr>
            <p:nvPr/>
          </p:nvSpPr>
          <p:spPr bwMode="auto">
            <a:xfrm>
              <a:off x="1447" y="456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5" name="Line 517"/>
            <p:cNvSpPr>
              <a:spLocks noChangeShapeType="1"/>
            </p:cNvSpPr>
            <p:nvPr/>
          </p:nvSpPr>
          <p:spPr bwMode="auto">
            <a:xfrm>
              <a:off x="1454" y="4573"/>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6" name="Line 518"/>
            <p:cNvSpPr>
              <a:spLocks noChangeShapeType="1"/>
            </p:cNvSpPr>
            <p:nvPr/>
          </p:nvSpPr>
          <p:spPr bwMode="auto">
            <a:xfrm>
              <a:off x="1461" y="4608"/>
              <a:ext cx="8" cy="3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7" name="Line 519"/>
            <p:cNvSpPr>
              <a:spLocks noChangeShapeType="1"/>
            </p:cNvSpPr>
            <p:nvPr/>
          </p:nvSpPr>
          <p:spPr bwMode="auto">
            <a:xfrm flipV="1">
              <a:off x="1469" y="46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8" name="Line 520"/>
            <p:cNvSpPr>
              <a:spLocks noChangeShapeType="1"/>
            </p:cNvSpPr>
            <p:nvPr/>
          </p:nvSpPr>
          <p:spPr bwMode="auto">
            <a:xfrm flipV="1">
              <a:off x="1476" y="460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399" name="Line 521"/>
            <p:cNvSpPr>
              <a:spLocks noChangeShapeType="1"/>
            </p:cNvSpPr>
            <p:nvPr/>
          </p:nvSpPr>
          <p:spPr bwMode="auto">
            <a:xfrm flipV="1">
              <a:off x="1483" y="4573"/>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0" name="Line 522"/>
            <p:cNvSpPr>
              <a:spLocks noChangeShapeType="1"/>
            </p:cNvSpPr>
            <p:nvPr/>
          </p:nvSpPr>
          <p:spPr bwMode="auto">
            <a:xfrm flipV="1">
              <a:off x="1491" y="4551"/>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1" name="Line 523"/>
            <p:cNvSpPr>
              <a:spLocks noChangeShapeType="1"/>
            </p:cNvSpPr>
            <p:nvPr/>
          </p:nvSpPr>
          <p:spPr bwMode="auto">
            <a:xfrm flipV="1">
              <a:off x="1497" y="4537"/>
              <a:ext cx="9"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2" name="Line 524"/>
            <p:cNvSpPr>
              <a:spLocks noChangeShapeType="1"/>
            </p:cNvSpPr>
            <p:nvPr/>
          </p:nvSpPr>
          <p:spPr bwMode="auto">
            <a:xfrm flipV="1">
              <a:off x="1506" y="4523"/>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3" name="Line 525"/>
            <p:cNvSpPr>
              <a:spLocks noChangeShapeType="1"/>
            </p:cNvSpPr>
            <p:nvPr/>
          </p:nvSpPr>
          <p:spPr bwMode="auto">
            <a:xfrm>
              <a:off x="1512" y="4523"/>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4" name="Line 526"/>
            <p:cNvSpPr>
              <a:spLocks noChangeShapeType="1"/>
            </p:cNvSpPr>
            <p:nvPr/>
          </p:nvSpPr>
          <p:spPr bwMode="auto">
            <a:xfrm>
              <a:off x="1520" y="4523"/>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5" name="Line 527"/>
            <p:cNvSpPr>
              <a:spLocks noChangeShapeType="1"/>
            </p:cNvSpPr>
            <p:nvPr/>
          </p:nvSpPr>
          <p:spPr bwMode="auto">
            <a:xfrm>
              <a:off x="1527" y="4544"/>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6" name="Line 528"/>
            <p:cNvSpPr>
              <a:spLocks noChangeShapeType="1"/>
            </p:cNvSpPr>
            <p:nvPr/>
          </p:nvSpPr>
          <p:spPr bwMode="auto">
            <a:xfrm>
              <a:off x="1534" y="460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7" name="Line 529"/>
            <p:cNvSpPr>
              <a:spLocks noChangeShapeType="1"/>
            </p:cNvSpPr>
            <p:nvPr/>
          </p:nvSpPr>
          <p:spPr bwMode="auto">
            <a:xfrm flipV="1">
              <a:off x="1541" y="4551"/>
              <a:ext cx="8"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8" name="Line 530"/>
            <p:cNvSpPr>
              <a:spLocks noChangeShapeType="1"/>
            </p:cNvSpPr>
            <p:nvPr/>
          </p:nvSpPr>
          <p:spPr bwMode="auto">
            <a:xfrm flipV="1">
              <a:off x="1549" y="4508"/>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09" name="Line 531"/>
            <p:cNvSpPr>
              <a:spLocks noChangeShapeType="1"/>
            </p:cNvSpPr>
            <p:nvPr/>
          </p:nvSpPr>
          <p:spPr bwMode="auto">
            <a:xfrm flipV="1">
              <a:off x="1556" y="447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0" name="Line 532"/>
            <p:cNvSpPr>
              <a:spLocks noChangeShapeType="1"/>
            </p:cNvSpPr>
            <p:nvPr/>
          </p:nvSpPr>
          <p:spPr bwMode="auto">
            <a:xfrm>
              <a:off x="1564" y="447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1" name="Line 533"/>
            <p:cNvSpPr>
              <a:spLocks noChangeShapeType="1"/>
            </p:cNvSpPr>
            <p:nvPr/>
          </p:nvSpPr>
          <p:spPr bwMode="auto">
            <a:xfrm>
              <a:off x="1571" y="4479"/>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2" name="Line 534"/>
            <p:cNvSpPr>
              <a:spLocks noChangeShapeType="1"/>
            </p:cNvSpPr>
            <p:nvPr/>
          </p:nvSpPr>
          <p:spPr bwMode="auto">
            <a:xfrm>
              <a:off x="1577" y="4494"/>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3" name="Line 535"/>
            <p:cNvSpPr>
              <a:spLocks noChangeShapeType="1"/>
            </p:cNvSpPr>
            <p:nvPr/>
          </p:nvSpPr>
          <p:spPr bwMode="auto">
            <a:xfrm>
              <a:off x="1585" y="4530"/>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4" name="Line 536"/>
            <p:cNvSpPr>
              <a:spLocks noChangeShapeType="1"/>
            </p:cNvSpPr>
            <p:nvPr/>
          </p:nvSpPr>
          <p:spPr bwMode="auto">
            <a:xfrm flipV="1">
              <a:off x="1592" y="4537"/>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5" name="Line 537"/>
            <p:cNvSpPr>
              <a:spLocks noChangeShapeType="1"/>
            </p:cNvSpPr>
            <p:nvPr/>
          </p:nvSpPr>
          <p:spPr bwMode="auto">
            <a:xfrm flipV="1">
              <a:off x="1599" y="4488"/>
              <a:ext cx="8"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6" name="Line 538"/>
            <p:cNvSpPr>
              <a:spLocks noChangeShapeType="1"/>
            </p:cNvSpPr>
            <p:nvPr/>
          </p:nvSpPr>
          <p:spPr bwMode="auto">
            <a:xfrm flipV="1">
              <a:off x="1607" y="4444"/>
              <a:ext cx="7"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7" name="Line 539"/>
            <p:cNvSpPr>
              <a:spLocks noChangeShapeType="1"/>
            </p:cNvSpPr>
            <p:nvPr/>
          </p:nvSpPr>
          <p:spPr bwMode="auto">
            <a:xfrm flipV="1">
              <a:off x="1614" y="4401"/>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8" name="Line 540"/>
            <p:cNvSpPr>
              <a:spLocks noChangeShapeType="1"/>
            </p:cNvSpPr>
            <p:nvPr/>
          </p:nvSpPr>
          <p:spPr bwMode="auto">
            <a:xfrm flipV="1">
              <a:off x="1621" y="4379"/>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19" name="Line 541"/>
            <p:cNvSpPr>
              <a:spLocks noChangeShapeType="1"/>
            </p:cNvSpPr>
            <p:nvPr/>
          </p:nvSpPr>
          <p:spPr bwMode="auto">
            <a:xfrm>
              <a:off x="1629" y="437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0" name="Line 542"/>
            <p:cNvSpPr>
              <a:spLocks noChangeShapeType="1"/>
            </p:cNvSpPr>
            <p:nvPr/>
          </p:nvSpPr>
          <p:spPr bwMode="auto">
            <a:xfrm>
              <a:off x="1636" y="438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1" name="Line 543"/>
            <p:cNvSpPr>
              <a:spLocks noChangeShapeType="1"/>
            </p:cNvSpPr>
            <p:nvPr/>
          </p:nvSpPr>
          <p:spPr bwMode="auto">
            <a:xfrm>
              <a:off x="1644" y="440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2" name="Line 544"/>
            <p:cNvSpPr>
              <a:spLocks noChangeShapeType="1"/>
            </p:cNvSpPr>
            <p:nvPr/>
          </p:nvSpPr>
          <p:spPr bwMode="auto">
            <a:xfrm>
              <a:off x="1651" y="4430"/>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3" name="Line 545"/>
            <p:cNvSpPr>
              <a:spLocks noChangeShapeType="1"/>
            </p:cNvSpPr>
            <p:nvPr/>
          </p:nvSpPr>
          <p:spPr bwMode="auto">
            <a:xfrm>
              <a:off x="1658" y="446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4" name="Line 546"/>
            <p:cNvSpPr>
              <a:spLocks noChangeShapeType="1"/>
            </p:cNvSpPr>
            <p:nvPr/>
          </p:nvSpPr>
          <p:spPr bwMode="auto">
            <a:xfrm flipV="1">
              <a:off x="1665" y="4430"/>
              <a:ext cx="8"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5" name="Line 547"/>
            <p:cNvSpPr>
              <a:spLocks noChangeShapeType="1"/>
            </p:cNvSpPr>
            <p:nvPr/>
          </p:nvSpPr>
          <p:spPr bwMode="auto">
            <a:xfrm flipV="1">
              <a:off x="1673" y="440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6" name="Line 548"/>
            <p:cNvSpPr>
              <a:spLocks noChangeShapeType="1"/>
            </p:cNvSpPr>
            <p:nvPr/>
          </p:nvSpPr>
          <p:spPr bwMode="auto">
            <a:xfrm flipV="1">
              <a:off x="1680" y="4373"/>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7" name="Line 549"/>
            <p:cNvSpPr>
              <a:spLocks noChangeShapeType="1"/>
            </p:cNvSpPr>
            <p:nvPr/>
          </p:nvSpPr>
          <p:spPr bwMode="auto">
            <a:xfrm flipV="1">
              <a:off x="1687" y="4358"/>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8" name="Line 550"/>
            <p:cNvSpPr>
              <a:spLocks noChangeShapeType="1"/>
            </p:cNvSpPr>
            <p:nvPr/>
          </p:nvSpPr>
          <p:spPr bwMode="auto">
            <a:xfrm>
              <a:off x="1693" y="4358"/>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29" name="Line 551"/>
            <p:cNvSpPr>
              <a:spLocks noChangeShapeType="1"/>
            </p:cNvSpPr>
            <p:nvPr/>
          </p:nvSpPr>
          <p:spPr bwMode="auto">
            <a:xfrm>
              <a:off x="1701" y="4373"/>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0" name="Line 552"/>
            <p:cNvSpPr>
              <a:spLocks noChangeShapeType="1"/>
            </p:cNvSpPr>
            <p:nvPr/>
          </p:nvSpPr>
          <p:spPr bwMode="auto">
            <a:xfrm flipV="1">
              <a:off x="1708" y="4351"/>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1" name="Line 553"/>
            <p:cNvSpPr>
              <a:spLocks noChangeShapeType="1"/>
            </p:cNvSpPr>
            <p:nvPr/>
          </p:nvSpPr>
          <p:spPr bwMode="auto">
            <a:xfrm flipV="1">
              <a:off x="1716" y="4294"/>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2" name="Line 554"/>
            <p:cNvSpPr>
              <a:spLocks noChangeShapeType="1"/>
            </p:cNvSpPr>
            <p:nvPr/>
          </p:nvSpPr>
          <p:spPr bwMode="auto">
            <a:xfrm flipV="1">
              <a:off x="1723" y="4244"/>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3" name="Line 555"/>
            <p:cNvSpPr>
              <a:spLocks noChangeShapeType="1"/>
            </p:cNvSpPr>
            <p:nvPr/>
          </p:nvSpPr>
          <p:spPr bwMode="auto">
            <a:xfrm flipV="1">
              <a:off x="1730" y="4215"/>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4" name="Line 556"/>
            <p:cNvSpPr>
              <a:spLocks noChangeShapeType="1"/>
            </p:cNvSpPr>
            <p:nvPr/>
          </p:nvSpPr>
          <p:spPr bwMode="auto">
            <a:xfrm flipV="1">
              <a:off x="1738" y="419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5" name="Line 557"/>
            <p:cNvSpPr>
              <a:spLocks noChangeShapeType="1"/>
            </p:cNvSpPr>
            <p:nvPr/>
          </p:nvSpPr>
          <p:spPr bwMode="auto">
            <a:xfrm>
              <a:off x="1746" y="419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6" name="Line 558"/>
            <p:cNvSpPr>
              <a:spLocks noChangeShapeType="1"/>
            </p:cNvSpPr>
            <p:nvPr/>
          </p:nvSpPr>
          <p:spPr bwMode="auto">
            <a:xfrm>
              <a:off x="1752" y="4200"/>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7" name="Line 559"/>
            <p:cNvSpPr>
              <a:spLocks noChangeShapeType="1"/>
            </p:cNvSpPr>
            <p:nvPr/>
          </p:nvSpPr>
          <p:spPr bwMode="auto">
            <a:xfrm flipV="1">
              <a:off x="1760" y="4215"/>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8" name="Line 560"/>
            <p:cNvSpPr>
              <a:spLocks noChangeShapeType="1"/>
            </p:cNvSpPr>
            <p:nvPr/>
          </p:nvSpPr>
          <p:spPr bwMode="auto">
            <a:xfrm flipV="1">
              <a:off x="1767" y="4086"/>
              <a:ext cx="7" cy="1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39" name="Line 561"/>
            <p:cNvSpPr>
              <a:spLocks noChangeShapeType="1"/>
            </p:cNvSpPr>
            <p:nvPr/>
          </p:nvSpPr>
          <p:spPr bwMode="auto">
            <a:xfrm flipV="1">
              <a:off x="1774" y="3986"/>
              <a:ext cx="7" cy="10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0" name="Line 562"/>
            <p:cNvSpPr>
              <a:spLocks noChangeShapeType="1"/>
            </p:cNvSpPr>
            <p:nvPr/>
          </p:nvSpPr>
          <p:spPr bwMode="auto">
            <a:xfrm flipV="1">
              <a:off x="1781" y="3907"/>
              <a:ext cx="8" cy="7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1" name="Line 563"/>
            <p:cNvSpPr>
              <a:spLocks noChangeShapeType="1"/>
            </p:cNvSpPr>
            <p:nvPr/>
          </p:nvSpPr>
          <p:spPr bwMode="auto">
            <a:xfrm flipV="1">
              <a:off x="1789" y="3843"/>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2" name="Line 564"/>
            <p:cNvSpPr>
              <a:spLocks noChangeShapeType="1"/>
            </p:cNvSpPr>
            <p:nvPr/>
          </p:nvSpPr>
          <p:spPr bwMode="auto">
            <a:xfrm flipV="1">
              <a:off x="1796" y="3771"/>
              <a:ext cx="7"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3" name="Line 565"/>
            <p:cNvSpPr>
              <a:spLocks noChangeShapeType="1"/>
            </p:cNvSpPr>
            <p:nvPr/>
          </p:nvSpPr>
          <p:spPr bwMode="auto">
            <a:xfrm flipV="1">
              <a:off x="1803" y="3685"/>
              <a:ext cx="7" cy="8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4" name="Line 566"/>
            <p:cNvSpPr>
              <a:spLocks noChangeShapeType="1"/>
            </p:cNvSpPr>
            <p:nvPr/>
          </p:nvSpPr>
          <p:spPr bwMode="auto">
            <a:xfrm flipV="1">
              <a:off x="1810" y="3628"/>
              <a:ext cx="8"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5" name="Line 567"/>
            <p:cNvSpPr>
              <a:spLocks noChangeShapeType="1"/>
            </p:cNvSpPr>
            <p:nvPr/>
          </p:nvSpPr>
          <p:spPr bwMode="auto">
            <a:xfrm flipV="1">
              <a:off x="1818" y="3592"/>
              <a:ext cx="6"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6" name="Line 568"/>
            <p:cNvSpPr>
              <a:spLocks noChangeShapeType="1"/>
            </p:cNvSpPr>
            <p:nvPr/>
          </p:nvSpPr>
          <p:spPr bwMode="auto">
            <a:xfrm flipV="1">
              <a:off x="1824" y="3556"/>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7" name="Line 569"/>
            <p:cNvSpPr>
              <a:spLocks noChangeShapeType="1"/>
            </p:cNvSpPr>
            <p:nvPr/>
          </p:nvSpPr>
          <p:spPr bwMode="auto">
            <a:xfrm flipV="1">
              <a:off x="1832" y="3521"/>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8" name="Line 570"/>
            <p:cNvSpPr>
              <a:spLocks noChangeShapeType="1"/>
            </p:cNvSpPr>
            <p:nvPr/>
          </p:nvSpPr>
          <p:spPr bwMode="auto">
            <a:xfrm flipV="1">
              <a:off x="1839" y="350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49" name="Line 571"/>
            <p:cNvSpPr>
              <a:spLocks noChangeShapeType="1"/>
            </p:cNvSpPr>
            <p:nvPr/>
          </p:nvSpPr>
          <p:spPr bwMode="auto">
            <a:xfrm flipV="1">
              <a:off x="1847" y="3499"/>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0" name="Line 572"/>
            <p:cNvSpPr>
              <a:spLocks noChangeShapeType="1"/>
            </p:cNvSpPr>
            <p:nvPr/>
          </p:nvSpPr>
          <p:spPr bwMode="auto">
            <a:xfrm>
              <a:off x="1854" y="349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1" name="Line 573"/>
            <p:cNvSpPr>
              <a:spLocks noChangeShapeType="1"/>
            </p:cNvSpPr>
            <p:nvPr/>
          </p:nvSpPr>
          <p:spPr bwMode="auto">
            <a:xfrm>
              <a:off x="1861" y="3499"/>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2" name="Line 574"/>
            <p:cNvSpPr>
              <a:spLocks noChangeShapeType="1"/>
            </p:cNvSpPr>
            <p:nvPr/>
          </p:nvSpPr>
          <p:spPr bwMode="auto">
            <a:xfrm flipV="1">
              <a:off x="1869" y="3485"/>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3" name="Line 575"/>
            <p:cNvSpPr>
              <a:spLocks noChangeShapeType="1"/>
            </p:cNvSpPr>
            <p:nvPr/>
          </p:nvSpPr>
          <p:spPr bwMode="auto">
            <a:xfrm flipV="1">
              <a:off x="1876" y="3449"/>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4" name="Line 576"/>
            <p:cNvSpPr>
              <a:spLocks noChangeShapeType="1"/>
            </p:cNvSpPr>
            <p:nvPr/>
          </p:nvSpPr>
          <p:spPr bwMode="auto">
            <a:xfrm flipV="1">
              <a:off x="1883" y="343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5" name="Line 577"/>
            <p:cNvSpPr>
              <a:spLocks noChangeShapeType="1"/>
            </p:cNvSpPr>
            <p:nvPr/>
          </p:nvSpPr>
          <p:spPr bwMode="auto">
            <a:xfrm>
              <a:off x="1891" y="3435"/>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6" name="Line 578"/>
            <p:cNvSpPr>
              <a:spLocks noChangeShapeType="1"/>
            </p:cNvSpPr>
            <p:nvPr/>
          </p:nvSpPr>
          <p:spPr bwMode="auto">
            <a:xfrm>
              <a:off x="1897" y="343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7" name="Line 579"/>
            <p:cNvSpPr>
              <a:spLocks noChangeShapeType="1"/>
            </p:cNvSpPr>
            <p:nvPr/>
          </p:nvSpPr>
          <p:spPr bwMode="auto">
            <a:xfrm>
              <a:off x="1905" y="3435"/>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8" name="Line 580"/>
            <p:cNvSpPr>
              <a:spLocks noChangeShapeType="1"/>
            </p:cNvSpPr>
            <p:nvPr/>
          </p:nvSpPr>
          <p:spPr bwMode="auto">
            <a:xfrm flipV="1">
              <a:off x="1912" y="3428"/>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59" name="Line 581"/>
            <p:cNvSpPr>
              <a:spLocks noChangeShapeType="1"/>
            </p:cNvSpPr>
            <p:nvPr/>
          </p:nvSpPr>
          <p:spPr bwMode="auto">
            <a:xfrm flipV="1">
              <a:off x="1919" y="3392"/>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0" name="Line 582"/>
            <p:cNvSpPr>
              <a:spLocks noChangeShapeType="1"/>
            </p:cNvSpPr>
            <p:nvPr/>
          </p:nvSpPr>
          <p:spPr bwMode="auto">
            <a:xfrm flipV="1">
              <a:off x="1927" y="336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1" name="Line 583"/>
            <p:cNvSpPr>
              <a:spLocks noChangeShapeType="1"/>
            </p:cNvSpPr>
            <p:nvPr/>
          </p:nvSpPr>
          <p:spPr bwMode="auto">
            <a:xfrm flipV="1">
              <a:off x="1934" y="3342"/>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2" name="Line 584"/>
            <p:cNvSpPr>
              <a:spLocks noChangeShapeType="1"/>
            </p:cNvSpPr>
            <p:nvPr/>
          </p:nvSpPr>
          <p:spPr bwMode="auto">
            <a:xfrm>
              <a:off x="1941" y="3342"/>
              <a:ext cx="9"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3" name="Line 585"/>
            <p:cNvSpPr>
              <a:spLocks noChangeShapeType="1"/>
            </p:cNvSpPr>
            <p:nvPr/>
          </p:nvSpPr>
          <p:spPr bwMode="auto">
            <a:xfrm>
              <a:off x="1950" y="334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4" name="Line 586"/>
            <p:cNvSpPr>
              <a:spLocks noChangeShapeType="1"/>
            </p:cNvSpPr>
            <p:nvPr/>
          </p:nvSpPr>
          <p:spPr bwMode="auto">
            <a:xfrm flipV="1">
              <a:off x="1956" y="334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5" name="Line 587"/>
            <p:cNvSpPr>
              <a:spLocks noChangeShapeType="1"/>
            </p:cNvSpPr>
            <p:nvPr/>
          </p:nvSpPr>
          <p:spPr bwMode="auto">
            <a:xfrm>
              <a:off x="1963" y="3349"/>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6" name="Line 588"/>
            <p:cNvSpPr>
              <a:spLocks noChangeShapeType="1"/>
            </p:cNvSpPr>
            <p:nvPr/>
          </p:nvSpPr>
          <p:spPr bwMode="auto">
            <a:xfrm>
              <a:off x="1970" y="334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7" name="Line 589"/>
            <p:cNvSpPr>
              <a:spLocks noChangeShapeType="1"/>
            </p:cNvSpPr>
            <p:nvPr/>
          </p:nvSpPr>
          <p:spPr bwMode="auto">
            <a:xfrm>
              <a:off x="1977" y="3356"/>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8" name="Line 590"/>
            <p:cNvSpPr>
              <a:spLocks noChangeShapeType="1"/>
            </p:cNvSpPr>
            <p:nvPr/>
          </p:nvSpPr>
          <p:spPr bwMode="auto">
            <a:xfrm>
              <a:off x="1985" y="3378"/>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69" name="Line 591"/>
            <p:cNvSpPr>
              <a:spLocks noChangeShapeType="1"/>
            </p:cNvSpPr>
            <p:nvPr/>
          </p:nvSpPr>
          <p:spPr bwMode="auto">
            <a:xfrm flipV="1">
              <a:off x="1992" y="3378"/>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0" name="Line 592"/>
            <p:cNvSpPr>
              <a:spLocks noChangeShapeType="1"/>
            </p:cNvSpPr>
            <p:nvPr/>
          </p:nvSpPr>
          <p:spPr bwMode="auto">
            <a:xfrm flipV="1">
              <a:off x="1999" y="334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1" name="Line 593"/>
            <p:cNvSpPr>
              <a:spLocks noChangeShapeType="1"/>
            </p:cNvSpPr>
            <p:nvPr/>
          </p:nvSpPr>
          <p:spPr bwMode="auto">
            <a:xfrm flipV="1">
              <a:off x="2007" y="3320"/>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2" name="Line 594"/>
            <p:cNvSpPr>
              <a:spLocks noChangeShapeType="1"/>
            </p:cNvSpPr>
            <p:nvPr/>
          </p:nvSpPr>
          <p:spPr bwMode="auto">
            <a:xfrm flipV="1">
              <a:off x="2014" y="3284"/>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3" name="Line 595"/>
            <p:cNvSpPr>
              <a:spLocks noChangeShapeType="1"/>
            </p:cNvSpPr>
            <p:nvPr/>
          </p:nvSpPr>
          <p:spPr bwMode="auto">
            <a:xfrm flipV="1">
              <a:off x="2021"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4" name="Line 596"/>
            <p:cNvSpPr>
              <a:spLocks noChangeShapeType="1"/>
            </p:cNvSpPr>
            <p:nvPr/>
          </p:nvSpPr>
          <p:spPr bwMode="auto">
            <a:xfrm flipV="1">
              <a:off x="2029" y="3270"/>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5" name="Line 597"/>
            <p:cNvSpPr>
              <a:spLocks noChangeShapeType="1"/>
            </p:cNvSpPr>
            <p:nvPr/>
          </p:nvSpPr>
          <p:spPr bwMode="auto">
            <a:xfrm flipV="1">
              <a:off x="2035" y="3262"/>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6" name="Line 598"/>
            <p:cNvSpPr>
              <a:spLocks noChangeShapeType="1"/>
            </p:cNvSpPr>
            <p:nvPr/>
          </p:nvSpPr>
          <p:spPr bwMode="auto">
            <a:xfrm>
              <a:off x="2043" y="3262"/>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7" name="Line 599"/>
            <p:cNvSpPr>
              <a:spLocks noChangeShapeType="1"/>
            </p:cNvSpPr>
            <p:nvPr/>
          </p:nvSpPr>
          <p:spPr bwMode="auto">
            <a:xfrm>
              <a:off x="2051" y="3277"/>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8" name="Line 600"/>
            <p:cNvSpPr>
              <a:spLocks noChangeShapeType="1"/>
            </p:cNvSpPr>
            <p:nvPr/>
          </p:nvSpPr>
          <p:spPr bwMode="auto">
            <a:xfrm>
              <a:off x="2057" y="3299"/>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79" name="Line 601"/>
            <p:cNvSpPr>
              <a:spLocks noChangeShapeType="1"/>
            </p:cNvSpPr>
            <p:nvPr/>
          </p:nvSpPr>
          <p:spPr bwMode="auto">
            <a:xfrm>
              <a:off x="2065" y="332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0" name="Line 602"/>
            <p:cNvSpPr>
              <a:spLocks noChangeShapeType="1"/>
            </p:cNvSpPr>
            <p:nvPr/>
          </p:nvSpPr>
          <p:spPr bwMode="auto">
            <a:xfrm flipV="1">
              <a:off x="2072" y="333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1" name="Line 603"/>
            <p:cNvSpPr>
              <a:spLocks noChangeShapeType="1"/>
            </p:cNvSpPr>
            <p:nvPr/>
          </p:nvSpPr>
          <p:spPr bwMode="auto">
            <a:xfrm flipV="1">
              <a:off x="2080" y="331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2" name="Line 604"/>
            <p:cNvSpPr>
              <a:spLocks noChangeShapeType="1"/>
            </p:cNvSpPr>
            <p:nvPr/>
          </p:nvSpPr>
          <p:spPr bwMode="auto">
            <a:xfrm>
              <a:off x="2087" y="3313"/>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3" name="Line 605"/>
            <p:cNvSpPr>
              <a:spLocks noChangeShapeType="1"/>
            </p:cNvSpPr>
            <p:nvPr/>
          </p:nvSpPr>
          <p:spPr bwMode="auto">
            <a:xfrm>
              <a:off x="2094" y="3313"/>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4" name="Line 606"/>
            <p:cNvSpPr>
              <a:spLocks noChangeShapeType="1"/>
            </p:cNvSpPr>
            <p:nvPr/>
          </p:nvSpPr>
          <p:spPr bwMode="auto">
            <a:xfrm>
              <a:off x="2101" y="331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5" name="Line 607"/>
            <p:cNvSpPr>
              <a:spLocks noChangeShapeType="1"/>
            </p:cNvSpPr>
            <p:nvPr/>
          </p:nvSpPr>
          <p:spPr bwMode="auto">
            <a:xfrm>
              <a:off x="2108" y="333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6" name="Line 608"/>
            <p:cNvSpPr>
              <a:spLocks noChangeShapeType="1"/>
            </p:cNvSpPr>
            <p:nvPr/>
          </p:nvSpPr>
          <p:spPr bwMode="auto">
            <a:xfrm flipV="1">
              <a:off x="2116" y="332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7" name="Line 609"/>
            <p:cNvSpPr>
              <a:spLocks noChangeShapeType="1"/>
            </p:cNvSpPr>
            <p:nvPr/>
          </p:nvSpPr>
          <p:spPr bwMode="auto">
            <a:xfrm>
              <a:off x="2123" y="332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8" name="Line 610"/>
            <p:cNvSpPr>
              <a:spLocks noChangeShapeType="1"/>
            </p:cNvSpPr>
            <p:nvPr/>
          </p:nvSpPr>
          <p:spPr bwMode="auto">
            <a:xfrm flipV="1">
              <a:off x="2131" y="330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89" name="Line 611"/>
            <p:cNvSpPr>
              <a:spLocks noChangeShapeType="1"/>
            </p:cNvSpPr>
            <p:nvPr/>
          </p:nvSpPr>
          <p:spPr bwMode="auto">
            <a:xfrm flipV="1">
              <a:off x="2138" y="3291"/>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0" name="Line 612"/>
            <p:cNvSpPr>
              <a:spLocks noChangeShapeType="1"/>
            </p:cNvSpPr>
            <p:nvPr/>
          </p:nvSpPr>
          <p:spPr bwMode="auto">
            <a:xfrm>
              <a:off x="2145" y="3291"/>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1" name="Line 613"/>
            <p:cNvSpPr>
              <a:spLocks noChangeShapeType="1"/>
            </p:cNvSpPr>
            <p:nvPr/>
          </p:nvSpPr>
          <p:spPr bwMode="auto">
            <a:xfrm flipV="1">
              <a:off x="2152" y="3291"/>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2" name="Line 614"/>
            <p:cNvSpPr>
              <a:spLocks noChangeShapeType="1"/>
            </p:cNvSpPr>
            <p:nvPr/>
          </p:nvSpPr>
          <p:spPr bwMode="auto">
            <a:xfrm flipV="1">
              <a:off x="2160"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3" name="Line 615"/>
            <p:cNvSpPr>
              <a:spLocks noChangeShapeType="1"/>
            </p:cNvSpPr>
            <p:nvPr/>
          </p:nvSpPr>
          <p:spPr bwMode="auto">
            <a:xfrm>
              <a:off x="2167" y="3284"/>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4" name="Line 616"/>
            <p:cNvSpPr>
              <a:spLocks noChangeShapeType="1"/>
            </p:cNvSpPr>
            <p:nvPr/>
          </p:nvSpPr>
          <p:spPr bwMode="auto">
            <a:xfrm>
              <a:off x="2175" y="3291"/>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5" name="Line 617"/>
            <p:cNvSpPr>
              <a:spLocks noChangeShapeType="1"/>
            </p:cNvSpPr>
            <p:nvPr/>
          </p:nvSpPr>
          <p:spPr bwMode="auto">
            <a:xfrm>
              <a:off x="2181" y="3306"/>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6" name="Line 618"/>
            <p:cNvSpPr>
              <a:spLocks noChangeShapeType="1"/>
            </p:cNvSpPr>
            <p:nvPr/>
          </p:nvSpPr>
          <p:spPr bwMode="auto">
            <a:xfrm>
              <a:off x="2189" y="3327"/>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7" name="Line 619"/>
            <p:cNvSpPr>
              <a:spLocks noChangeShapeType="1"/>
            </p:cNvSpPr>
            <p:nvPr/>
          </p:nvSpPr>
          <p:spPr bwMode="auto">
            <a:xfrm>
              <a:off x="2196" y="334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8" name="Line 620"/>
            <p:cNvSpPr>
              <a:spLocks noChangeShapeType="1"/>
            </p:cNvSpPr>
            <p:nvPr/>
          </p:nvSpPr>
          <p:spPr bwMode="auto">
            <a:xfrm flipV="1">
              <a:off x="2203" y="332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499" name="Line 621"/>
            <p:cNvSpPr>
              <a:spLocks noChangeShapeType="1"/>
            </p:cNvSpPr>
            <p:nvPr/>
          </p:nvSpPr>
          <p:spPr bwMode="auto">
            <a:xfrm flipV="1">
              <a:off x="2210" y="329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0" name="Line 622"/>
            <p:cNvSpPr>
              <a:spLocks noChangeShapeType="1"/>
            </p:cNvSpPr>
            <p:nvPr/>
          </p:nvSpPr>
          <p:spPr bwMode="auto">
            <a:xfrm flipV="1">
              <a:off x="2218" y="3291"/>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1" name="Line 623"/>
            <p:cNvSpPr>
              <a:spLocks noChangeShapeType="1"/>
            </p:cNvSpPr>
            <p:nvPr/>
          </p:nvSpPr>
          <p:spPr bwMode="auto">
            <a:xfrm flipV="1">
              <a:off x="2224" y="327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2" name="Line 624"/>
            <p:cNvSpPr>
              <a:spLocks noChangeShapeType="1"/>
            </p:cNvSpPr>
            <p:nvPr/>
          </p:nvSpPr>
          <p:spPr bwMode="auto">
            <a:xfrm>
              <a:off x="2232" y="327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3" name="Line 625"/>
            <p:cNvSpPr>
              <a:spLocks noChangeShapeType="1"/>
            </p:cNvSpPr>
            <p:nvPr/>
          </p:nvSpPr>
          <p:spPr bwMode="auto">
            <a:xfrm>
              <a:off x="2239"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4" name="Line 626"/>
            <p:cNvSpPr>
              <a:spLocks noChangeShapeType="1"/>
            </p:cNvSpPr>
            <p:nvPr/>
          </p:nvSpPr>
          <p:spPr bwMode="auto">
            <a:xfrm>
              <a:off x="2247"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5" name="Line 627"/>
            <p:cNvSpPr>
              <a:spLocks noChangeShapeType="1"/>
            </p:cNvSpPr>
            <p:nvPr/>
          </p:nvSpPr>
          <p:spPr bwMode="auto">
            <a:xfrm>
              <a:off x="2254" y="3291"/>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6" name="Line 628"/>
            <p:cNvSpPr>
              <a:spLocks noChangeShapeType="1"/>
            </p:cNvSpPr>
            <p:nvPr/>
          </p:nvSpPr>
          <p:spPr bwMode="auto">
            <a:xfrm flipV="1">
              <a:off x="2261" y="3284"/>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7" name="Line 629"/>
            <p:cNvSpPr>
              <a:spLocks noChangeShapeType="1"/>
            </p:cNvSpPr>
            <p:nvPr/>
          </p:nvSpPr>
          <p:spPr bwMode="auto">
            <a:xfrm flipV="1">
              <a:off x="2268"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8" name="Line 630"/>
            <p:cNvSpPr>
              <a:spLocks noChangeShapeType="1"/>
            </p:cNvSpPr>
            <p:nvPr/>
          </p:nvSpPr>
          <p:spPr bwMode="auto">
            <a:xfrm>
              <a:off x="2276" y="327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09" name="Line 631"/>
            <p:cNvSpPr>
              <a:spLocks noChangeShapeType="1"/>
            </p:cNvSpPr>
            <p:nvPr/>
          </p:nvSpPr>
          <p:spPr bwMode="auto">
            <a:xfrm>
              <a:off x="2283" y="3284"/>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0" name="Line 632"/>
            <p:cNvSpPr>
              <a:spLocks noChangeShapeType="1"/>
            </p:cNvSpPr>
            <p:nvPr/>
          </p:nvSpPr>
          <p:spPr bwMode="auto">
            <a:xfrm>
              <a:off x="2291" y="3313"/>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1" name="Line 633"/>
            <p:cNvSpPr>
              <a:spLocks noChangeShapeType="1"/>
            </p:cNvSpPr>
            <p:nvPr/>
          </p:nvSpPr>
          <p:spPr bwMode="auto">
            <a:xfrm flipV="1">
              <a:off x="2297" y="331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2" name="Line 634"/>
            <p:cNvSpPr>
              <a:spLocks noChangeShapeType="1"/>
            </p:cNvSpPr>
            <p:nvPr/>
          </p:nvSpPr>
          <p:spPr bwMode="auto">
            <a:xfrm flipV="1">
              <a:off x="2305"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3" name="Line 635"/>
            <p:cNvSpPr>
              <a:spLocks noChangeShapeType="1"/>
            </p:cNvSpPr>
            <p:nvPr/>
          </p:nvSpPr>
          <p:spPr bwMode="auto">
            <a:xfrm flipV="1">
              <a:off x="2312" y="3291"/>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4" name="Line 636"/>
            <p:cNvSpPr>
              <a:spLocks noChangeShapeType="1"/>
            </p:cNvSpPr>
            <p:nvPr/>
          </p:nvSpPr>
          <p:spPr bwMode="auto">
            <a:xfrm flipV="1">
              <a:off x="2319" y="3277"/>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5" name="Line 637"/>
            <p:cNvSpPr>
              <a:spLocks noChangeShapeType="1"/>
            </p:cNvSpPr>
            <p:nvPr/>
          </p:nvSpPr>
          <p:spPr bwMode="auto">
            <a:xfrm>
              <a:off x="2327" y="327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6" name="Line 638"/>
            <p:cNvSpPr>
              <a:spLocks noChangeShapeType="1"/>
            </p:cNvSpPr>
            <p:nvPr/>
          </p:nvSpPr>
          <p:spPr bwMode="auto">
            <a:xfrm flipV="1">
              <a:off x="2334"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7" name="Line 639"/>
            <p:cNvSpPr>
              <a:spLocks noChangeShapeType="1"/>
            </p:cNvSpPr>
            <p:nvPr/>
          </p:nvSpPr>
          <p:spPr bwMode="auto">
            <a:xfrm>
              <a:off x="2341" y="327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8" name="Line 640"/>
            <p:cNvSpPr>
              <a:spLocks noChangeShapeType="1"/>
            </p:cNvSpPr>
            <p:nvPr/>
          </p:nvSpPr>
          <p:spPr bwMode="auto">
            <a:xfrm>
              <a:off x="2349"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19" name="Line 641"/>
            <p:cNvSpPr>
              <a:spLocks noChangeShapeType="1"/>
            </p:cNvSpPr>
            <p:nvPr/>
          </p:nvSpPr>
          <p:spPr bwMode="auto">
            <a:xfrm>
              <a:off x="2356" y="3277"/>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0" name="Line 642"/>
            <p:cNvSpPr>
              <a:spLocks noChangeShapeType="1"/>
            </p:cNvSpPr>
            <p:nvPr/>
          </p:nvSpPr>
          <p:spPr bwMode="auto">
            <a:xfrm>
              <a:off x="2363" y="3291"/>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1" name="Line 643"/>
            <p:cNvSpPr>
              <a:spLocks noChangeShapeType="1"/>
            </p:cNvSpPr>
            <p:nvPr/>
          </p:nvSpPr>
          <p:spPr bwMode="auto">
            <a:xfrm flipV="1">
              <a:off x="2371"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2" name="Line 644"/>
            <p:cNvSpPr>
              <a:spLocks noChangeShapeType="1"/>
            </p:cNvSpPr>
            <p:nvPr/>
          </p:nvSpPr>
          <p:spPr bwMode="auto">
            <a:xfrm>
              <a:off x="2378" y="3306"/>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3" name="Line 645"/>
            <p:cNvSpPr>
              <a:spLocks noChangeShapeType="1"/>
            </p:cNvSpPr>
            <p:nvPr/>
          </p:nvSpPr>
          <p:spPr bwMode="auto">
            <a:xfrm>
              <a:off x="2385" y="330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4" name="Line 646"/>
            <p:cNvSpPr>
              <a:spLocks noChangeShapeType="1"/>
            </p:cNvSpPr>
            <p:nvPr/>
          </p:nvSpPr>
          <p:spPr bwMode="auto">
            <a:xfrm flipV="1">
              <a:off x="2392" y="3306"/>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5" name="Line 647"/>
            <p:cNvSpPr>
              <a:spLocks noChangeShapeType="1"/>
            </p:cNvSpPr>
            <p:nvPr/>
          </p:nvSpPr>
          <p:spPr bwMode="auto">
            <a:xfrm>
              <a:off x="2398" y="3306"/>
              <a:ext cx="9"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6" name="Line 648"/>
            <p:cNvSpPr>
              <a:spLocks noChangeShapeType="1"/>
            </p:cNvSpPr>
            <p:nvPr/>
          </p:nvSpPr>
          <p:spPr bwMode="auto">
            <a:xfrm>
              <a:off x="2407" y="3306"/>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7" name="Line 649"/>
            <p:cNvSpPr>
              <a:spLocks noChangeShapeType="1"/>
            </p:cNvSpPr>
            <p:nvPr/>
          </p:nvSpPr>
          <p:spPr bwMode="auto">
            <a:xfrm>
              <a:off x="2413" y="3306"/>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8" name="Line 650"/>
            <p:cNvSpPr>
              <a:spLocks noChangeShapeType="1"/>
            </p:cNvSpPr>
            <p:nvPr/>
          </p:nvSpPr>
          <p:spPr bwMode="auto">
            <a:xfrm flipV="1">
              <a:off x="2421" y="328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29" name="Line 651"/>
            <p:cNvSpPr>
              <a:spLocks noChangeShapeType="1"/>
            </p:cNvSpPr>
            <p:nvPr/>
          </p:nvSpPr>
          <p:spPr bwMode="auto">
            <a:xfrm flipV="1">
              <a:off x="2428" y="3277"/>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0" name="Line 652"/>
            <p:cNvSpPr>
              <a:spLocks noChangeShapeType="1"/>
            </p:cNvSpPr>
            <p:nvPr/>
          </p:nvSpPr>
          <p:spPr bwMode="auto">
            <a:xfrm flipV="1">
              <a:off x="2435" y="327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1" name="Line 653"/>
            <p:cNvSpPr>
              <a:spLocks noChangeShapeType="1"/>
            </p:cNvSpPr>
            <p:nvPr/>
          </p:nvSpPr>
          <p:spPr bwMode="auto">
            <a:xfrm>
              <a:off x="2443" y="327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2" name="Line 654"/>
            <p:cNvSpPr>
              <a:spLocks noChangeShapeType="1"/>
            </p:cNvSpPr>
            <p:nvPr/>
          </p:nvSpPr>
          <p:spPr bwMode="auto">
            <a:xfrm>
              <a:off x="2450" y="327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3" name="Line 655"/>
            <p:cNvSpPr>
              <a:spLocks noChangeShapeType="1"/>
            </p:cNvSpPr>
            <p:nvPr/>
          </p:nvSpPr>
          <p:spPr bwMode="auto">
            <a:xfrm>
              <a:off x="2457" y="3277"/>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4" name="Line 656"/>
            <p:cNvSpPr>
              <a:spLocks noChangeShapeType="1"/>
            </p:cNvSpPr>
            <p:nvPr/>
          </p:nvSpPr>
          <p:spPr bwMode="auto">
            <a:xfrm>
              <a:off x="2465" y="328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5" name="Line 657"/>
            <p:cNvSpPr>
              <a:spLocks noChangeShapeType="1"/>
            </p:cNvSpPr>
            <p:nvPr/>
          </p:nvSpPr>
          <p:spPr bwMode="auto">
            <a:xfrm>
              <a:off x="2472" y="330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6" name="Line 658"/>
            <p:cNvSpPr>
              <a:spLocks noChangeShapeType="1"/>
            </p:cNvSpPr>
            <p:nvPr/>
          </p:nvSpPr>
          <p:spPr bwMode="auto">
            <a:xfrm>
              <a:off x="2479" y="334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7" name="Line 659"/>
            <p:cNvSpPr>
              <a:spLocks noChangeShapeType="1"/>
            </p:cNvSpPr>
            <p:nvPr/>
          </p:nvSpPr>
          <p:spPr bwMode="auto">
            <a:xfrm flipV="1">
              <a:off x="2487" y="3342"/>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8" name="Line 660"/>
            <p:cNvSpPr>
              <a:spLocks noChangeShapeType="1"/>
            </p:cNvSpPr>
            <p:nvPr/>
          </p:nvSpPr>
          <p:spPr bwMode="auto">
            <a:xfrm flipV="1">
              <a:off x="2494" y="333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39" name="Line 661"/>
            <p:cNvSpPr>
              <a:spLocks noChangeShapeType="1"/>
            </p:cNvSpPr>
            <p:nvPr/>
          </p:nvSpPr>
          <p:spPr bwMode="auto">
            <a:xfrm>
              <a:off x="2501" y="3335"/>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0" name="Line 662"/>
            <p:cNvSpPr>
              <a:spLocks noChangeShapeType="1"/>
            </p:cNvSpPr>
            <p:nvPr/>
          </p:nvSpPr>
          <p:spPr bwMode="auto">
            <a:xfrm>
              <a:off x="2509" y="3342"/>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1" name="Line 663"/>
            <p:cNvSpPr>
              <a:spLocks noChangeShapeType="1"/>
            </p:cNvSpPr>
            <p:nvPr/>
          </p:nvSpPr>
          <p:spPr bwMode="auto">
            <a:xfrm>
              <a:off x="2515" y="3356"/>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2" name="Line 664"/>
            <p:cNvSpPr>
              <a:spLocks noChangeShapeType="1"/>
            </p:cNvSpPr>
            <p:nvPr/>
          </p:nvSpPr>
          <p:spPr bwMode="auto">
            <a:xfrm>
              <a:off x="2523" y="3378"/>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3" name="Line 665"/>
            <p:cNvSpPr>
              <a:spLocks noChangeShapeType="1"/>
            </p:cNvSpPr>
            <p:nvPr/>
          </p:nvSpPr>
          <p:spPr bwMode="auto">
            <a:xfrm flipV="1">
              <a:off x="2530" y="337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4" name="Line 666"/>
            <p:cNvSpPr>
              <a:spLocks noChangeShapeType="1"/>
            </p:cNvSpPr>
            <p:nvPr/>
          </p:nvSpPr>
          <p:spPr bwMode="auto">
            <a:xfrm flipV="1">
              <a:off x="2537" y="3356"/>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5" name="Line 667"/>
            <p:cNvSpPr>
              <a:spLocks noChangeShapeType="1"/>
            </p:cNvSpPr>
            <p:nvPr/>
          </p:nvSpPr>
          <p:spPr bwMode="auto">
            <a:xfrm flipV="1">
              <a:off x="2545" y="3349"/>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6" name="Line 668"/>
            <p:cNvSpPr>
              <a:spLocks noChangeShapeType="1"/>
            </p:cNvSpPr>
            <p:nvPr/>
          </p:nvSpPr>
          <p:spPr bwMode="auto">
            <a:xfrm>
              <a:off x="2551" y="334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7" name="Line 669"/>
            <p:cNvSpPr>
              <a:spLocks noChangeShapeType="1"/>
            </p:cNvSpPr>
            <p:nvPr/>
          </p:nvSpPr>
          <p:spPr bwMode="auto">
            <a:xfrm>
              <a:off x="2559" y="3356"/>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8" name="Line 670"/>
            <p:cNvSpPr>
              <a:spLocks noChangeShapeType="1"/>
            </p:cNvSpPr>
            <p:nvPr/>
          </p:nvSpPr>
          <p:spPr bwMode="auto">
            <a:xfrm>
              <a:off x="2566" y="3384"/>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49" name="Line 671"/>
            <p:cNvSpPr>
              <a:spLocks noChangeShapeType="1"/>
            </p:cNvSpPr>
            <p:nvPr/>
          </p:nvSpPr>
          <p:spPr bwMode="auto">
            <a:xfrm>
              <a:off x="2574" y="339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0" name="Line 672"/>
            <p:cNvSpPr>
              <a:spLocks noChangeShapeType="1"/>
            </p:cNvSpPr>
            <p:nvPr/>
          </p:nvSpPr>
          <p:spPr bwMode="auto">
            <a:xfrm>
              <a:off x="2581" y="340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1" name="Line 673"/>
            <p:cNvSpPr>
              <a:spLocks noChangeShapeType="1"/>
            </p:cNvSpPr>
            <p:nvPr/>
          </p:nvSpPr>
          <p:spPr bwMode="auto">
            <a:xfrm>
              <a:off x="2588" y="3420"/>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2" name="Line 674"/>
            <p:cNvSpPr>
              <a:spLocks noChangeShapeType="1"/>
            </p:cNvSpPr>
            <p:nvPr/>
          </p:nvSpPr>
          <p:spPr bwMode="auto">
            <a:xfrm>
              <a:off x="2596" y="3449"/>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3" name="Line 675"/>
            <p:cNvSpPr>
              <a:spLocks noChangeShapeType="1"/>
            </p:cNvSpPr>
            <p:nvPr/>
          </p:nvSpPr>
          <p:spPr bwMode="auto">
            <a:xfrm>
              <a:off x="2603" y="3507"/>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4" name="Line 676"/>
            <p:cNvSpPr>
              <a:spLocks noChangeShapeType="1"/>
            </p:cNvSpPr>
            <p:nvPr/>
          </p:nvSpPr>
          <p:spPr bwMode="auto">
            <a:xfrm flipV="1">
              <a:off x="2610" y="3499"/>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5" name="Line 677"/>
            <p:cNvSpPr>
              <a:spLocks noChangeShapeType="1"/>
            </p:cNvSpPr>
            <p:nvPr/>
          </p:nvSpPr>
          <p:spPr bwMode="auto">
            <a:xfrm flipV="1">
              <a:off x="2618" y="349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6" name="Line 678"/>
            <p:cNvSpPr>
              <a:spLocks noChangeShapeType="1"/>
            </p:cNvSpPr>
            <p:nvPr/>
          </p:nvSpPr>
          <p:spPr bwMode="auto">
            <a:xfrm flipV="1">
              <a:off x="2625" y="3471"/>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7" name="Line 679"/>
            <p:cNvSpPr>
              <a:spLocks noChangeShapeType="1"/>
            </p:cNvSpPr>
            <p:nvPr/>
          </p:nvSpPr>
          <p:spPr bwMode="auto">
            <a:xfrm>
              <a:off x="2633" y="3471"/>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8" name="Line 680"/>
            <p:cNvSpPr>
              <a:spLocks noChangeShapeType="1"/>
            </p:cNvSpPr>
            <p:nvPr/>
          </p:nvSpPr>
          <p:spPr bwMode="auto">
            <a:xfrm>
              <a:off x="2639" y="348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59" name="Line 681"/>
            <p:cNvSpPr>
              <a:spLocks noChangeShapeType="1"/>
            </p:cNvSpPr>
            <p:nvPr/>
          </p:nvSpPr>
          <p:spPr bwMode="auto">
            <a:xfrm>
              <a:off x="2647" y="349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0" name="Line 682"/>
            <p:cNvSpPr>
              <a:spLocks noChangeShapeType="1"/>
            </p:cNvSpPr>
            <p:nvPr/>
          </p:nvSpPr>
          <p:spPr bwMode="auto">
            <a:xfrm>
              <a:off x="2654" y="3513"/>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1" name="Line 683"/>
            <p:cNvSpPr>
              <a:spLocks noChangeShapeType="1"/>
            </p:cNvSpPr>
            <p:nvPr/>
          </p:nvSpPr>
          <p:spPr bwMode="auto">
            <a:xfrm>
              <a:off x="2661" y="3549"/>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2" name="Line 684"/>
            <p:cNvSpPr>
              <a:spLocks noChangeShapeType="1"/>
            </p:cNvSpPr>
            <p:nvPr/>
          </p:nvSpPr>
          <p:spPr bwMode="auto">
            <a:xfrm>
              <a:off x="2668" y="3613"/>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3" name="Line 685"/>
            <p:cNvSpPr>
              <a:spLocks noChangeShapeType="1"/>
            </p:cNvSpPr>
            <p:nvPr/>
          </p:nvSpPr>
          <p:spPr bwMode="auto">
            <a:xfrm>
              <a:off x="2675" y="3671"/>
              <a:ext cx="7" cy="7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4" name="Line 686"/>
            <p:cNvSpPr>
              <a:spLocks noChangeShapeType="1"/>
            </p:cNvSpPr>
            <p:nvPr/>
          </p:nvSpPr>
          <p:spPr bwMode="auto">
            <a:xfrm>
              <a:off x="2682" y="3742"/>
              <a:ext cx="8"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5" name="Line 687"/>
            <p:cNvSpPr>
              <a:spLocks noChangeShapeType="1"/>
            </p:cNvSpPr>
            <p:nvPr/>
          </p:nvSpPr>
          <p:spPr bwMode="auto">
            <a:xfrm>
              <a:off x="2690" y="3814"/>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6" name="Line 688"/>
            <p:cNvSpPr>
              <a:spLocks noChangeShapeType="1"/>
            </p:cNvSpPr>
            <p:nvPr/>
          </p:nvSpPr>
          <p:spPr bwMode="auto">
            <a:xfrm>
              <a:off x="2697" y="3864"/>
              <a:ext cx="7"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7" name="Line 689"/>
            <p:cNvSpPr>
              <a:spLocks noChangeShapeType="1"/>
            </p:cNvSpPr>
            <p:nvPr/>
          </p:nvSpPr>
          <p:spPr bwMode="auto">
            <a:xfrm>
              <a:off x="2704" y="3928"/>
              <a:ext cx="8"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8" name="Line 690"/>
            <p:cNvSpPr>
              <a:spLocks noChangeShapeType="1"/>
            </p:cNvSpPr>
            <p:nvPr/>
          </p:nvSpPr>
          <p:spPr bwMode="auto">
            <a:xfrm>
              <a:off x="2712" y="4000"/>
              <a:ext cx="7" cy="8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69" name="Line 691"/>
            <p:cNvSpPr>
              <a:spLocks noChangeShapeType="1"/>
            </p:cNvSpPr>
            <p:nvPr/>
          </p:nvSpPr>
          <p:spPr bwMode="auto">
            <a:xfrm>
              <a:off x="2719" y="4086"/>
              <a:ext cx="7" cy="7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0" name="Line 692"/>
            <p:cNvSpPr>
              <a:spLocks noChangeShapeType="1"/>
            </p:cNvSpPr>
            <p:nvPr/>
          </p:nvSpPr>
          <p:spPr bwMode="auto">
            <a:xfrm>
              <a:off x="2726" y="416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1" name="Line 693"/>
            <p:cNvSpPr>
              <a:spLocks noChangeShapeType="1"/>
            </p:cNvSpPr>
            <p:nvPr/>
          </p:nvSpPr>
          <p:spPr bwMode="auto">
            <a:xfrm>
              <a:off x="2734" y="4193"/>
              <a:ext cx="6"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2" name="Line 694"/>
            <p:cNvSpPr>
              <a:spLocks noChangeShapeType="1"/>
            </p:cNvSpPr>
            <p:nvPr/>
          </p:nvSpPr>
          <p:spPr bwMode="auto">
            <a:xfrm>
              <a:off x="2740" y="4200"/>
              <a:ext cx="9"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3" name="Line 695"/>
            <p:cNvSpPr>
              <a:spLocks noChangeShapeType="1"/>
            </p:cNvSpPr>
            <p:nvPr/>
          </p:nvSpPr>
          <p:spPr bwMode="auto">
            <a:xfrm>
              <a:off x="2749" y="4200"/>
              <a:ext cx="6"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4" name="Line 696"/>
            <p:cNvSpPr>
              <a:spLocks noChangeShapeType="1"/>
            </p:cNvSpPr>
            <p:nvPr/>
          </p:nvSpPr>
          <p:spPr bwMode="auto">
            <a:xfrm>
              <a:off x="2755" y="4230"/>
              <a:ext cx="8"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5" name="Line 697"/>
            <p:cNvSpPr>
              <a:spLocks noChangeShapeType="1"/>
            </p:cNvSpPr>
            <p:nvPr/>
          </p:nvSpPr>
          <p:spPr bwMode="auto">
            <a:xfrm>
              <a:off x="2763" y="4279"/>
              <a:ext cx="7"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6" name="Line 698"/>
            <p:cNvSpPr>
              <a:spLocks noChangeShapeType="1"/>
            </p:cNvSpPr>
            <p:nvPr/>
          </p:nvSpPr>
          <p:spPr bwMode="auto">
            <a:xfrm>
              <a:off x="2770" y="4329"/>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7" name="Line 699"/>
            <p:cNvSpPr>
              <a:spLocks noChangeShapeType="1"/>
            </p:cNvSpPr>
            <p:nvPr/>
          </p:nvSpPr>
          <p:spPr bwMode="auto">
            <a:xfrm>
              <a:off x="2777" y="4387"/>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8" name="Line 700"/>
            <p:cNvSpPr>
              <a:spLocks noChangeShapeType="1"/>
            </p:cNvSpPr>
            <p:nvPr/>
          </p:nvSpPr>
          <p:spPr bwMode="auto">
            <a:xfrm flipV="1">
              <a:off x="2784" y="4365"/>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79" name="Line 701"/>
            <p:cNvSpPr>
              <a:spLocks noChangeShapeType="1"/>
            </p:cNvSpPr>
            <p:nvPr/>
          </p:nvSpPr>
          <p:spPr bwMode="auto">
            <a:xfrm flipV="1">
              <a:off x="2792" y="4351"/>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0" name="Line 702"/>
            <p:cNvSpPr>
              <a:spLocks noChangeShapeType="1"/>
            </p:cNvSpPr>
            <p:nvPr/>
          </p:nvSpPr>
          <p:spPr bwMode="auto">
            <a:xfrm>
              <a:off x="2798" y="4351"/>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1" name="Line 703"/>
            <p:cNvSpPr>
              <a:spLocks noChangeShapeType="1"/>
            </p:cNvSpPr>
            <p:nvPr/>
          </p:nvSpPr>
          <p:spPr bwMode="auto">
            <a:xfrm>
              <a:off x="2806" y="4365"/>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2" name="Line 704"/>
            <p:cNvSpPr>
              <a:spLocks noChangeShapeType="1"/>
            </p:cNvSpPr>
            <p:nvPr/>
          </p:nvSpPr>
          <p:spPr bwMode="auto">
            <a:xfrm>
              <a:off x="2813" y="4401"/>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3" name="Line 705"/>
            <p:cNvSpPr>
              <a:spLocks noChangeShapeType="1"/>
            </p:cNvSpPr>
            <p:nvPr/>
          </p:nvSpPr>
          <p:spPr bwMode="auto">
            <a:xfrm>
              <a:off x="2820" y="4458"/>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4" name="Line 706"/>
            <p:cNvSpPr>
              <a:spLocks noChangeShapeType="1"/>
            </p:cNvSpPr>
            <p:nvPr/>
          </p:nvSpPr>
          <p:spPr bwMode="auto">
            <a:xfrm>
              <a:off x="2828" y="449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5" name="Line 707"/>
            <p:cNvSpPr>
              <a:spLocks noChangeShapeType="1"/>
            </p:cNvSpPr>
            <p:nvPr/>
          </p:nvSpPr>
          <p:spPr bwMode="auto">
            <a:xfrm flipV="1">
              <a:off x="2835" y="4465"/>
              <a:ext cx="7"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6" name="Line 708"/>
            <p:cNvSpPr>
              <a:spLocks noChangeShapeType="1"/>
            </p:cNvSpPr>
            <p:nvPr/>
          </p:nvSpPr>
          <p:spPr bwMode="auto">
            <a:xfrm flipV="1">
              <a:off x="2842" y="4408"/>
              <a:ext cx="9"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7" name="Line 709"/>
            <p:cNvSpPr>
              <a:spLocks noChangeShapeType="1"/>
            </p:cNvSpPr>
            <p:nvPr/>
          </p:nvSpPr>
          <p:spPr bwMode="auto">
            <a:xfrm flipV="1">
              <a:off x="2851" y="4394"/>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8" name="Line 710"/>
            <p:cNvSpPr>
              <a:spLocks noChangeShapeType="1"/>
            </p:cNvSpPr>
            <p:nvPr/>
          </p:nvSpPr>
          <p:spPr bwMode="auto">
            <a:xfrm>
              <a:off x="2857" y="4394"/>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89" name="Line 711"/>
            <p:cNvSpPr>
              <a:spLocks noChangeShapeType="1"/>
            </p:cNvSpPr>
            <p:nvPr/>
          </p:nvSpPr>
          <p:spPr bwMode="auto">
            <a:xfrm>
              <a:off x="2865" y="4394"/>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0" name="Line 712"/>
            <p:cNvSpPr>
              <a:spLocks noChangeShapeType="1"/>
            </p:cNvSpPr>
            <p:nvPr/>
          </p:nvSpPr>
          <p:spPr bwMode="auto">
            <a:xfrm>
              <a:off x="2872" y="4415"/>
              <a:ext cx="6" cy="5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1" name="Line 713"/>
            <p:cNvSpPr>
              <a:spLocks noChangeShapeType="1"/>
            </p:cNvSpPr>
            <p:nvPr/>
          </p:nvSpPr>
          <p:spPr bwMode="auto">
            <a:xfrm>
              <a:off x="2878" y="4465"/>
              <a:ext cx="8"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2" name="Line 714"/>
            <p:cNvSpPr>
              <a:spLocks noChangeShapeType="1"/>
            </p:cNvSpPr>
            <p:nvPr/>
          </p:nvSpPr>
          <p:spPr bwMode="auto">
            <a:xfrm>
              <a:off x="2886" y="4516"/>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3" name="Line 715"/>
            <p:cNvSpPr>
              <a:spLocks noChangeShapeType="1"/>
            </p:cNvSpPr>
            <p:nvPr/>
          </p:nvSpPr>
          <p:spPr bwMode="auto">
            <a:xfrm>
              <a:off x="2893" y="4551"/>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4" name="Line 716"/>
            <p:cNvSpPr>
              <a:spLocks noChangeShapeType="1"/>
            </p:cNvSpPr>
            <p:nvPr/>
          </p:nvSpPr>
          <p:spPr bwMode="auto">
            <a:xfrm flipV="1">
              <a:off x="2901" y="4551"/>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5" name="Line 717"/>
            <p:cNvSpPr>
              <a:spLocks noChangeShapeType="1"/>
            </p:cNvSpPr>
            <p:nvPr/>
          </p:nvSpPr>
          <p:spPr bwMode="auto">
            <a:xfrm flipV="1">
              <a:off x="2908" y="4508"/>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6" name="Line 718"/>
            <p:cNvSpPr>
              <a:spLocks noChangeShapeType="1"/>
            </p:cNvSpPr>
            <p:nvPr/>
          </p:nvSpPr>
          <p:spPr bwMode="auto">
            <a:xfrm flipV="1">
              <a:off x="2915" y="4494"/>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7" name="Line 719"/>
            <p:cNvSpPr>
              <a:spLocks noChangeShapeType="1"/>
            </p:cNvSpPr>
            <p:nvPr/>
          </p:nvSpPr>
          <p:spPr bwMode="auto">
            <a:xfrm>
              <a:off x="2923" y="4494"/>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8" name="Line 720"/>
            <p:cNvSpPr>
              <a:spLocks noChangeShapeType="1"/>
            </p:cNvSpPr>
            <p:nvPr/>
          </p:nvSpPr>
          <p:spPr bwMode="auto">
            <a:xfrm>
              <a:off x="2930" y="4494"/>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599" name="Line 721"/>
            <p:cNvSpPr>
              <a:spLocks noChangeShapeType="1"/>
            </p:cNvSpPr>
            <p:nvPr/>
          </p:nvSpPr>
          <p:spPr bwMode="auto">
            <a:xfrm>
              <a:off x="2937" y="451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0" name="Line 722"/>
            <p:cNvSpPr>
              <a:spLocks noChangeShapeType="1"/>
            </p:cNvSpPr>
            <p:nvPr/>
          </p:nvSpPr>
          <p:spPr bwMode="auto">
            <a:xfrm>
              <a:off x="2944" y="455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1" name="Line 723"/>
            <p:cNvSpPr>
              <a:spLocks noChangeShapeType="1"/>
            </p:cNvSpPr>
            <p:nvPr/>
          </p:nvSpPr>
          <p:spPr bwMode="auto">
            <a:xfrm>
              <a:off x="2952" y="4588"/>
              <a:ext cx="7"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2" name="Line 724"/>
            <p:cNvSpPr>
              <a:spLocks noChangeShapeType="1"/>
            </p:cNvSpPr>
            <p:nvPr/>
          </p:nvSpPr>
          <p:spPr bwMode="auto">
            <a:xfrm flipV="1">
              <a:off x="2959" y="4566"/>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3" name="Line 725"/>
            <p:cNvSpPr>
              <a:spLocks noChangeShapeType="1"/>
            </p:cNvSpPr>
            <p:nvPr/>
          </p:nvSpPr>
          <p:spPr bwMode="auto">
            <a:xfrm flipV="1">
              <a:off x="2966" y="4537"/>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4" name="Line 726"/>
            <p:cNvSpPr>
              <a:spLocks noChangeShapeType="1"/>
            </p:cNvSpPr>
            <p:nvPr/>
          </p:nvSpPr>
          <p:spPr bwMode="auto">
            <a:xfrm flipV="1">
              <a:off x="2973" y="453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5" name="Line 727"/>
            <p:cNvSpPr>
              <a:spLocks noChangeShapeType="1"/>
            </p:cNvSpPr>
            <p:nvPr/>
          </p:nvSpPr>
          <p:spPr bwMode="auto">
            <a:xfrm>
              <a:off x="2981" y="453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6" name="Line 728"/>
            <p:cNvSpPr>
              <a:spLocks noChangeShapeType="1"/>
            </p:cNvSpPr>
            <p:nvPr/>
          </p:nvSpPr>
          <p:spPr bwMode="auto">
            <a:xfrm>
              <a:off x="2988" y="4530"/>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7" name="Line 729"/>
            <p:cNvSpPr>
              <a:spLocks noChangeShapeType="1"/>
            </p:cNvSpPr>
            <p:nvPr/>
          </p:nvSpPr>
          <p:spPr bwMode="auto">
            <a:xfrm>
              <a:off x="2996" y="4551"/>
              <a:ext cx="6"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8" name="Line 730"/>
            <p:cNvSpPr>
              <a:spLocks noChangeShapeType="1"/>
            </p:cNvSpPr>
            <p:nvPr/>
          </p:nvSpPr>
          <p:spPr bwMode="auto">
            <a:xfrm>
              <a:off x="3002" y="4594"/>
              <a:ext cx="7" cy="5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09" name="Line 731"/>
            <p:cNvSpPr>
              <a:spLocks noChangeShapeType="1"/>
            </p:cNvSpPr>
            <p:nvPr/>
          </p:nvSpPr>
          <p:spPr bwMode="auto">
            <a:xfrm>
              <a:off x="3009" y="46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0" name="Line 732"/>
            <p:cNvSpPr>
              <a:spLocks noChangeShapeType="1"/>
            </p:cNvSpPr>
            <p:nvPr/>
          </p:nvSpPr>
          <p:spPr bwMode="auto">
            <a:xfrm flipV="1">
              <a:off x="3017" y="465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1" name="Line 733"/>
            <p:cNvSpPr>
              <a:spLocks noChangeShapeType="1"/>
            </p:cNvSpPr>
            <p:nvPr/>
          </p:nvSpPr>
          <p:spPr bwMode="auto">
            <a:xfrm flipV="1">
              <a:off x="3024" y="4602"/>
              <a:ext cx="7"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2" name="Line 734"/>
            <p:cNvSpPr>
              <a:spLocks noChangeShapeType="1"/>
            </p:cNvSpPr>
            <p:nvPr/>
          </p:nvSpPr>
          <p:spPr bwMode="auto">
            <a:xfrm flipV="1">
              <a:off x="3031" y="4566"/>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3" name="Line 735"/>
            <p:cNvSpPr>
              <a:spLocks noChangeShapeType="1"/>
            </p:cNvSpPr>
            <p:nvPr/>
          </p:nvSpPr>
          <p:spPr bwMode="auto">
            <a:xfrm flipV="1">
              <a:off x="3039" y="4559"/>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4" name="Line 736"/>
            <p:cNvSpPr>
              <a:spLocks noChangeShapeType="1"/>
            </p:cNvSpPr>
            <p:nvPr/>
          </p:nvSpPr>
          <p:spPr bwMode="auto">
            <a:xfrm>
              <a:off x="3046" y="4559"/>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5" name="Line 737"/>
            <p:cNvSpPr>
              <a:spLocks noChangeShapeType="1"/>
            </p:cNvSpPr>
            <p:nvPr/>
          </p:nvSpPr>
          <p:spPr bwMode="auto">
            <a:xfrm>
              <a:off x="3054" y="4566"/>
              <a:ext cx="7"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6" name="Line 738"/>
            <p:cNvSpPr>
              <a:spLocks noChangeShapeType="1"/>
            </p:cNvSpPr>
            <p:nvPr/>
          </p:nvSpPr>
          <p:spPr bwMode="auto">
            <a:xfrm>
              <a:off x="3061" y="4602"/>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7" name="Line 739"/>
            <p:cNvSpPr>
              <a:spLocks noChangeShapeType="1"/>
            </p:cNvSpPr>
            <p:nvPr/>
          </p:nvSpPr>
          <p:spPr bwMode="auto">
            <a:xfrm>
              <a:off x="3068" y="4645"/>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8" name="Line 740"/>
            <p:cNvSpPr>
              <a:spLocks noChangeShapeType="1"/>
            </p:cNvSpPr>
            <p:nvPr/>
          </p:nvSpPr>
          <p:spPr bwMode="auto">
            <a:xfrm>
              <a:off x="3076" y="467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19" name="Line 741"/>
            <p:cNvSpPr>
              <a:spLocks noChangeShapeType="1"/>
            </p:cNvSpPr>
            <p:nvPr/>
          </p:nvSpPr>
          <p:spPr bwMode="auto">
            <a:xfrm flipV="1">
              <a:off x="3082" y="4637"/>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0" name="Line 742"/>
            <p:cNvSpPr>
              <a:spLocks noChangeShapeType="1"/>
            </p:cNvSpPr>
            <p:nvPr/>
          </p:nvSpPr>
          <p:spPr bwMode="auto">
            <a:xfrm flipV="1">
              <a:off x="3090" y="4608"/>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1" name="Line 743"/>
            <p:cNvSpPr>
              <a:spLocks noChangeShapeType="1"/>
            </p:cNvSpPr>
            <p:nvPr/>
          </p:nvSpPr>
          <p:spPr bwMode="auto">
            <a:xfrm flipV="1">
              <a:off x="3097" y="4594"/>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2" name="Line 744"/>
            <p:cNvSpPr>
              <a:spLocks noChangeShapeType="1"/>
            </p:cNvSpPr>
            <p:nvPr/>
          </p:nvSpPr>
          <p:spPr bwMode="auto">
            <a:xfrm>
              <a:off x="3104" y="4594"/>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3" name="Line 745"/>
            <p:cNvSpPr>
              <a:spLocks noChangeShapeType="1"/>
            </p:cNvSpPr>
            <p:nvPr/>
          </p:nvSpPr>
          <p:spPr bwMode="auto">
            <a:xfrm>
              <a:off x="3112" y="4594"/>
              <a:ext cx="6"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4" name="Line 746"/>
            <p:cNvSpPr>
              <a:spLocks noChangeShapeType="1"/>
            </p:cNvSpPr>
            <p:nvPr/>
          </p:nvSpPr>
          <p:spPr bwMode="auto">
            <a:xfrm>
              <a:off x="3118" y="461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5" name="Line 747"/>
            <p:cNvSpPr>
              <a:spLocks noChangeShapeType="1"/>
            </p:cNvSpPr>
            <p:nvPr/>
          </p:nvSpPr>
          <p:spPr bwMode="auto">
            <a:xfrm>
              <a:off x="3125" y="4659"/>
              <a:ext cx="8" cy="5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6" name="Line 748"/>
            <p:cNvSpPr>
              <a:spLocks noChangeShapeType="1"/>
            </p:cNvSpPr>
            <p:nvPr/>
          </p:nvSpPr>
          <p:spPr bwMode="auto">
            <a:xfrm>
              <a:off x="3133" y="471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7" name="Line 749"/>
            <p:cNvSpPr>
              <a:spLocks noChangeShapeType="1"/>
            </p:cNvSpPr>
            <p:nvPr/>
          </p:nvSpPr>
          <p:spPr bwMode="auto">
            <a:xfrm flipV="1">
              <a:off x="3140" y="470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8" name="Line 750"/>
            <p:cNvSpPr>
              <a:spLocks noChangeShapeType="1"/>
            </p:cNvSpPr>
            <p:nvPr/>
          </p:nvSpPr>
          <p:spPr bwMode="auto">
            <a:xfrm flipV="1">
              <a:off x="3148" y="4666"/>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29" name="Line 751"/>
            <p:cNvSpPr>
              <a:spLocks noChangeShapeType="1"/>
            </p:cNvSpPr>
            <p:nvPr/>
          </p:nvSpPr>
          <p:spPr bwMode="auto">
            <a:xfrm flipV="1">
              <a:off x="3155" y="4637"/>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0" name="Line 752"/>
            <p:cNvSpPr>
              <a:spLocks noChangeShapeType="1"/>
            </p:cNvSpPr>
            <p:nvPr/>
          </p:nvSpPr>
          <p:spPr bwMode="auto">
            <a:xfrm>
              <a:off x="3162" y="46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1" name="Line 753"/>
            <p:cNvSpPr>
              <a:spLocks noChangeShapeType="1"/>
            </p:cNvSpPr>
            <p:nvPr/>
          </p:nvSpPr>
          <p:spPr bwMode="auto">
            <a:xfrm>
              <a:off x="3170" y="46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2" name="Line 754"/>
            <p:cNvSpPr>
              <a:spLocks noChangeShapeType="1"/>
            </p:cNvSpPr>
            <p:nvPr/>
          </p:nvSpPr>
          <p:spPr bwMode="auto">
            <a:xfrm>
              <a:off x="3177" y="46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3" name="Line 755"/>
            <p:cNvSpPr>
              <a:spLocks noChangeShapeType="1"/>
            </p:cNvSpPr>
            <p:nvPr/>
          </p:nvSpPr>
          <p:spPr bwMode="auto">
            <a:xfrm>
              <a:off x="3184" y="4687"/>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4" name="Line 756"/>
            <p:cNvSpPr>
              <a:spLocks noChangeShapeType="1"/>
            </p:cNvSpPr>
            <p:nvPr/>
          </p:nvSpPr>
          <p:spPr bwMode="auto">
            <a:xfrm>
              <a:off x="3192"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5" name="Line 757"/>
            <p:cNvSpPr>
              <a:spLocks noChangeShapeType="1"/>
            </p:cNvSpPr>
            <p:nvPr/>
          </p:nvSpPr>
          <p:spPr bwMode="auto">
            <a:xfrm>
              <a:off x="3199"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6" name="Line 758"/>
            <p:cNvSpPr>
              <a:spLocks noChangeShapeType="1"/>
            </p:cNvSpPr>
            <p:nvPr/>
          </p:nvSpPr>
          <p:spPr bwMode="auto">
            <a:xfrm flipV="1">
              <a:off x="3206" y="4723"/>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7" name="Line 759"/>
            <p:cNvSpPr>
              <a:spLocks noChangeShapeType="1"/>
            </p:cNvSpPr>
            <p:nvPr/>
          </p:nvSpPr>
          <p:spPr bwMode="auto">
            <a:xfrm flipV="1">
              <a:off x="3213" y="4709"/>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8" name="Line 760"/>
            <p:cNvSpPr>
              <a:spLocks noChangeShapeType="1"/>
            </p:cNvSpPr>
            <p:nvPr/>
          </p:nvSpPr>
          <p:spPr bwMode="auto">
            <a:xfrm flipV="1">
              <a:off x="3220"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39" name="Line 761"/>
            <p:cNvSpPr>
              <a:spLocks noChangeShapeType="1"/>
            </p:cNvSpPr>
            <p:nvPr/>
          </p:nvSpPr>
          <p:spPr bwMode="auto">
            <a:xfrm>
              <a:off x="3228" y="470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0" name="Line 762"/>
            <p:cNvSpPr>
              <a:spLocks noChangeShapeType="1"/>
            </p:cNvSpPr>
            <p:nvPr/>
          </p:nvSpPr>
          <p:spPr bwMode="auto">
            <a:xfrm>
              <a:off x="3235"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1" name="Line 763"/>
            <p:cNvSpPr>
              <a:spLocks noChangeShapeType="1"/>
            </p:cNvSpPr>
            <p:nvPr/>
          </p:nvSpPr>
          <p:spPr bwMode="auto">
            <a:xfrm>
              <a:off x="3242" y="4709"/>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2" name="Line 764"/>
            <p:cNvSpPr>
              <a:spLocks noChangeShapeType="1"/>
            </p:cNvSpPr>
            <p:nvPr/>
          </p:nvSpPr>
          <p:spPr bwMode="auto">
            <a:xfrm>
              <a:off x="3250" y="4723"/>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3" name="Line 765"/>
            <p:cNvSpPr>
              <a:spLocks noChangeShapeType="1"/>
            </p:cNvSpPr>
            <p:nvPr/>
          </p:nvSpPr>
          <p:spPr bwMode="auto">
            <a:xfrm>
              <a:off x="3257" y="474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4" name="Line 766"/>
            <p:cNvSpPr>
              <a:spLocks noChangeShapeType="1"/>
            </p:cNvSpPr>
            <p:nvPr/>
          </p:nvSpPr>
          <p:spPr bwMode="auto">
            <a:xfrm flipV="1">
              <a:off x="3265" y="4730"/>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5" name="Line 767"/>
            <p:cNvSpPr>
              <a:spLocks noChangeShapeType="1"/>
            </p:cNvSpPr>
            <p:nvPr/>
          </p:nvSpPr>
          <p:spPr bwMode="auto">
            <a:xfrm flipV="1">
              <a:off x="3271" y="470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6" name="Line 768"/>
            <p:cNvSpPr>
              <a:spLocks noChangeShapeType="1"/>
            </p:cNvSpPr>
            <p:nvPr/>
          </p:nvSpPr>
          <p:spPr bwMode="auto">
            <a:xfrm flipV="1">
              <a:off x="3279" y="470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7" name="Line 769"/>
            <p:cNvSpPr>
              <a:spLocks noChangeShapeType="1"/>
            </p:cNvSpPr>
            <p:nvPr/>
          </p:nvSpPr>
          <p:spPr bwMode="auto">
            <a:xfrm>
              <a:off x="3286" y="4702"/>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8" name="Line 770"/>
            <p:cNvSpPr>
              <a:spLocks noChangeShapeType="1"/>
            </p:cNvSpPr>
            <p:nvPr/>
          </p:nvSpPr>
          <p:spPr bwMode="auto">
            <a:xfrm>
              <a:off x="3294" y="470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49" name="Line 771"/>
            <p:cNvSpPr>
              <a:spLocks noChangeShapeType="1"/>
            </p:cNvSpPr>
            <p:nvPr/>
          </p:nvSpPr>
          <p:spPr bwMode="auto">
            <a:xfrm>
              <a:off x="3300" y="4723"/>
              <a:ext cx="8"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0" name="Line 772"/>
            <p:cNvSpPr>
              <a:spLocks noChangeShapeType="1"/>
            </p:cNvSpPr>
            <p:nvPr/>
          </p:nvSpPr>
          <p:spPr bwMode="auto">
            <a:xfrm>
              <a:off x="3308" y="4759"/>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1" name="Line 773"/>
            <p:cNvSpPr>
              <a:spLocks noChangeShapeType="1"/>
            </p:cNvSpPr>
            <p:nvPr/>
          </p:nvSpPr>
          <p:spPr bwMode="auto">
            <a:xfrm>
              <a:off x="3315" y="4780"/>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2" name="Line 774"/>
            <p:cNvSpPr>
              <a:spLocks noChangeShapeType="1"/>
            </p:cNvSpPr>
            <p:nvPr/>
          </p:nvSpPr>
          <p:spPr bwMode="auto">
            <a:xfrm flipV="1">
              <a:off x="3323" y="4787"/>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3" name="Line 775"/>
            <p:cNvSpPr>
              <a:spLocks noChangeShapeType="1"/>
            </p:cNvSpPr>
            <p:nvPr/>
          </p:nvSpPr>
          <p:spPr bwMode="auto">
            <a:xfrm flipV="1">
              <a:off x="3329" y="4759"/>
              <a:ext cx="7"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4" name="Line 776"/>
            <p:cNvSpPr>
              <a:spLocks noChangeShapeType="1"/>
            </p:cNvSpPr>
            <p:nvPr/>
          </p:nvSpPr>
          <p:spPr bwMode="auto">
            <a:xfrm flipV="1">
              <a:off x="3336" y="4737"/>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5" name="Line 777"/>
            <p:cNvSpPr>
              <a:spLocks noChangeShapeType="1"/>
            </p:cNvSpPr>
            <p:nvPr/>
          </p:nvSpPr>
          <p:spPr bwMode="auto">
            <a:xfrm flipV="1">
              <a:off x="3344" y="472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6" name="Line 778"/>
            <p:cNvSpPr>
              <a:spLocks noChangeShapeType="1"/>
            </p:cNvSpPr>
            <p:nvPr/>
          </p:nvSpPr>
          <p:spPr bwMode="auto">
            <a:xfrm>
              <a:off x="3352" y="472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7" name="Line 779"/>
            <p:cNvSpPr>
              <a:spLocks noChangeShapeType="1"/>
            </p:cNvSpPr>
            <p:nvPr/>
          </p:nvSpPr>
          <p:spPr bwMode="auto">
            <a:xfrm>
              <a:off x="3358" y="472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8" name="Line 780"/>
            <p:cNvSpPr>
              <a:spLocks noChangeShapeType="1"/>
            </p:cNvSpPr>
            <p:nvPr/>
          </p:nvSpPr>
          <p:spPr bwMode="auto">
            <a:xfrm>
              <a:off x="3366" y="4745"/>
              <a:ext cx="7"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59" name="Line 781"/>
            <p:cNvSpPr>
              <a:spLocks noChangeShapeType="1"/>
            </p:cNvSpPr>
            <p:nvPr/>
          </p:nvSpPr>
          <p:spPr bwMode="auto">
            <a:xfrm>
              <a:off x="3373"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0" name="Line 782"/>
            <p:cNvSpPr>
              <a:spLocks noChangeShapeType="1"/>
            </p:cNvSpPr>
            <p:nvPr/>
          </p:nvSpPr>
          <p:spPr bwMode="auto">
            <a:xfrm>
              <a:off x="3380" y="4780"/>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1" name="Line 783"/>
            <p:cNvSpPr>
              <a:spLocks noChangeShapeType="1"/>
            </p:cNvSpPr>
            <p:nvPr/>
          </p:nvSpPr>
          <p:spPr bwMode="auto">
            <a:xfrm flipV="1">
              <a:off x="3388" y="4759"/>
              <a:ext cx="7"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2" name="Line 784"/>
            <p:cNvSpPr>
              <a:spLocks noChangeShapeType="1"/>
            </p:cNvSpPr>
            <p:nvPr/>
          </p:nvSpPr>
          <p:spPr bwMode="auto">
            <a:xfrm flipV="1">
              <a:off x="3395" y="4745"/>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3" name="Line 785"/>
            <p:cNvSpPr>
              <a:spLocks noChangeShapeType="1"/>
            </p:cNvSpPr>
            <p:nvPr/>
          </p:nvSpPr>
          <p:spPr bwMode="auto">
            <a:xfrm flipV="1">
              <a:off x="3402" y="4737"/>
              <a:ext cx="8"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4" name="Line 786"/>
            <p:cNvSpPr>
              <a:spLocks noChangeShapeType="1"/>
            </p:cNvSpPr>
            <p:nvPr/>
          </p:nvSpPr>
          <p:spPr bwMode="auto">
            <a:xfrm>
              <a:off x="3410" y="4737"/>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5" name="Line 787"/>
            <p:cNvSpPr>
              <a:spLocks noChangeShapeType="1"/>
            </p:cNvSpPr>
            <p:nvPr/>
          </p:nvSpPr>
          <p:spPr bwMode="auto">
            <a:xfrm>
              <a:off x="3417" y="4745"/>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6" name="Line 788"/>
            <p:cNvSpPr>
              <a:spLocks noChangeShapeType="1"/>
            </p:cNvSpPr>
            <p:nvPr/>
          </p:nvSpPr>
          <p:spPr bwMode="auto">
            <a:xfrm>
              <a:off x="3424"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7" name="Line 789"/>
            <p:cNvSpPr>
              <a:spLocks noChangeShapeType="1"/>
            </p:cNvSpPr>
            <p:nvPr/>
          </p:nvSpPr>
          <p:spPr bwMode="auto">
            <a:xfrm>
              <a:off x="3431" y="4765"/>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8" name="Line 790"/>
            <p:cNvSpPr>
              <a:spLocks noChangeShapeType="1"/>
            </p:cNvSpPr>
            <p:nvPr/>
          </p:nvSpPr>
          <p:spPr bwMode="auto">
            <a:xfrm>
              <a:off x="3439"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69" name="Line 791"/>
            <p:cNvSpPr>
              <a:spLocks noChangeShapeType="1"/>
            </p:cNvSpPr>
            <p:nvPr/>
          </p:nvSpPr>
          <p:spPr bwMode="auto">
            <a:xfrm flipV="1">
              <a:off x="3446"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0" name="Line 792"/>
            <p:cNvSpPr>
              <a:spLocks noChangeShapeType="1"/>
            </p:cNvSpPr>
            <p:nvPr/>
          </p:nvSpPr>
          <p:spPr bwMode="auto">
            <a:xfrm flipV="1">
              <a:off x="3453" y="4752"/>
              <a:ext cx="7"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1" name="Line 793"/>
            <p:cNvSpPr>
              <a:spLocks noChangeShapeType="1"/>
            </p:cNvSpPr>
            <p:nvPr/>
          </p:nvSpPr>
          <p:spPr bwMode="auto">
            <a:xfrm flipV="1">
              <a:off x="3460" y="4723"/>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2" name="Line 794"/>
            <p:cNvSpPr>
              <a:spLocks noChangeShapeType="1"/>
            </p:cNvSpPr>
            <p:nvPr/>
          </p:nvSpPr>
          <p:spPr bwMode="auto">
            <a:xfrm flipV="1">
              <a:off x="3468" y="4716"/>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3" name="Line 795"/>
            <p:cNvSpPr>
              <a:spLocks noChangeShapeType="1"/>
            </p:cNvSpPr>
            <p:nvPr/>
          </p:nvSpPr>
          <p:spPr bwMode="auto">
            <a:xfrm>
              <a:off x="3475" y="4716"/>
              <a:ext cx="7"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4" name="Line 796"/>
            <p:cNvSpPr>
              <a:spLocks noChangeShapeType="1"/>
            </p:cNvSpPr>
            <p:nvPr/>
          </p:nvSpPr>
          <p:spPr bwMode="auto">
            <a:xfrm>
              <a:off x="3482" y="4730"/>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5" name="Line 797"/>
            <p:cNvSpPr>
              <a:spLocks noChangeShapeType="1"/>
            </p:cNvSpPr>
            <p:nvPr/>
          </p:nvSpPr>
          <p:spPr bwMode="auto">
            <a:xfrm>
              <a:off x="3489" y="4752"/>
              <a:ext cx="8"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6" name="Line 798"/>
            <p:cNvSpPr>
              <a:spLocks noChangeShapeType="1"/>
            </p:cNvSpPr>
            <p:nvPr/>
          </p:nvSpPr>
          <p:spPr bwMode="auto">
            <a:xfrm>
              <a:off x="3497"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7" name="Line 799"/>
            <p:cNvSpPr>
              <a:spLocks noChangeShapeType="1"/>
            </p:cNvSpPr>
            <p:nvPr/>
          </p:nvSpPr>
          <p:spPr bwMode="auto">
            <a:xfrm>
              <a:off x="3504"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8" name="Line 800"/>
            <p:cNvSpPr>
              <a:spLocks noChangeShapeType="1"/>
            </p:cNvSpPr>
            <p:nvPr/>
          </p:nvSpPr>
          <p:spPr bwMode="auto">
            <a:xfrm>
              <a:off x="3511" y="4780"/>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79" name="Line 801"/>
            <p:cNvSpPr>
              <a:spLocks noChangeShapeType="1"/>
            </p:cNvSpPr>
            <p:nvPr/>
          </p:nvSpPr>
          <p:spPr bwMode="auto">
            <a:xfrm flipV="1">
              <a:off x="3518" y="4765"/>
              <a:ext cx="8"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0" name="Line 802"/>
            <p:cNvSpPr>
              <a:spLocks noChangeShapeType="1"/>
            </p:cNvSpPr>
            <p:nvPr/>
          </p:nvSpPr>
          <p:spPr bwMode="auto">
            <a:xfrm flipV="1">
              <a:off x="3526"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1" name="Line 803"/>
            <p:cNvSpPr>
              <a:spLocks noChangeShapeType="1"/>
            </p:cNvSpPr>
            <p:nvPr/>
          </p:nvSpPr>
          <p:spPr bwMode="auto">
            <a:xfrm>
              <a:off x="3533" y="4752"/>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2" name="Line 804"/>
            <p:cNvSpPr>
              <a:spLocks noChangeShapeType="1"/>
            </p:cNvSpPr>
            <p:nvPr/>
          </p:nvSpPr>
          <p:spPr bwMode="auto">
            <a:xfrm>
              <a:off x="3540" y="4752"/>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3" name="Line 805"/>
            <p:cNvSpPr>
              <a:spLocks noChangeShapeType="1"/>
            </p:cNvSpPr>
            <p:nvPr/>
          </p:nvSpPr>
          <p:spPr bwMode="auto">
            <a:xfrm>
              <a:off x="3547" y="4759"/>
              <a:ext cx="8" cy="2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4" name="Line 806"/>
            <p:cNvSpPr>
              <a:spLocks noChangeShapeType="1"/>
            </p:cNvSpPr>
            <p:nvPr/>
          </p:nvSpPr>
          <p:spPr bwMode="auto">
            <a:xfrm>
              <a:off x="3555" y="4780"/>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5" name="Line 807"/>
            <p:cNvSpPr>
              <a:spLocks noChangeShapeType="1"/>
            </p:cNvSpPr>
            <p:nvPr/>
          </p:nvSpPr>
          <p:spPr bwMode="auto">
            <a:xfrm>
              <a:off x="3562" y="4795"/>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6" name="Line 808"/>
            <p:cNvSpPr>
              <a:spLocks noChangeShapeType="1"/>
            </p:cNvSpPr>
            <p:nvPr/>
          </p:nvSpPr>
          <p:spPr bwMode="auto">
            <a:xfrm flipV="1">
              <a:off x="3570" y="4795"/>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7" name="Line 809"/>
            <p:cNvSpPr>
              <a:spLocks noChangeShapeType="1"/>
            </p:cNvSpPr>
            <p:nvPr/>
          </p:nvSpPr>
          <p:spPr bwMode="auto">
            <a:xfrm flipV="1">
              <a:off x="3576" y="4773"/>
              <a:ext cx="8"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8" name="Line 810"/>
            <p:cNvSpPr>
              <a:spLocks noChangeShapeType="1"/>
            </p:cNvSpPr>
            <p:nvPr/>
          </p:nvSpPr>
          <p:spPr bwMode="auto">
            <a:xfrm flipV="1">
              <a:off x="3584"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89" name="Line 811"/>
            <p:cNvSpPr>
              <a:spLocks noChangeShapeType="1"/>
            </p:cNvSpPr>
            <p:nvPr/>
          </p:nvSpPr>
          <p:spPr bwMode="auto">
            <a:xfrm>
              <a:off x="3591" y="4765"/>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0" name="Line 812"/>
            <p:cNvSpPr>
              <a:spLocks noChangeShapeType="1"/>
            </p:cNvSpPr>
            <p:nvPr/>
          </p:nvSpPr>
          <p:spPr bwMode="auto">
            <a:xfrm>
              <a:off x="3598" y="4765"/>
              <a:ext cx="7"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1" name="Line 813"/>
            <p:cNvSpPr>
              <a:spLocks noChangeShapeType="1"/>
            </p:cNvSpPr>
            <p:nvPr/>
          </p:nvSpPr>
          <p:spPr bwMode="auto">
            <a:xfrm>
              <a:off x="3605" y="4773"/>
              <a:ext cx="8"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2" name="Line 814"/>
            <p:cNvSpPr>
              <a:spLocks noChangeShapeType="1"/>
            </p:cNvSpPr>
            <p:nvPr/>
          </p:nvSpPr>
          <p:spPr bwMode="auto">
            <a:xfrm>
              <a:off x="3613" y="4787"/>
              <a:ext cx="7" cy="2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3" name="Line 815"/>
            <p:cNvSpPr>
              <a:spLocks noChangeShapeType="1"/>
            </p:cNvSpPr>
            <p:nvPr/>
          </p:nvSpPr>
          <p:spPr bwMode="auto">
            <a:xfrm>
              <a:off x="3620" y="4809"/>
              <a:ext cx="8"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4" name="Line 816"/>
            <p:cNvSpPr>
              <a:spLocks noChangeShapeType="1"/>
            </p:cNvSpPr>
            <p:nvPr/>
          </p:nvSpPr>
          <p:spPr bwMode="auto">
            <a:xfrm>
              <a:off x="3628" y="4838"/>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5" name="Line 817"/>
            <p:cNvSpPr>
              <a:spLocks noChangeShapeType="1"/>
            </p:cNvSpPr>
            <p:nvPr/>
          </p:nvSpPr>
          <p:spPr bwMode="auto">
            <a:xfrm flipV="1">
              <a:off x="3635" y="4802"/>
              <a:ext cx="6" cy="3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6" name="Line 818"/>
            <p:cNvSpPr>
              <a:spLocks noChangeShapeType="1"/>
            </p:cNvSpPr>
            <p:nvPr/>
          </p:nvSpPr>
          <p:spPr bwMode="auto">
            <a:xfrm flipV="1">
              <a:off x="3641" y="4773"/>
              <a:ext cx="9"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7" name="Line 819"/>
            <p:cNvSpPr>
              <a:spLocks noChangeShapeType="1"/>
            </p:cNvSpPr>
            <p:nvPr/>
          </p:nvSpPr>
          <p:spPr bwMode="auto">
            <a:xfrm flipV="1">
              <a:off x="3650" y="4765"/>
              <a:ext cx="6" cy="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8" name="Line 820"/>
            <p:cNvSpPr>
              <a:spLocks noChangeShapeType="1"/>
            </p:cNvSpPr>
            <p:nvPr/>
          </p:nvSpPr>
          <p:spPr bwMode="auto">
            <a:xfrm>
              <a:off x="3656" y="4765"/>
              <a:ext cx="8"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699" name="Line 821"/>
            <p:cNvSpPr>
              <a:spLocks noChangeShapeType="1"/>
            </p:cNvSpPr>
            <p:nvPr/>
          </p:nvSpPr>
          <p:spPr bwMode="auto">
            <a:xfrm>
              <a:off x="3664"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700" name="Line 822"/>
            <p:cNvSpPr>
              <a:spLocks noChangeShapeType="1"/>
            </p:cNvSpPr>
            <p:nvPr/>
          </p:nvSpPr>
          <p:spPr bwMode="auto">
            <a:xfrm>
              <a:off x="3671" y="4780"/>
              <a:ext cx="7"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701" name="Line 823"/>
            <p:cNvSpPr>
              <a:spLocks noChangeShapeType="1"/>
            </p:cNvSpPr>
            <p:nvPr/>
          </p:nvSpPr>
          <p:spPr bwMode="auto">
            <a:xfrm flipV="1">
              <a:off x="3678" y="4780"/>
              <a:ext cx="8" cy="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702" name="Line 824"/>
            <p:cNvSpPr>
              <a:spLocks noChangeShapeType="1"/>
            </p:cNvSpPr>
            <p:nvPr/>
          </p:nvSpPr>
          <p:spPr bwMode="auto">
            <a:xfrm flipV="1">
              <a:off x="3686" y="4765"/>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9703" name="Line 825"/>
            <p:cNvSpPr>
              <a:spLocks noChangeShapeType="1"/>
            </p:cNvSpPr>
            <p:nvPr/>
          </p:nvSpPr>
          <p:spPr bwMode="auto">
            <a:xfrm flipV="1">
              <a:off x="3693" y="4752"/>
              <a:ext cx="7" cy="1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grpSp>
      <p:sp>
        <p:nvSpPr>
          <p:cNvPr id="9272" name="Oval 826"/>
          <p:cNvSpPr>
            <a:spLocks noChangeArrowheads="1"/>
          </p:cNvSpPr>
          <p:nvPr/>
        </p:nvSpPr>
        <p:spPr bwMode="auto">
          <a:xfrm>
            <a:off x="4634411" y="4216629"/>
            <a:ext cx="125413" cy="120650"/>
          </a:xfrm>
          <a:prstGeom prst="ellipse">
            <a:avLst/>
          </a:prstGeom>
          <a:solidFill>
            <a:srgbClr val="FFFFFF"/>
          </a:solidFill>
          <a:ln w="31234">
            <a:solidFill>
              <a:srgbClr val="000000"/>
            </a:solidFill>
            <a:round/>
            <a:headEnd/>
            <a:tailEnd/>
          </a:ln>
        </p:spPr>
        <p:txBody>
          <a:bodyPr lIns="0" tIns="0" rIns="0" bIns="0"/>
          <a:lstStyle/>
          <a:p>
            <a:endParaRPr lang="en-US" dirty="0">
              <a:latin typeface="Agilent TT Cond" pitchFamily="34" charset="0"/>
            </a:endParaRPr>
          </a:p>
        </p:txBody>
      </p:sp>
      <p:sp>
        <p:nvSpPr>
          <p:cNvPr id="9273" name="Text Box 827"/>
          <p:cNvSpPr txBox="1">
            <a:spLocks noChangeArrowheads="1"/>
          </p:cNvSpPr>
          <p:nvPr/>
        </p:nvSpPr>
        <p:spPr bwMode="auto">
          <a:xfrm rot="2144054">
            <a:off x="4389929" y="4001705"/>
            <a:ext cx="242992" cy="533221"/>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3600" dirty="0">
                <a:solidFill>
                  <a:srgbClr val="000000"/>
                </a:solidFill>
                <a:latin typeface="Agilent TT Cond" pitchFamily="34" charset="0"/>
              </a:rPr>
              <a:t>{</a:t>
            </a:r>
            <a:endParaRPr lang="en-US" sz="3600" dirty="0">
              <a:latin typeface="Agilent TT Cond" pitchFamily="34" charset="0"/>
            </a:endParaRPr>
          </a:p>
        </p:txBody>
      </p:sp>
      <p:sp>
        <p:nvSpPr>
          <p:cNvPr id="9274" name="Line 828"/>
          <p:cNvSpPr>
            <a:spLocks noChangeShapeType="1"/>
          </p:cNvSpPr>
          <p:nvPr/>
        </p:nvSpPr>
        <p:spPr bwMode="auto">
          <a:xfrm flipV="1">
            <a:off x="3321050" y="4281481"/>
            <a:ext cx="1352550" cy="1689107"/>
          </a:xfrm>
          <a:prstGeom prst="line">
            <a:avLst/>
          </a:prstGeom>
          <a:noFill/>
          <a:ln w="31234">
            <a:solidFill>
              <a:srgbClr val="0000FF"/>
            </a:solidFill>
            <a:round/>
            <a:headEnd/>
            <a:tailEnd type="triangle" w="med" len="med"/>
          </a:ln>
        </p:spPr>
        <p:txBody>
          <a:bodyPr lIns="0" tIns="0" rIns="0" bIns="0"/>
          <a:lstStyle/>
          <a:p>
            <a:endParaRPr lang="en-US" dirty="0">
              <a:latin typeface="Agilent TT Cond" pitchFamily="34" charset="0"/>
            </a:endParaRPr>
          </a:p>
        </p:txBody>
      </p:sp>
      <p:sp>
        <p:nvSpPr>
          <p:cNvPr id="9276" name="Line 830"/>
          <p:cNvSpPr>
            <a:spLocks noChangeShapeType="1"/>
          </p:cNvSpPr>
          <p:nvPr/>
        </p:nvSpPr>
        <p:spPr bwMode="auto">
          <a:xfrm flipV="1">
            <a:off x="3325813" y="4191000"/>
            <a:ext cx="0" cy="1774825"/>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9277" name="Line 831"/>
          <p:cNvSpPr>
            <a:spLocks noChangeShapeType="1"/>
          </p:cNvSpPr>
          <p:nvPr/>
        </p:nvSpPr>
        <p:spPr bwMode="auto">
          <a:xfrm>
            <a:off x="3325813" y="5970588"/>
            <a:ext cx="2486025"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9278" name="Line 832"/>
          <p:cNvSpPr>
            <a:spLocks noChangeShapeType="1"/>
          </p:cNvSpPr>
          <p:nvPr/>
        </p:nvSpPr>
        <p:spPr bwMode="auto">
          <a:xfrm flipV="1">
            <a:off x="3328988" y="4987925"/>
            <a:ext cx="1565275" cy="974725"/>
          </a:xfrm>
          <a:prstGeom prst="line">
            <a:avLst/>
          </a:prstGeom>
          <a:noFill/>
          <a:ln w="31234">
            <a:solidFill>
              <a:srgbClr val="00C200"/>
            </a:solidFill>
            <a:round/>
            <a:headEnd/>
            <a:tailEnd type="triangle" w="med" len="med"/>
          </a:ln>
        </p:spPr>
        <p:txBody>
          <a:bodyPr lIns="0" tIns="0" rIns="0" bIns="0"/>
          <a:lstStyle/>
          <a:p>
            <a:endParaRPr lang="en-US" dirty="0">
              <a:latin typeface="Agilent TT Cond" pitchFamily="34" charset="0"/>
            </a:endParaRPr>
          </a:p>
        </p:txBody>
      </p:sp>
      <p:sp>
        <p:nvSpPr>
          <p:cNvPr id="9279" name="Freeform 833"/>
          <p:cNvSpPr>
            <a:spLocks/>
          </p:cNvSpPr>
          <p:nvPr/>
        </p:nvSpPr>
        <p:spPr bwMode="auto">
          <a:xfrm>
            <a:off x="4806950" y="4983163"/>
            <a:ext cx="96838" cy="68262"/>
          </a:xfrm>
          <a:custGeom>
            <a:avLst/>
            <a:gdLst>
              <a:gd name="T0" fmla="*/ 0 w 125"/>
              <a:gd name="T1" fmla="*/ 2147483647 h 92"/>
              <a:gd name="T2" fmla="*/ 2147483647 w 125"/>
              <a:gd name="T3" fmla="*/ 0 h 92"/>
              <a:gd name="T4" fmla="*/ 2147483647 w 125"/>
              <a:gd name="T5" fmla="*/ 2147483647 h 92"/>
              <a:gd name="T6" fmla="*/ 0 w 125"/>
              <a:gd name="T7" fmla="*/ 2147483647 h 92"/>
              <a:gd name="T8" fmla="*/ 0 w 125"/>
              <a:gd name="T9" fmla="*/ 2147483647 h 92"/>
              <a:gd name="T10" fmla="*/ 0 60000 65536"/>
              <a:gd name="T11" fmla="*/ 0 60000 65536"/>
              <a:gd name="T12" fmla="*/ 0 60000 65536"/>
              <a:gd name="T13" fmla="*/ 0 60000 65536"/>
              <a:gd name="T14" fmla="*/ 0 60000 65536"/>
              <a:gd name="T15" fmla="*/ 0 w 125"/>
              <a:gd name="T16" fmla="*/ 0 h 92"/>
              <a:gd name="T17" fmla="*/ 125 w 125"/>
              <a:gd name="T18" fmla="*/ 92 h 92"/>
            </a:gdLst>
            <a:ahLst/>
            <a:cxnLst>
              <a:cxn ang="T10">
                <a:pos x="T0" y="T1"/>
              </a:cxn>
              <a:cxn ang="T11">
                <a:pos x="T2" y="T3"/>
              </a:cxn>
              <a:cxn ang="T12">
                <a:pos x="T4" y="T5"/>
              </a:cxn>
              <a:cxn ang="T13">
                <a:pos x="T6" y="T7"/>
              </a:cxn>
              <a:cxn ang="T14">
                <a:pos x="T8" y="T9"/>
              </a:cxn>
            </a:cxnLst>
            <a:rect l="T15" t="T16" r="T17" b="T18"/>
            <a:pathLst>
              <a:path w="125" h="92">
                <a:moveTo>
                  <a:pt x="0" y="48"/>
                </a:moveTo>
                <a:lnTo>
                  <a:pt x="124" y="0"/>
                </a:lnTo>
                <a:lnTo>
                  <a:pt x="39" y="91"/>
                </a:lnTo>
                <a:lnTo>
                  <a:pt x="0" y="48"/>
                </a:lnTo>
              </a:path>
            </a:pathLst>
          </a:custGeom>
          <a:solidFill>
            <a:srgbClr val="00C200"/>
          </a:solidFill>
          <a:ln w="9366">
            <a:solidFill>
              <a:srgbClr val="00C200"/>
            </a:solidFill>
            <a:round/>
            <a:headEnd/>
            <a:tailEnd/>
          </a:ln>
        </p:spPr>
        <p:txBody>
          <a:bodyPr lIns="0" tIns="0" rIns="0" bIns="0"/>
          <a:lstStyle/>
          <a:p>
            <a:endParaRPr lang="en-US" dirty="0">
              <a:latin typeface="Agilent TT Cond" pitchFamily="34" charset="0"/>
            </a:endParaRPr>
          </a:p>
        </p:txBody>
      </p:sp>
      <p:sp>
        <p:nvSpPr>
          <p:cNvPr id="9280" name="Line 834"/>
          <p:cNvSpPr>
            <a:spLocks noChangeShapeType="1"/>
          </p:cNvSpPr>
          <p:nvPr/>
        </p:nvSpPr>
        <p:spPr bwMode="auto">
          <a:xfrm flipH="1" flipV="1">
            <a:off x="4713287" y="4281480"/>
            <a:ext cx="230187" cy="665169"/>
          </a:xfrm>
          <a:prstGeom prst="line">
            <a:avLst/>
          </a:prstGeom>
          <a:noFill/>
          <a:ln w="31234">
            <a:solidFill>
              <a:srgbClr val="FF0000"/>
            </a:solidFill>
            <a:round/>
            <a:headEnd/>
            <a:tailEnd type="triangle" w="med" len="med"/>
          </a:ln>
        </p:spPr>
        <p:txBody>
          <a:bodyPr lIns="0" tIns="0" rIns="0" bIns="0"/>
          <a:lstStyle/>
          <a:p>
            <a:endParaRPr lang="en-US" dirty="0">
              <a:latin typeface="Agilent TT Cond" pitchFamily="34" charset="0"/>
            </a:endParaRPr>
          </a:p>
        </p:txBody>
      </p:sp>
      <p:sp>
        <p:nvSpPr>
          <p:cNvPr id="9281" name="Freeform 835"/>
          <p:cNvSpPr>
            <a:spLocks/>
          </p:cNvSpPr>
          <p:nvPr/>
        </p:nvSpPr>
        <p:spPr bwMode="auto">
          <a:xfrm>
            <a:off x="4822825" y="4382750"/>
            <a:ext cx="403225" cy="114300"/>
          </a:xfrm>
          <a:custGeom>
            <a:avLst/>
            <a:gdLst>
              <a:gd name="T0" fmla="*/ 2147483647 w 526"/>
              <a:gd name="T1" fmla="*/ 0 h 152"/>
              <a:gd name="T2" fmla="*/ 2147483647 w 526"/>
              <a:gd name="T3" fmla="*/ 0 h 152"/>
              <a:gd name="T4" fmla="*/ 0 w 526"/>
              <a:gd name="T5" fmla="*/ 2147483647 h 152"/>
              <a:gd name="T6" fmla="*/ 0 60000 65536"/>
              <a:gd name="T7" fmla="*/ 0 60000 65536"/>
              <a:gd name="T8" fmla="*/ 0 60000 65536"/>
              <a:gd name="T9" fmla="*/ 0 w 526"/>
              <a:gd name="T10" fmla="*/ 0 h 152"/>
              <a:gd name="T11" fmla="*/ 526 w 526"/>
              <a:gd name="T12" fmla="*/ 152 h 152"/>
            </a:gdLst>
            <a:ahLst/>
            <a:cxnLst>
              <a:cxn ang="T6">
                <a:pos x="T0" y="T1"/>
              </a:cxn>
              <a:cxn ang="T7">
                <a:pos x="T2" y="T3"/>
              </a:cxn>
              <a:cxn ang="T8">
                <a:pos x="T4" y="T5"/>
              </a:cxn>
            </a:cxnLst>
            <a:rect l="T9" t="T10" r="T11" b="T12"/>
            <a:pathLst>
              <a:path w="526" h="152">
                <a:moveTo>
                  <a:pt x="525" y="0"/>
                </a:moveTo>
                <a:lnTo>
                  <a:pt x="397" y="0"/>
                </a:lnTo>
                <a:lnTo>
                  <a:pt x="0" y="151"/>
                </a:lnTo>
              </a:path>
            </a:pathLst>
          </a:custGeom>
          <a:noFill/>
          <a:ln w="9366">
            <a:solidFill>
              <a:srgbClr val="000000"/>
            </a:solidFill>
            <a:round/>
            <a:headEnd/>
            <a:tailEnd/>
          </a:ln>
        </p:spPr>
        <p:txBody>
          <a:bodyPr lIns="0" tIns="0" rIns="0" bIns="0"/>
          <a:lstStyle/>
          <a:p>
            <a:endParaRPr lang="en-US" dirty="0">
              <a:latin typeface="Agilent TT Cond" pitchFamily="34" charset="0"/>
            </a:endParaRPr>
          </a:p>
        </p:txBody>
      </p:sp>
      <p:sp>
        <p:nvSpPr>
          <p:cNvPr id="9282" name="Freeform 836"/>
          <p:cNvSpPr>
            <a:spLocks/>
          </p:cNvSpPr>
          <p:nvPr/>
        </p:nvSpPr>
        <p:spPr bwMode="auto">
          <a:xfrm>
            <a:off x="4822825" y="4444663"/>
            <a:ext cx="103188" cy="55562"/>
          </a:xfrm>
          <a:custGeom>
            <a:avLst/>
            <a:gdLst>
              <a:gd name="T0" fmla="*/ 2147483647 w 135"/>
              <a:gd name="T1" fmla="*/ 2147483647 h 74"/>
              <a:gd name="T2" fmla="*/ 0 w 135"/>
              <a:gd name="T3" fmla="*/ 2147483647 h 74"/>
              <a:gd name="T4" fmla="*/ 2147483647 w 135"/>
              <a:gd name="T5" fmla="*/ 0 h 74"/>
              <a:gd name="T6" fmla="*/ 2147483647 w 135"/>
              <a:gd name="T7" fmla="*/ 2147483647 h 74"/>
              <a:gd name="T8" fmla="*/ 2147483647 w 135"/>
              <a:gd name="T9" fmla="*/ 2147483647 h 74"/>
              <a:gd name="T10" fmla="*/ 0 60000 65536"/>
              <a:gd name="T11" fmla="*/ 0 60000 65536"/>
              <a:gd name="T12" fmla="*/ 0 60000 65536"/>
              <a:gd name="T13" fmla="*/ 0 60000 65536"/>
              <a:gd name="T14" fmla="*/ 0 60000 65536"/>
              <a:gd name="T15" fmla="*/ 0 w 135"/>
              <a:gd name="T16" fmla="*/ 0 h 74"/>
              <a:gd name="T17" fmla="*/ 135 w 135"/>
              <a:gd name="T18" fmla="*/ 74 h 74"/>
            </a:gdLst>
            <a:ahLst/>
            <a:cxnLst>
              <a:cxn ang="T10">
                <a:pos x="T0" y="T1"/>
              </a:cxn>
              <a:cxn ang="T11">
                <a:pos x="T2" y="T3"/>
              </a:cxn>
              <a:cxn ang="T12">
                <a:pos x="T4" y="T5"/>
              </a:cxn>
              <a:cxn ang="T13">
                <a:pos x="T6" y="T7"/>
              </a:cxn>
              <a:cxn ang="T14">
                <a:pos x="T8" y="T9"/>
              </a:cxn>
            </a:cxnLst>
            <a:rect l="T15" t="T16" r="T17" b="T18"/>
            <a:pathLst>
              <a:path w="135" h="74">
                <a:moveTo>
                  <a:pt x="134" y="54"/>
                </a:moveTo>
                <a:lnTo>
                  <a:pt x="0" y="73"/>
                </a:lnTo>
                <a:lnTo>
                  <a:pt x="108" y="0"/>
                </a:lnTo>
                <a:lnTo>
                  <a:pt x="134" y="54"/>
                </a:lnTo>
              </a:path>
            </a:pathLst>
          </a:custGeom>
          <a:solidFill>
            <a:srgbClr val="000000"/>
          </a:solidFill>
          <a:ln w="9366">
            <a:solidFill>
              <a:srgbClr val="000000"/>
            </a:solidFill>
            <a:round/>
            <a:headEnd/>
            <a:tailEnd/>
          </a:ln>
        </p:spPr>
        <p:txBody>
          <a:bodyPr lIns="0" tIns="0" rIns="0" bIns="0"/>
          <a:lstStyle/>
          <a:p>
            <a:endParaRPr lang="en-US" dirty="0">
              <a:latin typeface="Agilent TT Cond" pitchFamily="34" charset="0"/>
            </a:endParaRPr>
          </a:p>
        </p:txBody>
      </p:sp>
      <p:sp>
        <p:nvSpPr>
          <p:cNvPr id="9283" name="Freeform 837"/>
          <p:cNvSpPr>
            <a:spLocks/>
          </p:cNvSpPr>
          <p:nvPr/>
        </p:nvSpPr>
        <p:spPr bwMode="auto">
          <a:xfrm>
            <a:off x="4216400" y="5437188"/>
            <a:ext cx="447675" cy="73025"/>
          </a:xfrm>
          <a:custGeom>
            <a:avLst/>
            <a:gdLst>
              <a:gd name="T0" fmla="*/ 2147483647 w 584"/>
              <a:gd name="T1" fmla="*/ 2147483647 h 98"/>
              <a:gd name="T2" fmla="*/ 2147483647 w 584"/>
              <a:gd name="T3" fmla="*/ 2147483647 h 98"/>
              <a:gd name="T4" fmla="*/ 0 w 584"/>
              <a:gd name="T5" fmla="*/ 0 h 98"/>
              <a:gd name="T6" fmla="*/ 0 60000 65536"/>
              <a:gd name="T7" fmla="*/ 0 60000 65536"/>
              <a:gd name="T8" fmla="*/ 0 60000 65536"/>
              <a:gd name="T9" fmla="*/ 0 w 584"/>
              <a:gd name="T10" fmla="*/ 0 h 98"/>
              <a:gd name="T11" fmla="*/ 584 w 584"/>
              <a:gd name="T12" fmla="*/ 98 h 98"/>
            </a:gdLst>
            <a:ahLst/>
            <a:cxnLst>
              <a:cxn ang="T6">
                <a:pos x="T0" y="T1"/>
              </a:cxn>
              <a:cxn ang="T7">
                <a:pos x="T2" y="T3"/>
              </a:cxn>
              <a:cxn ang="T8">
                <a:pos x="T4" y="T5"/>
              </a:cxn>
            </a:cxnLst>
            <a:rect l="T9" t="T10" r="T11" b="T12"/>
            <a:pathLst>
              <a:path w="584" h="98">
                <a:moveTo>
                  <a:pt x="583" y="97"/>
                </a:moveTo>
                <a:lnTo>
                  <a:pt x="491" y="93"/>
                </a:lnTo>
                <a:lnTo>
                  <a:pt x="0" y="0"/>
                </a:lnTo>
              </a:path>
            </a:pathLst>
          </a:custGeom>
          <a:noFill/>
          <a:ln w="9366">
            <a:solidFill>
              <a:srgbClr val="000000"/>
            </a:solidFill>
            <a:round/>
            <a:headEnd/>
            <a:tailEnd/>
          </a:ln>
        </p:spPr>
        <p:txBody>
          <a:bodyPr lIns="0" tIns="0" rIns="0" bIns="0"/>
          <a:lstStyle/>
          <a:p>
            <a:endParaRPr lang="en-US" dirty="0">
              <a:latin typeface="Agilent TT Cond" pitchFamily="34" charset="0"/>
            </a:endParaRPr>
          </a:p>
        </p:txBody>
      </p:sp>
      <p:sp>
        <p:nvSpPr>
          <p:cNvPr id="9284" name="Freeform 838"/>
          <p:cNvSpPr>
            <a:spLocks/>
          </p:cNvSpPr>
          <p:nvPr/>
        </p:nvSpPr>
        <p:spPr bwMode="auto">
          <a:xfrm>
            <a:off x="4206875" y="5430838"/>
            <a:ext cx="103188" cy="44450"/>
          </a:xfrm>
          <a:custGeom>
            <a:avLst/>
            <a:gdLst>
              <a:gd name="T0" fmla="*/ 2147483647 w 136"/>
              <a:gd name="T1" fmla="*/ 2147483647 h 59"/>
              <a:gd name="T2" fmla="*/ 0 w 136"/>
              <a:gd name="T3" fmla="*/ 2147483647 h 59"/>
              <a:gd name="T4" fmla="*/ 2147483647 w 136"/>
              <a:gd name="T5" fmla="*/ 0 h 59"/>
              <a:gd name="T6" fmla="*/ 2147483647 w 136"/>
              <a:gd name="T7" fmla="*/ 2147483647 h 59"/>
              <a:gd name="T8" fmla="*/ 2147483647 w 136"/>
              <a:gd name="T9" fmla="*/ 2147483647 h 59"/>
              <a:gd name="T10" fmla="*/ 0 60000 65536"/>
              <a:gd name="T11" fmla="*/ 0 60000 65536"/>
              <a:gd name="T12" fmla="*/ 0 60000 65536"/>
              <a:gd name="T13" fmla="*/ 0 60000 65536"/>
              <a:gd name="T14" fmla="*/ 0 60000 65536"/>
              <a:gd name="T15" fmla="*/ 0 w 136"/>
              <a:gd name="T16" fmla="*/ 0 h 59"/>
              <a:gd name="T17" fmla="*/ 136 w 136"/>
              <a:gd name="T18" fmla="*/ 59 h 59"/>
            </a:gdLst>
            <a:ahLst/>
            <a:cxnLst>
              <a:cxn ang="T10">
                <a:pos x="T0" y="T1"/>
              </a:cxn>
              <a:cxn ang="T11">
                <a:pos x="T2" y="T3"/>
              </a:cxn>
              <a:cxn ang="T12">
                <a:pos x="T4" y="T5"/>
              </a:cxn>
              <a:cxn ang="T13">
                <a:pos x="T6" y="T7"/>
              </a:cxn>
              <a:cxn ang="T14">
                <a:pos x="T8" y="T9"/>
              </a:cxn>
            </a:cxnLst>
            <a:rect l="T15" t="T16" r="T17" b="T18"/>
            <a:pathLst>
              <a:path w="136" h="59">
                <a:moveTo>
                  <a:pt x="122" y="58"/>
                </a:moveTo>
                <a:lnTo>
                  <a:pt x="0" y="5"/>
                </a:lnTo>
                <a:lnTo>
                  <a:pt x="135" y="0"/>
                </a:lnTo>
                <a:lnTo>
                  <a:pt x="122" y="58"/>
                </a:lnTo>
              </a:path>
            </a:pathLst>
          </a:custGeom>
          <a:solidFill>
            <a:srgbClr val="000000"/>
          </a:solidFill>
          <a:ln w="9366">
            <a:solidFill>
              <a:srgbClr val="000000"/>
            </a:solidFill>
            <a:round/>
            <a:headEnd/>
            <a:tailEnd/>
          </a:ln>
        </p:spPr>
        <p:txBody>
          <a:bodyPr lIns="0" tIns="0" rIns="0" bIns="0"/>
          <a:lstStyle/>
          <a:p>
            <a:endParaRPr lang="en-US" dirty="0">
              <a:latin typeface="Agilent TT Cond" pitchFamily="34" charset="0"/>
            </a:endParaRPr>
          </a:p>
        </p:txBody>
      </p:sp>
      <p:sp>
        <p:nvSpPr>
          <p:cNvPr id="9285" name="Freeform 839"/>
          <p:cNvSpPr>
            <a:spLocks/>
          </p:cNvSpPr>
          <p:nvPr/>
        </p:nvSpPr>
        <p:spPr bwMode="auto">
          <a:xfrm>
            <a:off x="3716338" y="4810125"/>
            <a:ext cx="449262" cy="73025"/>
          </a:xfrm>
          <a:custGeom>
            <a:avLst/>
            <a:gdLst>
              <a:gd name="T0" fmla="*/ 0 w 585"/>
              <a:gd name="T1" fmla="*/ 0 h 97"/>
              <a:gd name="T2" fmla="*/ 2147483647 w 585"/>
              <a:gd name="T3" fmla="*/ 2147483647 h 97"/>
              <a:gd name="T4" fmla="*/ 2147483647 w 585"/>
              <a:gd name="T5" fmla="*/ 2147483647 h 97"/>
              <a:gd name="T6" fmla="*/ 0 60000 65536"/>
              <a:gd name="T7" fmla="*/ 0 60000 65536"/>
              <a:gd name="T8" fmla="*/ 0 60000 65536"/>
              <a:gd name="T9" fmla="*/ 0 w 585"/>
              <a:gd name="T10" fmla="*/ 0 h 97"/>
              <a:gd name="T11" fmla="*/ 585 w 585"/>
              <a:gd name="T12" fmla="*/ 97 h 97"/>
            </a:gdLst>
            <a:ahLst/>
            <a:cxnLst>
              <a:cxn ang="T6">
                <a:pos x="T0" y="T1"/>
              </a:cxn>
              <a:cxn ang="T7">
                <a:pos x="T2" y="T3"/>
              </a:cxn>
              <a:cxn ang="T8">
                <a:pos x="T4" y="T5"/>
              </a:cxn>
            </a:cxnLst>
            <a:rect l="T9" t="T10" r="T11" b="T12"/>
            <a:pathLst>
              <a:path w="585" h="97">
                <a:moveTo>
                  <a:pt x="0" y="0"/>
                </a:moveTo>
                <a:lnTo>
                  <a:pt x="92" y="1"/>
                </a:lnTo>
                <a:lnTo>
                  <a:pt x="584" y="96"/>
                </a:lnTo>
              </a:path>
            </a:pathLst>
          </a:custGeom>
          <a:noFill/>
          <a:ln w="9366">
            <a:solidFill>
              <a:srgbClr val="000000"/>
            </a:solidFill>
            <a:round/>
            <a:headEnd/>
            <a:tailEnd/>
          </a:ln>
        </p:spPr>
        <p:txBody>
          <a:bodyPr lIns="0" tIns="0" rIns="0" bIns="0"/>
          <a:lstStyle/>
          <a:p>
            <a:endParaRPr lang="en-US" dirty="0">
              <a:latin typeface="Agilent TT Cond" pitchFamily="34" charset="0"/>
            </a:endParaRPr>
          </a:p>
        </p:txBody>
      </p:sp>
      <p:sp>
        <p:nvSpPr>
          <p:cNvPr id="9286" name="Freeform 840"/>
          <p:cNvSpPr>
            <a:spLocks/>
          </p:cNvSpPr>
          <p:nvPr/>
        </p:nvSpPr>
        <p:spPr bwMode="auto">
          <a:xfrm>
            <a:off x="4068763" y="4845050"/>
            <a:ext cx="106362" cy="41275"/>
          </a:xfrm>
          <a:custGeom>
            <a:avLst/>
            <a:gdLst>
              <a:gd name="T0" fmla="*/ 2147483647 w 138"/>
              <a:gd name="T1" fmla="*/ 0 h 56"/>
              <a:gd name="T2" fmla="*/ 2147483647 w 138"/>
              <a:gd name="T3" fmla="*/ 2147483647 h 56"/>
              <a:gd name="T4" fmla="*/ 0 w 138"/>
              <a:gd name="T5" fmla="*/ 2147483647 h 56"/>
              <a:gd name="T6" fmla="*/ 2147483647 w 138"/>
              <a:gd name="T7" fmla="*/ 0 h 56"/>
              <a:gd name="T8" fmla="*/ 2147483647 w 138"/>
              <a:gd name="T9" fmla="*/ 0 h 56"/>
              <a:gd name="T10" fmla="*/ 0 60000 65536"/>
              <a:gd name="T11" fmla="*/ 0 60000 65536"/>
              <a:gd name="T12" fmla="*/ 0 60000 65536"/>
              <a:gd name="T13" fmla="*/ 0 60000 65536"/>
              <a:gd name="T14" fmla="*/ 0 60000 65536"/>
              <a:gd name="T15" fmla="*/ 0 w 138"/>
              <a:gd name="T16" fmla="*/ 0 h 56"/>
              <a:gd name="T17" fmla="*/ 138 w 138"/>
              <a:gd name="T18" fmla="*/ 56 h 56"/>
            </a:gdLst>
            <a:ahLst/>
            <a:cxnLst>
              <a:cxn ang="T10">
                <a:pos x="T0" y="T1"/>
              </a:cxn>
              <a:cxn ang="T11">
                <a:pos x="T2" y="T3"/>
              </a:cxn>
              <a:cxn ang="T12">
                <a:pos x="T4" y="T5"/>
              </a:cxn>
              <a:cxn ang="T13">
                <a:pos x="T6" y="T7"/>
              </a:cxn>
              <a:cxn ang="T14">
                <a:pos x="T8" y="T9"/>
              </a:cxn>
            </a:cxnLst>
            <a:rect l="T15" t="T16" r="T17" b="T18"/>
            <a:pathLst>
              <a:path w="138" h="56">
                <a:moveTo>
                  <a:pt x="14" y="0"/>
                </a:moveTo>
                <a:lnTo>
                  <a:pt x="137" y="52"/>
                </a:lnTo>
                <a:lnTo>
                  <a:pt x="0" y="55"/>
                </a:lnTo>
                <a:lnTo>
                  <a:pt x="14" y="0"/>
                </a:lnTo>
              </a:path>
            </a:pathLst>
          </a:custGeom>
          <a:solidFill>
            <a:srgbClr val="000000"/>
          </a:solidFill>
          <a:ln w="9366">
            <a:solidFill>
              <a:srgbClr val="000000"/>
            </a:solidFill>
            <a:round/>
            <a:headEnd/>
            <a:tailEnd/>
          </a:ln>
        </p:spPr>
        <p:txBody>
          <a:bodyPr lIns="0" tIns="0" rIns="0" bIns="0"/>
          <a:lstStyle/>
          <a:p>
            <a:endParaRPr lang="en-US" dirty="0">
              <a:latin typeface="Agilent TT Cond" pitchFamily="34" charset="0"/>
            </a:endParaRPr>
          </a:p>
        </p:txBody>
      </p:sp>
      <p:sp>
        <p:nvSpPr>
          <p:cNvPr id="9287" name="Text Box 841"/>
          <p:cNvSpPr txBox="1">
            <a:spLocks noChangeArrowheads="1"/>
          </p:cNvSpPr>
          <p:nvPr/>
        </p:nvSpPr>
        <p:spPr bwMode="auto">
          <a:xfrm>
            <a:off x="5791200" y="5997575"/>
            <a:ext cx="93663" cy="174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a:solidFill>
                  <a:srgbClr val="000000"/>
                </a:solidFill>
                <a:latin typeface="Agilent TT Cond" pitchFamily="34" charset="0"/>
              </a:rPr>
              <a:t>I</a:t>
            </a:r>
            <a:endParaRPr lang="en-US" sz="1400" dirty="0">
              <a:latin typeface="Agilent TT Cond" pitchFamily="34" charset="0"/>
            </a:endParaRPr>
          </a:p>
        </p:txBody>
      </p:sp>
      <p:sp>
        <p:nvSpPr>
          <p:cNvPr id="9288" name="Text Box 842"/>
          <p:cNvSpPr txBox="1">
            <a:spLocks noChangeArrowheads="1"/>
          </p:cNvSpPr>
          <p:nvPr/>
        </p:nvSpPr>
        <p:spPr bwMode="auto">
          <a:xfrm>
            <a:off x="3200400" y="3886200"/>
            <a:ext cx="168275" cy="17462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dirty="0">
                <a:solidFill>
                  <a:srgbClr val="000000"/>
                </a:solidFill>
                <a:latin typeface="Agilent TT Cond" pitchFamily="34" charset="0"/>
              </a:rPr>
              <a:t>Q</a:t>
            </a:r>
            <a:endParaRPr lang="en-US" sz="1400" dirty="0">
              <a:latin typeface="Agilent TT Cond" pitchFamily="34" charset="0"/>
            </a:endParaRPr>
          </a:p>
        </p:txBody>
      </p:sp>
      <p:sp>
        <p:nvSpPr>
          <p:cNvPr id="9289" name="Text Box 843"/>
          <p:cNvSpPr txBox="1">
            <a:spLocks noChangeArrowheads="1"/>
          </p:cNvSpPr>
          <p:nvPr/>
        </p:nvSpPr>
        <p:spPr bwMode="auto">
          <a:xfrm>
            <a:off x="3436144" y="3696727"/>
            <a:ext cx="1219200" cy="30638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000000"/>
                </a:solidFill>
                <a:latin typeface="Agilent TT Cond" pitchFamily="34" charset="0"/>
              </a:rPr>
              <a:t>Magnitude Error (IQ error mag)</a:t>
            </a:r>
            <a:endParaRPr lang="en-US" sz="1200" dirty="0">
              <a:latin typeface="Agilent TT Cond" pitchFamily="34" charset="0"/>
            </a:endParaRPr>
          </a:p>
        </p:txBody>
      </p:sp>
      <p:sp>
        <p:nvSpPr>
          <p:cNvPr id="9290" name="Text Box 844"/>
          <p:cNvSpPr txBox="1">
            <a:spLocks noChangeArrowheads="1"/>
          </p:cNvSpPr>
          <p:nvPr/>
        </p:nvSpPr>
        <p:spPr bwMode="auto">
          <a:xfrm>
            <a:off x="5257800" y="4267200"/>
            <a:ext cx="860425" cy="16510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000000"/>
                </a:solidFill>
                <a:latin typeface="Agilent TT Cond" pitchFamily="34" charset="0"/>
              </a:rPr>
              <a:t>Error Vector Magnitude</a:t>
            </a:r>
            <a:endParaRPr lang="en-US" sz="1200" dirty="0">
              <a:latin typeface="Agilent TT Cond" pitchFamily="34" charset="0"/>
            </a:endParaRPr>
          </a:p>
        </p:txBody>
      </p:sp>
      <p:sp>
        <p:nvSpPr>
          <p:cNvPr id="9291" name="Text Box 845"/>
          <p:cNvSpPr txBox="1">
            <a:spLocks noChangeArrowheads="1"/>
          </p:cNvSpPr>
          <p:nvPr/>
        </p:nvSpPr>
        <p:spPr bwMode="auto">
          <a:xfrm>
            <a:off x="4713288" y="5410200"/>
            <a:ext cx="1751012" cy="30638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000000"/>
                </a:solidFill>
                <a:latin typeface="Agilent TT Cond" pitchFamily="34" charset="0"/>
              </a:rPr>
              <a:t>Ideal (Reference) Signal</a:t>
            </a:r>
            <a:endParaRPr lang="en-US" sz="1200" dirty="0">
              <a:latin typeface="Agilent TT Cond" pitchFamily="34" charset="0"/>
            </a:endParaRPr>
          </a:p>
        </p:txBody>
      </p:sp>
      <p:sp>
        <p:nvSpPr>
          <p:cNvPr id="9292" name="Text Box 846"/>
          <p:cNvSpPr txBox="1">
            <a:spLocks noChangeArrowheads="1"/>
          </p:cNvSpPr>
          <p:nvPr/>
        </p:nvSpPr>
        <p:spPr bwMode="auto">
          <a:xfrm>
            <a:off x="4338638" y="5715000"/>
            <a:ext cx="2214562" cy="3079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000000"/>
                </a:solidFill>
                <a:latin typeface="Agilent TT Cond" pitchFamily="34" charset="0"/>
              </a:rPr>
              <a:t>Phase Error (IQ error phase)</a:t>
            </a:r>
            <a:endParaRPr lang="en-US" sz="1200" dirty="0">
              <a:latin typeface="Agilent TT Cond" pitchFamily="34" charset="0"/>
            </a:endParaRPr>
          </a:p>
        </p:txBody>
      </p:sp>
      <p:sp>
        <p:nvSpPr>
          <p:cNvPr id="9293" name="Text Box 847"/>
          <p:cNvSpPr txBox="1">
            <a:spLocks noChangeArrowheads="1"/>
          </p:cNvSpPr>
          <p:nvPr/>
        </p:nvSpPr>
        <p:spPr bwMode="auto">
          <a:xfrm>
            <a:off x="3352800" y="4572000"/>
            <a:ext cx="557213" cy="157163"/>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200" b="1" dirty="0">
                <a:solidFill>
                  <a:srgbClr val="000000"/>
                </a:solidFill>
                <a:latin typeface="Agilent TT Cond" pitchFamily="34" charset="0"/>
              </a:rPr>
              <a:t>Test Signal</a:t>
            </a:r>
            <a:endParaRPr lang="en-US" sz="1200" dirty="0">
              <a:latin typeface="Agilent TT Cond" pitchFamily="34" charset="0"/>
            </a:endParaRPr>
          </a:p>
        </p:txBody>
      </p:sp>
      <p:sp>
        <p:nvSpPr>
          <p:cNvPr id="9294" name="Text Box 848"/>
          <p:cNvSpPr txBox="1">
            <a:spLocks noChangeArrowheads="1"/>
          </p:cNvSpPr>
          <p:nvPr/>
        </p:nvSpPr>
        <p:spPr bwMode="auto">
          <a:xfrm>
            <a:off x="3940969" y="5233194"/>
            <a:ext cx="209550" cy="2349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400" b="1" i="1" dirty="0">
                <a:solidFill>
                  <a:srgbClr val="000000"/>
                </a:solidFill>
                <a:latin typeface="Agilent TT Cond" pitchFamily="34" charset="0"/>
              </a:rPr>
              <a:t>Θ</a:t>
            </a:r>
            <a:endParaRPr lang="en-US" sz="1400" dirty="0">
              <a:latin typeface="Agilent TT Cond" pitchFamily="34" charset="0"/>
            </a:endParaRPr>
          </a:p>
        </p:txBody>
      </p:sp>
      <p:sp>
        <p:nvSpPr>
          <p:cNvPr id="9295" name="Line 849"/>
          <p:cNvSpPr>
            <a:spLocks noChangeShapeType="1"/>
          </p:cNvSpPr>
          <p:nvPr/>
        </p:nvSpPr>
        <p:spPr bwMode="auto">
          <a:xfrm>
            <a:off x="4833938" y="4965700"/>
            <a:ext cx="287337"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9296" name="Line 850"/>
          <p:cNvSpPr>
            <a:spLocks noChangeShapeType="1"/>
          </p:cNvSpPr>
          <p:nvPr/>
        </p:nvSpPr>
        <p:spPr bwMode="auto">
          <a:xfrm flipV="1">
            <a:off x="4978400" y="4854575"/>
            <a:ext cx="0" cy="238125"/>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9297" name="Freeform 851"/>
          <p:cNvSpPr>
            <a:spLocks/>
          </p:cNvSpPr>
          <p:nvPr/>
        </p:nvSpPr>
        <p:spPr bwMode="auto">
          <a:xfrm>
            <a:off x="4435475" y="4545013"/>
            <a:ext cx="476250" cy="381000"/>
          </a:xfrm>
          <a:custGeom>
            <a:avLst/>
            <a:gdLst>
              <a:gd name="T0" fmla="*/ 2147483647 w 621"/>
              <a:gd name="T1" fmla="*/ 2147483647 h 513"/>
              <a:gd name="T2" fmla="*/ 2147483647 w 621"/>
              <a:gd name="T3" fmla="*/ 2147483647 h 513"/>
              <a:gd name="T4" fmla="*/ 2147483647 w 621"/>
              <a:gd name="T5" fmla="*/ 2147483647 h 513"/>
              <a:gd name="T6" fmla="*/ 2147483647 w 621"/>
              <a:gd name="T7" fmla="*/ 2147483647 h 513"/>
              <a:gd name="T8" fmla="*/ 2147483647 w 621"/>
              <a:gd name="T9" fmla="*/ 2147483647 h 513"/>
              <a:gd name="T10" fmla="*/ 2147483647 w 621"/>
              <a:gd name="T11" fmla="*/ 2147483647 h 513"/>
              <a:gd name="T12" fmla="*/ 2147483647 w 621"/>
              <a:gd name="T13" fmla="*/ 2147483647 h 513"/>
              <a:gd name="T14" fmla="*/ 2147483647 w 621"/>
              <a:gd name="T15" fmla="*/ 2147483647 h 513"/>
              <a:gd name="T16" fmla="*/ 2147483647 w 621"/>
              <a:gd name="T17" fmla="*/ 2147483647 h 513"/>
              <a:gd name="T18" fmla="*/ 2147483647 w 621"/>
              <a:gd name="T19" fmla="*/ 2147483647 h 513"/>
              <a:gd name="T20" fmla="*/ 2147483647 w 621"/>
              <a:gd name="T21" fmla="*/ 2147483647 h 513"/>
              <a:gd name="T22" fmla="*/ 2147483647 w 621"/>
              <a:gd name="T23" fmla="*/ 2147483647 h 513"/>
              <a:gd name="T24" fmla="*/ 2147483647 w 621"/>
              <a:gd name="T25" fmla="*/ 2147483647 h 513"/>
              <a:gd name="T26" fmla="*/ 2147483647 w 621"/>
              <a:gd name="T27" fmla="*/ 2147483647 h 513"/>
              <a:gd name="T28" fmla="*/ 2147483647 w 621"/>
              <a:gd name="T29" fmla="*/ 2147483647 h 513"/>
              <a:gd name="T30" fmla="*/ 2147483647 w 621"/>
              <a:gd name="T31" fmla="*/ 2147483647 h 513"/>
              <a:gd name="T32" fmla="*/ 0 w 621"/>
              <a:gd name="T33" fmla="*/ 0 h 5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513"/>
              <a:gd name="T53" fmla="*/ 621 w 621"/>
              <a:gd name="T54" fmla="*/ 513 h 5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513">
                <a:moveTo>
                  <a:pt x="620" y="512"/>
                </a:moveTo>
                <a:lnTo>
                  <a:pt x="596" y="469"/>
                </a:lnTo>
                <a:lnTo>
                  <a:pt x="571" y="425"/>
                </a:lnTo>
                <a:lnTo>
                  <a:pt x="543" y="384"/>
                </a:lnTo>
                <a:lnTo>
                  <a:pt x="514" y="344"/>
                </a:lnTo>
                <a:lnTo>
                  <a:pt x="481" y="306"/>
                </a:lnTo>
                <a:lnTo>
                  <a:pt x="446" y="269"/>
                </a:lnTo>
                <a:lnTo>
                  <a:pt x="410" y="234"/>
                </a:lnTo>
                <a:lnTo>
                  <a:pt x="371" y="199"/>
                </a:lnTo>
                <a:lnTo>
                  <a:pt x="330" y="169"/>
                </a:lnTo>
                <a:lnTo>
                  <a:pt x="288" y="139"/>
                </a:lnTo>
                <a:lnTo>
                  <a:pt x="243" y="111"/>
                </a:lnTo>
                <a:lnTo>
                  <a:pt x="197" y="84"/>
                </a:lnTo>
                <a:lnTo>
                  <a:pt x="150" y="61"/>
                </a:lnTo>
                <a:lnTo>
                  <a:pt x="101" y="38"/>
                </a:lnTo>
                <a:lnTo>
                  <a:pt x="50" y="18"/>
                </a:lnTo>
                <a:lnTo>
                  <a:pt x="0" y="0"/>
                </a:lnTo>
              </a:path>
            </a:pathLst>
          </a:custGeom>
          <a:noFill/>
          <a:ln w="31234">
            <a:solidFill>
              <a:srgbClr val="000000"/>
            </a:solidFill>
            <a:prstDash val="dash"/>
            <a:round/>
            <a:headEnd/>
            <a:tailEnd/>
          </a:ln>
        </p:spPr>
        <p:txBody>
          <a:bodyPr lIns="0" tIns="0" rIns="0" bIns="0"/>
          <a:lstStyle/>
          <a:p>
            <a:endParaRPr lang="en-US" dirty="0">
              <a:latin typeface="Agilent TT Cond" pitchFamily="34" charset="0"/>
            </a:endParaRPr>
          </a:p>
        </p:txBody>
      </p:sp>
      <p:sp>
        <p:nvSpPr>
          <p:cNvPr id="9298" name="Freeform 852"/>
          <p:cNvSpPr>
            <a:spLocks/>
          </p:cNvSpPr>
          <p:nvPr/>
        </p:nvSpPr>
        <p:spPr bwMode="auto">
          <a:xfrm>
            <a:off x="4127500" y="4107981"/>
            <a:ext cx="211138" cy="136525"/>
          </a:xfrm>
          <a:custGeom>
            <a:avLst/>
            <a:gdLst>
              <a:gd name="T0" fmla="*/ 0 w 276"/>
              <a:gd name="T1" fmla="*/ 0 h 182"/>
              <a:gd name="T2" fmla="*/ 0 w 276"/>
              <a:gd name="T3" fmla="*/ 2147483647 h 182"/>
              <a:gd name="T4" fmla="*/ 2147483647 w 276"/>
              <a:gd name="T5" fmla="*/ 2147483647 h 182"/>
              <a:gd name="T6" fmla="*/ 0 60000 65536"/>
              <a:gd name="T7" fmla="*/ 0 60000 65536"/>
              <a:gd name="T8" fmla="*/ 0 60000 65536"/>
              <a:gd name="T9" fmla="*/ 0 w 276"/>
              <a:gd name="T10" fmla="*/ 0 h 182"/>
              <a:gd name="T11" fmla="*/ 276 w 276"/>
              <a:gd name="T12" fmla="*/ 182 h 182"/>
            </a:gdLst>
            <a:ahLst/>
            <a:cxnLst>
              <a:cxn ang="T6">
                <a:pos x="T0" y="T1"/>
              </a:cxn>
              <a:cxn ang="T7">
                <a:pos x="T2" y="T3"/>
              </a:cxn>
              <a:cxn ang="T8">
                <a:pos x="T4" y="T5"/>
              </a:cxn>
            </a:cxnLst>
            <a:rect l="T9" t="T10" r="T11" b="T12"/>
            <a:pathLst>
              <a:path w="276" h="182">
                <a:moveTo>
                  <a:pt x="0" y="0"/>
                </a:moveTo>
                <a:lnTo>
                  <a:pt x="0" y="66"/>
                </a:lnTo>
                <a:lnTo>
                  <a:pt x="275" y="181"/>
                </a:lnTo>
              </a:path>
            </a:pathLst>
          </a:custGeom>
          <a:noFill/>
          <a:ln w="18732">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9299" name="Freeform 853"/>
          <p:cNvSpPr>
            <a:spLocks/>
          </p:cNvSpPr>
          <p:nvPr/>
        </p:nvSpPr>
        <p:spPr bwMode="auto">
          <a:xfrm>
            <a:off x="3790950" y="5394325"/>
            <a:ext cx="212725" cy="147638"/>
          </a:xfrm>
          <a:custGeom>
            <a:avLst/>
            <a:gdLst>
              <a:gd name="T0" fmla="*/ 2147483647 w 278"/>
              <a:gd name="T1" fmla="*/ 2147483647 h 198"/>
              <a:gd name="T2" fmla="*/ 2147483647 w 278"/>
              <a:gd name="T3" fmla="*/ 2147483647 h 198"/>
              <a:gd name="T4" fmla="*/ 2147483647 w 278"/>
              <a:gd name="T5" fmla="*/ 2147483647 h 198"/>
              <a:gd name="T6" fmla="*/ 2147483647 w 278"/>
              <a:gd name="T7" fmla="*/ 2147483647 h 198"/>
              <a:gd name="T8" fmla="*/ 2147483647 w 278"/>
              <a:gd name="T9" fmla="*/ 2147483647 h 198"/>
              <a:gd name="T10" fmla="*/ 2147483647 w 278"/>
              <a:gd name="T11" fmla="*/ 2147483647 h 198"/>
              <a:gd name="T12" fmla="*/ 2147483647 w 278"/>
              <a:gd name="T13" fmla="*/ 2147483647 h 198"/>
              <a:gd name="T14" fmla="*/ 2147483647 w 278"/>
              <a:gd name="T15" fmla="*/ 2147483647 h 198"/>
              <a:gd name="T16" fmla="*/ 2147483647 w 278"/>
              <a:gd name="T17" fmla="*/ 2147483647 h 198"/>
              <a:gd name="T18" fmla="*/ 2147483647 w 278"/>
              <a:gd name="T19" fmla="*/ 2147483647 h 198"/>
              <a:gd name="T20" fmla="*/ 2147483647 w 278"/>
              <a:gd name="T21" fmla="*/ 2147483647 h 198"/>
              <a:gd name="T22" fmla="*/ 2147483647 w 278"/>
              <a:gd name="T23" fmla="*/ 2147483647 h 198"/>
              <a:gd name="T24" fmla="*/ 2147483647 w 278"/>
              <a:gd name="T25" fmla="*/ 2147483647 h 198"/>
              <a:gd name="T26" fmla="*/ 2147483647 w 278"/>
              <a:gd name="T27" fmla="*/ 2147483647 h 198"/>
              <a:gd name="T28" fmla="*/ 2147483647 w 278"/>
              <a:gd name="T29" fmla="*/ 2147483647 h 198"/>
              <a:gd name="T30" fmla="*/ 2147483647 w 278"/>
              <a:gd name="T31" fmla="*/ 2147483647 h 198"/>
              <a:gd name="T32" fmla="*/ 0 w 278"/>
              <a:gd name="T33" fmla="*/ 0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8"/>
              <a:gd name="T52" fmla="*/ 0 h 198"/>
              <a:gd name="T53" fmla="*/ 278 w 278"/>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8" h="198">
                <a:moveTo>
                  <a:pt x="277" y="197"/>
                </a:moveTo>
                <a:lnTo>
                  <a:pt x="272" y="177"/>
                </a:lnTo>
                <a:lnTo>
                  <a:pt x="266" y="155"/>
                </a:lnTo>
                <a:lnTo>
                  <a:pt x="256" y="136"/>
                </a:lnTo>
                <a:lnTo>
                  <a:pt x="246" y="116"/>
                </a:lnTo>
                <a:lnTo>
                  <a:pt x="232" y="99"/>
                </a:lnTo>
                <a:lnTo>
                  <a:pt x="218" y="83"/>
                </a:lnTo>
                <a:lnTo>
                  <a:pt x="202" y="68"/>
                </a:lnTo>
                <a:lnTo>
                  <a:pt x="184" y="53"/>
                </a:lnTo>
                <a:lnTo>
                  <a:pt x="164" y="41"/>
                </a:lnTo>
                <a:lnTo>
                  <a:pt x="144" y="29"/>
                </a:lnTo>
                <a:lnTo>
                  <a:pt x="122" y="21"/>
                </a:lnTo>
                <a:lnTo>
                  <a:pt x="100" y="12"/>
                </a:lnTo>
                <a:lnTo>
                  <a:pt x="75" y="7"/>
                </a:lnTo>
                <a:lnTo>
                  <a:pt x="51" y="3"/>
                </a:lnTo>
                <a:lnTo>
                  <a:pt x="25" y="1"/>
                </a:lnTo>
                <a:lnTo>
                  <a:pt x="0" y="0"/>
                </a:lnTo>
              </a:path>
            </a:pathLst>
          </a:custGeom>
          <a:noFill/>
          <a:ln w="25400" cmpd="sng">
            <a:solidFill>
              <a:srgbClr val="000000"/>
            </a:solidFill>
            <a:prstDash val="solid"/>
            <a:round/>
            <a:headEnd type="triangle"/>
            <a:tailEnd type="triangle"/>
          </a:ln>
        </p:spPr>
        <p:txBody>
          <a:bodyPr lIns="0" tIns="0" rIns="0" bIns="0"/>
          <a:lstStyle/>
          <a:p>
            <a:endParaRPr lang="en-US" dirty="0">
              <a:latin typeface="Agilent TT Cond" pitchFamily="34" charset="0"/>
            </a:endParaRPr>
          </a:p>
        </p:txBody>
      </p:sp>
      <p:sp>
        <p:nvSpPr>
          <p:cNvPr id="9300" name="Freeform 854"/>
          <p:cNvSpPr>
            <a:spLocks/>
          </p:cNvSpPr>
          <p:nvPr/>
        </p:nvSpPr>
        <p:spPr bwMode="auto">
          <a:xfrm>
            <a:off x="3902075" y="5570538"/>
            <a:ext cx="373063" cy="287337"/>
          </a:xfrm>
          <a:custGeom>
            <a:avLst/>
            <a:gdLst>
              <a:gd name="T0" fmla="*/ 2147483647 w 487"/>
              <a:gd name="T1" fmla="*/ 2147483647 h 388"/>
              <a:gd name="T2" fmla="*/ 2147483647 w 487"/>
              <a:gd name="T3" fmla="*/ 2147483647 h 388"/>
              <a:gd name="T4" fmla="*/ 0 w 487"/>
              <a:gd name="T5" fmla="*/ 0 h 388"/>
              <a:gd name="T6" fmla="*/ 0 60000 65536"/>
              <a:gd name="T7" fmla="*/ 0 60000 65536"/>
              <a:gd name="T8" fmla="*/ 0 60000 65536"/>
              <a:gd name="T9" fmla="*/ 0 w 487"/>
              <a:gd name="T10" fmla="*/ 0 h 388"/>
              <a:gd name="T11" fmla="*/ 487 w 487"/>
              <a:gd name="T12" fmla="*/ 388 h 388"/>
            </a:gdLst>
            <a:ahLst/>
            <a:cxnLst>
              <a:cxn ang="T6">
                <a:pos x="T0" y="T1"/>
              </a:cxn>
              <a:cxn ang="T7">
                <a:pos x="T2" y="T3"/>
              </a:cxn>
              <a:cxn ang="T8">
                <a:pos x="T4" y="T5"/>
              </a:cxn>
            </a:cxnLst>
            <a:rect l="T9" t="T10" r="T11" b="T12"/>
            <a:pathLst>
              <a:path w="487" h="388">
                <a:moveTo>
                  <a:pt x="486" y="387"/>
                </a:moveTo>
                <a:lnTo>
                  <a:pt x="187" y="387"/>
                </a:lnTo>
                <a:lnTo>
                  <a:pt x="0" y="0"/>
                </a:lnTo>
              </a:path>
            </a:pathLst>
          </a:custGeom>
          <a:noFill/>
          <a:ln w="18732">
            <a:solidFill>
              <a:srgbClr val="000000"/>
            </a:solidFill>
            <a:round/>
            <a:headEnd/>
            <a:tailEnd type="triangle" w="med" len="med"/>
          </a:ln>
        </p:spPr>
        <p:txBody>
          <a:bodyPr lIns="0" tIns="0" rIns="0" bIns="0"/>
          <a:lstStyle/>
          <a:p>
            <a:endParaRPr lang="en-US" dirty="0">
              <a:latin typeface="Agilent TT Cond" pitchFamily="34" charset="0"/>
            </a:endParaRPr>
          </a:p>
        </p:txBody>
      </p:sp>
      <p:graphicFrame>
        <p:nvGraphicFramePr>
          <p:cNvPr id="9218" name="Object 855"/>
          <p:cNvGraphicFramePr>
            <a:graphicFrameLocks noChangeAspect="1"/>
          </p:cNvGraphicFramePr>
          <p:nvPr/>
        </p:nvGraphicFramePr>
        <p:xfrm>
          <a:off x="6477000" y="1447800"/>
          <a:ext cx="1905000" cy="1670050"/>
        </p:xfrm>
        <a:graphic>
          <a:graphicData uri="http://schemas.openxmlformats.org/presentationml/2006/ole">
            <p:oleObj spid="_x0000_s9307" name="Bitmap Image" r:id="rId5" imgW="6523810" imgH="5714286" progId="PBrush">
              <p:embed/>
            </p:oleObj>
          </a:graphicData>
        </a:graphic>
      </p:graphicFrame>
      <p:sp>
        <p:nvSpPr>
          <p:cNvPr id="9301" name="Text Box 856"/>
          <p:cNvSpPr txBox="1">
            <a:spLocks noChangeArrowheads="1"/>
          </p:cNvSpPr>
          <p:nvPr/>
        </p:nvSpPr>
        <p:spPr bwMode="auto">
          <a:xfrm>
            <a:off x="4822825" y="1449572"/>
            <a:ext cx="1600200" cy="350865"/>
          </a:xfrm>
          <a:prstGeom prst="rect">
            <a:avLst/>
          </a:prstGeom>
          <a:noFill/>
          <a:ln w="9525">
            <a:noFill/>
            <a:miter lim="800000"/>
            <a:headEnd/>
            <a:tailEnd/>
          </a:ln>
        </p:spPr>
        <p:txBody>
          <a:bodyPr lIns="0" tIns="0" rIns="0" bIns="0">
            <a:spAutoFit/>
          </a:bodyPr>
          <a:lstStyle/>
          <a:p>
            <a:pPr>
              <a:lnSpc>
                <a:spcPct val="95000"/>
              </a:lnSpc>
              <a:spcAft>
                <a:spcPct val="20000"/>
              </a:spcAft>
            </a:pPr>
            <a:r>
              <a:rPr lang="en-US" sz="1200" b="1" dirty="0">
                <a:latin typeface="Agilent TT Cond" pitchFamily="34" charset="0"/>
              </a:rPr>
              <a:t>OFDM Signal -        400 MHz Bandwidth</a:t>
            </a:r>
          </a:p>
        </p:txBody>
      </p:sp>
      <p:sp>
        <p:nvSpPr>
          <p:cNvPr id="9302" name="Rectangle 857"/>
          <p:cNvSpPr>
            <a:spLocks noChangeArrowheads="1"/>
          </p:cNvSpPr>
          <p:nvPr/>
        </p:nvSpPr>
        <p:spPr bwMode="auto">
          <a:xfrm>
            <a:off x="179388" y="193675"/>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9303" name="Rectangle 858"/>
          <p:cNvSpPr>
            <a:spLocks noChangeArrowheads="1"/>
          </p:cNvSpPr>
          <p:nvPr/>
        </p:nvSpPr>
        <p:spPr bwMode="auto">
          <a:xfrm>
            <a:off x="457200" y="914400"/>
            <a:ext cx="8077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Component Distortion – Error Vector Magnitude</a:t>
            </a:r>
            <a:endParaRPr lang="en-US" sz="3200" b="1" dirty="0">
              <a:latin typeface="Agilent TT Cond" pitchFamily="34" charset="0"/>
            </a:endParaRPr>
          </a:p>
        </p:txBody>
      </p:sp>
      <p:pic>
        <p:nvPicPr>
          <p:cNvPr id="859" name="Picture 858" descr="N5182A.jpg"/>
          <p:cNvPicPr>
            <a:picLocks noChangeAspect="1"/>
          </p:cNvPicPr>
          <p:nvPr/>
        </p:nvPicPr>
        <p:blipFill>
          <a:blip r:embed="rId6" cstate="print"/>
          <a:stretch>
            <a:fillRect/>
          </a:stretch>
        </p:blipFill>
        <p:spPr>
          <a:xfrm>
            <a:off x="665000" y="2398856"/>
            <a:ext cx="2481223" cy="623614"/>
          </a:xfrm>
          <a:prstGeom prst="rect">
            <a:avLst/>
          </a:prstGeom>
        </p:spPr>
      </p:pic>
      <p:sp>
        <p:nvSpPr>
          <p:cNvPr id="9221" name="Line 23"/>
          <p:cNvSpPr>
            <a:spLocks noChangeShapeType="1"/>
          </p:cNvSpPr>
          <p:nvPr/>
        </p:nvSpPr>
        <p:spPr bwMode="auto">
          <a:xfrm>
            <a:off x="3048000" y="2819400"/>
            <a:ext cx="685800" cy="0"/>
          </a:xfrm>
          <a:prstGeom prst="line">
            <a:avLst/>
          </a:prstGeom>
          <a:noFill/>
          <a:ln w="22225">
            <a:solidFill>
              <a:schemeClr val="tx1"/>
            </a:solidFill>
            <a:round/>
            <a:headEnd/>
            <a:tailEnd type="triangle" w="med" len="med"/>
          </a:ln>
        </p:spPr>
        <p:txBody>
          <a:bodyPr lIns="0" tIns="0" rIns="0" bIns="0">
            <a:spAutoFit/>
          </a:bodyPr>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41300" y="1371600"/>
          <a:ext cx="8615363" cy="4760913"/>
        </p:xfrm>
        <a:graphic>
          <a:graphicData uri="http://schemas.openxmlformats.org/presentationml/2006/ole">
            <p:oleObj spid="_x0000_s10331" name="Bitmap Image" r:id="rId4" imgW="10600000" imgH="5858693" progId="PBrush">
              <p:embed/>
            </p:oleObj>
          </a:graphicData>
        </a:graphic>
      </p:graphicFrame>
      <p:sp>
        <p:nvSpPr>
          <p:cNvPr id="10243" name="Text Box 3"/>
          <p:cNvSpPr txBox="1">
            <a:spLocks noChangeArrowheads="1"/>
          </p:cNvSpPr>
          <p:nvPr/>
        </p:nvSpPr>
        <p:spPr bwMode="auto">
          <a:xfrm>
            <a:off x="6774185" y="1147763"/>
            <a:ext cx="2231380" cy="204671"/>
          </a:xfrm>
          <a:prstGeom prst="rect">
            <a:avLst/>
          </a:prstGeom>
          <a:noFill/>
          <a:ln w="9525">
            <a:noFill/>
            <a:miter lim="800000"/>
            <a:headEnd/>
            <a:tailEnd/>
          </a:ln>
        </p:spPr>
        <p:txBody>
          <a:bodyPr wrap="none" lIns="0" tIns="0" rIns="0" bIns="0">
            <a:spAutoFit/>
          </a:bodyPr>
          <a:lstStyle/>
          <a:p>
            <a:pPr algn="ctr">
              <a:lnSpc>
                <a:spcPct val="95000"/>
              </a:lnSpc>
              <a:spcAft>
                <a:spcPct val="20000"/>
              </a:spcAft>
            </a:pPr>
            <a:r>
              <a:rPr lang="en-US" sz="1400" b="1" i="1" dirty="0">
                <a:latin typeface="Agilent TT Cond" pitchFamily="34" charset="0"/>
              </a:rPr>
              <a:t>Measured EVM = -30 dB, 3.3%</a:t>
            </a:r>
          </a:p>
        </p:txBody>
      </p:sp>
      <p:sp>
        <p:nvSpPr>
          <p:cNvPr id="10244" name="Rectangle 4"/>
          <p:cNvSpPr>
            <a:spLocks noChangeArrowheads="1"/>
          </p:cNvSpPr>
          <p:nvPr/>
        </p:nvSpPr>
        <p:spPr bwMode="auto">
          <a:xfrm>
            <a:off x="334963" y="914400"/>
            <a:ext cx="8077200" cy="381000"/>
          </a:xfrm>
          <a:prstGeom prst="rect">
            <a:avLst/>
          </a:prstGeom>
          <a:noFill/>
          <a:ln w="9525">
            <a:noFill/>
            <a:miter lim="800000"/>
            <a:headEnd/>
            <a:tailEnd/>
          </a:ln>
        </p:spPr>
        <p:txBody>
          <a:bodyPr lIns="0" tIns="0" rIns="0" bIns="0"/>
          <a:lstStyle/>
          <a:p>
            <a:pPr algn="ctr"/>
            <a:r>
              <a:rPr lang="en-US" b="1" dirty="0">
                <a:latin typeface="Agilent TT Cond" pitchFamily="34" charset="0"/>
              </a:rPr>
              <a:t>Component Distortion – EVM</a:t>
            </a:r>
            <a:endParaRPr lang="en-US" sz="3200" b="1" dirty="0">
              <a:latin typeface="Agilent TT Cond" pitchFamily="34" charset="0"/>
            </a:endParaRPr>
          </a:p>
        </p:txBody>
      </p:sp>
      <p:sp>
        <p:nvSpPr>
          <p:cNvPr id="10245" name="Rectangle 5"/>
          <p:cNvSpPr>
            <a:spLocks noChangeArrowheads="1"/>
          </p:cNvSpPr>
          <p:nvPr/>
        </p:nvSpPr>
        <p:spPr bwMode="auto">
          <a:xfrm>
            <a:off x="277813" y="215900"/>
            <a:ext cx="8213725" cy="638175"/>
          </a:xfrm>
          <a:prstGeom prst="rect">
            <a:avLst/>
          </a:prstGeom>
          <a:noFill/>
          <a:ln w="9525">
            <a:noFill/>
            <a:miter lim="800000"/>
            <a:headEnd/>
            <a:tailEnd/>
          </a:ln>
        </p:spPr>
        <p:txBody>
          <a:bodyPr lIns="0" tIns="0" rIns="0" bIns="0"/>
          <a:lstStyle/>
          <a:p>
            <a:r>
              <a:rPr lang="en-US" sz="2800" b="1" dirty="0">
                <a:solidFill>
                  <a:schemeClr val="accent1"/>
                </a:solidFill>
                <a:latin typeface="+mj-lt"/>
              </a:rPr>
              <a:t>Vector Signals – Applications</a:t>
            </a:r>
          </a:p>
        </p:txBody>
      </p:sp>
      <p:sp>
        <p:nvSpPr>
          <p:cNvPr id="6" name="Text Box 856"/>
          <p:cNvSpPr txBox="1">
            <a:spLocks noChangeArrowheads="1"/>
          </p:cNvSpPr>
          <p:nvPr/>
        </p:nvSpPr>
        <p:spPr bwMode="auto">
          <a:xfrm>
            <a:off x="277813" y="974725"/>
            <a:ext cx="1600200" cy="350865"/>
          </a:xfrm>
          <a:prstGeom prst="rect">
            <a:avLst/>
          </a:prstGeom>
          <a:noFill/>
          <a:ln w="9525">
            <a:noFill/>
            <a:miter lim="800000"/>
            <a:headEnd/>
            <a:tailEnd/>
          </a:ln>
        </p:spPr>
        <p:txBody>
          <a:bodyPr lIns="0" tIns="0" rIns="0" bIns="0">
            <a:spAutoFit/>
          </a:bodyPr>
          <a:lstStyle/>
          <a:p>
            <a:pPr>
              <a:lnSpc>
                <a:spcPct val="95000"/>
              </a:lnSpc>
              <a:spcAft>
                <a:spcPct val="20000"/>
              </a:spcAft>
            </a:pPr>
            <a:r>
              <a:rPr lang="en-US" sz="1200" b="1" dirty="0">
                <a:latin typeface="Agilent TT Cond" pitchFamily="34" charset="0"/>
              </a:rPr>
              <a:t>OFDM Signal -       </a:t>
            </a:r>
            <a:r>
              <a:rPr lang="en-US" sz="1200" b="1" dirty="0" smtClean="0">
                <a:latin typeface="Agilent TT Cond" pitchFamily="34" charset="0"/>
              </a:rPr>
              <a:t/>
            </a:r>
            <a:br>
              <a:rPr lang="en-US" sz="1200" b="1" dirty="0" smtClean="0">
                <a:latin typeface="Agilent TT Cond" pitchFamily="34" charset="0"/>
              </a:rPr>
            </a:br>
            <a:r>
              <a:rPr lang="en-US" sz="1200" b="1" dirty="0" smtClean="0">
                <a:latin typeface="Agilent TT Cond" pitchFamily="34" charset="0"/>
              </a:rPr>
              <a:t> </a:t>
            </a:r>
            <a:r>
              <a:rPr lang="en-US" sz="1200" b="1" dirty="0">
                <a:latin typeface="Agilent TT Cond" pitchFamily="34" charset="0"/>
              </a:rPr>
              <a:t>400 MHz Bandwidth</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676706" y="6315740"/>
            <a:ext cx="1238693" cy="346505"/>
          </a:xfrm>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58</a:t>
            </a:fld>
            <a:endParaRPr lang="en-US" dirty="0"/>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39713" y="161925"/>
            <a:ext cx="8520112" cy="549275"/>
          </a:xfrm>
        </p:spPr>
        <p:txBody>
          <a:bodyPr/>
          <a:lstStyle/>
          <a:p>
            <a:r>
              <a:rPr lang="en-US" dirty="0" smtClean="0"/>
              <a:t>Agenda</a:t>
            </a:r>
          </a:p>
        </p:txBody>
      </p:sp>
      <p:sp>
        <p:nvSpPr>
          <p:cNvPr id="79875" name="Rectangle 3"/>
          <p:cNvSpPr>
            <a:spLocks noGrp="1" noChangeArrowheads="1"/>
          </p:cNvSpPr>
          <p:nvPr>
            <p:ph idx="1"/>
          </p:nvPr>
        </p:nvSpPr>
        <p:spPr>
          <a:xfrm>
            <a:off x="359736" y="1086036"/>
            <a:ext cx="8191500" cy="4133850"/>
          </a:xfrm>
        </p:spPr>
        <p:txBody>
          <a:bodyPr>
            <a:normAutofit lnSpcReduction="10000"/>
          </a:bodyPr>
          <a:lstStyle/>
          <a:p>
            <a:pPr>
              <a:buFont typeface="Wingdings" pitchFamily="2" charset="2"/>
              <a:buChar char="§"/>
            </a:pPr>
            <a:r>
              <a:rPr lang="en-US" sz="2400" dirty="0" smtClean="0">
                <a:solidFill>
                  <a:schemeClr val="tx2"/>
                </a:solidFill>
              </a:rPr>
              <a:t> The need for creating test signals</a:t>
            </a:r>
          </a:p>
          <a:p>
            <a:pPr lvl="3"/>
            <a:r>
              <a:rPr lang="en-US" sz="2400" dirty="0" smtClean="0">
                <a:solidFill>
                  <a:schemeClr val="tx2"/>
                </a:solidFill>
              </a:rPr>
              <a:t>Aerospace Defense to Communications</a:t>
            </a:r>
          </a:p>
          <a:p>
            <a:pPr>
              <a:buFont typeface="Wingdings" pitchFamily="2" charset="2"/>
              <a:buChar char="§"/>
            </a:pPr>
            <a:r>
              <a:rPr lang="en-US" sz="2400" dirty="0" smtClean="0"/>
              <a:t>Generating Signals </a:t>
            </a:r>
          </a:p>
          <a:p>
            <a:pPr lvl="3"/>
            <a:r>
              <a:rPr lang="en-US" sz="2400" dirty="0" smtClean="0"/>
              <a:t>No modulation</a:t>
            </a:r>
          </a:p>
          <a:p>
            <a:pPr lvl="3"/>
            <a:r>
              <a:rPr lang="en-US" sz="2400" dirty="0" smtClean="0"/>
              <a:t>Analog Modulation</a:t>
            </a:r>
          </a:p>
          <a:p>
            <a:pPr lvl="3"/>
            <a:r>
              <a:rPr lang="en-US" sz="2400" dirty="0" smtClean="0"/>
              <a:t>Composite Modulation</a:t>
            </a:r>
          </a:p>
          <a:p>
            <a:pPr>
              <a:buFont typeface="Wingdings" pitchFamily="2" charset="2"/>
              <a:buChar char="§"/>
            </a:pPr>
            <a:r>
              <a:rPr lang="en-US" sz="2400" dirty="0" smtClean="0"/>
              <a:t>Signal Generator Architecture</a:t>
            </a:r>
          </a:p>
          <a:p>
            <a:pPr>
              <a:buFont typeface="Wingdings" pitchFamily="2" charset="2"/>
              <a:buChar char="§"/>
            </a:pPr>
            <a:r>
              <a:rPr lang="en-US" sz="2400" dirty="0" smtClean="0"/>
              <a:t> </a:t>
            </a:r>
            <a:r>
              <a:rPr lang="en-US" sz="2400" dirty="0" smtClean="0">
                <a:solidFill>
                  <a:srgbClr val="0066FF"/>
                </a:solidFill>
              </a:rPr>
              <a:t>Signal Simulation Solutions</a:t>
            </a:r>
          </a:p>
          <a:p>
            <a:pPr>
              <a:buFont typeface="Wingdings" pitchFamily="2" charset="2"/>
              <a:buChar char="§"/>
            </a:pPr>
            <a:r>
              <a:rPr lang="en-US" sz="2400" dirty="0" smtClean="0"/>
              <a:t> Summary</a:t>
            </a: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a:xfrm>
            <a:off x="7534940" y="6337005"/>
            <a:ext cx="1380460" cy="325240"/>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39713" y="161925"/>
            <a:ext cx="8520112" cy="549275"/>
          </a:xfrm>
        </p:spPr>
        <p:txBody>
          <a:bodyPr/>
          <a:lstStyle/>
          <a:p>
            <a:r>
              <a:rPr lang="en-US" dirty="0" smtClean="0"/>
              <a:t>Agenda</a:t>
            </a:r>
          </a:p>
        </p:txBody>
      </p:sp>
      <p:sp>
        <p:nvSpPr>
          <p:cNvPr id="24579" name="Rectangle 3"/>
          <p:cNvSpPr>
            <a:spLocks noGrp="1" noChangeArrowheads="1"/>
          </p:cNvSpPr>
          <p:nvPr>
            <p:ph idx="1"/>
          </p:nvPr>
        </p:nvSpPr>
        <p:spPr>
          <a:xfrm>
            <a:off x="366824" y="1057682"/>
            <a:ext cx="8191500" cy="4924904"/>
          </a:xfrm>
        </p:spPr>
        <p:txBody>
          <a:bodyPr>
            <a:normAutofit/>
          </a:bodyPr>
          <a:lstStyle/>
          <a:p>
            <a:pPr>
              <a:buFont typeface="Wingdings" pitchFamily="2" charset="2"/>
              <a:buChar char="§"/>
            </a:pPr>
            <a:r>
              <a:rPr lang="en-US" dirty="0" smtClean="0">
                <a:solidFill>
                  <a:schemeClr val="tx2"/>
                </a:solidFill>
              </a:rPr>
              <a:t> </a:t>
            </a:r>
            <a:r>
              <a:rPr lang="en-US" sz="2800" dirty="0" smtClean="0">
                <a:solidFill>
                  <a:schemeClr val="tx2"/>
                </a:solidFill>
                <a:latin typeface="Agilent TT Cond" pitchFamily="34" charset="0"/>
              </a:rPr>
              <a:t>The need for creating test signals</a:t>
            </a:r>
          </a:p>
          <a:p>
            <a:pPr lvl="3"/>
            <a:r>
              <a:rPr lang="en-US" sz="2000" dirty="0" smtClean="0">
                <a:solidFill>
                  <a:schemeClr val="tx2"/>
                </a:solidFill>
                <a:latin typeface="Agilent TT Cond" pitchFamily="34" charset="0"/>
              </a:rPr>
              <a:t>Aerospace Defense to Communications</a:t>
            </a:r>
          </a:p>
          <a:p>
            <a:pPr>
              <a:buFont typeface="Wingdings" pitchFamily="2" charset="2"/>
              <a:buChar char="§"/>
            </a:pPr>
            <a:r>
              <a:rPr lang="en-US" sz="2800" dirty="0" smtClean="0">
                <a:solidFill>
                  <a:srgbClr val="0066FF"/>
                </a:solidFill>
                <a:latin typeface="Agilent TT Cond" pitchFamily="34" charset="0"/>
              </a:rPr>
              <a:t>Generating Signals</a:t>
            </a:r>
          </a:p>
          <a:p>
            <a:pPr lvl="3"/>
            <a:r>
              <a:rPr lang="en-US" sz="2000" dirty="0" smtClean="0">
                <a:solidFill>
                  <a:srgbClr val="0066FF"/>
                </a:solidFill>
                <a:latin typeface="Agilent TT Cond" pitchFamily="34" charset="0"/>
              </a:rPr>
              <a:t>No modulation</a:t>
            </a:r>
          </a:p>
          <a:p>
            <a:pPr lvl="3"/>
            <a:r>
              <a:rPr lang="en-US" sz="2000" dirty="0" smtClean="0">
                <a:solidFill>
                  <a:srgbClr val="0066FF"/>
                </a:solidFill>
                <a:latin typeface="Agilent TT Cond" pitchFamily="34" charset="0"/>
              </a:rPr>
              <a:t>Analog Modulation</a:t>
            </a:r>
          </a:p>
          <a:p>
            <a:pPr lvl="3"/>
            <a:r>
              <a:rPr lang="en-US" sz="2000" dirty="0" smtClean="0">
                <a:solidFill>
                  <a:srgbClr val="0066FF"/>
                </a:solidFill>
                <a:latin typeface="Agilent TT Cond" pitchFamily="34" charset="0"/>
              </a:rPr>
              <a:t>Composite Modulation</a:t>
            </a:r>
          </a:p>
          <a:p>
            <a:pPr>
              <a:buFont typeface="Wingdings" pitchFamily="2" charset="2"/>
              <a:buChar char="§"/>
            </a:pPr>
            <a:r>
              <a:rPr lang="en-US" sz="2800" dirty="0" smtClean="0">
                <a:latin typeface="Agilent TT Cond" pitchFamily="34" charset="0"/>
              </a:rPr>
              <a:t>Signal Generator Architecture</a:t>
            </a:r>
          </a:p>
          <a:p>
            <a:pPr>
              <a:buFont typeface="Wingdings" pitchFamily="2" charset="2"/>
              <a:buChar char="§"/>
            </a:pPr>
            <a:r>
              <a:rPr lang="en-US" sz="2800" dirty="0" smtClean="0">
                <a:latin typeface="Agilent TT Cond" pitchFamily="34" charset="0"/>
              </a:rPr>
              <a:t> Signal Simulation Solutions</a:t>
            </a:r>
          </a:p>
          <a:p>
            <a:pPr>
              <a:buFont typeface="Wingdings" pitchFamily="2" charset="2"/>
              <a:buChar char="§"/>
            </a:pPr>
            <a:r>
              <a:rPr lang="en-US" sz="2800" dirty="0" smtClean="0">
                <a:latin typeface="Agilent TT Cond" pitchFamily="34" charset="0"/>
              </a:rPr>
              <a:t> Summary</a:t>
            </a: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a:xfrm>
            <a:off x="7471144" y="6337005"/>
            <a:ext cx="1444256" cy="325240"/>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1232263" y="2061754"/>
            <a:ext cx="1357313" cy="1125538"/>
            <a:chOff x="1417" y="3033"/>
            <a:chExt cx="855" cy="709"/>
          </a:xfrm>
        </p:grpSpPr>
        <p:pic>
          <p:nvPicPr>
            <p:cNvPr id="81943" name="Picture 3"/>
            <p:cNvPicPr>
              <a:picLocks noChangeArrowheads="1"/>
            </p:cNvPicPr>
            <p:nvPr/>
          </p:nvPicPr>
          <p:blipFill>
            <a:blip r:embed="rId3" cstate="print"/>
            <a:srcRect/>
            <a:stretch>
              <a:fillRect/>
            </a:stretch>
          </p:blipFill>
          <p:spPr bwMode="auto">
            <a:xfrm>
              <a:off x="1417" y="3033"/>
              <a:ext cx="837" cy="709"/>
            </a:xfrm>
            <a:prstGeom prst="rect">
              <a:avLst/>
            </a:prstGeom>
            <a:noFill/>
            <a:ln w="9525">
              <a:noFill/>
              <a:miter lim="800000"/>
              <a:headEnd/>
              <a:tailEnd/>
            </a:ln>
          </p:spPr>
        </p:pic>
        <p:sp>
          <p:nvSpPr>
            <p:cNvPr id="81944" name="Rectangle 4"/>
            <p:cNvSpPr>
              <a:spLocks noChangeArrowheads="1"/>
            </p:cNvSpPr>
            <p:nvPr/>
          </p:nvSpPr>
          <p:spPr bwMode="auto">
            <a:xfrm>
              <a:off x="2219" y="3063"/>
              <a:ext cx="53" cy="622"/>
            </a:xfrm>
            <a:prstGeom prst="rect">
              <a:avLst/>
            </a:prstGeom>
            <a:solidFill>
              <a:schemeClr val="bg1"/>
            </a:solidFill>
            <a:ln w="19050">
              <a:noFill/>
              <a:miter lim="800000"/>
              <a:headEnd/>
              <a:tailEnd/>
            </a:ln>
          </p:spPr>
          <p:txBody>
            <a:bodyPr wrap="none" lIns="0" tIns="0" rIns="0" bIns="0" anchor="ctr"/>
            <a:lstStyle/>
            <a:p>
              <a:endParaRPr lang="en-US" dirty="0">
                <a:latin typeface="Agilent TT Cond" pitchFamily="34" charset="0"/>
              </a:endParaRPr>
            </a:p>
          </p:txBody>
        </p:sp>
        <p:pic>
          <p:nvPicPr>
            <p:cNvPr id="81945" name="Picture 5"/>
            <p:cNvPicPr>
              <a:picLocks noChangeAspect="1" noChangeArrowheads="1"/>
            </p:cNvPicPr>
            <p:nvPr/>
          </p:nvPicPr>
          <p:blipFill>
            <a:blip r:embed="rId4" cstate="print"/>
            <a:srcRect/>
            <a:stretch>
              <a:fillRect/>
            </a:stretch>
          </p:blipFill>
          <p:spPr bwMode="auto">
            <a:xfrm>
              <a:off x="1536" y="3120"/>
              <a:ext cx="594" cy="371"/>
            </a:xfrm>
            <a:prstGeom prst="rect">
              <a:avLst/>
            </a:prstGeom>
            <a:noFill/>
            <a:ln w="9525">
              <a:noFill/>
              <a:miter lim="800000"/>
              <a:headEnd/>
              <a:tailEnd/>
            </a:ln>
          </p:spPr>
        </p:pic>
      </p:grpSp>
      <p:sp>
        <p:nvSpPr>
          <p:cNvPr id="81923" name="Text Box 7"/>
          <p:cNvSpPr txBox="1">
            <a:spLocks noChangeArrowheads="1"/>
          </p:cNvSpPr>
          <p:nvPr/>
        </p:nvSpPr>
        <p:spPr bwMode="auto">
          <a:xfrm>
            <a:off x="2426862" y="1019175"/>
            <a:ext cx="4198201" cy="350865"/>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b="1" dirty="0">
                <a:latin typeface="Agilent TT Cond" pitchFamily="34" charset="0"/>
              </a:rPr>
              <a:t>Remove Test Signal Imperfections</a:t>
            </a:r>
          </a:p>
        </p:txBody>
      </p:sp>
      <p:sp>
        <p:nvSpPr>
          <p:cNvPr id="81925" name="Text Box 9"/>
          <p:cNvSpPr txBox="1">
            <a:spLocks noChangeArrowheads="1"/>
          </p:cNvSpPr>
          <p:nvPr/>
        </p:nvSpPr>
        <p:spPr bwMode="auto">
          <a:xfrm>
            <a:off x="5077295" y="3133317"/>
            <a:ext cx="306173" cy="204671"/>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400" b="1" dirty="0">
                <a:latin typeface="Agilent TT Cond" pitchFamily="34" charset="0"/>
              </a:rPr>
              <a:t>P</a:t>
            </a:r>
            <a:r>
              <a:rPr lang="en-US" sz="1400" b="1" dirty="0" smtClean="0">
                <a:latin typeface="Agilent TT Cond" pitchFamily="34" charset="0"/>
              </a:rPr>
              <a:t>SG</a:t>
            </a:r>
            <a:endParaRPr lang="en-US" sz="1400" b="1" dirty="0">
              <a:latin typeface="Agilent TT Cond" pitchFamily="34" charset="0"/>
            </a:endParaRPr>
          </a:p>
        </p:txBody>
      </p:sp>
      <p:pic>
        <p:nvPicPr>
          <p:cNvPr id="81926" name="Picture 10" descr="graphic"/>
          <p:cNvPicPr>
            <a:picLocks noChangeAspect="1" noChangeArrowheads="1"/>
          </p:cNvPicPr>
          <p:nvPr/>
        </p:nvPicPr>
        <p:blipFill>
          <a:blip r:embed="rId5" cstate="print"/>
          <a:srcRect/>
          <a:stretch>
            <a:fillRect/>
          </a:stretch>
        </p:blipFill>
        <p:spPr bwMode="auto">
          <a:xfrm>
            <a:off x="1460863" y="2214154"/>
            <a:ext cx="914400" cy="608013"/>
          </a:xfrm>
          <a:prstGeom prst="rect">
            <a:avLst/>
          </a:prstGeom>
          <a:noFill/>
          <a:ln w="9525">
            <a:noFill/>
            <a:miter lim="800000"/>
            <a:headEnd/>
            <a:tailEnd/>
          </a:ln>
        </p:spPr>
      </p:pic>
      <p:sp>
        <p:nvSpPr>
          <p:cNvPr id="81931" name="Text Box 15"/>
          <p:cNvSpPr txBox="1">
            <a:spLocks noChangeArrowheads="1"/>
          </p:cNvSpPr>
          <p:nvPr/>
        </p:nvSpPr>
        <p:spPr bwMode="auto">
          <a:xfrm>
            <a:off x="317863" y="2899954"/>
            <a:ext cx="820738" cy="409343"/>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400" b="1" dirty="0">
                <a:latin typeface="Agilent TT Cond" pitchFamily="34" charset="0"/>
              </a:rPr>
              <a:t>Signal Software</a:t>
            </a:r>
          </a:p>
        </p:txBody>
      </p:sp>
      <p:sp>
        <p:nvSpPr>
          <p:cNvPr id="81932" name="Text Box 16"/>
          <p:cNvSpPr txBox="1">
            <a:spLocks noChangeArrowheads="1"/>
          </p:cNvSpPr>
          <p:nvPr/>
        </p:nvSpPr>
        <p:spPr bwMode="auto">
          <a:xfrm>
            <a:off x="4060124" y="4827054"/>
            <a:ext cx="314189" cy="204671"/>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400" b="1" dirty="0" smtClean="0">
                <a:latin typeface="Agilent TT Cond" pitchFamily="34" charset="0"/>
              </a:rPr>
              <a:t>PXA</a:t>
            </a:r>
            <a:endParaRPr lang="en-US" sz="1400" b="1" dirty="0">
              <a:latin typeface="Agilent TT Cond" pitchFamily="34" charset="0"/>
            </a:endParaRPr>
          </a:p>
        </p:txBody>
      </p:sp>
      <p:sp>
        <p:nvSpPr>
          <p:cNvPr id="81934" name="Line 18"/>
          <p:cNvSpPr>
            <a:spLocks noChangeShapeType="1"/>
          </p:cNvSpPr>
          <p:nvPr/>
        </p:nvSpPr>
        <p:spPr bwMode="auto">
          <a:xfrm>
            <a:off x="6615744" y="2894016"/>
            <a:ext cx="26719" cy="1606138"/>
          </a:xfrm>
          <a:prstGeom prst="line">
            <a:avLst/>
          </a:prstGeom>
          <a:noFill/>
          <a:ln w="25400">
            <a:solidFill>
              <a:schemeClr val="tx1"/>
            </a:solidFill>
            <a:round/>
            <a:headEnd/>
            <a:tailEnd/>
          </a:ln>
        </p:spPr>
        <p:txBody>
          <a:bodyPr wrap="square" lIns="0" tIns="0" rIns="0" bIns="0">
            <a:spAutoFit/>
          </a:bodyPr>
          <a:lstStyle/>
          <a:p>
            <a:endParaRPr lang="en-US" dirty="0">
              <a:latin typeface="Agilent TT Cond" pitchFamily="34" charset="0"/>
            </a:endParaRPr>
          </a:p>
        </p:txBody>
      </p:sp>
      <p:sp>
        <p:nvSpPr>
          <p:cNvPr id="81937" name="Text Box 21"/>
          <p:cNvSpPr txBox="1">
            <a:spLocks noChangeArrowheads="1"/>
          </p:cNvSpPr>
          <p:nvPr/>
        </p:nvSpPr>
        <p:spPr bwMode="auto">
          <a:xfrm>
            <a:off x="2792191" y="2980917"/>
            <a:ext cx="777456" cy="204671"/>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1400" b="1" dirty="0">
                <a:latin typeface="Agilent TT Cond" pitchFamily="34" charset="0"/>
              </a:rPr>
              <a:t>LAN/GPIB</a:t>
            </a:r>
          </a:p>
        </p:txBody>
      </p:sp>
      <p:sp>
        <p:nvSpPr>
          <p:cNvPr id="81939" name="Text Box 23"/>
          <p:cNvSpPr txBox="1">
            <a:spLocks noChangeArrowheads="1"/>
          </p:cNvSpPr>
          <p:nvPr/>
        </p:nvSpPr>
        <p:spPr bwMode="auto">
          <a:xfrm>
            <a:off x="6566263" y="3814354"/>
            <a:ext cx="1447800" cy="409343"/>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400" b="1" dirty="0">
                <a:solidFill>
                  <a:schemeClr val="folHlink"/>
                </a:solidFill>
                <a:latin typeface="Agilent TT Cond" pitchFamily="34" charset="0"/>
              </a:rPr>
              <a:t>Measure Modulated Signal</a:t>
            </a:r>
          </a:p>
        </p:txBody>
      </p:sp>
      <p:sp>
        <p:nvSpPr>
          <p:cNvPr id="81940" name="Text Box 24"/>
          <p:cNvSpPr txBox="1">
            <a:spLocks noChangeArrowheads="1"/>
          </p:cNvSpPr>
          <p:nvPr/>
        </p:nvSpPr>
        <p:spPr bwMode="auto">
          <a:xfrm>
            <a:off x="1537063" y="3585754"/>
            <a:ext cx="1447800" cy="409343"/>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400" b="1" dirty="0">
                <a:solidFill>
                  <a:schemeClr val="folHlink"/>
                </a:solidFill>
                <a:latin typeface="Agilent TT Cond" pitchFamily="34" charset="0"/>
              </a:rPr>
              <a:t>Measurement Results</a:t>
            </a:r>
          </a:p>
        </p:txBody>
      </p:sp>
      <p:sp>
        <p:nvSpPr>
          <p:cNvPr id="81942" name="Rectangle 27"/>
          <p:cNvSpPr>
            <a:spLocks noGrp="1" noChangeArrowheads="1"/>
          </p:cNvSpPr>
          <p:nvPr>
            <p:ph type="title"/>
          </p:nvPr>
        </p:nvSpPr>
        <p:spPr>
          <a:xfrm>
            <a:off x="128588" y="196850"/>
            <a:ext cx="9015412" cy="549275"/>
          </a:xfrm>
          <a:noFill/>
        </p:spPr>
        <p:txBody>
          <a:bodyPr/>
          <a:lstStyle/>
          <a:p>
            <a:r>
              <a:rPr lang="en-US" dirty="0" smtClean="0"/>
              <a:t>Signal Simulation Solutions</a:t>
            </a:r>
          </a:p>
        </p:txBody>
      </p:sp>
      <p:pic>
        <p:nvPicPr>
          <p:cNvPr id="26" name="Picture 25" descr="E8267D.jpg"/>
          <p:cNvPicPr>
            <a:picLocks noChangeAspect="1"/>
          </p:cNvPicPr>
          <p:nvPr/>
        </p:nvPicPr>
        <p:blipFill>
          <a:blip r:embed="rId6" cstate="print"/>
          <a:stretch>
            <a:fillRect/>
          </a:stretch>
        </p:blipFill>
        <p:spPr>
          <a:xfrm>
            <a:off x="4163487" y="2027118"/>
            <a:ext cx="2305464" cy="1139557"/>
          </a:xfrm>
          <a:prstGeom prst="rect">
            <a:avLst/>
          </a:prstGeom>
        </p:spPr>
      </p:pic>
      <p:sp>
        <p:nvSpPr>
          <p:cNvPr id="81941" name="Text Box 25"/>
          <p:cNvSpPr txBox="1">
            <a:spLocks noChangeArrowheads="1"/>
          </p:cNvSpPr>
          <p:nvPr/>
        </p:nvSpPr>
        <p:spPr bwMode="auto">
          <a:xfrm>
            <a:off x="2680063" y="2214154"/>
            <a:ext cx="1447800" cy="614014"/>
          </a:xfrm>
          <a:prstGeom prst="rect">
            <a:avLst/>
          </a:prstGeom>
          <a:noFill/>
          <a:ln w="9525">
            <a:noFill/>
            <a:miter lim="800000"/>
            <a:headEnd/>
            <a:tailEnd/>
          </a:ln>
        </p:spPr>
        <p:txBody>
          <a:bodyPr lIns="0" tIns="0" rIns="0" bIns="0">
            <a:spAutoFit/>
          </a:bodyPr>
          <a:lstStyle/>
          <a:p>
            <a:pPr algn="ctr">
              <a:lnSpc>
                <a:spcPct val="95000"/>
              </a:lnSpc>
              <a:spcBef>
                <a:spcPct val="50000"/>
              </a:spcBef>
              <a:spcAft>
                <a:spcPct val="50000"/>
              </a:spcAft>
            </a:pPr>
            <a:r>
              <a:rPr lang="en-US" sz="1400" b="1" dirty="0">
                <a:solidFill>
                  <a:schemeClr val="folHlink"/>
                </a:solidFill>
                <a:latin typeface="Agilent TT Cond" pitchFamily="34" charset="0"/>
              </a:rPr>
              <a:t>Add                </a:t>
            </a:r>
            <a:r>
              <a:rPr lang="en-US" sz="1400" b="1" dirty="0" err="1">
                <a:solidFill>
                  <a:schemeClr val="folHlink"/>
                </a:solidFill>
                <a:latin typeface="Agilent TT Cond" pitchFamily="34" charset="0"/>
              </a:rPr>
              <a:t>Predistortion</a:t>
            </a:r>
            <a:r>
              <a:rPr lang="en-US" sz="1400" b="1" dirty="0">
                <a:solidFill>
                  <a:schemeClr val="folHlink"/>
                </a:solidFill>
                <a:latin typeface="Agilent TT Cond" pitchFamily="34" charset="0"/>
              </a:rPr>
              <a:t> (corrections)</a:t>
            </a:r>
          </a:p>
        </p:txBody>
      </p:sp>
      <p:sp>
        <p:nvSpPr>
          <p:cNvPr id="81933" name="Line 17"/>
          <p:cNvSpPr>
            <a:spLocks noChangeShapeType="1"/>
          </p:cNvSpPr>
          <p:nvPr/>
        </p:nvSpPr>
        <p:spPr bwMode="auto">
          <a:xfrm flipV="1">
            <a:off x="6366362" y="2889138"/>
            <a:ext cx="1038100" cy="990"/>
          </a:xfrm>
          <a:prstGeom prst="line">
            <a:avLst/>
          </a:prstGeom>
          <a:noFill/>
          <a:ln w="25400">
            <a:solidFill>
              <a:schemeClr val="tx1"/>
            </a:solidFill>
            <a:round/>
            <a:headEnd/>
            <a:tailEnd type="triangle" w="med" len="med"/>
          </a:ln>
        </p:spPr>
        <p:txBody>
          <a:bodyPr wrap="square" lIns="0" tIns="0" rIns="0" bIns="0">
            <a:spAutoFit/>
          </a:bodyPr>
          <a:lstStyle/>
          <a:p>
            <a:endParaRPr lang="en-US" dirty="0">
              <a:latin typeface="Agilent TT Cond" pitchFamily="34" charset="0"/>
            </a:endParaRPr>
          </a:p>
        </p:txBody>
      </p:sp>
      <p:grpSp>
        <p:nvGrpSpPr>
          <p:cNvPr id="23" name="Group 37"/>
          <p:cNvGrpSpPr>
            <a:grpSpLocks noChangeAspect="1"/>
          </p:cNvGrpSpPr>
          <p:nvPr/>
        </p:nvGrpSpPr>
        <p:grpSpPr>
          <a:xfrm>
            <a:off x="2866620" y="3277500"/>
            <a:ext cx="2869326" cy="1524827"/>
            <a:chOff x="3201786" y="774"/>
            <a:chExt cx="1521227" cy="808414"/>
          </a:xfrm>
        </p:grpSpPr>
        <p:sp>
          <p:nvSpPr>
            <p:cNvPr id="24" name="Rectangle 23"/>
            <p:cNvSpPr/>
            <p:nvPr/>
          </p:nvSpPr>
          <p:spPr>
            <a:xfrm>
              <a:off x="3201786" y="90416"/>
              <a:ext cx="1521227" cy="718772"/>
            </a:xfrm>
            <a:prstGeom prst="rect">
              <a:avLst/>
            </a:prstGeom>
            <a:blipFill rotWithShape="0">
              <a:blip r:embed="rId7" cstate="screen"/>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3201786" y="774"/>
              <a:ext cx="1521227" cy="718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fontAlgn="auto">
                <a:lnSpc>
                  <a:spcPct val="90000"/>
                </a:lnSpc>
                <a:spcAft>
                  <a:spcPct val="35000"/>
                </a:spcAft>
              </a:pPr>
              <a:endParaRPr lang="en-US" sz="1800" dirty="0">
                <a:solidFill>
                  <a:srgbClr val="FFFFFF"/>
                </a:solidFill>
                <a:latin typeface="Agilent TT Cond" pitchFamily="34" charset="0"/>
              </a:endParaRPr>
            </a:p>
          </p:txBody>
        </p:sp>
      </p:grpSp>
      <p:sp>
        <p:nvSpPr>
          <p:cNvPr id="81936" name="Line 20"/>
          <p:cNvSpPr>
            <a:spLocks noChangeShapeType="1"/>
          </p:cNvSpPr>
          <p:nvPr/>
        </p:nvSpPr>
        <p:spPr bwMode="auto">
          <a:xfrm flipH="1" flipV="1">
            <a:off x="2451462" y="2823751"/>
            <a:ext cx="525518" cy="817181"/>
          </a:xfrm>
          <a:prstGeom prst="line">
            <a:avLst/>
          </a:prstGeom>
          <a:noFill/>
          <a:ln w="25400">
            <a:solidFill>
              <a:schemeClr val="tx1"/>
            </a:solidFill>
            <a:round/>
            <a:headEnd/>
            <a:tailEnd type="triangle" w="med" len="med"/>
          </a:ln>
        </p:spPr>
        <p:txBody>
          <a:bodyPr wrap="square" lIns="0" tIns="0" rIns="0" bIns="0">
            <a:spAutoFit/>
          </a:bodyPr>
          <a:lstStyle/>
          <a:p>
            <a:endParaRPr lang="en-US" dirty="0">
              <a:latin typeface="Agilent TT Cond" pitchFamily="34" charset="0"/>
            </a:endParaRPr>
          </a:p>
        </p:txBody>
      </p:sp>
      <p:sp>
        <p:nvSpPr>
          <p:cNvPr id="81935" name="Line 19"/>
          <p:cNvSpPr>
            <a:spLocks noChangeShapeType="1"/>
          </p:cNvSpPr>
          <p:nvPr/>
        </p:nvSpPr>
        <p:spPr bwMode="auto">
          <a:xfrm flipH="1">
            <a:off x="5546759" y="4500154"/>
            <a:ext cx="1095703" cy="7883"/>
          </a:xfrm>
          <a:prstGeom prst="line">
            <a:avLst/>
          </a:prstGeom>
          <a:noFill/>
          <a:ln w="25400">
            <a:solidFill>
              <a:schemeClr val="tx1"/>
            </a:solidFill>
            <a:round/>
            <a:headEnd/>
            <a:tailEnd type="triangle" w="med" len="med"/>
          </a:ln>
        </p:spPr>
        <p:txBody>
          <a:bodyPr wrap="square" lIns="0" tIns="0" rIns="0" bIns="0">
            <a:spAutoFit/>
          </a:bodyPr>
          <a:lstStyle/>
          <a:p>
            <a:endParaRPr lang="en-US" dirty="0">
              <a:latin typeface="Agilent TT Cond" pitchFamily="34" charset="0"/>
            </a:endParaRPr>
          </a:p>
        </p:txBody>
      </p:sp>
      <p:sp>
        <p:nvSpPr>
          <p:cNvPr id="81938" name="Line 22"/>
          <p:cNvSpPr>
            <a:spLocks noChangeShapeType="1"/>
          </p:cNvSpPr>
          <p:nvPr/>
        </p:nvSpPr>
        <p:spPr bwMode="auto">
          <a:xfrm flipV="1">
            <a:off x="2519780" y="2836892"/>
            <a:ext cx="1749973" cy="0"/>
          </a:xfrm>
          <a:prstGeom prst="line">
            <a:avLst/>
          </a:prstGeom>
          <a:noFill/>
          <a:ln w="25400">
            <a:solidFill>
              <a:schemeClr val="tx1"/>
            </a:solidFill>
            <a:round/>
            <a:headEnd/>
            <a:tailEnd type="triangle" w="med" len="med"/>
          </a:ln>
        </p:spPr>
        <p:txBody>
          <a:bodyPr wrap="square" lIns="0" tIns="0" rIns="0" bIns="0">
            <a:spAutoFit/>
          </a:bodyPr>
          <a:lstStyle/>
          <a:p>
            <a:endParaRPr lang="en-US" dirty="0">
              <a:latin typeface="Agilent TT Cond" pitchFamily="34" charset="0"/>
            </a:endParaRPr>
          </a:p>
        </p:txBody>
      </p:sp>
      <p:sp>
        <p:nvSpPr>
          <p:cNvPr id="27" name="Rectangle 6"/>
          <p:cNvSpPr>
            <a:spLocks noChangeArrowheads="1"/>
          </p:cNvSpPr>
          <p:nvPr/>
        </p:nvSpPr>
        <p:spPr bwMode="auto">
          <a:xfrm>
            <a:off x="1576252" y="5260204"/>
            <a:ext cx="5647508" cy="709522"/>
          </a:xfrm>
          <a:prstGeom prst="rect">
            <a:avLst/>
          </a:prstGeom>
          <a:noFill/>
          <a:ln w="9525">
            <a:noFill/>
            <a:miter lim="800000"/>
            <a:headEnd/>
            <a:tailEnd/>
          </a:ln>
        </p:spPr>
        <p:txBody>
          <a:bodyPr/>
          <a:lstStyle/>
          <a:p>
            <a:pPr marL="342900" indent="-342900">
              <a:lnSpc>
                <a:spcPct val="95000"/>
              </a:lnSpc>
              <a:spcAft>
                <a:spcPct val="20000"/>
              </a:spcAft>
            </a:pPr>
            <a:r>
              <a:rPr lang="en-US" altLang="en-US" sz="1800" b="1" dirty="0" smtClean="0">
                <a:solidFill>
                  <a:srgbClr val="0070C0"/>
                </a:solidFill>
                <a:latin typeface="Agilent TT Cond" pitchFamily="34" charset="0"/>
              </a:rPr>
              <a:t>Sources </a:t>
            </a:r>
            <a:r>
              <a:rPr lang="en-US" altLang="en-US" sz="1800" b="1" dirty="0">
                <a:solidFill>
                  <a:srgbClr val="0070C0"/>
                </a:solidFill>
                <a:latin typeface="Agilent TT Cond" pitchFamily="34" charset="0"/>
              </a:rPr>
              <a:t>of error</a:t>
            </a:r>
            <a:r>
              <a:rPr lang="en-US" altLang="en-US" sz="1800" dirty="0">
                <a:solidFill>
                  <a:srgbClr val="0070C0"/>
                </a:solidFill>
                <a:latin typeface="Agilent TT Cond" pitchFamily="34" charset="0"/>
              </a:rPr>
              <a:t> – I/Q modulator, RF chain, IQ path</a:t>
            </a:r>
          </a:p>
          <a:p>
            <a:pPr marL="342900" indent="-342900">
              <a:lnSpc>
                <a:spcPct val="95000"/>
              </a:lnSpc>
              <a:spcAft>
                <a:spcPct val="20000"/>
              </a:spcAft>
            </a:pPr>
            <a:r>
              <a:rPr lang="en-US" altLang="en-US" sz="1800" b="1" dirty="0">
                <a:solidFill>
                  <a:srgbClr val="0070C0"/>
                </a:solidFill>
                <a:latin typeface="Agilent TT Cond" pitchFamily="34" charset="0"/>
              </a:rPr>
              <a:t>Result</a:t>
            </a:r>
            <a:r>
              <a:rPr lang="en-US" altLang="en-US" sz="1800" dirty="0">
                <a:solidFill>
                  <a:srgbClr val="0070C0"/>
                </a:solidFill>
                <a:latin typeface="Agilent TT Cond" pitchFamily="34" charset="0"/>
              </a:rPr>
              <a:t> – </a:t>
            </a:r>
            <a:r>
              <a:rPr lang="en-US" altLang="en-US" sz="1800" dirty="0" err="1">
                <a:solidFill>
                  <a:srgbClr val="0070C0"/>
                </a:solidFill>
                <a:latin typeface="Agilent TT Cond" pitchFamily="34" charset="0"/>
              </a:rPr>
              <a:t>passband</a:t>
            </a:r>
            <a:r>
              <a:rPr lang="en-US" altLang="en-US" sz="1800" dirty="0">
                <a:solidFill>
                  <a:srgbClr val="0070C0"/>
                </a:solidFill>
                <a:latin typeface="Agilent TT Cond" pitchFamily="34" charset="0"/>
              </a:rPr>
              <a:t> tilt, ripple, and roll off</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3"/>
          <p:cNvSpPr txBox="1">
            <a:spLocks noChangeArrowheads="1"/>
          </p:cNvSpPr>
          <p:nvPr/>
        </p:nvSpPr>
        <p:spPr bwMode="auto">
          <a:xfrm>
            <a:off x="1618855" y="842963"/>
            <a:ext cx="5833264" cy="350865"/>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b="1" dirty="0">
                <a:latin typeface="Agilent TT Cond" pitchFamily="34" charset="0"/>
              </a:rPr>
              <a:t>Remove Test Signal imperfections – IQ flatness</a:t>
            </a:r>
          </a:p>
        </p:txBody>
      </p:sp>
      <p:sp>
        <p:nvSpPr>
          <p:cNvPr id="12295" name="Rectangle 4"/>
          <p:cNvSpPr>
            <a:spLocks noChangeArrowheads="1"/>
          </p:cNvSpPr>
          <p:nvPr/>
        </p:nvSpPr>
        <p:spPr bwMode="auto">
          <a:xfrm>
            <a:off x="719469" y="1176448"/>
            <a:ext cx="7937169" cy="1030287"/>
          </a:xfrm>
          <a:prstGeom prst="rect">
            <a:avLst/>
          </a:prstGeom>
          <a:noFill/>
          <a:ln w="9525">
            <a:noFill/>
            <a:miter lim="800000"/>
            <a:headEnd/>
            <a:tailEnd/>
          </a:ln>
        </p:spPr>
        <p:txBody>
          <a:bodyPr/>
          <a:lstStyle/>
          <a:p>
            <a:pPr>
              <a:lnSpc>
                <a:spcPct val="95000"/>
              </a:lnSpc>
              <a:spcAft>
                <a:spcPct val="20000"/>
              </a:spcAft>
            </a:pPr>
            <a:r>
              <a:rPr lang="en-US" altLang="en-US" sz="1800" b="1" dirty="0">
                <a:solidFill>
                  <a:srgbClr val="0070C0"/>
                </a:solidFill>
                <a:latin typeface="Agilent TT Cond" pitchFamily="34" charset="0"/>
              </a:rPr>
              <a:t>Solution</a:t>
            </a:r>
            <a:r>
              <a:rPr lang="en-US" altLang="en-US" sz="1800" dirty="0">
                <a:solidFill>
                  <a:srgbClr val="0070C0"/>
                </a:solidFill>
                <a:latin typeface="Agilent TT Cond" pitchFamily="34" charset="0"/>
              </a:rPr>
              <a:t> – measure vector signal generator and apply </a:t>
            </a:r>
            <a:r>
              <a:rPr lang="en-US" altLang="en-US" sz="1800" dirty="0" err="1">
                <a:solidFill>
                  <a:srgbClr val="0070C0"/>
                </a:solidFill>
                <a:latin typeface="Agilent TT Cond" pitchFamily="34" charset="0"/>
              </a:rPr>
              <a:t>predistortion</a:t>
            </a:r>
            <a:endParaRPr lang="en-US" altLang="en-US" sz="1800" dirty="0">
              <a:solidFill>
                <a:srgbClr val="0070C0"/>
              </a:solidFill>
              <a:latin typeface="Agilent TT Cond" pitchFamily="34" charset="0"/>
            </a:endParaRPr>
          </a:p>
          <a:p>
            <a:pPr>
              <a:lnSpc>
                <a:spcPct val="95000"/>
              </a:lnSpc>
              <a:spcAft>
                <a:spcPct val="20000"/>
              </a:spcAft>
            </a:pPr>
            <a:r>
              <a:rPr lang="en-US" altLang="en-US" sz="1800" b="1" dirty="0">
                <a:solidFill>
                  <a:srgbClr val="0070C0"/>
                </a:solidFill>
                <a:latin typeface="Agilent TT Cond" pitchFamily="34" charset="0"/>
              </a:rPr>
              <a:t>Tradeoff</a:t>
            </a:r>
            <a:r>
              <a:rPr lang="en-US" altLang="en-US" sz="1800" dirty="0">
                <a:solidFill>
                  <a:srgbClr val="0070C0"/>
                </a:solidFill>
                <a:latin typeface="Agilent TT Cond" pitchFamily="34" charset="0"/>
              </a:rPr>
              <a:t> – calculation time, valid </a:t>
            </a:r>
            <a:r>
              <a:rPr lang="en-US" altLang="en-US" sz="1800" dirty="0" smtClean="0">
                <a:solidFill>
                  <a:srgbClr val="0070C0"/>
                </a:solidFill>
                <a:latin typeface="Agilent TT Cond" pitchFamily="34" charset="0"/>
              </a:rPr>
              <a:t>calibration </a:t>
            </a:r>
            <a:r>
              <a:rPr lang="en-US" altLang="en-US" sz="1800" dirty="0">
                <a:solidFill>
                  <a:srgbClr val="0070C0"/>
                </a:solidFill>
                <a:latin typeface="Agilent TT Cond" pitchFamily="34" charset="0"/>
              </a:rPr>
              <a:t>time </a:t>
            </a:r>
          </a:p>
          <a:p>
            <a:pPr>
              <a:lnSpc>
                <a:spcPct val="95000"/>
              </a:lnSpc>
              <a:spcAft>
                <a:spcPct val="20000"/>
              </a:spcAft>
            </a:pPr>
            <a:r>
              <a:rPr lang="en-US" altLang="en-US" sz="1800" b="1" dirty="0">
                <a:solidFill>
                  <a:srgbClr val="0070C0"/>
                </a:solidFill>
                <a:latin typeface="Agilent TT Cond" pitchFamily="34" charset="0"/>
              </a:rPr>
              <a:t>Typical application</a:t>
            </a:r>
            <a:r>
              <a:rPr lang="en-US" altLang="en-US" sz="1800" dirty="0">
                <a:solidFill>
                  <a:srgbClr val="0070C0"/>
                </a:solidFill>
                <a:latin typeface="Agilent TT Cond" pitchFamily="34" charset="0"/>
              </a:rPr>
              <a:t> – wideband, </a:t>
            </a:r>
            <a:r>
              <a:rPr lang="en-US" altLang="en-US" sz="1800" dirty="0" err="1">
                <a:solidFill>
                  <a:srgbClr val="0070C0"/>
                </a:solidFill>
                <a:latin typeface="Agilent TT Cond" pitchFamily="34" charset="0"/>
              </a:rPr>
              <a:t>multitone</a:t>
            </a:r>
            <a:r>
              <a:rPr lang="en-US" altLang="en-US" sz="1800" dirty="0">
                <a:solidFill>
                  <a:srgbClr val="0070C0"/>
                </a:solidFill>
                <a:latin typeface="Agilent TT Cond" pitchFamily="34" charset="0"/>
              </a:rPr>
              <a:t>, and multicarrier</a:t>
            </a:r>
          </a:p>
        </p:txBody>
      </p:sp>
      <p:graphicFrame>
        <p:nvGraphicFramePr>
          <p:cNvPr id="12290" name="Object 5"/>
          <p:cNvGraphicFramePr>
            <a:graphicFrameLocks noChangeAspect="1"/>
          </p:cNvGraphicFramePr>
          <p:nvPr>
            <p:extLst>
              <p:ext uri="{D42A27DB-BD31-4B8C-83A1-F6EECF244321}">
                <p14:modId xmlns:p14="http://schemas.microsoft.com/office/powerpoint/2010/main" xmlns="" val="2019010707"/>
              </p:ext>
            </p:extLst>
          </p:nvPr>
        </p:nvGraphicFramePr>
        <p:xfrm>
          <a:off x="228600" y="4349274"/>
          <a:ext cx="2438400" cy="1828800"/>
        </p:xfrm>
        <a:graphic>
          <a:graphicData uri="http://schemas.openxmlformats.org/presentationml/2006/ole">
            <p:oleObj spid="_x0000_s12642" name="Photo Editor Photo" r:id="rId4" imgW="6095238" imgH="4571429" progId="">
              <p:embed/>
            </p:oleObj>
          </a:graphicData>
        </a:graphic>
      </p:graphicFrame>
      <p:graphicFrame>
        <p:nvGraphicFramePr>
          <p:cNvPr id="12291" name="Object 6"/>
          <p:cNvGraphicFramePr>
            <a:graphicFrameLocks noChangeAspect="1"/>
          </p:cNvGraphicFramePr>
          <p:nvPr>
            <p:extLst>
              <p:ext uri="{D42A27DB-BD31-4B8C-83A1-F6EECF244321}">
                <p14:modId xmlns:p14="http://schemas.microsoft.com/office/powerpoint/2010/main" xmlns="" val="2122163677"/>
              </p:ext>
            </p:extLst>
          </p:nvPr>
        </p:nvGraphicFramePr>
        <p:xfrm>
          <a:off x="228600" y="2444274"/>
          <a:ext cx="2438400" cy="1828800"/>
        </p:xfrm>
        <a:graphic>
          <a:graphicData uri="http://schemas.openxmlformats.org/presentationml/2006/ole">
            <p:oleObj spid="_x0000_s12643" name="Photo Editor Photo" r:id="rId5" imgW="6095238" imgH="4571429" progId="">
              <p:embed/>
            </p:oleObj>
          </a:graphicData>
        </a:graphic>
      </p:graphicFrame>
      <p:graphicFrame>
        <p:nvGraphicFramePr>
          <p:cNvPr id="12292" name="Object 7"/>
          <p:cNvGraphicFramePr>
            <a:graphicFrameLocks noChangeAspect="1"/>
          </p:cNvGraphicFramePr>
          <p:nvPr>
            <p:extLst>
              <p:ext uri="{D42A27DB-BD31-4B8C-83A1-F6EECF244321}">
                <p14:modId xmlns:p14="http://schemas.microsoft.com/office/powerpoint/2010/main" xmlns="" val="1753467878"/>
              </p:ext>
            </p:extLst>
          </p:nvPr>
        </p:nvGraphicFramePr>
        <p:xfrm>
          <a:off x="6705600" y="2469674"/>
          <a:ext cx="2057400" cy="1803400"/>
        </p:xfrm>
        <a:graphic>
          <a:graphicData uri="http://schemas.openxmlformats.org/presentationml/2006/ole">
            <p:oleObj spid="_x0000_s12644" name="Bitmap Image" r:id="rId6" imgW="4904762" imgH="4571429" progId="PBrush">
              <p:embed/>
            </p:oleObj>
          </a:graphicData>
        </a:graphic>
      </p:graphicFrame>
      <p:graphicFrame>
        <p:nvGraphicFramePr>
          <p:cNvPr id="12293" name="Object 8"/>
          <p:cNvGraphicFramePr>
            <a:graphicFrameLocks noChangeAspect="1"/>
          </p:cNvGraphicFramePr>
          <p:nvPr>
            <p:extLst>
              <p:ext uri="{D42A27DB-BD31-4B8C-83A1-F6EECF244321}">
                <p14:modId xmlns:p14="http://schemas.microsoft.com/office/powerpoint/2010/main" xmlns="" val="1738504236"/>
              </p:ext>
            </p:extLst>
          </p:nvPr>
        </p:nvGraphicFramePr>
        <p:xfrm>
          <a:off x="6705600" y="4374674"/>
          <a:ext cx="2057400" cy="1803400"/>
        </p:xfrm>
        <a:graphic>
          <a:graphicData uri="http://schemas.openxmlformats.org/presentationml/2006/ole">
            <p:oleObj spid="_x0000_s12645" name="Bitmap Image" r:id="rId7" imgW="4904762" imgH="4571429" progId="PBrush">
              <p:embed/>
            </p:oleObj>
          </a:graphicData>
        </a:graphic>
      </p:graphicFrame>
      <p:sp>
        <p:nvSpPr>
          <p:cNvPr id="12296" name="Text Box 9"/>
          <p:cNvSpPr txBox="1">
            <a:spLocks noChangeArrowheads="1"/>
          </p:cNvSpPr>
          <p:nvPr/>
        </p:nvSpPr>
        <p:spPr bwMode="auto">
          <a:xfrm>
            <a:off x="4170728" y="2822099"/>
            <a:ext cx="745396"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solidFill>
                  <a:srgbClr val="0070C0"/>
                </a:solidFill>
                <a:latin typeface="Agilent TT Cond" pitchFamily="34" charset="0"/>
              </a:rPr>
              <a:t>Before</a:t>
            </a:r>
          </a:p>
        </p:txBody>
      </p:sp>
      <p:sp>
        <p:nvSpPr>
          <p:cNvPr id="12297" name="Text Box 10"/>
          <p:cNvSpPr txBox="1">
            <a:spLocks noChangeArrowheads="1"/>
          </p:cNvSpPr>
          <p:nvPr/>
        </p:nvSpPr>
        <p:spPr bwMode="auto">
          <a:xfrm>
            <a:off x="4262097" y="4765199"/>
            <a:ext cx="562655"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solidFill>
                  <a:srgbClr val="0070C0"/>
                </a:solidFill>
                <a:latin typeface="Agilent TT Cond" pitchFamily="34" charset="0"/>
              </a:rPr>
              <a:t>After</a:t>
            </a:r>
          </a:p>
        </p:txBody>
      </p:sp>
      <p:sp>
        <p:nvSpPr>
          <p:cNvPr id="12298" name="Text Box 11"/>
          <p:cNvSpPr txBox="1">
            <a:spLocks noChangeArrowheads="1"/>
          </p:cNvSpPr>
          <p:nvPr/>
        </p:nvSpPr>
        <p:spPr bwMode="auto">
          <a:xfrm>
            <a:off x="2887435" y="2822099"/>
            <a:ext cx="703718"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2.4 dB</a:t>
            </a:r>
          </a:p>
        </p:txBody>
      </p:sp>
      <p:sp>
        <p:nvSpPr>
          <p:cNvPr id="12299" name="Text Box 12"/>
          <p:cNvSpPr txBox="1">
            <a:spLocks noChangeArrowheads="1"/>
          </p:cNvSpPr>
          <p:nvPr/>
        </p:nvSpPr>
        <p:spPr bwMode="auto">
          <a:xfrm>
            <a:off x="2887435" y="4739799"/>
            <a:ext cx="703718"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0.1 dB</a:t>
            </a:r>
          </a:p>
        </p:txBody>
      </p:sp>
      <p:sp>
        <p:nvSpPr>
          <p:cNvPr id="12300" name="Text Box 13"/>
          <p:cNvSpPr txBox="1">
            <a:spLocks noChangeArrowheads="1"/>
          </p:cNvSpPr>
          <p:nvPr/>
        </p:nvSpPr>
        <p:spPr bwMode="auto">
          <a:xfrm>
            <a:off x="5769331" y="2822099"/>
            <a:ext cx="746999"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6-8 dB</a:t>
            </a:r>
          </a:p>
        </p:txBody>
      </p:sp>
      <p:sp>
        <p:nvSpPr>
          <p:cNvPr id="12301" name="Text Box 14"/>
          <p:cNvSpPr txBox="1">
            <a:spLocks noChangeArrowheads="1"/>
          </p:cNvSpPr>
          <p:nvPr/>
        </p:nvSpPr>
        <p:spPr bwMode="auto">
          <a:xfrm>
            <a:off x="5829540" y="4765199"/>
            <a:ext cx="771045"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&lt; 3 dB</a:t>
            </a:r>
          </a:p>
        </p:txBody>
      </p:sp>
      <p:sp>
        <p:nvSpPr>
          <p:cNvPr id="12302" name="Text Box 15"/>
          <p:cNvSpPr txBox="1">
            <a:spLocks noChangeArrowheads="1"/>
          </p:cNvSpPr>
          <p:nvPr/>
        </p:nvSpPr>
        <p:spPr bwMode="auto">
          <a:xfrm>
            <a:off x="6901633" y="2098199"/>
            <a:ext cx="1646284"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500 MHz UWB</a:t>
            </a:r>
          </a:p>
        </p:txBody>
      </p:sp>
      <p:sp>
        <p:nvSpPr>
          <p:cNvPr id="12303" name="Text Box 16"/>
          <p:cNvSpPr txBox="1">
            <a:spLocks noChangeArrowheads="1"/>
          </p:cNvSpPr>
          <p:nvPr/>
        </p:nvSpPr>
        <p:spPr bwMode="auto">
          <a:xfrm>
            <a:off x="378229" y="2148999"/>
            <a:ext cx="2050241" cy="321627"/>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sz="2200" b="1" dirty="0">
                <a:latin typeface="Agilent TT Cond" pitchFamily="34" charset="0"/>
              </a:rPr>
              <a:t>32 tones - 80 MHz</a:t>
            </a:r>
          </a:p>
        </p:txBody>
      </p:sp>
      <p:sp>
        <p:nvSpPr>
          <p:cNvPr id="12304" name="Rectangle 18"/>
          <p:cNvSpPr>
            <a:spLocks noGrp="1" noChangeArrowheads="1"/>
          </p:cNvSpPr>
          <p:nvPr>
            <p:ph type="title"/>
          </p:nvPr>
        </p:nvSpPr>
        <p:spPr>
          <a:xfrm>
            <a:off x="128588" y="219075"/>
            <a:ext cx="9015412" cy="549275"/>
          </a:xfrm>
          <a:noFill/>
        </p:spPr>
        <p:txBody>
          <a:bodyPr/>
          <a:lstStyle/>
          <a:p>
            <a:r>
              <a:rPr lang="en-US" dirty="0" smtClean="0"/>
              <a:t>Signal Simulation Solutions</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3"/>
          <p:cNvSpPr txBox="1">
            <a:spLocks noChangeArrowheads="1"/>
          </p:cNvSpPr>
          <p:nvPr/>
        </p:nvSpPr>
        <p:spPr bwMode="auto">
          <a:xfrm>
            <a:off x="1916166" y="923925"/>
            <a:ext cx="5248168" cy="350865"/>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b="1" dirty="0">
                <a:latin typeface="Agilent TT Cond" pitchFamily="34" charset="0"/>
              </a:rPr>
              <a:t>Removing Test Signal Imperfections - IMD</a:t>
            </a:r>
          </a:p>
        </p:txBody>
      </p:sp>
      <p:graphicFrame>
        <p:nvGraphicFramePr>
          <p:cNvPr id="13314" name="Object 4"/>
          <p:cNvGraphicFramePr>
            <a:graphicFrameLocks noChangeAspect="1"/>
          </p:cNvGraphicFramePr>
          <p:nvPr/>
        </p:nvGraphicFramePr>
        <p:xfrm>
          <a:off x="200025" y="2151063"/>
          <a:ext cx="4257675" cy="3194050"/>
        </p:xfrm>
        <a:graphic>
          <a:graphicData uri="http://schemas.openxmlformats.org/presentationml/2006/ole">
            <p:oleObj spid="_x0000_s13488" name="Photo Editor Photo" r:id="rId4" imgW="6095238" imgH="4571429" progId="">
              <p:embed/>
            </p:oleObj>
          </a:graphicData>
        </a:graphic>
      </p:graphicFrame>
      <p:graphicFrame>
        <p:nvGraphicFramePr>
          <p:cNvPr id="13315" name="Object 5"/>
          <p:cNvGraphicFramePr>
            <a:graphicFrameLocks noChangeAspect="1"/>
          </p:cNvGraphicFramePr>
          <p:nvPr/>
        </p:nvGraphicFramePr>
        <p:xfrm>
          <a:off x="4649788" y="2138363"/>
          <a:ext cx="4297362" cy="3222625"/>
        </p:xfrm>
        <a:graphic>
          <a:graphicData uri="http://schemas.openxmlformats.org/presentationml/2006/ole">
            <p:oleObj spid="_x0000_s13489" name="Photo Editor Photo" r:id="rId5" imgW="6095238" imgH="4571429" progId="">
              <p:embed/>
            </p:oleObj>
          </a:graphicData>
        </a:graphic>
      </p:graphicFrame>
      <p:sp>
        <p:nvSpPr>
          <p:cNvPr id="13317" name="Text Box 6"/>
          <p:cNvSpPr txBox="1">
            <a:spLocks noChangeArrowheads="1"/>
          </p:cNvSpPr>
          <p:nvPr/>
        </p:nvSpPr>
        <p:spPr bwMode="auto">
          <a:xfrm>
            <a:off x="764595" y="1535113"/>
            <a:ext cx="3074560" cy="581698"/>
          </a:xfrm>
          <a:prstGeom prst="rect">
            <a:avLst/>
          </a:prstGeom>
          <a:noFill/>
          <a:ln w="9525">
            <a:noFill/>
            <a:miter lim="800000"/>
            <a:headEnd/>
            <a:tailEnd/>
          </a:ln>
        </p:spPr>
        <p:txBody>
          <a:bodyPr wrap="none" lIns="0" tIns="0" rIns="0" bIns="0">
            <a:spAutoFit/>
          </a:bodyPr>
          <a:lstStyle/>
          <a:p>
            <a:pPr algn="ctr">
              <a:lnSpc>
                <a:spcPct val="95000"/>
              </a:lnSpc>
              <a:spcAft>
                <a:spcPct val="20000"/>
              </a:spcAft>
            </a:pPr>
            <a:r>
              <a:rPr lang="en-US" sz="1800" b="1" dirty="0">
                <a:solidFill>
                  <a:srgbClr val="0070C0"/>
                </a:solidFill>
                <a:latin typeface="Agilent TT Cond" pitchFamily="34" charset="0"/>
              </a:rPr>
              <a:t>Before </a:t>
            </a:r>
            <a:r>
              <a:rPr lang="en-US" sz="1800" b="1" dirty="0" err="1">
                <a:solidFill>
                  <a:srgbClr val="0070C0"/>
                </a:solidFill>
                <a:latin typeface="Agilent TT Cond" pitchFamily="34" charset="0"/>
              </a:rPr>
              <a:t>Predistortion</a:t>
            </a:r>
            <a:endParaRPr lang="en-US" sz="1800" b="1" dirty="0">
              <a:solidFill>
                <a:srgbClr val="0070C0"/>
              </a:solidFill>
              <a:latin typeface="Agilent TT Cond" pitchFamily="34" charset="0"/>
            </a:endParaRPr>
          </a:p>
          <a:p>
            <a:pPr algn="ctr">
              <a:lnSpc>
                <a:spcPct val="95000"/>
              </a:lnSpc>
              <a:spcAft>
                <a:spcPct val="20000"/>
              </a:spcAft>
            </a:pPr>
            <a:r>
              <a:rPr lang="en-US" sz="1800" dirty="0">
                <a:latin typeface="Agilent TT Cond" pitchFamily="34" charset="0"/>
              </a:rPr>
              <a:t>Measured in-band IMD = -40 </a:t>
            </a:r>
            <a:r>
              <a:rPr lang="en-US" sz="1800" dirty="0" err="1">
                <a:latin typeface="Agilent TT Cond" pitchFamily="34" charset="0"/>
              </a:rPr>
              <a:t>dBc</a:t>
            </a:r>
            <a:endParaRPr lang="en-US" sz="1800" dirty="0">
              <a:latin typeface="Agilent TT Cond" pitchFamily="34" charset="0"/>
            </a:endParaRPr>
          </a:p>
        </p:txBody>
      </p:sp>
      <p:sp>
        <p:nvSpPr>
          <p:cNvPr id="13318" name="Text Box 7"/>
          <p:cNvSpPr txBox="1">
            <a:spLocks noChangeArrowheads="1"/>
          </p:cNvSpPr>
          <p:nvPr/>
        </p:nvSpPr>
        <p:spPr bwMode="auto">
          <a:xfrm>
            <a:off x="5333420" y="1535113"/>
            <a:ext cx="3074560" cy="581698"/>
          </a:xfrm>
          <a:prstGeom prst="rect">
            <a:avLst/>
          </a:prstGeom>
          <a:noFill/>
          <a:ln w="9525">
            <a:noFill/>
            <a:miter lim="800000"/>
            <a:headEnd/>
            <a:tailEnd/>
          </a:ln>
        </p:spPr>
        <p:txBody>
          <a:bodyPr wrap="none" lIns="0" tIns="0" rIns="0" bIns="0">
            <a:spAutoFit/>
          </a:bodyPr>
          <a:lstStyle/>
          <a:p>
            <a:pPr algn="ctr">
              <a:lnSpc>
                <a:spcPct val="95000"/>
              </a:lnSpc>
              <a:spcAft>
                <a:spcPct val="20000"/>
              </a:spcAft>
            </a:pPr>
            <a:r>
              <a:rPr lang="en-US" sz="1800" b="1" dirty="0">
                <a:solidFill>
                  <a:srgbClr val="0070C0"/>
                </a:solidFill>
                <a:latin typeface="Agilent TT Cond" pitchFamily="34" charset="0"/>
              </a:rPr>
              <a:t>After </a:t>
            </a:r>
            <a:r>
              <a:rPr lang="en-US" sz="1800" b="1" dirty="0" err="1">
                <a:solidFill>
                  <a:srgbClr val="0070C0"/>
                </a:solidFill>
                <a:latin typeface="Agilent TT Cond" pitchFamily="34" charset="0"/>
              </a:rPr>
              <a:t>Predistortion</a:t>
            </a:r>
            <a:endParaRPr lang="en-US" sz="1800" b="1" dirty="0">
              <a:solidFill>
                <a:srgbClr val="0070C0"/>
              </a:solidFill>
              <a:latin typeface="Agilent TT Cond" pitchFamily="34" charset="0"/>
            </a:endParaRPr>
          </a:p>
          <a:p>
            <a:pPr algn="ctr">
              <a:lnSpc>
                <a:spcPct val="95000"/>
              </a:lnSpc>
              <a:spcAft>
                <a:spcPct val="20000"/>
              </a:spcAft>
            </a:pPr>
            <a:r>
              <a:rPr lang="en-US" sz="1800" dirty="0">
                <a:latin typeface="Agilent TT Cond" pitchFamily="34" charset="0"/>
              </a:rPr>
              <a:t>Measured in-band IMD = -84 </a:t>
            </a:r>
            <a:r>
              <a:rPr lang="en-US" sz="1800" dirty="0" err="1">
                <a:latin typeface="Agilent TT Cond" pitchFamily="34" charset="0"/>
              </a:rPr>
              <a:t>dBc</a:t>
            </a:r>
            <a:endParaRPr lang="en-US" sz="1800" dirty="0">
              <a:latin typeface="Agilent TT Cond" pitchFamily="34" charset="0"/>
            </a:endParaRPr>
          </a:p>
        </p:txBody>
      </p:sp>
      <p:sp>
        <p:nvSpPr>
          <p:cNvPr id="13319" name="Oval 8"/>
          <p:cNvSpPr>
            <a:spLocks noChangeArrowheads="1"/>
          </p:cNvSpPr>
          <p:nvPr/>
        </p:nvSpPr>
        <p:spPr bwMode="auto">
          <a:xfrm>
            <a:off x="76200" y="3551238"/>
            <a:ext cx="1676400" cy="2209800"/>
          </a:xfrm>
          <a:prstGeom prst="ellipse">
            <a:avLst/>
          </a:prstGeom>
          <a:noFill/>
          <a:ln w="50800">
            <a:solidFill>
              <a:schemeClr val="folHlink"/>
            </a:solidFill>
            <a:prstDash val="sysDot"/>
            <a:round/>
            <a:headEnd/>
            <a:tailEnd/>
          </a:ln>
        </p:spPr>
        <p:txBody>
          <a:bodyPr wrap="none" lIns="91417" tIns="45707" rIns="91417" bIns="45707" anchor="ctr"/>
          <a:lstStyle/>
          <a:p>
            <a:endParaRPr lang="en-US" dirty="0">
              <a:latin typeface="Agilent TT Cond" pitchFamily="34" charset="0"/>
            </a:endParaRPr>
          </a:p>
        </p:txBody>
      </p:sp>
      <p:sp>
        <p:nvSpPr>
          <p:cNvPr id="13320" name="Oval 9"/>
          <p:cNvSpPr>
            <a:spLocks noChangeArrowheads="1"/>
          </p:cNvSpPr>
          <p:nvPr/>
        </p:nvSpPr>
        <p:spPr bwMode="auto">
          <a:xfrm>
            <a:off x="4419600" y="3779838"/>
            <a:ext cx="1676400" cy="2057400"/>
          </a:xfrm>
          <a:prstGeom prst="ellipse">
            <a:avLst/>
          </a:prstGeom>
          <a:noFill/>
          <a:ln w="50800">
            <a:solidFill>
              <a:schemeClr val="folHlink"/>
            </a:solidFill>
            <a:prstDash val="sysDot"/>
            <a:round/>
            <a:headEnd/>
            <a:tailEnd/>
          </a:ln>
        </p:spPr>
        <p:txBody>
          <a:bodyPr wrap="none" lIns="91417" tIns="45707" rIns="91417" bIns="45707" anchor="ctr"/>
          <a:lstStyle/>
          <a:p>
            <a:endParaRPr lang="en-US" dirty="0">
              <a:latin typeface="Agilent TT Cond" pitchFamily="34" charset="0"/>
            </a:endParaRPr>
          </a:p>
        </p:txBody>
      </p:sp>
      <p:sp>
        <p:nvSpPr>
          <p:cNvPr id="13321" name="Rectangle 10"/>
          <p:cNvSpPr>
            <a:spLocks noChangeArrowheads="1"/>
          </p:cNvSpPr>
          <p:nvPr/>
        </p:nvSpPr>
        <p:spPr bwMode="auto">
          <a:xfrm>
            <a:off x="128588" y="113040"/>
            <a:ext cx="9015412" cy="523220"/>
          </a:xfrm>
          <a:prstGeom prst="rect">
            <a:avLst/>
          </a:prstGeom>
          <a:noFill/>
          <a:ln w="9525">
            <a:noFill/>
            <a:miter lim="800000"/>
            <a:headEnd/>
            <a:tailEnd/>
          </a:ln>
        </p:spPr>
        <p:txBody>
          <a:bodyPr anchor="ctr">
            <a:spAutoFit/>
          </a:bodyPr>
          <a:lstStyle/>
          <a:p>
            <a:r>
              <a:rPr lang="en-US" sz="2800" b="1" dirty="0">
                <a:solidFill>
                  <a:schemeClr val="accent1"/>
                </a:solidFill>
                <a:latin typeface="+mj-lt"/>
              </a:rPr>
              <a:t>Signal Simulation Solutions</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3"/>
          <p:cNvSpPr txBox="1">
            <a:spLocks noChangeArrowheads="1"/>
          </p:cNvSpPr>
          <p:nvPr/>
        </p:nvSpPr>
        <p:spPr bwMode="auto">
          <a:xfrm>
            <a:off x="1441758" y="1095375"/>
            <a:ext cx="6344622" cy="350865"/>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b="1" dirty="0">
                <a:latin typeface="Agilent TT Cond" pitchFamily="34" charset="0"/>
              </a:rPr>
              <a:t>Removing Test Signal Imperfections – Group Delay </a:t>
            </a:r>
          </a:p>
        </p:txBody>
      </p:sp>
      <p:sp>
        <p:nvSpPr>
          <p:cNvPr id="14341" name="Text Box 4"/>
          <p:cNvSpPr txBox="1">
            <a:spLocks noChangeArrowheads="1"/>
          </p:cNvSpPr>
          <p:nvPr/>
        </p:nvSpPr>
        <p:spPr bwMode="auto">
          <a:xfrm>
            <a:off x="1025525" y="1690688"/>
            <a:ext cx="2425700" cy="576262"/>
          </a:xfrm>
          <a:prstGeom prst="rect">
            <a:avLst/>
          </a:prstGeom>
          <a:noFill/>
          <a:ln w="9525">
            <a:noFill/>
            <a:miter lim="800000"/>
            <a:headEnd/>
            <a:tailEnd/>
          </a:ln>
        </p:spPr>
        <p:txBody>
          <a:bodyPr lIns="0" tIns="0" rIns="0" bIns="0">
            <a:spAutoFit/>
          </a:bodyPr>
          <a:lstStyle/>
          <a:p>
            <a:pPr algn="ctr">
              <a:lnSpc>
                <a:spcPct val="95000"/>
              </a:lnSpc>
              <a:spcAft>
                <a:spcPct val="20000"/>
              </a:spcAft>
            </a:pPr>
            <a:r>
              <a:rPr lang="en-US" sz="1800" b="1" dirty="0">
                <a:latin typeface="Agilent TT Cond" pitchFamily="34" charset="0"/>
              </a:rPr>
              <a:t>Before </a:t>
            </a:r>
            <a:r>
              <a:rPr lang="en-US" sz="1800" b="1" dirty="0" err="1">
                <a:latin typeface="Agilent TT Cond" pitchFamily="34" charset="0"/>
              </a:rPr>
              <a:t>Predistortion</a:t>
            </a:r>
            <a:endParaRPr lang="en-US" sz="1800" b="1" dirty="0">
              <a:latin typeface="Agilent TT Cond" pitchFamily="34" charset="0"/>
            </a:endParaRPr>
          </a:p>
          <a:p>
            <a:pPr algn="ctr">
              <a:lnSpc>
                <a:spcPct val="95000"/>
              </a:lnSpc>
              <a:spcAft>
                <a:spcPct val="20000"/>
              </a:spcAft>
            </a:pPr>
            <a:r>
              <a:rPr lang="en-US" sz="1800" dirty="0">
                <a:latin typeface="Agilent TT Cond" pitchFamily="34" charset="0"/>
              </a:rPr>
              <a:t>EVM -30 dB, 3.3%</a:t>
            </a:r>
          </a:p>
        </p:txBody>
      </p:sp>
      <p:sp>
        <p:nvSpPr>
          <p:cNvPr id="14342" name="Text Box 5"/>
          <p:cNvSpPr txBox="1">
            <a:spLocks noChangeArrowheads="1"/>
          </p:cNvSpPr>
          <p:nvPr/>
        </p:nvSpPr>
        <p:spPr bwMode="auto">
          <a:xfrm>
            <a:off x="5664200" y="1736725"/>
            <a:ext cx="2216150" cy="576263"/>
          </a:xfrm>
          <a:prstGeom prst="rect">
            <a:avLst/>
          </a:prstGeom>
          <a:noFill/>
          <a:ln w="9525">
            <a:noFill/>
            <a:miter lim="800000"/>
            <a:headEnd/>
            <a:tailEnd/>
          </a:ln>
        </p:spPr>
        <p:txBody>
          <a:bodyPr lIns="0" tIns="0" rIns="0" bIns="0">
            <a:spAutoFit/>
          </a:bodyPr>
          <a:lstStyle/>
          <a:p>
            <a:pPr algn="ctr">
              <a:lnSpc>
                <a:spcPct val="95000"/>
              </a:lnSpc>
              <a:spcAft>
                <a:spcPct val="20000"/>
              </a:spcAft>
            </a:pPr>
            <a:r>
              <a:rPr lang="en-US" sz="1800" b="1" dirty="0">
                <a:latin typeface="Agilent TT Cond" pitchFamily="34" charset="0"/>
              </a:rPr>
              <a:t>After </a:t>
            </a:r>
            <a:r>
              <a:rPr lang="en-US" sz="1800" b="1" dirty="0" err="1">
                <a:latin typeface="Agilent TT Cond" pitchFamily="34" charset="0"/>
              </a:rPr>
              <a:t>Predistortion</a:t>
            </a:r>
            <a:endParaRPr lang="en-US" sz="1800" b="1" dirty="0">
              <a:latin typeface="Agilent TT Cond" pitchFamily="34" charset="0"/>
            </a:endParaRPr>
          </a:p>
          <a:p>
            <a:pPr algn="ctr">
              <a:lnSpc>
                <a:spcPct val="95000"/>
              </a:lnSpc>
              <a:spcAft>
                <a:spcPct val="20000"/>
              </a:spcAft>
            </a:pPr>
            <a:r>
              <a:rPr lang="en-US" sz="1800" dirty="0">
                <a:latin typeface="Agilent TT Cond" pitchFamily="34" charset="0"/>
              </a:rPr>
              <a:t>EVM –34 dB, 2%</a:t>
            </a:r>
          </a:p>
        </p:txBody>
      </p:sp>
      <p:graphicFrame>
        <p:nvGraphicFramePr>
          <p:cNvPr id="14338" name="Object 6"/>
          <p:cNvGraphicFramePr>
            <a:graphicFrameLocks noChangeAspect="1"/>
          </p:cNvGraphicFramePr>
          <p:nvPr/>
        </p:nvGraphicFramePr>
        <p:xfrm>
          <a:off x="231775" y="2433638"/>
          <a:ext cx="4191000" cy="3189287"/>
        </p:xfrm>
        <a:graphic>
          <a:graphicData uri="http://schemas.openxmlformats.org/presentationml/2006/ole">
            <p:oleObj spid="_x0000_s14510" name="Bitmap Image" r:id="rId4" imgW="10600000" imgH="5858693" progId="PBrush">
              <p:embed/>
            </p:oleObj>
          </a:graphicData>
        </a:graphic>
      </p:graphicFrame>
      <p:graphicFrame>
        <p:nvGraphicFramePr>
          <p:cNvPr id="14339" name="Object 7"/>
          <p:cNvGraphicFramePr>
            <a:graphicFrameLocks noChangeAspect="1"/>
          </p:cNvGraphicFramePr>
          <p:nvPr/>
        </p:nvGraphicFramePr>
        <p:xfrm>
          <a:off x="4770438" y="2424113"/>
          <a:ext cx="4181475" cy="3159125"/>
        </p:xfrm>
        <a:graphic>
          <a:graphicData uri="http://schemas.openxmlformats.org/presentationml/2006/ole">
            <p:oleObj spid="_x0000_s14511" name="Bitmap Image" r:id="rId5" imgW="10600000" imgH="5838095" progId="PBrush">
              <p:embed/>
            </p:oleObj>
          </a:graphicData>
        </a:graphic>
      </p:graphicFrame>
      <p:sp>
        <p:nvSpPr>
          <p:cNvPr id="14343" name="Rectangle 8"/>
          <p:cNvSpPr>
            <a:spLocks noChangeArrowheads="1"/>
          </p:cNvSpPr>
          <p:nvPr/>
        </p:nvSpPr>
        <p:spPr bwMode="auto">
          <a:xfrm>
            <a:off x="128588" y="113040"/>
            <a:ext cx="9015412" cy="523220"/>
          </a:xfrm>
          <a:prstGeom prst="rect">
            <a:avLst/>
          </a:prstGeom>
          <a:noFill/>
          <a:ln w="9525">
            <a:noFill/>
            <a:miter lim="800000"/>
            <a:headEnd/>
            <a:tailEnd/>
          </a:ln>
        </p:spPr>
        <p:txBody>
          <a:bodyPr anchor="ctr">
            <a:spAutoFit/>
          </a:bodyPr>
          <a:lstStyle/>
          <a:p>
            <a:r>
              <a:rPr lang="en-US" sz="2800" b="1" dirty="0">
                <a:solidFill>
                  <a:schemeClr val="accent1"/>
                </a:solidFill>
                <a:latin typeface="+mj-lt"/>
              </a:rPr>
              <a:t>Signal Simulation Solutions</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2" name="AutoShape 2"/>
          <p:cNvSpPr>
            <a:spLocks noChangeArrowheads="1"/>
          </p:cNvSpPr>
          <p:nvPr/>
        </p:nvSpPr>
        <p:spPr bwMode="auto">
          <a:xfrm flipV="1">
            <a:off x="3519488" y="1520825"/>
            <a:ext cx="1822450" cy="1368425"/>
          </a:xfrm>
          <a:prstGeom prst="roundRect">
            <a:avLst>
              <a:gd name="adj" fmla="val 17866"/>
            </a:avLst>
          </a:prstGeom>
          <a:solidFill>
            <a:srgbClr val="C0E1FF"/>
          </a:solidFill>
          <a:ln w="18732">
            <a:solidFill>
              <a:srgbClr val="C0E1FF"/>
            </a:solidFill>
            <a:round/>
            <a:headEnd/>
            <a:tailEnd/>
          </a:ln>
          <a:effectLst>
            <a:outerShdw dist="105997" dir="8100000" algn="ctr" rotWithShape="0">
              <a:srgbClr val="404040"/>
            </a:outerShdw>
          </a:effectLst>
        </p:spPr>
        <p:txBody>
          <a:bodyPr lIns="0" tIns="0" rIns="0" bIns="0"/>
          <a:lstStyle/>
          <a:p>
            <a:pPr>
              <a:defRPr/>
            </a:pPr>
            <a:endParaRPr lang="en-US" dirty="0">
              <a:latin typeface="Agilent TT Cond" pitchFamily="34" charset="0"/>
            </a:endParaRPr>
          </a:p>
        </p:txBody>
      </p:sp>
      <p:sp>
        <p:nvSpPr>
          <p:cNvPr id="15364" name="Text Box 3"/>
          <p:cNvSpPr txBox="1">
            <a:spLocks noChangeArrowheads="1"/>
          </p:cNvSpPr>
          <p:nvPr/>
        </p:nvSpPr>
        <p:spPr bwMode="auto">
          <a:xfrm>
            <a:off x="5486400" y="1905000"/>
            <a:ext cx="1166813" cy="260350"/>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output RF</a:t>
            </a:r>
            <a:endParaRPr lang="en-US" sz="2200" dirty="0">
              <a:latin typeface="Agilent TT Cond" pitchFamily="34" charset="0"/>
            </a:endParaRPr>
          </a:p>
        </p:txBody>
      </p:sp>
      <p:sp>
        <p:nvSpPr>
          <p:cNvPr id="15365" name="Line 4"/>
          <p:cNvSpPr>
            <a:spLocks noChangeShapeType="1"/>
          </p:cNvSpPr>
          <p:nvPr/>
        </p:nvSpPr>
        <p:spPr bwMode="auto">
          <a:xfrm>
            <a:off x="3124200" y="2232025"/>
            <a:ext cx="703263" cy="0"/>
          </a:xfrm>
          <a:prstGeom prst="line">
            <a:avLst/>
          </a:prstGeom>
          <a:noFill/>
          <a:ln w="31234">
            <a:solidFill>
              <a:srgbClr val="000000"/>
            </a:solidFill>
            <a:round/>
            <a:headEnd/>
            <a:tailEnd/>
          </a:ln>
        </p:spPr>
        <p:txBody>
          <a:bodyPr lIns="0" tIns="0" rIns="0" bIns="0"/>
          <a:lstStyle/>
          <a:p>
            <a:endParaRPr lang="en-US" dirty="0">
              <a:latin typeface="Agilent TT Cond" pitchFamily="34" charset="0"/>
            </a:endParaRPr>
          </a:p>
        </p:txBody>
      </p:sp>
      <p:sp>
        <p:nvSpPr>
          <p:cNvPr id="15366" name="Freeform 5"/>
          <p:cNvSpPr>
            <a:spLocks/>
          </p:cNvSpPr>
          <p:nvPr/>
        </p:nvSpPr>
        <p:spPr bwMode="auto">
          <a:xfrm>
            <a:off x="3832225" y="1876425"/>
            <a:ext cx="708025" cy="685800"/>
          </a:xfrm>
          <a:custGeom>
            <a:avLst/>
            <a:gdLst>
              <a:gd name="T0" fmla="*/ 0 w 490"/>
              <a:gd name="T1" fmla="*/ 0 h 489"/>
              <a:gd name="T2" fmla="*/ 0 w 490"/>
              <a:gd name="T3" fmla="*/ 2147483647 h 489"/>
              <a:gd name="T4" fmla="*/ 2147483647 w 490"/>
              <a:gd name="T5" fmla="*/ 2147483647 h 489"/>
              <a:gd name="T6" fmla="*/ 0 w 490"/>
              <a:gd name="T7" fmla="*/ 0 h 489"/>
              <a:gd name="T8" fmla="*/ 0 w 490"/>
              <a:gd name="T9" fmla="*/ 0 h 489"/>
              <a:gd name="T10" fmla="*/ 0 60000 65536"/>
              <a:gd name="T11" fmla="*/ 0 60000 65536"/>
              <a:gd name="T12" fmla="*/ 0 60000 65536"/>
              <a:gd name="T13" fmla="*/ 0 60000 65536"/>
              <a:gd name="T14" fmla="*/ 0 60000 65536"/>
              <a:gd name="T15" fmla="*/ 0 w 490"/>
              <a:gd name="T16" fmla="*/ 0 h 489"/>
              <a:gd name="T17" fmla="*/ 490 w 490"/>
              <a:gd name="T18" fmla="*/ 489 h 489"/>
            </a:gdLst>
            <a:ahLst/>
            <a:cxnLst>
              <a:cxn ang="T10">
                <a:pos x="T0" y="T1"/>
              </a:cxn>
              <a:cxn ang="T11">
                <a:pos x="T2" y="T3"/>
              </a:cxn>
              <a:cxn ang="T12">
                <a:pos x="T4" y="T5"/>
              </a:cxn>
              <a:cxn ang="T13">
                <a:pos x="T6" y="T7"/>
              </a:cxn>
              <a:cxn ang="T14">
                <a:pos x="T8" y="T9"/>
              </a:cxn>
            </a:cxnLst>
            <a:rect l="T15" t="T16" r="T17" b="T18"/>
            <a:pathLst>
              <a:path w="490" h="489">
                <a:moveTo>
                  <a:pt x="0" y="0"/>
                </a:moveTo>
                <a:lnTo>
                  <a:pt x="0" y="488"/>
                </a:lnTo>
                <a:lnTo>
                  <a:pt x="489" y="244"/>
                </a:lnTo>
                <a:lnTo>
                  <a:pt x="0" y="0"/>
                </a:lnTo>
              </a:path>
            </a:pathLst>
          </a:custGeom>
          <a:noFill/>
          <a:ln w="18732">
            <a:solidFill>
              <a:srgbClr val="808080"/>
            </a:solidFill>
            <a:round/>
            <a:headEnd/>
            <a:tailEnd/>
          </a:ln>
        </p:spPr>
        <p:txBody>
          <a:bodyPr lIns="0" tIns="0" rIns="0" bIns="0"/>
          <a:lstStyle/>
          <a:p>
            <a:endParaRPr lang="en-US" dirty="0">
              <a:latin typeface="Agilent TT Cond" pitchFamily="34" charset="0"/>
            </a:endParaRPr>
          </a:p>
        </p:txBody>
      </p:sp>
      <p:sp>
        <p:nvSpPr>
          <p:cNvPr id="15367" name="Line 6"/>
          <p:cNvSpPr>
            <a:spLocks noChangeShapeType="1"/>
          </p:cNvSpPr>
          <p:nvPr/>
        </p:nvSpPr>
        <p:spPr bwMode="auto">
          <a:xfrm>
            <a:off x="4545013" y="2232025"/>
            <a:ext cx="1322387" cy="0"/>
          </a:xfrm>
          <a:prstGeom prst="line">
            <a:avLst/>
          </a:prstGeom>
          <a:noFill/>
          <a:ln w="31234">
            <a:solidFill>
              <a:srgbClr val="000000"/>
            </a:solidFill>
            <a:round/>
            <a:headEnd/>
            <a:tailEnd type="triangle" w="med" len="med"/>
          </a:ln>
        </p:spPr>
        <p:txBody>
          <a:bodyPr lIns="0" tIns="0" rIns="0" bIns="0"/>
          <a:lstStyle/>
          <a:p>
            <a:endParaRPr lang="en-US" dirty="0">
              <a:latin typeface="Agilent TT Cond" pitchFamily="34" charset="0"/>
            </a:endParaRPr>
          </a:p>
        </p:txBody>
      </p:sp>
      <p:sp>
        <p:nvSpPr>
          <p:cNvPr id="15368" name="Text Box 7"/>
          <p:cNvSpPr txBox="1">
            <a:spLocks noChangeArrowheads="1"/>
          </p:cNvSpPr>
          <p:nvPr/>
        </p:nvSpPr>
        <p:spPr bwMode="auto">
          <a:xfrm>
            <a:off x="4440238" y="1614488"/>
            <a:ext cx="652462" cy="338137"/>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DUT</a:t>
            </a:r>
            <a:endParaRPr lang="en-US" sz="2200" dirty="0">
              <a:latin typeface="Agilent TT Cond" pitchFamily="34" charset="0"/>
            </a:endParaRPr>
          </a:p>
        </p:txBody>
      </p:sp>
      <p:sp>
        <p:nvSpPr>
          <p:cNvPr id="15369" name="Text Box 8"/>
          <p:cNvSpPr txBox="1">
            <a:spLocks noChangeArrowheads="1"/>
          </p:cNvSpPr>
          <p:nvPr/>
        </p:nvSpPr>
        <p:spPr bwMode="auto">
          <a:xfrm rot="-5460000">
            <a:off x="2157413" y="4311650"/>
            <a:ext cx="1152525" cy="282575"/>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1700" b="1" dirty="0">
                <a:solidFill>
                  <a:srgbClr val="C20000"/>
                </a:solidFill>
                <a:latin typeface="Agilent TT Cond" pitchFamily="34" charset="0"/>
              </a:rPr>
              <a:t>amplitude</a:t>
            </a:r>
            <a:endParaRPr lang="en-US" sz="2200" dirty="0">
              <a:latin typeface="Agilent TT Cond" pitchFamily="34" charset="0"/>
            </a:endParaRPr>
          </a:p>
        </p:txBody>
      </p:sp>
      <p:sp>
        <p:nvSpPr>
          <p:cNvPr id="15370" name="Text Box 9"/>
          <p:cNvSpPr txBox="1">
            <a:spLocks noChangeArrowheads="1"/>
          </p:cNvSpPr>
          <p:nvPr/>
        </p:nvSpPr>
        <p:spPr bwMode="auto">
          <a:xfrm>
            <a:off x="3700463" y="2971800"/>
            <a:ext cx="3124200" cy="528638"/>
          </a:xfrm>
          <a:prstGeom prst="rect">
            <a:avLst/>
          </a:prstGeom>
          <a:noFill/>
          <a:ln w="9525">
            <a:noFill/>
            <a:miter lim="800000"/>
            <a:headEnd/>
            <a:tailEnd/>
          </a:ln>
        </p:spPr>
        <p:txBody>
          <a:bodyPr lIns="0" tIns="0" rIns="0" bIns="0"/>
          <a:lstStyle/>
          <a:p>
            <a:pPr defTabSz="403225">
              <a:buClr>
                <a:srgbClr val="000000"/>
              </a:buClr>
              <a:buSzPct val="90000"/>
              <a:buFont typeface="Monotype Sorts" pitchFamily="2" charset="2"/>
              <a:buNone/>
            </a:pPr>
            <a:r>
              <a:rPr lang="en-US" sz="2200" dirty="0">
                <a:solidFill>
                  <a:srgbClr val="0000FF"/>
                </a:solidFill>
                <a:latin typeface="Agilent TT Cond" pitchFamily="34" charset="0"/>
              </a:rPr>
              <a:t>Intermodulation Distortion</a:t>
            </a:r>
            <a:endParaRPr lang="en-US" sz="2200" dirty="0">
              <a:latin typeface="Agilent TT Cond" pitchFamily="34" charset="0"/>
            </a:endParaRPr>
          </a:p>
        </p:txBody>
      </p:sp>
      <p:pic>
        <p:nvPicPr>
          <p:cNvPr id="15371" name="Picture 10" descr="PSG_NPR"/>
          <p:cNvPicPr>
            <a:picLocks noChangeAspect="1" noChangeArrowheads="1"/>
          </p:cNvPicPr>
          <p:nvPr/>
        </p:nvPicPr>
        <p:blipFill>
          <a:blip r:embed="rId4" cstate="print"/>
          <a:srcRect/>
          <a:stretch>
            <a:fillRect/>
          </a:stretch>
        </p:blipFill>
        <p:spPr bwMode="auto">
          <a:xfrm>
            <a:off x="76200" y="908050"/>
            <a:ext cx="3219450" cy="4067175"/>
          </a:xfrm>
          <a:prstGeom prst="rect">
            <a:avLst/>
          </a:prstGeom>
          <a:noFill/>
          <a:ln w="9525">
            <a:noFill/>
            <a:miter lim="800000"/>
            <a:headEnd/>
            <a:tailEnd/>
          </a:ln>
        </p:spPr>
      </p:pic>
      <p:graphicFrame>
        <p:nvGraphicFramePr>
          <p:cNvPr id="15362" name="Object 11"/>
          <p:cNvGraphicFramePr>
            <a:graphicFrameLocks noChangeAspect="1"/>
          </p:cNvGraphicFramePr>
          <p:nvPr/>
        </p:nvGraphicFramePr>
        <p:xfrm>
          <a:off x="1295400" y="3608388"/>
          <a:ext cx="1752600" cy="1233487"/>
        </p:xfrm>
        <a:graphic>
          <a:graphicData uri="http://schemas.openxmlformats.org/presentationml/2006/ole">
            <p:oleObj spid="_x0000_s15449" name="Bitmap Image" r:id="rId5" imgW="3067478" imgH="2704762" progId="PBrush">
              <p:embed/>
            </p:oleObj>
          </a:graphicData>
        </a:graphic>
      </p:graphicFrame>
      <p:sp>
        <p:nvSpPr>
          <p:cNvPr id="15372" name="Text Box 12"/>
          <p:cNvSpPr txBox="1">
            <a:spLocks noChangeArrowheads="1"/>
          </p:cNvSpPr>
          <p:nvPr/>
        </p:nvSpPr>
        <p:spPr bwMode="auto">
          <a:xfrm>
            <a:off x="122238" y="4905375"/>
            <a:ext cx="5029200" cy="1120307"/>
          </a:xfrm>
          <a:prstGeom prst="rect">
            <a:avLst/>
          </a:prstGeom>
          <a:noFill/>
          <a:ln w="19050">
            <a:noFill/>
            <a:miter lim="800000"/>
            <a:headEnd/>
            <a:tailEnd/>
          </a:ln>
        </p:spPr>
        <p:txBody>
          <a:bodyPr lIns="0" tIns="0" rIns="0" bIns="0">
            <a:spAutoFit/>
          </a:bodyPr>
          <a:lstStyle/>
          <a:p>
            <a:pPr marL="287338" indent="-166688">
              <a:spcBef>
                <a:spcPct val="20000"/>
              </a:spcBef>
              <a:spcAft>
                <a:spcPct val="20000"/>
              </a:spcAft>
            </a:pPr>
            <a:r>
              <a:rPr lang="en-US" sz="1400" b="1" dirty="0">
                <a:solidFill>
                  <a:schemeClr val="tx2"/>
                </a:solidFill>
                <a:latin typeface="Agilent TT Cond" pitchFamily="34" charset="0"/>
              </a:rPr>
              <a:t>Signal Studio – Enhanced </a:t>
            </a:r>
            <a:r>
              <a:rPr lang="en-US" sz="1400" b="1" dirty="0" err="1">
                <a:solidFill>
                  <a:schemeClr val="tx2"/>
                </a:solidFill>
                <a:latin typeface="Agilent TT Cond" pitchFamily="34" charset="0"/>
              </a:rPr>
              <a:t>Multitone</a:t>
            </a:r>
            <a:endParaRPr lang="en-US" sz="1400" b="1" dirty="0">
              <a:solidFill>
                <a:schemeClr val="tx2"/>
              </a:solidFill>
              <a:latin typeface="Agilent TT Cond" pitchFamily="34" charset="0"/>
            </a:endParaRPr>
          </a:p>
          <a:p>
            <a:pPr marL="287338" indent="-166688">
              <a:spcBef>
                <a:spcPct val="20000"/>
              </a:spcBef>
              <a:spcAft>
                <a:spcPct val="20000"/>
              </a:spcAft>
              <a:buFont typeface="Wingdings" pitchFamily="2" charset="2"/>
              <a:buNone/>
            </a:pPr>
            <a:r>
              <a:rPr lang="en-US" sz="1400" b="1" dirty="0">
                <a:latin typeface="Agilent TT Cond" pitchFamily="34" charset="0"/>
              </a:rPr>
              <a:t>Up to 1024 tones                     Set relative tone power</a:t>
            </a:r>
          </a:p>
          <a:p>
            <a:pPr marL="287338" indent="-166688">
              <a:spcBef>
                <a:spcPct val="20000"/>
              </a:spcBef>
              <a:spcAft>
                <a:spcPct val="20000"/>
              </a:spcAft>
            </a:pPr>
            <a:r>
              <a:rPr lang="en-US" sz="1400" b="1" dirty="0">
                <a:latin typeface="Agilent TT Cond" pitchFamily="34" charset="0"/>
              </a:rPr>
              <a:t>Set relative tone phase           80 MHz correction BW</a:t>
            </a:r>
          </a:p>
          <a:p>
            <a:pPr marL="287338" indent="-166688">
              <a:spcBef>
                <a:spcPct val="20000"/>
              </a:spcBef>
              <a:spcAft>
                <a:spcPct val="20000"/>
              </a:spcAft>
            </a:pPr>
            <a:r>
              <a:rPr lang="en-US" sz="1400" b="1" dirty="0">
                <a:latin typeface="Agilent TT Cond" pitchFamily="34" charset="0"/>
              </a:rPr>
              <a:t>CCDF plot</a:t>
            </a:r>
          </a:p>
        </p:txBody>
      </p:sp>
      <p:sp>
        <p:nvSpPr>
          <p:cNvPr id="15373" name="Text Box 13"/>
          <p:cNvSpPr txBox="1">
            <a:spLocks noChangeArrowheads="1"/>
          </p:cNvSpPr>
          <p:nvPr/>
        </p:nvSpPr>
        <p:spPr bwMode="auto">
          <a:xfrm>
            <a:off x="3724275" y="3849688"/>
            <a:ext cx="5486400" cy="1273175"/>
          </a:xfrm>
          <a:prstGeom prst="rect">
            <a:avLst/>
          </a:prstGeom>
          <a:noFill/>
          <a:ln w="19050">
            <a:noFill/>
            <a:miter lim="800000"/>
            <a:headEnd/>
            <a:tailEnd/>
          </a:ln>
        </p:spPr>
        <p:txBody>
          <a:bodyPr lIns="0" tIns="0" rIns="0" bIns="0">
            <a:spAutoFit/>
          </a:bodyPr>
          <a:lstStyle/>
          <a:p>
            <a:pPr marL="287338" indent="-166688">
              <a:spcBef>
                <a:spcPct val="20000"/>
              </a:spcBef>
              <a:spcAft>
                <a:spcPct val="20000"/>
              </a:spcAft>
              <a:buFontTx/>
              <a:buChar char="•"/>
            </a:pPr>
            <a:r>
              <a:rPr lang="en-US" sz="1600" b="1" dirty="0">
                <a:solidFill>
                  <a:schemeClr val="folHlink"/>
                </a:solidFill>
                <a:latin typeface="Agilent TT Cond" pitchFamily="34" charset="0"/>
              </a:rPr>
              <a:t>Improved  IMD suppression (typically &gt; 80 </a:t>
            </a:r>
            <a:r>
              <a:rPr lang="en-US" sz="1600" b="1" dirty="0" err="1">
                <a:solidFill>
                  <a:schemeClr val="folHlink"/>
                </a:solidFill>
                <a:latin typeface="Agilent TT Cond" pitchFamily="34" charset="0"/>
              </a:rPr>
              <a:t>dBc</a:t>
            </a:r>
            <a:r>
              <a:rPr lang="en-US" sz="1600" b="1" dirty="0">
                <a:solidFill>
                  <a:schemeClr val="folHlink"/>
                </a:solidFill>
                <a:latin typeface="Agilent TT Cond" pitchFamily="34" charset="0"/>
              </a:rPr>
              <a:t>) </a:t>
            </a:r>
          </a:p>
          <a:p>
            <a:pPr marL="287338" indent="-166688">
              <a:spcBef>
                <a:spcPct val="20000"/>
              </a:spcBef>
              <a:spcAft>
                <a:spcPct val="20000"/>
              </a:spcAft>
              <a:buFontTx/>
              <a:buChar char="•"/>
            </a:pPr>
            <a:r>
              <a:rPr lang="en-US" sz="1600" b="1" dirty="0">
                <a:solidFill>
                  <a:schemeClr val="folHlink"/>
                </a:solidFill>
                <a:latin typeface="Agilent TT Cond" pitchFamily="34" charset="0"/>
              </a:rPr>
              <a:t>Correct generator with additional devices in the loop</a:t>
            </a:r>
          </a:p>
          <a:p>
            <a:pPr marL="287338" indent="-166688">
              <a:spcBef>
                <a:spcPct val="20000"/>
              </a:spcBef>
              <a:spcAft>
                <a:spcPct val="20000"/>
              </a:spcAft>
              <a:buFontTx/>
              <a:buChar char="•"/>
            </a:pPr>
            <a:r>
              <a:rPr lang="en-US" sz="1600" b="1" dirty="0">
                <a:solidFill>
                  <a:schemeClr val="folHlink"/>
                </a:solidFill>
                <a:latin typeface="Agilent TT Cond" pitchFamily="34" charset="0"/>
              </a:rPr>
              <a:t>Lower overall  cost-of-test for large # tones</a:t>
            </a:r>
          </a:p>
          <a:p>
            <a:pPr marL="287338" indent="-166688">
              <a:spcBef>
                <a:spcPct val="20000"/>
              </a:spcBef>
              <a:spcAft>
                <a:spcPct val="20000"/>
              </a:spcAft>
              <a:buFontTx/>
              <a:buChar char="•"/>
            </a:pPr>
            <a:r>
              <a:rPr lang="en-US" sz="1600" b="1" dirty="0">
                <a:solidFill>
                  <a:schemeClr val="folHlink"/>
                </a:solidFill>
                <a:latin typeface="Agilent TT Cond" pitchFamily="34" charset="0"/>
              </a:rPr>
              <a:t>Same hardware for ACPR/NPR distortion tests</a:t>
            </a:r>
          </a:p>
        </p:txBody>
      </p:sp>
      <p:sp>
        <p:nvSpPr>
          <p:cNvPr id="15374" name="Text Box 15"/>
          <p:cNvSpPr txBox="1">
            <a:spLocks noChangeArrowheads="1"/>
          </p:cNvSpPr>
          <p:nvPr/>
        </p:nvSpPr>
        <p:spPr bwMode="auto">
          <a:xfrm>
            <a:off x="2835391" y="923925"/>
            <a:ext cx="3593869" cy="350865"/>
          </a:xfrm>
          <a:prstGeom prst="rect">
            <a:avLst/>
          </a:prstGeom>
          <a:noFill/>
          <a:ln w="9525">
            <a:noFill/>
            <a:miter lim="800000"/>
            <a:headEnd/>
            <a:tailEnd/>
          </a:ln>
        </p:spPr>
        <p:txBody>
          <a:bodyPr wrap="none" lIns="0" tIns="0" rIns="0" bIns="0">
            <a:spAutoFit/>
          </a:bodyPr>
          <a:lstStyle/>
          <a:p>
            <a:pPr algn="ctr">
              <a:lnSpc>
                <a:spcPct val="95000"/>
              </a:lnSpc>
              <a:spcBef>
                <a:spcPct val="50000"/>
              </a:spcBef>
              <a:spcAft>
                <a:spcPct val="50000"/>
              </a:spcAft>
            </a:pPr>
            <a:r>
              <a:rPr lang="en-US" b="1" dirty="0">
                <a:latin typeface="Agilent TT Cond" pitchFamily="34" charset="0"/>
              </a:rPr>
              <a:t>Non-linear Amplifier Testing </a:t>
            </a:r>
          </a:p>
        </p:txBody>
      </p:sp>
      <p:sp>
        <p:nvSpPr>
          <p:cNvPr id="15375" name="Rectangle 16"/>
          <p:cNvSpPr>
            <a:spLocks noChangeArrowheads="1"/>
          </p:cNvSpPr>
          <p:nvPr/>
        </p:nvSpPr>
        <p:spPr bwMode="auto">
          <a:xfrm>
            <a:off x="128588" y="113040"/>
            <a:ext cx="9015412" cy="523220"/>
          </a:xfrm>
          <a:prstGeom prst="rect">
            <a:avLst/>
          </a:prstGeom>
          <a:noFill/>
          <a:ln w="9525">
            <a:noFill/>
            <a:miter lim="800000"/>
            <a:headEnd/>
            <a:tailEnd/>
          </a:ln>
        </p:spPr>
        <p:txBody>
          <a:bodyPr anchor="ctr">
            <a:spAutoFit/>
          </a:bodyPr>
          <a:lstStyle/>
          <a:p>
            <a:r>
              <a:rPr lang="en-US" sz="2800" b="1" dirty="0">
                <a:solidFill>
                  <a:schemeClr val="accent1"/>
                </a:solidFill>
                <a:latin typeface="+mj-lt"/>
              </a:rPr>
              <a:t>Signal Simulation Solutions</a:t>
            </a:r>
          </a:p>
        </p:txBody>
      </p:sp>
      <p:pic>
        <p:nvPicPr>
          <p:cNvPr id="17" name="Picture 16" descr="pxa2.png"/>
          <p:cNvPicPr>
            <a:picLocks noChangeAspect="1"/>
          </p:cNvPicPr>
          <p:nvPr/>
        </p:nvPicPr>
        <p:blipFill>
          <a:blip r:embed="rId6" cstate="print"/>
          <a:stretch>
            <a:fillRect/>
          </a:stretch>
        </p:blipFill>
        <p:spPr>
          <a:xfrm>
            <a:off x="127901" y="2848690"/>
            <a:ext cx="1529449" cy="700100"/>
          </a:xfrm>
          <a:prstGeom prst="rect">
            <a:avLst/>
          </a:prstGeom>
        </p:spPr>
      </p:pic>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648352" y="6287386"/>
            <a:ext cx="1267047" cy="374859"/>
          </a:xfrm>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64</a:t>
            </a:fld>
            <a:endParaRPr lang="en-US" dirty="0"/>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633047" y="1451198"/>
            <a:ext cx="2215726" cy="1063401"/>
            <a:chOff x="414667" y="2945892"/>
            <a:chExt cx="2601572" cy="1381561"/>
          </a:xfrm>
        </p:grpSpPr>
        <p:pic>
          <p:nvPicPr>
            <p:cNvPr id="41" name="Picture 2"/>
            <p:cNvPicPr>
              <a:picLocks noChangeAspect="1" noChangeArrowheads="1"/>
            </p:cNvPicPr>
            <p:nvPr/>
          </p:nvPicPr>
          <p:blipFill>
            <a:blip r:embed="rId3" cstate="print"/>
            <a:srcRect/>
            <a:stretch>
              <a:fillRect/>
            </a:stretch>
          </p:blipFill>
          <p:spPr bwMode="auto">
            <a:xfrm>
              <a:off x="414667" y="2945892"/>
              <a:ext cx="2601572" cy="1381561"/>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45568" y="3109433"/>
              <a:ext cx="1301746" cy="974725"/>
            </a:xfrm>
            <a:prstGeom prst="rect">
              <a:avLst/>
            </a:prstGeom>
            <a:noFill/>
            <a:ln w="9525">
              <a:noFill/>
              <a:miter lim="800000"/>
              <a:headEnd/>
              <a:tailEnd/>
            </a:ln>
          </p:spPr>
        </p:pic>
      </p:grpSp>
      <p:pic>
        <p:nvPicPr>
          <p:cNvPr id="51" name="Picture 1"/>
          <p:cNvPicPr>
            <a:picLocks noChangeAspect="1" noChangeArrowheads="1"/>
          </p:cNvPicPr>
          <p:nvPr/>
        </p:nvPicPr>
        <p:blipFill>
          <a:blip r:embed="rId5" cstate="print"/>
          <a:srcRect/>
          <a:stretch>
            <a:fillRect/>
          </a:stretch>
        </p:blipFill>
        <p:spPr bwMode="auto">
          <a:xfrm>
            <a:off x="1763488" y="4140201"/>
            <a:ext cx="2238546" cy="783491"/>
          </a:xfrm>
          <a:prstGeom prst="rect">
            <a:avLst/>
          </a:prstGeom>
          <a:noFill/>
          <a:ln w="9525">
            <a:noFill/>
            <a:miter lim="800000"/>
            <a:headEnd/>
            <a:tailEnd/>
          </a:ln>
        </p:spPr>
      </p:pic>
      <p:sp>
        <p:nvSpPr>
          <p:cNvPr id="5127" name="Rectangle 2"/>
          <p:cNvSpPr>
            <a:spLocks noGrp="1" noChangeArrowheads="1"/>
          </p:cNvSpPr>
          <p:nvPr>
            <p:ph type="title"/>
          </p:nvPr>
        </p:nvSpPr>
        <p:spPr>
          <a:xfrm>
            <a:off x="193675" y="39372"/>
            <a:ext cx="8645525" cy="892552"/>
          </a:xfrm>
        </p:spPr>
        <p:txBody>
          <a:bodyPr/>
          <a:lstStyle/>
          <a:p>
            <a:pPr>
              <a:defRPr/>
            </a:pPr>
            <a:r>
              <a:rPr lang="en-US" dirty="0" smtClean="0"/>
              <a:t>SISO BBG and Fading Test at RF/BB</a:t>
            </a:r>
            <a:br>
              <a:rPr lang="en-US" dirty="0" smtClean="0"/>
            </a:br>
            <a:r>
              <a:rPr lang="en-US" altLang="ja-JP" sz="2000" b="0" i="1" dirty="0" smtClean="0">
                <a:solidFill>
                  <a:schemeClr val="bg1"/>
                </a:solidFill>
                <a:ea typeface="MS PGothic" pitchFamily="34" charset="-128"/>
              </a:rPr>
              <a:t>Simulate one </a:t>
            </a:r>
            <a:r>
              <a:rPr lang="en-US" altLang="ja-JP" sz="2000" b="0" i="1" dirty="0" err="1" smtClean="0">
                <a:solidFill>
                  <a:schemeClr val="bg1"/>
                </a:solidFill>
                <a:ea typeface="MS PGothic" pitchFamily="34" charset="-128"/>
              </a:rPr>
              <a:t>Tx</a:t>
            </a:r>
            <a:r>
              <a:rPr lang="en-US" altLang="ja-JP" sz="2000" b="0" i="1" dirty="0" smtClean="0">
                <a:solidFill>
                  <a:schemeClr val="bg1"/>
                </a:solidFill>
                <a:ea typeface="MS PGothic" pitchFamily="34" charset="-128"/>
              </a:rPr>
              <a:t>, one Rx, and apply real-time fading</a:t>
            </a:r>
            <a:endParaRPr lang="en-US" sz="2000" dirty="0" smtClean="0">
              <a:solidFill>
                <a:schemeClr val="bg1"/>
              </a:solidFill>
            </a:endParaRPr>
          </a:p>
        </p:txBody>
      </p:sp>
      <p:grpSp>
        <p:nvGrpSpPr>
          <p:cNvPr id="5" name="Group 115"/>
          <p:cNvGrpSpPr/>
          <p:nvPr/>
        </p:nvGrpSpPr>
        <p:grpSpPr>
          <a:xfrm>
            <a:off x="133422" y="984951"/>
            <a:ext cx="550606" cy="570271"/>
            <a:chOff x="1268362" y="2281084"/>
            <a:chExt cx="550606" cy="570271"/>
          </a:xfrm>
        </p:grpSpPr>
        <p:sp>
          <p:nvSpPr>
            <p:cNvPr id="115" name="Oval 114"/>
            <p:cNvSpPr/>
            <p:nvPr/>
          </p:nvSpPr>
          <p:spPr bwMode="auto">
            <a:xfrm>
              <a:off x="1268362" y="2281084"/>
              <a:ext cx="550606" cy="570271"/>
            </a:xfrm>
            <a:prstGeom prst="ellipse">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114" name="TextBox 113"/>
            <p:cNvSpPr txBox="1"/>
            <p:nvPr/>
          </p:nvSpPr>
          <p:spPr>
            <a:xfrm>
              <a:off x="1376515" y="2340077"/>
              <a:ext cx="432620" cy="461665"/>
            </a:xfrm>
            <a:prstGeom prst="rect">
              <a:avLst/>
            </a:prstGeom>
            <a:noFill/>
          </p:spPr>
          <p:txBody>
            <a:bodyPr wrap="square" rtlCol="0">
              <a:spAutoFit/>
            </a:bodyPr>
            <a:lstStyle/>
            <a:p>
              <a:r>
                <a:rPr lang="en-US" dirty="0" smtClean="0">
                  <a:latin typeface="Agilent TT Cond" pitchFamily="34" charset="0"/>
                </a:rPr>
                <a:t>1</a:t>
              </a:r>
              <a:endParaRPr lang="en-US" dirty="0">
                <a:latin typeface="Agilent TT Cond" pitchFamily="34" charset="0"/>
              </a:endParaRPr>
            </a:p>
          </p:txBody>
        </p:sp>
      </p:grpSp>
      <p:grpSp>
        <p:nvGrpSpPr>
          <p:cNvPr id="6" name="Group 116"/>
          <p:cNvGrpSpPr/>
          <p:nvPr/>
        </p:nvGrpSpPr>
        <p:grpSpPr>
          <a:xfrm>
            <a:off x="2980451" y="1439977"/>
            <a:ext cx="550606" cy="570271"/>
            <a:chOff x="1268362" y="2281084"/>
            <a:chExt cx="550606" cy="570271"/>
          </a:xfrm>
        </p:grpSpPr>
        <p:sp>
          <p:nvSpPr>
            <p:cNvPr id="118" name="Oval 117"/>
            <p:cNvSpPr/>
            <p:nvPr/>
          </p:nvSpPr>
          <p:spPr bwMode="auto">
            <a:xfrm>
              <a:off x="1268362" y="2281084"/>
              <a:ext cx="550606" cy="570271"/>
            </a:xfrm>
            <a:prstGeom prst="ellipse">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119" name="TextBox 118"/>
            <p:cNvSpPr txBox="1"/>
            <p:nvPr/>
          </p:nvSpPr>
          <p:spPr>
            <a:xfrm>
              <a:off x="1376822" y="2349909"/>
              <a:ext cx="432620" cy="461665"/>
            </a:xfrm>
            <a:prstGeom prst="rect">
              <a:avLst/>
            </a:prstGeom>
            <a:noFill/>
          </p:spPr>
          <p:txBody>
            <a:bodyPr wrap="square" rtlCol="0">
              <a:spAutoFit/>
            </a:bodyPr>
            <a:lstStyle/>
            <a:p>
              <a:r>
                <a:rPr lang="en-US" dirty="0" smtClean="0">
                  <a:latin typeface="Agilent TT Cond" pitchFamily="34" charset="0"/>
                </a:rPr>
                <a:t>2</a:t>
              </a:r>
              <a:endParaRPr lang="en-US" dirty="0">
                <a:latin typeface="Agilent TT Cond" pitchFamily="34" charset="0"/>
              </a:endParaRPr>
            </a:p>
          </p:txBody>
        </p:sp>
      </p:grpSp>
      <p:sp>
        <p:nvSpPr>
          <p:cNvPr id="120" name="TextBox 33"/>
          <p:cNvSpPr txBox="1">
            <a:spLocks noChangeArrowheads="1"/>
          </p:cNvSpPr>
          <p:nvPr/>
        </p:nvSpPr>
        <p:spPr bwMode="auto">
          <a:xfrm>
            <a:off x="650631" y="1047832"/>
            <a:ext cx="6075484" cy="369332"/>
          </a:xfrm>
          <a:prstGeom prst="rect">
            <a:avLst/>
          </a:prstGeom>
          <a:noFill/>
          <a:ln w="9525">
            <a:noFill/>
            <a:miter lim="800000"/>
            <a:headEnd/>
            <a:tailEnd/>
          </a:ln>
        </p:spPr>
        <p:txBody>
          <a:bodyPr wrap="square">
            <a:spAutoFit/>
          </a:bodyPr>
          <a:lstStyle/>
          <a:p>
            <a:pPr algn="ctr"/>
            <a:r>
              <a:rPr lang="en-US" sz="1800" dirty="0" smtClean="0">
                <a:solidFill>
                  <a:srgbClr val="0099CC"/>
                </a:solidFill>
                <a:latin typeface="Agilent TT Cond" pitchFamily="34" charset="0"/>
              </a:rPr>
              <a:t>PXB generates single channel signals with long playback</a:t>
            </a:r>
            <a:endParaRPr lang="en-US" sz="1800" dirty="0">
              <a:solidFill>
                <a:srgbClr val="0099CC"/>
              </a:solidFill>
              <a:latin typeface="Agilent TT Cond" pitchFamily="34" charset="0"/>
            </a:endParaRPr>
          </a:p>
        </p:txBody>
      </p:sp>
      <p:sp>
        <p:nvSpPr>
          <p:cNvPr id="132" name="TextBox 33"/>
          <p:cNvSpPr txBox="1">
            <a:spLocks noChangeArrowheads="1"/>
          </p:cNvSpPr>
          <p:nvPr/>
        </p:nvSpPr>
        <p:spPr bwMode="auto">
          <a:xfrm>
            <a:off x="1976324" y="4876891"/>
            <a:ext cx="2938576" cy="584775"/>
          </a:xfrm>
          <a:prstGeom prst="rect">
            <a:avLst/>
          </a:prstGeom>
          <a:noFill/>
          <a:ln w="9525">
            <a:noFill/>
            <a:miter lim="800000"/>
            <a:headEnd/>
            <a:tailEnd/>
          </a:ln>
        </p:spPr>
        <p:txBody>
          <a:bodyPr wrap="square">
            <a:spAutoFit/>
          </a:bodyPr>
          <a:lstStyle/>
          <a:p>
            <a:pPr algn="ctr"/>
            <a:r>
              <a:rPr lang="en-US" sz="1600" dirty="0" smtClean="0">
                <a:solidFill>
                  <a:srgbClr val="0099CC"/>
                </a:solidFill>
                <a:latin typeface="Agilent TT Cond" pitchFamily="34" charset="0"/>
              </a:rPr>
              <a:t>Vector MXG,ESG, or PSG used as an up converter</a:t>
            </a:r>
            <a:endParaRPr lang="en-US" sz="1600" dirty="0">
              <a:solidFill>
                <a:srgbClr val="0099CC"/>
              </a:solidFill>
              <a:latin typeface="Agilent TT Cond" pitchFamily="34" charset="0"/>
            </a:endParaRPr>
          </a:p>
        </p:txBody>
      </p:sp>
      <p:sp>
        <p:nvSpPr>
          <p:cNvPr id="46" name="TextBox 33"/>
          <p:cNvSpPr txBox="1">
            <a:spLocks noChangeArrowheads="1"/>
          </p:cNvSpPr>
          <p:nvPr/>
        </p:nvSpPr>
        <p:spPr bwMode="auto">
          <a:xfrm>
            <a:off x="3448713" y="1566578"/>
            <a:ext cx="3813734" cy="369332"/>
          </a:xfrm>
          <a:prstGeom prst="rect">
            <a:avLst/>
          </a:prstGeom>
          <a:noFill/>
          <a:ln w="9525">
            <a:noFill/>
            <a:miter lim="800000"/>
            <a:headEnd/>
            <a:tailEnd/>
          </a:ln>
        </p:spPr>
        <p:txBody>
          <a:bodyPr wrap="square">
            <a:spAutoFit/>
          </a:bodyPr>
          <a:lstStyle/>
          <a:p>
            <a:pPr algn="ctr"/>
            <a:r>
              <a:rPr lang="en-US" sz="1800" dirty="0" smtClean="0">
                <a:solidFill>
                  <a:srgbClr val="0099CC"/>
                </a:solidFill>
                <a:latin typeface="Agilent TT Cond" pitchFamily="34" charset="0"/>
              </a:rPr>
              <a:t>PXB applies SISO real-time fading</a:t>
            </a:r>
            <a:endParaRPr lang="en-US" sz="1800" dirty="0">
              <a:solidFill>
                <a:srgbClr val="0099CC"/>
              </a:solidFill>
              <a:latin typeface="Agilent TT Cond" pitchFamily="34" charset="0"/>
            </a:endParaRPr>
          </a:p>
        </p:txBody>
      </p:sp>
      <p:cxnSp>
        <p:nvCxnSpPr>
          <p:cNvPr id="47" name="Straight Arrow Connector 46"/>
          <p:cNvCxnSpPr/>
          <p:nvPr/>
        </p:nvCxnSpPr>
        <p:spPr bwMode="auto">
          <a:xfrm>
            <a:off x="2646486" y="2497015"/>
            <a:ext cx="8791" cy="1776047"/>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4" name="Straight Arrow Connector 53"/>
          <p:cNvCxnSpPr/>
          <p:nvPr/>
        </p:nvCxnSpPr>
        <p:spPr bwMode="auto">
          <a:xfrm flipV="1">
            <a:off x="3792049" y="4686300"/>
            <a:ext cx="1184397" cy="1105"/>
          </a:xfrm>
          <a:prstGeom prst="straightConnector1">
            <a:avLst/>
          </a:prstGeom>
          <a:solidFill>
            <a:schemeClr val="accent1"/>
          </a:solidFill>
          <a:ln w="28575" cap="flat" cmpd="sng" algn="ctr">
            <a:solidFill>
              <a:srgbClr val="0070C0"/>
            </a:solidFill>
            <a:prstDash val="solid"/>
            <a:round/>
            <a:headEnd type="none" w="med" len="med"/>
            <a:tailEnd type="arrow"/>
          </a:ln>
          <a:effectLst/>
        </p:spPr>
      </p:cxnSp>
      <p:sp>
        <p:nvSpPr>
          <p:cNvPr id="40" name="TextBox 39"/>
          <p:cNvSpPr txBox="1"/>
          <p:nvPr/>
        </p:nvSpPr>
        <p:spPr>
          <a:xfrm>
            <a:off x="2372947" y="5522438"/>
            <a:ext cx="2313354" cy="307777"/>
          </a:xfrm>
          <a:prstGeom prst="rect">
            <a:avLst/>
          </a:prstGeom>
          <a:noFill/>
        </p:spPr>
        <p:txBody>
          <a:bodyPr wrap="square" rtlCol="0">
            <a:spAutoFit/>
          </a:bodyPr>
          <a:lstStyle/>
          <a:p>
            <a:pPr algn="ctr"/>
            <a:r>
              <a:rPr lang="en-US" sz="1400" i="1" dirty="0" smtClean="0">
                <a:solidFill>
                  <a:srgbClr val="FF0000"/>
                </a:solidFill>
                <a:latin typeface="Agilent TT Cond" pitchFamily="34" charset="0"/>
              </a:rPr>
              <a:t>No BBG required for MXG</a:t>
            </a:r>
            <a:endParaRPr lang="en-US" sz="1400" i="1" dirty="0">
              <a:solidFill>
                <a:srgbClr val="FF0000"/>
              </a:solidFill>
              <a:latin typeface="Agilent TT Cond" pitchFamily="34" charset="0"/>
            </a:endParaRPr>
          </a:p>
        </p:txBody>
      </p:sp>
      <p:sp>
        <p:nvSpPr>
          <p:cNvPr id="80" name="Rectangle 2"/>
          <p:cNvSpPr>
            <a:spLocks noChangeArrowheads="1"/>
          </p:cNvSpPr>
          <p:nvPr/>
        </p:nvSpPr>
        <p:spPr bwMode="auto">
          <a:xfrm>
            <a:off x="5265004" y="3852131"/>
            <a:ext cx="3773488" cy="2062162"/>
          </a:xfrm>
          <a:prstGeom prst="rect">
            <a:avLst/>
          </a:prstGeom>
          <a:solidFill>
            <a:srgbClr val="99CCFF">
              <a:alpha val="50195"/>
            </a:srgbClr>
          </a:solidFill>
          <a:ln w="9525">
            <a:solidFill>
              <a:schemeClr val="tx1"/>
            </a:solidFill>
            <a:miter lim="800000"/>
            <a:headEnd/>
            <a:tailEnd/>
          </a:ln>
        </p:spPr>
        <p:txBody>
          <a:bodyPr wrap="none" anchor="ctr"/>
          <a:lstStyle/>
          <a:p>
            <a:endParaRPr lang="en-US" dirty="0">
              <a:latin typeface="Agilent TT Cond" pitchFamily="34" charset="0"/>
            </a:endParaRPr>
          </a:p>
        </p:txBody>
      </p:sp>
      <p:grpSp>
        <p:nvGrpSpPr>
          <p:cNvPr id="81" name="Group 3"/>
          <p:cNvGrpSpPr>
            <a:grpSpLocks/>
          </p:cNvGrpSpPr>
          <p:nvPr/>
        </p:nvGrpSpPr>
        <p:grpSpPr bwMode="auto">
          <a:xfrm>
            <a:off x="5174516" y="4281365"/>
            <a:ext cx="3819525" cy="987425"/>
            <a:chOff x="240" y="2485"/>
            <a:chExt cx="2406" cy="622"/>
          </a:xfrm>
        </p:grpSpPr>
        <p:sp>
          <p:nvSpPr>
            <p:cNvPr id="82" name="Rectangle 4"/>
            <p:cNvSpPr>
              <a:spLocks noChangeArrowheads="1"/>
            </p:cNvSpPr>
            <p:nvPr/>
          </p:nvSpPr>
          <p:spPr bwMode="auto">
            <a:xfrm>
              <a:off x="2393" y="2527"/>
              <a:ext cx="253" cy="253"/>
            </a:xfrm>
            <a:prstGeom prst="rect">
              <a:avLst/>
            </a:prstGeom>
            <a:solidFill>
              <a:srgbClr val="FF99CC"/>
            </a:solidFill>
            <a:ln w="9525">
              <a:solidFill>
                <a:schemeClr val="tx1"/>
              </a:solidFill>
              <a:miter lim="800000"/>
              <a:headEnd/>
              <a:tailEnd/>
            </a:ln>
          </p:spPr>
          <p:txBody>
            <a:bodyPr wrap="none" anchor="ctr"/>
            <a:lstStyle/>
            <a:p>
              <a:pPr algn="ctr" eaLnBrk="1" hangingPunct="1"/>
              <a:endParaRPr lang="en-GB" sz="1200" b="1" dirty="0">
                <a:solidFill>
                  <a:schemeClr val="bg2"/>
                </a:solidFill>
                <a:latin typeface="Agilent TT Cond" pitchFamily="34" charset="0"/>
              </a:endParaRPr>
            </a:p>
          </p:txBody>
        </p:sp>
        <p:sp>
          <p:nvSpPr>
            <p:cNvPr id="83" name="Oval 5"/>
            <p:cNvSpPr>
              <a:spLocks noChangeArrowheads="1"/>
            </p:cNvSpPr>
            <p:nvPr/>
          </p:nvSpPr>
          <p:spPr bwMode="auto">
            <a:xfrm>
              <a:off x="1478" y="2516"/>
              <a:ext cx="253" cy="229"/>
            </a:xfrm>
            <a:prstGeom prst="ellipse">
              <a:avLst/>
            </a:prstGeom>
            <a:solidFill>
              <a:srgbClr val="FFFF00"/>
            </a:solidFill>
            <a:ln w="38100">
              <a:solidFill>
                <a:schemeClr val="tx1"/>
              </a:solidFill>
              <a:round/>
              <a:headEnd/>
              <a:tailEnd/>
            </a:ln>
          </p:spPr>
          <p:txBody>
            <a:bodyPr wrap="none" anchor="ctr"/>
            <a:lstStyle/>
            <a:p>
              <a:endParaRPr lang="en-US" dirty="0">
                <a:latin typeface="Agilent TT Cond" pitchFamily="34" charset="0"/>
              </a:endParaRPr>
            </a:p>
          </p:txBody>
        </p:sp>
        <p:sp>
          <p:nvSpPr>
            <p:cNvPr id="84" name="Line 6"/>
            <p:cNvSpPr>
              <a:spLocks noChangeShapeType="1"/>
            </p:cNvSpPr>
            <p:nvPr/>
          </p:nvSpPr>
          <p:spPr bwMode="auto">
            <a:xfrm flipV="1">
              <a:off x="1510" y="2545"/>
              <a:ext cx="189" cy="172"/>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85" name="Line 7"/>
            <p:cNvSpPr>
              <a:spLocks noChangeShapeType="1"/>
            </p:cNvSpPr>
            <p:nvPr/>
          </p:nvSpPr>
          <p:spPr bwMode="auto">
            <a:xfrm flipH="1" flipV="1">
              <a:off x="1510" y="2545"/>
              <a:ext cx="189" cy="172"/>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86" name="Line 8"/>
            <p:cNvSpPr>
              <a:spLocks noChangeShapeType="1"/>
            </p:cNvSpPr>
            <p:nvPr/>
          </p:nvSpPr>
          <p:spPr bwMode="auto">
            <a:xfrm>
              <a:off x="1605" y="2745"/>
              <a:ext cx="1" cy="172"/>
            </a:xfrm>
            <a:prstGeom prst="line">
              <a:avLst/>
            </a:prstGeom>
            <a:noFill/>
            <a:ln w="38100">
              <a:solidFill>
                <a:schemeClr val="tx1"/>
              </a:solidFill>
              <a:round/>
              <a:headEnd type="triangle" w="med" len="med"/>
              <a:tailEnd/>
            </a:ln>
          </p:spPr>
          <p:txBody>
            <a:bodyPr wrap="none"/>
            <a:lstStyle/>
            <a:p>
              <a:endParaRPr lang="en-US" dirty="0">
                <a:latin typeface="Agilent TT Cond" pitchFamily="34" charset="0"/>
              </a:endParaRPr>
            </a:p>
          </p:txBody>
        </p:sp>
        <p:sp>
          <p:nvSpPr>
            <p:cNvPr id="87" name="Oval 9"/>
            <p:cNvSpPr>
              <a:spLocks noChangeArrowheads="1"/>
            </p:cNvSpPr>
            <p:nvPr/>
          </p:nvSpPr>
          <p:spPr bwMode="auto">
            <a:xfrm>
              <a:off x="1520" y="2917"/>
              <a:ext cx="169" cy="190"/>
            </a:xfrm>
            <a:prstGeom prst="ellipse">
              <a:avLst/>
            </a:prstGeom>
            <a:noFill/>
            <a:ln w="18732">
              <a:solidFill>
                <a:srgbClr val="400080"/>
              </a:solidFill>
              <a:round/>
              <a:headEnd/>
              <a:tailEnd/>
            </a:ln>
          </p:spPr>
          <p:txBody>
            <a:bodyPr lIns="0" tIns="0" rIns="0" bIns="0"/>
            <a:lstStyle/>
            <a:p>
              <a:endParaRPr lang="en-US" dirty="0">
                <a:latin typeface="Agilent TT Cond" pitchFamily="34" charset="0"/>
              </a:endParaRPr>
            </a:p>
          </p:txBody>
        </p:sp>
        <p:sp>
          <p:nvSpPr>
            <p:cNvPr id="88" name="Freeform 10"/>
            <p:cNvSpPr>
              <a:spLocks/>
            </p:cNvSpPr>
            <p:nvPr/>
          </p:nvSpPr>
          <p:spPr bwMode="auto">
            <a:xfrm>
              <a:off x="1561" y="2978"/>
              <a:ext cx="105" cy="64"/>
            </a:xfrm>
            <a:custGeom>
              <a:avLst/>
              <a:gdLst>
                <a:gd name="T0" fmla="*/ 0 w 127"/>
                <a:gd name="T1" fmla="*/ 86 h 50"/>
                <a:gd name="T2" fmla="*/ 0 w 127"/>
                <a:gd name="T3" fmla="*/ 86 h 50"/>
                <a:gd name="T4" fmla="*/ 0 w 127"/>
                <a:gd name="T5" fmla="*/ 83 h 50"/>
                <a:gd name="T6" fmla="*/ 0 w 127"/>
                <a:gd name="T7" fmla="*/ 77 h 50"/>
                <a:gd name="T8" fmla="*/ 2 w 127"/>
                <a:gd name="T9" fmla="*/ 74 h 50"/>
                <a:gd name="T10" fmla="*/ 2 w 127"/>
                <a:gd name="T11" fmla="*/ 69 h 50"/>
                <a:gd name="T12" fmla="*/ 2 w 127"/>
                <a:gd name="T13" fmla="*/ 60 h 50"/>
                <a:gd name="T14" fmla="*/ 2 w 127"/>
                <a:gd name="T15" fmla="*/ 58 h 50"/>
                <a:gd name="T16" fmla="*/ 4 w 127"/>
                <a:gd name="T17" fmla="*/ 46 h 50"/>
                <a:gd name="T18" fmla="*/ 5 w 127"/>
                <a:gd name="T19" fmla="*/ 40 h 50"/>
                <a:gd name="T20" fmla="*/ 6 w 127"/>
                <a:gd name="T21" fmla="*/ 31 h 50"/>
                <a:gd name="T22" fmla="*/ 6 w 127"/>
                <a:gd name="T23" fmla="*/ 28 h 50"/>
                <a:gd name="T24" fmla="*/ 7 w 127"/>
                <a:gd name="T25" fmla="*/ 17 h 50"/>
                <a:gd name="T26" fmla="*/ 8 w 127"/>
                <a:gd name="T27" fmla="*/ 10 h 50"/>
                <a:gd name="T28" fmla="*/ 9 w 127"/>
                <a:gd name="T29" fmla="*/ 8 h 50"/>
                <a:gd name="T30" fmla="*/ 10 w 127"/>
                <a:gd name="T31" fmla="*/ 6 h 50"/>
                <a:gd name="T32" fmla="*/ 11 w 127"/>
                <a:gd name="T33" fmla="*/ 0 h 50"/>
                <a:gd name="T34" fmla="*/ 12 w 127"/>
                <a:gd name="T35" fmla="*/ 6 h 50"/>
                <a:gd name="T36" fmla="*/ 14 w 127"/>
                <a:gd name="T37" fmla="*/ 6 h 50"/>
                <a:gd name="T38" fmla="*/ 17 w 127"/>
                <a:gd name="T39" fmla="*/ 13 h 50"/>
                <a:gd name="T40" fmla="*/ 19 w 127"/>
                <a:gd name="T41" fmla="*/ 22 h 50"/>
                <a:gd name="T42" fmla="*/ 21 w 127"/>
                <a:gd name="T43" fmla="*/ 31 h 50"/>
                <a:gd name="T44" fmla="*/ 23 w 127"/>
                <a:gd name="T45" fmla="*/ 42 h 50"/>
                <a:gd name="T46" fmla="*/ 26 w 127"/>
                <a:gd name="T47" fmla="*/ 58 h 50"/>
                <a:gd name="T48" fmla="*/ 28 w 127"/>
                <a:gd name="T49" fmla="*/ 65 h 50"/>
                <a:gd name="T50" fmla="*/ 30 w 127"/>
                <a:gd name="T51" fmla="*/ 81 h 50"/>
                <a:gd name="T52" fmla="*/ 32 w 127"/>
                <a:gd name="T53" fmla="*/ 95 h 50"/>
                <a:gd name="T54" fmla="*/ 34 w 127"/>
                <a:gd name="T55" fmla="*/ 105 h 50"/>
                <a:gd name="T56" fmla="*/ 36 w 127"/>
                <a:gd name="T57" fmla="*/ 115 h 50"/>
                <a:gd name="T58" fmla="*/ 38 w 127"/>
                <a:gd name="T59" fmla="*/ 127 h 50"/>
                <a:gd name="T60" fmla="*/ 41 w 127"/>
                <a:gd name="T61" fmla="*/ 128 h 50"/>
                <a:gd name="T62" fmla="*/ 41 w 127"/>
                <a:gd name="T63" fmla="*/ 133 h 50"/>
                <a:gd name="T64" fmla="*/ 45 w 127"/>
                <a:gd name="T65" fmla="*/ 128 h 50"/>
                <a:gd name="T66" fmla="*/ 45 w 127"/>
                <a:gd name="T67" fmla="*/ 128 h 50"/>
                <a:gd name="T68" fmla="*/ 46 w 127"/>
                <a:gd name="T69" fmla="*/ 127 h 50"/>
                <a:gd name="T70" fmla="*/ 47 w 127"/>
                <a:gd name="T71" fmla="*/ 122 h 50"/>
                <a:gd name="T72" fmla="*/ 49 w 127"/>
                <a:gd name="T73" fmla="*/ 110 h 50"/>
                <a:gd name="T74" fmla="*/ 50 w 127"/>
                <a:gd name="T75" fmla="*/ 105 h 50"/>
                <a:gd name="T76" fmla="*/ 50 w 127"/>
                <a:gd name="T77" fmla="*/ 95 h 50"/>
                <a:gd name="T78" fmla="*/ 52 w 127"/>
                <a:gd name="T79" fmla="*/ 86 h 50"/>
                <a:gd name="T80" fmla="*/ 54 w 127"/>
                <a:gd name="T81" fmla="*/ 76 h 50"/>
                <a:gd name="T82" fmla="*/ 55 w 127"/>
                <a:gd name="T83" fmla="*/ 67 h 50"/>
                <a:gd name="T84" fmla="*/ 55 w 127"/>
                <a:gd name="T85" fmla="*/ 58 h 50"/>
                <a:gd name="T86" fmla="*/ 56 w 127"/>
                <a:gd name="T87" fmla="*/ 47 h 50"/>
                <a:gd name="T88" fmla="*/ 57 w 127"/>
                <a:gd name="T89" fmla="*/ 37 h 50"/>
                <a:gd name="T90" fmla="*/ 57 w 127"/>
                <a:gd name="T91" fmla="*/ 36 h 50"/>
                <a:gd name="T92" fmla="*/ 58 w 127"/>
                <a:gd name="T93" fmla="*/ 28 h 50"/>
                <a:gd name="T94" fmla="*/ 58 w 127"/>
                <a:gd name="T95" fmla="*/ 28 h 50"/>
                <a:gd name="T96" fmla="*/ 59 w 127"/>
                <a:gd name="T97" fmla="*/ 22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50"/>
                <a:gd name="T149" fmla="*/ 127 w 127"/>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50">
                  <a:moveTo>
                    <a:pt x="0" y="32"/>
                  </a:moveTo>
                  <a:lnTo>
                    <a:pt x="0" y="32"/>
                  </a:lnTo>
                  <a:lnTo>
                    <a:pt x="0" y="31"/>
                  </a:lnTo>
                  <a:lnTo>
                    <a:pt x="0" y="29"/>
                  </a:lnTo>
                  <a:lnTo>
                    <a:pt x="2" y="27"/>
                  </a:lnTo>
                  <a:lnTo>
                    <a:pt x="2" y="26"/>
                  </a:lnTo>
                  <a:lnTo>
                    <a:pt x="4" y="23"/>
                  </a:lnTo>
                  <a:lnTo>
                    <a:pt x="6" y="21"/>
                  </a:lnTo>
                  <a:lnTo>
                    <a:pt x="8" y="17"/>
                  </a:lnTo>
                  <a:lnTo>
                    <a:pt x="10" y="15"/>
                  </a:lnTo>
                  <a:lnTo>
                    <a:pt x="12" y="12"/>
                  </a:lnTo>
                  <a:lnTo>
                    <a:pt x="13" y="10"/>
                  </a:lnTo>
                  <a:lnTo>
                    <a:pt x="15" y="6"/>
                  </a:lnTo>
                  <a:lnTo>
                    <a:pt x="17" y="4"/>
                  </a:lnTo>
                  <a:lnTo>
                    <a:pt x="19" y="3"/>
                  </a:lnTo>
                  <a:lnTo>
                    <a:pt x="21" y="2"/>
                  </a:lnTo>
                  <a:lnTo>
                    <a:pt x="23" y="0"/>
                  </a:lnTo>
                  <a:lnTo>
                    <a:pt x="27" y="2"/>
                  </a:lnTo>
                  <a:lnTo>
                    <a:pt x="31" y="2"/>
                  </a:lnTo>
                  <a:lnTo>
                    <a:pt x="35" y="5"/>
                  </a:lnTo>
                  <a:lnTo>
                    <a:pt x="41" y="8"/>
                  </a:lnTo>
                  <a:lnTo>
                    <a:pt x="44" y="12"/>
                  </a:lnTo>
                  <a:lnTo>
                    <a:pt x="50" y="16"/>
                  </a:lnTo>
                  <a:lnTo>
                    <a:pt x="54" y="21"/>
                  </a:lnTo>
                  <a:lnTo>
                    <a:pt x="59" y="24"/>
                  </a:lnTo>
                  <a:lnTo>
                    <a:pt x="63" y="30"/>
                  </a:lnTo>
                  <a:lnTo>
                    <a:pt x="69" y="35"/>
                  </a:lnTo>
                  <a:lnTo>
                    <a:pt x="72" y="39"/>
                  </a:lnTo>
                  <a:lnTo>
                    <a:pt x="78" y="43"/>
                  </a:lnTo>
                  <a:lnTo>
                    <a:pt x="82" y="47"/>
                  </a:lnTo>
                  <a:lnTo>
                    <a:pt x="86" y="48"/>
                  </a:lnTo>
                  <a:lnTo>
                    <a:pt x="90" y="49"/>
                  </a:lnTo>
                  <a:lnTo>
                    <a:pt x="95" y="48"/>
                  </a:lnTo>
                  <a:lnTo>
                    <a:pt x="97" y="48"/>
                  </a:lnTo>
                  <a:lnTo>
                    <a:pt x="99" y="47"/>
                  </a:lnTo>
                  <a:lnTo>
                    <a:pt x="101" y="45"/>
                  </a:lnTo>
                  <a:lnTo>
                    <a:pt x="104" y="41"/>
                  </a:lnTo>
                  <a:lnTo>
                    <a:pt x="106" y="39"/>
                  </a:lnTo>
                  <a:lnTo>
                    <a:pt x="109" y="35"/>
                  </a:lnTo>
                  <a:lnTo>
                    <a:pt x="111" y="32"/>
                  </a:lnTo>
                  <a:lnTo>
                    <a:pt x="115" y="28"/>
                  </a:lnTo>
                  <a:lnTo>
                    <a:pt x="117" y="25"/>
                  </a:lnTo>
                  <a:lnTo>
                    <a:pt x="118" y="21"/>
                  </a:lnTo>
                  <a:lnTo>
                    <a:pt x="120" y="18"/>
                  </a:lnTo>
                  <a:lnTo>
                    <a:pt x="123" y="14"/>
                  </a:lnTo>
                  <a:lnTo>
                    <a:pt x="123" y="13"/>
                  </a:lnTo>
                  <a:lnTo>
                    <a:pt x="125" y="10"/>
                  </a:lnTo>
                  <a:lnTo>
                    <a:pt x="126" y="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89" name="Oval 11"/>
            <p:cNvSpPr>
              <a:spLocks noChangeArrowheads="1"/>
            </p:cNvSpPr>
            <p:nvPr/>
          </p:nvSpPr>
          <p:spPr bwMode="auto">
            <a:xfrm>
              <a:off x="825" y="2510"/>
              <a:ext cx="253" cy="229"/>
            </a:xfrm>
            <a:prstGeom prst="ellipse">
              <a:avLst/>
            </a:prstGeom>
            <a:solidFill>
              <a:srgbClr val="FFFF00"/>
            </a:solidFill>
            <a:ln w="38100">
              <a:solidFill>
                <a:schemeClr val="tx1"/>
              </a:solidFill>
              <a:round/>
              <a:headEnd/>
              <a:tailEnd/>
            </a:ln>
          </p:spPr>
          <p:txBody>
            <a:bodyPr wrap="none" anchor="ctr"/>
            <a:lstStyle/>
            <a:p>
              <a:endParaRPr lang="en-US" dirty="0">
                <a:latin typeface="Agilent TT Cond" pitchFamily="34" charset="0"/>
              </a:endParaRPr>
            </a:p>
          </p:txBody>
        </p:sp>
        <p:sp>
          <p:nvSpPr>
            <p:cNvPr id="90" name="Line 12"/>
            <p:cNvSpPr>
              <a:spLocks noChangeShapeType="1"/>
            </p:cNvSpPr>
            <p:nvPr/>
          </p:nvSpPr>
          <p:spPr bwMode="auto">
            <a:xfrm flipV="1">
              <a:off x="857" y="2539"/>
              <a:ext cx="189" cy="172"/>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91" name="Line 13"/>
            <p:cNvSpPr>
              <a:spLocks noChangeShapeType="1"/>
            </p:cNvSpPr>
            <p:nvPr/>
          </p:nvSpPr>
          <p:spPr bwMode="auto">
            <a:xfrm flipH="1" flipV="1">
              <a:off x="857" y="2539"/>
              <a:ext cx="189" cy="172"/>
            </a:xfrm>
            <a:prstGeom prst="line">
              <a:avLst/>
            </a:prstGeom>
            <a:noFill/>
            <a:ln w="38100">
              <a:solidFill>
                <a:schemeClr val="tx1"/>
              </a:solidFill>
              <a:round/>
              <a:headEnd/>
              <a:tailEnd/>
            </a:ln>
          </p:spPr>
          <p:txBody>
            <a:bodyPr wrap="none"/>
            <a:lstStyle/>
            <a:p>
              <a:endParaRPr lang="en-US" dirty="0">
                <a:latin typeface="Agilent TT Cond" pitchFamily="34" charset="0"/>
              </a:endParaRPr>
            </a:p>
          </p:txBody>
        </p:sp>
        <p:sp>
          <p:nvSpPr>
            <p:cNvPr id="92" name="Line 14"/>
            <p:cNvSpPr>
              <a:spLocks noChangeShapeType="1"/>
            </p:cNvSpPr>
            <p:nvPr/>
          </p:nvSpPr>
          <p:spPr bwMode="auto">
            <a:xfrm>
              <a:off x="952" y="2739"/>
              <a:ext cx="1" cy="172"/>
            </a:xfrm>
            <a:prstGeom prst="line">
              <a:avLst/>
            </a:prstGeom>
            <a:noFill/>
            <a:ln w="38100">
              <a:solidFill>
                <a:schemeClr val="tx1"/>
              </a:solidFill>
              <a:round/>
              <a:headEnd type="triangle" w="med" len="med"/>
              <a:tailEnd/>
            </a:ln>
          </p:spPr>
          <p:txBody>
            <a:bodyPr wrap="none"/>
            <a:lstStyle/>
            <a:p>
              <a:endParaRPr lang="en-US" dirty="0">
                <a:latin typeface="Agilent TT Cond" pitchFamily="34" charset="0"/>
              </a:endParaRPr>
            </a:p>
          </p:txBody>
        </p:sp>
        <p:sp>
          <p:nvSpPr>
            <p:cNvPr id="93" name="Oval 15"/>
            <p:cNvSpPr>
              <a:spLocks noChangeArrowheads="1"/>
            </p:cNvSpPr>
            <p:nvPr/>
          </p:nvSpPr>
          <p:spPr bwMode="auto">
            <a:xfrm>
              <a:off x="867" y="2911"/>
              <a:ext cx="169" cy="190"/>
            </a:xfrm>
            <a:prstGeom prst="ellipse">
              <a:avLst/>
            </a:prstGeom>
            <a:noFill/>
            <a:ln w="18732">
              <a:solidFill>
                <a:srgbClr val="400080"/>
              </a:solidFill>
              <a:round/>
              <a:headEnd/>
              <a:tailEnd/>
            </a:ln>
          </p:spPr>
          <p:txBody>
            <a:bodyPr lIns="0" tIns="0" rIns="0" bIns="0"/>
            <a:lstStyle/>
            <a:p>
              <a:endParaRPr lang="en-US" dirty="0">
                <a:latin typeface="Agilent TT Cond" pitchFamily="34" charset="0"/>
              </a:endParaRPr>
            </a:p>
          </p:txBody>
        </p:sp>
        <p:sp>
          <p:nvSpPr>
            <p:cNvPr id="94" name="Freeform 16"/>
            <p:cNvSpPr>
              <a:spLocks/>
            </p:cNvSpPr>
            <p:nvPr/>
          </p:nvSpPr>
          <p:spPr bwMode="auto">
            <a:xfrm>
              <a:off x="908" y="2972"/>
              <a:ext cx="105" cy="64"/>
            </a:xfrm>
            <a:custGeom>
              <a:avLst/>
              <a:gdLst>
                <a:gd name="T0" fmla="*/ 0 w 127"/>
                <a:gd name="T1" fmla="*/ 86 h 50"/>
                <a:gd name="T2" fmla="*/ 0 w 127"/>
                <a:gd name="T3" fmla="*/ 86 h 50"/>
                <a:gd name="T4" fmla="*/ 0 w 127"/>
                <a:gd name="T5" fmla="*/ 83 h 50"/>
                <a:gd name="T6" fmla="*/ 0 w 127"/>
                <a:gd name="T7" fmla="*/ 77 h 50"/>
                <a:gd name="T8" fmla="*/ 2 w 127"/>
                <a:gd name="T9" fmla="*/ 74 h 50"/>
                <a:gd name="T10" fmla="*/ 2 w 127"/>
                <a:gd name="T11" fmla="*/ 69 h 50"/>
                <a:gd name="T12" fmla="*/ 2 w 127"/>
                <a:gd name="T13" fmla="*/ 60 h 50"/>
                <a:gd name="T14" fmla="*/ 2 w 127"/>
                <a:gd name="T15" fmla="*/ 58 h 50"/>
                <a:gd name="T16" fmla="*/ 4 w 127"/>
                <a:gd name="T17" fmla="*/ 46 h 50"/>
                <a:gd name="T18" fmla="*/ 5 w 127"/>
                <a:gd name="T19" fmla="*/ 40 h 50"/>
                <a:gd name="T20" fmla="*/ 6 w 127"/>
                <a:gd name="T21" fmla="*/ 31 h 50"/>
                <a:gd name="T22" fmla="*/ 6 w 127"/>
                <a:gd name="T23" fmla="*/ 28 h 50"/>
                <a:gd name="T24" fmla="*/ 7 w 127"/>
                <a:gd name="T25" fmla="*/ 17 h 50"/>
                <a:gd name="T26" fmla="*/ 8 w 127"/>
                <a:gd name="T27" fmla="*/ 10 h 50"/>
                <a:gd name="T28" fmla="*/ 9 w 127"/>
                <a:gd name="T29" fmla="*/ 8 h 50"/>
                <a:gd name="T30" fmla="*/ 10 w 127"/>
                <a:gd name="T31" fmla="*/ 6 h 50"/>
                <a:gd name="T32" fmla="*/ 11 w 127"/>
                <a:gd name="T33" fmla="*/ 0 h 50"/>
                <a:gd name="T34" fmla="*/ 12 w 127"/>
                <a:gd name="T35" fmla="*/ 6 h 50"/>
                <a:gd name="T36" fmla="*/ 14 w 127"/>
                <a:gd name="T37" fmla="*/ 6 h 50"/>
                <a:gd name="T38" fmla="*/ 17 w 127"/>
                <a:gd name="T39" fmla="*/ 13 h 50"/>
                <a:gd name="T40" fmla="*/ 19 w 127"/>
                <a:gd name="T41" fmla="*/ 22 h 50"/>
                <a:gd name="T42" fmla="*/ 21 w 127"/>
                <a:gd name="T43" fmla="*/ 31 h 50"/>
                <a:gd name="T44" fmla="*/ 23 w 127"/>
                <a:gd name="T45" fmla="*/ 42 h 50"/>
                <a:gd name="T46" fmla="*/ 26 w 127"/>
                <a:gd name="T47" fmla="*/ 58 h 50"/>
                <a:gd name="T48" fmla="*/ 28 w 127"/>
                <a:gd name="T49" fmla="*/ 65 h 50"/>
                <a:gd name="T50" fmla="*/ 30 w 127"/>
                <a:gd name="T51" fmla="*/ 81 h 50"/>
                <a:gd name="T52" fmla="*/ 32 w 127"/>
                <a:gd name="T53" fmla="*/ 95 h 50"/>
                <a:gd name="T54" fmla="*/ 34 w 127"/>
                <a:gd name="T55" fmla="*/ 105 h 50"/>
                <a:gd name="T56" fmla="*/ 36 w 127"/>
                <a:gd name="T57" fmla="*/ 115 h 50"/>
                <a:gd name="T58" fmla="*/ 38 w 127"/>
                <a:gd name="T59" fmla="*/ 127 h 50"/>
                <a:gd name="T60" fmla="*/ 41 w 127"/>
                <a:gd name="T61" fmla="*/ 128 h 50"/>
                <a:gd name="T62" fmla="*/ 41 w 127"/>
                <a:gd name="T63" fmla="*/ 133 h 50"/>
                <a:gd name="T64" fmla="*/ 45 w 127"/>
                <a:gd name="T65" fmla="*/ 128 h 50"/>
                <a:gd name="T66" fmla="*/ 45 w 127"/>
                <a:gd name="T67" fmla="*/ 128 h 50"/>
                <a:gd name="T68" fmla="*/ 46 w 127"/>
                <a:gd name="T69" fmla="*/ 127 h 50"/>
                <a:gd name="T70" fmla="*/ 47 w 127"/>
                <a:gd name="T71" fmla="*/ 122 h 50"/>
                <a:gd name="T72" fmla="*/ 49 w 127"/>
                <a:gd name="T73" fmla="*/ 110 h 50"/>
                <a:gd name="T74" fmla="*/ 50 w 127"/>
                <a:gd name="T75" fmla="*/ 105 h 50"/>
                <a:gd name="T76" fmla="*/ 50 w 127"/>
                <a:gd name="T77" fmla="*/ 95 h 50"/>
                <a:gd name="T78" fmla="*/ 52 w 127"/>
                <a:gd name="T79" fmla="*/ 86 h 50"/>
                <a:gd name="T80" fmla="*/ 54 w 127"/>
                <a:gd name="T81" fmla="*/ 76 h 50"/>
                <a:gd name="T82" fmla="*/ 55 w 127"/>
                <a:gd name="T83" fmla="*/ 67 h 50"/>
                <a:gd name="T84" fmla="*/ 55 w 127"/>
                <a:gd name="T85" fmla="*/ 58 h 50"/>
                <a:gd name="T86" fmla="*/ 56 w 127"/>
                <a:gd name="T87" fmla="*/ 47 h 50"/>
                <a:gd name="T88" fmla="*/ 57 w 127"/>
                <a:gd name="T89" fmla="*/ 37 h 50"/>
                <a:gd name="T90" fmla="*/ 57 w 127"/>
                <a:gd name="T91" fmla="*/ 36 h 50"/>
                <a:gd name="T92" fmla="*/ 58 w 127"/>
                <a:gd name="T93" fmla="*/ 28 h 50"/>
                <a:gd name="T94" fmla="*/ 58 w 127"/>
                <a:gd name="T95" fmla="*/ 28 h 50"/>
                <a:gd name="T96" fmla="*/ 59 w 127"/>
                <a:gd name="T97" fmla="*/ 22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7"/>
                <a:gd name="T148" fmla="*/ 0 h 50"/>
                <a:gd name="T149" fmla="*/ 127 w 127"/>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7" h="50">
                  <a:moveTo>
                    <a:pt x="0" y="32"/>
                  </a:moveTo>
                  <a:lnTo>
                    <a:pt x="0" y="32"/>
                  </a:lnTo>
                  <a:lnTo>
                    <a:pt x="0" y="31"/>
                  </a:lnTo>
                  <a:lnTo>
                    <a:pt x="0" y="29"/>
                  </a:lnTo>
                  <a:lnTo>
                    <a:pt x="2" y="27"/>
                  </a:lnTo>
                  <a:lnTo>
                    <a:pt x="2" y="26"/>
                  </a:lnTo>
                  <a:lnTo>
                    <a:pt x="4" y="23"/>
                  </a:lnTo>
                  <a:lnTo>
                    <a:pt x="6" y="21"/>
                  </a:lnTo>
                  <a:lnTo>
                    <a:pt x="8" y="17"/>
                  </a:lnTo>
                  <a:lnTo>
                    <a:pt x="10" y="15"/>
                  </a:lnTo>
                  <a:lnTo>
                    <a:pt x="12" y="12"/>
                  </a:lnTo>
                  <a:lnTo>
                    <a:pt x="13" y="10"/>
                  </a:lnTo>
                  <a:lnTo>
                    <a:pt x="15" y="6"/>
                  </a:lnTo>
                  <a:lnTo>
                    <a:pt x="17" y="4"/>
                  </a:lnTo>
                  <a:lnTo>
                    <a:pt x="19" y="3"/>
                  </a:lnTo>
                  <a:lnTo>
                    <a:pt x="21" y="2"/>
                  </a:lnTo>
                  <a:lnTo>
                    <a:pt x="23" y="0"/>
                  </a:lnTo>
                  <a:lnTo>
                    <a:pt x="27" y="2"/>
                  </a:lnTo>
                  <a:lnTo>
                    <a:pt x="31" y="2"/>
                  </a:lnTo>
                  <a:lnTo>
                    <a:pt x="35" y="5"/>
                  </a:lnTo>
                  <a:lnTo>
                    <a:pt x="41" y="8"/>
                  </a:lnTo>
                  <a:lnTo>
                    <a:pt x="44" y="12"/>
                  </a:lnTo>
                  <a:lnTo>
                    <a:pt x="50" y="16"/>
                  </a:lnTo>
                  <a:lnTo>
                    <a:pt x="54" y="21"/>
                  </a:lnTo>
                  <a:lnTo>
                    <a:pt x="59" y="24"/>
                  </a:lnTo>
                  <a:lnTo>
                    <a:pt x="63" y="30"/>
                  </a:lnTo>
                  <a:lnTo>
                    <a:pt x="69" y="35"/>
                  </a:lnTo>
                  <a:lnTo>
                    <a:pt x="72" y="39"/>
                  </a:lnTo>
                  <a:lnTo>
                    <a:pt x="78" y="43"/>
                  </a:lnTo>
                  <a:lnTo>
                    <a:pt x="82" y="47"/>
                  </a:lnTo>
                  <a:lnTo>
                    <a:pt x="86" y="48"/>
                  </a:lnTo>
                  <a:lnTo>
                    <a:pt x="90" y="49"/>
                  </a:lnTo>
                  <a:lnTo>
                    <a:pt x="95" y="48"/>
                  </a:lnTo>
                  <a:lnTo>
                    <a:pt x="97" y="48"/>
                  </a:lnTo>
                  <a:lnTo>
                    <a:pt x="99" y="47"/>
                  </a:lnTo>
                  <a:lnTo>
                    <a:pt x="101" y="45"/>
                  </a:lnTo>
                  <a:lnTo>
                    <a:pt x="104" y="41"/>
                  </a:lnTo>
                  <a:lnTo>
                    <a:pt x="106" y="39"/>
                  </a:lnTo>
                  <a:lnTo>
                    <a:pt x="109" y="35"/>
                  </a:lnTo>
                  <a:lnTo>
                    <a:pt x="111" y="32"/>
                  </a:lnTo>
                  <a:lnTo>
                    <a:pt x="115" y="28"/>
                  </a:lnTo>
                  <a:lnTo>
                    <a:pt x="117" y="25"/>
                  </a:lnTo>
                  <a:lnTo>
                    <a:pt x="118" y="21"/>
                  </a:lnTo>
                  <a:lnTo>
                    <a:pt x="120" y="18"/>
                  </a:lnTo>
                  <a:lnTo>
                    <a:pt x="123" y="14"/>
                  </a:lnTo>
                  <a:lnTo>
                    <a:pt x="123" y="13"/>
                  </a:lnTo>
                  <a:lnTo>
                    <a:pt x="125" y="10"/>
                  </a:lnTo>
                  <a:lnTo>
                    <a:pt x="126" y="8"/>
                  </a:lnTo>
                </a:path>
              </a:pathLst>
            </a:custGeom>
            <a:noFill/>
            <a:ln w="18732">
              <a:solidFill>
                <a:srgbClr val="000000"/>
              </a:solidFill>
              <a:round/>
              <a:headEnd/>
              <a:tailEnd/>
            </a:ln>
          </p:spPr>
          <p:txBody>
            <a:bodyPr lIns="0" tIns="0" rIns="0" bIns="0"/>
            <a:lstStyle/>
            <a:p>
              <a:endParaRPr lang="en-US" dirty="0">
                <a:latin typeface="Agilent TT Cond" pitchFamily="34" charset="0"/>
              </a:endParaRPr>
            </a:p>
          </p:txBody>
        </p:sp>
        <p:sp>
          <p:nvSpPr>
            <p:cNvPr id="95" name="AutoShape 17"/>
            <p:cNvSpPr>
              <a:spLocks noChangeArrowheads="1"/>
            </p:cNvSpPr>
            <p:nvPr/>
          </p:nvSpPr>
          <p:spPr bwMode="auto">
            <a:xfrm rot="5400000">
              <a:off x="278" y="2546"/>
              <a:ext cx="232" cy="147"/>
            </a:xfrm>
            <a:prstGeom prst="triangle">
              <a:avLst>
                <a:gd name="adj" fmla="val 50000"/>
              </a:avLst>
            </a:prstGeom>
            <a:solidFill>
              <a:srgbClr val="00CCFF"/>
            </a:solidFill>
            <a:ln w="12700">
              <a:solidFill>
                <a:schemeClr val="tx1"/>
              </a:solidFill>
              <a:miter lim="800000"/>
              <a:headEnd/>
              <a:tailEnd/>
            </a:ln>
          </p:spPr>
          <p:txBody>
            <a:bodyPr rot="10800000" vert="eaVert" wrap="none" anchor="ctr"/>
            <a:lstStyle/>
            <a:p>
              <a:pPr algn="ctr" eaLnBrk="1" hangingPunct="1"/>
              <a:endParaRPr lang="en-GB" sz="1000" dirty="0">
                <a:latin typeface="Agilent TT Cond" pitchFamily="34" charset="0"/>
              </a:endParaRPr>
            </a:p>
          </p:txBody>
        </p:sp>
        <p:sp>
          <p:nvSpPr>
            <p:cNvPr id="96" name="Freeform 18"/>
            <p:cNvSpPr>
              <a:spLocks/>
            </p:cNvSpPr>
            <p:nvPr/>
          </p:nvSpPr>
          <p:spPr bwMode="auto">
            <a:xfrm rot="10800000">
              <a:off x="1823" y="2485"/>
              <a:ext cx="221" cy="316"/>
            </a:xfrm>
            <a:custGeom>
              <a:avLst/>
              <a:gdLst>
                <a:gd name="T0" fmla="*/ 80 w 309"/>
                <a:gd name="T1" fmla="*/ 0 h 412"/>
                <a:gd name="T2" fmla="*/ 54 w 309"/>
                <a:gd name="T3" fmla="*/ 0 h 412"/>
                <a:gd name="T4" fmla="*/ 0 w 309"/>
                <a:gd name="T5" fmla="*/ 71 h 412"/>
                <a:gd name="T6" fmla="*/ 54 w 309"/>
                <a:gd name="T7" fmla="*/ 143 h 412"/>
                <a:gd name="T8" fmla="*/ 80 w 309"/>
                <a:gd name="T9" fmla="*/ 143 h 412"/>
                <a:gd name="T10" fmla="*/ 80 w 309"/>
                <a:gd name="T11" fmla="*/ 0 h 412"/>
                <a:gd name="T12" fmla="*/ 80 w 309"/>
                <a:gd name="T13" fmla="*/ 0 h 412"/>
                <a:gd name="T14" fmla="*/ 0 60000 65536"/>
                <a:gd name="T15" fmla="*/ 0 60000 65536"/>
                <a:gd name="T16" fmla="*/ 0 60000 65536"/>
                <a:gd name="T17" fmla="*/ 0 60000 65536"/>
                <a:gd name="T18" fmla="*/ 0 60000 65536"/>
                <a:gd name="T19" fmla="*/ 0 60000 65536"/>
                <a:gd name="T20" fmla="*/ 0 60000 65536"/>
                <a:gd name="T21" fmla="*/ 0 w 309"/>
                <a:gd name="T22" fmla="*/ 0 h 412"/>
                <a:gd name="T23" fmla="*/ 309 w 309"/>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 h="412">
                  <a:moveTo>
                    <a:pt x="308" y="0"/>
                  </a:moveTo>
                  <a:lnTo>
                    <a:pt x="206" y="0"/>
                  </a:lnTo>
                  <a:lnTo>
                    <a:pt x="0" y="206"/>
                  </a:lnTo>
                  <a:lnTo>
                    <a:pt x="206" y="411"/>
                  </a:lnTo>
                  <a:lnTo>
                    <a:pt x="308" y="411"/>
                  </a:lnTo>
                  <a:lnTo>
                    <a:pt x="308" y="0"/>
                  </a:lnTo>
                </a:path>
              </a:pathLst>
            </a:custGeom>
            <a:solidFill>
              <a:srgbClr val="CCFFFF"/>
            </a:solidFill>
            <a:ln w="18669">
              <a:solidFill>
                <a:srgbClr val="400080"/>
              </a:solidFill>
              <a:round/>
              <a:headEnd/>
              <a:tailEnd/>
            </a:ln>
          </p:spPr>
          <p:txBody>
            <a:bodyPr lIns="0" tIns="0" rIns="0" bIns="0"/>
            <a:lstStyle/>
            <a:p>
              <a:endParaRPr lang="en-US" dirty="0">
                <a:latin typeface="Agilent TT Cond" pitchFamily="34" charset="0"/>
              </a:endParaRPr>
            </a:p>
          </p:txBody>
        </p:sp>
        <p:sp>
          <p:nvSpPr>
            <p:cNvPr id="97" name="Rectangle 19"/>
            <p:cNvSpPr>
              <a:spLocks noChangeArrowheads="1"/>
            </p:cNvSpPr>
            <p:nvPr/>
          </p:nvSpPr>
          <p:spPr bwMode="auto">
            <a:xfrm>
              <a:off x="1173" y="2534"/>
              <a:ext cx="190" cy="211"/>
            </a:xfrm>
            <a:prstGeom prst="rect">
              <a:avLst/>
            </a:prstGeom>
            <a:solidFill>
              <a:srgbClr val="CCFFCC"/>
            </a:solidFill>
            <a:ln w="9525">
              <a:solidFill>
                <a:schemeClr val="tx1"/>
              </a:solidFill>
              <a:miter lim="800000"/>
              <a:headEnd/>
              <a:tailEnd/>
            </a:ln>
          </p:spPr>
          <p:txBody>
            <a:bodyPr wrap="none" anchor="ctr"/>
            <a:lstStyle/>
            <a:p>
              <a:endParaRPr lang="en-US" dirty="0">
                <a:latin typeface="Agilent TT Cond" pitchFamily="34" charset="0"/>
              </a:endParaRPr>
            </a:p>
          </p:txBody>
        </p:sp>
        <p:grpSp>
          <p:nvGrpSpPr>
            <p:cNvPr id="98" name="Group 20"/>
            <p:cNvGrpSpPr>
              <a:grpSpLocks/>
            </p:cNvGrpSpPr>
            <p:nvPr/>
          </p:nvGrpSpPr>
          <p:grpSpPr bwMode="auto">
            <a:xfrm>
              <a:off x="1215" y="2597"/>
              <a:ext cx="106" cy="85"/>
              <a:chOff x="3216" y="1968"/>
              <a:chExt cx="240" cy="192"/>
            </a:xfrm>
          </p:grpSpPr>
          <p:sp>
            <p:nvSpPr>
              <p:cNvPr id="124" name="Line 21"/>
              <p:cNvSpPr>
                <a:spLocks noChangeShapeType="1"/>
              </p:cNvSpPr>
              <p:nvPr/>
            </p:nvSpPr>
            <p:spPr bwMode="auto">
              <a:xfrm>
                <a:off x="3264" y="1968"/>
                <a:ext cx="144" cy="0"/>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25" name="Line 22"/>
              <p:cNvSpPr>
                <a:spLocks noChangeShapeType="1"/>
              </p:cNvSpPr>
              <p:nvPr/>
            </p:nvSpPr>
            <p:spPr bwMode="auto">
              <a:xfrm flipV="1">
                <a:off x="3216"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26" name="Line 23"/>
              <p:cNvSpPr>
                <a:spLocks noChangeShapeType="1"/>
              </p:cNvSpPr>
              <p:nvPr/>
            </p:nvSpPr>
            <p:spPr bwMode="auto">
              <a:xfrm>
                <a:off x="3408"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grpSp>
        <p:sp>
          <p:nvSpPr>
            <p:cNvPr id="99" name="Rectangle 24"/>
            <p:cNvSpPr>
              <a:spLocks noChangeArrowheads="1"/>
            </p:cNvSpPr>
            <p:nvPr/>
          </p:nvSpPr>
          <p:spPr bwMode="auto">
            <a:xfrm>
              <a:off x="2109" y="2531"/>
              <a:ext cx="190" cy="211"/>
            </a:xfrm>
            <a:prstGeom prst="rect">
              <a:avLst/>
            </a:prstGeom>
            <a:solidFill>
              <a:srgbClr val="CCFFCC"/>
            </a:solidFill>
            <a:ln w="9525">
              <a:solidFill>
                <a:schemeClr val="tx1"/>
              </a:solidFill>
              <a:miter lim="800000"/>
              <a:headEnd/>
              <a:tailEnd/>
            </a:ln>
          </p:spPr>
          <p:txBody>
            <a:bodyPr wrap="none" anchor="ctr"/>
            <a:lstStyle/>
            <a:p>
              <a:endParaRPr lang="en-US" dirty="0">
                <a:latin typeface="Agilent TT Cond" pitchFamily="34" charset="0"/>
              </a:endParaRPr>
            </a:p>
          </p:txBody>
        </p:sp>
        <p:sp>
          <p:nvSpPr>
            <p:cNvPr id="100" name="Line 25"/>
            <p:cNvSpPr>
              <a:spLocks noChangeShapeType="1"/>
            </p:cNvSpPr>
            <p:nvPr/>
          </p:nvSpPr>
          <p:spPr bwMode="auto">
            <a:xfrm>
              <a:off x="2172" y="2594"/>
              <a:ext cx="64" cy="1"/>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01" name="Line 26"/>
            <p:cNvSpPr>
              <a:spLocks noChangeShapeType="1"/>
            </p:cNvSpPr>
            <p:nvPr/>
          </p:nvSpPr>
          <p:spPr bwMode="auto">
            <a:xfrm>
              <a:off x="2236" y="2594"/>
              <a:ext cx="21" cy="85"/>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02" name="Rectangle 27"/>
            <p:cNvSpPr>
              <a:spLocks noChangeArrowheads="1"/>
            </p:cNvSpPr>
            <p:nvPr/>
          </p:nvSpPr>
          <p:spPr bwMode="auto">
            <a:xfrm>
              <a:off x="556" y="2519"/>
              <a:ext cx="190" cy="211"/>
            </a:xfrm>
            <a:prstGeom prst="rect">
              <a:avLst/>
            </a:prstGeom>
            <a:solidFill>
              <a:srgbClr val="CCFFCC"/>
            </a:solidFill>
            <a:ln w="9525">
              <a:solidFill>
                <a:schemeClr val="tx1"/>
              </a:solidFill>
              <a:miter lim="800000"/>
              <a:headEnd/>
              <a:tailEnd/>
            </a:ln>
          </p:spPr>
          <p:txBody>
            <a:bodyPr wrap="none" anchor="ctr"/>
            <a:lstStyle/>
            <a:p>
              <a:endParaRPr lang="en-US" dirty="0">
                <a:latin typeface="Agilent TT Cond" pitchFamily="34" charset="0"/>
              </a:endParaRPr>
            </a:p>
          </p:txBody>
        </p:sp>
        <p:grpSp>
          <p:nvGrpSpPr>
            <p:cNvPr id="103" name="Group 28"/>
            <p:cNvGrpSpPr>
              <a:grpSpLocks/>
            </p:cNvGrpSpPr>
            <p:nvPr/>
          </p:nvGrpSpPr>
          <p:grpSpPr bwMode="auto">
            <a:xfrm>
              <a:off x="598" y="2582"/>
              <a:ext cx="106" cy="85"/>
              <a:chOff x="3216" y="1968"/>
              <a:chExt cx="240" cy="192"/>
            </a:xfrm>
          </p:grpSpPr>
          <p:sp>
            <p:nvSpPr>
              <p:cNvPr id="121" name="Line 29"/>
              <p:cNvSpPr>
                <a:spLocks noChangeShapeType="1"/>
              </p:cNvSpPr>
              <p:nvPr/>
            </p:nvSpPr>
            <p:spPr bwMode="auto">
              <a:xfrm>
                <a:off x="3264" y="1968"/>
                <a:ext cx="144" cy="0"/>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22" name="Line 30"/>
              <p:cNvSpPr>
                <a:spLocks noChangeShapeType="1"/>
              </p:cNvSpPr>
              <p:nvPr/>
            </p:nvSpPr>
            <p:spPr bwMode="auto">
              <a:xfrm flipV="1">
                <a:off x="3216"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23" name="Line 31"/>
              <p:cNvSpPr>
                <a:spLocks noChangeShapeType="1"/>
              </p:cNvSpPr>
              <p:nvPr/>
            </p:nvSpPr>
            <p:spPr bwMode="auto">
              <a:xfrm>
                <a:off x="3408" y="1968"/>
                <a:ext cx="48" cy="192"/>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grpSp>
        <p:sp>
          <p:nvSpPr>
            <p:cNvPr id="104" name="Line 32"/>
            <p:cNvSpPr>
              <a:spLocks noChangeShapeType="1"/>
            </p:cNvSpPr>
            <p:nvPr/>
          </p:nvSpPr>
          <p:spPr bwMode="auto">
            <a:xfrm>
              <a:off x="240" y="2603"/>
              <a:ext cx="1" cy="1"/>
            </a:xfrm>
            <a:prstGeom prst="line">
              <a:avLst/>
            </a:prstGeom>
            <a:noFill/>
            <a:ln w="9525">
              <a:solidFill>
                <a:schemeClr val="tx1"/>
              </a:solidFill>
              <a:round/>
              <a:headEnd/>
              <a:tailEnd/>
            </a:ln>
          </p:spPr>
          <p:txBody>
            <a:bodyPr wrap="none"/>
            <a:lstStyle/>
            <a:p>
              <a:endParaRPr lang="en-US" dirty="0">
                <a:latin typeface="Agilent TT Cond" pitchFamily="34" charset="0"/>
              </a:endParaRPr>
            </a:p>
          </p:txBody>
        </p:sp>
        <p:sp>
          <p:nvSpPr>
            <p:cNvPr id="109" name="Line 37"/>
            <p:cNvSpPr>
              <a:spLocks noChangeShapeType="1"/>
            </p:cNvSpPr>
            <p:nvPr/>
          </p:nvSpPr>
          <p:spPr bwMode="auto">
            <a:xfrm flipV="1">
              <a:off x="466" y="2620"/>
              <a:ext cx="93" cy="1"/>
            </a:xfrm>
            <a:prstGeom prst="line">
              <a:avLst/>
            </a:pr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110" name="Line 38"/>
            <p:cNvSpPr>
              <a:spLocks noChangeShapeType="1"/>
            </p:cNvSpPr>
            <p:nvPr/>
          </p:nvSpPr>
          <p:spPr bwMode="auto">
            <a:xfrm>
              <a:off x="750" y="2633"/>
              <a:ext cx="64" cy="0"/>
            </a:xfrm>
            <a:prstGeom prst="line">
              <a:avLst/>
            </a:prstGeom>
            <a:noFill/>
            <a:ln w="9525">
              <a:solidFill>
                <a:schemeClr val="tx1"/>
              </a:solidFill>
              <a:round/>
              <a:headEnd/>
              <a:tailEnd type="triangle" w="sm" len="sm"/>
            </a:ln>
          </p:spPr>
          <p:txBody>
            <a:bodyPr/>
            <a:lstStyle/>
            <a:p>
              <a:endParaRPr lang="en-US" dirty="0">
                <a:latin typeface="Agilent TT Cond" pitchFamily="34" charset="0"/>
              </a:endParaRPr>
            </a:p>
          </p:txBody>
        </p:sp>
        <p:sp>
          <p:nvSpPr>
            <p:cNvPr id="111" name="Line 39"/>
            <p:cNvSpPr>
              <a:spLocks noChangeShapeType="1"/>
            </p:cNvSpPr>
            <p:nvPr/>
          </p:nvSpPr>
          <p:spPr bwMode="auto">
            <a:xfrm>
              <a:off x="1070" y="2615"/>
              <a:ext cx="91" cy="0"/>
            </a:xfrm>
            <a:prstGeom prst="line">
              <a:avLst/>
            </a:prstGeom>
            <a:noFill/>
            <a:ln w="9525">
              <a:solidFill>
                <a:schemeClr val="tx1"/>
              </a:solidFill>
              <a:round/>
              <a:headEnd/>
              <a:tailEnd type="triangle" w="sm" len="sm"/>
            </a:ln>
          </p:spPr>
          <p:txBody>
            <a:bodyPr/>
            <a:lstStyle/>
            <a:p>
              <a:endParaRPr lang="en-US" dirty="0">
                <a:latin typeface="Agilent TT Cond" pitchFamily="34" charset="0"/>
              </a:endParaRPr>
            </a:p>
          </p:txBody>
        </p:sp>
        <p:sp>
          <p:nvSpPr>
            <p:cNvPr id="112" name="Line 40"/>
            <p:cNvSpPr>
              <a:spLocks noChangeShapeType="1"/>
            </p:cNvSpPr>
            <p:nvPr/>
          </p:nvSpPr>
          <p:spPr bwMode="auto">
            <a:xfrm>
              <a:off x="1362" y="2633"/>
              <a:ext cx="110" cy="0"/>
            </a:xfrm>
            <a:prstGeom prst="line">
              <a:avLst/>
            </a:pr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113" name="Line 41"/>
            <p:cNvSpPr>
              <a:spLocks noChangeShapeType="1"/>
            </p:cNvSpPr>
            <p:nvPr/>
          </p:nvSpPr>
          <p:spPr bwMode="auto">
            <a:xfrm>
              <a:off x="1728" y="2624"/>
              <a:ext cx="91" cy="0"/>
            </a:xfrm>
            <a:prstGeom prst="line">
              <a:avLst/>
            </a:prstGeom>
            <a:noFill/>
            <a:ln w="9525">
              <a:solidFill>
                <a:schemeClr val="tx1"/>
              </a:solidFill>
              <a:round/>
              <a:headEnd/>
              <a:tailEnd type="triangle" w="med" len="med"/>
            </a:ln>
          </p:spPr>
          <p:txBody>
            <a:bodyPr/>
            <a:lstStyle/>
            <a:p>
              <a:endParaRPr lang="en-US" dirty="0">
                <a:latin typeface="Agilent TT Cond" pitchFamily="34" charset="0"/>
              </a:endParaRPr>
            </a:p>
          </p:txBody>
        </p:sp>
        <p:sp>
          <p:nvSpPr>
            <p:cNvPr id="116" name="Line 42"/>
            <p:cNvSpPr>
              <a:spLocks noChangeShapeType="1"/>
            </p:cNvSpPr>
            <p:nvPr/>
          </p:nvSpPr>
          <p:spPr bwMode="auto">
            <a:xfrm>
              <a:off x="2039" y="2633"/>
              <a:ext cx="73" cy="0"/>
            </a:xfrm>
            <a:prstGeom prst="line">
              <a:avLst/>
            </a:prstGeom>
            <a:noFill/>
            <a:ln w="9525">
              <a:solidFill>
                <a:schemeClr val="tx1"/>
              </a:solidFill>
              <a:round/>
              <a:headEnd/>
              <a:tailEnd type="triangle" w="sm" len="sm"/>
            </a:ln>
          </p:spPr>
          <p:txBody>
            <a:bodyPr/>
            <a:lstStyle/>
            <a:p>
              <a:endParaRPr lang="en-US" dirty="0">
                <a:latin typeface="Agilent TT Cond" pitchFamily="34" charset="0"/>
              </a:endParaRPr>
            </a:p>
          </p:txBody>
        </p:sp>
        <p:sp>
          <p:nvSpPr>
            <p:cNvPr id="117" name="Line 43"/>
            <p:cNvSpPr>
              <a:spLocks noChangeShapeType="1"/>
            </p:cNvSpPr>
            <p:nvPr/>
          </p:nvSpPr>
          <p:spPr bwMode="auto">
            <a:xfrm flipV="1">
              <a:off x="2295" y="2633"/>
              <a:ext cx="92" cy="9"/>
            </a:xfrm>
            <a:prstGeom prst="line">
              <a:avLst/>
            </a:prstGeom>
            <a:noFill/>
            <a:ln w="9525">
              <a:solidFill>
                <a:schemeClr val="tx1"/>
              </a:solidFill>
              <a:round/>
              <a:headEnd/>
              <a:tailEnd type="triangle" w="sm" len="med"/>
            </a:ln>
          </p:spPr>
          <p:txBody>
            <a:bodyPr/>
            <a:lstStyle/>
            <a:p>
              <a:endParaRPr lang="en-US" dirty="0">
                <a:latin typeface="Agilent TT Cond" pitchFamily="34" charset="0"/>
              </a:endParaRPr>
            </a:p>
          </p:txBody>
        </p:sp>
      </p:grpSp>
      <p:sp>
        <p:nvSpPr>
          <p:cNvPr id="127" name="Text Box 44"/>
          <p:cNvSpPr txBox="1">
            <a:spLocks noChangeArrowheads="1"/>
          </p:cNvSpPr>
          <p:nvPr/>
        </p:nvSpPr>
        <p:spPr bwMode="auto">
          <a:xfrm>
            <a:off x="6382238" y="3846146"/>
            <a:ext cx="1393330" cy="523220"/>
          </a:xfrm>
          <a:prstGeom prst="rect">
            <a:avLst/>
          </a:prstGeom>
          <a:noFill/>
          <a:ln w="9525">
            <a:noFill/>
            <a:miter lim="800000"/>
            <a:headEnd/>
            <a:tailEnd/>
          </a:ln>
        </p:spPr>
        <p:txBody>
          <a:bodyPr wrap="none">
            <a:spAutoFit/>
          </a:bodyPr>
          <a:lstStyle/>
          <a:p>
            <a:pPr eaLnBrk="1" hangingPunct="1"/>
            <a:r>
              <a:rPr lang="en-US" sz="2800" dirty="0">
                <a:latin typeface="Agilent TT Cond" pitchFamily="34" charset="0"/>
              </a:rPr>
              <a:t>Receiver</a:t>
            </a:r>
          </a:p>
        </p:txBody>
      </p:sp>
      <p:sp>
        <p:nvSpPr>
          <p:cNvPr id="128" name="Text Box 45"/>
          <p:cNvSpPr txBox="1">
            <a:spLocks noChangeArrowheads="1"/>
          </p:cNvSpPr>
          <p:nvPr/>
        </p:nvSpPr>
        <p:spPr bwMode="auto">
          <a:xfrm>
            <a:off x="6603023" y="1878625"/>
            <a:ext cx="2540977" cy="307777"/>
          </a:xfrm>
          <a:prstGeom prst="rect">
            <a:avLst/>
          </a:prstGeom>
          <a:noFill/>
          <a:ln w="12700">
            <a:noFill/>
            <a:miter lim="800000"/>
            <a:headEnd type="none" w="sm" len="sm"/>
            <a:tailEnd type="none" w="sm" len="sm"/>
          </a:ln>
        </p:spPr>
        <p:txBody>
          <a:bodyPr wrap="square">
            <a:spAutoFit/>
          </a:bodyPr>
          <a:lstStyle/>
          <a:p>
            <a:pPr algn="ctr" eaLnBrk="1" hangingPunct="1"/>
            <a:r>
              <a:rPr lang="en-US" sz="1400" b="1" i="1" dirty="0">
                <a:solidFill>
                  <a:schemeClr val="folHlink"/>
                </a:solidFill>
                <a:latin typeface="Agilent TT Cond" pitchFamily="34" charset="0"/>
              </a:rPr>
              <a:t>Faded </a:t>
            </a:r>
            <a:r>
              <a:rPr lang="en-US" sz="1400" b="1" i="1" dirty="0" smtClean="0">
                <a:solidFill>
                  <a:schemeClr val="folHlink"/>
                </a:solidFill>
                <a:latin typeface="Agilent TT Cond" pitchFamily="34" charset="0"/>
              </a:rPr>
              <a:t>signal &amp; Interferers</a:t>
            </a:r>
            <a:endParaRPr lang="en-US" sz="1400" b="1" i="1" dirty="0">
              <a:solidFill>
                <a:schemeClr val="folHlink"/>
              </a:solidFill>
              <a:latin typeface="Agilent TT Cond" pitchFamily="34" charset="0"/>
            </a:endParaRPr>
          </a:p>
        </p:txBody>
      </p:sp>
      <p:sp>
        <p:nvSpPr>
          <p:cNvPr id="133" name="Line 47"/>
          <p:cNvSpPr>
            <a:spLocks noChangeShapeType="1"/>
          </p:cNvSpPr>
          <p:nvPr/>
        </p:nvSpPr>
        <p:spPr bwMode="auto">
          <a:xfrm flipH="1">
            <a:off x="7259557" y="2154115"/>
            <a:ext cx="2890" cy="394189"/>
          </a:xfrm>
          <a:prstGeom prst="line">
            <a:avLst/>
          </a:prstGeom>
          <a:noFill/>
          <a:ln w="28575">
            <a:solidFill>
              <a:schemeClr val="folHlink"/>
            </a:solidFill>
            <a:prstDash val="sysDot"/>
            <a:round/>
            <a:headEnd type="none" w="sm" len="sm"/>
            <a:tailEnd type="triangle" w="med" len="med"/>
          </a:ln>
        </p:spPr>
        <p:txBody>
          <a:bodyPr wrap="none" anchor="ctr"/>
          <a:lstStyle/>
          <a:p>
            <a:endParaRPr lang="en-US" dirty="0">
              <a:latin typeface="Agilent TT Cond" pitchFamily="34" charset="0"/>
            </a:endParaRPr>
          </a:p>
        </p:txBody>
      </p:sp>
      <p:sp>
        <p:nvSpPr>
          <p:cNvPr id="135" name="Rectangle 49"/>
          <p:cNvSpPr>
            <a:spLocks noChangeArrowheads="1"/>
          </p:cNvSpPr>
          <p:nvPr/>
        </p:nvSpPr>
        <p:spPr bwMode="auto">
          <a:xfrm>
            <a:off x="7708167" y="5205003"/>
            <a:ext cx="1293812" cy="584775"/>
          </a:xfrm>
          <a:prstGeom prst="rect">
            <a:avLst/>
          </a:prstGeom>
          <a:solidFill>
            <a:srgbClr val="C0C0C0"/>
          </a:solidFill>
          <a:ln w="9525">
            <a:noFill/>
            <a:miter lim="800000"/>
            <a:headEnd/>
            <a:tailEnd/>
          </a:ln>
        </p:spPr>
        <p:txBody>
          <a:bodyPr lIns="0" tIns="0" rIns="0" bIns="0" anchor="ctr">
            <a:spAutoFit/>
          </a:bodyPr>
          <a:lstStyle/>
          <a:p>
            <a:pPr algn="ctr">
              <a:lnSpc>
                <a:spcPct val="95000"/>
              </a:lnSpc>
              <a:spcBef>
                <a:spcPct val="50000"/>
              </a:spcBef>
              <a:spcAft>
                <a:spcPct val="50000"/>
              </a:spcAft>
            </a:pPr>
            <a:r>
              <a:rPr lang="en-US" sz="2000" b="1" dirty="0">
                <a:latin typeface="Agilent TT Cond" pitchFamily="34" charset="0"/>
              </a:rPr>
              <a:t>BER/PER analysis</a:t>
            </a:r>
          </a:p>
        </p:txBody>
      </p:sp>
      <p:sp>
        <p:nvSpPr>
          <p:cNvPr id="136" name="Line 50"/>
          <p:cNvSpPr>
            <a:spLocks noChangeShapeType="1"/>
          </p:cNvSpPr>
          <p:nvPr/>
        </p:nvSpPr>
        <p:spPr bwMode="auto">
          <a:xfrm flipH="1">
            <a:off x="8769227" y="4756639"/>
            <a:ext cx="12700" cy="403225"/>
          </a:xfrm>
          <a:prstGeom prst="line">
            <a:avLst/>
          </a:prstGeom>
          <a:noFill/>
          <a:ln w="28575">
            <a:solidFill>
              <a:srgbClr val="000000"/>
            </a:solidFill>
            <a:round/>
            <a:headEnd/>
            <a:tailEnd type="triangle" w="med" len="med"/>
          </a:ln>
        </p:spPr>
        <p:txBody>
          <a:bodyPr lIns="0" tIns="0" rIns="0" bIns="0">
            <a:spAutoFit/>
          </a:bodyPr>
          <a:lstStyle/>
          <a:p>
            <a:endParaRPr lang="en-US" dirty="0">
              <a:latin typeface="Agilent TT Cond" pitchFamily="34" charset="0"/>
            </a:endParaRPr>
          </a:p>
        </p:txBody>
      </p:sp>
      <p:sp>
        <p:nvSpPr>
          <p:cNvPr id="137" name="Text Box 51"/>
          <p:cNvSpPr txBox="1">
            <a:spLocks noChangeArrowheads="1"/>
          </p:cNvSpPr>
          <p:nvPr/>
        </p:nvSpPr>
        <p:spPr bwMode="auto">
          <a:xfrm>
            <a:off x="3932971" y="2540979"/>
            <a:ext cx="1272076" cy="523220"/>
          </a:xfrm>
          <a:prstGeom prst="rect">
            <a:avLst/>
          </a:prstGeom>
          <a:noFill/>
          <a:ln w="22225">
            <a:solidFill>
              <a:schemeClr val="accent1"/>
            </a:solidFill>
            <a:miter lim="800000"/>
            <a:headEnd type="none" w="sm" len="sm"/>
            <a:tailEnd type="none" w="sm" len="sm"/>
          </a:ln>
        </p:spPr>
        <p:txBody>
          <a:bodyPr wrap="square">
            <a:spAutoFit/>
          </a:bodyPr>
          <a:lstStyle/>
          <a:p>
            <a:pPr algn="ctr" eaLnBrk="1" hangingPunct="1"/>
            <a:r>
              <a:rPr lang="en-US" sz="1400" dirty="0">
                <a:solidFill>
                  <a:schemeClr val="tx2"/>
                </a:solidFill>
                <a:latin typeface="Agilent TT Cond" pitchFamily="34" charset="0"/>
              </a:rPr>
              <a:t>T</a:t>
            </a:r>
            <a:r>
              <a:rPr lang="en-US" sz="1400" dirty="0" smtClean="0">
                <a:solidFill>
                  <a:schemeClr val="tx2"/>
                </a:solidFill>
                <a:latin typeface="Agilent TT Cond" pitchFamily="34" charset="0"/>
              </a:rPr>
              <a:t>ransmission </a:t>
            </a:r>
            <a:r>
              <a:rPr lang="en-US" sz="1400" dirty="0">
                <a:solidFill>
                  <a:schemeClr val="tx2"/>
                </a:solidFill>
                <a:latin typeface="Agilent TT Cond" pitchFamily="34" charset="0"/>
              </a:rPr>
              <a:t>channel</a:t>
            </a:r>
          </a:p>
        </p:txBody>
      </p:sp>
      <p:grpSp>
        <p:nvGrpSpPr>
          <p:cNvPr id="138" name="Group 52"/>
          <p:cNvGrpSpPr>
            <a:grpSpLocks/>
          </p:cNvGrpSpPr>
          <p:nvPr/>
        </p:nvGrpSpPr>
        <p:grpSpPr bwMode="auto">
          <a:xfrm>
            <a:off x="6403610" y="2397494"/>
            <a:ext cx="2057400" cy="1035050"/>
            <a:chOff x="2064" y="1920"/>
            <a:chExt cx="1152" cy="508"/>
          </a:xfrm>
        </p:grpSpPr>
        <p:sp>
          <p:nvSpPr>
            <p:cNvPr id="139" name="Line 53"/>
            <p:cNvSpPr>
              <a:spLocks noChangeShapeType="1"/>
            </p:cNvSpPr>
            <p:nvPr/>
          </p:nvSpPr>
          <p:spPr bwMode="auto">
            <a:xfrm>
              <a:off x="2080" y="2035"/>
              <a:ext cx="612" cy="326"/>
            </a:xfrm>
            <a:prstGeom prst="line">
              <a:avLst/>
            </a:prstGeom>
            <a:noFill/>
            <a:ln w="9525">
              <a:solidFill>
                <a:srgbClr val="CCECFF"/>
              </a:solidFill>
              <a:round/>
              <a:headEnd/>
              <a:tailEnd/>
            </a:ln>
          </p:spPr>
          <p:txBody>
            <a:bodyPr wrap="none" anchor="ctr"/>
            <a:lstStyle/>
            <a:p>
              <a:endParaRPr lang="en-US" dirty="0">
                <a:latin typeface="Agilent TT Cond" pitchFamily="34" charset="0"/>
              </a:endParaRPr>
            </a:p>
          </p:txBody>
        </p:sp>
        <p:sp>
          <p:nvSpPr>
            <p:cNvPr id="140" name="Line 54"/>
            <p:cNvSpPr>
              <a:spLocks noChangeShapeType="1"/>
            </p:cNvSpPr>
            <p:nvPr/>
          </p:nvSpPr>
          <p:spPr bwMode="auto">
            <a:xfrm>
              <a:off x="2078" y="2035"/>
              <a:ext cx="973" cy="136"/>
            </a:xfrm>
            <a:prstGeom prst="line">
              <a:avLst/>
            </a:prstGeom>
            <a:noFill/>
            <a:ln w="9525">
              <a:solidFill>
                <a:srgbClr val="CCECFF"/>
              </a:solidFill>
              <a:round/>
              <a:headEnd/>
              <a:tailEnd/>
            </a:ln>
          </p:spPr>
          <p:txBody>
            <a:bodyPr wrap="none" anchor="ctr"/>
            <a:lstStyle/>
            <a:p>
              <a:endParaRPr lang="en-US" dirty="0">
                <a:latin typeface="Agilent TT Cond" pitchFamily="34" charset="0"/>
              </a:endParaRPr>
            </a:p>
          </p:txBody>
        </p:sp>
        <p:sp>
          <p:nvSpPr>
            <p:cNvPr id="141" name="Line 55"/>
            <p:cNvSpPr>
              <a:spLocks noChangeShapeType="1"/>
            </p:cNvSpPr>
            <p:nvPr/>
          </p:nvSpPr>
          <p:spPr bwMode="auto">
            <a:xfrm>
              <a:off x="2078" y="2035"/>
              <a:ext cx="973" cy="0"/>
            </a:xfrm>
            <a:prstGeom prst="line">
              <a:avLst/>
            </a:prstGeom>
            <a:noFill/>
            <a:ln w="9525">
              <a:solidFill>
                <a:srgbClr val="CCECFF"/>
              </a:solidFill>
              <a:round/>
              <a:headEnd/>
              <a:tailEnd/>
            </a:ln>
          </p:spPr>
          <p:txBody>
            <a:bodyPr wrap="none" anchor="ctr"/>
            <a:lstStyle/>
            <a:p>
              <a:endParaRPr lang="en-US" dirty="0">
                <a:latin typeface="Agilent TT Cond" pitchFamily="34" charset="0"/>
              </a:endParaRPr>
            </a:p>
          </p:txBody>
        </p:sp>
        <p:sp>
          <p:nvSpPr>
            <p:cNvPr id="142" name="Line 56"/>
            <p:cNvSpPr>
              <a:spLocks noChangeShapeType="1"/>
            </p:cNvSpPr>
            <p:nvPr/>
          </p:nvSpPr>
          <p:spPr bwMode="auto">
            <a:xfrm>
              <a:off x="2079" y="2035"/>
              <a:ext cx="974" cy="136"/>
            </a:xfrm>
            <a:prstGeom prst="line">
              <a:avLst/>
            </a:prstGeom>
            <a:noFill/>
            <a:ln w="9525">
              <a:solidFill>
                <a:srgbClr val="CCECFF"/>
              </a:solidFill>
              <a:round/>
              <a:headEnd/>
              <a:tailEnd/>
            </a:ln>
          </p:spPr>
          <p:txBody>
            <a:bodyPr wrap="none" anchor="ctr"/>
            <a:lstStyle/>
            <a:p>
              <a:endParaRPr lang="en-US" dirty="0">
                <a:latin typeface="Agilent TT Cond" pitchFamily="34" charset="0"/>
              </a:endParaRPr>
            </a:p>
          </p:txBody>
        </p:sp>
        <p:sp>
          <p:nvSpPr>
            <p:cNvPr id="143" name="Line 57"/>
            <p:cNvSpPr>
              <a:spLocks noChangeShapeType="1"/>
            </p:cNvSpPr>
            <p:nvPr/>
          </p:nvSpPr>
          <p:spPr bwMode="auto">
            <a:xfrm>
              <a:off x="2080" y="2035"/>
              <a:ext cx="511" cy="328"/>
            </a:xfrm>
            <a:prstGeom prst="line">
              <a:avLst/>
            </a:prstGeom>
            <a:noFill/>
            <a:ln w="9525">
              <a:solidFill>
                <a:srgbClr val="CCECFF"/>
              </a:solidFill>
              <a:round/>
              <a:headEnd/>
              <a:tailEnd/>
            </a:ln>
          </p:spPr>
          <p:txBody>
            <a:bodyPr wrap="none" anchor="ctr"/>
            <a:lstStyle/>
            <a:p>
              <a:endParaRPr lang="en-US" dirty="0">
                <a:latin typeface="Agilent TT Cond" pitchFamily="34" charset="0"/>
              </a:endParaRPr>
            </a:p>
          </p:txBody>
        </p:sp>
        <p:sp>
          <p:nvSpPr>
            <p:cNvPr id="144" name="Line 58"/>
            <p:cNvSpPr>
              <a:spLocks noChangeShapeType="1"/>
            </p:cNvSpPr>
            <p:nvPr/>
          </p:nvSpPr>
          <p:spPr bwMode="auto">
            <a:xfrm flipH="1">
              <a:off x="2592" y="2035"/>
              <a:ext cx="457" cy="328"/>
            </a:xfrm>
            <a:prstGeom prst="line">
              <a:avLst/>
            </a:prstGeom>
            <a:noFill/>
            <a:ln w="9525">
              <a:solidFill>
                <a:srgbClr val="CCECFF"/>
              </a:solidFill>
              <a:round/>
              <a:headEnd/>
              <a:tailEnd/>
            </a:ln>
          </p:spPr>
          <p:txBody>
            <a:bodyPr wrap="none" anchor="ctr"/>
            <a:lstStyle/>
            <a:p>
              <a:endParaRPr lang="en-US" dirty="0">
                <a:latin typeface="Agilent TT Cond" pitchFamily="34" charset="0"/>
              </a:endParaRPr>
            </a:p>
          </p:txBody>
        </p:sp>
        <p:sp>
          <p:nvSpPr>
            <p:cNvPr id="145" name="Line 59"/>
            <p:cNvSpPr>
              <a:spLocks noChangeShapeType="1"/>
            </p:cNvSpPr>
            <p:nvPr/>
          </p:nvSpPr>
          <p:spPr bwMode="auto">
            <a:xfrm flipH="1">
              <a:off x="2692" y="2170"/>
              <a:ext cx="359" cy="190"/>
            </a:xfrm>
            <a:prstGeom prst="line">
              <a:avLst/>
            </a:prstGeom>
            <a:noFill/>
            <a:ln w="9525">
              <a:solidFill>
                <a:srgbClr val="CCECFF"/>
              </a:solidFill>
              <a:round/>
              <a:headEnd/>
              <a:tailEnd/>
            </a:ln>
          </p:spPr>
          <p:txBody>
            <a:bodyPr wrap="none" anchor="ctr"/>
            <a:lstStyle/>
            <a:p>
              <a:endParaRPr lang="en-US" dirty="0">
                <a:latin typeface="Agilent TT Cond" pitchFamily="34" charset="0"/>
              </a:endParaRPr>
            </a:p>
          </p:txBody>
        </p:sp>
        <p:sp>
          <p:nvSpPr>
            <p:cNvPr id="146" name="Freeform 60"/>
            <p:cNvSpPr>
              <a:spLocks/>
            </p:cNvSpPr>
            <p:nvPr/>
          </p:nvSpPr>
          <p:spPr bwMode="auto">
            <a:xfrm>
              <a:off x="2080" y="2015"/>
              <a:ext cx="970" cy="40"/>
            </a:xfrm>
            <a:custGeom>
              <a:avLst/>
              <a:gdLst>
                <a:gd name="T0" fmla="*/ 0 w 4452"/>
                <a:gd name="T1" fmla="*/ 0 h 174"/>
                <a:gd name="T2" fmla="*/ 0 w 4452"/>
                <a:gd name="T3" fmla="*/ 0 h 174"/>
                <a:gd name="T4" fmla="*/ 0 w 4452"/>
                <a:gd name="T5" fmla="*/ 0 h 174"/>
                <a:gd name="T6" fmla="*/ 1 w 4452"/>
                <a:gd name="T7" fmla="*/ 0 h 174"/>
                <a:gd name="T8" fmla="*/ 1 w 4452"/>
                <a:gd name="T9" fmla="*/ 0 h 174"/>
                <a:gd name="T10" fmla="*/ 1 w 4452"/>
                <a:gd name="T11" fmla="*/ 0 h 174"/>
                <a:gd name="T12" fmla="*/ 1 w 4452"/>
                <a:gd name="T13" fmla="*/ 0 h 174"/>
                <a:gd name="T14" fmla="*/ 2 w 4452"/>
                <a:gd name="T15" fmla="*/ 0 h 174"/>
                <a:gd name="T16" fmla="*/ 2 w 4452"/>
                <a:gd name="T17" fmla="*/ 0 h 174"/>
                <a:gd name="T18" fmla="*/ 2 w 4452"/>
                <a:gd name="T19" fmla="*/ 0 h 174"/>
                <a:gd name="T20" fmla="*/ 2 w 4452"/>
                <a:gd name="T21" fmla="*/ 0 h 174"/>
                <a:gd name="T22" fmla="*/ 2 w 4452"/>
                <a:gd name="T23" fmla="*/ 0 h 174"/>
                <a:gd name="T24" fmla="*/ 3 w 4452"/>
                <a:gd name="T25" fmla="*/ 0 h 174"/>
                <a:gd name="T26" fmla="*/ 3 w 4452"/>
                <a:gd name="T27" fmla="*/ 0 h 174"/>
                <a:gd name="T28" fmla="*/ 3 w 4452"/>
                <a:gd name="T29" fmla="*/ 0 h 174"/>
                <a:gd name="T30" fmla="*/ 3 w 4452"/>
                <a:gd name="T31" fmla="*/ 0 h 174"/>
                <a:gd name="T32" fmla="*/ 3 w 4452"/>
                <a:gd name="T33" fmla="*/ 0 h 174"/>
                <a:gd name="T34" fmla="*/ 4 w 4452"/>
                <a:gd name="T35" fmla="*/ 0 h 174"/>
                <a:gd name="T36" fmla="*/ 4 w 4452"/>
                <a:gd name="T37" fmla="*/ 0 h 174"/>
                <a:gd name="T38" fmla="*/ 4 w 4452"/>
                <a:gd name="T39" fmla="*/ 0 h 174"/>
                <a:gd name="T40" fmla="*/ 4 w 4452"/>
                <a:gd name="T41" fmla="*/ 0 h 174"/>
                <a:gd name="T42" fmla="*/ 5 w 4452"/>
                <a:gd name="T43" fmla="*/ 0 h 174"/>
                <a:gd name="T44" fmla="*/ 5 w 4452"/>
                <a:gd name="T45" fmla="*/ 0 h 174"/>
                <a:gd name="T46" fmla="*/ 5 w 4452"/>
                <a:gd name="T47" fmla="*/ 0 h 174"/>
                <a:gd name="T48" fmla="*/ 5 w 4452"/>
                <a:gd name="T49" fmla="*/ 0 h 174"/>
                <a:gd name="T50" fmla="*/ 5 w 4452"/>
                <a:gd name="T51" fmla="*/ 0 h 174"/>
                <a:gd name="T52" fmla="*/ 6 w 4452"/>
                <a:gd name="T53" fmla="*/ 0 h 174"/>
                <a:gd name="T54" fmla="*/ 6 w 4452"/>
                <a:gd name="T55" fmla="*/ 0 h 174"/>
                <a:gd name="T56" fmla="*/ 6 w 4452"/>
                <a:gd name="T57" fmla="*/ 0 h 174"/>
                <a:gd name="T58" fmla="*/ 7 w 4452"/>
                <a:gd name="T59" fmla="*/ 0 h 174"/>
                <a:gd name="T60" fmla="*/ 7 w 4452"/>
                <a:gd name="T61" fmla="*/ 0 h 174"/>
                <a:gd name="T62" fmla="*/ 7 w 4452"/>
                <a:gd name="T63" fmla="*/ 0 h 174"/>
                <a:gd name="T64" fmla="*/ 7 w 4452"/>
                <a:gd name="T65" fmla="*/ 0 h 174"/>
                <a:gd name="T66" fmla="*/ 7 w 4452"/>
                <a:gd name="T67" fmla="*/ 0 h 174"/>
                <a:gd name="T68" fmla="*/ 8 w 4452"/>
                <a:gd name="T69" fmla="*/ 0 h 174"/>
                <a:gd name="T70" fmla="*/ 8 w 4452"/>
                <a:gd name="T71" fmla="*/ 0 h 174"/>
                <a:gd name="T72" fmla="*/ 8 w 4452"/>
                <a:gd name="T73" fmla="*/ 0 h 174"/>
                <a:gd name="T74" fmla="*/ 8 w 4452"/>
                <a:gd name="T75" fmla="*/ 0 h 174"/>
                <a:gd name="T76" fmla="*/ 8 w 4452"/>
                <a:gd name="T77" fmla="*/ 0 h 174"/>
                <a:gd name="T78" fmla="*/ 9 w 4452"/>
                <a:gd name="T79" fmla="*/ 0 h 174"/>
                <a:gd name="T80" fmla="*/ 9 w 4452"/>
                <a:gd name="T81" fmla="*/ 0 h 174"/>
                <a:gd name="T82" fmla="*/ 9 w 4452"/>
                <a:gd name="T83" fmla="*/ 0 h 174"/>
                <a:gd name="T84" fmla="*/ 10 w 4452"/>
                <a:gd name="T85" fmla="*/ 0 h 174"/>
                <a:gd name="T86" fmla="*/ 10 w 4452"/>
                <a:gd name="T87" fmla="*/ 0 h 174"/>
                <a:gd name="T88" fmla="*/ 10 w 4452"/>
                <a:gd name="T89" fmla="*/ 0 h 174"/>
                <a:gd name="T90" fmla="*/ 10 w 4452"/>
                <a:gd name="T91" fmla="*/ 0 h 1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52"/>
                <a:gd name="T139" fmla="*/ 0 h 174"/>
                <a:gd name="T140" fmla="*/ 4452 w 4452"/>
                <a:gd name="T141" fmla="*/ 174 h 1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52" h="174">
                  <a:moveTo>
                    <a:pt x="0" y="91"/>
                  </a:moveTo>
                  <a:cubicBezTo>
                    <a:pt x="9" y="103"/>
                    <a:pt x="28" y="174"/>
                    <a:pt x="52" y="161"/>
                  </a:cubicBezTo>
                  <a:cubicBezTo>
                    <a:pt x="76" y="148"/>
                    <a:pt x="112" y="14"/>
                    <a:pt x="144" y="14"/>
                  </a:cubicBezTo>
                  <a:cubicBezTo>
                    <a:pt x="176" y="14"/>
                    <a:pt x="212" y="161"/>
                    <a:pt x="246" y="161"/>
                  </a:cubicBezTo>
                  <a:cubicBezTo>
                    <a:pt x="280" y="161"/>
                    <a:pt x="313" y="16"/>
                    <a:pt x="346" y="17"/>
                  </a:cubicBezTo>
                  <a:cubicBezTo>
                    <a:pt x="379" y="18"/>
                    <a:pt x="413" y="164"/>
                    <a:pt x="446" y="164"/>
                  </a:cubicBezTo>
                  <a:cubicBezTo>
                    <a:pt x="479" y="164"/>
                    <a:pt x="510" y="14"/>
                    <a:pt x="543" y="14"/>
                  </a:cubicBezTo>
                  <a:cubicBezTo>
                    <a:pt x="576" y="14"/>
                    <a:pt x="611" y="163"/>
                    <a:pt x="644" y="164"/>
                  </a:cubicBezTo>
                  <a:cubicBezTo>
                    <a:pt x="677" y="165"/>
                    <a:pt x="706" y="18"/>
                    <a:pt x="741" y="17"/>
                  </a:cubicBezTo>
                  <a:cubicBezTo>
                    <a:pt x="776" y="16"/>
                    <a:pt x="818" y="159"/>
                    <a:pt x="853" y="159"/>
                  </a:cubicBezTo>
                  <a:cubicBezTo>
                    <a:pt x="888" y="159"/>
                    <a:pt x="917" y="16"/>
                    <a:pt x="950" y="16"/>
                  </a:cubicBezTo>
                  <a:cubicBezTo>
                    <a:pt x="983" y="16"/>
                    <a:pt x="1019" y="156"/>
                    <a:pt x="1053" y="156"/>
                  </a:cubicBezTo>
                  <a:cubicBezTo>
                    <a:pt x="1087" y="156"/>
                    <a:pt x="1121" y="16"/>
                    <a:pt x="1155" y="16"/>
                  </a:cubicBezTo>
                  <a:cubicBezTo>
                    <a:pt x="1189" y="16"/>
                    <a:pt x="1221" y="156"/>
                    <a:pt x="1255" y="156"/>
                  </a:cubicBezTo>
                  <a:cubicBezTo>
                    <a:pt x="1289" y="156"/>
                    <a:pt x="1327" y="16"/>
                    <a:pt x="1361" y="16"/>
                  </a:cubicBezTo>
                  <a:cubicBezTo>
                    <a:pt x="1395" y="16"/>
                    <a:pt x="1424" y="159"/>
                    <a:pt x="1457" y="159"/>
                  </a:cubicBezTo>
                  <a:cubicBezTo>
                    <a:pt x="1490" y="159"/>
                    <a:pt x="1526" y="18"/>
                    <a:pt x="1560" y="19"/>
                  </a:cubicBezTo>
                  <a:cubicBezTo>
                    <a:pt x="1594" y="20"/>
                    <a:pt x="1629" y="163"/>
                    <a:pt x="1663" y="162"/>
                  </a:cubicBezTo>
                  <a:cubicBezTo>
                    <a:pt x="1697" y="161"/>
                    <a:pt x="1728" y="12"/>
                    <a:pt x="1762" y="12"/>
                  </a:cubicBezTo>
                  <a:cubicBezTo>
                    <a:pt x="1796" y="12"/>
                    <a:pt x="1831" y="158"/>
                    <a:pt x="1865" y="159"/>
                  </a:cubicBezTo>
                  <a:cubicBezTo>
                    <a:pt x="1899" y="160"/>
                    <a:pt x="1934" y="16"/>
                    <a:pt x="1968" y="16"/>
                  </a:cubicBezTo>
                  <a:cubicBezTo>
                    <a:pt x="2002" y="16"/>
                    <a:pt x="2033" y="159"/>
                    <a:pt x="2067" y="159"/>
                  </a:cubicBezTo>
                  <a:cubicBezTo>
                    <a:pt x="2101" y="159"/>
                    <a:pt x="2136" y="16"/>
                    <a:pt x="2170" y="16"/>
                  </a:cubicBezTo>
                  <a:cubicBezTo>
                    <a:pt x="2204" y="16"/>
                    <a:pt x="2236" y="159"/>
                    <a:pt x="2270" y="159"/>
                  </a:cubicBezTo>
                  <a:cubicBezTo>
                    <a:pt x="2304" y="159"/>
                    <a:pt x="2338" y="16"/>
                    <a:pt x="2372" y="16"/>
                  </a:cubicBezTo>
                  <a:cubicBezTo>
                    <a:pt x="2406" y="16"/>
                    <a:pt x="2441" y="159"/>
                    <a:pt x="2475" y="159"/>
                  </a:cubicBezTo>
                  <a:cubicBezTo>
                    <a:pt x="2509" y="159"/>
                    <a:pt x="2544" y="16"/>
                    <a:pt x="2578" y="16"/>
                  </a:cubicBezTo>
                  <a:cubicBezTo>
                    <a:pt x="2612" y="16"/>
                    <a:pt x="2647" y="156"/>
                    <a:pt x="2681" y="156"/>
                  </a:cubicBezTo>
                  <a:cubicBezTo>
                    <a:pt x="2715" y="156"/>
                    <a:pt x="2746" y="16"/>
                    <a:pt x="2780" y="16"/>
                  </a:cubicBezTo>
                  <a:cubicBezTo>
                    <a:pt x="2814" y="16"/>
                    <a:pt x="2849" y="159"/>
                    <a:pt x="2883" y="159"/>
                  </a:cubicBezTo>
                  <a:cubicBezTo>
                    <a:pt x="2917" y="159"/>
                    <a:pt x="2949" y="16"/>
                    <a:pt x="2983" y="16"/>
                  </a:cubicBezTo>
                  <a:cubicBezTo>
                    <a:pt x="3017" y="16"/>
                    <a:pt x="3051" y="156"/>
                    <a:pt x="3085" y="156"/>
                  </a:cubicBezTo>
                  <a:cubicBezTo>
                    <a:pt x="3119" y="156"/>
                    <a:pt x="3151" y="16"/>
                    <a:pt x="3185" y="16"/>
                  </a:cubicBezTo>
                  <a:cubicBezTo>
                    <a:pt x="3219" y="16"/>
                    <a:pt x="3257" y="159"/>
                    <a:pt x="3291" y="159"/>
                  </a:cubicBezTo>
                  <a:cubicBezTo>
                    <a:pt x="3325" y="159"/>
                    <a:pt x="3356" y="16"/>
                    <a:pt x="3390" y="16"/>
                  </a:cubicBezTo>
                  <a:cubicBezTo>
                    <a:pt x="3424" y="16"/>
                    <a:pt x="3459" y="162"/>
                    <a:pt x="3493" y="162"/>
                  </a:cubicBezTo>
                  <a:cubicBezTo>
                    <a:pt x="3527" y="162"/>
                    <a:pt x="3559" y="19"/>
                    <a:pt x="3593" y="19"/>
                  </a:cubicBezTo>
                  <a:cubicBezTo>
                    <a:pt x="3627" y="19"/>
                    <a:pt x="3664" y="160"/>
                    <a:pt x="3698" y="159"/>
                  </a:cubicBezTo>
                  <a:cubicBezTo>
                    <a:pt x="3732" y="158"/>
                    <a:pt x="3761" y="16"/>
                    <a:pt x="3795" y="16"/>
                  </a:cubicBezTo>
                  <a:cubicBezTo>
                    <a:pt x="3829" y="16"/>
                    <a:pt x="3867" y="159"/>
                    <a:pt x="3901" y="159"/>
                  </a:cubicBezTo>
                  <a:cubicBezTo>
                    <a:pt x="3935" y="159"/>
                    <a:pt x="3966" y="16"/>
                    <a:pt x="4000" y="16"/>
                  </a:cubicBezTo>
                  <a:cubicBezTo>
                    <a:pt x="4034" y="16"/>
                    <a:pt x="4072" y="159"/>
                    <a:pt x="4106" y="159"/>
                  </a:cubicBezTo>
                  <a:cubicBezTo>
                    <a:pt x="4140" y="159"/>
                    <a:pt x="4169" y="16"/>
                    <a:pt x="4203" y="16"/>
                  </a:cubicBezTo>
                  <a:cubicBezTo>
                    <a:pt x="4237" y="16"/>
                    <a:pt x="4278" y="160"/>
                    <a:pt x="4312" y="159"/>
                  </a:cubicBezTo>
                  <a:cubicBezTo>
                    <a:pt x="4346" y="158"/>
                    <a:pt x="4382" y="24"/>
                    <a:pt x="4405" y="12"/>
                  </a:cubicBezTo>
                  <a:cubicBezTo>
                    <a:pt x="4428" y="0"/>
                    <a:pt x="4442" y="72"/>
                    <a:pt x="4452" y="87"/>
                  </a:cubicBezTo>
                </a:path>
              </a:pathLst>
            </a:custGeom>
            <a:noFill/>
            <a:ln w="19050">
              <a:solidFill>
                <a:srgbClr val="008000"/>
              </a:solidFill>
              <a:round/>
              <a:headEnd/>
              <a:tailEnd/>
            </a:ln>
          </p:spPr>
          <p:txBody>
            <a:bodyPr wrap="none" anchor="ctr"/>
            <a:lstStyle/>
            <a:p>
              <a:endParaRPr lang="en-US" dirty="0">
                <a:latin typeface="Agilent TT Cond" pitchFamily="34" charset="0"/>
              </a:endParaRPr>
            </a:p>
          </p:txBody>
        </p:sp>
        <p:sp>
          <p:nvSpPr>
            <p:cNvPr id="147" name="Freeform 61"/>
            <p:cNvSpPr>
              <a:spLocks/>
            </p:cNvSpPr>
            <p:nvPr/>
          </p:nvSpPr>
          <p:spPr bwMode="auto">
            <a:xfrm>
              <a:off x="2082" y="2018"/>
              <a:ext cx="968" cy="165"/>
            </a:xfrm>
            <a:custGeom>
              <a:avLst/>
              <a:gdLst>
                <a:gd name="T0" fmla="*/ 0 w 4445"/>
                <a:gd name="T1" fmla="*/ 0 h 714"/>
                <a:gd name="T2" fmla="*/ 0 w 4445"/>
                <a:gd name="T3" fmla="*/ 0 h 714"/>
                <a:gd name="T4" fmla="*/ 0 w 4445"/>
                <a:gd name="T5" fmla="*/ 0 h 714"/>
                <a:gd name="T6" fmla="*/ 0 w 4445"/>
                <a:gd name="T7" fmla="*/ 0 h 714"/>
                <a:gd name="T8" fmla="*/ 1 w 4445"/>
                <a:gd name="T9" fmla="*/ 0 h 714"/>
                <a:gd name="T10" fmla="*/ 1 w 4445"/>
                <a:gd name="T11" fmla="*/ 0 h 714"/>
                <a:gd name="T12" fmla="*/ 1 w 4445"/>
                <a:gd name="T13" fmla="*/ 0 h 714"/>
                <a:gd name="T14" fmla="*/ 2 w 4445"/>
                <a:gd name="T15" fmla="*/ 1 h 714"/>
                <a:gd name="T16" fmla="*/ 2 w 4445"/>
                <a:gd name="T17" fmla="*/ 0 h 714"/>
                <a:gd name="T18" fmla="*/ 2 w 4445"/>
                <a:gd name="T19" fmla="*/ 1 h 714"/>
                <a:gd name="T20" fmla="*/ 2 w 4445"/>
                <a:gd name="T21" fmla="*/ 0 h 714"/>
                <a:gd name="T22" fmla="*/ 2 w 4445"/>
                <a:gd name="T23" fmla="*/ 1 h 714"/>
                <a:gd name="T24" fmla="*/ 3 w 4445"/>
                <a:gd name="T25" fmla="*/ 0 h 714"/>
                <a:gd name="T26" fmla="*/ 3 w 4445"/>
                <a:gd name="T27" fmla="*/ 1 h 714"/>
                <a:gd name="T28" fmla="*/ 3 w 4445"/>
                <a:gd name="T29" fmla="*/ 0 h 714"/>
                <a:gd name="T30" fmla="*/ 3 w 4445"/>
                <a:gd name="T31" fmla="*/ 1 h 714"/>
                <a:gd name="T32" fmla="*/ 3 w 4445"/>
                <a:gd name="T33" fmla="*/ 1 h 714"/>
                <a:gd name="T34" fmla="*/ 4 w 4445"/>
                <a:gd name="T35" fmla="*/ 1 h 714"/>
                <a:gd name="T36" fmla="*/ 4 w 4445"/>
                <a:gd name="T37" fmla="*/ 1 h 714"/>
                <a:gd name="T38" fmla="*/ 4 w 4445"/>
                <a:gd name="T39" fmla="*/ 1 h 714"/>
                <a:gd name="T40" fmla="*/ 4 w 4445"/>
                <a:gd name="T41" fmla="*/ 1 h 714"/>
                <a:gd name="T42" fmla="*/ 5 w 4445"/>
                <a:gd name="T43" fmla="*/ 1 h 714"/>
                <a:gd name="T44" fmla="*/ 5 w 4445"/>
                <a:gd name="T45" fmla="*/ 1 h 714"/>
                <a:gd name="T46" fmla="*/ 5 w 4445"/>
                <a:gd name="T47" fmla="*/ 1 h 714"/>
                <a:gd name="T48" fmla="*/ 5 w 4445"/>
                <a:gd name="T49" fmla="*/ 1 h 714"/>
                <a:gd name="T50" fmla="*/ 5 w 4445"/>
                <a:gd name="T51" fmla="*/ 1 h 714"/>
                <a:gd name="T52" fmla="*/ 6 w 4445"/>
                <a:gd name="T53" fmla="*/ 1 h 714"/>
                <a:gd name="T54" fmla="*/ 6 w 4445"/>
                <a:gd name="T55" fmla="*/ 1 h 714"/>
                <a:gd name="T56" fmla="*/ 6 w 4445"/>
                <a:gd name="T57" fmla="*/ 1 h 714"/>
                <a:gd name="T58" fmla="*/ 6 w 4445"/>
                <a:gd name="T59" fmla="*/ 1 h 714"/>
                <a:gd name="T60" fmla="*/ 7 w 4445"/>
                <a:gd name="T61" fmla="*/ 1 h 714"/>
                <a:gd name="T62" fmla="*/ 7 w 4445"/>
                <a:gd name="T63" fmla="*/ 2 h 714"/>
                <a:gd name="T64" fmla="*/ 7 w 4445"/>
                <a:gd name="T65" fmla="*/ 1 h 714"/>
                <a:gd name="T66" fmla="*/ 7 w 4445"/>
                <a:gd name="T67" fmla="*/ 2 h 714"/>
                <a:gd name="T68" fmla="*/ 8 w 4445"/>
                <a:gd name="T69" fmla="*/ 1 h 714"/>
                <a:gd name="T70" fmla="*/ 8 w 4445"/>
                <a:gd name="T71" fmla="*/ 2 h 714"/>
                <a:gd name="T72" fmla="*/ 8 w 4445"/>
                <a:gd name="T73" fmla="*/ 1 h 714"/>
                <a:gd name="T74" fmla="*/ 8 w 4445"/>
                <a:gd name="T75" fmla="*/ 2 h 714"/>
                <a:gd name="T76" fmla="*/ 8 w 4445"/>
                <a:gd name="T77" fmla="*/ 1 h 714"/>
                <a:gd name="T78" fmla="*/ 9 w 4445"/>
                <a:gd name="T79" fmla="*/ 2 h 714"/>
                <a:gd name="T80" fmla="*/ 9 w 4445"/>
                <a:gd name="T81" fmla="*/ 1 h 714"/>
                <a:gd name="T82" fmla="*/ 9 w 4445"/>
                <a:gd name="T83" fmla="*/ 2 h 714"/>
                <a:gd name="T84" fmla="*/ 9 w 4445"/>
                <a:gd name="T85" fmla="*/ 2 h 714"/>
                <a:gd name="T86" fmla="*/ 10 w 4445"/>
                <a:gd name="T87" fmla="*/ 2 h 714"/>
                <a:gd name="T88" fmla="*/ 10 w 4445"/>
                <a:gd name="T89" fmla="*/ 2 h 714"/>
                <a:gd name="T90" fmla="*/ 10 w 4445"/>
                <a:gd name="T91" fmla="*/ 2 h 7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45"/>
                <a:gd name="T139" fmla="*/ 0 h 714"/>
                <a:gd name="T140" fmla="*/ 4445 w 4445"/>
                <a:gd name="T141" fmla="*/ 714 h 7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45" h="714">
                  <a:moveTo>
                    <a:pt x="0" y="69"/>
                  </a:moveTo>
                  <a:cubicBezTo>
                    <a:pt x="8" y="81"/>
                    <a:pt x="24" y="148"/>
                    <a:pt x="48" y="137"/>
                  </a:cubicBezTo>
                  <a:cubicBezTo>
                    <a:pt x="72" y="126"/>
                    <a:pt x="111" y="0"/>
                    <a:pt x="143" y="4"/>
                  </a:cubicBezTo>
                  <a:cubicBezTo>
                    <a:pt x="175" y="8"/>
                    <a:pt x="206" y="159"/>
                    <a:pt x="241" y="164"/>
                  </a:cubicBezTo>
                  <a:cubicBezTo>
                    <a:pt x="276" y="169"/>
                    <a:pt x="318" y="30"/>
                    <a:pt x="351" y="35"/>
                  </a:cubicBezTo>
                  <a:cubicBezTo>
                    <a:pt x="384" y="40"/>
                    <a:pt x="404" y="190"/>
                    <a:pt x="438" y="194"/>
                  </a:cubicBezTo>
                  <a:cubicBezTo>
                    <a:pt x="472" y="198"/>
                    <a:pt x="522" y="54"/>
                    <a:pt x="555" y="58"/>
                  </a:cubicBezTo>
                  <a:cubicBezTo>
                    <a:pt x="587" y="62"/>
                    <a:pt x="602" y="215"/>
                    <a:pt x="635" y="220"/>
                  </a:cubicBezTo>
                  <a:cubicBezTo>
                    <a:pt x="667" y="226"/>
                    <a:pt x="716" y="84"/>
                    <a:pt x="751" y="88"/>
                  </a:cubicBezTo>
                  <a:cubicBezTo>
                    <a:pt x="785" y="91"/>
                    <a:pt x="808" y="239"/>
                    <a:pt x="842" y="244"/>
                  </a:cubicBezTo>
                  <a:cubicBezTo>
                    <a:pt x="877" y="248"/>
                    <a:pt x="925" y="110"/>
                    <a:pt x="958" y="115"/>
                  </a:cubicBezTo>
                  <a:cubicBezTo>
                    <a:pt x="990" y="119"/>
                    <a:pt x="1007" y="263"/>
                    <a:pt x="1041" y="268"/>
                  </a:cubicBezTo>
                  <a:cubicBezTo>
                    <a:pt x="1075" y="272"/>
                    <a:pt x="1127" y="138"/>
                    <a:pt x="1161" y="143"/>
                  </a:cubicBezTo>
                  <a:cubicBezTo>
                    <a:pt x="1195" y="147"/>
                    <a:pt x="1207" y="290"/>
                    <a:pt x="1241" y="295"/>
                  </a:cubicBezTo>
                  <a:cubicBezTo>
                    <a:pt x="1275" y="299"/>
                    <a:pt x="1331" y="166"/>
                    <a:pt x="1365" y="170"/>
                  </a:cubicBezTo>
                  <a:cubicBezTo>
                    <a:pt x="1399" y="175"/>
                    <a:pt x="1408" y="321"/>
                    <a:pt x="1441" y="325"/>
                  </a:cubicBezTo>
                  <a:cubicBezTo>
                    <a:pt x="1474" y="330"/>
                    <a:pt x="1528" y="195"/>
                    <a:pt x="1562" y="200"/>
                  </a:cubicBezTo>
                  <a:cubicBezTo>
                    <a:pt x="1595" y="206"/>
                    <a:pt x="1611" y="352"/>
                    <a:pt x="1645" y="356"/>
                  </a:cubicBezTo>
                  <a:cubicBezTo>
                    <a:pt x="1678" y="360"/>
                    <a:pt x="1729" y="216"/>
                    <a:pt x="1763" y="221"/>
                  </a:cubicBezTo>
                  <a:cubicBezTo>
                    <a:pt x="1797" y="225"/>
                    <a:pt x="1812" y="375"/>
                    <a:pt x="1845" y="380"/>
                  </a:cubicBezTo>
                  <a:cubicBezTo>
                    <a:pt x="1879" y="386"/>
                    <a:pt x="1933" y="248"/>
                    <a:pt x="1966" y="252"/>
                  </a:cubicBezTo>
                  <a:cubicBezTo>
                    <a:pt x="2000" y="257"/>
                    <a:pt x="2012" y="403"/>
                    <a:pt x="2045" y="408"/>
                  </a:cubicBezTo>
                  <a:cubicBezTo>
                    <a:pt x="2079" y="412"/>
                    <a:pt x="2133" y="275"/>
                    <a:pt x="2167" y="280"/>
                  </a:cubicBezTo>
                  <a:cubicBezTo>
                    <a:pt x="2200" y="284"/>
                    <a:pt x="2213" y="430"/>
                    <a:pt x="2246" y="435"/>
                  </a:cubicBezTo>
                  <a:cubicBezTo>
                    <a:pt x="2280" y="440"/>
                    <a:pt x="2333" y="302"/>
                    <a:pt x="2367" y="307"/>
                  </a:cubicBezTo>
                  <a:cubicBezTo>
                    <a:pt x="2400" y="312"/>
                    <a:pt x="2416" y="458"/>
                    <a:pt x="2449" y="463"/>
                  </a:cubicBezTo>
                  <a:cubicBezTo>
                    <a:pt x="2483" y="467"/>
                    <a:pt x="2537" y="330"/>
                    <a:pt x="2571" y="335"/>
                  </a:cubicBezTo>
                  <a:cubicBezTo>
                    <a:pt x="2605" y="339"/>
                    <a:pt x="2620" y="483"/>
                    <a:pt x="2654" y="487"/>
                  </a:cubicBezTo>
                  <a:cubicBezTo>
                    <a:pt x="2688" y="492"/>
                    <a:pt x="2737" y="358"/>
                    <a:pt x="2771" y="362"/>
                  </a:cubicBezTo>
                  <a:cubicBezTo>
                    <a:pt x="2805" y="367"/>
                    <a:pt x="2820" y="513"/>
                    <a:pt x="2854" y="518"/>
                  </a:cubicBezTo>
                  <a:cubicBezTo>
                    <a:pt x="2887" y="522"/>
                    <a:pt x="2938" y="385"/>
                    <a:pt x="2972" y="390"/>
                  </a:cubicBezTo>
                  <a:cubicBezTo>
                    <a:pt x="3006" y="394"/>
                    <a:pt x="3021" y="537"/>
                    <a:pt x="3054" y="542"/>
                  </a:cubicBezTo>
                  <a:cubicBezTo>
                    <a:pt x="3088" y="547"/>
                    <a:pt x="3139" y="412"/>
                    <a:pt x="3172" y="417"/>
                  </a:cubicBezTo>
                  <a:cubicBezTo>
                    <a:pt x="3206" y="421"/>
                    <a:pt x="3224" y="568"/>
                    <a:pt x="3258" y="573"/>
                  </a:cubicBezTo>
                  <a:cubicBezTo>
                    <a:pt x="3292" y="577"/>
                    <a:pt x="3342" y="440"/>
                    <a:pt x="3375" y="444"/>
                  </a:cubicBezTo>
                  <a:cubicBezTo>
                    <a:pt x="3409" y="449"/>
                    <a:pt x="3424" y="598"/>
                    <a:pt x="3458" y="603"/>
                  </a:cubicBezTo>
                  <a:cubicBezTo>
                    <a:pt x="3491" y="608"/>
                    <a:pt x="3542" y="470"/>
                    <a:pt x="3576" y="475"/>
                  </a:cubicBezTo>
                  <a:cubicBezTo>
                    <a:pt x="3610" y="479"/>
                    <a:pt x="3627" y="624"/>
                    <a:pt x="3661" y="628"/>
                  </a:cubicBezTo>
                  <a:cubicBezTo>
                    <a:pt x="3695" y="631"/>
                    <a:pt x="3743" y="495"/>
                    <a:pt x="3777" y="499"/>
                  </a:cubicBezTo>
                  <a:cubicBezTo>
                    <a:pt x="3810" y="504"/>
                    <a:pt x="3829" y="651"/>
                    <a:pt x="3862" y="655"/>
                  </a:cubicBezTo>
                  <a:cubicBezTo>
                    <a:pt x="3896" y="660"/>
                    <a:pt x="3946" y="522"/>
                    <a:pt x="3980" y="527"/>
                  </a:cubicBezTo>
                  <a:cubicBezTo>
                    <a:pt x="4014" y="531"/>
                    <a:pt x="4032" y="678"/>
                    <a:pt x="4066" y="683"/>
                  </a:cubicBezTo>
                  <a:cubicBezTo>
                    <a:pt x="4099" y="687"/>
                    <a:pt x="4147" y="550"/>
                    <a:pt x="4181" y="554"/>
                  </a:cubicBezTo>
                  <a:cubicBezTo>
                    <a:pt x="4215" y="559"/>
                    <a:pt x="4236" y="707"/>
                    <a:pt x="4270" y="711"/>
                  </a:cubicBezTo>
                  <a:cubicBezTo>
                    <a:pt x="4303" y="714"/>
                    <a:pt x="4353" y="580"/>
                    <a:pt x="4382" y="578"/>
                  </a:cubicBezTo>
                  <a:cubicBezTo>
                    <a:pt x="4411" y="576"/>
                    <a:pt x="4432" y="673"/>
                    <a:pt x="4445" y="698"/>
                  </a:cubicBezTo>
                </a:path>
              </a:pathLst>
            </a:custGeom>
            <a:noFill/>
            <a:ln w="19050">
              <a:solidFill>
                <a:srgbClr val="008000"/>
              </a:solidFill>
              <a:round/>
              <a:headEnd/>
              <a:tailEnd/>
            </a:ln>
          </p:spPr>
          <p:txBody>
            <a:bodyPr wrap="none" anchor="ctr"/>
            <a:lstStyle/>
            <a:p>
              <a:endParaRPr lang="en-US" dirty="0">
                <a:latin typeface="Agilent TT Cond" pitchFamily="34" charset="0"/>
              </a:endParaRPr>
            </a:p>
          </p:txBody>
        </p:sp>
        <p:sp>
          <p:nvSpPr>
            <p:cNvPr id="148" name="Freeform 62"/>
            <p:cNvSpPr>
              <a:spLocks/>
            </p:cNvSpPr>
            <p:nvPr/>
          </p:nvSpPr>
          <p:spPr bwMode="auto">
            <a:xfrm>
              <a:off x="2081" y="2031"/>
              <a:ext cx="611" cy="344"/>
            </a:xfrm>
            <a:custGeom>
              <a:avLst/>
              <a:gdLst>
                <a:gd name="T0" fmla="*/ 0 w 2808"/>
                <a:gd name="T1" fmla="*/ 0 h 1479"/>
                <a:gd name="T2" fmla="*/ 0 w 2808"/>
                <a:gd name="T3" fmla="*/ 0 h 1479"/>
                <a:gd name="T4" fmla="*/ 0 w 2808"/>
                <a:gd name="T5" fmla="*/ 0 h 1479"/>
                <a:gd name="T6" fmla="*/ 0 w 2808"/>
                <a:gd name="T7" fmla="*/ 0 h 1479"/>
                <a:gd name="T8" fmla="*/ 1 w 2808"/>
                <a:gd name="T9" fmla="*/ 0 h 1479"/>
                <a:gd name="T10" fmla="*/ 1 w 2808"/>
                <a:gd name="T11" fmla="*/ 1 h 1479"/>
                <a:gd name="T12" fmla="*/ 1 w 2808"/>
                <a:gd name="T13" fmla="*/ 0 h 1479"/>
                <a:gd name="T14" fmla="*/ 1 w 2808"/>
                <a:gd name="T15" fmla="*/ 1 h 1479"/>
                <a:gd name="T16" fmla="*/ 2 w 2808"/>
                <a:gd name="T17" fmla="*/ 1 h 1479"/>
                <a:gd name="T18" fmla="*/ 2 w 2808"/>
                <a:gd name="T19" fmla="*/ 1 h 1479"/>
                <a:gd name="T20" fmla="*/ 2 w 2808"/>
                <a:gd name="T21" fmla="*/ 1 h 1479"/>
                <a:gd name="T22" fmla="*/ 2 w 2808"/>
                <a:gd name="T23" fmla="*/ 2 h 1479"/>
                <a:gd name="T24" fmla="*/ 2 w 2808"/>
                <a:gd name="T25" fmla="*/ 1 h 1479"/>
                <a:gd name="T26" fmla="*/ 2 w 2808"/>
                <a:gd name="T27" fmla="*/ 2 h 1479"/>
                <a:gd name="T28" fmla="*/ 3 w 2808"/>
                <a:gd name="T29" fmla="*/ 2 h 1479"/>
                <a:gd name="T30" fmla="*/ 3 w 2808"/>
                <a:gd name="T31" fmla="*/ 2 h 1479"/>
                <a:gd name="T32" fmla="*/ 3 w 2808"/>
                <a:gd name="T33" fmla="*/ 2 h 1479"/>
                <a:gd name="T34" fmla="*/ 3 w 2808"/>
                <a:gd name="T35" fmla="*/ 2 h 1479"/>
                <a:gd name="T36" fmla="*/ 4 w 2808"/>
                <a:gd name="T37" fmla="*/ 2 h 1479"/>
                <a:gd name="T38" fmla="*/ 4 w 2808"/>
                <a:gd name="T39" fmla="*/ 3 h 1479"/>
                <a:gd name="T40" fmla="*/ 4 w 2808"/>
                <a:gd name="T41" fmla="*/ 2 h 1479"/>
                <a:gd name="T42" fmla="*/ 4 w 2808"/>
                <a:gd name="T43" fmla="*/ 3 h 1479"/>
                <a:gd name="T44" fmla="*/ 4 w 2808"/>
                <a:gd name="T45" fmla="*/ 3 h 1479"/>
                <a:gd name="T46" fmla="*/ 5 w 2808"/>
                <a:gd name="T47" fmla="*/ 3 h 1479"/>
                <a:gd name="T48" fmla="*/ 5 w 2808"/>
                <a:gd name="T49" fmla="*/ 3 h 1479"/>
                <a:gd name="T50" fmla="*/ 5 w 2808"/>
                <a:gd name="T51" fmla="*/ 3 h 1479"/>
                <a:gd name="T52" fmla="*/ 5 w 2808"/>
                <a:gd name="T53" fmla="*/ 3 h 1479"/>
                <a:gd name="T54" fmla="*/ 5 w 2808"/>
                <a:gd name="T55" fmla="*/ 4 h 1479"/>
                <a:gd name="T56" fmla="*/ 6 w 2808"/>
                <a:gd name="T57" fmla="*/ 3 h 1479"/>
                <a:gd name="T58" fmla="*/ 6 w 2808"/>
                <a:gd name="T59" fmla="*/ 4 h 1479"/>
                <a:gd name="T60" fmla="*/ 6 w 2808"/>
                <a:gd name="T61" fmla="*/ 4 h 1479"/>
                <a:gd name="T62" fmla="*/ 6 w 2808"/>
                <a:gd name="T63" fmla="*/ 4 h 1479"/>
                <a:gd name="T64" fmla="*/ 6 w 2808"/>
                <a:gd name="T65" fmla="*/ 4 h 1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08"/>
                <a:gd name="T100" fmla="*/ 0 h 1479"/>
                <a:gd name="T101" fmla="*/ 2808 w 2808"/>
                <a:gd name="T102" fmla="*/ 1479 h 14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08" h="1479">
                  <a:moveTo>
                    <a:pt x="11" y="17"/>
                  </a:moveTo>
                  <a:cubicBezTo>
                    <a:pt x="6" y="61"/>
                    <a:pt x="0" y="105"/>
                    <a:pt x="27" y="104"/>
                  </a:cubicBezTo>
                  <a:cubicBezTo>
                    <a:pt x="54" y="105"/>
                    <a:pt x="147" y="0"/>
                    <a:pt x="175" y="14"/>
                  </a:cubicBezTo>
                  <a:cubicBezTo>
                    <a:pt x="204" y="28"/>
                    <a:pt x="170" y="176"/>
                    <a:pt x="201" y="192"/>
                  </a:cubicBezTo>
                  <a:cubicBezTo>
                    <a:pt x="231" y="206"/>
                    <a:pt x="326" y="92"/>
                    <a:pt x="355" y="107"/>
                  </a:cubicBezTo>
                  <a:cubicBezTo>
                    <a:pt x="384" y="124"/>
                    <a:pt x="349" y="269"/>
                    <a:pt x="378" y="284"/>
                  </a:cubicBezTo>
                  <a:cubicBezTo>
                    <a:pt x="408" y="299"/>
                    <a:pt x="502" y="179"/>
                    <a:pt x="532" y="193"/>
                  </a:cubicBezTo>
                  <a:cubicBezTo>
                    <a:pt x="561" y="208"/>
                    <a:pt x="526" y="357"/>
                    <a:pt x="556" y="373"/>
                  </a:cubicBezTo>
                  <a:cubicBezTo>
                    <a:pt x="584" y="389"/>
                    <a:pt x="676" y="270"/>
                    <a:pt x="708" y="285"/>
                  </a:cubicBezTo>
                  <a:cubicBezTo>
                    <a:pt x="739" y="299"/>
                    <a:pt x="713" y="447"/>
                    <a:pt x="744" y="462"/>
                  </a:cubicBezTo>
                  <a:cubicBezTo>
                    <a:pt x="776" y="477"/>
                    <a:pt x="866" y="362"/>
                    <a:pt x="895" y="378"/>
                  </a:cubicBezTo>
                  <a:cubicBezTo>
                    <a:pt x="924" y="392"/>
                    <a:pt x="894" y="534"/>
                    <a:pt x="924" y="549"/>
                  </a:cubicBezTo>
                  <a:cubicBezTo>
                    <a:pt x="955" y="564"/>
                    <a:pt x="1048" y="454"/>
                    <a:pt x="1078" y="470"/>
                  </a:cubicBezTo>
                  <a:cubicBezTo>
                    <a:pt x="1109" y="485"/>
                    <a:pt x="1074" y="624"/>
                    <a:pt x="1105" y="640"/>
                  </a:cubicBezTo>
                  <a:cubicBezTo>
                    <a:pt x="1136" y="655"/>
                    <a:pt x="1232" y="547"/>
                    <a:pt x="1262" y="562"/>
                  </a:cubicBezTo>
                  <a:cubicBezTo>
                    <a:pt x="1293" y="577"/>
                    <a:pt x="1254" y="718"/>
                    <a:pt x="1284" y="733"/>
                  </a:cubicBezTo>
                  <a:cubicBezTo>
                    <a:pt x="1314" y="748"/>
                    <a:pt x="1409" y="638"/>
                    <a:pt x="1439" y="654"/>
                  </a:cubicBezTo>
                  <a:cubicBezTo>
                    <a:pt x="1468" y="670"/>
                    <a:pt x="1436" y="814"/>
                    <a:pt x="1467" y="828"/>
                  </a:cubicBezTo>
                  <a:cubicBezTo>
                    <a:pt x="1497" y="843"/>
                    <a:pt x="1592" y="723"/>
                    <a:pt x="1623" y="739"/>
                  </a:cubicBezTo>
                  <a:cubicBezTo>
                    <a:pt x="1653" y="754"/>
                    <a:pt x="1619" y="900"/>
                    <a:pt x="1649" y="916"/>
                  </a:cubicBezTo>
                  <a:cubicBezTo>
                    <a:pt x="1679" y="933"/>
                    <a:pt x="1775" y="819"/>
                    <a:pt x="1805" y="834"/>
                  </a:cubicBezTo>
                  <a:cubicBezTo>
                    <a:pt x="1835" y="850"/>
                    <a:pt x="1799" y="992"/>
                    <a:pt x="1829" y="1007"/>
                  </a:cubicBezTo>
                  <a:cubicBezTo>
                    <a:pt x="1860" y="1022"/>
                    <a:pt x="1955" y="910"/>
                    <a:pt x="1986" y="926"/>
                  </a:cubicBezTo>
                  <a:cubicBezTo>
                    <a:pt x="2016" y="940"/>
                    <a:pt x="1981" y="1082"/>
                    <a:pt x="2010" y="1098"/>
                  </a:cubicBezTo>
                  <a:cubicBezTo>
                    <a:pt x="2041" y="1114"/>
                    <a:pt x="2136" y="1000"/>
                    <a:pt x="2166" y="1016"/>
                  </a:cubicBezTo>
                  <a:cubicBezTo>
                    <a:pt x="2196" y="1031"/>
                    <a:pt x="2164" y="1175"/>
                    <a:pt x="2193" y="1190"/>
                  </a:cubicBezTo>
                  <a:cubicBezTo>
                    <a:pt x="2224" y="1205"/>
                    <a:pt x="2319" y="1093"/>
                    <a:pt x="2350" y="1108"/>
                  </a:cubicBezTo>
                  <a:cubicBezTo>
                    <a:pt x="2381" y="1123"/>
                    <a:pt x="2348" y="1264"/>
                    <a:pt x="2379" y="1279"/>
                  </a:cubicBezTo>
                  <a:cubicBezTo>
                    <a:pt x="2410" y="1295"/>
                    <a:pt x="2500" y="1184"/>
                    <a:pt x="2530" y="1199"/>
                  </a:cubicBezTo>
                  <a:cubicBezTo>
                    <a:pt x="2561" y="1214"/>
                    <a:pt x="2528" y="1357"/>
                    <a:pt x="2558" y="1373"/>
                  </a:cubicBezTo>
                  <a:cubicBezTo>
                    <a:pt x="2588" y="1388"/>
                    <a:pt x="2683" y="1276"/>
                    <a:pt x="2712" y="1290"/>
                  </a:cubicBezTo>
                  <a:cubicBezTo>
                    <a:pt x="2741" y="1304"/>
                    <a:pt x="2714" y="1433"/>
                    <a:pt x="2730" y="1456"/>
                  </a:cubicBezTo>
                  <a:cubicBezTo>
                    <a:pt x="2746" y="1479"/>
                    <a:pt x="2792" y="1434"/>
                    <a:pt x="2808" y="1428"/>
                  </a:cubicBezTo>
                </a:path>
              </a:pathLst>
            </a:custGeom>
            <a:noFill/>
            <a:ln w="19050">
              <a:solidFill>
                <a:srgbClr val="800080"/>
              </a:solidFill>
              <a:round/>
              <a:headEnd/>
              <a:tailEnd/>
            </a:ln>
          </p:spPr>
          <p:txBody>
            <a:bodyPr wrap="none" anchor="ctr"/>
            <a:lstStyle/>
            <a:p>
              <a:endParaRPr lang="en-US" dirty="0">
                <a:latin typeface="Agilent TT Cond" pitchFamily="34" charset="0"/>
              </a:endParaRPr>
            </a:p>
          </p:txBody>
        </p:sp>
        <p:sp>
          <p:nvSpPr>
            <p:cNvPr id="149" name="Freeform 63"/>
            <p:cNvSpPr>
              <a:spLocks/>
            </p:cNvSpPr>
            <p:nvPr/>
          </p:nvSpPr>
          <p:spPr bwMode="auto">
            <a:xfrm>
              <a:off x="2691" y="2160"/>
              <a:ext cx="360" cy="215"/>
            </a:xfrm>
            <a:custGeom>
              <a:avLst/>
              <a:gdLst>
                <a:gd name="T0" fmla="*/ 0 w 1653"/>
                <a:gd name="T1" fmla="*/ 3 h 926"/>
                <a:gd name="T2" fmla="*/ 0 w 1653"/>
                <a:gd name="T3" fmla="*/ 3 h 926"/>
                <a:gd name="T4" fmla="*/ 0 w 1653"/>
                <a:gd name="T5" fmla="*/ 2 h 926"/>
                <a:gd name="T6" fmla="*/ 1 w 1653"/>
                <a:gd name="T7" fmla="*/ 2 h 926"/>
                <a:gd name="T8" fmla="*/ 1 w 1653"/>
                <a:gd name="T9" fmla="*/ 2 h 926"/>
                <a:gd name="T10" fmla="*/ 1 w 1653"/>
                <a:gd name="T11" fmla="*/ 2 h 926"/>
                <a:gd name="T12" fmla="*/ 1 w 1653"/>
                <a:gd name="T13" fmla="*/ 2 h 926"/>
                <a:gd name="T14" fmla="*/ 2 w 1653"/>
                <a:gd name="T15" fmla="*/ 2 h 926"/>
                <a:gd name="T16" fmla="*/ 2 w 1653"/>
                <a:gd name="T17" fmla="*/ 1 h 926"/>
                <a:gd name="T18" fmla="*/ 2 w 1653"/>
                <a:gd name="T19" fmla="*/ 2 h 926"/>
                <a:gd name="T20" fmla="*/ 2 w 1653"/>
                <a:gd name="T21" fmla="*/ 1 h 926"/>
                <a:gd name="T22" fmla="*/ 2 w 1653"/>
                <a:gd name="T23" fmla="*/ 1 h 926"/>
                <a:gd name="T24" fmla="*/ 2 w 1653"/>
                <a:gd name="T25" fmla="*/ 1 h 926"/>
                <a:gd name="T26" fmla="*/ 3 w 1653"/>
                <a:gd name="T27" fmla="*/ 1 h 926"/>
                <a:gd name="T28" fmla="*/ 3 w 1653"/>
                <a:gd name="T29" fmla="*/ 1 h 926"/>
                <a:gd name="T30" fmla="*/ 3 w 1653"/>
                <a:gd name="T31" fmla="*/ 1 h 926"/>
                <a:gd name="T32" fmla="*/ 3 w 1653"/>
                <a:gd name="T33" fmla="*/ 0 h 926"/>
                <a:gd name="T34" fmla="*/ 3 w 1653"/>
                <a:gd name="T35" fmla="*/ 0 h 926"/>
                <a:gd name="T36" fmla="*/ 3 w 1653"/>
                <a:gd name="T37" fmla="*/ 0 h 926"/>
                <a:gd name="T38" fmla="*/ 4 w 1653"/>
                <a:gd name="T39" fmla="*/ 0 h 9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3"/>
                <a:gd name="T61" fmla="*/ 0 h 926"/>
                <a:gd name="T62" fmla="*/ 1653 w 1653"/>
                <a:gd name="T63" fmla="*/ 926 h 9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3" h="926">
                  <a:moveTo>
                    <a:pt x="0" y="872"/>
                  </a:moveTo>
                  <a:cubicBezTo>
                    <a:pt x="14" y="877"/>
                    <a:pt x="66" y="926"/>
                    <a:pt x="84" y="904"/>
                  </a:cubicBezTo>
                  <a:cubicBezTo>
                    <a:pt x="102" y="882"/>
                    <a:pt x="76" y="753"/>
                    <a:pt x="106" y="739"/>
                  </a:cubicBezTo>
                  <a:cubicBezTo>
                    <a:pt x="136" y="725"/>
                    <a:pt x="231" y="837"/>
                    <a:pt x="262" y="822"/>
                  </a:cubicBezTo>
                  <a:cubicBezTo>
                    <a:pt x="292" y="807"/>
                    <a:pt x="257" y="664"/>
                    <a:pt x="288" y="650"/>
                  </a:cubicBezTo>
                  <a:cubicBezTo>
                    <a:pt x="319" y="634"/>
                    <a:pt x="411" y="744"/>
                    <a:pt x="441" y="730"/>
                  </a:cubicBezTo>
                  <a:cubicBezTo>
                    <a:pt x="472" y="715"/>
                    <a:pt x="439" y="575"/>
                    <a:pt x="469" y="560"/>
                  </a:cubicBezTo>
                  <a:cubicBezTo>
                    <a:pt x="500" y="545"/>
                    <a:pt x="597" y="656"/>
                    <a:pt x="628" y="642"/>
                  </a:cubicBezTo>
                  <a:cubicBezTo>
                    <a:pt x="658" y="626"/>
                    <a:pt x="623" y="484"/>
                    <a:pt x="653" y="469"/>
                  </a:cubicBezTo>
                  <a:cubicBezTo>
                    <a:pt x="684" y="454"/>
                    <a:pt x="780" y="570"/>
                    <a:pt x="810" y="555"/>
                  </a:cubicBezTo>
                  <a:cubicBezTo>
                    <a:pt x="841" y="540"/>
                    <a:pt x="806" y="397"/>
                    <a:pt x="837" y="383"/>
                  </a:cubicBezTo>
                  <a:cubicBezTo>
                    <a:pt x="867" y="367"/>
                    <a:pt x="962" y="478"/>
                    <a:pt x="993" y="462"/>
                  </a:cubicBezTo>
                  <a:cubicBezTo>
                    <a:pt x="1023" y="445"/>
                    <a:pt x="986" y="306"/>
                    <a:pt x="1017" y="290"/>
                  </a:cubicBezTo>
                  <a:cubicBezTo>
                    <a:pt x="1047" y="276"/>
                    <a:pt x="1145" y="387"/>
                    <a:pt x="1175" y="372"/>
                  </a:cubicBezTo>
                  <a:cubicBezTo>
                    <a:pt x="1206" y="357"/>
                    <a:pt x="1170" y="215"/>
                    <a:pt x="1201" y="200"/>
                  </a:cubicBezTo>
                  <a:cubicBezTo>
                    <a:pt x="1231" y="184"/>
                    <a:pt x="1328" y="296"/>
                    <a:pt x="1359" y="281"/>
                  </a:cubicBezTo>
                  <a:cubicBezTo>
                    <a:pt x="1389" y="266"/>
                    <a:pt x="1352" y="126"/>
                    <a:pt x="1383" y="110"/>
                  </a:cubicBezTo>
                  <a:cubicBezTo>
                    <a:pt x="1414" y="95"/>
                    <a:pt x="1514" y="206"/>
                    <a:pt x="1544" y="191"/>
                  </a:cubicBezTo>
                  <a:cubicBezTo>
                    <a:pt x="1573" y="175"/>
                    <a:pt x="1545" y="36"/>
                    <a:pt x="1563" y="18"/>
                  </a:cubicBezTo>
                  <a:cubicBezTo>
                    <a:pt x="1581" y="0"/>
                    <a:pt x="1638" y="71"/>
                    <a:pt x="1653" y="82"/>
                  </a:cubicBezTo>
                </a:path>
              </a:pathLst>
            </a:custGeom>
            <a:noFill/>
            <a:ln w="19050">
              <a:solidFill>
                <a:srgbClr val="800080"/>
              </a:solidFill>
              <a:round/>
              <a:headEnd/>
              <a:tailEnd/>
            </a:ln>
          </p:spPr>
          <p:txBody>
            <a:bodyPr wrap="none" anchor="ctr"/>
            <a:lstStyle/>
            <a:p>
              <a:endParaRPr lang="en-US" dirty="0">
                <a:latin typeface="Agilent TT Cond" pitchFamily="34" charset="0"/>
              </a:endParaRPr>
            </a:p>
          </p:txBody>
        </p:sp>
        <p:sp>
          <p:nvSpPr>
            <p:cNvPr id="150" name="Freeform 64"/>
            <p:cNvSpPr>
              <a:spLocks/>
            </p:cNvSpPr>
            <p:nvPr/>
          </p:nvSpPr>
          <p:spPr bwMode="auto">
            <a:xfrm>
              <a:off x="2080" y="2034"/>
              <a:ext cx="511" cy="342"/>
            </a:xfrm>
            <a:custGeom>
              <a:avLst/>
              <a:gdLst>
                <a:gd name="T0" fmla="*/ 0 w 2346"/>
                <a:gd name="T1" fmla="*/ 0 h 1468"/>
                <a:gd name="T2" fmla="*/ 0 w 2346"/>
                <a:gd name="T3" fmla="*/ 0 h 1468"/>
                <a:gd name="T4" fmla="*/ 0 w 2346"/>
                <a:gd name="T5" fmla="*/ 0 h 1468"/>
                <a:gd name="T6" fmla="*/ 0 w 2346"/>
                <a:gd name="T7" fmla="*/ 1 h 1468"/>
                <a:gd name="T8" fmla="*/ 1 w 2346"/>
                <a:gd name="T9" fmla="*/ 0 h 1468"/>
                <a:gd name="T10" fmla="*/ 1 w 2346"/>
                <a:gd name="T11" fmla="*/ 1 h 1468"/>
                <a:gd name="T12" fmla="*/ 1 w 2346"/>
                <a:gd name="T13" fmla="*/ 1 h 1468"/>
                <a:gd name="T14" fmla="*/ 1 w 2346"/>
                <a:gd name="T15" fmla="*/ 1 h 1468"/>
                <a:gd name="T16" fmla="*/ 2 w 2346"/>
                <a:gd name="T17" fmla="*/ 1 h 1468"/>
                <a:gd name="T18" fmla="*/ 2 w 2346"/>
                <a:gd name="T19" fmla="*/ 1 h 1468"/>
                <a:gd name="T20" fmla="*/ 2 w 2346"/>
                <a:gd name="T21" fmla="*/ 1 h 1468"/>
                <a:gd name="T22" fmla="*/ 2 w 2346"/>
                <a:gd name="T23" fmla="*/ 2 h 1468"/>
                <a:gd name="T24" fmla="*/ 2 w 2346"/>
                <a:gd name="T25" fmla="*/ 2 h 1468"/>
                <a:gd name="T26" fmla="*/ 2 w 2346"/>
                <a:gd name="T27" fmla="*/ 2 h 1468"/>
                <a:gd name="T28" fmla="*/ 3 w 2346"/>
                <a:gd name="T29" fmla="*/ 2 h 1468"/>
                <a:gd name="T30" fmla="*/ 3 w 2346"/>
                <a:gd name="T31" fmla="*/ 2 h 1468"/>
                <a:gd name="T32" fmla="*/ 3 w 2346"/>
                <a:gd name="T33" fmla="*/ 2 h 1468"/>
                <a:gd name="T34" fmla="*/ 3 w 2346"/>
                <a:gd name="T35" fmla="*/ 3 h 1468"/>
                <a:gd name="T36" fmla="*/ 3 w 2346"/>
                <a:gd name="T37" fmla="*/ 3 h 1468"/>
                <a:gd name="T38" fmla="*/ 3 w 2346"/>
                <a:gd name="T39" fmla="*/ 3 h 1468"/>
                <a:gd name="T40" fmla="*/ 4 w 2346"/>
                <a:gd name="T41" fmla="*/ 3 h 1468"/>
                <a:gd name="T42" fmla="*/ 4 w 2346"/>
                <a:gd name="T43" fmla="*/ 3 h 1468"/>
                <a:gd name="T44" fmla="*/ 4 w 2346"/>
                <a:gd name="T45" fmla="*/ 3 h 1468"/>
                <a:gd name="T46" fmla="*/ 4 w 2346"/>
                <a:gd name="T47" fmla="*/ 4 h 1468"/>
                <a:gd name="T48" fmla="*/ 5 w 2346"/>
                <a:gd name="T49" fmla="*/ 3 h 1468"/>
                <a:gd name="T50" fmla="*/ 5 w 2346"/>
                <a:gd name="T51" fmla="*/ 4 h 1468"/>
                <a:gd name="T52" fmla="*/ 5 w 2346"/>
                <a:gd name="T53" fmla="*/ 4 h 1468"/>
                <a:gd name="T54" fmla="*/ 5 w 2346"/>
                <a:gd name="T55" fmla="*/ 4 h 1468"/>
                <a:gd name="T56" fmla="*/ 5 w 2346"/>
                <a:gd name="T57" fmla="*/ 4 h 14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6"/>
                <a:gd name="T88" fmla="*/ 0 h 1468"/>
                <a:gd name="T89" fmla="*/ 2346 w 2346"/>
                <a:gd name="T90" fmla="*/ 1468 h 14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6" h="1468">
                  <a:moveTo>
                    <a:pt x="5" y="0"/>
                  </a:moveTo>
                  <a:cubicBezTo>
                    <a:pt x="9" y="16"/>
                    <a:pt x="0" y="91"/>
                    <a:pt x="27" y="94"/>
                  </a:cubicBezTo>
                  <a:cubicBezTo>
                    <a:pt x="54" y="97"/>
                    <a:pt x="141" y="1"/>
                    <a:pt x="166" y="18"/>
                  </a:cubicBezTo>
                  <a:cubicBezTo>
                    <a:pt x="191" y="35"/>
                    <a:pt x="148" y="181"/>
                    <a:pt x="177" y="199"/>
                  </a:cubicBezTo>
                  <a:cubicBezTo>
                    <a:pt x="203" y="218"/>
                    <a:pt x="304" y="106"/>
                    <a:pt x="335" y="123"/>
                  </a:cubicBezTo>
                  <a:cubicBezTo>
                    <a:pt x="365" y="140"/>
                    <a:pt x="328" y="285"/>
                    <a:pt x="357" y="302"/>
                  </a:cubicBezTo>
                  <a:cubicBezTo>
                    <a:pt x="388" y="320"/>
                    <a:pt x="487" y="212"/>
                    <a:pt x="514" y="230"/>
                  </a:cubicBezTo>
                  <a:cubicBezTo>
                    <a:pt x="542" y="246"/>
                    <a:pt x="502" y="386"/>
                    <a:pt x="530" y="403"/>
                  </a:cubicBezTo>
                  <a:cubicBezTo>
                    <a:pt x="560" y="420"/>
                    <a:pt x="661" y="317"/>
                    <a:pt x="690" y="336"/>
                  </a:cubicBezTo>
                  <a:cubicBezTo>
                    <a:pt x="720" y="353"/>
                    <a:pt x="674" y="489"/>
                    <a:pt x="704" y="507"/>
                  </a:cubicBezTo>
                  <a:cubicBezTo>
                    <a:pt x="734" y="524"/>
                    <a:pt x="838" y="424"/>
                    <a:pt x="866" y="441"/>
                  </a:cubicBezTo>
                  <a:cubicBezTo>
                    <a:pt x="896" y="459"/>
                    <a:pt x="847" y="596"/>
                    <a:pt x="875" y="613"/>
                  </a:cubicBezTo>
                  <a:cubicBezTo>
                    <a:pt x="904" y="631"/>
                    <a:pt x="1007" y="528"/>
                    <a:pt x="1036" y="546"/>
                  </a:cubicBezTo>
                  <a:cubicBezTo>
                    <a:pt x="1064" y="565"/>
                    <a:pt x="1021" y="706"/>
                    <a:pt x="1051" y="722"/>
                  </a:cubicBezTo>
                  <a:cubicBezTo>
                    <a:pt x="1079" y="739"/>
                    <a:pt x="1183" y="627"/>
                    <a:pt x="1213" y="645"/>
                  </a:cubicBezTo>
                  <a:cubicBezTo>
                    <a:pt x="1242" y="662"/>
                    <a:pt x="1197" y="805"/>
                    <a:pt x="1226" y="824"/>
                  </a:cubicBezTo>
                  <a:cubicBezTo>
                    <a:pt x="1254" y="843"/>
                    <a:pt x="1358" y="736"/>
                    <a:pt x="1387" y="754"/>
                  </a:cubicBezTo>
                  <a:cubicBezTo>
                    <a:pt x="1416" y="772"/>
                    <a:pt x="1369" y="911"/>
                    <a:pt x="1398" y="928"/>
                  </a:cubicBezTo>
                  <a:cubicBezTo>
                    <a:pt x="1428" y="945"/>
                    <a:pt x="1531" y="841"/>
                    <a:pt x="1561" y="859"/>
                  </a:cubicBezTo>
                  <a:cubicBezTo>
                    <a:pt x="1590" y="875"/>
                    <a:pt x="1544" y="1014"/>
                    <a:pt x="1572" y="1032"/>
                  </a:cubicBezTo>
                  <a:cubicBezTo>
                    <a:pt x="1601" y="1051"/>
                    <a:pt x="1705" y="944"/>
                    <a:pt x="1733" y="962"/>
                  </a:cubicBezTo>
                  <a:cubicBezTo>
                    <a:pt x="1762" y="980"/>
                    <a:pt x="1719" y="1121"/>
                    <a:pt x="1747" y="1138"/>
                  </a:cubicBezTo>
                  <a:cubicBezTo>
                    <a:pt x="1777" y="1155"/>
                    <a:pt x="1880" y="1051"/>
                    <a:pt x="1910" y="1068"/>
                  </a:cubicBezTo>
                  <a:cubicBezTo>
                    <a:pt x="1940" y="1085"/>
                    <a:pt x="1896" y="1223"/>
                    <a:pt x="1926" y="1241"/>
                  </a:cubicBezTo>
                  <a:cubicBezTo>
                    <a:pt x="1956" y="1259"/>
                    <a:pt x="2054" y="1155"/>
                    <a:pt x="2083" y="1172"/>
                  </a:cubicBezTo>
                  <a:cubicBezTo>
                    <a:pt x="2112" y="1190"/>
                    <a:pt x="2069" y="1330"/>
                    <a:pt x="2097" y="1348"/>
                  </a:cubicBezTo>
                  <a:cubicBezTo>
                    <a:pt x="2126" y="1365"/>
                    <a:pt x="2229" y="1261"/>
                    <a:pt x="2257" y="1277"/>
                  </a:cubicBezTo>
                  <a:cubicBezTo>
                    <a:pt x="2285" y="1293"/>
                    <a:pt x="2248" y="1420"/>
                    <a:pt x="2263" y="1444"/>
                  </a:cubicBezTo>
                  <a:cubicBezTo>
                    <a:pt x="2278" y="1468"/>
                    <a:pt x="2329" y="1425"/>
                    <a:pt x="2346" y="1420"/>
                  </a:cubicBezTo>
                </a:path>
              </a:pathLst>
            </a:custGeom>
            <a:noFill/>
            <a:ln w="19050">
              <a:solidFill>
                <a:schemeClr val="accent1"/>
              </a:solidFill>
              <a:round/>
              <a:headEnd/>
              <a:tailEnd/>
            </a:ln>
          </p:spPr>
          <p:txBody>
            <a:bodyPr wrap="none" anchor="ctr"/>
            <a:lstStyle/>
            <a:p>
              <a:endParaRPr lang="en-US" dirty="0">
                <a:latin typeface="Agilent TT Cond" pitchFamily="34" charset="0"/>
              </a:endParaRPr>
            </a:p>
          </p:txBody>
        </p:sp>
        <p:sp>
          <p:nvSpPr>
            <p:cNvPr id="151" name="Freeform 65"/>
            <p:cNvSpPr>
              <a:spLocks/>
            </p:cNvSpPr>
            <p:nvPr/>
          </p:nvSpPr>
          <p:spPr bwMode="auto">
            <a:xfrm>
              <a:off x="2591" y="2030"/>
              <a:ext cx="462" cy="345"/>
            </a:xfrm>
            <a:custGeom>
              <a:avLst/>
              <a:gdLst>
                <a:gd name="T0" fmla="*/ 5 w 2125"/>
                <a:gd name="T1" fmla="*/ 0 h 1485"/>
                <a:gd name="T2" fmla="*/ 5 w 2125"/>
                <a:gd name="T3" fmla="*/ 0 h 1485"/>
                <a:gd name="T4" fmla="*/ 4 w 2125"/>
                <a:gd name="T5" fmla="*/ 0 h 1485"/>
                <a:gd name="T6" fmla="*/ 4 w 2125"/>
                <a:gd name="T7" fmla="*/ 1 h 1485"/>
                <a:gd name="T8" fmla="*/ 4 w 2125"/>
                <a:gd name="T9" fmla="*/ 0 h 1485"/>
                <a:gd name="T10" fmla="*/ 4 w 2125"/>
                <a:gd name="T11" fmla="*/ 1 h 1485"/>
                <a:gd name="T12" fmla="*/ 4 w 2125"/>
                <a:gd name="T13" fmla="*/ 1 h 1485"/>
                <a:gd name="T14" fmla="*/ 4 w 2125"/>
                <a:gd name="T15" fmla="*/ 1 h 1485"/>
                <a:gd name="T16" fmla="*/ 3 w 2125"/>
                <a:gd name="T17" fmla="*/ 1 h 1485"/>
                <a:gd name="T18" fmla="*/ 3 w 2125"/>
                <a:gd name="T19" fmla="*/ 2 h 1485"/>
                <a:gd name="T20" fmla="*/ 3 w 2125"/>
                <a:gd name="T21" fmla="*/ 1 h 1485"/>
                <a:gd name="T22" fmla="*/ 3 w 2125"/>
                <a:gd name="T23" fmla="*/ 2 h 1485"/>
                <a:gd name="T24" fmla="*/ 2 w 2125"/>
                <a:gd name="T25" fmla="*/ 2 h 1485"/>
                <a:gd name="T26" fmla="*/ 2 w 2125"/>
                <a:gd name="T27" fmla="*/ 2 h 1485"/>
                <a:gd name="T28" fmla="*/ 2 w 2125"/>
                <a:gd name="T29" fmla="*/ 2 h 1485"/>
                <a:gd name="T30" fmla="*/ 2 w 2125"/>
                <a:gd name="T31" fmla="*/ 3 h 1485"/>
                <a:gd name="T32" fmla="*/ 2 w 2125"/>
                <a:gd name="T33" fmla="*/ 2 h 1485"/>
                <a:gd name="T34" fmla="*/ 2 w 2125"/>
                <a:gd name="T35" fmla="*/ 3 h 1485"/>
                <a:gd name="T36" fmla="*/ 1 w 2125"/>
                <a:gd name="T37" fmla="*/ 3 h 1485"/>
                <a:gd name="T38" fmla="*/ 1 w 2125"/>
                <a:gd name="T39" fmla="*/ 3 h 1485"/>
                <a:gd name="T40" fmla="*/ 1 w 2125"/>
                <a:gd name="T41" fmla="*/ 3 h 1485"/>
                <a:gd name="T42" fmla="*/ 1 w 2125"/>
                <a:gd name="T43" fmla="*/ 4 h 1485"/>
                <a:gd name="T44" fmla="*/ 1 w 2125"/>
                <a:gd name="T45" fmla="*/ 3 h 1485"/>
                <a:gd name="T46" fmla="*/ 1 w 2125"/>
                <a:gd name="T47" fmla="*/ 4 h 1485"/>
                <a:gd name="T48" fmla="*/ 0 w 2125"/>
                <a:gd name="T49" fmla="*/ 4 h 1485"/>
                <a:gd name="T50" fmla="*/ 0 w 2125"/>
                <a:gd name="T51" fmla="*/ 4 h 1485"/>
                <a:gd name="T52" fmla="*/ 0 w 2125"/>
                <a:gd name="T53" fmla="*/ 4 h 14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25"/>
                <a:gd name="T82" fmla="*/ 0 h 1485"/>
                <a:gd name="T83" fmla="*/ 2125 w 2125"/>
                <a:gd name="T84" fmla="*/ 1485 h 14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25" h="1485">
                  <a:moveTo>
                    <a:pt x="2108" y="0"/>
                  </a:moveTo>
                  <a:cubicBezTo>
                    <a:pt x="2106" y="18"/>
                    <a:pt x="2125" y="100"/>
                    <a:pt x="2098" y="106"/>
                  </a:cubicBezTo>
                  <a:cubicBezTo>
                    <a:pt x="2071" y="112"/>
                    <a:pt x="1974" y="18"/>
                    <a:pt x="1947" y="37"/>
                  </a:cubicBezTo>
                  <a:cubicBezTo>
                    <a:pt x="1920" y="56"/>
                    <a:pt x="1963" y="198"/>
                    <a:pt x="1935" y="217"/>
                  </a:cubicBezTo>
                  <a:cubicBezTo>
                    <a:pt x="1905" y="237"/>
                    <a:pt x="1800" y="134"/>
                    <a:pt x="1774" y="154"/>
                  </a:cubicBezTo>
                  <a:cubicBezTo>
                    <a:pt x="1747" y="171"/>
                    <a:pt x="1795" y="309"/>
                    <a:pt x="1768" y="327"/>
                  </a:cubicBezTo>
                  <a:cubicBezTo>
                    <a:pt x="1739" y="346"/>
                    <a:pt x="1632" y="249"/>
                    <a:pt x="1604" y="269"/>
                  </a:cubicBezTo>
                  <a:cubicBezTo>
                    <a:pt x="1575" y="288"/>
                    <a:pt x="1628" y="421"/>
                    <a:pt x="1600" y="441"/>
                  </a:cubicBezTo>
                  <a:cubicBezTo>
                    <a:pt x="1570" y="459"/>
                    <a:pt x="1461" y="365"/>
                    <a:pt x="1434" y="383"/>
                  </a:cubicBezTo>
                  <a:cubicBezTo>
                    <a:pt x="1405" y="403"/>
                    <a:pt x="1462" y="537"/>
                    <a:pt x="1435" y="556"/>
                  </a:cubicBezTo>
                  <a:cubicBezTo>
                    <a:pt x="1407" y="575"/>
                    <a:pt x="1298" y="478"/>
                    <a:pt x="1270" y="498"/>
                  </a:cubicBezTo>
                  <a:cubicBezTo>
                    <a:pt x="1243" y="518"/>
                    <a:pt x="1294" y="657"/>
                    <a:pt x="1265" y="674"/>
                  </a:cubicBezTo>
                  <a:cubicBezTo>
                    <a:pt x="1238" y="693"/>
                    <a:pt x="1128" y="586"/>
                    <a:pt x="1099" y="606"/>
                  </a:cubicBezTo>
                  <a:cubicBezTo>
                    <a:pt x="1071" y="625"/>
                    <a:pt x="1123" y="765"/>
                    <a:pt x="1096" y="786"/>
                  </a:cubicBezTo>
                  <a:cubicBezTo>
                    <a:pt x="1069" y="806"/>
                    <a:pt x="959" y="705"/>
                    <a:pt x="931" y="724"/>
                  </a:cubicBezTo>
                  <a:cubicBezTo>
                    <a:pt x="903" y="744"/>
                    <a:pt x="957" y="880"/>
                    <a:pt x="929" y="899"/>
                  </a:cubicBezTo>
                  <a:cubicBezTo>
                    <a:pt x="900" y="917"/>
                    <a:pt x="792" y="819"/>
                    <a:pt x="763" y="839"/>
                  </a:cubicBezTo>
                  <a:cubicBezTo>
                    <a:pt x="735" y="856"/>
                    <a:pt x="788" y="993"/>
                    <a:pt x="761" y="1012"/>
                  </a:cubicBezTo>
                  <a:cubicBezTo>
                    <a:pt x="733" y="1033"/>
                    <a:pt x="624" y="931"/>
                    <a:pt x="597" y="951"/>
                  </a:cubicBezTo>
                  <a:cubicBezTo>
                    <a:pt x="569" y="970"/>
                    <a:pt x="619" y="1109"/>
                    <a:pt x="592" y="1127"/>
                  </a:cubicBezTo>
                  <a:cubicBezTo>
                    <a:pt x="563" y="1146"/>
                    <a:pt x="455" y="1048"/>
                    <a:pt x="426" y="1066"/>
                  </a:cubicBezTo>
                  <a:cubicBezTo>
                    <a:pt x="397" y="1085"/>
                    <a:pt x="448" y="1220"/>
                    <a:pt x="419" y="1240"/>
                  </a:cubicBezTo>
                  <a:cubicBezTo>
                    <a:pt x="390" y="1260"/>
                    <a:pt x="287" y="1161"/>
                    <a:pt x="259" y="1180"/>
                  </a:cubicBezTo>
                  <a:cubicBezTo>
                    <a:pt x="231" y="1199"/>
                    <a:pt x="281" y="1337"/>
                    <a:pt x="254" y="1356"/>
                  </a:cubicBezTo>
                  <a:cubicBezTo>
                    <a:pt x="226" y="1375"/>
                    <a:pt x="118" y="1276"/>
                    <a:pt x="91" y="1294"/>
                  </a:cubicBezTo>
                  <a:cubicBezTo>
                    <a:pt x="64" y="1311"/>
                    <a:pt x="109" y="1437"/>
                    <a:pt x="94" y="1461"/>
                  </a:cubicBezTo>
                  <a:cubicBezTo>
                    <a:pt x="79" y="1485"/>
                    <a:pt x="20" y="1441"/>
                    <a:pt x="0" y="1436"/>
                  </a:cubicBezTo>
                </a:path>
              </a:pathLst>
            </a:custGeom>
            <a:noFill/>
            <a:ln w="19050">
              <a:solidFill>
                <a:schemeClr val="accent1"/>
              </a:solidFill>
              <a:round/>
              <a:headEnd/>
              <a:tailEnd/>
            </a:ln>
          </p:spPr>
          <p:txBody>
            <a:bodyPr wrap="none" anchor="ctr"/>
            <a:lstStyle/>
            <a:p>
              <a:endParaRPr lang="en-US" dirty="0">
                <a:latin typeface="Agilent TT Cond" pitchFamily="34" charset="0"/>
              </a:endParaRPr>
            </a:p>
          </p:txBody>
        </p:sp>
        <p:sp>
          <p:nvSpPr>
            <p:cNvPr id="152" name="Freeform 66"/>
            <p:cNvSpPr>
              <a:spLocks/>
            </p:cNvSpPr>
            <p:nvPr/>
          </p:nvSpPr>
          <p:spPr bwMode="auto">
            <a:xfrm rot="2240868">
              <a:off x="2087" y="1957"/>
              <a:ext cx="72" cy="95"/>
            </a:xfrm>
            <a:custGeom>
              <a:avLst/>
              <a:gdLst>
                <a:gd name="T0" fmla="*/ 0 w 1142"/>
                <a:gd name="T1" fmla="*/ 0 h 1404"/>
                <a:gd name="T2" fmla="*/ 0 w 1142"/>
                <a:gd name="T3" fmla="*/ 0 h 1404"/>
                <a:gd name="T4" fmla="*/ 0 w 1142"/>
                <a:gd name="T5" fmla="*/ 0 h 1404"/>
                <a:gd name="T6" fmla="*/ 0 w 1142"/>
                <a:gd name="T7" fmla="*/ 0 h 1404"/>
                <a:gd name="T8" fmla="*/ 0 60000 65536"/>
                <a:gd name="T9" fmla="*/ 0 60000 65536"/>
                <a:gd name="T10" fmla="*/ 0 60000 65536"/>
                <a:gd name="T11" fmla="*/ 0 60000 65536"/>
                <a:gd name="T12" fmla="*/ 0 w 1142"/>
                <a:gd name="T13" fmla="*/ 0 h 1404"/>
                <a:gd name="T14" fmla="*/ 1142 w 1142"/>
                <a:gd name="T15" fmla="*/ 1404 h 1404"/>
              </a:gdLst>
              <a:ahLst/>
              <a:cxnLst>
                <a:cxn ang="T8">
                  <a:pos x="T0" y="T1"/>
                </a:cxn>
                <a:cxn ang="T9">
                  <a:pos x="T2" y="T3"/>
                </a:cxn>
                <a:cxn ang="T10">
                  <a:pos x="T4" y="T5"/>
                </a:cxn>
                <a:cxn ang="T11">
                  <a:pos x="T6" y="T7"/>
                </a:cxn>
              </a:cxnLst>
              <a:rect l="T12" t="T13" r="T14" b="T15"/>
              <a:pathLst>
                <a:path w="1142" h="1404">
                  <a:moveTo>
                    <a:pt x="320" y="1404"/>
                  </a:moveTo>
                  <a:cubicBezTo>
                    <a:pt x="308" y="1395"/>
                    <a:pt x="317" y="1401"/>
                    <a:pt x="314" y="1404"/>
                  </a:cubicBezTo>
                  <a:cubicBezTo>
                    <a:pt x="240" y="1187"/>
                    <a:pt x="0" y="0"/>
                    <a:pt x="571" y="105"/>
                  </a:cubicBezTo>
                  <a:cubicBezTo>
                    <a:pt x="1142" y="210"/>
                    <a:pt x="441" y="1262"/>
                    <a:pt x="320" y="1404"/>
                  </a:cubicBezTo>
                  <a:close/>
                </a:path>
              </a:pathLst>
            </a:custGeom>
            <a:solidFill>
              <a:srgbClr val="008000">
                <a:alpha val="34901"/>
              </a:srgbClr>
            </a:solidFill>
            <a:ln w="9525">
              <a:noFill/>
              <a:round/>
              <a:headEnd/>
              <a:tailEnd/>
            </a:ln>
          </p:spPr>
          <p:txBody>
            <a:bodyPr wrap="none" anchor="ctr"/>
            <a:lstStyle/>
            <a:p>
              <a:endParaRPr lang="en-US" dirty="0">
                <a:latin typeface="Agilent TT Cond" pitchFamily="34" charset="0"/>
              </a:endParaRPr>
            </a:p>
          </p:txBody>
        </p:sp>
        <p:sp>
          <p:nvSpPr>
            <p:cNvPr id="153" name="Freeform 67"/>
            <p:cNvSpPr>
              <a:spLocks/>
            </p:cNvSpPr>
            <p:nvPr/>
          </p:nvSpPr>
          <p:spPr bwMode="auto">
            <a:xfrm rot="7166977">
              <a:off x="2070" y="2028"/>
              <a:ext cx="78" cy="89"/>
            </a:xfrm>
            <a:custGeom>
              <a:avLst/>
              <a:gdLst>
                <a:gd name="T0" fmla="*/ 0 w 1142"/>
                <a:gd name="T1" fmla="*/ 0 h 1404"/>
                <a:gd name="T2" fmla="*/ 0 w 1142"/>
                <a:gd name="T3" fmla="*/ 0 h 1404"/>
                <a:gd name="T4" fmla="*/ 0 w 1142"/>
                <a:gd name="T5" fmla="*/ 0 h 1404"/>
                <a:gd name="T6" fmla="*/ 0 w 1142"/>
                <a:gd name="T7" fmla="*/ 0 h 1404"/>
                <a:gd name="T8" fmla="*/ 0 60000 65536"/>
                <a:gd name="T9" fmla="*/ 0 60000 65536"/>
                <a:gd name="T10" fmla="*/ 0 60000 65536"/>
                <a:gd name="T11" fmla="*/ 0 60000 65536"/>
                <a:gd name="T12" fmla="*/ 0 w 1142"/>
                <a:gd name="T13" fmla="*/ 0 h 1404"/>
                <a:gd name="T14" fmla="*/ 1142 w 1142"/>
                <a:gd name="T15" fmla="*/ 1404 h 1404"/>
              </a:gdLst>
              <a:ahLst/>
              <a:cxnLst>
                <a:cxn ang="T8">
                  <a:pos x="T0" y="T1"/>
                </a:cxn>
                <a:cxn ang="T9">
                  <a:pos x="T2" y="T3"/>
                </a:cxn>
                <a:cxn ang="T10">
                  <a:pos x="T4" y="T5"/>
                </a:cxn>
                <a:cxn ang="T11">
                  <a:pos x="T6" y="T7"/>
                </a:cxn>
              </a:cxnLst>
              <a:rect l="T12" t="T13" r="T14" b="T15"/>
              <a:pathLst>
                <a:path w="1142" h="1404">
                  <a:moveTo>
                    <a:pt x="320" y="1404"/>
                  </a:moveTo>
                  <a:cubicBezTo>
                    <a:pt x="308" y="1395"/>
                    <a:pt x="317" y="1401"/>
                    <a:pt x="314" y="1404"/>
                  </a:cubicBezTo>
                  <a:cubicBezTo>
                    <a:pt x="240" y="1187"/>
                    <a:pt x="0" y="0"/>
                    <a:pt x="571" y="105"/>
                  </a:cubicBezTo>
                  <a:cubicBezTo>
                    <a:pt x="1142" y="210"/>
                    <a:pt x="441" y="1262"/>
                    <a:pt x="320" y="1404"/>
                  </a:cubicBezTo>
                  <a:close/>
                </a:path>
              </a:pathLst>
            </a:custGeom>
            <a:solidFill>
              <a:srgbClr val="008000">
                <a:alpha val="34901"/>
              </a:srgbClr>
            </a:solidFill>
            <a:ln w="9525">
              <a:noFill/>
              <a:round/>
              <a:headEnd/>
              <a:tailEnd/>
            </a:ln>
          </p:spPr>
          <p:txBody>
            <a:bodyPr wrap="none" anchor="ctr"/>
            <a:lstStyle/>
            <a:p>
              <a:endParaRPr lang="en-US" dirty="0">
                <a:latin typeface="Agilent TT Cond" pitchFamily="34" charset="0"/>
              </a:endParaRPr>
            </a:p>
          </p:txBody>
        </p:sp>
        <p:sp>
          <p:nvSpPr>
            <p:cNvPr id="154" name="Freeform 68"/>
            <p:cNvSpPr>
              <a:spLocks/>
            </p:cNvSpPr>
            <p:nvPr/>
          </p:nvSpPr>
          <p:spPr bwMode="auto">
            <a:xfrm>
              <a:off x="2083" y="1920"/>
              <a:ext cx="281" cy="230"/>
            </a:xfrm>
            <a:custGeom>
              <a:avLst/>
              <a:gdLst>
                <a:gd name="T0" fmla="*/ 0 w 1287"/>
                <a:gd name="T1" fmla="*/ 1 h 990"/>
                <a:gd name="T2" fmla="*/ 0 w 1287"/>
                <a:gd name="T3" fmla="*/ 1 h 990"/>
                <a:gd name="T4" fmla="*/ 3 w 1287"/>
                <a:gd name="T5" fmla="*/ 1 h 990"/>
                <a:gd name="T6" fmla="*/ 0 w 1287"/>
                <a:gd name="T7" fmla="*/ 1 h 990"/>
                <a:gd name="T8" fmla="*/ 0 60000 65536"/>
                <a:gd name="T9" fmla="*/ 0 60000 65536"/>
                <a:gd name="T10" fmla="*/ 0 60000 65536"/>
                <a:gd name="T11" fmla="*/ 0 60000 65536"/>
                <a:gd name="T12" fmla="*/ 0 w 1287"/>
                <a:gd name="T13" fmla="*/ 0 h 990"/>
                <a:gd name="T14" fmla="*/ 1287 w 1287"/>
                <a:gd name="T15" fmla="*/ 990 h 990"/>
              </a:gdLst>
              <a:ahLst/>
              <a:cxnLst>
                <a:cxn ang="T8">
                  <a:pos x="T0" y="T1"/>
                </a:cxn>
                <a:cxn ang="T9">
                  <a:pos x="T2" y="T3"/>
                </a:cxn>
                <a:cxn ang="T10">
                  <a:pos x="T4" y="T5"/>
                </a:cxn>
                <a:cxn ang="T11">
                  <a:pos x="T6" y="T7"/>
                </a:cxn>
              </a:cxnLst>
              <a:rect l="T12" t="T13" r="T14" b="T15"/>
              <a:pathLst>
                <a:path w="1287" h="990">
                  <a:moveTo>
                    <a:pt x="0" y="493"/>
                  </a:moveTo>
                  <a:cubicBezTo>
                    <a:pt x="7" y="484"/>
                    <a:pt x="3" y="491"/>
                    <a:pt x="0" y="489"/>
                  </a:cubicBezTo>
                  <a:cubicBezTo>
                    <a:pt x="184" y="413"/>
                    <a:pt x="1287" y="0"/>
                    <a:pt x="1287" y="495"/>
                  </a:cubicBezTo>
                  <a:cubicBezTo>
                    <a:pt x="1287" y="990"/>
                    <a:pt x="136" y="555"/>
                    <a:pt x="0" y="493"/>
                  </a:cubicBezTo>
                  <a:close/>
                </a:path>
              </a:pathLst>
            </a:custGeom>
            <a:solidFill>
              <a:srgbClr val="008000">
                <a:alpha val="34901"/>
              </a:srgbClr>
            </a:solidFill>
            <a:ln w="9525">
              <a:noFill/>
              <a:round/>
              <a:headEnd/>
              <a:tailEnd/>
            </a:ln>
          </p:spPr>
          <p:txBody>
            <a:bodyPr wrap="none" anchor="ctr"/>
            <a:lstStyle/>
            <a:p>
              <a:endParaRPr lang="en-US" dirty="0">
                <a:latin typeface="Agilent TT Cond" pitchFamily="34" charset="0"/>
              </a:endParaRPr>
            </a:p>
          </p:txBody>
        </p:sp>
        <p:sp>
          <p:nvSpPr>
            <p:cNvPr id="155" name="Rectangle 69"/>
            <p:cNvSpPr>
              <a:spLocks noChangeArrowheads="1"/>
            </p:cNvSpPr>
            <p:nvPr/>
          </p:nvSpPr>
          <p:spPr bwMode="auto">
            <a:xfrm>
              <a:off x="2067" y="2022"/>
              <a:ext cx="9" cy="406"/>
            </a:xfrm>
            <a:prstGeom prst="rect">
              <a:avLst/>
            </a:prstGeom>
            <a:solidFill>
              <a:schemeClr val="folHlink"/>
            </a:solidFill>
            <a:ln w="6350">
              <a:solidFill>
                <a:schemeClr val="tx1"/>
              </a:solidFill>
              <a:miter lim="800000"/>
              <a:headEnd/>
              <a:tailEnd/>
            </a:ln>
          </p:spPr>
          <p:txBody>
            <a:bodyPr wrap="none" anchor="ctr"/>
            <a:lstStyle/>
            <a:p>
              <a:endParaRPr lang="en-US" dirty="0">
                <a:latin typeface="Agilent TT Cond" pitchFamily="34" charset="0"/>
              </a:endParaRPr>
            </a:p>
          </p:txBody>
        </p:sp>
        <p:sp>
          <p:nvSpPr>
            <p:cNvPr id="156" name="Rectangle 70"/>
            <p:cNvSpPr>
              <a:spLocks noChangeArrowheads="1"/>
            </p:cNvSpPr>
            <p:nvPr/>
          </p:nvSpPr>
          <p:spPr bwMode="auto">
            <a:xfrm>
              <a:off x="3053" y="2022"/>
              <a:ext cx="8" cy="383"/>
            </a:xfrm>
            <a:prstGeom prst="rect">
              <a:avLst/>
            </a:prstGeom>
            <a:solidFill>
              <a:schemeClr val="folHlink"/>
            </a:solidFill>
            <a:ln w="6350">
              <a:solidFill>
                <a:schemeClr val="tx1"/>
              </a:solidFill>
              <a:miter lim="800000"/>
              <a:headEnd/>
              <a:tailEnd/>
            </a:ln>
          </p:spPr>
          <p:txBody>
            <a:bodyPr wrap="none" anchor="ctr"/>
            <a:lstStyle/>
            <a:p>
              <a:endParaRPr lang="en-US" dirty="0">
                <a:latin typeface="Agilent TT Cond" pitchFamily="34" charset="0"/>
              </a:endParaRPr>
            </a:p>
          </p:txBody>
        </p:sp>
        <p:sp>
          <p:nvSpPr>
            <p:cNvPr id="157" name="Freeform 71"/>
            <p:cNvSpPr>
              <a:spLocks/>
            </p:cNvSpPr>
            <p:nvPr/>
          </p:nvSpPr>
          <p:spPr bwMode="auto">
            <a:xfrm>
              <a:off x="2077" y="1971"/>
              <a:ext cx="23" cy="128"/>
            </a:xfrm>
            <a:custGeom>
              <a:avLst/>
              <a:gdLst>
                <a:gd name="T0" fmla="*/ 1 w 62"/>
                <a:gd name="T1" fmla="*/ 0 h 551"/>
                <a:gd name="T2" fmla="*/ 0 w 62"/>
                <a:gd name="T3" fmla="*/ 1 h 551"/>
                <a:gd name="T4" fmla="*/ 1 w 62"/>
                <a:gd name="T5" fmla="*/ 2 h 551"/>
                <a:gd name="T6" fmla="*/ 0 60000 65536"/>
                <a:gd name="T7" fmla="*/ 0 60000 65536"/>
                <a:gd name="T8" fmla="*/ 0 60000 65536"/>
                <a:gd name="T9" fmla="*/ 0 w 62"/>
                <a:gd name="T10" fmla="*/ 0 h 551"/>
                <a:gd name="T11" fmla="*/ 62 w 62"/>
                <a:gd name="T12" fmla="*/ 551 h 551"/>
              </a:gdLst>
              <a:ahLst/>
              <a:cxnLst>
                <a:cxn ang="T6">
                  <a:pos x="T0" y="T1"/>
                </a:cxn>
                <a:cxn ang="T7">
                  <a:pos x="T2" y="T3"/>
                </a:cxn>
                <a:cxn ang="T8">
                  <a:pos x="T4" y="T5"/>
                </a:cxn>
              </a:cxnLst>
              <a:rect l="T9" t="T10" r="T11" b="T12"/>
              <a:pathLst>
                <a:path w="62" h="551">
                  <a:moveTo>
                    <a:pt x="62" y="0"/>
                  </a:moveTo>
                  <a:cubicBezTo>
                    <a:pt x="52" y="47"/>
                    <a:pt x="0" y="152"/>
                    <a:pt x="0" y="280"/>
                  </a:cubicBezTo>
                  <a:cubicBezTo>
                    <a:pt x="0" y="408"/>
                    <a:pt x="49" y="495"/>
                    <a:pt x="62" y="551"/>
                  </a:cubicBezTo>
                </a:path>
              </a:pathLst>
            </a:custGeom>
            <a:solidFill>
              <a:schemeClr val="bg2">
                <a:alpha val="25098"/>
              </a:schemeClr>
            </a:solidFill>
            <a:ln w="9525">
              <a:solidFill>
                <a:schemeClr val="tx1"/>
              </a:solidFill>
              <a:round/>
              <a:headEnd/>
              <a:tailEnd/>
            </a:ln>
          </p:spPr>
          <p:txBody>
            <a:bodyPr wrap="none" anchor="ctr"/>
            <a:lstStyle/>
            <a:p>
              <a:endParaRPr lang="en-US" dirty="0">
                <a:latin typeface="Agilent TT Cond" pitchFamily="34" charset="0"/>
              </a:endParaRPr>
            </a:p>
          </p:txBody>
        </p:sp>
        <p:sp>
          <p:nvSpPr>
            <p:cNvPr id="158" name="Freeform 72"/>
            <p:cNvSpPr>
              <a:spLocks/>
            </p:cNvSpPr>
            <p:nvPr/>
          </p:nvSpPr>
          <p:spPr bwMode="auto">
            <a:xfrm flipH="1">
              <a:off x="3030" y="1968"/>
              <a:ext cx="22" cy="129"/>
            </a:xfrm>
            <a:custGeom>
              <a:avLst/>
              <a:gdLst>
                <a:gd name="T0" fmla="*/ 1 w 62"/>
                <a:gd name="T1" fmla="*/ 0 h 551"/>
                <a:gd name="T2" fmla="*/ 0 w 62"/>
                <a:gd name="T3" fmla="*/ 1 h 551"/>
                <a:gd name="T4" fmla="*/ 1 w 62"/>
                <a:gd name="T5" fmla="*/ 2 h 551"/>
                <a:gd name="T6" fmla="*/ 0 60000 65536"/>
                <a:gd name="T7" fmla="*/ 0 60000 65536"/>
                <a:gd name="T8" fmla="*/ 0 60000 65536"/>
                <a:gd name="T9" fmla="*/ 0 w 62"/>
                <a:gd name="T10" fmla="*/ 0 h 551"/>
                <a:gd name="T11" fmla="*/ 62 w 62"/>
                <a:gd name="T12" fmla="*/ 551 h 551"/>
              </a:gdLst>
              <a:ahLst/>
              <a:cxnLst>
                <a:cxn ang="T6">
                  <a:pos x="T0" y="T1"/>
                </a:cxn>
                <a:cxn ang="T7">
                  <a:pos x="T2" y="T3"/>
                </a:cxn>
                <a:cxn ang="T8">
                  <a:pos x="T4" y="T5"/>
                </a:cxn>
              </a:cxnLst>
              <a:rect l="T9" t="T10" r="T11" b="T12"/>
              <a:pathLst>
                <a:path w="62" h="551">
                  <a:moveTo>
                    <a:pt x="62" y="0"/>
                  </a:moveTo>
                  <a:cubicBezTo>
                    <a:pt x="52" y="47"/>
                    <a:pt x="0" y="152"/>
                    <a:pt x="0" y="280"/>
                  </a:cubicBezTo>
                  <a:cubicBezTo>
                    <a:pt x="0" y="408"/>
                    <a:pt x="49" y="495"/>
                    <a:pt x="62" y="551"/>
                  </a:cubicBezTo>
                </a:path>
              </a:pathLst>
            </a:custGeom>
            <a:solidFill>
              <a:schemeClr val="bg2">
                <a:alpha val="25098"/>
              </a:schemeClr>
            </a:solidFill>
            <a:ln w="9525">
              <a:solidFill>
                <a:schemeClr val="tx1"/>
              </a:solidFill>
              <a:round/>
              <a:headEnd/>
              <a:tailEnd/>
            </a:ln>
          </p:spPr>
          <p:txBody>
            <a:bodyPr wrap="none" anchor="ctr"/>
            <a:lstStyle/>
            <a:p>
              <a:endParaRPr lang="en-US" dirty="0">
                <a:latin typeface="Agilent TT Cond" pitchFamily="34" charset="0"/>
              </a:endParaRPr>
            </a:p>
          </p:txBody>
        </p:sp>
        <p:sp>
          <p:nvSpPr>
            <p:cNvPr id="159" name="Freeform 73"/>
            <p:cNvSpPr>
              <a:spLocks/>
            </p:cNvSpPr>
            <p:nvPr/>
          </p:nvSpPr>
          <p:spPr bwMode="auto">
            <a:xfrm flipH="1">
              <a:off x="3030" y="2106"/>
              <a:ext cx="22" cy="128"/>
            </a:xfrm>
            <a:custGeom>
              <a:avLst/>
              <a:gdLst>
                <a:gd name="T0" fmla="*/ 1 w 62"/>
                <a:gd name="T1" fmla="*/ 0 h 551"/>
                <a:gd name="T2" fmla="*/ 0 w 62"/>
                <a:gd name="T3" fmla="*/ 1 h 551"/>
                <a:gd name="T4" fmla="*/ 1 w 62"/>
                <a:gd name="T5" fmla="*/ 2 h 551"/>
                <a:gd name="T6" fmla="*/ 0 60000 65536"/>
                <a:gd name="T7" fmla="*/ 0 60000 65536"/>
                <a:gd name="T8" fmla="*/ 0 60000 65536"/>
                <a:gd name="T9" fmla="*/ 0 w 62"/>
                <a:gd name="T10" fmla="*/ 0 h 551"/>
                <a:gd name="T11" fmla="*/ 62 w 62"/>
                <a:gd name="T12" fmla="*/ 551 h 551"/>
              </a:gdLst>
              <a:ahLst/>
              <a:cxnLst>
                <a:cxn ang="T6">
                  <a:pos x="T0" y="T1"/>
                </a:cxn>
                <a:cxn ang="T7">
                  <a:pos x="T2" y="T3"/>
                </a:cxn>
                <a:cxn ang="T8">
                  <a:pos x="T4" y="T5"/>
                </a:cxn>
              </a:cxnLst>
              <a:rect l="T9" t="T10" r="T11" b="T12"/>
              <a:pathLst>
                <a:path w="62" h="551">
                  <a:moveTo>
                    <a:pt x="62" y="0"/>
                  </a:moveTo>
                  <a:cubicBezTo>
                    <a:pt x="52" y="47"/>
                    <a:pt x="0" y="152"/>
                    <a:pt x="0" y="280"/>
                  </a:cubicBezTo>
                  <a:cubicBezTo>
                    <a:pt x="0" y="408"/>
                    <a:pt x="49" y="495"/>
                    <a:pt x="62" y="551"/>
                  </a:cubicBezTo>
                </a:path>
              </a:pathLst>
            </a:custGeom>
            <a:solidFill>
              <a:schemeClr val="bg2">
                <a:alpha val="25098"/>
              </a:schemeClr>
            </a:solidFill>
            <a:ln w="9525">
              <a:solidFill>
                <a:schemeClr val="tx1"/>
              </a:solidFill>
              <a:round/>
              <a:headEnd/>
              <a:tailEnd/>
            </a:ln>
          </p:spPr>
          <p:txBody>
            <a:bodyPr wrap="none" anchor="ctr"/>
            <a:lstStyle/>
            <a:p>
              <a:endParaRPr lang="en-US" dirty="0">
                <a:latin typeface="Agilent TT Cond" pitchFamily="34" charset="0"/>
              </a:endParaRPr>
            </a:p>
          </p:txBody>
        </p:sp>
        <p:sp>
          <p:nvSpPr>
            <p:cNvPr id="160" name="Line 74"/>
            <p:cNvSpPr>
              <a:spLocks noChangeShapeType="1"/>
            </p:cNvSpPr>
            <p:nvPr/>
          </p:nvSpPr>
          <p:spPr bwMode="auto">
            <a:xfrm flipH="1">
              <a:off x="2065" y="2032"/>
              <a:ext cx="11"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161" name="Line 75"/>
            <p:cNvSpPr>
              <a:spLocks noChangeShapeType="1"/>
            </p:cNvSpPr>
            <p:nvPr/>
          </p:nvSpPr>
          <p:spPr bwMode="auto">
            <a:xfrm flipH="1">
              <a:off x="2065" y="2040"/>
              <a:ext cx="11"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162" name="Line 76"/>
            <p:cNvSpPr>
              <a:spLocks noChangeShapeType="1"/>
            </p:cNvSpPr>
            <p:nvPr/>
          </p:nvSpPr>
          <p:spPr bwMode="auto">
            <a:xfrm flipH="1">
              <a:off x="3053" y="2032"/>
              <a:ext cx="10"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163" name="Line 77"/>
            <p:cNvSpPr>
              <a:spLocks noChangeShapeType="1"/>
            </p:cNvSpPr>
            <p:nvPr/>
          </p:nvSpPr>
          <p:spPr bwMode="auto">
            <a:xfrm flipH="1">
              <a:off x="3053" y="2040"/>
              <a:ext cx="10"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164" name="Line 78"/>
            <p:cNvSpPr>
              <a:spLocks noChangeShapeType="1"/>
            </p:cNvSpPr>
            <p:nvPr/>
          </p:nvSpPr>
          <p:spPr bwMode="auto">
            <a:xfrm flipH="1">
              <a:off x="3053" y="2167"/>
              <a:ext cx="10"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165" name="Line 79"/>
            <p:cNvSpPr>
              <a:spLocks noChangeShapeType="1"/>
            </p:cNvSpPr>
            <p:nvPr/>
          </p:nvSpPr>
          <p:spPr bwMode="auto">
            <a:xfrm flipH="1">
              <a:off x="3053" y="2175"/>
              <a:ext cx="10" cy="0"/>
            </a:xfrm>
            <a:prstGeom prst="line">
              <a:avLst/>
            </a:prstGeom>
            <a:noFill/>
            <a:ln w="9525">
              <a:solidFill>
                <a:schemeClr val="tx1"/>
              </a:solidFill>
              <a:round/>
              <a:headEnd/>
              <a:tailEnd/>
            </a:ln>
          </p:spPr>
          <p:txBody>
            <a:bodyPr wrap="none" anchor="ctr"/>
            <a:lstStyle/>
            <a:p>
              <a:endParaRPr lang="en-US" dirty="0">
                <a:latin typeface="Agilent TT Cond" pitchFamily="34" charset="0"/>
              </a:endParaRPr>
            </a:p>
          </p:txBody>
        </p:sp>
        <p:sp>
          <p:nvSpPr>
            <p:cNvPr id="167" name="Rectangle 81"/>
            <p:cNvSpPr>
              <a:spLocks noChangeArrowheads="1"/>
            </p:cNvSpPr>
            <p:nvPr/>
          </p:nvSpPr>
          <p:spPr bwMode="auto">
            <a:xfrm>
              <a:off x="3175" y="2003"/>
              <a:ext cx="41" cy="49"/>
            </a:xfrm>
            <a:prstGeom prst="rect">
              <a:avLst/>
            </a:prstGeom>
            <a:noFill/>
            <a:ln w="19050">
              <a:noFill/>
              <a:miter lim="800000"/>
              <a:headEnd/>
              <a:tailEnd/>
            </a:ln>
          </p:spPr>
          <p:txBody>
            <a:bodyPr/>
            <a:lstStyle/>
            <a:p>
              <a:pPr algn="ctr"/>
              <a:endParaRPr lang="en-US" sz="1800" dirty="0">
                <a:solidFill>
                  <a:schemeClr val="accent2"/>
                </a:solidFill>
                <a:latin typeface="Agilent TT Cond" pitchFamily="34" charset="0"/>
              </a:endParaRPr>
            </a:p>
          </p:txBody>
        </p:sp>
      </p:grpSp>
      <p:grpSp>
        <p:nvGrpSpPr>
          <p:cNvPr id="171" name="Group 104"/>
          <p:cNvGrpSpPr/>
          <p:nvPr/>
        </p:nvGrpSpPr>
        <p:grpSpPr>
          <a:xfrm>
            <a:off x="4929742" y="3468208"/>
            <a:ext cx="370005" cy="1043712"/>
            <a:chOff x="4932925" y="1231490"/>
            <a:chExt cx="370005" cy="1043712"/>
          </a:xfrm>
        </p:grpSpPr>
        <p:grpSp>
          <p:nvGrpSpPr>
            <p:cNvPr id="172" name="Group 91"/>
            <p:cNvGrpSpPr/>
            <p:nvPr/>
          </p:nvGrpSpPr>
          <p:grpSpPr>
            <a:xfrm>
              <a:off x="4932925" y="1231490"/>
              <a:ext cx="271463" cy="1043712"/>
              <a:chOff x="6273800" y="2266950"/>
              <a:chExt cx="271463" cy="1043712"/>
            </a:xfrm>
          </p:grpSpPr>
          <p:sp>
            <p:nvSpPr>
              <p:cNvPr id="174" name="AutoShape 4"/>
              <p:cNvSpPr>
                <a:spLocks noChangeArrowheads="1"/>
              </p:cNvSpPr>
              <p:nvPr/>
            </p:nvSpPr>
            <p:spPr bwMode="auto">
              <a:xfrm>
                <a:off x="6388100" y="2520950"/>
                <a:ext cx="157163" cy="133350"/>
              </a:xfrm>
              <a:prstGeom prst="flowChartMerge">
                <a:avLst/>
              </a:prstGeom>
              <a:noFill/>
              <a:ln w="22225">
                <a:solidFill>
                  <a:schemeClr val="tx1"/>
                </a:solidFill>
                <a:miter lim="800000"/>
                <a:headEnd/>
                <a:tailEnd/>
              </a:ln>
            </p:spPr>
            <p:txBody>
              <a:bodyPr wrap="none" lIns="0" tIns="0" rIns="0" bIns="0" anchor="ctr"/>
              <a:lstStyle/>
              <a:p>
                <a:endParaRPr lang="ja-JP" altLang="en-US" sz="1800" dirty="0">
                  <a:latin typeface="Agilent TT Cond" pitchFamily="34" charset="0"/>
                  <a:ea typeface="MS PGothic" pitchFamily="34" charset="-128"/>
                </a:endParaRPr>
              </a:p>
            </p:txBody>
          </p:sp>
          <p:sp>
            <p:nvSpPr>
              <p:cNvPr id="175" name="Line 5"/>
              <p:cNvSpPr>
                <a:spLocks noChangeShapeType="1"/>
              </p:cNvSpPr>
              <p:nvPr/>
            </p:nvSpPr>
            <p:spPr bwMode="auto">
              <a:xfrm>
                <a:off x="6465888" y="2520950"/>
                <a:ext cx="3353" cy="789712"/>
              </a:xfrm>
              <a:prstGeom prst="line">
                <a:avLst/>
              </a:prstGeom>
              <a:noFill/>
              <a:ln w="22225">
                <a:solidFill>
                  <a:schemeClr val="tx1"/>
                </a:solidFill>
                <a:round/>
                <a:headEnd/>
                <a:tailEnd/>
              </a:ln>
            </p:spPr>
            <p:txBody>
              <a:bodyPr lIns="0" tIns="0" rIns="0" bIns="0"/>
              <a:lstStyle/>
              <a:p>
                <a:endParaRPr lang="en-US" dirty="0">
                  <a:latin typeface="Agilent TT Cond" pitchFamily="34" charset="0"/>
                </a:endParaRPr>
              </a:p>
            </p:txBody>
          </p:sp>
          <p:sp>
            <p:nvSpPr>
              <p:cNvPr id="176" name="Text Box 95"/>
              <p:cNvSpPr txBox="1">
                <a:spLocks noChangeArrowheads="1"/>
              </p:cNvSpPr>
              <p:nvPr/>
            </p:nvSpPr>
            <p:spPr bwMode="auto">
              <a:xfrm>
                <a:off x="6273800" y="2266950"/>
                <a:ext cx="65" cy="246221"/>
              </a:xfrm>
              <a:prstGeom prst="rect">
                <a:avLst/>
              </a:prstGeom>
              <a:noFill/>
              <a:ln w="12700">
                <a:noFill/>
                <a:miter lim="800000"/>
                <a:headEnd/>
                <a:tailEnd/>
              </a:ln>
            </p:spPr>
            <p:txBody>
              <a:bodyPr wrap="none" lIns="0" tIns="0" rIns="0" bIns="0">
                <a:spAutoFit/>
              </a:bodyPr>
              <a:lstStyle/>
              <a:p>
                <a:endParaRPr lang="en-US" sz="1600" b="1" dirty="0">
                  <a:latin typeface="MS PGothic" pitchFamily="34" charset="-128"/>
                  <a:ea typeface="MS PGothic" pitchFamily="34" charset="-128"/>
                </a:endParaRPr>
              </a:p>
            </p:txBody>
          </p:sp>
        </p:grpSp>
        <p:cxnSp>
          <p:nvCxnSpPr>
            <p:cNvPr id="173" name="Straight Arrow Connector 88"/>
            <p:cNvCxnSpPr>
              <a:cxnSpLocks noChangeShapeType="1"/>
            </p:cNvCxnSpPr>
            <p:nvPr/>
          </p:nvCxnSpPr>
          <p:spPr bwMode="auto">
            <a:xfrm flipH="1">
              <a:off x="5129099" y="2263661"/>
              <a:ext cx="173831" cy="1098"/>
            </a:xfrm>
            <a:prstGeom prst="straightConnector1">
              <a:avLst/>
            </a:prstGeom>
            <a:noFill/>
            <a:ln w="22225" algn="ctr">
              <a:solidFill>
                <a:schemeClr val="tx1"/>
              </a:solidFill>
              <a:round/>
              <a:headEnd type="none" w="med" len="med"/>
              <a:tailEnd type="none" w="med" len="med"/>
            </a:ln>
          </p:spPr>
        </p:cxnSp>
      </p:grpSp>
      <p:pic>
        <p:nvPicPr>
          <p:cNvPr id="198" name="Picture 6"/>
          <p:cNvPicPr>
            <a:picLocks noChangeAspect="1" noChangeArrowheads="1"/>
          </p:cNvPicPr>
          <p:nvPr/>
        </p:nvPicPr>
        <p:blipFill>
          <a:blip r:embed="rId6" cstate="print"/>
          <a:srcRect/>
          <a:stretch>
            <a:fillRect/>
          </a:stretch>
        </p:blipFill>
        <p:spPr bwMode="auto">
          <a:xfrm>
            <a:off x="1047018" y="3283315"/>
            <a:ext cx="1125538" cy="382587"/>
          </a:xfrm>
          <a:prstGeom prst="rect">
            <a:avLst/>
          </a:prstGeom>
          <a:noFill/>
          <a:ln w="9525">
            <a:noFill/>
            <a:miter lim="800000"/>
            <a:headEnd/>
            <a:tailEnd/>
          </a:ln>
        </p:spPr>
      </p:pic>
      <p:cxnSp>
        <p:nvCxnSpPr>
          <p:cNvPr id="199" name="Straight Arrow Connector 198"/>
          <p:cNvCxnSpPr/>
          <p:nvPr/>
        </p:nvCxnSpPr>
        <p:spPr bwMode="auto">
          <a:xfrm>
            <a:off x="1600200" y="2514599"/>
            <a:ext cx="0" cy="762001"/>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201" name="Straight Arrow Connector 200"/>
          <p:cNvCxnSpPr/>
          <p:nvPr/>
        </p:nvCxnSpPr>
        <p:spPr bwMode="auto">
          <a:xfrm flipH="1">
            <a:off x="762000" y="2505808"/>
            <a:ext cx="2931" cy="389792"/>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sp>
        <p:nvSpPr>
          <p:cNvPr id="212" name="TextBox 33"/>
          <p:cNvSpPr txBox="1">
            <a:spLocks noChangeArrowheads="1"/>
          </p:cNvSpPr>
          <p:nvPr/>
        </p:nvSpPr>
        <p:spPr bwMode="auto">
          <a:xfrm>
            <a:off x="0" y="2861662"/>
            <a:ext cx="1334997" cy="307777"/>
          </a:xfrm>
          <a:prstGeom prst="rect">
            <a:avLst/>
          </a:prstGeom>
          <a:noFill/>
          <a:ln w="9525">
            <a:noFill/>
            <a:miter lim="800000"/>
            <a:headEnd/>
            <a:tailEnd/>
          </a:ln>
        </p:spPr>
        <p:txBody>
          <a:bodyPr wrap="square">
            <a:spAutoFit/>
          </a:bodyPr>
          <a:lstStyle/>
          <a:p>
            <a:pPr algn="ctr"/>
            <a:r>
              <a:rPr lang="en-US" sz="1400" dirty="0" smtClean="0">
                <a:solidFill>
                  <a:srgbClr val="0099CC"/>
                </a:solidFill>
                <a:latin typeface="Agilent TT Cond" pitchFamily="34" charset="0"/>
              </a:rPr>
              <a:t>Analog I/Q</a:t>
            </a:r>
            <a:endParaRPr lang="en-US" sz="1400" dirty="0">
              <a:solidFill>
                <a:srgbClr val="0099CC"/>
              </a:solidFill>
              <a:latin typeface="Agilent TT Cond" pitchFamily="34" charset="0"/>
            </a:endParaRPr>
          </a:p>
        </p:txBody>
      </p:sp>
      <p:sp>
        <p:nvSpPr>
          <p:cNvPr id="214" name="TextBox 33"/>
          <p:cNvSpPr txBox="1">
            <a:spLocks noChangeArrowheads="1"/>
          </p:cNvSpPr>
          <p:nvPr/>
        </p:nvSpPr>
        <p:spPr bwMode="auto">
          <a:xfrm>
            <a:off x="1037492" y="3682276"/>
            <a:ext cx="1169377" cy="523220"/>
          </a:xfrm>
          <a:prstGeom prst="rect">
            <a:avLst/>
          </a:prstGeom>
          <a:noFill/>
          <a:ln w="9525">
            <a:noFill/>
            <a:miter lim="800000"/>
            <a:headEnd/>
            <a:tailEnd/>
          </a:ln>
        </p:spPr>
        <p:txBody>
          <a:bodyPr wrap="square">
            <a:spAutoFit/>
          </a:bodyPr>
          <a:lstStyle/>
          <a:p>
            <a:pPr algn="ctr"/>
            <a:r>
              <a:rPr lang="en-US" sz="1400" dirty="0" smtClean="0">
                <a:solidFill>
                  <a:srgbClr val="0099CC"/>
                </a:solidFill>
                <a:latin typeface="Agilent TT Cond" pitchFamily="34" charset="0"/>
              </a:rPr>
              <a:t>N5102A </a:t>
            </a:r>
          </a:p>
          <a:p>
            <a:pPr algn="ctr"/>
            <a:r>
              <a:rPr lang="en-US" sz="1400" dirty="0" smtClean="0">
                <a:solidFill>
                  <a:srgbClr val="0099CC"/>
                </a:solidFill>
                <a:latin typeface="Agilent TT Cond" pitchFamily="34" charset="0"/>
              </a:rPr>
              <a:t>Digital I/Q</a:t>
            </a:r>
            <a:endParaRPr lang="en-US" sz="1400" dirty="0">
              <a:solidFill>
                <a:srgbClr val="0099CC"/>
              </a:solidFill>
              <a:latin typeface="Agilent TT Cond" pitchFamily="34" charset="0"/>
            </a:endParaRPr>
          </a:p>
        </p:txBody>
      </p:sp>
      <p:sp>
        <p:nvSpPr>
          <p:cNvPr id="221" name="Right Arrow 220"/>
          <p:cNvSpPr/>
          <p:nvPr/>
        </p:nvSpPr>
        <p:spPr bwMode="auto">
          <a:xfrm>
            <a:off x="5214938" y="2769576"/>
            <a:ext cx="1133108" cy="228600"/>
          </a:xfrm>
          <a:prstGeom prst="rightArrow">
            <a:avLst/>
          </a:prstGeom>
          <a:solidFill>
            <a:schemeClr val="accent1"/>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222" name="Down Arrow 221"/>
          <p:cNvSpPr/>
          <p:nvPr/>
        </p:nvSpPr>
        <p:spPr bwMode="auto">
          <a:xfrm>
            <a:off x="4404946" y="3077308"/>
            <a:ext cx="219808" cy="1512276"/>
          </a:xfrm>
          <a:prstGeom prst="downArrow">
            <a:avLst/>
          </a:prstGeom>
          <a:solidFill>
            <a:schemeClr val="accent1"/>
          </a:solid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223" name="TextBox 33"/>
          <p:cNvSpPr txBox="1">
            <a:spLocks noChangeArrowheads="1"/>
          </p:cNvSpPr>
          <p:nvPr/>
        </p:nvSpPr>
        <p:spPr bwMode="auto">
          <a:xfrm>
            <a:off x="2335020" y="2677340"/>
            <a:ext cx="1155525" cy="646331"/>
          </a:xfrm>
          <a:prstGeom prst="rect">
            <a:avLst/>
          </a:prstGeom>
          <a:solidFill>
            <a:schemeClr val="bg1"/>
          </a:solidFill>
          <a:ln w="9525">
            <a:noFill/>
            <a:miter lim="800000"/>
            <a:headEnd/>
            <a:tailEnd/>
          </a:ln>
        </p:spPr>
        <p:txBody>
          <a:bodyPr wrap="square">
            <a:spAutoFit/>
          </a:bodyPr>
          <a:lstStyle/>
          <a:p>
            <a:pPr algn="ctr"/>
            <a:r>
              <a:rPr lang="en-US" sz="1800" dirty="0" smtClean="0">
                <a:solidFill>
                  <a:srgbClr val="0099CC"/>
                </a:solidFill>
                <a:latin typeface="Agilent TT Cond" pitchFamily="34" charset="0"/>
              </a:rPr>
              <a:t>Output IQ or RF</a:t>
            </a:r>
            <a:endParaRPr lang="en-US" sz="1800" dirty="0">
              <a:solidFill>
                <a:srgbClr val="0099CC"/>
              </a:solidFill>
              <a:latin typeface="Agilent TT Cond" pitchFamily="34" charset="0"/>
            </a:endParaRPr>
          </a:p>
        </p:txBody>
      </p:sp>
      <p:grpSp>
        <p:nvGrpSpPr>
          <p:cNvPr id="7" name="Group 128"/>
          <p:cNvGrpSpPr/>
          <p:nvPr/>
        </p:nvGrpSpPr>
        <p:grpSpPr>
          <a:xfrm>
            <a:off x="1899141" y="2622524"/>
            <a:ext cx="550606" cy="570271"/>
            <a:chOff x="1268362" y="2281084"/>
            <a:chExt cx="550606" cy="570271"/>
          </a:xfrm>
        </p:grpSpPr>
        <p:sp>
          <p:nvSpPr>
            <p:cNvPr id="130" name="Oval 129"/>
            <p:cNvSpPr/>
            <p:nvPr/>
          </p:nvSpPr>
          <p:spPr bwMode="auto">
            <a:xfrm>
              <a:off x="1268362" y="2281084"/>
              <a:ext cx="550606" cy="570271"/>
            </a:xfrm>
            <a:prstGeom prst="ellipse">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131" name="TextBox 130"/>
            <p:cNvSpPr txBox="1"/>
            <p:nvPr/>
          </p:nvSpPr>
          <p:spPr>
            <a:xfrm>
              <a:off x="1376515" y="2340077"/>
              <a:ext cx="432620" cy="461665"/>
            </a:xfrm>
            <a:prstGeom prst="rect">
              <a:avLst/>
            </a:prstGeom>
            <a:noFill/>
          </p:spPr>
          <p:txBody>
            <a:bodyPr wrap="square" rtlCol="0">
              <a:spAutoFit/>
            </a:bodyPr>
            <a:lstStyle/>
            <a:p>
              <a:r>
                <a:rPr lang="en-US" dirty="0" smtClean="0">
                  <a:latin typeface="Agilent TT Cond" pitchFamily="34" charset="0"/>
                </a:rPr>
                <a:t>3</a:t>
              </a:r>
              <a:endParaRPr lang="en-US" dirty="0">
                <a:latin typeface="Agilent TT Cond" pitchFamily="34" charset="0"/>
              </a:endParaRPr>
            </a:p>
          </p:txBody>
        </p:sp>
      </p:gr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a:xfrm>
            <a:off x="7608946" y="6308651"/>
            <a:ext cx="1306453" cy="353594"/>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1"/>
          <p:cNvPicPr>
            <a:picLocks noChangeAspect="1" noChangeArrowheads="1"/>
          </p:cNvPicPr>
          <p:nvPr/>
        </p:nvPicPr>
        <p:blipFill>
          <a:blip r:embed="rId3" cstate="print"/>
          <a:srcRect/>
          <a:stretch>
            <a:fillRect/>
          </a:stretch>
        </p:blipFill>
        <p:spPr bwMode="auto">
          <a:xfrm>
            <a:off x="3505200" y="3429000"/>
            <a:ext cx="2685143" cy="939800"/>
          </a:xfrm>
          <a:prstGeom prst="rect">
            <a:avLst/>
          </a:prstGeom>
          <a:noFill/>
          <a:ln w="9525">
            <a:noFill/>
            <a:miter lim="800000"/>
            <a:headEnd/>
            <a:tailEnd/>
          </a:ln>
        </p:spPr>
      </p:pic>
      <p:pic>
        <p:nvPicPr>
          <p:cNvPr id="11265" name="Picture 1"/>
          <p:cNvPicPr>
            <a:picLocks noChangeAspect="1" noChangeArrowheads="1"/>
          </p:cNvPicPr>
          <p:nvPr/>
        </p:nvPicPr>
        <p:blipFill>
          <a:blip r:embed="rId3" cstate="print"/>
          <a:srcRect/>
          <a:stretch>
            <a:fillRect/>
          </a:stretch>
        </p:blipFill>
        <p:spPr bwMode="auto">
          <a:xfrm>
            <a:off x="3479800" y="2667000"/>
            <a:ext cx="2685143" cy="939800"/>
          </a:xfrm>
          <a:prstGeom prst="rect">
            <a:avLst/>
          </a:prstGeom>
          <a:noFill/>
          <a:ln w="9525">
            <a:noFill/>
            <a:miter lim="800000"/>
            <a:headEnd/>
            <a:tailEnd/>
          </a:ln>
        </p:spPr>
      </p:pic>
      <p:sp>
        <p:nvSpPr>
          <p:cNvPr id="5127" name="Rectangle 2"/>
          <p:cNvSpPr>
            <a:spLocks noGrp="1" noChangeArrowheads="1"/>
          </p:cNvSpPr>
          <p:nvPr>
            <p:ph type="title"/>
          </p:nvPr>
        </p:nvSpPr>
        <p:spPr>
          <a:xfrm>
            <a:off x="193675" y="24382"/>
            <a:ext cx="8330893" cy="892552"/>
          </a:xfrm>
        </p:spPr>
        <p:txBody>
          <a:bodyPr/>
          <a:lstStyle/>
          <a:p>
            <a:pPr>
              <a:defRPr/>
            </a:pPr>
            <a:r>
              <a:rPr lang="en-US" dirty="0" smtClean="0"/>
              <a:t>MIMO Receiver Test at RF/BB</a:t>
            </a:r>
            <a:br>
              <a:rPr lang="en-US" dirty="0" smtClean="0"/>
            </a:br>
            <a:endParaRPr lang="en-US" sz="1800" dirty="0" smtClean="0"/>
          </a:p>
        </p:txBody>
      </p:sp>
      <p:grpSp>
        <p:nvGrpSpPr>
          <p:cNvPr id="2" name="Group 104"/>
          <p:cNvGrpSpPr/>
          <p:nvPr/>
        </p:nvGrpSpPr>
        <p:grpSpPr>
          <a:xfrm>
            <a:off x="6503015" y="2639348"/>
            <a:ext cx="526743" cy="654051"/>
            <a:chOff x="4932925" y="1231490"/>
            <a:chExt cx="526743" cy="654051"/>
          </a:xfrm>
        </p:grpSpPr>
        <p:grpSp>
          <p:nvGrpSpPr>
            <p:cNvPr id="3" name="Group 91"/>
            <p:cNvGrpSpPr/>
            <p:nvPr/>
          </p:nvGrpSpPr>
          <p:grpSpPr>
            <a:xfrm>
              <a:off x="4932925" y="1231490"/>
              <a:ext cx="330219" cy="654050"/>
              <a:chOff x="6273800" y="2266950"/>
              <a:chExt cx="330219" cy="654050"/>
            </a:xfrm>
          </p:grpSpPr>
          <p:sp>
            <p:nvSpPr>
              <p:cNvPr id="648217" name="AutoShape 4"/>
              <p:cNvSpPr>
                <a:spLocks noChangeArrowheads="1"/>
              </p:cNvSpPr>
              <p:nvPr/>
            </p:nvSpPr>
            <p:spPr bwMode="auto">
              <a:xfrm>
                <a:off x="6388100" y="2520950"/>
                <a:ext cx="157163" cy="133350"/>
              </a:xfrm>
              <a:prstGeom prst="flowChartMerge">
                <a:avLst/>
              </a:prstGeom>
              <a:noFill/>
              <a:ln w="28575">
                <a:solidFill>
                  <a:schemeClr val="tx1"/>
                </a:solidFill>
                <a:miter lim="800000"/>
                <a:headEnd/>
                <a:tailEnd/>
              </a:ln>
            </p:spPr>
            <p:txBody>
              <a:bodyPr wrap="none" lIns="0" tIns="0" rIns="0" bIns="0" anchor="ctr"/>
              <a:lstStyle/>
              <a:p>
                <a:endParaRPr lang="ja-JP" altLang="en-US" sz="1800" dirty="0">
                  <a:latin typeface="Agilent TT Cond" pitchFamily="34" charset="0"/>
                  <a:ea typeface="MS PGothic" pitchFamily="34" charset="-128"/>
                </a:endParaRPr>
              </a:p>
            </p:txBody>
          </p:sp>
          <p:sp>
            <p:nvSpPr>
              <p:cNvPr id="648218" name="Line 5"/>
              <p:cNvSpPr>
                <a:spLocks noChangeShapeType="1"/>
              </p:cNvSpPr>
              <p:nvPr/>
            </p:nvSpPr>
            <p:spPr bwMode="auto">
              <a:xfrm>
                <a:off x="6465888" y="2520950"/>
                <a:ext cx="1587" cy="400050"/>
              </a:xfrm>
              <a:prstGeom prst="line">
                <a:avLst/>
              </a:prstGeom>
              <a:noFill/>
              <a:ln w="28575">
                <a:solidFill>
                  <a:schemeClr val="tx1"/>
                </a:solidFill>
                <a:round/>
                <a:headEnd/>
                <a:tailEnd/>
              </a:ln>
            </p:spPr>
            <p:txBody>
              <a:bodyPr lIns="0" tIns="0" rIns="0" bIns="0"/>
              <a:lstStyle/>
              <a:p>
                <a:endParaRPr lang="en-US" dirty="0">
                  <a:latin typeface="Agilent TT Cond" pitchFamily="34" charset="0"/>
                </a:endParaRPr>
              </a:p>
            </p:txBody>
          </p:sp>
          <p:sp>
            <p:nvSpPr>
              <p:cNvPr id="648221" name="Text Box 95"/>
              <p:cNvSpPr txBox="1">
                <a:spLocks noChangeArrowheads="1"/>
              </p:cNvSpPr>
              <p:nvPr/>
            </p:nvSpPr>
            <p:spPr bwMode="auto">
              <a:xfrm>
                <a:off x="6273800" y="2266950"/>
                <a:ext cx="330219" cy="246221"/>
              </a:xfrm>
              <a:prstGeom prst="rect">
                <a:avLst/>
              </a:prstGeom>
              <a:noFill/>
              <a:ln w="12700">
                <a:noFill/>
                <a:miter lim="800000"/>
                <a:headEnd/>
                <a:tailEnd/>
              </a:ln>
            </p:spPr>
            <p:txBody>
              <a:bodyPr wrap="none" lIns="0" tIns="0" rIns="0" bIns="0">
                <a:spAutoFit/>
              </a:bodyPr>
              <a:lstStyle/>
              <a:p>
                <a:r>
                  <a:rPr lang="en-US" sz="1600" b="1" dirty="0" smtClean="0">
                    <a:latin typeface="MS PGothic" pitchFamily="34" charset="-128"/>
                    <a:ea typeface="MS PGothic" pitchFamily="34" charset="-128"/>
                  </a:rPr>
                  <a:t>Rx0</a:t>
                </a:r>
                <a:endParaRPr lang="en-US" sz="1600" b="1" dirty="0">
                  <a:latin typeface="MS PGothic" pitchFamily="34" charset="-128"/>
                  <a:ea typeface="MS PGothic" pitchFamily="34" charset="-128"/>
                </a:endParaRPr>
              </a:p>
            </p:txBody>
          </p:sp>
        </p:grpSp>
        <p:cxnSp>
          <p:nvCxnSpPr>
            <p:cNvPr id="648230" name="Straight Arrow Connector 88"/>
            <p:cNvCxnSpPr>
              <a:cxnSpLocks noChangeShapeType="1"/>
            </p:cNvCxnSpPr>
            <p:nvPr/>
          </p:nvCxnSpPr>
          <p:spPr bwMode="auto">
            <a:xfrm rot="16200000" flipV="1">
              <a:off x="5285043" y="1710916"/>
              <a:ext cx="6350" cy="342900"/>
            </a:xfrm>
            <a:prstGeom prst="straightConnector1">
              <a:avLst/>
            </a:prstGeom>
            <a:noFill/>
            <a:ln w="28575" algn="ctr">
              <a:solidFill>
                <a:schemeClr val="tx1"/>
              </a:solidFill>
              <a:round/>
              <a:headEnd type="none" w="med" len="med"/>
              <a:tailEnd type="none" w="med" len="med"/>
            </a:ln>
          </p:spPr>
        </p:cxnSp>
      </p:grpSp>
      <p:grpSp>
        <p:nvGrpSpPr>
          <p:cNvPr id="4" name="Group 115"/>
          <p:cNvGrpSpPr/>
          <p:nvPr/>
        </p:nvGrpSpPr>
        <p:grpSpPr>
          <a:xfrm>
            <a:off x="1311590" y="1494906"/>
            <a:ext cx="550606" cy="570271"/>
            <a:chOff x="1268362" y="2281084"/>
            <a:chExt cx="550606" cy="570271"/>
          </a:xfrm>
        </p:grpSpPr>
        <p:sp>
          <p:nvSpPr>
            <p:cNvPr id="115" name="Oval 114"/>
            <p:cNvSpPr/>
            <p:nvPr/>
          </p:nvSpPr>
          <p:spPr bwMode="auto">
            <a:xfrm>
              <a:off x="1268362" y="2281084"/>
              <a:ext cx="550606" cy="570271"/>
            </a:xfrm>
            <a:prstGeom prst="ellipse">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114" name="TextBox 113"/>
            <p:cNvSpPr txBox="1"/>
            <p:nvPr/>
          </p:nvSpPr>
          <p:spPr>
            <a:xfrm>
              <a:off x="1376515" y="2340077"/>
              <a:ext cx="432620" cy="461665"/>
            </a:xfrm>
            <a:prstGeom prst="rect">
              <a:avLst/>
            </a:prstGeom>
            <a:noFill/>
          </p:spPr>
          <p:txBody>
            <a:bodyPr wrap="square" rtlCol="0">
              <a:spAutoFit/>
            </a:bodyPr>
            <a:lstStyle/>
            <a:p>
              <a:r>
                <a:rPr lang="en-US" dirty="0" smtClean="0">
                  <a:latin typeface="Agilent TT Cond" pitchFamily="34" charset="0"/>
                </a:rPr>
                <a:t>1</a:t>
              </a:r>
              <a:endParaRPr lang="en-US" dirty="0">
                <a:latin typeface="Agilent TT Cond" pitchFamily="34" charset="0"/>
              </a:endParaRPr>
            </a:p>
          </p:txBody>
        </p:sp>
      </p:grpSp>
      <p:grpSp>
        <p:nvGrpSpPr>
          <p:cNvPr id="5" name="Group 116"/>
          <p:cNvGrpSpPr/>
          <p:nvPr/>
        </p:nvGrpSpPr>
        <p:grpSpPr>
          <a:xfrm>
            <a:off x="1454192" y="4538074"/>
            <a:ext cx="550606" cy="570271"/>
            <a:chOff x="1268362" y="2281084"/>
            <a:chExt cx="550606" cy="570271"/>
          </a:xfrm>
        </p:grpSpPr>
        <p:sp>
          <p:nvSpPr>
            <p:cNvPr id="118" name="Oval 117"/>
            <p:cNvSpPr/>
            <p:nvPr/>
          </p:nvSpPr>
          <p:spPr bwMode="auto">
            <a:xfrm>
              <a:off x="1268362" y="2281084"/>
              <a:ext cx="550606" cy="570271"/>
            </a:xfrm>
            <a:prstGeom prst="ellipse">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119" name="TextBox 118"/>
            <p:cNvSpPr txBox="1"/>
            <p:nvPr/>
          </p:nvSpPr>
          <p:spPr>
            <a:xfrm>
              <a:off x="1376822" y="2349909"/>
              <a:ext cx="432620" cy="461665"/>
            </a:xfrm>
            <a:prstGeom prst="rect">
              <a:avLst/>
            </a:prstGeom>
            <a:noFill/>
          </p:spPr>
          <p:txBody>
            <a:bodyPr wrap="square" rtlCol="0">
              <a:spAutoFit/>
            </a:bodyPr>
            <a:lstStyle/>
            <a:p>
              <a:r>
                <a:rPr lang="en-US" dirty="0" smtClean="0">
                  <a:latin typeface="Agilent TT Cond" pitchFamily="34" charset="0"/>
                </a:rPr>
                <a:t>2</a:t>
              </a:r>
              <a:endParaRPr lang="en-US" dirty="0">
                <a:latin typeface="Agilent TT Cond" pitchFamily="34" charset="0"/>
              </a:endParaRPr>
            </a:p>
          </p:txBody>
        </p:sp>
      </p:grpSp>
      <p:sp>
        <p:nvSpPr>
          <p:cNvPr id="120" name="TextBox 33"/>
          <p:cNvSpPr txBox="1">
            <a:spLocks noChangeArrowheads="1"/>
          </p:cNvSpPr>
          <p:nvPr/>
        </p:nvSpPr>
        <p:spPr bwMode="auto">
          <a:xfrm>
            <a:off x="160388" y="2129286"/>
            <a:ext cx="3706762" cy="646331"/>
          </a:xfrm>
          <a:prstGeom prst="rect">
            <a:avLst/>
          </a:prstGeom>
          <a:noFill/>
          <a:ln w="9525">
            <a:noFill/>
            <a:miter lim="800000"/>
            <a:headEnd/>
            <a:tailEnd/>
          </a:ln>
        </p:spPr>
        <p:txBody>
          <a:bodyPr wrap="square">
            <a:spAutoFit/>
          </a:bodyPr>
          <a:lstStyle/>
          <a:p>
            <a:pPr algn="ctr"/>
            <a:r>
              <a:rPr lang="en-US" sz="1800" dirty="0" smtClean="0">
                <a:solidFill>
                  <a:srgbClr val="0099CC"/>
                </a:solidFill>
                <a:latin typeface="Agilent TT Cond" pitchFamily="34" charset="0"/>
              </a:rPr>
              <a:t>PXB generates MIMO signals up to 4x2 with long playback</a:t>
            </a:r>
            <a:endParaRPr lang="en-US" sz="1800" dirty="0">
              <a:solidFill>
                <a:srgbClr val="0099CC"/>
              </a:solidFill>
              <a:latin typeface="Agilent TT Cond" pitchFamily="34" charset="0"/>
            </a:endParaRPr>
          </a:p>
        </p:txBody>
      </p:sp>
      <p:grpSp>
        <p:nvGrpSpPr>
          <p:cNvPr id="6" name="Group 128"/>
          <p:cNvGrpSpPr/>
          <p:nvPr/>
        </p:nvGrpSpPr>
        <p:grpSpPr>
          <a:xfrm>
            <a:off x="5286625" y="4484662"/>
            <a:ext cx="550606" cy="570271"/>
            <a:chOff x="1268362" y="2281084"/>
            <a:chExt cx="550606" cy="570271"/>
          </a:xfrm>
        </p:grpSpPr>
        <p:sp>
          <p:nvSpPr>
            <p:cNvPr id="130" name="Oval 129"/>
            <p:cNvSpPr/>
            <p:nvPr/>
          </p:nvSpPr>
          <p:spPr bwMode="auto">
            <a:xfrm>
              <a:off x="1268362" y="2281084"/>
              <a:ext cx="550606" cy="570271"/>
            </a:xfrm>
            <a:prstGeom prst="ellipse">
              <a:avLst/>
            </a:prstGeom>
            <a:solidFill>
              <a:srgbClr val="FFC000"/>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131" name="TextBox 130"/>
            <p:cNvSpPr txBox="1"/>
            <p:nvPr/>
          </p:nvSpPr>
          <p:spPr>
            <a:xfrm>
              <a:off x="1376515" y="2340077"/>
              <a:ext cx="432620" cy="461665"/>
            </a:xfrm>
            <a:prstGeom prst="rect">
              <a:avLst/>
            </a:prstGeom>
            <a:noFill/>
          </p:spPr>
          <p:txBody>
            <a:bodyPr wrap="square" rtlCol="0">
              <a:spAutoFit/>
            </a:bodyPr>
            <a:lstStyle/>
            <a:p>
              <a:r>
                <a:rPr lang="en-US" dirty="0" smtClean="0">
                  <a:latin typeface="Agilent TT Cond" pitchFamily="34" charset="0"/>
                </a:rPr>
                <a:t>3</a:t>
              </a:r>
              <a:endParaRPr lang="en-US" dirty="0">
                <a:latin typeface="Agilent TT Cond" pitchFamily="34" charset="0"/>
              </a:endParaRPr>
            </a:p>
          </p:txBody>
        </p:sp>
      </p:grpSp>
      <p:sp>
        <p:nvSpPr>
          <p:cNvPr id="132" name="TextBox 33"/>
          <p:cNvSpPr txBox="1">
            <a:spLocks noChangeArrowheads="1"/>
          </p:cNvSpPr>
          <p:nvPr/>
        </p:nvSpPr>
        <p:spPr bwMode="auto">
          <a:xfrm>
            <a:off x="3907702" y="5061281"/>
            <a:ext cx="3288890" cy="923330"/>
          </a:xfrm>
          <a:prstGeom prst="rect">
            <a:avLst/>
          </a:prstGeom>
          <a:noFill/>
          <a:ln w="9525">
            <a:noFill/>
            <a:miter lim="800000"/>
            <a:headEnd/>
            <a:tailEnd/>
          </a:ln>
        </p:spPr>
        <p:txBody>
          <a:bodyPr wrap="square">
            <a:spAutoFit/>
          </a:bodyPr>
          <a:lstStyle/>
          <a:p>
            <a:pPr algn="ctr"/>
            <a:r>
              <a:rPr lang="en-US" sz="1800" dirty="0" smtClean="0">
                <a:solidFill>
                  <a:srgbClr val="0099CC"/>
                </a:solidFill>
                <a:latin typeface="Agilent TT Cond" pitchFamily="34" charset="0"/>
              </a:rPr>
              <a:t>Vector MXG or ESG used as RF up converters, one per receive antenna</a:t>
            </a:r>
            <a:endParaRPr lang="en-US" sz="1800" dirty="0">
              <a:solidFill>
                <a:srgbClr val="0099CC"/>
              </a:solidFill>
              <a:latin typeface="Agilent TT Cond" pitchFamily="34" charset="0"/>
            </a:endParaRPr>
          </a:p>
        </p:txBody>
      </p:sp>
      <p:sp>
        <p:nvSpPr>
          <p:cNvPr id="46" name="TextBox 33"/>
          <p:cNvSpPr txBox="1">
            <a:spLocks noChangeArrowheads="1"/>
          </p:cNvSpPr>
          <p:nvPr/>
        </p:nvSpPr>
        <p:spPr bwMode="auto">
          <a:xfrm>
            <a:off x="144269" y="5192182"/>
            <a:ext cx="3495746" cy="646331"/>
          </a:xfrm>
          <a:prstGeom prst="rect">
            <a:avLst/>
          </a:prstGeom>
          <a:noFill/>
          <a:ln w="9525">
            <a:noFill/>
            <a:miter lim="800000"/>
            <a:headEnd/>
            <a:tailEnd/>
          </a:ln>
        </p:spPr>
        <p:txBody>
          <a:bodyPr wrap="square">
            <a:spAutoFit/>
          </a:bodyPr>
          <a:lstStyle/>
          <a:p>
            <a:pPr algn="ctr"/>
            <a:r>
              <a:rPr lang="en-US" sz="1800" dirty="0" smtClean="0">
                <a:solidFill>
                  <a:srgbClr val="0099CC"/>
                </a:solidFill>
                <a:latin typeface="Agilent TT Cond" pitchFamily="34" charset="0"/>
              </a:rPr>
              <a:t>PXB applies flexible real-time fading to MIMO signals</a:t>
            </a:r>
            <a:endParaRPr lang="en-US" sz="1800" dirty="0">
              <a:solidFill>
                <a:srgbClr val="0099CC"/>
              </a:solidFill>
              <a:latin typeface="Agilent TT Cond" pitchFamily="34" charset="0"/>
            </a:endParaRPr>
          </a:p>
        </p:txBody>
      </p:sp>
      <p:cxnSp>
        <p:nvCxnSpPr>
          <p:cNvPr id="47" name="Straight Arrow Connector 46"/>
          <p:cNvCxnSpPr/>
          <p:nvPr/>
        </p:nvCxnSpPr>
        <p:spPr bwMode="auto">
          <a:xfrm flipV="1">
            <a:off x="2985320" y="3181350"/>
            <a:ext cx="615130" cy="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2" name="Straight Arrow Connector 51"/>
          <p:cNvCxnSpPr/>
          <p:nvPr/>
        </p:nvCxnSpPr>
        <p:spPr bwMode="auto">
          <a:xfrm flipV="1">
            <a:off x="3004370" y="3867150"/>
            <a:ext cx="615130" cy="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4" name="Straight Arrow Connector 53"/>
          <p:cNvCxnSpPr/>
          <p:nvPr/>
        </p:nvCxnSpPr>
        <p:spPr bwMode="auto">
          <a:xfrm flipV="1">
            <a:off x="5995220" y="3295650"/>
            <a:ext cx="615130" cy="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55" name="Straight Arrow Connector 54"/>
          <p:cNvCxnSpPr/>
          <p:nvPr/>
        </p:nvCxnSpPr>
        <p:spPr bwMode="auto">
          <a:xfrm flipV="1">
            <a:off x="6014270" y="4057650"/>
            <a:ext cx="615130" cy="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grpSp>
        <p:nvGrpSpPr>
          <p:cNvPr id="7" name="Group 104"/>
          <p:cNvGrpSpPr/>
          <p:nvPr/>
        </p:nvGrpSpPr>
        <p:grpSpPr>
          <a:xfrm>
            <a:off x="6531590" y="3439448"/>
            <a:ext cx="526743" cy="654051"/>
            <a:chOff x="4932925" y="1231490"/>
            <a:chExt cx="526743" cy="654051"/>
          </a:xfrm>
        </p:grpSpPr>
        <p:grpSp>
          <p:nvGrpSpPr>
            <p:cNvPr id="8" name="Group 91"/>
            <p:cNvGrpSpPr/>
            <p:nvPr/>
          </p:nvGrpSpPr>
          <p:grpSpPr>
            <a:xfrm>
              <a:off x="4932925" y="1231490"/>
              <a:ext cx="330219" cy="654050"/>
              <a:chOff x="6273800" y="2266950"/>
              <a:chExt cx="330219" cy="654050"/>
            </a:xfrm>
          </p:grpSpPr>
          <p:sp>
            <p:nvSpPr>
              <p:cNvPr id="59" name="AutoShape 4"/>
              <p:cNvSpPr>
                <a:spLocks noChangeArrowheads="1"/>
              </p:cNvSpPr>
              <p:nvPr/>
            </p:nvSpPr>
            <p:spPr bwMode="auto">
              <a:xfrm>
                <a:off x="6388100" y="2520950"/>
                <a:ext cx="157163" cy="133350"/>
              </a:xfrm>
              <a:prstGeom prst="flowChartMerge">
                <a:avLst/>
              </a:prstGeom>
              <a:noFill/>
              <a:ln w="28575">
                <a:solidFill>
                  <a:schemeClr val="tx1"/>
                </a:solidFill>
                <a:miter lim="800000"/>
                <a:headEnd/>
                <a:tailEnd/>
              </a:ln>
            </p:spPr>
            <p:txBody>
              <a:bodyPr wrap="none" lIns="0" tIns="0" rIns="0" bIns="0" anchor="ctr"/>
              <a:lstStyle/>
              <a:p>
                <a:endParaRPr lang="ja-JP" altLang="en-US" sz="1800" dirty="0">
                  <a:latin typeface="Agilent TT Cond" pitchFamily="34" charset="0"/>
                  <a:ea typeface="MS PGothic" pitchFamily="34" charset="-128"/>
                </a:endParaRPr>
              </a:p>
            </p:txBody>
          </p:sp>
          <p:sp>
            <p:nvSpPr>
              <p:cNvPr id="60" name="Line 5"/>
              <p:cNvSpPr>
                <a:spLocks noChangeShapeType="1"/>
              </p:cNvSpPr>
              <p:nvPr/>
            </p:nvSpPr>
            <p:spPr bwMode="auto">
              <a:xfrm>
                <a:off x="6465888" y="2520950"/>
                <a:ext cx="1587" cy="400050"/>
              </a:xfrm>
              <a:prstGeom prst="line">
                <a:avLst/>
              </a:prstGeom>
              <a:noFill/>
              <a:ln w="28575">
                <a:solidFill>
                  <a:schemeClr val="tx1"/>
                </a:solidFill>
                <a:round/>
                <a:headEnd/>
                <a:tailEnd/>
              </a:ln>
            </p:spPr>
            <p:txBody>
              <a:bodyPr lIns="0" tIns="0" rIns="0" bIns="0"/>
              <a:lstStyle/>
              <a:p>
                <a:endParaRPr lang="en-US" dirty="0">
                  <a:latin typeface="Agilent TT Cond" pitchFamily="34" charset="0"/>
                </a:endParaRPr>
              </a:p>
            </p:txBody>
          </p:sp>
          <p:sp>
            <p:nvSpPr>
              <p:cNvPr id="61" name="Text Box 95"/>
              <p:cNvSpPr txBox="1">
                <a:spLocks noChangeArrowheads="1"/>
              </p:cNvSpPr>
              <p:nvPr/>
            </p:nvSpPr>
            <p:spPr bwMode="auto">
              <a:xfrm>
                <a:off x="6273800" y="2266950"/>
                <a:ext cx="330219" cy="246221"/>
              </a:xfrm>
              <a:prstGeom prst="rect">
                <a:avLst/>
              </a:prstGeom>
              <a:noFill/>
              <a:ln w="12700">
                <a:noFill/>
                <a:miter lim="800000"/>
                <a:headEnd/>
                <a:tailEnd/>
              </a:ln>
            </p:spPr>
            <p:txBody>
              <a:bodyPr wrap="none" lIns="0" tIns="0" rIns="0" bIns="0">
                <a:spAutoFit/>
              </a:bodyPr>
              <a:lstStyle/>
              <a:p>
                <a:r>
                  <a:rPr lang="en-US" sz="1600" b="1" dirty="0" smtClean="0">
                    <a:latin typeface="MS PGothic" pitchFamily="34" charset="-128"/>
                    <a:ea typeface="MS PGothic" pitchFamily="34" charset="-128"/>
                  </a:rPr>
                  <a:t>Rx1</a:t>
                </a:r>
                <a:endParaRPr lang="en-US" sz="1600" b="1" dirty="0">
                  <a:latin typeface="MS PGothic" pitchFamily="34" charset="-128"/>
                  <a:ea typeface="MS PGothic" pitchFamily="34" charset="-128"/>
                </a:endParaRPr>
              </a:p>
            </p:txBody>
          </p:sp>
        </p:grpSp>
        <p:cxnSp>
          <p:nvCxnSpPr>
            <p:cNvPr id="58" name="Straight Arrow Connector 88"/>
            <p:cNvCxnSpPr>
              <a:cxnSpLocks noChangeShapeType="1"/>
            </p:cNvCxnSpPr>
            <p:nvPr/>
          </p:nvCxnSpPr>
          <p:spPr bwMode="auto">
            <a:xfrm rot="16200000" flipV="1">
              <a:off x="5285043" y="1710916"/>
              <a:ext cx="6350" cy="342900"/>
            </a:xfrm>
            <a:prstGeom prst="straightConnector1">
              <a:avLst/>
            </a:prstGeom>
            <a:noFill/>
            <a:ln w="28575" algn="ctr">
              <a:solidFill>
                <a:schemeClr val="tx1"/>
              </a:solidFill>
              <a:round/>
              <a:headEnd type="none" w="med" len="med"/>
              <a:tailEnd type="none" w="med" len="med"/>
            </a:ln>
          </p:spPr>
        </p:cxnSp>
      </p:grpSp>
      <p:sp>
        <p:nvSpPr>
          <p:cNvPr id="48" name="TextBox 47"/>
          <p:cNvSpPr txBox="1"/>
          <p:nvPr/>
        </p:nvSpPr>
        <p:spPr>
          <a:xfrm>
            <a:off x="4025900" y="2263422"/>
            <a:ext cx="1682046" cy="523220"/>
          </a:xfrm>
          <a:prstGeom prst="rect">
            <a:avLst/>
          </a:prstGeom>
          <a:noFill/>
        </p:spPr>
        <p:txBody>
          <a:bodyPr wrap="square" rtlCol="0">
            <a:spAutoFit/>
          </a:bodyPr>
          <a:lstStyle/>
          <a:p>
            <a:pPr algn="ctr"/>
            <a:r>
              <a:rPr lang="en-US" sz="1400" i="1" dirty="0" smtClean="0">
                <a:solidFill>
                  <a:srgbClr val="FF0000"/>
                </a:solidFill>
                <a:latin typeface="Agilent TT Cond" pitchFamily="34" charset="0"/>
              </a:rPr>
              <a:t>No BBG required for MXG</a:t>
            </a:r>
            <a:endParaRPr lang="en-US" sz="1400" i="1" dirty="0">
              <a:solidFill>
                <a:srgbClr val="FF0000"/>
              </a:solidFill>
              <a:latin typeface="Agilent TT Cond" pitchFamily="34" charset="0"/>
            </a:endParaRPr>
          </a:p>
        </p:txBody>
      </p:sp>
      <p:grpSp>
        <p:nvGrpSpPr>
          <p:cNvPr id="9" name="Group 50"/>
          <p:cNvGrpSpPr/>
          <p:nvPr/>
        </p:nvGrpSpPr>
        <p:grpSpPr>
          <a:xfrm>
            <a:off x="533400" y="2819400"/>
            <a:ext cx="2438400" cy="1524000"/>
            <a:chOff x="5380074" y="1217249"/>
            <a:chExt cx="3399022" cy="1797002"/>
          </a:xfrm>
        </p:grpSpPr>
        <p:pic>
          <p:nvPicPr>
            <p:cNvPr id="53" name="Picture 2"/>
            <p:cNvPicPr>
              <a:picLocks noChangeAspect="1" noChangeArrowheads="1"/>
            </p:cNvPicPr>
            <p:nvPr/>
          </p:nvPicPr>
          <p:blipFill>
            <a:blip r:embed="rId4" cstate="print"/>
            <a:srcRect/>
            <a:stretch>
              <a:fillRect/>
            </a:stretch>
          </p:blipFill>
          <p:spPr bwMode="auto">
            <a:xfrm>
              <a:off x="5380074" y="1217249"/>
              <a:ext cx="3399022" cy="1797002"/>
            </a:xfrm>
            <a:prstGeom prst="rect">
              <a:avLst/>
            </a:prstGeom>
            <a:noFill/>
            <a:ln w="9525">
              <a:noFill/>
              <a:miter lim="800000"/>
              <a:headEnd/>
              <a:tailEnd/>
            </a:ln>
          </p:spPr>
        </p:pic>
        <p:pic>
          <p:nvPicPr>
            <p:cNvPr id="56" name="Picture 3" descr="C:\Documents and Settings\wilkieyu\Desktop\4x2.png"/>
            <p:cNvPicPr>
              <a:picLocks noChangeAspect="1" noChangeArrowheads="1"/>
            </p:cNvPicPr>
            <p:nvPr/>
          </p:nvPicPr>
          <p:blipFill>
            <a:blip r:embed="rId5" cstate="print"/>
            <a:srcRect/>
            <a:stretch>
              <a:fillRect/>
            </a:stretch>
          </p:blipFill>
          <p:spPr bwMode="auto">
            <a:xfrm>
              <a:off x="5683622" y="1424825"/>
              <a:ext cx="1685365" cy="1235807"/>
            </a:xfrm>
            <a:prstGeom prst="rect">
              <a:avLst/>
            </a:prstGeom>
            <a:noFill/>
          </p:spPr>
        </p:pic>
      </p:grpSp>
      <p:sp>
        <p:nvSpPr>
          <p:cNvPr id="42" name="Text Box 5"/>
          <p:cNvSpPr txBox="1">
            <a:spLocks noChangeArrowheads="1"/>
          </p:cNvSpPr>
          <p:nvPr/>
        </p:nvSpPr>
        <p:spPr bwMode="auto">
          <a:xfrm>
            <a:off x="6689585" y="2799815"/>
            <a:ext cx="1692415" cy="387798"/>
          </a:xfrm>
          <a:prstGeom prst="rect">
            <a:avLst/>
          </a:prstGeom>
          <a:noFill/>
          <a:ln w="12700" algn="ctr">
            <a:noFill/>
            <a:miter lim="800000"/>
            <a:headEnd/>
            <a:tailEnd/>
          </a:ln>
        </p:spPr>
        <p:txBody>
          <a:bodyPr wrap="square" lIns="0" tIns="0" rIns="0" bIns="0">
            <a:spAutoFit/>
          </a:bodyPr>
          <a:lstStyle/>
          <a:p>
            <a:pPr algn="ctr">
              <a:lnSpc>
                <a:spcPct val="90000"/>
              </a:lnSpc>
            </a:pPr>
            <a:r>
              <a:rPr lang="en-US" sz="1400" dirty="0" smtClean="0">
                <a:solidFill>
                  <a:schemeClr val="tx2"/>
                </a:solidFill>
                <a:latin typeface="Agilent TT Cond" pitchFamily="34" charset="0"/>
                <a:cs typeface="Arial" charset="0"/>
              </a:rPr>
              <a:t>Mobile</a:t>
            </a:r>
            <a:endParaRPr lang="en-US" sz="1400" dirty="0">
              <a:solidFill>
                <a:schemeClr val="tx2"/>
              </a:solidFill>
              <a:latin typeface="Agilent TT Cond" pitchFamily="34" charset="0"/>
              <a:cs typeface="Arial" charset="0"/>
            </a:endParaRPr>
          </a:p>
          <a:p>
            <a:pPr algn="ctr">
              <a:lnSpc>
                <a:spcPct val="90000"/>
              </a:lnSpc>
            </a:pPr>
            <a:r>
              <a:rPr lang="en-US" sz="1400" dirty="0">
                <a:solidFill>
                  <a:schemeClr val="tx2"/>
                </a:solidFill>
                <a:latin typeface="Agilent TT Cond" pitchFamily="34" charset="0"/>
                <a:cs typeface="Arial" charset="0"/>
              </a:rPr>
              <a:t>Station</a:t>
            </a:r>
          </a:p>
        </p:txBody>
      </p:sp>
      <p:pic>
        <p:nvPicPr>
          <p:cNvPr id="43" name="Picture 104"/>
          <p:cNvPicPr>
            <a:picLocks noChangeAspect="1" noChangeArrowheads="1"/>
          </p:cNvPicPr>
          <p:nvPr/>
        </p:nvPicPr>
        <p:blipFill>
          <a:blip r:embed="rId6" cstate="print"/>
          <a:srcRect/>
          <a:stretch>
            <a:fillRect/>
          </a:stretch>
        </p:blipFill>
        <p:spPr bwMode="auto">
          <a:xfrm>
            <a:off x="7218753" y="3214783"/>
            <a:ext cx="939006" cy="1204817"/>
          </a:xfrm>
          <a:prstGeom prst="rect">
            <a:avLst/>
          </a:prstGeom>
          <a:noFill/>
          <a:ln w="9525">
            <a:noFill/>
            <a:miter lim="800000"/>
            <a:headEnd/>
            <a:tailEnd/>
          </a:ln>
        </p:spPr>
      </p:pic>
      <p:sp>
        <p:nvSpPr>
          <p:cNvPr id="40" name="Rectangle 39"/>
          <p:cNvSpPr/>
          <p:nvPr/>
        </p:nvSpPr>
        <p:spPr>
          <a:xfrm>
            <a:off x="228600" y="991272"/>
            <a:ext cx="8493369" cy="461665"/>
          </a:xfrm>
          <a:prstGeom prst="rect">
            <a:avLst/>
          </a:prstGeom>
        </p:spPr>
        <p:txBody>
          <a:bodyPr wrap="square">
            <a:spAutoFit/>
          </a:bodyPr>
          <a:lstStyle/>
          <a:p>
            <a:r>
              <a:rPr lang="en-US" altLang="ja-JP" i="1" dirty="0" smtClean="0">
                <a:solidFill>
                  <a:srgbClr val="0099CC"/>
                </a:solidFill>
                <a:latin typeface="Agilent TT Cond" pitchFamily="34" charset="0"/>
                <a:ea typeface="MS PGothic" pitchFamily="34" charset="-128"/>
              </a:rPr>
              <a:t>Create MIMO signals with real-time fading for receiver test</a:t>
            </a:r>
            <a:endParaRPr lang="en-US" dirty="0">
              <a:solidFill>
                <a:srgbClr val="0099CC"/>
              </a:solidFill>
              <a:latin typeface="Agilent TT Cond" pitchFamily="34" charset="0"/>
            </a:endParaRPr>
          </a:p>
        </p:txBody>
      </p:sp>
      <p:sp>
        <p:nvSpPr>
          <p:cNvPr id="10" name="Date Placeholder 9"/>
          <p:cNvSpPr>
            <a:spLocks noGrp="1"/>
          </p:cNvSpPr>
          <p:nvPr>
            <p:ph type="dt" sz="half" idx="2"/>
          </p:nvPr>
        </p:nvSpPr>
        <p:spPr/>
        <p:txBody>
          <a:bodyPr/>
          <a:lstStyle/>
          <a:p>
            <a:r>
              <a:rPr lang="en-US" smtClean="0"/>
              <a:t>29 Feb 2012</a:t>
            </a:r>
            <a:endParaRPr lang="en-US" dirty="0"/>
          </a:p>
        </p:txBody>
      </p:sp>
      <p:sp>
        <p:nvSpPr>
          <p:cNvPr id="11" name="Footer Placeholder 10"/>
          <p:cNvSpPr>
            <a:spLocks noGrp="1"/>
          </p:cNvSpPr>
          <p:nvPr>
            <p:ph type="ftr" sz="quarter" idx="3"/>
          </p:nvPr>
        </p:nvSpPr>
        <p:spPr>
          <a:xfrm>
            <a:off x="7598734" y="6308651"/>
            <a:ext cx="1316665" cy="353594"/>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39713" y="161925"/>
            <a:ext cx="8520112" cy="549275"/>
          </a:xfrm>
        </p:spPr>
        <p:txBody>
          <a:bodyPr/>
          <a:lstStyle/>
          <a:p>
            <a:r>
              <a:rPr lang="en-US" dirty="0" smtClean="0"/>
              <a:t>Agenda</a:t>
            </a:r>
          </a:p>
        </p:txBody>
      </p:sp>
      <p:sp>
        <p:nvSpPr>
          <p:cNvPr id="86019" name="Rectangle 3"/>
          <p:cNvSpPr>
            <a:spLocks noGrp="1" noChangeArrowheads="1"/>
          </p:cNvSpPr>
          <p:nvPr>
            <p:ph idx="1"/>
          </p:nvPr>
        </p:nvSpPr>
        <p:spPr>
          <a:xfrm>
            <a:off x="388088" y="1050594"/>
            <a:ext cx="8191500" cy="4854020"/>
          </a:xfrm>
        </p:spPr>
        <p:txBody>
          <a:bodyPr>
            <a:normAutofit/>
          </a:bodyPr>
          <a:lstStyle/>
          <a:p>
            <a:pPr>
              <a:buFont typeface="Wingdings" pitchFamily="2" charset="2"/>
              <a:buChar char="§"/>
            </a:pPr>
            <a:r>
              <a:rPr lang="en-US" sz="2400" dirty="0" smtClean="0">
                <a:solidFill>
                  <a:schemeClr val="tx2"/>
                </a:solidFill>
              </a:rPr>
              <a:t> The need for creating test signals</a:t>
            </a:r>
          </a:p>
          <a:p>
            <a:pPr lvl="3"/>
            <a:r>
              <a:rPr lang="en-US" sz="2400" dirty="0" smtClean="0">
                <a:solidFill>
                  <a:schemeClr val="tx2"/>
                </a:solidFill>
              </a:rPr>
              <a:t>Aerospace Defense to Communications</a:t>
            </a:r>
          </a:p>
          <a:p>
            <a:pPr>
              <a:buFont typeface="Wingdings" pitchFamily="2" charset="2"/>
              <a:buChar char="§"/>
            </a:pPr>
            <a:r>
              <a:rPr lang="en-US" sz="2400" dirty="0" smtClean="0"/>
              <a:t>Generating Signals</a:t>
            </a:r>
          </a:p>
          <a:p>
            <a:pPr lvl="3"/>
            <a:r>
              <a:rPr lang="en-US" sz="2400" dirty="0" smtClean="0"/>
              <a:t>No modulation</a:t>
            </a:r>
          </a:p>
          <a:p>
            <a:pPr lvl="3"/>
            <a:r>
              <a:rPr lang="en-US" sz="2400" dirty="0" smtClean="0"/>
              <a:t>Analog Modulation</a:t>
            </a:r>
          </a:p>
          <a:p>
            <a:pPr lvl="3"/>
            <a:r>
              <a:rPr lang="en-US" sz="2400" dirty="0" smtClean="0"/>
              <a:t>Composite Modulation</a:t>
            </a:r>
          </a:p>
          <a:p>
            <a:pPr>
              <a:buFont typeface="Wingdings" pitchFamily="2" charset="2"/>
              <a:buChar char="§"/>
            </a:pPr>
            <a:r>
              <a:rPr lang="en-US" sz="2400" dirty="0" smtClean="0"/>
              <a:t>Signal Generator Architecture</a:t>
            </a:r>
          </a:p>
          <a:p>
            <a:pPr>
              <a:buFont typeface="Wingdings" pitchFamily="2" charset="2"/>
              <a:buChar char="§"/>
            </a:pPr>
            <a:r>
              <a:rPr lang="en-US" sz="2400" dirty="0" smtClean="0"/>
              <a:t> Signal Simulation Solutions</a:t>
            </a:r>
          </a:p>
          <a:p>
            <a:pPr>
              <a:buFont typeface="Wingdings" pitchFamily="2" charset="2"/>
              <a:buChar char="§"/>
            </a:pPr>
            <a:r>
              <a:rPr lang="en-US" sz="2400" dirty="0" smtClean="0"/>
              <a:t> </a:t>
            </a:r>
            <a:r>
              <a:rPr lang="en-US" sz="2400" dirty="0" smtClean="0">
                <a:solidFill>
                  <a:srgbClr val="0066FF"/>
                </a:solidFill>
              </a:rPr>
              <a:t>Summary</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556204" y="6244856"/>
            <a:ext cx="1359195" cy="417389"/>
          </a:xfrm>
        </p:spPr>
        <p:txBody>
          <a:bodyPr/>
          <a:lstStyle/>
          <a:p>
            <a:r>
              <a:rPr lang="en-US"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Left-Right Arrow 68"/>
          <p:cNvSpPr/>
          <p:nvPr/>
        </p:nvSpPr>
        <p:spPr bwMode="auto">
          <a:xfrm>
            <a:off x="2292925" y="4025285"/>
            <a:ext cx="6629400" cy="484632"/>
          </a:xfrm>
          <a:prstGeom prst="leftRightArrow">
            <a:avLst>
              <a:gd name="adj1" fmla="val 50000"/>
              <a:gd name="adj2" fmla="val 50000"/>
            </a:avLst>
          </a:prstGeom>
          <a:solidFill>
            <a:schemeClr val="bg1"/>
          </a:solidFill>
          <a:ln w="12700" cap="flat" cmpd="sng" algn="ctr">
            <a:solidFill>
              <a:srgbClr val="C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Agilent TT Cond" pitchFamily="34" charset="0"/>
              </a:rPr>
              <a:t>          </a:t>
            </a:r>
            <a:r>
              <a:rPr kumimoji="0" lang="en-US" sz="1600" b="1" i="0" u="none" strike="noStrike" cap="none" normalizeH="0" dirty="0" smtClean="0">
                <a:ln>
                  <a:noFill/>
                </a:ln>
                <a:solidFill>
                  <a:srgbClr val="C00000"/>
                </a:solidFill>
                <a:effectLst/>
                <a:latin typeface="Agilent TT Cond" pitchFamily="34" charset="0"/>
              </a:rPr>
              <a:t> </a:t>
            </a:r>
            <a:r>
              <a:rPr kumimoji="0" lang="en-US" sz="1600" b="1" i="0" u="none" strike="noStrike" cap="none" normalizeH="0" baseline="0" dirty="0" smtClean="0">
                <a:ln>
                  <a:noFill/>
                </a:ln>
                <a:solidFill>
                  <a:srgbClr val="C00000"/>
                </a:solidFill>
                <a:effectLst/>
                <a:latin typeface="Agilent TT Cond" pitchFamily="34" charset="0"/>
              </a:rPr>
              <a:t>Signal Studio</a:t>
            </a:r>
            <a:r>
              <a:rPr kumimoji="0" lang="en-US" sz="1600" b="1" i="0" u="none" strike="noStrike" cap="none" normalizeH="0" dirty="0" smtClean="0">
                <a:ln>
                  <a:noFill/>
                </a:ln>
                <a:solidFill>
                  <a:srgbClr val="C00000"/>
                </a:solidFill>
                <a:effectLst/>
                <a:latin typeface="Agilent TT Cond" pitchFamily="34" charset="0"/>
              </a:rPr>
              <a:t> Software</a:t>
            </a:r>
            <a:endParaRPr kumimoji="0" lang="en-US" sz="1600" b="1" i="0" u="none" strike="noStrike" cap="none" normalizeH="0" baseline="0" dirty="0" smtClean="0">
              <a:ln>
                <a:noFill/>
              </a:ln>
              <a:solidFill>
                <a:srgbClr val="C00000"/>
              </a:solidFill>
              <a:effectLst/>
              <a:latin typeface="Agilent TT Cond" pitchFamily="34" charset="0"/>
            </a:endParaRPr>
          </a:p>
        </p:txBody>
      </p:sp>
      <p:pic>
        <p:nvPicPr>
          <p:cNvPr id="11267" name="Picture 2" descr="OML mm-wave"/>
          <p:cNvPicPr>
            <a:picLocks noChangeAspect="1" noChangeArrowheads="1"/>
          </p:cNvPicPr>
          <p:nvPr/>
        </p:nvPicPr>
        <p:blipFill>
          <a:blip r:embed="rId4" cstate="print"/>
          <a:srcRect/>
          <a:stretch>
            <a:fillRect/>
          </a:stretch>
        </p:blipFill>
        <p:spPr bwMode="auto">
          <a:xfrm>
            <a:off x="7729105" y="2758948"/>
            <a:ext cx="742950" cy="555625"/>
          </a:xfrm>
          <a:prstGeom prst="rect">
            <a:avLst/>
          </a:prstGeom>
          <a:noFill/>
          <a:ln w="9525">
            <a:noFill/>
            <a:miter lim="800000"/>
            <a:headEnd/>
            <a:tailEnd/>
          </a:ln>
        </p:spPr>
      </p:pic>
      <p:sp>
        <p:nvSpPr>
          <p:cNvPr id="11336" name="Rectangle 219"/>
          <p:cNvSpPr>
            <a:spLocks noChangeArrowheads="1"/>
          </p:cNvSpPr>
          <p:nvPr/>
        </p:nvSpPr>
        <p:spPr bwMode="auto">
          <a:xfrm>
            <a:off x="2320926" y="1200028"/>
            <a:ext cx="1752600" cy="4787534"/>
          </a:xfrm>
          <a:prstGeom prst="rect">
            <a:avLst/>
          </a:prstGeom>
          <a:solidFill>
            <a:srgbClr val="99CC00">
              <a:alpha val="1176"/>
            </a:srgbClr>
          </a:solidFill>
          <a:ln w="9525">
            <a:solidFill>
              <a:srgbClr val="99CC00"/>
            </a:solidFill>
            <a:miter lim="800000"/>
            <a:headEnd/>
            <a:tailEnd/>
          </a:ln>
        </p:spPr>
        <p:txBody>
          <a:bodyPr lIns="0" tIns="0" rIns="0" bIns="0" anchor="ctr"/>
          <a:lstStyle/>
          <a:p>
            <a:pPr eaLnBrk="0" hangingPunct="0">
              <a:lnSpc>
                <a:spcPct val="95000"/>
              </a:lnSpc>
              <a:spcBef>
                <a:spcPct val="50000"/>
              </a:spcBef>
              <a:spcAft>
                <a:spcPct val="50000"/>
              </a:spcAft>
            </a:pPr>
            <a:endParaRPr lang="en-US" sz="3000" b="1" dirty="0" smtClean="0">
              <a:solidFill>
                <a:srgbClr val="000000"/>
              </a:solidFill>
              <a:latin typeface="Agilent TT Cond" pitchFamily="34" charset="0"/>
            </a:endParaRPr>
          </a:p>
        </p:txBody>
      </p:sp>
      <p:sp>
        <p:nvSpPr>
          <p:cNvPr id="87" name="Rectangle 86"/>
          <p:cNvSpPr/>
          <p:nvPr/>
        </p:nvSpPr>
        <p:spPr bwMode="auto">
          <a:xfrm>
            <a:off x="363538" y="1339728"/>
            <a:ext cx="8662987" cy="2185987"/>
          </a:xfrm>
          <a:prstGeom prst="rect">
            <a:avLst/>
          </a:prstGeom>
          <a:solidFill>
            <a:schemeClr val="tx2">
              <a:lumMod val="60000"/>
              <a:lumOff val="40000"/>
              <a:alpha val="3000"/>
            </a:schemeClr>
          </a:solidFill>
          <a:ln w="9525" cap="flat" cmpd="sng" algn="ctr">
            <a:solidFill>
              <a:schemeClr val="tx2">
                <a:lumMod val="60000"/>
                <a:lumOff val="40000"/>
              </a:schemeClr>
            </a:solidFill>
            <a:prstDash val="solid"/>
            <a:round/>
            <a:headEnd type="none" w="med" len="med"/>
            <a:tailEnd type="none" w="med" len="med"/>
          </a:ln>
          <a:effectLst/>
        </p:spPr>
        <p:txBody>
          <a:bodyPr lIns="0" tIns="0" rIns="0" bIns="0"/>
          <a:lstStyle/>
          <a:p>
            <a:pPr eaLnBrk="0" hangingPunct="0">
              <a:lnSpc>
                <a:spcPct val="95000"/>
              </a:lnSpc>
              <a:spcBef>
                <a:spcPct val="50000"/>
              </a:spcBef>
              <a:spcAft>
                <a:spcPct val="50000"/>
              </a:spcAft>
              <a:defRPr/>
            </a:pPr>
            <a:endParaRPr lang="en-US" sz="3000" b="1" dirty="0">
              <a:solidFill>
                <a:srgbClr val="000000"/>
              </a:solidFill>
              <a:latin typeface="Agilent TT Cond" pitchFamily="34" charset="0"/>
            </a:endParaRPr>
          </a:p>
        </p:txBody>
      </p:sp>
      <p:sp>
        <p:nvSpPr>
          <p:cNvPr id="11338" name="Rectangle 216"/>
          <p:cNvSpPr>
            <a:spLocks noChangeArrowheads="1"/>
          </p:cNvSpPr>
          <p:nvPr/>
        </p:nvSpPr>
        <p:spPr bwMode="auto">
          <a:xfrm>
            <a:off x="492126" y="1200029"/>
            <a:ext cx="1600200" cy="4787534"/>
          </a:xfrm>
          <a:prstGeom prst="rect">
            <a:avLst/>
          </a:prstGeom>
          <a:solidFill>
            <a:srgbClr val="808080">
              <a:alpha val="1176"/>
            </a:srgbClr>
          </a:solidFill>
          <a:ln w="9525">
            <a:solidFill>
              <a:srgbClr val="808080"/>
            </a:solidFill>
            <a:miter lim="800000"/>
            <a:headEnd/>
            <a:tailEnd/>
          </a:ln>
        </p:spPr>
        <p:txBody>
          <a:bodyPr lIns="0" tIns="0" rIns="0" bIns="0" anchor="ctr"/>
          <a:lstStyle/>
          <a:p>
            <a:pPr eaLnBrk="0" hangingPunct="0">
              <a:lnSpc>
                <a:spcPct val="95000"/>
              </a:lnSpc>
              <a:spcBef>
                <a:spcPct val="50000"/>
              </a:spcBef>
              <a:spcAft>
                <a:spcPct val="50000"/>
              </a:spcAft>
            </a:pPr>
            <a:endParaRPr lang="en-US" sz="3000" b="1" dirty="0" smtClean="0">
              <a:solidFill>
                <a:srgbClr val="000000"/>
              </a:solidFill>
              <a:latin typeface="Agilent TT Cond" pitchFamily="34" charset="0"/>
            </a:endParaRPr>
          </a:p>
        </p:txBody>
      </p:sp>
      <p:sp>
        <p:nvSpPr>
          <p:cNvPr id="11340" name="Rectangle 220"/>
          <p:cNvSpPr>
            <a:spLocks noChangeArrowheads="1"/>
          </p:cNvSpPr>
          <p:nvPr/>
        </p:nvSpPr>
        <p:spPr bwMode="auto">
          <a:xfrm>
            <a:off x="4302126" y="1200028"/>
            <a:ext cx="4724399" cy="4787534"/>
          </a:xfrm>
          <a:prstGeom prst="rect">
            <a:avLst/>
          </a:prstGeom>
          <a:solidFill>
            <a:srgbClr val="FF9900">
              <a:alpha val="1176"/>
            </a:srgbClr>
          </a:solidFill>
          <a:ln w="9525">
            <a:solidFill>
              <a:srgbClr val="FF9900"/>
            </a:solidFill>
            <a:miter lim="800000"/>
            <a:headEnd/>
            <a:tailEnd/>
          </a:ln>
        </p:spPr>
        <p:txBody>
          <a:bodyPr lIns="0" tIns="0" rIns="0" bIns="0" anchor="ctr"/>
          <a:lstStyle/>
          <a:p>
            <a:pPr eaLnBrk="0" hangingPunct="0">
              <a:lnSpc>
                <a:spcPct val="95000"/>
              </a:lnSpc>
              <a:spcBef>
                <a:spcPct val="50000"/>
              </a:spcBef>
              <a:spcAft>
                <a:spcPct val="50000"/>
              </a:spcAft>
            </a:pPr>
            <a:endParaRPr lang="en-US" sz="3000" b="1" dirty="0" smtClean="0">
              <a:solidFill>
                <a:srgbClr val="000000"/>
              </a:solidFill>
              <a:latin typeface="Agilent TT Cond" pitchFamily="34" charset="0"/>
            </a:endParaRPr>
          </a:p>
        </p:txBody>
      </p:sp>
      <p:sp>
        <p:nvSpPr>
          <p:cNvPr id="11339" name="Rectangle 85"/>
          <p:cNvSpPr>
            <a:spLocks noChangeArrowheads="1"/>
          </p:cNvSpPr>
          <p:nvPr/>
        </p:nvSpPr>
        <p:spPr bwMode="auto">
          <a:xfrm>
            <a:off x="481013" y="3678115"/>
            <a:ext cx="8662987" cy="2318239"/>
          </a:xfrm>
          <a:prstGeom prst="rect">
            <a:avLst/>
          </a:prstGeom>
          <a:solidFill>
            <a:srgbClr val="C00000">
              <a:alpha val="3137"/>
            </a:srgbClr>
          </a:solidFill>
          <a:ln w="9525" algn="ctr">
            <a:solidFill>
              <a:srgbClr val="C00000"/>
            </a:solidFill>
            <a:round/>
            <a:headEnd/>
            <a:tailEnd/>
          </a:ln>
        </p:spPr>
        <p:txBody>
          <a:bodyPr lIns="0" tIns="0" rIns="0" bIns="0"/>
          <a:lstStyle/>
          <a:p>
            <a:pPr eaLnBrk="0" hangingPunct="0">
              <a:lnSpc>
                <a:spcPct val="95000"/>
              </a:lnSpc>
              <a:spcBef>
                <a:spcPct val="50000"/>
              </a:spcBef>
              <a:spcAft>
                <a:spcPct val="50000"/>
              </a:spcAft>
            </a:pPr>
            <a:endParaRPr lang="en-US" sz="3000" b="1" dirty="0" smtClean="0">
              <a:solidFill>
                <a:srgbClr val="000000"/>
              </a:solidFill>
              <a:latin typeface="Agilent TT Cond" pitchFamily="34" charset="0"/>
            </a:endParaRPr>
          </a:p>
        </p:txBody>
      </p:sp>
      <p:pic>
        <p:nvPicPr>
          <p:cNvPr id="11268" name="Picture 48"/>
          <p:cNvPicPr>
            <a:picLocks noChangeAspect="1" noChangeArrowheads="1"/>
          </p:cNvPicPr>
          <p:nvPr/>
        </p:nvPicPr>
        <p:blipFill>
          <a:blip r:embed="rId5" cstate="print"/>
          <a:srcRect/>
          <a:stretch>
            <a:fillRect/>
          </a:stretch>
        </p:blipFill>
        <p:spPr bwMode="auto">
          <a:xfrm>
            <a:off x="2549525" y="1901703"/>
            <a:ext cx="1360488" cy="317500"/>
          </a:xfrm>
          <a:prstGeom prst="rect">
            <a:avLst/>
          </a:prstGeom>
          <a:noFill/>
          <a:ln w="9525">
            <a:noFill/>
            <a:miter lim="800000"/>
            <a:headEnd/>
            <a:tailEnd/>
          </a:ln>
        </p:spPr>
      </p:pic>
      <p:sp>
        <p:nvSpPr>
          <p:cNvPr id="11269" name="Rectangle 2"/>
          <p:cNvSpPr>
            <a:spLocks noGrp="1" noChangeArrowheads="1"/>
          </p:cNvSpPr>
          <p:nvPr>
            <p:ph type="title" idx="4294967295"/>
          </p:nvPr>
        </p:nvSpPr>
        <p:spPr>
          <a:xfrm>
            <a:off x="132991" y="124675"/>
            <a:ext cx="8691563" cy="554037"/>
          </a:xfrm>
        </p:spPr>
        <p:txBody>
          <a:bodyPr/>
          <a:lstStyle/>
          <a:p>
            <a:r>
              <a:rPr lang="en-US" dirty="0" smtClean="0"/>
              <a:t>Agilent Portfolio of Signal Generators</a:t>
            </a:r>
          </a:p>
        </p:txBody>
      </p:sp>
      <p:sp>
        <p:nvSpPr>
          <p:cNvPr id="11270" name="Rectangle 217"/>
          <p:cNvSpPr>
            <a:spLocks noChangeArrowheads="1"/>
          </p:cNvSpPr>
          <p:nvPr/>
        </p:nvSpPr>
        <p:spPr bwMode="auto">
          <a:xfrm>
            <a:off x="793750" y="858715"/>
            <a:ext cx="990600" cy="269875"/>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100" b="1" dirty="0" smtClean="0">
                <a:solidFill>
                  <a:srgbClr val="808080"/>
                </a:solidFill>
                <a:latin typeface="Agilent TT Cond" pitchFamily="34" charset="0"/>
              </a:rPr>
              <a:t>Basic Performance</a:t>
            </a:r>
            <a:endParaRPr lang="en-GB" sz="1100" b="1" dirty="0" smtClean="0">
              <a:solidFill>
                <a:srgbClr val="808080"/>
              </a:solidFill>
              <a:latin typeface="Agilent TT Cond" pitchFamily="34" charset="0"/>
            </a:endParaRPr>
          </a:p>
        </p:txBody>
      </p:sp>
      <p:pic>
        <p:nvPicPr>
          <p:cNvPr id="11271" name="Picture 221" descr="mxg-big"/>
          <p:cNvPicPr>
            <a:picLocks noChangeAspect="1" noChangeArrowheads="1"/>
          </p:cNvPicPr>
          <p:nvPr/>
        </p:nvPicPr>
        <p:blipFill>
          <a:blip r:embed="rId6" cstate="print"/>
          <a:srcRect/>
          <a:stretch>
            <a:fillRect/>
          </a:stretch>
        </p:blipFill>
        <p:spPr bwMode="auto">
          <a:xfrm>
            <a:off x="2533650" y="4599893"/>
            <a:ext cx="1371600" cy="346075"/>
          </a:xfrm>
          <a:prstGeom prst="rect">
            <a:avLst/>
          </a:prstGeom>
          <a:noFill/>
          <a:ln w="9525">
            <a:noFill/>
            <a:miter lim="800000"/>
            <a:headEnd/>
            <a:tailEnd/>
          </a:ln>
        </p:spPr>
      </p:pic>
      <p:pic>
        <p:nvPicPr>
          <p:cNvPr id="11272" name="Picture 222" descr="N5181A_6_2006Feb"/>
          <p:cNvPicPr>
            <a:picLocks noChangeAspect="1" noChangeArrowheads="1"/>
          </p:cNvPicPr>
          <p:nvPr/>
        </p:nvPicPr>
        <p:blipFill>
          <a:blip r:embed="rId7" cstate="print"/>
          <a:srcRect l="3784" t="28851" r="5069" b="28282"/>
          <a:stretch>
            <a:fillRect/>
          </a:stretch>
        </p:blipFill>
        <p:spPr bwMode="auto">
          <a:xfrm>
            <a:off x="2533650" y="1561978"/>
            <a:ext cx="1371600" cy="355600"/>
          </a:xfrm>
          <a:prstGeom prst="rect">
            <a:avLst/>
          </a:prstGeom>
          <a:noFill/>
          <a:ln w="9525">
            <a:noFill/>
            <a:miter lim="800000"/>
            <a:headEnd/>
            <a:tailEnd/>
          </a:ln>
        </p:spPr>
      </p:pic>
      <p:pic>
        <p:nvPicPr>
          <p:cNvPr id="11273" name="Picture 223"/>
          <p:cNvPicPr>
            <a:picLocks noChangeAspect="1" noChangeArrowheads="1"/>
          </p:cNvPicPr>
          <p:nvPr/>
        </p:nvPicPr>
        <p:blipFill>
          <a:blip r:embed="rId8" cstate="print">
            <a:lum bright="8000" contrast="10000"/>
          </a:blip>
          <a:srcRect/>
          <a:stretch>
            <a:fillRect/>
          </a:stretch>
        </p:blipFill>
        <p:spPr bwMode="auto">
          <a:xfrm>
            <a:off x="7516813" y="1533403"/>
            <a:ext cx="1414462" cy="612775"/>
          </a:xfrm>
          <a:prstGeom prst="rect">
            <a:avLst/>
          </a:prstGeom>
          <a:noFill/>
          <a:ln w="9525">
            <a:noFill/>
            <a:miter lim="800000"/>
            <a:headEnd/>
            <a:tailEnd/>
          </a:ln>
        </p:spPr>
      </p:pic>
      <p:sp>
        <p:nvSpPr>
          <p:cNvPr id="11274" name="Rectangle 224"/>
          <p:cNvSpPr>
            <a:spLocks noChangeArrowheads="1"/>
          </p:cNvSpPr>
          <p:nvPr/>
        </p:nvSpPr>
        <p:spPr bwMode="auto">
          <a:xfrm>
            <a:off x="7600950" y="2223965"/>
            <a:ext cx="1246188" cy="344488"/>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PSG</a:t>
            </a:r>
            <a:endParaRPr lang="en-GB" sz="1500" b="1" dirty="0" smtClean="0">
              <a:solidFill>
                <a:srgbClr val="000000"/>
              </a:solidFill>
              <a:latin typeface="Agilent TT Cond" pitchFamily="34" charset="0"/>
            </a:endParaRPr>
          </a:p>
        </p:txBody>
      </p:sp>
      <p:sp>
        <p:nvSpPr>
          <p:cNvPr id="11276" name="Rectangle 226"/>
          <p:cNvSpPr>
            <a:spLocks noChangeArrowheads="1"/>
          </p:cNvSpPr>
          <p:nvPr/>
        </p:nvSpPr>
        <p:spPr bwMode="auto">
          <a:xfrm>
            <a:off x="6196013" y="858715"/>
            <a:ext cx="936625" cy="269875"/>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100" b="1" dirty="0" smtClean="0">
                <a:latin typeface="Agilent TT Cond" pitchFamily="34" charset="0"/>
              </a:rPr>
              <a:t>High Performance</a:t>
            </a:r>
            <a:endParaRPr lang="en-GB" sz="1100" b="1" dirty="0" smtClean="0">
              <a:latin typeface="Agilent TT Cond" pitchFamily="34" charset="0"/>
            </a:endParaRPr>
          </a:p>
        </p:txBody>
      </p:sp>
      <p:pic>
        <p:nvPicPr>
          <p:cNvPr id="11277" name="Picture 227" descr="E8663B_1_2006Mar"/>
          <p:cNvPicPr>
            <a:picLocks noChangeAspect="1" noChangeArrowheads="1"/>
          </p:cNvPicPr>
          <p:nvPr/>
        </p:nvPicPr>
        <p:blipFill>
          <a:blip r:embed="rId9" cstate="print"/>
          <a:srcRect l="6250" t="22472" r="6250" b="11237"/>
          <a:stretch>
            <a:fillRect/>
          </a:stretch>
        </p:blipFill>
        <p:spPr bwMode="auto">
          <a:xfrm>
            <a:off x="5873750" y="1539753"/>
            <a:ext cx="1479550" cy="622300"/>
          </a:xfrm>
          <a:prstGeom prst="rect">
            <a:avLst/>
          </a:prstGeom>
          <a:noFill/>
          <a:ln w="9525">
            <a:noFill/>
            <a:miter lim="800000"/>
            <a:headEnd/>
            <a:tailEnd/>
          </a:ln>
        </p:spPr>
      </p:pic>
      <p:sp>
        <p:nvSpPr>
          <p:cNvPr id="11278" name="Rectangle 228"/>
          <p:cNvSpPr>
            <a:spLocks noChangeArrowheads="1"/>
          </p:cNvSpPr>
          <p:nvPr/>
        </p:nvSpPr>
        <p:spPr bwMode="auto">
          <a:xfrm>
            <a:off x="6188075" y="2223965"/>
            <a:ext cx="850900" cy="258763"/>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E8663D</a:t>
            </a:r>
            <a:endParaRPr lang="en-GB" sz="1500" b="1" dirty="0" smtClean="0">
              <a:solidFill>
                <a:srgbClr val="0099CC"/>
              </a:solidFill>
              <a:latin typeface="Agilent TT Cond" pitchFamily="34" charset="0"/>
            </a:endParaRPr>
          </a:p>
        </p:txBody>
      </p:sp>
      <p:sp>
        <p:nvSpPr>
          <p:cNvPr id="11279" name="Rectangle 229"/>
          <p:cNvSpPr>
            <a:spLocks noChangeArrowheads="1"/>
          </p:cNvSpPr>
          <p:nvPr/>
        </p:nvSpPr>
        <p:spPr bwMode="auto">
          <a:xfrm>
            <a:off x="4121150" y="2223965"/>
            <a:ext cx="1825625" cy="258763"/>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ESG</a:t>
            </a:r>
            <a:endParaRPr lang="en-GB" sz="1500" b="1" dirty="0" smtClean="0">
              <a:solidFill>
                <a:srgbClr val="0099CC"/>
              </a:solidFill>
              <a:latin typeface="Agilent TT Cond" pitchFamily="34" charset="0"/>
            </a:endParaRPr>
          </a:p>
        </p:txBody>
      </p:sp>
      <p:pic>
        <p:nvPicPr>
          <p:cNvPr id="11281" name="Picture 231"/>
          <p:cNvPicPr>
            <a:picLocks noChangeAspect="1" noChangeArrowheads="1"/>
          </p:cNvPicPr>
          <p:nvPr/>
        </p:nvPicPr>
        <p:blipFill>
          <a:blip r:embed="rId10" cstate="print">
            <a:lum bright="10000" contrast="-8000"/>
          </a:blip>
          <a:srcRect/>
          <a:stretch>
            <a:fillRect/>
          </a:stretch>
        </p:blipFill>
        <p:spPr bwMode="auto">
          <a:xfrm>
            <a:off x="4352925" y="1677865"/>
            <a:ext cx="1392238" cy="469900"/>
          </a:xfrm>
          <a:prstGeom prst="rect">
            <a:avLst/>
          </a:prstGeom>
          <a:noFill/>
          <a:ln w="9525">
            <a:noFill/>
            <a:miter lim="800000"/>
            <a:headEnd/>
            <a:tailEnd/>
          </a:ln>
        </p:spPr>
      </p:pic>
      <p:pic>
        <p:nvPicPr>
          <p:cNvPr id="11282" name="Picture 232"/>
          <p:cNvPicPr>
            <a:picLocks noChangeAspect="1" noChangeArrowheads="1"/>
          </p:cNvPicPr>
          <p:nvPr/>
        </p:nvPicPr>
        <p:blipFill>
          <a:blip r:embed="rId11" cstate="print">
            <a:lum bright="2000" contrast="28000"/>
          </a:blip>
          <a:srcRect/>
          <a:stretch>
            <a:fillRect/>
          </a:stretch>
        </p:blipFill>
        <p:spPr bwMode="auto">
          <a:xfrm>
            <a:off x="7456488" y="4620530"/>
            <a:ext cx="1416050" cy="614363"/>
          </a:xfrm>
          <a:prstGeom prst="rect">
            <a:avLst/>
          </a:prstGeom>
          <a:noFill/>
          <a:ln w="9525">
            <a:noFill/>
            <a:miter lim="800000"/>
            <a:headEnd/>
            <a:tailEnd/>
          </a:ln>
        </p:spPr>
      </p:pic>
      <p:sp>
        <p:nvSpPr>
          <p:cNvPr id="11283" name="Rectangle 233"/>
          <p:cNvSpPr>
            <a:spLocks noChangeArrowheads="1"/>
          </p:cNvSpPr>
          <p:nvPr/>
        </p:nvSpPr>
        <p:spPr bwMode="auto">
          <a:xfrm>
            <a:off x="7251700" y="5322840"/>
            <a:ext cx="1825625" cy="258763"/>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PSG</a:t>
            </a:r>
            <a:endParaRPr lang="en-GB" sz="1500" b="1" dirty="0" smtClean="0">
              <a:solidFill>
                <a:srgbClr val="0099CC"/>
              </a:solidFill>
              <a:latin typeface="Agilent TT Cond" pitchFamily="34" charset="0"/>
            </a:endParaRPr>
          </a:p>
        </p:txBody>
      </p:sp>
      <p:pic>
        <p:nvPicPr>
          <p:cNvPr id="11285" name="Picture 235"/>
          <p:cNvPicPr>
            <a:picLocks noChangeAspect="1" noChangeArrowheads="1"/>
          </p:cNvPicPr>
          <p:nvPr/>
        </p:nvPicPr>
        <p:blipFill>
          <a:blip r:embed="rId12" cstate="print"/>
          <a:srcRect l="2567" t="23061" r="3799" b="18303"/>
          <a:stretch>
            <a:fillRect/>
          </a:stretch>
        </p:blipFill>
        <p:spPr bwMode="auto">
          <a:xfrm>
            <a:off x="5867400" y="4749118"/>
            <a:ext cx="1447800" cy="495300"/>
          </a:xfrm>
          <a:prstGeom prst="rect">
            <a:avLst/>
          </a:prstGeom>
          <a:noFill/>
          <a:ln w="9525">
            <a:noFill/>
            <a:miter lim="800000"/>
            <a:headEnd/>
            <a:tailEnd/>
          </a:ln>
        </p:spPr>
      </p:pic>
      <p:sp>
        <p:nvSpPr>
          <p:cNvPr id="11286" name="Rectangle 236"/>
          <p:cNvSpPr>
            <a:spLocks noChangeArrowheads="1"/>
          </p:cNvSpPr>
          <p:nvPr/>
        </p:nvSpPr>
        <p:spPr bwMode="auto">
          <a:xfrm>
            <a:off x="5688013" y="5295853"/>
            <a:ext cx="1825625" cy="258762"/>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ESG</a:t>
            </a:r>
            <a:endParaRPr lang="en-GB" sz="1500" b="1" dirty="0" smtClean="0">
              <a:solidFill>
                <a:srgbClr val="0099CC"/>
              </a:solidFill>
              <a:latin typeface="Agilent TT Cond" pitchFamily="34" charset="0"/>
            </a:endParaRPr>
          </a:p>
        </p:txBody>
      </p:sp>
      <p:sp>
        <p:nvSpPr>
          <p:cNvPr id="11289" name="Rectangle 240"/>
          <p:cNvSpPr>
            <a:spLocks noChangeArrowheads="1"/>
          </p:cNvSpPr>
          <p:nvPr/>
        </p:nvSpPr>
        <p:spPr bwMode="auto">
          <a:xfrm>
            <a:off x="2297113" y="2223965"/>
            <a:ext cx="1825625" cy="258763"/>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MXG</a:t>
            </a:r>
            <a:endParaRPr lang="en-GB" sz="1500" b="1" dirty="0" smtClean="0">
              <a:solidFill>
                <a:srgbClr val="0099CC"/>
              </a:solidFill>
              <a:latin typeface="Agilent TT Cond" pitchFamily="34" charset="0"/>
            </a:endParaRPr>
          </a:p>
        </p:txBody>
      </p:sp>
      <p:sp>
        <p:nvSpPr>
          <p:cNvPr id="11291" name="Rectangle 242"/>
          <p:cNvSpPr>
            <a:spLocks noChangeArrowheads="1"/>
          </p:cNvSpPr>
          <p:nvPr/>
        </p:nvSpPr>
        <p:spPr bwMode="auto">
          <a:xfrm>
            <a:off x="2297113" y="5280613"/>
            <a:ext cx="1825625" cy="258762"/>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MXG</a:t>
            </a:r>
            <a:endParaRPr lang="en-GB" sz="1500" b="1" dirty="0" smtClean="0">
              <a:solidFill>
                <a:srgbClr val="0099CC"/>
              </a:solidFill>
              <a:latin typeface="Agilent TT Cond" pitchFamily="34" charset="0"/>
            </a:endParaRPr>
          </a:p>
        </p:txBody>
      </p:sp>
      <p:pic>
        <p:nvPicPr>
          <p:cNvPr id="11293" name="Picture 244" descr="Front without background-small size"/>
          <p:cNvPicPr>
            <a:picLocks noChangeAspect="1" noChangeArrowheads="1"/>
          </p:cNvPicPr>
          <p:nvPr/>
        </p:nvPicPr>
        <p:blipFill>
          <a:blip r:embed="rId13" cstate="print"/>
          <a:srcRect t="15266"/>
          <a:stretch>
            <a:fillRect/>
          </a:stretch>
        </p:blipFill>
        <p:spPr bwMode="auto">
          <a:xfrm>
            <a:off x="722313" y="1665165"/>
            <a:ext cx="1066800" cy="476250"/>
          </a:xfrm>
          <a:prstGeom prst="rect">
            <a:avLst/>
          </a:prstGeom>
          <a:noFill/>
          <a:ln w="9525">
            <a:noFill/>
            <a:miter lim="800000"/>
            <a:headEnd/>
            <a:tailEnd/>
          </a:ln>
        </p:spPr>
      </p:pic>
      <p:sp>
        <p:nvSpPr>
          <p:cNvPr id="11294" name="Rectangle 245"/>
          <p:cNvSpPr>
            <a:spLocks noChangeArrowheads="1"/>
          </p:cNvSpPr>
          <p:nvPr/>
        </p:nvSpPr>
        <p:spPr bwMode="auto">
          <a:xfrm>
            <a:off x="2701925" y="858715"/>
            <a:ext cx="990600" cy="269875"/>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100" b="1" dirty="0" smtClean="0">
                <a:solidFill>
                  <a:srgbClr val="99CC00"/>
                </a:solidFill>
                <a:latin typeface="Agilent TT Cond" pitchFamily="34" charset="0"/>
              </a:rPr>
              <a:t>Mid- Performance</a:t>
            </a:r>
            <a:endParaRPr lang="en-GB" sz="1100" b="1" dirty="0" smtClean="0">
              <a:solidFill>
                <a:srgbClr val="99CC00"/>
              </a:solidFill>
              <a:latin typeface="Agilent TT Cond" pitchFamily="34" charset="0"/>
            </a:endParaRPr>
          </a:p>
        </p:txBody>
      </p:sp>
      <p:sp>
        <p:nvSpPr>
          <p:cNvPr id="11295" name="Rectangle 247"/>
          <p:cNvSpPr>
            <a:spLocks noChangeArrowheads="1"/>
          </p:cNvSpPr>
          <p:nvPr/>
        </p:nvSpPr>
        <p:spPr bwMode="auto">
          <a:xfrm>
            <a:off x="298450" y="2223965"/>
            <a:ext cx="1825625" cy="258763"/>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N9310A</a:t>
            </a:r>
            <a:endParaRPr lang="en-GB" sz="1500" b="1" dirty="0" smtClean="0">
              <a:solidFill>
                <a:srgbClr val="0099CC"/>
              </a:solidFill>
              <a:latin typeface="Agilent TT Cond" pitchFamily="34" charset="0"/>
            </a:endParaRPr>
          </a:p>
        </p:txBody>
      </p:sp>
      <p:pic>
        <p:nvPicPr>
          <p:cNvPr id="11297" name="Picture 249" descr="Front without background-small size"/>
          <p:cNvPicPr>
            <a:picLocks noChangeAspect="1" noChangeArrowheads="1"/>
          </p:cNvPicPr>
          <p:nvPr/>
        </p:nvPicPr>
        <p:blipFill>
          <a:blip r:embed="rId13" cstate="print"/>
          <a:srcRect t="15266"/>
          <a:stretch>
            <a:fillRect/>
          </a:stretch>
        </p:blipFill>
        <p:spPr bwMode="auto">
          <a:xfrm>
            <a:off x="722313" y="4763405"/>
            <a:ext cx="1066800" cy="476250"/>
          </a:xfrm>
          <a:prstGeom prst="rect">
            <a:avLst/>
          </a:prstGeom>
          <a:noFill/>
          <a:ln w="9525">
            <a:noFill/>
            <a:miter lim="800000"/>
            <a:headEnd/>
            <a:tailEnd/>
          </a:ln>
        </p:spPr>
      </p:pic>
      <p:sp>
        <p:nvSpPr>
          <p:cNvPr id="11298" name="Rectangle 250"/>
          <p:cNvSpPr>
            <a:spLocks noChangeArrowheads="1"/>
          </p:cNvSpPr>
          <p:nvPr/>
        </p:nvSpPr>
        <p:spPr bwMode="auto">
          <a:xfrm>
            <a:off x="298450" y="5234893"/>
            <a:ext cx="1825625" cy="258762"/>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N9310A</a:t>
            </a:r>
            <a:endParaRPr lang="en-GB" sz="1500" b="1" dirty="0" smtClean="0">
              <a:solidFill>
                <a:srgbClr val="0099CC"/>
              </a:solidFill>
              <a:latin typeface="Agilent TT Cond" pitchFamily="34" charset="0"/>
            </a:endParaRPr>
          </a:p>
        </p:txBody>
      </p:sp>
      <p:sp>
        <p:nvSpPr>
          <p:cNvPr id="11300" name="Rectangle 254"/>
          <p:cNvSpPr>
            <a:spLocks noChangeArrowheads="1"/>
          </p:cNvSpPr>
          <p:nvPr/>
        </p:nvSpPr>
        <p:spPr bwMode="auto">
          <a:xfrm rot="-5400000">
            <a:off x="-370681" y="2199481"/>
            <a:ext cx="1201738" cy="460375"/>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b="1" i="1" dirty="0" smtClean="0">
                <a:solidFill>
                  <a:srgbClr val="0099CC"/>
                </a:solidFill>
                <a:latin typeface="Agilent TT Cond" pitchFamily="34" charset="0"/>
              </a:rPr>
              <a:t>Analog</a:t>
            </a:r>
            <a:endParaRPr lang="en-GB" i="1" dirty="0" smtClean="0">
              <a:solidFill>
                <a:srgbClr val="0099CC"/>
              </a:solidFill>
              <a:latin typeface="Agilent TT Cond" pitchFamily="34" charset="0"/>
            </a:endParaRPr>
          </a:p>
        </p:txBody>
      </p:sp>
      <p:sp>
        <p:nvSpPr>
          <p:cNvPr id="11301" name="Rectangle 255"/>
          <p:cNvSpPr>
            <a:spLocks noChangeArrowheads="1"/>
          </p:cNvSpPr>
          <p:nvPr/>
        </p:nvSpPr>
        <p:spPr bwMode="auto">
          <a:xfrm rot="-5400000">
            <a:off x="-411162" y="4648347"/>
            <a:ext cx="1282700" cy="460375"/>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b="1" i="1" dirty="0" smtClean="0">
                <a:solidFill>
                  <a:srgbClr val="C00000"/>
                </a:solidFill>
                <a:latin typeface="Agilent TT Cond" pitchFamily="34" charset="0"/>
              </a:rPr>
              <a:t>Vector</a:t>
            </a:r>
            <a:endParaRPr lang="en-GB" b="1" i="1" dirty="0" smtClean="0">
              <a:solidFill>
                <a:srgbClr val="C00000"/>
              </a:solidFill>
              <a:latin typeface="Agilent TT Cond" pitchFamily="34" charset="0"/>
            </a:endParaRPr>
          </a:p>
        </p:txBody>
      </p:sp>
      <p:sp>
        <p:nvSpPr>
          <p:cNvPr id="11304" name="Text Box 259"/>
          <p:cNvSpPr txBox="1">
            <a:spLocks noChangeArrowheads="1"/>
          </p:cNvSpPr>
          <p:nvPr/>
        </p:nvSpPr>
        <p:spPr bwMode="auto">
          <a:xfrm>
            <a:off x="2923315" y="5518000"/>
            <a:ext cx="990600" cy="22860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3, 6 GHz </a:t>
            </a:r>
          </a:p>
        </p:txBody>
      </p:sp>
      <p:sp>
        <p:nvSpPr>
          <p:cNvPr id="11305" name="Text Box 260"/>
          <p:cNvSpPr txBox="1">
            <a:spLocks noChangeArrowheads="1"/>
          </p:cNvSpPr>
          <p:nvPr/>
        </p:nvSpPr>
        <p:spPr bwMode="auto">
          <a:xfrm>
            <a:off x="983675" y="5493075"/>
            <a:ext cx="838200" cy="22860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3 GHz</a:t>
            </a:r>
          </a:p>
          <a:p>
            <a:pPr marL="60325" indent="-60325" defTabSz="409575" eaLnBrk="0" hangingPunct="0">
              <a:lnSpc>
                <a:spcPct val="95000"/>
              </a:lnSpc>
              <a:buClr>
                <a:srgbClr val="000000"/>
              </a:buClr>
              <a:buSzPct val="46000"/>
              <a:buFont typeface="Monotype Sorts" pitchFamily="2" charset="2"/>
              <a:buChar char="l"/>
            </a:pPr>
            <a:endParaRPr lang="en-US" sz="1200" dirty="0" smtClean="0">
              <a:solidFill>
                <a:srgbClr val="000000"/>
              </a:solidFill>
              <a:latin typeface="Agilent TT Cond" pitchFamily="34" charset="0"/>
            </a:endParaRPr>
          </a:p>
        </p:txBody>
      </p:sp>
      <p:sp>
        <p:nvSpPr>
          <p:cNvPr id="11308" name="Text Box 263"/>
          <p:cNvSpPr txBox="1">
            <a:spLocks noChangeArrowheads="1"/>
          </p:cNvSpPr>
          <p:nvPr/>
        </p:nvSpPr>
        <p:spPr bwMode="auto">
          <a:xfrm>
            <a:off x="2438400" y="2465845"/>
            <a:ext cx="1981200" cy="37407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1, 3, 6, 20, 32, 40 GHz</a:t>
            </a:r>
            <a:endParaRPr lang="en-US" sz="1400" dirty="0" smtClean="0">
              <a:solidFill>
                <a:srgbClr val="000000"/>
              </a:solidFill>
              <a:latin typeface="Agilent TT Cond" pitchFamily="34" charset="0"/>
            </a:endParaRPr>
          </a:p>
        </p:txBody>
      </p:sp>
      <p:sp>
        <p:nvSpPr>
          <p:cNvPr id="11309" name="Text Box 264"/>
          <p:cNvSpPr txBox="1">
            <a:spLocks noChangeArrowheads="1"/>
          </p:cNvSpPr>
          <p:nvPr/>
        </p:nvSpPr>
        <p:spPr bwMode="auto">
          <a:xfrm>
            <a:off x="976033" y="2472770"/>
            <a:ext cx="679587" cy="30480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3 GHz</a:t>
            </a:r>
          </a:p>
        </p:txBody>
      </p:sp>
      <p:cxnSp>
        <p:nvCxnSpPr>
          <p:cNvPr id="68" name="Straight Connector 67"/>
          <p:cNvCxnSpPr/>
          <p:nvPr/>
        </p:nvCxnSpPr>
        <p:spPr bwMode="auto">
          <a:xfrm rot="5400000">
            <a:off x="-696911" y="2435102"/>
            <a:ext cx="2168525" cy="12701"/>
          </a:xfrm>
          <a:prstGeom prst="line">
            <a:avLst/>
          </a:prstGeom>
          <a:solidFill>
            <a:schemeClr val="tx2"/>
          </a:solidFill>
          <a:ln w="76200" cap="sq" cmpd="sng" algn="ctr">
            <a:solidFill>
              <a:schemeClr val="tx2">
                <a:lumMod val="60000"/>
                <a:lumOff val="40000"/>
              </a:schemeClr>
            </a:solidFill>
            <a:prstDash val="solid"/>
            <a:round/>
            <a:headEnd type="diamond" w="med" len="med"/>
            <a:tailEnd type="diamond" w="med" len="med"/>
          </a:ln>
          <a:effectLst/>
        </p:spPr>
      </p:cxnSp>
      <p:cxnSp>
        <p:nvCxnSpPr>
          <p:cNvPr id="11315" name="Straight Connector 70"/>
          <p:cNvCxnSpPr>
            <a:cxnSpLocks noChangeShapeType="1"/>
          </p:cNvCxnSpPr>
          <p:nvPr/>
        </p:nvCxnSpPr>
        <p:spPr bwMode="auto">
          <a:xfrm>
            <a:off x="381000" y="3754314"/>
            <a:ext cx="5862" cy="2110155"/>
          </a:xfrm>
          <a:prstGeom prst="line">
            <a:avLst/>
          </a:prstGeom>
          <a:noFill/>
          <a:ln w="76200" cap="sq" algn="ctr">
            <a:solidFill>
              <a:srgbClr val="C00000"/>
            </a:solidFill>
            <a:round/>
            <a:headEnd type="diamond" w="med" len="med"/>
            <a:tailEnd type="diamond" w="med" len="med"/>
          </a:ln>
        </p:spPr>
      </p:cxnSp>
      <p:sp>
        <p:nvSpPr>
          <p:cNvPr id="11316" name="Line 218"/>
          <p:cNvSpPr>
            <a:spLocks noChangeShapeType="1"/>
          </p:cNvSpPr>
          <p:nvPr/>
        </p:nvSpPr>
        <p:spPr bwMode="auto">
          <a:xfrm>
            <a:off x="488950" y="1231778"/>
            <a:ext cx="1600200" cy="0"/>
          </a:xfrm>
          <a:prstGeom prst="line">
            <a:avLst/>
          </a:prstGeom>
          <a:noFill/>
          <a:ln w="76200">
            <a:solidFill>
              <a:srgbClr val="808080"/>
            </a:solidFill>
            <a:round/>
            <a:headEnd type="diamond" w="med" len="med"/>
            <a:tailEnd type="diamond" w="med" len="med"/>
          </a:ln>
        </p:spPr>
        <p:txBody>
          <a:bodyPr/>
          <a:lstStyle/>
          <a:p>
            <a:pPr algn="ctr" eaLnBrk="0" hangingPunct="0">
              <a:lnSpc>
                <a:spcPct val="95000"/>
              </a:lnSpc>
              <a:spcBef>
                <a:spcPct val="50000"/>
              </a:spcBef>
              <a:spcAft>
                <a:spcPct val="50000"/>
              </a:spcAft>
            </a:pPr>
            <a:endParaRPr lang="en-US" sz="2200" b="1" smtClean="0">
              <a:solidFill>
                <a:srgbClr val="000000"/>
              </a:solidFill>
              <a:latin typeface="Agilent TT Cond" pitchFamily="34" charset="0"/>
            </a:endParaRPr>
          </a:p>
        </p:txBody>
      </p:sp>
      <p:sp>
        <p:nvSpPr>
          <p:cNvPr id="11317" name="Line 238"/>
          <p:cNvSpPr>
            <a:spLocks noChangeShapeType="1"/>
          </p:cNvSpPr>
          <p:nvPr/>
        </p:nvSpPr>
        <p:spPr bwMode="auto">
          <a:xfrm>
            <a:off x="4302125" y="1228603"/>
            <a:ext cx="4724400" cy="0"/>
          </a:xfrm>
          <a:prstGeom prst="line">
            <a:avLst/>
          </a:prstGeom>
          <a:noFill/>
          <a:ln w="76200">
            <a:solidFill>
              <a:schemeClr val="tx1"/>
            </a:solidFill>
            <a:round/>
            <a:headEnd type="diamond" w="med" len="med"/>
            <a:tailEnd type="diamond" w="med" len="med"/>
          </a:ln>
        </p:spPr>
        <p:txBody>
          <a:bodyPr/>
          <a:lstStyle/>
          <a:p>
            <a:pPr algn="ctr" eaLnBrk="0" hangingPunct="0">
              <a:lnSpc>
                <a:spcPct val="95000"/>
              </a:lnSpc>
              <a:spcBef>
                <a:spcPct val="50000"/>
              </a:spcBef>
              <a:spcAft>
                <a:spcPct val="50000"/>
              </a:spcAft>
            </a:pPr>
            <a:endParaRPr lang="en-US" sz="2200" b="1" smtClean="0">
              <a:solidFill>
                <a:srgbClr val="000000"/>
              </a:solidFill>
              <a:latin typeface="Agilent TT Cond" pitchFamily="34" charset="0"/>
            </a:endParaRPr>
          </a:p>
        </p:txBody>
      </p:sp>
      <p:sp>
        <p:nvSpPr>
          <p:cNvPr id="11318" name="Line 246"/>
          <p:cNvSpPr>
            <a:spLocks noChangeShapeType="1"/>
          </p:cNvSpPr>
          <p:nvPr/>
        </p:nvSpPr>
        <p:spPr bwMode="auto">
          <a:xfrm>
            <a:off x="2320925" y="1231778"/>
            <a:ext cx="1752600" cy="0"/>
          </a:xfrm>
          <a:prstGeom prst="line">
            <a:avLst/>
          </a:prstGeom>
          <a:noFill/>
          <a:ln w="76200">
            <a:solidFill>
              <a:srgbClr val="99CC00"/>
            </a:solidFill>
            <a:round/>
            <a:headEnd type="diamond" w="med" len="med"/>
            <a:tailEnd type="diamond" w="med" len="med"/>
          </a:ln>
        </p:spPr>
        <p:txBody>
          <a:bodyPr/>
          <a:lstStyle/>
          <a:p>
            <a:pPr algn="ctr" eaLnBrk="0" hangingPunct="0">
              <a:lnSpc>
                <a:spcPct val="95000"/>
              </a:lnSpc>
              <a:spcBef>
                <a:spcPct val="50000"/>
              </a:spcBef>
              <a:spcAft>
                <a:spcPct val="50000"/>
              </a:spcAft>
            </a:pPr>
            <a:endParaRPr lang="en-US" sz="2200" b="1" smtClean="0">
              <a:solidFill>
                <a:srgbClr val="000000"/>
              </a:solidFill>
              <a:latin typeface="Agilent TT Cond" pitchFamily="34" charset="0"/>
            </a:endParaRPr>
          </a:p>
        </p:txBody>
      </p:sp>
      <p:pic>
        <p:nvPicPr>
          <p:cNvPr id="11319" name="Picture 48"/>
          <p:cNvPicPr>
            <a:picLocks noChangeAspect="1" noChangeArrowheads="1"/>
          </p:cNvPicPr>
          <p:nvPr/>
        </p:nvPicPr>
        <p:blipFill>
          <a:blip r:embed="rId14" cstate="print"/>
          <a:srcRect/>
          <a:stretch>
            <a:fillRect/>
          </a:stretch>
        </p:blipFill>
        <p:spPr bwMode="auto">
          <a:xfrm>
            <a:off x="2549525" y="4942793"/>
            <a:ext cx="1339850" cy="317500"/>
          </a:xfrm>
          <a:prstGeom prst="rect">
            <a:avLst/>
          </a:prstGeom>
          <a:noFill/>
          <a:ln w="9525">
            <a:noFill/>
            <a:miter lim="800000"/>
            <a:headEnd/>
            <a:tailEnd/>
          </a:ln>
        </p:spPr>
      </p:pic>
      <p:sp>
        <p:nvSpPr>
          <p:cNvPr id="11321" name="Rectangle 236"/>
          <p:cNvSpPr>
            <a:spLocks noChangeArrowheads="1"/>
          </p:cNvSpPr>
          <p:nvPr/>
        </p:nvSpPr>
        <p:spPr bwMode="auto">
          <a:xfrm>
            <a:off x="4191000" y="5294265"/>
            <a:ext cx="1825625" cy="258763"/>
          </a:xfrm>
          <a:prstGeom prst="rect">
            <a:avLst/>
          </a:prstGeom>
          <a:noFill/>
          <a:ln w="9525">
            <a:noFill/>
            <a:miter lim="800000"/>
            <a:headEnd/>
            <a:tailEnd/>
          </a:ln>
        </p:spPr>
        <p:txBody>
          <a:bodyPr lIns="0" tIns="0" rIns="0" bIns="0"/>
          <a:lstStyle/>
          <a:p>
            <a:pPr algn="ctr" eaLnBrk="0" hangingPunct="0">
              <a:lnSpc>
                <a:spcPct val="95000"/>
              </a:lnSpc>
              <a:spcAft>
                <a:spcPct val="10000"/>
              </a:spcAft>
            </a:pPr>
            <a:r>
              <a:rPr lang="en-US" sz="1500" b="1" dirty="0" smtClean="0">
                <a:solidFill>
                  <a:srgbClr val="000000"/>
                </a:solidFill>
                <a:latin typeface="Agilent TT Cond" pitchFamily="34" charset="0"/>
              </a:rPr>
              <a:t>PXB</a:t>
            </a:r>
            <a:endParaRPr lang="en-GB" sz="1500" b="1" dirty="0" smtClean="0">
              <a:solidFill>
                <a:srgbClr val="0099CC"/>
              </a:solidFill>
              <a:latin typeface="Agilent TT Cond" pitchFamily="34" charset="0"/>
            </a:endParaRPr>
          </a:p>
        </p:txBody>
      </p:sp>
      <p:cxnSp>
        <p:nvCxnSpPr>
          <p:cNvPr id="11341" name="Straight Connector 98"/>
          <p:cNvCxnSpPr>
            <a:cxnSpLocks noChangeShapeType="1"/>
          </p:cNvCxnSpPr>
          <p:nvPr/>
        </p:nvCxnSpPr>
        <p:spPr bwMode="auto">
          <a:xfrm>
            <a:off x="483577" y="5996354"/>
            <a:ext cx="8554915" cy="8792"/>
          </a:xfrm>
          <a:prstGeom prst="line">
            <a:avLst/>
          </a:prstGeom>
          <a:noFill/>
          <a:ln w="9525" algn="ctr">
            <a:solidFill>
              <a:srgbClr val="C00000"/>
            </a:solidFill>
            <a:round/>
            <a:headEnd/>
            <a:tailEnd/>
          </a:ln>
        </p:spPr>
      </p:cxnSp>
      <p:pic>
        <p:nvPicPr>
          <p:cNvPr id="70" name="Picture 38" descr="SS_Logo_white"/>
          <p:cNvPicPr>
            <a:picLocks noChangeAspect="1" noChangeArrowheads="1"/>
          </p:cNvPicPr>
          <p:nvPr/>
        </p:nvPicPr>
        <p:blipFill>
          <a:blip r:embed="rId15" cstate="print">
            <a:lum bright="10000" contrast="-4000"/>
          </a:blip>
          <a:srcRect/>
          <a:stretch>
            <a:fillRect/>
          </a:stretch>
        </p:blipFill>
        <p:spPr bwMode="auto">
          <a:xfrm>
            <a:off x="5540950" y="4006235"/>
            <a:ext cx="576836" cy="533400"/>
          </a:xfrm>
          <a:prstGeom prst="rect">
            <a:avLst/>
          </a:prstGeom>
          <a:noFill/>
          <a:ln w="9525">
            <a:noFill/>
            <a:miter lim="800000"/>
            <a:headEnd/>
            <a:tailEnd/>
          </a:ln>
        </p:spPr>
      </p:pic>
      <p:pic>
        <p:nvPicPr>
          <p:cNvPr id="72" name="Picture 11"/>
          <p:cNvPicPr>
            <a:picLocks noChangeAspect="1" noChangeArrowheads="1"/>
          </p:cNvPicPr>
          <p:nvPr/>
        </p:nvPicPr>
        <p:blipFill>
          <a:blip r:embed="rId16" cstate="print"/>
          <a:srcRect/>
          <a:stretch>
            <a:fillRect/>
          </a:stretch>
        </p:blipFill>
        <p:spPr bwMode="auto">
          <a:xfrm>
            <a:off x="7901745" y="4082097"/>
            <a:ext cx="410980" cy="381000"/>
          </a:xfrm>
          <a:prstGeom prst="rect">
            <a:avLst/>
          </a:prstGeom>
          <a:noFill/>
          <a:ln w="28575" algn="ctr">
            <a:noFill/>
            <a:miter lim="800000"/>
            <a:headEnd/>
            <a:tailEnd/>
          </a:ln>
        </p:spPr>
      </p:pic>
      <p:pic>
        <p:nvPicPr>
          <p:cNvPr id="73" name="Picture 9"/>
          <p:cNvPicPr>
            <a:picLocks noChangeAspect="1" noChangeArrowheads="1"/>
          </p:cNvPicPr>
          <p:nvPr/>
        </p:nvPicPr>
        <p:blipFill>
          <a:blip r:embed="rId17" cstate="print"/>
          <a:srcRect/>
          <a:stretch>
            <a:fillRect/>
          </a:stretch>
        </p:blipFill>
        <p:spPr bwMode="auto">
          <a:xfrm>
            <a:off x="7352386" y="4082097"/>
            <a:ext cx="410980" cy="381000"/>
          </a:xfrm>
          <a:prstGeom prst="rect">
            <a:avLst/>
          </a:prstGeom>
          <a:noFill/>
          <a:ln w="28575" algn="ctr">
            <a:noFill/>
            <a:miter lim="800000"/>
            <a:headEnd/>
            <a:tailEnd/>
          </a:ln>
        </p:spPr>
      </p:pic>
      <p:pic>
        <p:nvPicPr>
          <p:cNvPr id="74" name="Picture 10"/>
          <p:cNvPicPr>
            <a:picLocks noChangeAspect="1" noChangeArrowheads="1"/>
          </p:cNvPicPr>
          <p:nvPr/>
        </p:nvPicPr>
        <p:blipFill>
          <a:blip r:embed="rId18" cstate="print"/>
          <a:srcRect/>
          <a:stretch>
            <a:fillRect/>
          </a:stretch>
        </p:blipFill>
        <p:spPr bwMode="auto">
          <a:xfrm>
            <a:off x="6804276" y="4082097"/>
            <a:ext cx="409730" cy="379750"/>
          </a:xfrm>
          <a:prstGeom prst="rect">
            <a:avLst/>
          </a:prstGeom>
          <a:noFill/>
          <a:ln w="28575" algn="ctr">
            <a:noFill/>
            <a:miter lim="800000"/>
            <a:headEnd/>
            <a:tailEnd/>
          </a:ln>
        </p:spPr>
      </p:pic>
      <p:pic>
        <p:nvPicPr>
          <p:cNvPr id="75" name="Picture 8"/>
          <p:cNvPicPr>
            <a:picLocks noChangeAspect="1" noChangeArrowheads="1"/>
          </p:cNvPicPr>
          <p:nvPr/>
        </p:nvPicPr>
        <p:blipFill>
          <a:blip r:embed="rId19" cstate="print"/>
          <a:srcRect/>
          <a:stretch>
            <a:fillRect/>
          </a:stretch>
        </p:blipFill>
        <p:spPr bwMode="auto">
          <a:xfrm>
            <a:off x="6256166" y="4082097"/>
            <a:ext cx="409730" cy="379750"/>
          </a:xfrm>
          <a:prstGeom prst="rect">
            <a:avLst/>
          </a:prstGeom>
          <a:noFill/>
          <a:ln w="28575" algn="ctr">
            <a:noFill/>
            <a:miter lim="800000"/>
            <a:headEnd/>
            <a:tailEnd/>
          </a:ln>
        </p:spPr>
      </p:pic>
      <p:sp>
        <p:nvSpPr>
          <p:cNvPr id="81" name="Text Box 263"/>
          <p:cNvSpPr txBox="1">
            <a:spLocks noChangeArrowheads="1"/>
          </p:cNvSpPr>
          <p:nvPr/>
        </p:nvSpPr>
        <p:spPr bwMode="auto">
          <a:xfrm>
            <a:off x="4717480" y="2445060"/>
            <a:ext cx="990600" cy="30480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3, 6 GHz</a:t>
            </a:r>
            <a:endParaRPr lang="en-US" sz="1400" dirty="0" smtClean="0">
              <a:solidFill>
                <a:srgbClr val="000000"/>
              </a:solidFill>
              <a:latin typeface="Agilent TT Cond" pitchFamily="34" charset="0"/>
            </a:endParaRPr>
          </a:p>
        </p:txBody>
      </p:sp>
      <p:sp>
        <p:nvSpPr>
          <p:cNvPr id="83" name="Text Box 263"/>
          <p:cNvSpPr txBox="1">
            <a:spLocks noChangeArrowheads="1"/>
          </p:cNvSpPr>
          <p:nvPr/>
        </p:nvSpPr>
        <p:spPr bwMode="auto">
          <a:xfrm>
            <a:off x="6283040" y="2458915"/>
            <a:ext cx="990600" cy="30480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3.2,  9 GHz</a:t>
            </a:r>
            <a:endParaRPr lang="en-US" sz="1400" dirty="0" smtClean="0">
              <a:solidFill>
                <a:srgbClr val="000000"/>
              </a:solidFill>
              <a:latin typeface="Agilent TT Cond" pitchFamily="34" charset="0"/>
            </a:endParaRPr>
          </a:p>
        </p:txBody>
      </p:sp>
      <p:sp>
        <p:nvSpPr>
          <p:cNvPr id="84" name="Text Box 263"/>
          <p:cNvSpPr txBox="1">
            <a:spLocks noChangeArrowheads="1"/>
          </p:cNvSpPr>
          <p:nvPr/>
        </p:nvSpPr>
        <p:spPr bwMode="auto">
          <a:xfrm>
            <a:off x="7467600" y="2458915"/>
            <a:ext cx="1676400" cy="37407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20, 32, 40, 50, 67 GHz</a:t>
            </a:r>
            <a:endParaRPr lang="en-US" sz="1400" dirty="0" smtClean="0">
              <a:solidFill>
                <a:srgbClr val="000000"/>
              </a:solidFill>
              <a:latin typeface="Agilent TT Cond" pitchFamily="34" charset="0"/>
            </a:endParaRPr>
          </a:p>
        </p:txBody>
      </p:sp>
      <p:sp>
        <p:nvSpPr>
          <p:cNvPr id="85" name="Text Box 263"/>
          <p:cNvSpPr txBox="1">
            <a:spLocks noChangeArrowheads="1"/>
          </p:cNvSpPr>
          <p:nvPr/>
        </p:nvSpPr>
        <p:spPr bwMode="auto">
          <a:xfrm>
            <a:off x="7862455" y="3297110"/>
            <a:ext cx="990600" cy="30480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500 GHz </a:t>
            </a:r>
            <a:endParaRPr lang="en-US" sz="1400" dirty="0" smtClean="0">
              <a:solidFill>
                <a:srgbClr val="000000"/>
              </a:solidFill>
              <a:latin typeface="Agilent TT Cond" pitchFamily="34" charset="0"/>
            </a:endParaRPr>
          </a:p>
        </p:txBody>
      </p:sp>
      <p:sp>
        <p:nvSpPr>
          <p:cNvPr id="86" name="Text Box 263"/>
          <p:cNvSpPr txBox="1">
            <a:spLocks noChangeArrowheads="1"/>
          </p:cNvSpPr>
          <p:nvPr/>
        </p:nvSpPr>
        <p:spPr bwMode="auto">
          <a:xfrm>
            <a:off x="4800600" y="5533240"/>
            <a:ext cx="990600" cy="30480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Baseband</a:t>
            </a:r>
            <a:endParaRPr lang="en-US" sz="1400" dirty="0" smtClean="0">
              <a:solidFill>
                <a:srgbClr val="000000"/>
              </a:solidFill>
              <a:latin typeface="Agilent TT Cond" pitchFamily="34" charset="0"/>
            </a:endParaRPr>
          </a:p>
        </p:txBody>
      </p:sp>
      <p:sp>
        <p:nvSpPr>
          <p:cNvPr id="88" name="Text Box 263"/>
          <p:cNvSpPr txBox="1">
            <a:spLocks noChangeArrowheads="1"/>
          </p:cNvSpPr>
          <p:nvPr/>
        </p:nvSpPr>
        <p:spPr bwMode="auto">
          <a:xfrm>
            <a:off x="6047510" y="5519395"/>
            <a:ext cx="1295400" cy="37407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1, 2, 3, 4, 6 GHz</a:t>
            </a:r>
            <a:endParaRPr lang="en-US" sz="1400" dirty="0" smtClean="0">
              <a:solidFill>
                <a:srgbClr val="000000"/>
              </a:solidFill>
              <a:latin typeface="Agilent TT Cond" pitchFamily="34" charset="0"/>
            </a:endParaRPr>
          </a:p>
        </p:txBody>
      </p:sp>
      <p:sp>
        <p:nvSpPr>
          <p:cNvPr id="89" name="Text Box 263"/>
          <p:cNvSpPr txBox="1">
            <a:spLocks noChangeArrowheads="1"/>
          </p:cNvSpPr>
          <p:nvPr/>
        </p:nvSpPr>
        <p:spPr bwMode="auto">
          <a:xfrm>
            <a:off x="7737770" y="5533240"/>
            <a:ext cx="1295400" cy="374070"/>
          </a:xfrm>
          <a:prstGeom prst="rect">
            <a:avLst/>
          </a:prstGeom>
          <a:noFill/>
          <a:ln w="9525">
            <a:noFill/>
            <a:miter lim="800000"/>
            <a:headEnd/>
            <a:tailEnd/>
          </a:ln>
        </p:spPr>
        <p:txBody>
          <a:bodyPr lIns="0" tIns="0" rIns="0" bIns="0"/>
          <a:lstStyle/>
          <a:p>
            <a:pPr marL="60325" indent="-60325" defTabSz="409575" eaLnBrk="0" hangingPunct="0">
              <a:lnSpc>
                <a:spcPct val="95000"/>
              </a:lnSpc>
              <a:buClr>
                <a:srgbClr val="000000"/>
              </a:buClr>
              <a:buSzPct val="46000"/>
            </a:pPr>
            <a:r>
              <a:rPr lang="en-US" sz="1200" dirty="0" smtClean="0">
                <a:solidFill>
                  <a:srgbClr val="000000"/>
                </a:solidFill>
                <a:latin typeface="Agilent TT Cond" pitchFamily="34" charset="0"/>
              </a:rPr>
              <a:t>20, 32, 44 GHz</a:t>
            </a:r>
            <a:endParaRPr lang="en-US" sz="1400" dirty="0" smtClean="0">
              <a:solidFill>
                <a:srgbClr val="000000"/>
              </a:solidFill>
              <a:latin typeface="Agilent TT Cond" pitchFamily="34" charset="0"/>
            </a:endParaRPr>
          </a:p>
        </p:txBody>
      </p:sp>
      <p:grpSp>
        <p:nvGrpSpPr>
          <p:cNvPr id="2" name="Group 59"/>
          <p:cNvGrpSpPr/>
          <p:nvPr/>
        </p:nvGrpSpPr>
        <p:grpSpPr>
          <a:xfrm>
            <a:off x="4495800" y="4636057"/>
            <a:ext cx="1186960" cy="594941"/>
            <a:chOff x="5380074" y="1217249"/>
            <a:chExt cx="3399022" cy="1797002"/>
          </a:xfrm>
        </p:grpSpPr>
        <p:pic>
          <p:nvPicPr>
            <p:cNvPr id="61" name="Picture 2"/>
            <p:cNvPicPr>
              <a:picLocks noChangeAspect="1" noChangeArrowheads="1"/>
            </p:cNvPicPr>
            <p:nvPr/>
          </p:nvPicPr>
          <p:blipFill>
            <a:blip r:embed="rId20" cstate="print"/>
            <a:srcRect/>
            <a:stretch>
              <a:fillRect/>
            </a:stretch>
          </p:blipFill>
          <p:spPr bwMode="auto">
            <a:xfrm>
              <a:off x="5380074" y="1217249"/>
              <a:ext cx="3399022" cy="1797002"/>
            </a:xfrm>
            <a:prstGeom prst="rect">
              <a:avLst/>
            </a:prstGeom>
            <a:noFill/>
            <a:ln w="9525">
              <a:noFill/>
              <a:miter lim="800000"/>
              <a:headEnd/>
              <a:tailEnd/>
            </a:ln>
          </p:spPr>
        </p:pic>
        <p:pic>
          <p:nvPicPr>
            <p:cNvPr id="62" name="Picture 3" descr="C:\Documents and Settings\wilkieyu\Desktop\4x2.png"/>
            <p:cNvPicPr>
              <a:picLocks noChangeAspect="1" noChangeArrowheads="1"/>
            </p:cNvPicPr>
            <p:nvPr/>
          </p:nvPicPr>
          <p:blipFill>
            <a:blip r:embed="rId21" cstate="print"/>
            <a:srcRect/>
            <a:stretch>
              <a:fillRect/>
            </a:stretch>
          </p:blipFill>
          <p:spPr bwMode="auto">
            <a:xfrm>
              <a:off x="5683622" y="1424825"/>
              <a:ext cx="1685365" cy="1235807"/>
            </a:xfrm>
            <a:prstGeom prst="rect">
              <a:avLst/>
            </a:prstGeom>
            <a:noFill/>
          </p:spPr>
        </p:pic>
      </p:gr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a:xfrm>
            <a:off x="7516812" y="6337005"/>
            <a:ext cx="1398587" cy="325240"/>
          </a:xfrm>
        </p:spPr>
        <p:txBody>
          <a:bodyPr/>
          <a:lstStyle/>
          <a:p>
            <a:r>
              <a:rPr lang="en-US" dirty="0"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68</a:t>
            </a:fld>
            <a:endParaRPr lang="en-US" dirty="0"/>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6"/>
          <p:cNvSpPr txBox="1">
            <a:spLocks noChangeArrowheads="1"/>
          </p:cNvSpPr>
          <p:nvPr/>
        </p:nvSpPr>
        <p:spPr bwMode="auto">
          <a:xfrm>
            <a:off x="265612" y="1173481"/>
            <a:ext cx="8229600" cy="424731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lIns="0" tIns="0" rIns="0" bIns="0">
            <a:spAutoFit/>
          </a:bodyPr>
          <a:lstStyle/>
          <a:p>
            <a:pPr defTabSz="914683">
              <a:spcBef>
                <a:spcPct val="50000"/>
              </a:spcBef>
              <a:buFontTx/>
              <a:buChar char="•"/>
            </a:pPr>
            <a:r>
              <a:rPr lang="en-US" sz="1400" b="1" dirty="0" smtClean="0">
                <a:solidFill>
                  <a:srgbClr val="000000"/>
                </a:solidFill>
                <a:latin typeface="Agilent TT Cond" pitchFamily="34" charset="0"/>
                <a:cs typeface="Times New Roman" pitchFamily="18" charset="0"/>
              </a:rPr>
              <a:t> </a:t>
            </a:r>
            <a:r>
              <a:rPr lang="en-US" b="1" dirty="0" smtClean="0">
                <a:solidFill>
                  <a:srgbClr val="000000"/>
                </a:solidFill>
                <a:latin typeface="Agilent TT Cond" pitchFamily="34" charset="0"/>
                <a:cs typeface="Times New Roman" pitchFamily="18" charset="0"/>
              </a:rPr>
              <a:t>E8257D has the widest specified frequency range of any signal generator on the market: </a:t>
            </a:r>
            <a:r>
              <a:rPr lang="en-US" b="1" dirty="0" smtClean="0">
                <a:solidFill>
                  <a:srgbClr val="C00000"/>
                </a:solidFill>
                <a:latin typeface="Agilent TT Cond" pitchFamily="34" charset="0"/>
                <a:cs typeface="Times New Roman" pitchFamily="18" charset="0"/>
              </a:rPr>
              <a:t>250 kHz to 67 GHz</a:t>
            </a:r>
          </a:p>
          <a:p>
            <a:pPr defTabSz="914683">
              <a:spcBef>
                <a:spcPct val="50000"/>
              </a:spcBef>
              <a:buFontTx/>
              <a:buChar char="•"/>
            </a:pPr>
            <a:r>
              <a:rPr lang="en-US" dirty="0" smtClean="0">
                <a:solidFill>
                  <a:srgbClr val="000000"/>
                </a:solidFill>
                <a:latin typeface="Agilent TT Cond" pitchFamily="34" charset="0"/>
                <a:cs typeface="Times New Roman" pitchFamily="18" charset="0"/>
              </a:rPr>
              <a:t> </a:t>
            </a:r>
            <a:r>
              <a:rPr lang="en-US" b="1" dirty="0" smtClean="0">
                <a:solidFill>
                  <a:srgbClr val="000000"/>
                </a:solidFill>
                <a:latin typeface="Agilent TT Cond" pitchFamily="34" charset="0"/>
                <a:cs typeface="Times New Roman" pitchFamily="18" charset="0"/>
              </a:rPr>
              <a:t> E8257D offers 8 different models of mm source modules covering </a:t>
            </a:r>
            <a:br>
              <a:rPr lang="en-US" b="1" dirty="0" smtClean="0">
                <a:solidFill>
                  <a:srgbClr val="000000"/>
                </a:solidFill>
                <a:latin typeface="Agilent TT Cond" pitchFamily="34" charset="0"/>
                <a:cs typeface="Times New Roman" pitchFamily="18" charset="0"/>
              </a:rPr>
            </a:br>
            <a:r>
              <a:rPr lang="en-US" b="1" dirty="0" smtClean="0">
                <a:solidFill>
                  <a:srgbClr val="000000"/>
                </a:solidFill>
                <a:latin typeface="Agilent TT Cond" pitchFamily="34" charset="0"/>
                <a:cs typeface="Times New Roman" pitchFamily="18" charset="0"/>
              </a:rPr>
              <a:t> </a:t>
            </a:r>
            <a:r>
              <a:rPr lang="en-US" b="1" dirty="0" smtClean="0">
                <a:solidFill>
                  <a:srgbClr val="C00000"/>
                </a:solidFill>
                <a:latin typeface="Agilent TT Cond" pitchFamily="34" charset="0"/>
                <a:cs typeface="Times New Roman" pitchFamily="18" charset="0"/>
              </a:rPr>
              <a:t> 50 to 500 GHz</a:t>
            </a:r>
          </a:p>
          <a:p>
            <a:pPr lvl="1" defTabSz="914683">
              <a:spcBef>
                <a:spcPts val="600"/>
              </a:spcBef>
              <a:buFontTx/>
              <a:buChar char="•"/>
            </a:pPr>
            <a:r>
              <a:rPr lang="en-US" sz="1600" b="1" dirty="0" smtClean="0">
                <a:solidFill>
                  <a:srgbClr val="0099CC"/>
                </a:solidFill>
                <a:latin typeface="Agilent TT Cond" pitchFamily="34" charset="0"/>
                <a:cs typeface="Times New Roman" pitchFamily="18" charset="0"/>
              </a:rPr>
              <a:t>50 to 75 GHz</a:t>
            </a:r>
          </a:p>
          <a:p>
            <a:pPr lvl="1" defTabSz="914683">
              <a:spcBef>
                <a:spcPts val="600"/>
              </a:spcBef>
              <a:buFontTx/>
              <a:buChar char="•"/>
            </a:pPr>
            <a:r>
              <a:rPr lang="en-US" sz="1600" b="1" dirty="0" smtClean="0">
                <a:solidFill>
                  <a:srgbClr val="0099CC"/>
                </a:solidFill>
                <a:latin typeface="Agilent TT Cond" pitchFamily="34" charset="0"/>
                <a:cs typeface="Times New Roman" pitchFamily="18" charset="0"/>
              </a:rPr>
              <a:t>60 to 90 GHz</a:t>
            </a:r>
          </a:p>
          <a:p>
            <a:pPr lvl="1" defTabSz="914683">
              <a:spcBef>
                <a:spcPts val="600"/>
              </a:spcBef>
              <a:buFontTx/>
              <a:buChar char="•"/>
            </a:pPr>
            <a:r>
              <a:rPr lang="en-US" sz="1600" b="1" dirty="0" smtClean="0">
                <a:solidFill>
                  <a:srgbClr val="0099CC"/>
                </a:solidFill>
                <a:latin typeface="Agilent TT Cond" pitchFamily="34" charset="0"/>
                <a:cs typeface="Times New Roman" pitchFamily="18" charset="0"/>
              </a:rPr>
              <a:t>75 to 110 GHz</a:t>
            </a:r>
          </a:p>
          <a:p>
            <a:pPr lvl="1" defTabSz="914683">
              <a:spcBef>
                <a:spcPts val="600"/>
              </a:spcBef>
              <a:buFontTx/>
              <a:buChar char="•"/>
            </a:pPr>
            <a:r>
              <a:rPr lang="en-US" sz="1600" b="1" dirty="0" smtClean="0">
                <a:solidFill>
                  <a:srgbClr val="0099CC"/>
                </a:solidFill>
                <a:latin typeface="Agilent TT Cond" pitchFamily="34" charset="0"/>
                <a:cs typeface="Times New Roman" pitchFamily="18" charset="0"/>
              </a:rPr>
              <a:t>90 to 140 GHz</a:t>
            </a:r>
          </a:p>
          <a:p>
            <a:pPr lvl="1" defTabSz="914683">
              <a:spcBef>
                <a:spcPts val="600"/>
              </a:spcBef>
              <a:buFontTx/>
              <a:buChar char="•"/>
            </a:pPr>
            <a:r>
              <a:rPr lang="en-US" sz="1600" b="1" dirty="0" smtClean="0">
                <a:solidFill>
                  <a:srgbClr val="0099CC"/>
                </a:solidFill>
                <a:latin typeface="Agilent TT Cond" pitchFamily="34" charset="0"/>
                <a:cs typeface="Times New Roman" pitchFamily="18" charset="0"/>
              </a:rPr>
              <a:t>110 to 170 GHz</a:t>
            </a:r>
          </a:p>
          <a:p>
            <a:pPr lvl="1" defTabSz="914683">
              <a:spcBef>
                <a:spcPts val="600"/>
              </a:spcBef>
              <a:buFontTx/>
              <a:buChar char="•"/>
            </a:pPr>
            <a:r>
              <a:rPr lang="en-US" sz="1600" b="1" dirty="0" smtClean="0">
                <a:solidFill>
                  <a:srgbClr val="0099CC"/>
                </a:solidFill>
                <a:latin typeface="Agilent TT Cond" pitchFamily="34" charset="0"/>
                <a:cs typeface="Times New Roman" pitchFamily="18" charset="0"/>
              </a:rPr>
              <a:t>140 to 220 GHz</a:t>
            </a:r>
          </a:p>
          <a:p>
            <a:pPr lvl="1" defTabSz="914683">
              <a:spcBef>
                <a:spcPts val="600"/>
              </a:spcBef>
              <a:buFontTx/>
              <a:buChar char="•"/>
            </a:pPr>
            <a:r>
              <a:rPr lang="en-US" sz="1600" b="1" dirty="0" smtClean="0">
                <a:solidFill>
                  <a:srgbClr val="0099CC"/>
                </a:solidFill>
                <a:latin typeface="Agilent TT Cond" pitchFamily="34" charset="0"/>
                <a:cs typeface="Times New Roman" pitchFamily="18" charset="0"/>
              </a:rPr>
              <a:t>220 to 325 GHz</a:t>
            </a:r>
          </a:p>
          <a:p>
            <a:pPr lvl="1" defTabSz="914683">
              <a:spcBef>
                <a:spcPts val="600"/>
              </a:spcBef>
              <a:buFontTx/>
              <a:buChar char="•"/>
            </a:pPr>
            <a:r>
              <a:rPr lang="en-US" sz="1600" b="1" dirty="0" smtClean="0">
                <a:solidFill>
                  <a:srgbClr val="0099CC"/>
                </a:solidFill>
                <a:latin typeface="Agilent TT Cond" pitchFamily="34" charset="0"/>
                <a:cs typeface="Times New Roman" pitchFamily="18" charset="0"/>
              </a:rPr>
              <a:t>325 to 500 GHz</a:t>
            </a:r>
            <a:endParaRPr lang="en-US" sz="2000" b="1" dirty="0">
              <a:solidFill>
                <a:srgbClr val="000000"/>
              </a:solidFill>
              <a:latin typeface="Agilent TT Cond" pitchFamily="34" charset="0"/>
              <a:cs typeface="Times New Roman" pitchFamily="18" charset="0"/>
            </a:endParaRPr>
          </a:p>
        </p:txBody>
      </p:sp>
      <p:pic>
        <p:nvPicPr>
          <p:cNvPr id="7" name="Picture 6" descr="OML module picture.bmp"/>
          <p:cNvPicPr>
            <a:picLocks noChangeAspect="1"/>
          </p:cNvPicPr>
          <p:nvPr/>
        </p:nvPicPr>
        <p:blipFill>
          <a:blip r:embed="rId3" cstate="email"/>
          <a:stretch>
            <a:fillRect/>
          </a:stretch>
        </p:blipFill>
        <p:spPr>
          <a:xfrm>
            <a:off x="3289663" y="2939143"/>
            <a:ext cx="4572000" cy="2981740"/>
          </a:xfrm>
          <a:prstGeom prst="rect">
            <a:avLst/>
          </a:prstGeom>
        </p:spPr>
      </p:pic>
      <p:sp>
        <p:nvSpPr>
          <p:cNvPr id="22" name="Rectangle 21"/>
          <p:cNvSpPr/>
          <p:nvPr/>
        </p:nvSpPr>
        <p:spPr bwMode="auto">
          <a:xfrm>
            <a:off x="2869474" y="2825931"/>
            <a:ext cx="533400" cy="3124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10" name="Rectangle 9"/>
          <p:cNvSpPr/>
          <p:nvPr/>
        </p:nvSpPr>
        <p:spPr bwMode="auto">
          <a:xfrm>
            <a:off x="2832462" y="4136571"/>
            <a:ext cx="304800" cy="18288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9" name="Rectangle 2"/>
          <p:cNvSpPr txBox="1">
            <a:spLocks noChangeArrowheads="1"/>
          </p:cNvSpPr>
          <p:nvPr/>
        </p:nvSpPr>
        <p:spPr bwMode="auto">
          <a:xfrm>
            <a:off x="304800" y="228600"/>
            <a:ext cx="8610600" cy="707065"/>
          </a:xfrm>
          <a:prstGeom prst="rect">
            <a:avLst/>
          </a:prstGeom>
          <a:noFill/>
          <a:ln w="9525">
            <a:noFill/>
            <a:miter lim="800000"/>
            <a:headEnd/>
            <a:tailEnd/>
          </a:ln>
        </p:spPr>
        <p:txBody>
          <a:bodyPr lIns="91400" tIns="45700" rIns="91400" bIns="45700"/>
          <a:lstStyle/>
          <a:p>
            <a:pPr defTabSz="914683" eaLnBrk="0" hangingPunct="0">
              <a:spcAft>
                <a:spcPct val="10000"/>
              </a:spcAft>
            </a:pPr>
            <a:r>
              <a:rPr lang="en-US" sz="2800" b="1" dirty="0" smtClean="0">
                <a:solidFill>
                  <a:schemeClr val="accent1"/>
                </a:solidFill>
                <a:latin typeface="+mj-lt"/>
                <a:ea typeface="MS PGothic" pitchFamily="34" charset="-128"/>
              </a:rPr>
              <a:t>Millimeter Wave Signal Generation</a:t>
            </a:r>
            <a:endParaRPr lang="en-US" sz="2800" b="1" dirty="0">
              <a:solidFill>
                <a:schemeClr val="accent1"/>
              </a:solidFill>
              <a:latin typeface="+mj-lt"/>
            </a:endParaRPr>
          </a:p>
        </p:txBody>
      </p:sp>
      <p:sp>
        <p:nvSpPr>
          <p:cNvPr id="8" name="Rectangle 7"/>
          <p:cNvSpPr/>
          <p:nvPr/>
        </p:nvSpPr>
        <p:spPr bwMode="auto">
          <a:xfrm>
            <a:off x="3200400" y="5671457"/>
            <a:ext cx="4876800" cy="3048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577470" y="6337005"/>
            <a:ext cx="1337930" cy="325240"/>
          </a:xfrm>
        </p:spPr>
        <p:txBody>
          <a:bodyPr/>
          <a:lstStyle/>
          <a:p>
            <a:r>
              <a:rPr lang="en-US" dirty="0"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6688" y="228600"/>
            <a:ext cx="8537575" cy="549275"/>
          </a:xfrm>
        </p:spPr>
        <p:txBody>
          <a:bodyPr/>
          <a:lstStyle/>
          <a:p>
            <a:r>
              <a:rPr lang="en-US" dirty="0" smtClean="0"/>
              <a:t>Generating Signals – No Modulation</a:t>
            </a:r>
            <a:endParaRPr lang="en-US" sz="2100" dirty="0" smtClean="0"/>
          </a:p>
        </p:txBody>
      </p:sp>
      <p:sp>
        <p:nvSpPr>
          <p:cNvPr id="25603" name="Line 3"/>
          <p:cNvSpPr>
            <a:spLocks noChangeShapeType="1"/>
          </p:cNvSpPr>
          <p:nvPr/>
        </p:nvSpPr>
        <p:spPr bwMode="auto">
          <a:xfrm>
            <a:off x="1357313" y="1522413"/>
            <a:ext cx="0" cy="18510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04" name="Line 4"/>
          <p:cNvSpPr>
            <a:spLocks noChangeShapeType="1"/>
          </p:cNvSpPr>
          <p:nvPr/>
        </p:nvSpPr>
        <p:spPr bwMode="auto">
          <a:xfrm>
            <a:off x="1381125" y="2427288"/>
            <a:ext cx="2332038"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05" name="Freeform 5"/>
          <p:cNvSpPr>
            <a:spLocks/>
          </p:cNvSpPr>
          <p:nvPr/>
        </p:nvSpPr>
        <p:spPr bwMode="auto">
          <a:xfrm>
            <a:off x="1382713" y="1778000"/>
            <a:ext cx="1924050" cy="1327150"/>
          </a:xfrm>
          <a:custGeom>
            <a:avLst/>
            <a:gdLst>
              <a:gd name="T0" fmla="*/ 2147483647 w 1333"/>
              <a:gd name="T1" fmla="*/ 2147483647 h 948"/>
              <a:gd name="T2" fmla="*/ 2147483647 w 1333"/>
              <a:gd name="T3" fmla="*/ 2147483647 h 948"/>
              <a:gd name="T4" fmla="*/ 2147483647 w 1333"/>
              <a:gd name="T5" fmla="*/ 2147483647 h 948"/>
              <a:gd name="T6" fmla="*/ 2147483647 w 1333"/>
              <a:gd name="T7" fmla="*/ 2147483647 h 948"/>
              <a:gd name="T8" fmla="*/ 2147483647 w 1333"/>
              <a:gd name="T9" fmla="*/ 2147483647 h 948"/>
              <a:gd name="T10" fmla="*/ 2147483647 w 1333"/>
              <a:gd name="T11" fmla="*/ 2147483647 h 948"/>
              <a:gd name="T12" fmla="*/ 2147483647 w 1333"/>
              <a:gd name="T13" fmla="*/ 2147483647 h 948"/>
              <a:gd name="T14" fmla="*/ 2147483647 w 1333"/>
              <a:gd name="T15" fmla="*/ 2147483647 h 948"/>
              <a:gd name="T16" fmla="*/ 2147483647 w 1333"/>
              <a:gd name="T17" fmla="*/ 2147483647 h 948"/>
              <a:gd name="T18" fmla="*/ 2147483647 w 1333"/>
              <a:gd name="T19" fmla="*/ 2147483647 h 948"/>
              <a:gd name="T20" fmla="*/ 2147483647 w 1333"/>
              <a:gd name="T21" fmla="*/ 2147483647 h 948"/>
              <a:gd name="T22" fmla="*/ 2147483647 w 1333"/>
              <a:gd name="T23" fmla="*/ 2147483647 h 948"/>
              <a:gd name="T24" fmla="*/ 2147483647 w 1333"/>
              <a:gd name="T25" fmla="*/ 0 h 948"/>
              <a:gd name="T26" fmla="*/ 2147483647 w 1333"/>
              <a:gd name="T27" fmla="*/ 2147483647 h 948"/>
              <a:gd name="T28" fmla="*/ 2147483647 w 1333"/>
              <a:gd name="T29" fmla="*/ 2147483647 h 948"/>
              <a:gd name="T30" fmla="*/ 2147483647 w 1333"/>
              <a:gd name="T31" fmla="*/ 2147483647 h 948"/>
              <a:gd name="T32" fmla="*/ 2147483647 w 1333"/>
              <a:gd name="T33" fmla="*/ 2147483647 h 948"/>
              <a:gd name="T34" fmla="*/ 2147483647 w 1333"/>
              <a:gd name="T35" fmla="*/ 2147483647 h 948"/>
              <a:gd name="T36" fmla="*/ 2147483647 w 1333"/>
              <a:gd name="T37" fmla="*/ 2147483647 h 948"/>
              <a:gd name="T38" fmla="*/ 2147483647 w 1333"/>
              <a:gd name="T39" fmla="*/ 2147483647 h 948"/>
              <a:gd name="T40" fmla="*/ 2147483647 w 1333"/>
              <a:gd name="T41" fmla="*/ 2147483647 h 948"/>
              <a:gd name="T42" fmla="*/ 2147483647 w 1333"/>
              <a:gd name="T43" fmla="*/ 2147483647 h 948"/>
              <a:gd name="T44" fmla="*/ 2147483647 w 1333"/>
              <a:gd name="T45" fmla="*/ 2147483647 h 948"/>
              <a:gd name="T46" fmla="*/ 2147483647 w 1333"/>
              <a:gd name="T47" fmla="*/ 2147483647 h 948"/>
              <a:gd name="T48" fmla="*/ 2147483647 w 1333"/>
              <a:gd name="T49" fmla="*/ 2147483647 h 948"/>
              <a:gd name="T50" fmla="*/ 2147483647 w 1333"/>
              <a:gd name="T51" fmla="*/ 2147483647 h 948"/>
              <a:gd name="T52" fmla="*/ 2147483647 w 1333"/>
              <a:gd name="T53" fmla="*/ 2147483647 h 948"/>
              <a:gd name="T54" fmla="*/ 2147483647 w 1333"/>
              <a:gd name="T55" fmla="*/ 2147483647 h 948"/>
              <a:gd name="T56" fmla="*/ 2147483647 w 1333"/>
              <a:gd name="T57" fmla="*/ 2147483647 h 948"/>
              <a:gd name="T58" fmla="*/ 2147483647 w 1333"/>
              <a:gd name="T59" fmla="*/ 2147483647 h 948"/>
              <a:gd name="T60" fmla="*/ 2147483647 w 1333"/>
              <a:gd name="T61" fmla="*/ 2147483647 h 948"/>
              <a:gd name="T62" fmla="*/ 2147483647 w 1333"/>
              <a:gd name="T63" fmla="*/ 2147483647 h 948"/>
              <a:gd name="T64" fmla="*/ 2147483647 w 1333"/>
              <a:gd name="T65" fmla="*/ 2147483647 h 948"/>
              <a:gd name="T66" fmla="*/ 2147483647 w 1333"/>
              <a:gd name="T67" fmla="*/ 2147483647 h 948"/>
              <a:gd name="T68" fmla="*/ 2147483647 w 1333"/>
              <a:gd name="T69" fmla="*/ 2147483647 h 948"/>
              <a:gd name="T70" fmla="*/ 2147483647 w 1333"/>
              <a:gd name="T71" fmla="*/ 2147483647 h 948"/>
              <a:gd name="T72" fmla="*/ 2147483647 w 1333"/>
              <a:gd name="T73" fmla="*/ 2147483647 h 948"/>
              <a:gd name="T74" fmla="*/ 2147483647 w 1333"/>
              <a:gd name="T75" fmla="*/ 2147483647 h 948"/>
              <a:gd name="T76" fmla="*/ 2147483647 w 1333"/>
              <a:gd name="T77" fmla="*/ 2147483647 h 948"/>
              <a:gd name="T78" fmla="*/ 2147483647 w 1333"/>
              <a:gd name="T79" fmla="*/ 2147483647 h 948"/>
              <a:gd name="T80" fmla="*/ 2147483647 w 1333"/>
              <a:gd name="T81" fmla="*/ 2147483647 h 948"/>
              <a:gd name="T82" fmla="*/ 2147483647 w 1333"/>
              <a:gd name="T83" fmla="*/ 2147483647 h 948"/>
              <a:gd name="T84" fmla="*/ 2147483647 w 1333"/>
              <a:gd name="T85" fmla="*/ 2147483647 h 948"/>
              <a:gd name="T86" fmla="*/ 2147483647 w 1333"/>
              <a:gd name="T87" fmla="*/ 2147483647 h 948"/>
              <a:gd name="T88" fmla="*/ 2147483647 w 1333"/>
              <a:gd name="T89" fmla="*/ 2147483647 h 948"/>
              <a:gd name="T90" fmla="*/ 2147483647 w 1333"/>
              <a:gd name="T91" fmla="*/ 2147483647 h 948"/>
              <a:gd name="T92" fmla="*/ 2147483647 w 1333"/>
              <a:gd name="T93" fmla="*/ 2147483647 h 948"/>
              <a:gd name="T94" fmla="*/ 2147483647 w 1333"/>
              <a:gd name="T95" fmla="*/ 2147483647 h 948"/>
              <a:gd name="T96" fmla="*/ 2147483647 w 1333"/>
              <a:gd name="T97" fmla="*/ 2147483647 h 948"/>
              <a:gd name="T98" fmla="*/ 2147483647 w 1333"/>
              <a:gd name="T99" fmla="*/ 2147483647 h 948"/>
              <a:gd name="T100" fmla="*/ 2147483647 w 1333"/>
              <a:gd name="T101" fmla="*/ 2147483647 h 9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3"/>
              <a:gd name="T154" fmla="*/ 0 h 948"/>
              <a:gd name="T155" fmla="*/ 1333 w 1333"/>
              <a:gd name="T156" fmla="*/ 948 h 9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3" h="948">
                <a:moveTo>
                  <a:pt x="0" y="473"/>
                </a:moveTo>
                <a:lnTo>
                  <a:pt x="14" y="443"/>
                </a:lnTo>
                <a:lnTo>
                  <a:pt x="27" y="413"/>
                </a:lnTo>
                <a:lnTo>
                  <a:pt x="41" y="386"/>
                </a:lnTo>
                <a:lnTo>
                  <a:pt x="54" y="356"/>
                </a:lnTo>
                <a:lnTo>
                  <a:pt x="67" y="327"/>
                </a:lnTo>
                <a:lnTo>
                  <a:pt x="80" y="299"/>
                </a:lnTo>
                <a:lnTo>
                  <a:pt x="94" y="273"/>
                </a:lnTo>
                <a:lnTo>
                  <a:pt x="109" y="247"/>
                </a:lnTo>
                <a:lnTo>
                  <a:pt x="120" y="220"/>
                </a:lnTo>
                <a:lnTo>
                  <a:pt x="134" y="195"/>
                </a:lnTo>
                <a:lnTo>
                  <a:pt x="146" y="172"/>
                </a:lnTo>
                <a:lnTo>
                  <a:pt x="160" y="148"/>
                </a:lnTo>
                <a:lnTo>
                  <a:pt x="169" y="135"/>
                </a:lnTo>
                <a:lnTo>
                  <a:pt x="187" y="110"/>
                </a:lnTo>
                <a:lnTo>
                  <a:pt x="200" y="90"/>
                </a:lnTo>
                <a:lnTo>
                  <a:pt x="214" y="74"/>
                </a:lnTo>
                <a:lnTo>
                  <a:pt x="227" y="60"/>
                </a:lnTo>
                <a:lnTo>
                  <a:pt x="240" y="45"/>
                </a:lnTo>
                <a:lnTo>
                  <a:pt x="255" y="34"/>
                </a:lnTo>
                <a:lnTo>
                  <a:pt x="268" y="24"/>
                </a:lnTo>
                <a:lnTo>
                  <a:pt x="282" y="15"/>
                </a:lnTo>
                <a:lnTo>
                  <a:pt x="294" y="9"/>
                </a:lnTo>
                <a:lnTo>
                  <a:pt x="306" y="4"/>
                </a:lnTo>
                <a:lnTo>
                  <a:pt x="321" y="0"/>
                </a:lnTo>
                <a:lnTo>
                  <a:pt x="333" y="0"/>
                </a:lnTo>
                <a:lnTo>
                  <a:pt x="346" y="0"/>
                </a:lnTo>
                <a:lnTo>
                  <a:pt x="361" y="4"/>
                </a:lnTo>
                <a:lnTo>
                  <a:pt x="373" y="9"/>
                </a:lnTo>
                <a:lnTo>
                  <a:pt x="387" y="15"/>
                </a:lnTo>
                <a:lnTo>
                  <a:pt x="401" y="24"/>
                </a:lnTo>
                <a:lnTo>
                  <a:pt x="413" y="33"/>
                </a:lnTo>
                <a:lnTo>
                  <a:pt x="429" y="45"/>
                </a:lnTo>
                <a:lnTo>
                  <a:pt x="442" y="58"/>
                </a:lnTo>
                <a:lnTo>
                  <a:pt x="452" y="74"/>
                </a:lnTo>
                <a:lnTo>
                  <a:pt x="468" y="90"/>
                </a:lnTo>
                <a:lnTo>
                  <a:pt x="481" y="109"/>
                </a:lnTo>
                <a:lnTo>
                  <a:pt x="500" y="139"/>
                </a:lnTo>
                <a:lnTo>
                  <a:pt x="508" y="148"/>
                </a:lnTo>
                <a:lnTo>
                  <a:pt x="520" y="172"/>
                </a:lnTo>
                <a:lnTo>
                  <a:pt x="532" y="195"/>
                </a:lnTo>
                <a:lnTo>
                  <a:pt x="549" y="219"/>
                </a:lnTo>
                <a:lnTo>
                  <a:pt x="559" y="247"/>
                </a:lnTo>
                <a:lnTo>
                  <a:pt x="572" y="273"/>
                </a:lnTo>
                <a:lnTo>
                  <a:pt x="586" y="298"/>
                </a:lnTo>
                <a:lnTo>
                  <a:pt x="598" y="327"/>
                </a:lnTo>
                <a:lnTo>
                  <a:pt x="614" y="355"/>
                </a:lnTo>
                <a:lnTo>
                  <a:pt x="627" y="386"/>
                </a:lnTo>
                <a:lnTo>
                  <a:pt x="640" y="413"/>
                </a:lnTo>
                <a:lnTo>
                  <a:pt x="654" y="443"/>
                </a:lnTo>
                <a:lnTo>
                  <a:pt x="665" y="473"/>
                </a:lnTo>
                <a:lnTo>
                  <a:pt x="679" y="503"/>
                </a:lnTo>
                <a:lnTo>
                  <a:pt x="694" y="532"/>
                </a:lnTo>
                <a:lnTo>
                  <a:pt x="705" y="561"/>
                </a:lnTo>
                <a:lnTo>
                  <a:pt x="718" y="589"/>
                </a:lnTo>
                <a:lnTo>
                  <a:pt x="732" y="619"/>
                </a:lnTo>
                <a:lnTo>
                  <a:pt x="743" y="641"/>
                </a:lnTo>
                <a:lnTo>
                  <a:pt x="756" y="670"/>
                </a:lnTo>
                <a:lnTo>
                  <a:pt x="774" y="700"/>
                </a:lnTo>
                <a:lnTo>
                  <a:pt x="786" y="725"/>
                </a:lnTo>
                <a:lnTo>
                  <a:pt x="801" y="751"/>
                </a:lnTo>
                <a:lnTo>
                  <a:pt x="813" y="775"/>
                </a:lnTo>
                <a:lnTo>
                  <a:pt x="825" y="796"/>
                </a:lnTo>
                <a:lnTo>
                  <a:pt x="838" y="819"/>
                </a:lnTo>
                <a:lnTo>
                  <a:pt x="851" y="837"/>
                </a:lnTo>
                <a:lnTo>
                  <a:pt x="864" y="856"/>
                </a:lnTo>
                <a:lnTo>
                  <a:pt x="879" y="872"/>
                </a:lnTo>
                <a:lnTo>
                  <a:pt x="891" y="886"/>
                </a:lnTo>
                <a:lnTo>
                  <a:pt x="904" y="901"/>
                </a:lnTo>
                <a:lnTo>
                  <a:pt x="920" y="912"/>
                </a:lnTo>
                <a:lnTo>
                  <a:pt x="932" y="922"/>
                </a:lnTo>
                <a:lnTo>
                  <a:pt x="945" y="930"/>
                </a:lnTo>
                <a:lnTo>
                  <a:pt x="958" y="937"/>
                </a:lnTo>
                <a:lnTo>
                  <a:pt x="971" y="941"/>
                </a:lnTo>
                <a:lnTo>
                  <a:pt x="988" y="944"/>
                </a:lnTo>
                <a:lnTo>
                  <a:pt x="999" y="947"/>
                </a:lnTo>
                <a:lnTo>
                  <a:pt x="1012" y="944"/>
                </a:lnTo>
                <a:lnTo>
                  <a:pt x="1026" y="941"/>
                </a:lnTo>
                <a:lnTo>
                  <a:pt x="1039" y="937"/>
                </a:lnTo>
                <a:lnTo>
                  <a:pt x="1052" y="930"/>
                </a:lnTo>
                <a:lnTo>
                  <a:pt x="1066" y="922"/>
                </a:lnTo>
                <a:lnTo>
                  <a:pt x="1078" y="913"/>
                </a:lnTo>
                <a:lnTo>
                  <a:pt x="1093" y="901"/>
                </a:lnTo>
                <a:lnTo>
                  <a:pt x="1106" y="888"/>
                </a:lnTo>
                <a:lnTo>
                  <a:pt x="1118" y="872"/>
                </a:lnTo>
                <a:lnTo>
                  <a:pt x="1135" y="856"/>
                </a:lnTo>
                <a:lnTo>
                  <a:pt x="1144" y="837"/>
                </a:lnTo>
                <a:lnTo>
                  <a:pt x="1158" y="819"/>
                </a:lnTo>
                <a:lnTo>
                  <a:pt x="1171" y="798"/>
                </a:lnTo>
                <a:lnTo>
                  <a:pt x="1185" y="775"/>
                </a:lnTo>
                <a:lnTo>
                  <a:pt x="1198" y="751"/>
                </a:lnTo>
                <a:lnTo>
                  <a:pt x="1211" y="728"/>
                </a:lnTo>
                <a:lnTo>
                  <a:pt x="1224" y="700"/>
                </a:lnTo>
                <a:lnTo>
                  <a:pt x="1237" y="674"/>
                </a:lnTo>
                <a:lnTo>
                  <a:pt x="1254" y="650"/>
                </a:lnTo>
                <a:lnTo>
                  <a:pt x="1266" y="619"/>
                </a:lnTo>
                <a:lnTo>
                  <a:pt x="1280" y="591"/>
                </a:lnTo>
                <a:lnTo>
                  <a:pt x="1291" y="561"/>
                </a:lnTo>
                <a:lnTo>
                  <a:pt x="1304" y="533"/>
                </a:lnTo>
                <a:lnTo>
                  <a:pt x="1321" y="503"/>
                </a:lnTo>
                <a:lnTo>
                  <a:pt x="1332" y="473"/>
                </a:lnTo>
              </a:path>
            </a:pathLst>
          </a:custGeom>
          <a:noFill/>
          <a:ln w="31234">
            <a:solidFill>
              <a:schemeClr val="tx2"/>
            </a:solidFill>
            <a:round/>
            <a:headEnd/>
            <a:tailEnd/>
          </a:ln>
        </p:spPr>
        <p:txBody>
          <a:bodyPr/>
          <a:lstStyle/>
          <a:p>
            <a:endParaRPr lang="en-US" dirty="0">
              <a:latin typeface="Agilent TT Cond" pitchFamily="34" charset="0"/>
            </a:endParaRPr>
          </a:p>
        </p:txBody>
      </p:sp>
      <p:sp>
        <p:nvSpPr>
          <p:cNvPr id="25606" name="Text Box 6"/>
          <p:cNvSpPr txBox="1">
            <a:spLocks noChangeArrowheads="1"/>
          </p:cNvSpPr>
          <p:nvPr/>
        </p:nvSpPr>
        <p:spPr bwMode="auto">
          <a:xfrm rot="-5400000">
            <a:off x="611981" y="2501107"/>
            <a:ext cx="846137" cy="273050"/>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800" dirty="0">
                <a:solidFill>
                  <a:srgbClr val="000000"/>
                </a:solidFill>
                <a:latin typeface="Agilent TT Cond" pitchFamily="34" charset="0"/>
              </a:rPr>
              <a:t>Voltage</a:t>
            </a:r>
            <a:endParaRPr lang="en-US" sz="2200" dirty="0">
              <a:latin typeface="Agilent TT Cond" pitchFamily="34" charset="0"/>
            </a:endParaRPr>
          </a:p>
        </p:txBody>
      </p:sp>
      <p:sp>
        <p:nvSpPr>
          <p:cNvPr id="25607" name="Text Box 7"/>
          <p:cNvSpPr txBox="1">
            <a:spLocks noChangeArrowheads="1"/>
          </p:cNvSpPr>
          <p:nvPr/>
        </p:nvSpPr>
        <p:spPr bwMode="auto">
          <a:xfrm>
            <a:off x="3344863" y="2474913"/>
            <a:ext cx="514350" cy="254000"/>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Time</a:t>
            </a:r>
            <a:endParaRPr lang="en-US" sz="2200" dirty="0">
              <a:latin typeface="Agilent TT Cond" pitchFamily="34" charset="0"/>
            </a:endParaRPr>
          </a:p>
        </p:txBody>
      </p:sp>
      <p:sp>
        <p:nvSpPr>
          <p:cNvPr id="25608" name="Text Box 8"/>
          <p:cNvSpPr txBox="1">
            <a:spLocks noChangeArrowheads="1"/>
          </p:cNvSpPr>
          <p:nvPr/>
        </p:nvSpPr>
        <p:spPr bwMode="auto">
          <a:xfrm rot="-5400000">
            <a:off x="4606131" y="2456657"/>
            <a:ext cx="846137" cy="273050"/>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800" dirty="0">
                <a:solidFill>
                  <a:srgbClr val="000000"/>
                </a:solidFill>
                <a:latin typeface="Agilent TT Cond" pitchFamily="34" charset="0"/>
              </a:rPr>
              <a:t>Voltage</a:t>
            </a:r>
            <a:endParaRPr lang="en-US" sz="2200" dirty="0">
              <a:latin typeface="Agilent TT Cond" pitchFamily="34" charset="0"/>
            </a:endParaRPr>
          </a:p>
        </p:txBody>
      </p:sp>
      <p:sp>
        <p:nvSpPr>
          <p:cNvPr id="25609" name="Text Box 9"/>
          <p:cNvSpPr txBox="1">
            <a:spLocks noChangeArrowheads="1"/>
          </p:cNvSpPr>
          <p:nvPr/>
        </p:nvSpPr>
        <p:spPr bwMode="auto">
          <a:xfrm>
            <a:off x="6448425" y="2481263"/>
            <a:ext cx="1101725" cy="252412"/>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Frequency</a:t>
            </a:r>
            <a:endParaRPr lang="en-US" sz="2200" dirty="0">
              <a:latin typeface="Agilent TT Cond" pitchFamily="34" charset="0"/>
            </a:endParaRPr>
          </a:p>
        </p:txBody>
      </p:sp>
      <p:sp>
        <p:nvSpPr>
          <p:cNvPr id="25610" name="Line 10"/>
          <p:cNvSpPr>
            <a:spLocks noChangeShapeType="1"/>
          </p:cNvSpPr>
          <p:nvPr/>
        </p:nvSpPr>
        <p:spPr bwMode="auto">
          <a:xfrm>
            <a:off x="5238750" y="1570038"/>
            <a:ext cx="0" cy="178117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11" name="Line 11"/>
          <p:cNvSpPr>
            <a:spLocks noChangeShapeType="1"/>
          </p:cNvSpPr>
          <p:nvPr/>
        </p:nvSpPr>
        <p:spPr bwMode="auto">
          <a:xfrm>
            <a:off x="5259388" y="2441575"/>
            <a:ext cx="2252662"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12" name="Line 12"/>
          <p:cNvSpPr>
            <a:spLocks noChangeShapeType="1"/>
          </p:cNvSpPr>
          <p:nvPr/>
        </p:nvSpPr>
        <p:spPr bwMode="auto">
          <a:xfrm flipV="1">
            <a:off x="6283325" y="1489075"/>
            <a:ext cx="0" cy="95250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5613" name="Text Box 13"/>
          <p:cNvSpPr txBox="1">
            <a:spLocks noChangeArrowheads="1"/>
          </p:cNvSpPr>
          <p:nvPr/>
        </p:nvSpPr>
        <p:spPr bwMode="auto">
          <a:xfrm>
            <a:off x="1208311" y="3735572"/>
            <a:ext cx="6825031" cy="889592"/>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800" dirty="0">
                <a:solidFill>
                  <a:srgbClr val="000000"/>
                </a:solidFill>
                <a:latin typeface="Agilent TT Cond" pitchFamily="34" charset="0"/>
              </a:rPr>
              <a:t>The sine wave is the basic, non-modulated signal: It is useful for stimulus/response testing of linear components and for Local Oscillator substitution.  Available frequencies range from low RF to Millimeter.  </a:t>
            </a:r>
            <a:endParaRPr lang="en-US" sz="1800" dirty="0">
              <a:latin typeface="Agilent TT Cond" pitchFamily="34" charset="0"/>
            </a:endParaRPr>
          </a:p>
        </p:txBody>
      </p:sp>
      <p:sp>
        <p:nvSpPr>
          <p:cNvPr id="25614" name="Line 14"/>
          <p:cNvSpPr>
            <a:spLocks noChangeShapeType="1"/>
          </p:cNvSpPr>
          <p:nvPr/>
        </p:nvSpPr>
        <p:spPr bwMode="auto">
          <a:xfrm>
            <a:off x="1425575" y="5316538"/>
            <a:ext cx="5756275"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15" name="Line 15"/>
          <p:cNvSpPr>
            <a:spLocks noChangeShapeType="1"/>
          </p:cNvSpPr>
          <p:nvPr/>
        </p:nvSpPr>
        <p:spPr bwMode="auto">
          <a:xfrm>
            <a:off x="1400175" y="5153025"/>
            <a:ext cx="0" cy="287338"/>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16" name="Line 16"/>
          <p:cNvSpPr>
            <a:spLocks noChangeShapeType="1"/>
          </p:cNvSpPr>
          <p:nvPr/>
        </p:nvSpPr>
        <p:spPr bwMode="auto">
          <a:xfrm>
            <a:off x="4906963" y="5173663"/>
            <a:ext cx="0" cy="2889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17" name="Line 17"/>
          <p:cNvSpPr>
            <a:spLocks noChangeShapeType="1"/>
          </p:cNvSpPr>
          <p:nvPr/>
        </p:nvSpPr>
        <p:spPr bwMode="auto">
          <a:xfrm>
            <a:off x="6659563" y="5173663"/>
            <a:ext cx="0" cy="2889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18" name="Line 18"/>
          <p:cNvSpPr>
            <a:spLocks noChangeShapeType="1"/>
          </p:cNvSpPr>
          <p:nvPr/>
        </p:nvSpPr>
        <p:spPr bwMode="auto">
          <a:xfrm>
            <a:off x="2665413" y="5173663"/>
            <a:ext cx="0" cy="288925"/>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5619" name="Text Box 19"/>
          <p:cNvSpPr txBox="1">
            <a:spLocks noChangeArrowheads="1"/>
          </p:cNvSpPr>
          <p:nvPr/>
        </p:nvSpPr>
        <p:spPr bwMode="auto">
          <a:xfrm>
            <a:off x="1912938" y="5053013"/>
            <a:ext cx="238125" cy="198437"/>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300" dirty="0">
                <a:solidFill>
                  <a:srgbClr val="000000"/>
                </a:solidFill>
                <a:latin typeface="Agilent TT Cond" pitchFamily="34" charset="0"/>
              </a:rPr>
              <a:t>RF</a:t>
            </a:r>
            <a:endParaRPr lang="en-US" sz="2200" dirty="0">
              <a:latin typeface="Agilent TT Cond" pitchFamily="34" charset="0"/>
            </a:endParaRPr>
          </a:p>
        </p:txBody>
      </p:sp>
      <p:sp>
        <p:nvSpPr>
          <p:cNvPr id="25620" name="Text Box 20"/>
          <p:cNvSpPr txBox="1">
            <a:spLocks noChangeArrowheads="1"/>
          </p:cNvSpPr>
          <p:nvPr/>
        </p:nvSpPr>
        <p:spPr bwMode="auto">
          <a:xfrm>
            <a:off x="3330575" y="5029200"/>
            <a:ext cx="1089025" cy="21907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Microwave</a:t>
            </a:r>
            <a:endParaRPr lang="en-US" sz="1600" dirty="0">
              <a:latin typeface="Agilent TT Cond" pitchFamily="34" charset="0"/>
            </a:endParaRPr>
          </a:p>
        </p:txBody>
      </p:sp>
      <p:sp>
        <p:nvSpPr>
          <p:cNvPr id="25621" name="Text Box 21"/>
          <p:cNvSpPr txBox="1">
            <a:spLocks noChangeArrowheads="1"/>
          </p:cNvSpPr>
          <p:nvPr/>
        </p:nvSpPr>
        <p:spPr bwMode="auto">
          <a:xfrm>
            <a:off x="5384800" y="5029200"/>
            <a:ext cx="1168400" cy="217488"/>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Millimeter</a:t>
            </a:r>
            <a:endParaRPr lang="en-US" sz="1600" dirty="0">
              <a:latin typeface="Agilent TT Cond" pitchFamily="34" charset="0"/>
            </a:endParaRPr>
          </a:p>
        </p:txBody>
      </p:sp>
      <p:sp>
        <p:nvSpPr>
          <p:cNvPr id="25622" name="Text Box 22"/>
          <p:cNvSpPr txBox="1">
            <a:spLocks noChangeArrowheads="1"/>
          </p:cNvSpPr>
          <p:nvPr/>
        </p:nvSpPr>
        <p:spPr bwMode="auto">
          <a:xfrm>
            <a:off x="4537075" y="5329238"/>
            <a:ext cx="1408113" cy="385762"/>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300" dirty="0">
                <a:solidFill>
                  <a:srgbClr val="000000"/>
                </a:solidFill>
                <a:latin typeface="Agilent TT Cond" pitchFamily="34" charset="0"/>
              </a:rPr>
              <a:t>20-70 GHz</a:t>
            </a:r>
            <a:endParaRPr lang="en-US" sz="2200" dirty="0">
              <a:latin typeface="Agilent TT Cond" pitchFamily="34" charset="0"/>
            </a:endParaRPr>
          </a:p>
        </p:txBody>
      </p:sp>
      <p:sp>
        <p:nvSpPr>
          <p:cNvPr id="25623" name="Text Box 23"/>
          <p:cNvSpPr txBox="1">
            <a:spLocks noChangeArrowheads="1"/>
          </p:cNvSpPr>
          <p:nvPr/>
        </p:nvSpPr>
        <p:spPr bwMode="auto">
          <a:xfrm>
            <a:off x="6323013" y="5329238"/>
            <a:ext cx="1504950" cy="385762"/>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300" dirty="0">
                <a:solidFill>
                  <a:srgbClr val="000000"/>
                </a:solidFill>
                <a:latin typeface="Agilent TT Cond" pitchFamily="34" charset="0"/>
              </a:rPr>
              <a:t>300 GHz</a:t>
            </a:r>
            <a:endParaRPr lang="en-US" sz="2200" dirty="0">
              <a:latin typeface="Agilent TT Cond" pitchFamily="34" charset="0"/>
            </a:endParaRPr>
          </a:p>
        </p:txBody>
      </p:sp>
      <p:sp>
        <p:nvSpPr>
          <p:cNvPr id="25624" name="Text Box 24"/>
          <p:cNvSpPr txBox="1">
            <a:spLocks noChangeArrowheads="1"/>
          </p:cNvSpPr>
          <p:nvPr/>
        </p:nvSpPr>
        <p:spPr bwMode="auto">
          <a:xfrm>
            <a:off x="2373313" y="5329238"/>
            <a:ext cx="900112" cy="385762"/>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300" dirty="0">
                <a:solidFill>
                  <a:srgbClr val="000000"/>
                </a:solidFill>
                <a:latin typeface="Agilent TT Cond" pitchFamily="34" charset="0"/>
              </a:rPr>
              <a:t>6 GHz</a:t>
            </a:r>
            <a:endParaRPr lang="en-US" sz="2200" dirty="0">
              <a:latin typeface="Agilent TT Cond" pitchFamily="34" charset="0"/>
            </a:endParaRPr>
          </a:p>
        </p:txBody>
      </p:sp>
      <p:sp>
        <p:nvSpPr>
          <p:cNvPr id="25625" name="Line 25"/>
          <p:cNvSpPr>
            <a:spLocks noChangeShapeType="1"/>
          </p:cNvSpPr>
          <p:nvPr/>
        </p:nvSpPr>
        <p:spPr bwMode="auto">
          <a:xfrm>
            <a:off x="2667000" y="4857750"/>
            <a:ext cx="0" cy="287338"/>
          </a:xfrm>
          <a:prstGeom prst="line">
            <a:avLst/>
          </a:prstGeom>
          <a:noFill/>
          <a:ln w="18732">
            <a:solidFill>
              <a:srgbClr val="000000"/>
            </a:solidFill>
            <a:prstDash val="dash"/>
            <a:round/>
            <a:headEnd/>
            <a:tailEnd/>
          </a:ln>
        </p:spPr>
        <p:txBody>
          <a:bodyPr wrap="none" anchor="ctr"/>
          <a:lstStyle/>
          <a:p>
            <a:endParaRPr lang="en-US" dirty="0">
              <a:latin typeface="Agilent TT Cond" pitchFamily="34" charset="0"/>
            </a:endParaRPr>
          </a:p>
        </p:txBody>
      </p:sp>
      <p:sp>
        <p:nvSpPr>
          <p:cNvPr id="25626" name="Freeform 26"/>
          <p:cNvSpPr>
            <a:spLocks/>
          </p:cNvSpPr>
          <p:nvPr/>
        </p:nvSpPr>
        <p:spPr bwMode="auto">
          <a:xfrm>
            <a:off x="3008313" y="4803775"/>
            <a:ext cx="176212" cy="173038"/>
          </a:xfrm>
          <a:custGeom>
            <a:avLst/>
            <a:gdLst>
              <a:gd name="T0" fmla="*/ 2147483647 w 122"/>
              <a:gd name="T1" fmla="*/ 2147483647 h 123"/>
              <a:gd name="T2" fmla="*/ 0 w 122"/>
              <a:gd name="T3" fmla="*/ 2147483647 h 123"/>
              <a:gd name="T4" fmla="*/ 0 w 122"/>
              <a:gd name="T5" fmla="*/ 0 h 123"/>
              <a:gd name="T6" fmla="*/ 2147483647 w 122"/>
              <a:gd name="T7" fmla="*/ 2147483647 h 123"/>
              <a:gd name="T8" fmla="*/ 2147483647 w 122"/>
              <a:gd name="T9" fmla="*/ 2147483647 h 123"/>
              <a:gd name="T10" fmla="*/ 0 60000 65536"/>
              <a:gd name="T11" fmla="*/ 0 60000 65536"/>
              <a:gd name="T12" fmla="*/ 0 60000 65536"/>
              <a:gd name="T13" fmla="*/ 0 60000 65536"/>
              <a:gd name="T14" fmla="*/ 0 60000 65536"/>
              <a:gd name="T15" fmla="*/ 0 w 122"/>
              <a:gd name="T16" fmla="*/ 0 h 123"/>
              <a:gd name="T17" fmla="*/ 122 w 122"/>
              <a:gd name="T18" fmla="*/ 123 h 123"/>
            </a:gdLst>
            <a:ahLst/>
            <a:cxnLst>
              <a:cxn ang="T10">
                <a:pos x="T0" y="T1"/>
              </a:cxn>
              <a:cxn ang="T11">
                <a:pos x="T2" y="T3"/>
              </a:cxn>
              <a:cxn ang="T12">
                <a:pos x="T4" y="T5"/>
              </a:cxn>
              <a:cxn ang="T13">
                <a:pos x="T6" y="T7"/>
              </a:cxn>
              <a:cxn ang="T14">
                <a:pos x="T8" y="T9"/>
              </a:cxn>
            </a:cxnLst>
            <a:rect l="T15" t="T16" r="T17" b="T18"/>
            <a:pathLst>
              <a:path w="122" h="123">
                <a:moveTo>
                  <a:pt x="121" y="61"/>
                </a:moveTo>
                <a:lnTo>
                  <a:pt x="0" y="122"/>
                </a:lnTo>
                <a:lnTo>
                  <a:pt x="0" y="0"/>
                </a:lnTo>
                <a:lnTo>
                  <a:pt x="121" y="61"/>
                </a:lnTo>
              </a:path>
            </a:pathLst>
          </a:custGeom>
          <a:solidFill>
            <a:srgbClr val="000000"/>
          </a:solidFill>
          <a:ln w="9366">
            <a:solidFill>
              <a:srgbClr val="000000"/>
            </a:solidFill>
            <a:round/>
            <a:headEnd/>
            <a:tailEnd/>
          </a:ln>
        </p:spPr>
        <p:txBody>
          <a:bodyPr/>
          <a:lstStyle/>
          <a:p>
            <a:endParaRPr lang="en-US" dirty="0">
              <a:latin typeface="Agilent TT Cond" pitchFamily="34" charset="0"/>
            </a:endParaRPr>
          </a:p>
        </p:txBody>
      </p:sp>
      <p:sp>
        <p:nvSpPr>
          <p:cNvPr id="25627" name="AutoShape 27"/>
          <p:cNvSpPr>
            <a:spLocks noChangeArrowheads="1"/>
          </p:cNvSpPr>
          <p:nvPr/>
        </p:nvSpPr>
        <p:spPr bwMode="auto">
          <a:xfrm>
            <a:off x="2714625" y="4856163"/>
            <a:ext cx="346075" cy="66675"/>
          </a:xfrm>
          <a:prstGeom prst="roundRect">
            <a:avLst>
              <a:gd name="adj" fmla="val 0"/>
            </a:avLst>
          </a:prstGeom>
          <a:solidFill>
            <a:srgbClr val="000000"/>
          </a:solidFill>
          <a:ln w="9366">
            <a:solidFill>
              <a:srgbClr val="000000"/>
            </a:solidFill>
            <a:round/>
            <a:headEnd/>
            <a:tailEnd/>
          </a:ln>
        </p:spPr>
        <p:txBody>
          <a:bodyPr wrap="none" anchor="ctr"/>
          <a:lstStyle/>
          <a:p>
            <a:endParaRPr lang="en-US" dirty="0">
              <a:latin typeface="Agilent TT Cond" pitchFamily="34" charset="0"/>
            </a:endParaRPr>
          </a:p>
        </p:txBody>
      </p:sp>
      <p:sp>
        <p:nvSpPr>
          <p:cNvPr id="25628" name="Text Box 28"/>
          <p:cNvSpPr txBox="1">
            <a:spLocks noChangeArrowheads="1"/>
          </p:cNvSpPr>
          <p:nvPr/>
        </p:nvSpPr>
        <p:spPr bwMode="auto">
          <a:xfrm>
            <a:off x="5689600" y="2981325"/>
            <a:ext cx="2319338" cy="552450"/>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800" dirty="0">
                <a:solidFill>
                  <a:srgbClr val="000000"/>
                </a:solidFill>
                <a:latin typeface="Agilent TT Cond" pitchFamily="34" charset="0"/>
              </a:rPr>
              <a:t>Spectrum Analyzer</a:t>
            </a:r>
            <a:endParaRPr lang="en-US" sz="2200" dirty="0">
              <a:latin typeface="Agilent TT Cond" pitchFamily="34" charset="0"/>
            </a:endParaRPr>
          </a:p>
        </p:txBody>
      </p:sp>
      <p:sp>
        <p:nvSpPr>
          <p:cNvPr id="25629" name="Text Box 29"/>
          <p:cNvSpPr txBox="1">
            <a:spLocks noChangeArrowheads="1"/>
          </p:cNvSpPr>
          <p:nvPr/>
        </p:nvSpPr>
        <p:spPr bwMode="auto">
          <a:xfrm>
            <a:off x="1627188" y="3249613"/>
            <a:ext cx="1463675" cy="279400"/>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800" dirty="0">
                <a:solidFill>
                  <a:srgbClr val="000000"/>
                </a:solidFill>
                <a:latin typeface="Agilent TT Cond" pitchFamily="34" charset="0"/>
              </a:rPr>
              <a:t>Oscilloscope</a:t>
            </a:r>
            <a:endParaRPr lang="en-US" sz="2200" dirty="0">
              <a:latin typeface="Agilent TT Cond" pitchFamily="34" charset="0"/>
            </a:endParaRPr>
          </a:p>
        </p:txBody>
      </p:sp>
      <p:sp>
        <p:nvSpPr>
          <p:cNvPr id="25630" name="Text Box 31"/>
          <p:cNvSpPr txBox="1">
            <a:spLocks noChangeArrowheads="1"/>
          </p:cNvSpPr>
          <p:nvPr/>
        </p:nvSpPr>
        <p:spPr bwMode="auto">
          <a:xfrm>
            <a:off x="2689225" y="1038225"/>
            <a:ext cx="2820196" cy="369332"/>
          </a:xfrm>
          <a:prstGeom prst="rect">
            <a:avLst/>
          </a:prstGeom>
          <a:noFill/>
          <a:ln w="6350">
            <a:noFill/>
            <a:miter lim="800000"/>
            <a:headEnd/>
            <a:tailEnd type="none" w="med" len="lg"/>
          </a:ln>
        </p:spPr>
        <p:txBody>
          <a:bodyPr wrap="none" lIns="0" tIns="0" rIns="0" bIns="0">
            <a:spAutoFit/>
          </a:bodyPr>
          <a:lstStyle/>
          <a:p>
            <a:r>
              <a:rPr lang="en-US" dirty="0">
                <a:latin typeface="Agilent TT Cond" pitchFamily="34" charset="0"/>
              </a:rPr>
              <a:t>Continuous Wave (CW)</a:t>
            </a:r>
            <a:endParaRPr lang="en-GB"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87338" y="202476"/>
            <a:ext cx="8213725" cy="707886"/>
          </a:xfrm>
        </p:spPr>
        <p:txBody>
          <a:bodyPr/>
          <a:lstStyle/>
          <a:p>
            <a:pPr algn="l" eaLnBrk="1" hangingPunct="1"/>
            <a:r>
              <a:rPr lang="en-US" dirty="0" smtClean="0"/>
              <a:t>Agilent Signal Studio &amp; Embedded Software </a:t>
            </a:r>
            <a:br>
              <a:rPr lang="en-US" dirty="0" smtClean="0"/>
            </a:br>
            <a:r>
              <a:rPr lang="en-US" altLang="zh-TW" sz="1600" b="1" dirty="0" smtClean="0">
                <a:solidFill>
                  <a:schemeClr val="bg1"/>
                </a:solidFill>
                <a:ea typeface="PMingLiU"/>
                <a:cs typeface="PMingLiU"/>
              </a:rPr>
              <a:t>Application Portfolio</a:t>
            </a:r>
            <a:endParaRPr lang="en-US" sz="1600" b="1" dirty="0" smtClean="0">
              <a:solidFill>
                <a:schemeClr val="bg1"/>
              </a:solidFill>
              <a:ea typeface="PMingLiU"/>
              <a:cs typeface="PMingLiU"/>
            </a:endParaRPr>
          </a:p>
        </p:txBody>
      </p:sp>
      <p:pic>
        <p:nvPicPr>
          <p:cNvPr id="26627" name="Picture 3" descr="SS_Logo_white"/>
          <p:cNvPicPr>
            <a:picLocks noChangeAspect="1" noChangeArrowheads="1"/>
          </p:cNvPicPr>
          <p:nvPr/>
        </p:nvPicPr>
        <p:blipFill>
          <a:blip r:embed="rId3" cstate="print">
            <a:lum bright="10000" contrast="-4000"/>
          </a:blip>
          <a:srcRect/>
          <a:stretch>
            <a:fillRect/>
          </a:stretch>
        </p:blipFill>
        <p:spPr bwMode="auto">
          <a:xfrm>
            <a:off x="8161337" y="0"/>
            <a:ext cx="982663" cy="908050"/>
          </a:xfrm>
          <a:prstGeom prst="rect">
            <a:avLst/>
          </a:prstGeom>
          <a:noFill/>
          <a:ln w="9525">
            <a:noFill/>
            <a:miter lim="800000"/>
            <a:headEnd/>
            <a:tailEnd/>
          </a:ln>
        </p:spPr>
      </p:pic>
      <p:sp>
        <p:nvSpPr>
          <p:cNvPr id="26628" name="Rectangle 4"/>
          <p:cNvSpPr>
            <a:spLocks noChangeArrowheads="1"/>
          </p:cNvSpPr>
          <p:nvPr/>
        </p:nvSpPr>
        <p:spPr bwMode="auto">
          <a:xfrm>
            <a:off x="7416837" y="2249487"/>
            <a:ext cx="1641475"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Multitone Distortion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 </a:t>
            </a:r>
            <a:br>
              <a:rPr lang="en-US" altLang="zh-TW" sz="1000">
                <a:latin typeface="Agilent TT Cond" pitchFamily="34" charset="0"/>
                <a:ea typeface="PMingLiU"/>
                <a:cs typeface="PMingLiU"/>
              </a:rPr>
            </a:br>
            <a:r>
              <a:rPr lang="en-US" altLang="zh-TW" sz="1000">
                <a:solidFill>
                  <a:schemeClr val="bg2"/>
                </a:solidFill>
                <a:latin typeface="Agilent TT Cond" pitchFamily="34" charset="0"/>
                <a:ea typeface="PMingLiU"/>
                <a:cs typeface="PMingLiU"/>
              </a:rPr>
              <a:t>(Enhanced Multitone &amp; NPR)</a:t>
            </a:r>
          </a:p>
        </p:txBody>
      </p:sp>
      <p:sp>
        <p:nvSpPr>
          <p:cNvPr id="26629" name="Rectangle 5"/>
          <p:cNvSpPr>
            <a:spLocks noChangeArrowheads="1"/>
          </p:cNvSpPr>
          <p:nvPr/>
        </p:nvSpPr>
        <p:spPr bwMode="auto">
          <a:xfrm>
            <a:off x="7416837" y="2579687"/>
            <a:ext cx="1641475" cy="153988"/>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Multitone </a:t>
            </a:r>
            <a:r>
              <a:rPr lang="en-US" altLang="zh-TW" sz="1000">
                <a:solidFill>
                  <a:schemeClr val="bg2"/>
                </a:solidFill>
                <a:latin typeface="Agilent TT Cond" pitchFamily="34" charset="0"/>
                <a:ea typeface="PMingLiU"/>
                <a:cs typeface="PMingLiU"/>
              </a:rPr>
              <a:t>(ARB)</a:t>
            </a:r>
          </a:p>
        </p:txBody>
      </p:sp>
      <p:sp>
        <p:nvSpPr>
          <p:cNvPr id="26630" name="Rectangle 6"/>
          <p:cNvSpPr>
            <a:spLocks noChangeArrowheads="1"/>
          </p:cNvSpPr>
          <p:nvPr/>
        </p:nvSpPr>
        <p:spPr bwMode="auto">
          <a:xfrm>
            <a:off x="7416837" y="2074862"/>
            <a:ext cx="1641475" cy="153988"/>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Jitter Injection </a:t>
            </a:r>
            <a:r>
              <a:rPr lang="en-US" altLang="zh-TW" sz="1000">
                <a:solidFill>
                  <a:schemeClr val="bg2"/>
                </a:solidFill>
                <a:latin typeface="Agilent TT Cond" pitchFamily="34" charset="0"/>
                <a:ea typeface="PMingLiU"/>
                <a:cs typeface="PMingLiU"/>
              </a:rPr>
              <a:t>(ARB)</a:t>
            </a:r>
          </a:p>
        </p:txBody>
      </p:sp>
      <p:sp>
        <p:nvSpPr>
          <p:cNvPr id="26631" name="Rectangle 7"/>
          <p:cNvSpPr>
            <a:spLocks noChangeArrowheads="1"/>
          </p:cNvSpPr>
          <p:nvPr/>
        </p:nvSpPr>
        <p:spPr bwMode="auto">
          <a:xfrm>
            <a:off x="7416837" y="2757487"/>
            <a:ext cx="1641475" cy="153988"/>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Calibrated AWGN </a:t>
            </a:r>
            <a:r>
              <a:rPr lang="en-US" altLang="zh-TW" sz="1000">
                <a:solidFill>
                  <a:schemeClr val="bg2"/>
                </a:solidFill>
                <a:latin typeface="Agilent TT Cond" pitchFamily="34" charset="0"/>
                <a:ea typeface="PMingLiU"/>
                <a:cs typeface="PMingLiU"/>
              </a:rPr>
              <a:t>(ARB &amp; RT)</a:t>
            </a:r>
          </a:p>
        </p:txBody>
      </p:sp>
      <p:sp>
        <p:nvSpPr>
          <p:cNvPr id="26632" name="Rectangle 8"/>
          <p:cNvSpPr>
            <a:spLocks noChangeArrowheads="1"/>
          </p:cNvSpPr>
          <p:nvPr/>
        </p:nvSpPr>
        <p:spPr bwMode="auto">
          <a:xfrm>
            <a:off x="7416837" y="2935287"/>
            <a:ext cx="1641475" cy="153988"/>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Phase Noise Impairments </a:t>
            </a:r>
            <a:r>
              <a:rPr lang="en-US" altLang="zh-TW" sz="1000">
                <a:solidFill>
                  <a:schemeClr val="bg2"/>
                </a:solidFill>
                <a:latin typeface="Agilent TT Cond" pitchFamily="34" charset="0"/>
                <a:ea typeface="PMingLiU"/>
                <a:cs typeface="PMingLiU"/>
              </a:rPr>
              <a:t>(RT)</a:t>
            </a:r>
          </a:p>
        </p:txBody>
      </p:sp>
      <p:sp>
        <p:nvSpPr>
          <p:cNvPr id="26633" name="Rectangle 9"/>
          <p:cNvSpPr>
            <a:spLocks noChangeArrowheads="1"/>
          </p:cNvSpPr>
          <p:nvPr/>
        </p:nvSpPr>
        <p:spPr bwMode="auto">
          <a:xfrm>
            <a:off x="7416837" y="1895475"/>
            <a:ext cx="1641475" cy="153987"/>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Toolkit </a:t>
            </a:r>
            <a:r>
              <a:rPr lang="en-US" altLang="zh-TW" sz="1000">
                <a:solidFill>
                  <a:schemeClr val="bg2"/>
                </a:solidFill>
                <a:latin typeface="Agilent TT Cond" pitchFamily="34" charset="0"/>
                <a:ea typeface="PMingLiU"/>
                <a:cs typeface="PMingLiU"/>
              </a:rPr>
              <a:t>(ARB)</a:t>
            </a:r>
          </a:p>
        </p:txBody>
      </p:sp>
      <p:sp>
        <p:nvSpPr>
          <p:cNvPr id="26634" name="Rectangle 10" descr="filters_amps"/>
          <p:cNvSpPr>
            <a:spLocks noChangeArrowheads="1"/>
          </p:cNvSpPr>
          <p:nvPr/>
        </p:nvSpPr>
        <p:spPr bwMode="auto">
          <a:xfrm>
            <a:off x="7412830" y="1389008"/>
            <a:ext cx="1635125" cy="369332"/>
          </a:xfrm>
          <a:prstGeom prst="rect">
            <a:avLst/>
          </a:prstGeom>
          <a:blipFill dpi="0" rotWithShape="1">
            <a:blip r:embed="rId4" cstate="print">
              <a:alphaModFix amt="50000"/>
            </a:blip>
            <a:srcRect/>
            <a:stretch>
              <a:fillRect/>
            </a:stretch>
          </a:blipFill>
          <a:ln w="9525">
            <a:solidFill>
              <a:srgbClr val="969696"/>
            </a:solidFill>
            <a:miter lim="800000"/>
            <a:headEnd/>
            <a:tailEnd/>
          </a:ln>
        </p:spPr>
        <p:txBody>
          <a:bodyPr lIns="0" tIns="0" rIns="0" bIns="0" anchor="ctr">
            <a:spAutoFit/>
          </a:bodyPr>
          <a:lstStyle/>
          <a:p>
            <a:pPr eaLnBrk="0" hangingPunct="0"/>
            <a:endParaRPr lang="en-US" dirty="0">
              <a:latin typeface="Agilent TT Cond" pitchFamily="34" charset="0"/>
            </a:endParaRPr>
          </a:p>
        </p:txBody>
      </p:sp>
      <p:sp>
        <p:nvSpPr>
          <p:cNvPr id="234507" name="Text Box 11"/>
          <p:cNvSpPr txBox="1">
            <a:spLocks noChangeArrowheads="1"/>
          </p:cNvSpPr>
          <p:nvPr/>
        </p:nvSpPr>
        <p:spPr bwMode="auto">
          <a:xfrm>
            <a:off x="7929563" y="923925"/>
            <a:ext cx="603250" cy="403225"/>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50000"/>
              </a:spcBef>
              <a:spcAft>
                <a:spcPct val="50000"/>
              </a:spcAft>
              <a:defRPr/>
            </a:pP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General </a:t>
            </a:r>
            <a:b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b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RF/MW</a:t>
            </a:r>
          </a:p>
        </p:txBody>
      </p:sp>
      <p:sp>
        <p:nvSpPr>
          <p:cNvPr id="26636" name="Rectangle 12"/>
          <p:cNvSpPr>
            <a:spLocks noChangeArrowheads="1"/>
          </p:cNvSpPr>
          <p:nvPr/>
        </p:nvSpPr>
        <p:spPr bwMode="auto">
          <a:xfrm>
            <a:off x="2152687" y="3276526"/>
            <a:ext cx="1631950" cy="587375"/>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Bluetooth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V1.1</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V2.1+EDR</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Ultra Low Energy (Wibree)</a:t>
            </a:r>
          </a:p>
        </p:txBody>
      </p:sp>
      <p:sp>
        <p:nvSpPr>
          <p:cNvPr id="26637" name="Rectangle 13"/>
          <p:cNvSpPr>
            <a:spLocks noChangeArrowheads="1"/>
          </p:cNvSpPr>
          <p:nvPr/>
        </p:nvSpPr>
        <p:spPr bwMode="auto">
          <a:xfrm>
            <a:off x="2151100" y="2212975"/>
            <a:ext cx="1631950"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Fixed WiMAX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802.16d</a:t>
            </a:r>
          </a:p>
        </p:txBody>
      </p:sp>
      <p:sp>
        <p:nvSpPr>
          <p:cNvPr id="26638" name="Rectangle 14"/>
          <p:cNvSpPr>
            <a:spLocks noChangeArrowheads="1"/>
          </p:cNvSpPr>
          <p:nvPr/>
        </p:nvSpPr>
        <p:spPr bwMode="auto">
          <a:xfrm>
            <a:off x="2152687" y="3886200"/>
            <a:ext cx="1631950"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MB-OFDM UWB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802.15</a:t>
            </a:r>
          </a:p>
        </p:txBody>
      </p:sp>
      <p:sp>
        <p:nvSpPr>
          <p:cNvPr id="26639" name="Rectangle 15"/>
          <p:cNvSpPr>
            <a:spLocks noChangeArrowheads="1"/>
          </p:cNvSpPr>
          <p:nvPr/>
        </p:nvSpPr>
        <p:spPr bwMode="auto">
          <a:xfrm>
            <a:off x="2151100" y="1895475"/>
            <a:ext cx="1631950"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Mobile WiMAX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 </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802.16e + </a:t>
            </a:r>
            <a:r>
              <a:rPr lang="en-US" altLang="zh-TW" sz="1000">
                <a:solidFill>
                  <a:srgbClr val="0066FF"/>
                </a:solidFill>
                <a:latin typeface="Agilent TT Cond" pitchFamily="34" charset="0"/>
                <a:ea typeface="PMingLiU"/>
                <a:cs typeface="PMingLiU"/>
              </a:rPr>
              <a:t>MIMO</a:t>
            </a:r>
          </a:p>
        </p:txBody>
      </p:sp>
      <p:sp>
        <p:nvSpPr>
          <p:cNvPr id="26640" name="Rectangle 16" descr="05_dv702008"/>
          <p:cNvSpPr>
            <a:spLocks noChangeArrowheads="1"/>
          </p:cNvSpPr>
          <p:nvPr/>
        </p:nvSpPr>
        <p:spPr bwMode="auto">
          <a:xfrm>
            <a:off x="2140743" y="1389008"/>
            <a:ext cx="1635125" cy="369332"/>
          </a:xfrm>
          <a:prstGeom prst="rect">
            <a:avLst/>
          </a:prstGeom>
          <a:blipFill dpi="0" rotWithShape="1">
            <a:blip r:embed="rId5" cstate="print">
              <a:alphaModFix amt="55000"/>
            </a:blip>
            <a:srcRect/>
            <a:stretch>
              <a:fillRect/>
            </a:stretch>
          </a:blipFill>
          <a:ln w="9525">
            <a:solidFill>
              <a:srgbClr val="969696"/>
            </a:solidFill>
            <a:miter lim="800000"/>
            <a:headEnd/>
            <a:tailEnd/>
          </a:ln>
        </p:spPr>
        <p:txBody>
          <a:bodyPr lIns="0" tIns="0" rIns="0" bIns="0" anchor="ctr">
            <a:spAutoFit/>
          </a:bodyPr>
          <a:lstStyle/>
          <a:p>
            <a:pPr eaLnBrk="0" hangingPunct="0"/>
            <a:endParaRPr lang="en-US" dirty="0">
              <a:latin typeface="Agilent TT Cond" pitchFamily="34" charset="0"/>
            </a:endParaRPr>
          </a:p>
        </p:txBody>
      </p:sp>
      <p:sp>
        <p:nvSpPr>
          <p:cNvPr id="234513" name="Text Box 17"/>
          <p:cNvSpPr txBox="1">
            <a:spLocks noChangeArrowheads="1"/>
          </p:cNvSpPr>
          <p:nvPr/>
        </p:nvSpPr>
        <p:spPr bwMode="auto">
          <a:xfrm>
            <a:off x="2271713" y="923925"/>
            <a:ext cx="1373187" cy="403225"/>
          </a:xfrm>
          <a:prstGeom prst="rect">
            <a:avLst/>
          </a:prstGeom>
          <a:noFill/>
          <a:ln w="9525">
            <a:noFill/>
            <a:miter lim="800000"/>
            <a:headEnd/>
            <a:tailEnd/>
          </a:ln>
          <a:effectLst/>
        </p:spPr>
        <p:txBody>
          <a:bodyPr lIns="0" tIns="0" rIns="0" bIns="0">
            <a:spAutoFit/>
          </a:bodyPr>
          <a:lstStyle/>
          <a:p>
            <a:pPr algn="ctr" eaLnBrk="0" hangingPunct="0">
              <a:lnSpc>
                <a:spcPct val="95000"/>
              </a:lnSpc>
              <a:spcBef>
                <a:spcPct val="50000"/>
              </a:spcBef>
              <a:spcAft>
                <a:spcPct val="50000"/>
              </a:spcAft>
              <a:defRPr/>
            </a:pP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Wireless </a:t>
            </a:r>
            <a:b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b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Connectivity</a:t>
            </a:r>
          </a:p>
        </p:txBody>
      </p:sp>
      <p:sp>
        <p:nvSpPr>
          <p:cNvPr id="26642" name="Rectangle 18"/>
          <p:cNvSpPr>
            <a:spLocks noChangeArrowheads="1"/>
          </p:cNvSpPr>
          <p:nvPr/>
        </p:nvSpPr>
        <p:spPr bwMode="auto">
          <a:xfrm>
            <a:off x="3895762" y="3260725"/>
            <a:ext cx="1638300" cy="155575"/>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S-DMB </a:t>
            </a:r>
            <a:r>
              <a:rPr lang="en-US" altLang="zh-TW" sz="1000">
                <a:solidFill>
                  <a:schemeClr val="bg2"/>
                </a:solidFill>
                <a:latin typeface="Agilent TT Cond" pitchFamily="34" charset="0"/>
                <a:ea typeface="PMingLiU"/>
                <a:cs typeface="PMingLiU"/>
              </a:rPr>
              <a:t>(ARB)</a:t>
            </a:r>
          </a:p>
        </p:txBody>
      </p:sp>
      <p:sp>
        <p:nvSpPr>
          <p:cNvPr id="26643" name="Rectangle 19"/>
          <p:cNvSpPr>
            <a:spLocks noChangeArrowheads="1"/>
          </p:cNvSpPr>
          <p:nvPr/>
        </p:nvSpPr>
        <p:spPr bwMode="auto">
          <a:xfrm>
            <a:off x="3895762" y="3084512"/>
            <a:ext cx="1638300" cy="155575"/>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T-DMB </a:t>
            </a:r>
            <a:r>
              <a:rPr lang="en-US" altLang="zh-TW" sz="1000">
                <a:solidFill>
                  <a:schemeClr val="bg2"/>
                </a:solidFill>
                <a:latin typeface="Agilent TT Cond" pitchFamily="34" charset="0"/>
                <a:ea typeface="PMingLiU"/>
                <a:cs typeface="PMingLiU"/>
              </a:rPr>
              <a:t>(ARB)</a:t>
            </a:r>
          </a:p>
        </p:txBody>
      </p:sp>
      <p:sp>
        <p:nvSpPr>
          <p:cNvPr id="26644" name="Rectangle 20"/>
          <p:cNvSpPr>
            <a:spLocks noChangeArrowheads="1"/>
          </p:cNvSpPr>
          <p:nvPr/>
        </p:nvSpPr>
        <p:spPr bwMode="auto">
          <a:xfrm>
            <a:off x="3895762" y="1895475"/>
            <a:ext cx="1638300" cy="1165225"/>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Digital Video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DVB-T/H/C/S/S2</a:t>
            </a:r>
            <a:r>
              <a:rPr lang="en-US" altLang="zh-TW" sz="1000">
                <a:solidFill>
                  <a:schemeClr val="bg2"/>
                </a:solidFill>
                <a:latin typeface="Agilent TT Cond" pitchFamily="34" charset="0"/>
                <a:ea typeface="PMingLiU"/>
                <a:cs typeface="PMingLiU"/>
              </a:rPr>
              <a:t/>
            </a:r>
            <a:br>
              <a:rPr lang="en-US" altLang="zh-TW" sz="1000">
                <a:solidFill>
                  <a:schemeClr val="bg2"/>
                </a:solidFill>
                <a:latin typeface="Agilent TT Cond" pitchFamily="34" charset="0"/>
                <a:ea typeface="PMingLiU"/>
                <a:cs typeface="PMingLiU"/>
              </a:rPr>
            </a:br>
            <a:r>
              <a:rPr lang="en-US" altLang="zh-TW" sz="1000">
                <a:latin typeface="Agilent TT Cond" pitchFamily="34" charset="0"/>
                <a:ea typeface="PMingLiU"/>
                <a:cs typeface="PMingLiU"/>
              </a:rPr>
              <a:t>J.83 Annex A/B/C </a:t>
            </a:r>
            <a:r>
              <a:rPr lang="en-US" sz="1000">
                <a:latin typeface="Agilent TT Cond" pitchFamily="34" charset="0"/>
                <a:ea typeface="PMingLiU"/>
                <a:cs typeface="PMingLiU"/>
              </a:rPr>
              <a:t/>
            </a:r>
            <a:br>
              <a:rPr lang="en-US" sz="1000">
                <a:latin typeface="Agilent TT Cond" pitchFamily="34" charset="0"/>
                <a:ea typeface="PMingLiU"/>
                <a:cs typeface="PMingLiU"/>
              </a:rPr>
            </a:br>
            <a:r>
              <a:rPr lang="en-US" altLang="zh-TW" sz="1000">
                <a:latin typeface="Agilent TT Cond" pitchFamily="34" charset="0"/>
                <a:ea typeface="PMingLiU"/>
                <a:cs typeface="PMingLiU"/>
              </a:rPr>
              <a:t>ISDB-T</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DTMB</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ATSC</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CMMB/STiMi</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Digital Video (RT)</a:t>
            </a:r>
          </a:p>
        </p:txBody>
      </p:sp>
      <p:sp>
        <p:nvSpPr>
          <p:cNvPr id="26645" name="Rectangle 21" descr="08_aa052154"/>
          <p:cNvSpPr>
            <a:spLocks noChangeArrowheads="1"/>
          </p:cNvSpPr>
          <p:nvPr/>
        </p:nvSpPr>
        <p:spPr bwMode="auto">
          <a:xfrm>
            <a:off x="3890168" y="1389008"/>
            <a:ext cx="1635125" cy="369332"/>
          </a:xfrm>
          <a:prstGeom prst="rect">
            <a:avLst/>
          </a:prstGeom>
          <a:blipFill dpi="0" rotWithShape="1">
            <a:blip r:embed="rId6" cstate="print">
              <a:alphaModFix amt="50000"/>
            </a:blip>
            <a:srcRect/>
            <a:stretch>
              <a:fillRect/>
            </a:stretch>
          </a:blipFill>
          <a:ln w="9525">
            <a:solidFill>
              <a:srgbClr val="969696"/>
            </a:solidFill>
            <a:miter lim="800000"/>
            <a:headEnd/>
            <a:tailEnd/>
          </a:ln>
        </p:spPr>
        <p:txBody>
          <a:bodyPr lIns="0" tIns="0" rIns="0" bIns="0" anchor="ctr">
            <a:spAutoFit/>
          </a:bodyPr>
          <a:lstStyle/>
          <a:p>
            <a:pPr eaLnBrk="0" hangingPunct="0"/>
            <a:endParaRPr lang="en-US" dirty="0">
              <a:latin typeface="Agilent TT Cond" pitchFamily="34" charset="0"/>
            </a:endParaRPr>
          </a:p>
        </p:txBody>
      </p:sp>
      <p:sp>
        <p:nvSpPr>
          <p:cNvPr id="234518" name="Text Box 22"/>
          <p:cNvSpPr txBox="1">
            <a:spLocks noChangeArrowheads="1"/>
          </p:cNvSpPr>
          <p:nvPr/>
        </p:nvSpPr>
        <p:spPr bwMode="auto">
          <a:xfrm>
            <a:off x="4019550" y="923925"/>
            <a:ext cx="1376363" cy="403225"/>
          </a:xfrm>
          <a:prstGeom prst="rect">
            <a:avLst/>
          </a:prstGeom>
          <a:noFill/>
          <a:ln w="9525">
            <a:noFill/>
            <a:miter lim="800000"/>
            <a:headEnd/>
            <a:tailEnd/>
          </a:ln>
          <a:effectLst/>
        </p:spPr>
        <p:txBody>
          <a:bodyPr lIns="0" tIns="0" rIns="0" bIns="0">
            <a:spAutoFit/>
          </a:bodyPr>
          <a:lstStyle/>
          <a:p>
            <a:pPr algn="ctr" eaLnBrk="0" hangingPunct="0">
              <a:lnSpc>
                <a:spcPct val="95000"/>
              </a:lnSpc>
              <a:spcBef>
                <a:spcPct val="50000"/>
              </a:spcBef>
              <a:spcAft>
                <a:spcPct val="50000"/>
              </a:spcAft>
              <a:defRPr/>
            </a:pP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Audio/Video</a:t>
            </a:r>
            <a:b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b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 Broadcasting</a:t>
            </a:r>
          </a:p>
        </p:txBody>
      </p:sp>
      <p:sp>
        <p:nvSpPr>
          <p:cNvPr id="26647" name="Rectangle 23"/>
          <p:cNvSpPr>
            <a:spLocks noChangeArrowheads="1"/>
          </p:cNvSpPr>
          <p:nvPr/>
        </p:nvSpPr>
        <p:spPr bwMode="auto">
          <a:xfrm>
            <a:off x="3895762" y="3448050"/>
            <a:ext cx="1638300" cy="587375"/>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Broadcast Radio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FM Stereo/RDS/RDBS</a:t>
            </a:r>
            <a:br>
              <a:rPr lang="en-US" altLang="zh-TW" sz="1000">
                <a:latin typeface="Agilent TT Cond" pitchFamily="34" charset="0"/>
                <a:ea typeface="PMingLiU"/>
                <a:cs typeface="PMingLiU"/>
              </a:rPr>
            </a:br>
            <a:r>
              <a:rPr lang="en-US" altLang="zh-TW" sz="1000">
                <a:solidFill>
                  <a:schemeClr val="bg2"/>
                </a:solidFill>
                <a:latin typeface="Agilent TT Cond" pitchFamily="34" charset="0"/>
                <a:ea typeface="PMingLiU"/>
                <a:cs typeface="PMingLiU"/>
              </a:rPr>
              <a:t>mono &amp; stereo</a:t>
            </a:r>
            <a:br>
              <a:rPr lang="en-US" altLang="zh-TW" sz="1000">
                <a:solidFill>
                  <a:schemeClr val="bg2"/>
                </a:solidFill>
                <a:latin typeface="Agilent TT Cond" pitchFamily="34" charset="0"/>
                <a:ea typeface="PMingLiU"/>
                <a:cs typeface="PMingLiU"/>
              </a:rPr>
            </a:br>
            <a:r>
              <a:rPr lang="en-US" altLang="zh-TW" sz="1000">
                <a:latin typeface="Agilent TT Cond" pitchFamily="34" charset="0"/>
                <a:ea typeface="PMingLiU"/>
                <a:cs typeface="PMingLiU"/>
              </a:rPr>
              <a:t>DAB/DAB+</a:t>
            </a:r>
            <a:endParaRPr lang="en-US" altLang="zh-TW" sz="1000">
              <a:solidFill>
                <a:schemeClr val="bg2"/>
              </a:solidFill>
              <a:latin typeface="Agilent TT Cond" pitchFamily="34" charset="0"/>
              <a:ea typeface="PMingLiU"/>
              <a:cs typeface="PMingLiU"/>
            </a:endParaRPr>
          </a:p>
        </p:txBody>
      </p:sp>
      <p:sp>
        <p:nvSpPr>
          <p:cNvPr id="26648" name="Rectangle 24"/>
          <p:cNvSpPr>
            <a:spLocks noChangeArrowheads="1"/>
          </p:cNvSpPr>
          <p:nvPr/>
        </p:nvSpPr>
        <p:spPr bwMode="auto">
          <a:xfrm>
            <a:off x="374687" y="4341812"/>
            <a:ext cx="1662113" cy="587375"/>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dirty="0">
                <a:latin typeface="Agilent TT Cond" pitchFamily="34" charset="0"/>
                <a:ea typeface="PMingLiU"/>
                <a:cs typeface="PMingLiU"/>
              </a:rPr>
              <a:t>TDMA </a:t>
            </a:r>
            <a:r>
              <a:rPr lang="en-US" altLang="zh-TW" sz="1000" dirty="0">
                <a:solidFill>
                  <a:schemeClr val="bg2"/>
                </a:solidFill>
                <a:latin typeface="Agilent TT Cond" pitchFamily="34" charset="0"/>
                <a:ea typeface="PMingLiU"/>
                <a:cs typeface="PMingLiU"/>
              </a:rPr>
              <a:t>(RT):</a:t>
            </a:r>
            <a:r>
              <a:rPr lang="en-US" altLang="zh-TW" sz="1000" dirty="0">
                <a:latin typeface="Agilent TT Cond" pitchFamily="34" charset="0"/>
                <a:ea typeface="PMingLiU"/>
                <a:cs typeface="PMingLiU"/>
              </a:rPr>
              <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GSM/EDGE/GPRS/EGPRS</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NADC/PDC/PHS</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DECT/TETRA</a:t>
            </a:r>
          </a:p>
        </p:txBody>
      </p:sp>
      <p:sp>
        <p:nvSpPr>
          <p:cNvPr id="26649" name="Rectangle 25"/>
          <p:cNvSpPr>
            <a:spLocks noChangeArrowheads="1"/>
          </p:cNvSpPr>
          <p:nvPr/>
        </p:nvSpPr>
        <p:spPr bwMode="auto">
          <a:xfrm>
            <a:off x="373100" y="2533650"/>
            <a:ext cx="1662112" cy="153987"/>
          </a:xfrm>
          <a:prstGeom prst="rect">
            <a:avLst/>
          </a:prstGeom>
          <a:no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HSPA (RT)</a:t>
            </a:r>
          </a:p>
        </p:txBody>
      </p:sp>
      <p:sp>
        <p:nvSpPr>
          <p:cNvPr id="26650" name="Rectangle 26"/>
          <p:cNvSpPr>
            <a:spLocks noChangeArrowheads="1"/>
          </p:cNvSpPr>
          <p:nvPr/>
        </p:nvSpPr>
        <p:spPr bwMode="auto">
          <a:xfrm>
            <a:off x="374687" y="3705225"/>
            <a:ext cx="1662113" cy="298450"/>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dirty="0">
                <a:latin typeface="Agilent TT Cond" pitchFamily="34" charset="0"/>
                <a:ea typeface="PMingLiU"/>
                <a:cs typeface="PMingLiU"/>
              </a:rPr>
              <a:t>IS-95-A &amp; CDMA2000 </a:t>
            </a:r>
            <a:r>
              <a:rPr lang="en-US" altLang="zh-TW" sz="1000" dirty="0">
                <a:solidFill>
                  <a:schemeClr val="bg2"/>
                </a:solidFill>
                <a:latin typeface="Agilent TT Cond" pitchFamily="34" charset="0"/>
                <a:ea typeface="PMingLiU"/>
                <a:cs typeface="PMingLiU"/>
              </a:rPr>
              <a:t>(ARB)</a:t>
            </a:r>
            <a:r>
              <a:rPr lang="en-US" altLang="zh-TW" sz="1000" dirty="0">
                <a:latin typeface="Agilent TT Cond" pitchFamily="34" charset="0"/>
                <a:ea typeface="PMingLiU"/>
                <a:cs typeface="PMingLiU"/>
              </a:rPr>
              <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 IS-95-A &amp; CDMA2000 </a:t>
            </a:r>
            <a:r>
              <a:rPr lang="en-US" altLang="zh-TW" sz="1000" dirty="0">
                <a:solidFill>
                  <a:schemeClr val="bg2"/>
                </a:solidFill>
                <a:latin typeface="Agilent TT Cond" pitchFamily="34" charset="0"/>
                <a:ea typeface="PMingLiU"/>
                <a:cs typeface="PMingLiU"/>
              </a:rPr>
              <a:t>(RT)</a:t>
            </a:r>
          </a:p>
        </p:txBody>
      </p:sp>
      <p:sp>
        <p:nvSpPr>
          <p:cNvPr id="26651" name="Rectangle 27"/>
          <p:cNvSpPr>
            <a:spLocks noChangeArrowheads="1"/>
          </p:cNvSpPr>
          <p:nvPr/>
        </p:nvSpPr>
        <p:spPr bwMode="auto">
          <a:xfrm>
            <a:off x="374687" y="3213100"/>
            <a:ext cx="1662113"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IS-95-A &amp; CDMA2000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1xEV-DO </a:t>
            </a:r>
            <a:r>
              <a:rPr lang="en-US" altLang="zh-TW" sz="1000">
                <a:solidFill>
                  <a:schemeClr val="bg2"/>
                </a:solidFill>
                <a:latin typeface="Agilent TT Cond" pitchFamily="34" charset="0"/>
                <a:ea typeface="PMingLiU"/>
                <a:cs typeface="PMingLiU"/>
              </a:rPr>
              <a:t>(ARB)</a:t>
            </a:r>
          </a:p>
        </p:txBody>
      </p:sp>
      <p:sp>
        <p:nvSpPr>
          <p:cNvPr id="26652" name="Rectangle 28"/>
          <p:cNvSpPr>
            <a:spLocks noChangeArrowheads="1"/>
          </p:cNvSpPr>
          <p:nvPr/>
        </p:nvSpPr>
        <p:spPr bwMode="auto">
          <a:xfrm>
            <a:off x="374687" y="3532187"/>
            <a:ext cx="1662113" cy="153988"/>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TD-SCDMA </a:t>
            </a:r>
            <a:r>
              <a:rPr lang="en-US" altLang="zh-TW" sz="1000">
                <a:solidFill>
                  <a:schemeClr val="bg2"/>
                </a:solidFill>
                <a:latin typeface="Agilent TT Cond" pitchFamily="34" charset="0"/>
                <a:ea typeface="PMingLiU"/>
                <a:cs typeface="PMingLiU"/>
              </a:rPr>
              <a:t>(ARB)</a:t>
            </a:r>
          </a:p>
        </p:txBody>
      </p:sp>
      <p:sp>
        <p:nvSpPr>
          <p:cNvPr id="26653" name="Rectangle 29"/>
          <p:cNvSpPr>
            <a:spLocks noChangeArrowheads="1"/>
          </p:cNvSpPr>
          <p:nvPr/>
        </p:nvSpPr>
        <p:spPr bwMode="auto">
          <a:xfrm>
            <a:off x="374687" y="4956175"/>
            <a:ext cx="1662113" cy="731837"/>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dirty="0">
                <a:latin typeface="Agilent TT Cond" pitchFamily="34" charset="0"/>
                <a:ea typeface="PMingLiU"/>
                <a:cs typeface="PMingLiU"/>
              </a:rPr>
              <a:t>TDMA </a:t>
            </a:r>
            <a:r>
              <a:rPr lang="en-US" altLang="zh-TW" sz="1000" dirty="0">
                <a:solidFill>
                  <a:schemeClr val="bg2"/>
                </a:solidFill>
                <a:latin typeface="Agilent TT Cond" pitchFamily="34" charset="0"/>
                <a:ea typeface="PMingLiU"/>
                <a:cs typeface="PMingLiU"/>
              </a:rPr>
              <a:t>(ARB)</a:t>
            </a:r>
            <a:r>
              <a:rPr lang="en-US" altLang="zh-TW" sz="1000" dirty="0">
                <a:latin typeface="Agilent TT Cond" pitchFamily="34" charset="0"/>
                <a:ea typeface="PMingLiU"/>
                <a:cs typeface="PMingLiU"/>
              </a:rPr>
              <a:t>:</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GSM/EDGE</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NADC/PDC/PHS</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DECT/TETRA</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APCO/PWT/CDPD</a:t>
            </a:r>
          </a:p>
        </p:txBody>
      </p:sp>
      <p:sp>
        <p:nvSpPr>
          <p:cNvPr id="26654" name="Rectangle 30"/>
          <p:cNvSpPr>
            <a:spLocks noChangeArrowheads="1"/>
          </p:cNvSpPr>
          <p:nvPr/>
        </p:nvSpPr>
        <p:spPr bwMode="auto">
          <a:xfrm>
            <a:off x="374687" y="3032125"/>
            <a:ext cx="1662113" cy="300037"/>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pPr>
            <a:r>
              <a:rPr lang="en-US" altLang="zh-TW" sz="1000">
                <a:latin typeface="Agilent TT Cond" pitchFamily="34" charset="0"/>
                <a:ea typeface="PMingLiU"/>
                <a:cs typeface="PMingLiU"/>
              </a:rPr>
              <a:t>TD-LTE </a:t>
            </a:r>
            <a:r>
              <a:rPr lang="en-US" altLang="zh-TW" sz="1000">
                <a:solidFill>
                  <a:schemeClr val="bg2"/>
                </a:solidFill>
                <a:latin typeface="Agilent TT Cond" pitchFamily="34" charset="0"/>
                <a:ea typeface="PMingLiU"/>
                <a:cs typeface="PMingLiU"/>
              </a:rPr>
              <a:t>(ARB)</a:t>
            </a:r>
          </a:p>
          <a:p>
            <a:pPr algn="ctr" eaLnBrk="0" hangingPunct="0"/>
            <a:r>
              <a:rPr lang="en-US" altLang="zh-TW" sz="1000">
                <a:solidFill>
                  <a:schemeClr val="bg2"/>
                </a:solidFill>
                <a:latin typeface="Agilent TT Cond" pitchFamily="34" charset="0"/>
                <a:ea typeface="PMingLiU"/>
                <a:cs typeface="PMingLiU"/>
              </a:rPr>
              <a:t>TD-LTE (RT)</a:t>
            </a:r>
          </a:p>
        </p:txBody>
      </p:sp>
      <p:sp>
        <p:nvSpPr>
          <p:cNvPr id="26655" name="Rectangle 31"/>
          <p:cNvSpPr>
            <a:spLocks noChangeArrowheads="1"/>
          </p:cNvSpPr>
          <p:nvPr/>
        </p:nvSpPr>
        <p:spPr bwMode="auto">
          <a:xfrm>
            <a:off x="374687" y="1895475"/>
            <a:ext cx="1660525"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W-CDMA/HSPA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HSPA+ </a:t>
            </a:r>
            <a:r>
              <a:rPr lang="en-US" altLang="zh-TW" sz="1000">
                <a:solidFill>
                  <a:schemeClr val="bg2"/>
                </a:solidFill>
                <a:latin typeface="Agilent TT Cond" pitchFamily="34" charset="0"/>
                <a:ea typeface="PMingLiU"/>
                <a:cs typeface="PMingLiU"/>
              </a:rPr>
              <a:t>(ARB)</a:t>
            </a:r>
            <a:r>
              <a:rPr lang="en-US" altLang="zh-TW" sz="1000">
                <a:latin typeface="Agilent TT Cond" pitchFamily="34" charset="0"/>
                <a:ea typeface="PMingLiU"/>
                <a:cs typeface="PMingLiU"/>
              </a:rPr>
              <a:t> </a:t>
            </a:r>
          </a:p>
        </p:txBody>
      </p:sp>
      <p:sp>
        <p:nvSpPr>
          <p:cNvPr id="26656" name="Rectangle 32"/>
          <p:cNvSpPr>
            <a:spLocks noChangeArrowheads="1"/>
          </p:cNvSpPr>
          <p:nvPr/>
        </p:nvSpPr>
        <p:spPr bwMode="auto">
          <a:xfrm>
            <a:off x="374687" y="2709862"/>
            <a:ext cx="1662113"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dirty="0">
                <a:latin typeface="Agilent TT Cond" pitchFamily="34" charset="0"/>
                <a:ea typeface="PMingLiU"/>
                <a:cs typeface="PMingLiU"/>
              </a:rPr>
              <a:t>LTE FDD </a:t>
            </a:r>
            <a:r>
              <a:rPr lang="en-US" altLang="zh-TW" sz="1000" dirty="0">
                <a:solidFill>
                  <a:schemeClr val="bg2"/>
                </a:solidFill>
                <a:latin typeface="Agilent TT Cond" pitchFamily="34" charset="0"/>
                <a:ea typeface="PMingLiU"/>
                <a:cs typeface="PMingLiU"/>
              </a:rPr>
              <a:t>(</a:t>
            </a:r>
            <a:r>
              <a:rPr lang="en-US" altLang="zh-TW" sz="1000" dirty="0" smtClean="0">
                <a:solidFill>
                  <a:schemeClr val="bg2"/>
                </a:solidFill>
                <a:latin typeface="Agilent TT Cond" pitchFamily="34" charset="0"/>
                <a:ea typeface="PMingLiU"/>
                <a:cs typeface="PMingLiU"/>
              </a:rPr>
              <a:t>ARB, RT) </a:t>
            </a:r>
            <a:r>
              <a:rPr lang="en-US" altLang="zh-TW" sz="1000" dirty="0">
                <a:solidFill>
                  <a:schemeClr val="bg2"/>
                </a:solidFill>
                <a:latin typeface="Agilent TT Cond" pitchFamily="34" charset="0"/>
                <a:ea typeface="PMingLiU"/>
                <a:cs typeface="PMingLiU"/>
              </a:rPr>
              <a:t>+</a:t>
            </a:r>
            <a:r>
              <a:rPr lang="en-US" altLang="zh-TW" sz="1000" dirty="0">
                <a:latin typeface="Agilent TT Cond" pitchFamily="34" charset="0"/>
                <a:ea typeface="PMingLiU"/>
                <a:cs typeface="PMingLiU"/>
              </a:rPr>
              <a:t> </a:t>
            </a:r>
            <a:r>
              <a:rPr lang="en-US" altLang="zh-TW" sz="1000" dirty="0">
                <a:solidFill>
                  <a:srgbClr val="0066FF"/>
                </a:solidFill>
                <a:latin typeface="Agilent TT Cond" pitchFamily="34" charset="0"/>
                <a:ea typeface="PMingLiU"/>
                <a:cs typeface="PMingLiU"/>
              </a:rPr>
              <a:t>MIMO</a:t>
            </a:r>
            <a:r>
              <a:rPr lang="en-US" altLang="zh-TW" sz="1000" dirty="0">
                <a:latin typeface="Agilent TT Cond" pitchFamily="34" charset="0"/>
                <a:ea typeface="PMingLiU"/>
                <a:cs typeface="PMingLiU"/>
              </a:rPr>
              <a:t> </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LTE </a:t>
            </a:r>
            <a:r>
              <a:rPr lang="en-US" altLang="zh-TW" sz="1000" dirty="0" smtClean="0">
                <a:latin typeface="Agilent TT Cond" pitchFamily="34" charset="0"/>
                <a:ea typeface="PMingLiU"/>
                <a:cs typeface="PMingLiU"/>
              </a:rPr>
              <a:t>TDD </a:t>
            </a:r>
            <a:r>
              <a:rPr lang="en-US" altLang="zh-TW" sz="1000" dirty="0" smtClean="0">
                <a:solidFill>
                  <a:schemeClr val="bg2"/>
                </a:solidFill>
                <a:latin typeface="Agilent TT Cond" pitchFamily="34" charset="0"/>
                <a:ea typeface="PMingLiU"/>
                <a:cs typeface="PMingLiU"/>
              </a:rPr>
              <a:t>(ARB,RT</a:t>
            </a:r>
            <a:r>
              <a:rPr lang="en-US" altLang="zh-TW" sz="1000" dirty="0">
                <a:solidFill>
                  <a:schemeClr val="bg2"/>
                </a:solidFill>
                <a:latin typeface="Agilent TT Cond" pitchFamily="34" charset="0"/>
                <a:ea typeface="PMingLiU"/>
                <a:cs typeface="PMingLiU"/>
              </a:rPr>
              <a:t>) +</a:t>
            </a:r>
            <a:r>
              <a:rPr lang="en-US" altLang="zh-TW" sz="1000" dirty="0">
                <a:solidFill>
                  <a:schemeClr val="accent2"/>
                </a:solidFill>
                <a:latin typeface="Agilent TT Cond" pitchFamily="34" charset="0"/>
                <a:ea typeface="PMingLiU"/>
                <a:cs typeface="PMingLiU"/>
              </a:rPr>
              <a:t> </a:t>
            </a:r>
            <a:r>
              <a:rPr lang="en-US" altLang="zh-TW" sz="1000" dirty="0">
                <a:solidFill>
                  <a:srgbClr val="0066FF"/>
                </a:solidFill>
                <a:latin typeface="Agilent TT Cond" pitchFamily="34" charset="0"/>
                <a:ea typeface="PMingLiU"/>
                <a:cs typeface="PMingLiU"/>
              </a:rPr>
              <a:t>MIMO</a:t>
            </a:r>
          </a:p>
        </p:txBody>
      </p:sp>
      <p:sp>
        <p:nvSpPr>
          <p:cNvPr id="26657" name="Rectangle 33" descr="05_dv689035"/>
          <p:cNvSpPr>
            <a:spLocks noChangeArrowheads="1"/>
          </p:cNvSpPr>
          <p:nvPr/>
        </p:nvSpPr>
        <p:spPr bwMode="auto">
          <a:xfrm>
            <a:off x="367505" y="1389801"/>
            <a:ext cx="1663700" cy="369332"/>
          </a:xfrm>
          <a:prstGeom prst="rect">
            <a:avLst/>
          </a:prstGeom>
          <a:blipFill dpi="0" rotWithShape="1">
            <a:blip r:embed="rId7" cstate="print">
              <a:alphaModFix amt="55000"/>
            </a:blip>
            <a:srcRect/>
            <a:stretch>
              <a:fillRect/>
            </a:stretch>
          </a:blipFill>
          <a:ln w="9525">
            <a:solidFill>
              <a:srgbClr val="969696"/>
            </a:solidFill>
            <a:miter lim="800000"/>
            <a:headEnd/>
            <a:tailEnd/>
          </a:ln>
        </p:spPr>
        <p:txBody>
          <a:bodyPr lIns="0" tIns="0" rIns="0" bIns="0" anchor="ctr">
            <a:spAutoFit/>
          </a:bodyPr>
          <a:lstStyle/>
          <a:p>
            <a:pPr eaLnBrk="0" hangingPunct="0"/>
            <a:endParaRPr lang="en-US" dirty="0">
              <a:latin typeface="Agilent TT Cond" pitchFamily="34" charset="0"/>
            </a:endParaRPr>
          </a:p>
        </p:txBody>
      </p:sp>
      <p:sp>
        <p:nvSpPr>
          <p:cNvPr id="26658" name="Rectangle 34"/>
          <p:cNvSpPr>
            <a:spLocks noChangeArrowheads="1"/>
          </p:cNvSpPr>
          <p:nvPr/>
        </p:nvSpPr>
        <p:spPr bwMode="auto">
          <a:xfrm>
            <a:off x="371512" y="4024312"/>
            <a:ext cx="1662113"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GSM/EDGE </a:t>
            </a:r>
            <a:r>
              <a:rPr lang="en-US" altLang="zh-TW" sz="1000">
                <a:solidFill>
                  <a:schemeClr val="bg2"/>
                </a:solidFill>
                <a:latin typeface="Agilent TT Cond" pitchFamily="34" charset="0"/>
                <a:ea typeface="PMingLiU"/>
                <a:cs typeface="PMingLiU"/>
              </a:rPr>
              <a:t>(ARB)</a:t>
            </a:r>
            <a:br>
              <a:rPr lang="en-US" altLang="zh-TW" sz="1000">
                <a:solidFill>
                  <a:schemeClr val="bg2"/>
                </a:solidFill>
                <a:latin typeface="Agilent TT Cond" pitchFamily="34" charset="0"/>
                <a:ea typeface="PMingLiU"/>
                <a:cs typeface="PMingLiU"/>
              </a:rPr>
            </a:br>
            <a:r>
              <a:rPr lang="en-US" altLang="zh-TW" sz="1000">
                <a:latin typeface="Agilent TT Cond" pitchFamily="34" charset="0"/>
                <a:ea typeface="PMingLiU"/>
                <a:cs typeface="PMingLiU"/>
              </a:rPr>
              <a:t>EGPRS2 </a:t>
            </a:r>
            <a:r>
              <a:rPr lang="en-US" altLang="zh-TW" sz="1000">
                <a:solidFill>
                  <a:schemeClr val="bg2"/>
                </a:solidFill>
                <a:latin typeface="Agilent TT Cond" pitchFamily="34" charset="0"/>
                <a:ea typeface="PMingLiU"/>
                <a:cs typeface="PMingLiU"/>
              </a:rPr>
              <a:t>(ARB)</a:t>
            </a:r>
          </a:p>
        </p:txBody>
      </p:sp>
      <p:sp>
        <p:nvSpPr>
          <p:cNvPr id="234531" name="Text Box 35"/>
          <p:cNvSpPr txBox="1">
            <a:spLocks noChangeArrowheads="1"/>
          </p:cNvSpPr>
          <p:nvPr/>
        </p:nvSpPr>
        <p:spPr bwMode="auto">
          <a:xfrm>
            <a:off x="504825" y="923925"/>
            <a:ext cx="1389063" cy="403225"/>
          </a:xfrm>
          <a:prstGeom prst="rect">
            <a:avLst/>
          </a:prstGeom>
          <a:noFill/>
          <a:ln w="9525">
            <a:noFill/>
            <a:miter lim="800000"/>
            <a:headEnd/>
            <a:tailEnd/>
          </a:ln>
          <a:effectLst/>
        </p:spPr>
        <p:txBody>
          <a:bodyPr lIns="0" tIns="0" rIns="0" bIns="0">
            <a:spAutoFit/>
          </a:bodyPr>
          <a:lstStyle/>
          <a:p>
            <a:pPr algn="ctr" eaLnBrk="0" hangingPunct="0">
              <a:lnSpc>
                <a:spcPct val="95000"/>
              </a:lnSpc>
              <a:spcBef>
                <a:spcPct val="50000"/>
              </a:spcBef>
              <a:spcAft>
                <a:spcPct val="50000"/>
              </a:spcAft>
              <a:defRPr/>
            </a:pP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Mobile </a:t>
            </a:r>
            <a:b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b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Communications</a:t>
            </a:r>
          </a:p>
        </p:txBody>
      </p:sp>
      <p:sp>
        <p:nvSpPr>
          <p:cNvPr id="26660" name="Rectangle 36"/>
          <p:cNvSpPr>
            <a:spLocks noChangeArrowheads="1"/>
          </p:cNvSpPr>
          <p:nvPr/>
        </p:nvSpPr>
        <p:spPr bwMode="auto">
          <a:xfrm>
            <a:off x="373100" y="2214562"/>
            <a:ext cx="1662112" cy="298450"/>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W-CDMA/HSPA </a:t>
            </a:r>
            <a:r>
              <a:rPr lang="en-US" altLang="zh-TW" sz="1000">
                <a:solidFill>
                  <a:schemeClr val="bg2"/>
                </a:solidFill>
                <a:latin typeface="Agilent TT Cond" pitchFamily="34" charset="0"/>
                <a:ea typeface="PMingLiU"/>
                <a:cs typeface="PMingLiU"/>
              </a:rPr>
              <a:t>(ARB)</a:t>
            </a:r>
            <a:br>
              <a:rPr lang="en-US" altLang="zh-TW" sz="1000">
                <a:solidFill>
                  <a:schemeClr val="bg2"/>
                </a:solidFill>
                <a:latin typeface="Agilent TT Cond" pitchFamily="34" charset="0"/>
                <a:ea typeface="PMingLiU"/>
                <a:cs typeface="PMingLiU"/>
              </a:rPr>
            </a:br>
            <a:r>
              <a:rPr lang="en-US" altLang="zh-TW" sz="1000">
                <a:latin typeface="Agilent TT Cond" pitchFamily="34" charset="0"/>
                <a:ea typeface="PMingLiU"/>
                <a:cs typeface="PMingLiU"/>
              </a:rPr>
              <a:t> W-CDMA </a:t>
            </a:r>
            <a:r>
              <a:rPr lang="en-US" altLang="zh-TW" sz="1000">
                <a:solidFill>
                  <a:schemeClr val="bg2"/>
                </a:solidFill>
                <a:latin typeface="Agilent TT Cond" pitchFamily="34" charset="0"/>
                <a:ea typeface="PMingLiU"/>
                <a:cs typeface="PMingLiU"/>
              </a:rPr>
              <a:t>(RT)</a:t>
            </a:r>
          </a:p>
        </p:txBody>
      </p:sp>
      <p:sp>
        <p:nvSpPr>
          <p:cNvPr id="26664" name="Rectangle 40"/>
          <p:cNvSpPr>
            <a:spLocks noChangeArrowheads="1"/>
          </p:cNvSpPr>
          <p:nvPr/>
        </p:nvSpPr>
        <p:spPr bwMode="auto">
          <a:xfrm>
            <a:off x="5651537" y="1895475"/>
            <a:ext cx="1636713" cy="15240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Pulse Building </a:t>
            </a:r>
            <a:r>
              <a:rPr lang="en-US" altLang="zh-TW" sz="1000">
                <a:solidFill>
                  <a:schemeClr val="bg2"/>
                </a:solidFill>
                <a:latin typeface="Agilent TT Cond" pitchFamily="34" charset="0"/>
                <a:ea typeface="PMingLiU"/>
                <a:cs typeface="PMingLiU"/>
              </a:rPr>
              <a:t>(ARB)</a:t>
            </a:r>
          </a:p>
        </p:txBody>
      </p:sp>
      <p:sp>
        <p:nvSpPr>
          <p:cNvPr id="26665" name="Rectangle 41"/>
          <p:cNvSpPr>
            <a:spLocks noChangeArrowheads="1"/>
          </p:cNvSpPr>
          <p:nvPr/>
        </p:nvSpPr>
        <p:spPr bwMode="auto">
          <a:xfrm>
            <a:off x="5650558" y="2208209"/>
            <a:ext cx="1636713" cy="298450"/>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GPS (RT) </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1 to 8 satellites</a:t>
            </a:r>
          </a:p>
        </p:txBody>
      </p:sp>
      <p:sp>
        <p:nvSpPr>
          <p:cNvPr id="26666" name="Rectangle 42" descr="09_st001464"/>
          <p:cNvSpPr>
            <a:spLocks noChangeArrowheads="1"/>
          </p:cNvSpPr>
          <p:nvPr/>
        </p:nvSpPr>
        <p:spPr bwMode="auto">
          <a:xfrm>
            <a:off x="5653880" y="1389008"/>
            <a:ext cx="1635125" cy="369332"/>
          </a:xfrm>
          <a:prstGeom prst="rect">
            <a:avLst/>
          </a:prstGeom>
          <a:blipFill dpi="0" rotWithShape="1">
            <a:blip r:embed="rId8" cstate="print">
              <a:alphaModFix amt="60000"/>
            </a:blip>
            <a:srcRect/>
            <a:stretch>
              <a:fillRect/>
            </a:stretch>
          </a:blipFill>
          <a:ln w="9525">
            <a:solidFill>
              <a:srgbClr val="969696"/>
            </a:solidFill>
            <a:miter lim="800000"/>
            <a:headEnd/>
            <a:tailEnd/>
          </a:ln>
        </p:spPr>
        <p:txBody>
          <a:bodyPr lIns="0" tIns="0" rIns="0" bIns="0" anchor="ctr">
            <a:spAutoFit/>
          </a:bodyPr>
          <a:lstStyle/>
          <a:p>
            <a:pPr eaLnBrk="0" hangingPunct="0"/>
            <a:endParaRPr lang="en-US" dirty="0">
              <a:latin typeface="Agilent TT Cond" pitchFamily="34" charset="0"/>
            </a:endParaRPr>
          </a:p>
        </p:txBody>
      </p:sp>
      <p:sp>
        <p:nvSpPr>
          <p:cNvPr id="234539" name="Text Box 43"/>
          <p:cNvSpPr txBox="1">
            <a:spLocks noChangeArrowheads="1"/>
          </p:cNvSpPr>
          <p:nvPr/>
        </p:nvSpPr>
        <p:spPr bwMode="auto">
          <a:xfrm>
            <a:off x="5638800" y="923925"/>
            <a:ext cx="1665288" cy="403225"/>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50000"/>
              </a:spcBef>
              <a:spcAft>
                <a:spcPct val="50000"/>
              </a:spcAft>
              <a:defRPr/>
            </a:pP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Detection,  Positioning,</a:t>
            </a:r>
            <a:b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br>
            <a:r>
              <a:rPr lang="en-US" altLang="zh-TW" sz="1400">
                <a:solidFill>
                  <a:schemeClr val="accent2"/>
                </a:solidFill>
                <a:effectLst>
                  <a:outerShdw blurRad="38100" dist="38100" dir="2700000" algn="tl">
                    <a:srgbClr val="C0C0C0"/>
                  </a:outerShdw>
                </a:effectLst>
                <a:latin typeface="Agilent TT Cond" pitchFamily="34" charset="0"/>
                <a:ea typeface="PMingLiU" pitchFamily="18" charset="-120"/>
              </a:rPr>
              <a:t>Tracking &amp; Navigation</a:t>
            </a:r>
          </a:p>
        </p:txBody>
      </p:sp>
      <p:sp>
        <p:nvSpPr>
          <p:cNvPr id="26668" name="Rectangle 44"/>
          <p:cNvSpPr>
            <a:spLocks noChangeArrowheads="1"/>
          </p:cNvSpPr>
          <p:nvPr/>
        </p:nvSpPr>
        <p:spPr bwMode="auto">
          <a:xfrm>
            <a:off x="5657887" y="2506659"/>
            <a:ext cx="1636713" cy="298450"/>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dirty="0">
                <a:latin typeface="Agilent TT Cond" pitchFamily="34" charset="0"/>
                <a:ea typeface="PMingLiU"/>
                <a:cs typeface="PMingLiU"/>
              </a:rPr>
              <a:t>GPS (RT)</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multi-satellite</a:t>
            </a:r>
          </a:p>
        </p:txBody>
      </p:sp>
      <p:grpSp>
        <p:nvGrpSpPr>
          <p:cNvPr id="2" name="Group 47"/>
          <p:cNvGrpSpPr>
            <a:grpSpLocks/>
          </p:cNvGrpSpPr>
          <p:nvPr/>
        </p:nvGrpSpPr>
        <p:grpSpPr bwMode="auto">
          <a:xfrm>
            <a:off x="2859979" y="4644170"/>
            <a:ext cx="998538" cy="788988"/>
            <a:chOff x="4400" y="42"/>
            <a:chExt cx="629" cy="497"/>
          </a:xfrm>
        </p:grpSpPr>
        <p:sp>
          <p:nvSpPr>
            <p:cNvPr id="26695" name="Rectangle 35"/>
            <p:cNvSpPr>
              <a:spLocks noChangeArrowheads="1"/>
            </p:cNvSpPr>
            <p:nvPr/>
          </p:nvSpPr>
          <p:spPr bwMode="auto">
            <a:xfrm>
              <a:off x="4425" y="179"/>
              <a:ext cx="598" cy="80"/>
            </a:xfrm>
            <a:prstGeom prst="rect">
              <a:avLst/>
            </a:prstGeom>
            <a:solidFill>
              <a:srgbClr val="FFFFFF"/>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sz="800">
                  <a:latin typeface="Agilent TT Cond" pitchFamily="34" charset="0"/>
                </a:rPr>
                <a:t>Signal Studio</a:t>
              </a:r>
            </a:p>
          </p:txBody>
        </p:sp>
        <p:sp>
          <p:nvSpPr>
            <p:cNvPr id="234545" name="Text Box 118"/>
            <p:cNvSpPr txBox="1">
              <a:spLocks noChangeArrowheads="1"/>
            </p:cNvSpPr>
            <p:nvPr/>
          </p:nvSpPr>
          <p:spPr bwMode="auto">
            <a:xfrm>
              <a:off x="4400" y="42"/>
              <a:ext cx="629" cy="159"/>
            </a:xfrm>
            <a:prstGeom prst="rect">
              <a:avLst/>
            </a:prstGeom>
            <a:noFill/>
            <a:ln w="9525">
              <a:noFill/>
              <a:miter lim="800000"/>
              <a:headEnd/>
              <a:tailEnd/>
            </a:ln>
          </p:spPr>
          <p:txBody>
            <a:bodyPr lIns="0" rIns="0">
              <a:spAutoFit/>
            </a:bodyPr>
            <a:lstStyle/>
            <a:p>
              <a:pPr algn="ctr" eaLnBrk="0" hangingPunct="0">
                <a:lnSpc>
                  <a:spcPct val="95000"/>
                </a:lnSpc>
                <a:spcBef>
                  <a:spcPct val="50000"/>
                </a:spcBef>
                <a:spcAft>
                  <a:spcPct val="50000"/>
                </a:spcAft>
                <a:defRPr/>
              </a:pPr>
              <a:r>
                <a:rPr lang="en-US" sz="1100">
                  <a:solidFill>
                    <a:srgbClr val="FF3300"/>
                  </a:solidFill>
                  <a:effectLst>
                    <a:outerShdw blurRad="38100" dist="38100" dir="2700000" algn="tl">
                      <a:srgbClr val="C0C0C0"/>
                    </a:outerShdw>
                  </a:effectLst>
                  <a:latin typeface="Agilent TT Cond" pitchFamily="34" charset="0"/>
                </a:rPr>
                <a:t>Legend</a:t>
              </a:r>
            </a:p>
          </p:txBody>
        </p:sp>
        <p:sp>
          <p:nvSpPr>
            <p:cNvPr id="26697" name="Rectangle 36"/>
            <p:cNvSpPr>
              <a:spLocks noChangeArrowheads="1"/>
            </p:cNvSpPr>
            <p:nvPr/>
          </p:nvSpPr>
          <p:spPr bwMode="auto">
            <a:xfrm>
              <a:off x="4425" y="270"/>
              <a:ext cx="598" cy="80"/>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sz="800">
                  <a:latin typeface="Agilent TT Cond" pitchFamily="34" charset="0"/>
                </a:rPr>
                <a:t>Embedded SW</a:t>
              </a:r>
            </a:p>
          </p:txBody>
        </p:sp>
        <p:sp>
          <p:nvSpPr>
            <p:cNvPr id="26698" name="AutoShape 86"/>
            <p:cNvSpPr>
              <a:spLocks noChangeArrowheads="1"/>
            </p:cNvSpPr>
            <p:nvPr/>
          </p:nvSpPr>
          <p:spPr bwMode="black">
            <a:xfrm>
              <a:off x="4425" y="451"/>
              <a:ext cx="600" cy="88"/>
            </a:xfrm>
            <a:prstGeom prst="chevron">
              <a:avLst>
                <a:gd name="adj" fmla="val 78314"/>
              </a:avLst>
            </a:prstGeom>
            <a:solidFill>
              <a:srgbClr val="99FF99"/>
            </a:solidFill>
            <a:ln w="9525" algn="ctr">
              <a:solidFill>
                <a:schemeClr val="tx1"/>
              </a:solidFill>
              <a:miter lim="800000"/>
              <a:headEnd/>
              <a:tailEnd/>
            </a:ln>
          </p:spPr>
          <p:txBody>
            <a:bodyPr wrap="none" lIns="0" tIns="0" rIns="0" bIns="0"/>
            <a:lstStyle/>
            <a:p>
              <a:pPr algn="ctr" eaLnBrk="0" hangingPunct="0">
                <a:lnSpc>
                  <a:spcPct val="95000"/>
                </a:lnSpc>
                <a:spcBef>
                  <a:spcPct val="50000"/>
                </a:spcBef>
                <a:spcAft>
                  <a:spcPct val="50000"/>
                </a:spcAft>
              </a:pPr>
              <a:r>
                <a:rPr lang="en-US" sz="800" dirty="0">
                  <a:latin typeface="Agilent TT Cond" pitchFamily="34" charset="0"/>
                </a:rPr>
                <a:t>   UPCOMING INTRO</a:t>
              </a:r>
            </a:p>
          </p:txBody>
        </p:sp>
        <p:sp>
          <p:nvSpPr>
            <p:cNvPr id="26699" name="Rectangle 52"/>
            <p:cNvSpPr>
              <a:spLocks noChangeArrowheads="1"/>
            </p:cNvSpPr>
            <p:nvPr/>
          </p:nvSpPr>
          <p:spPr bwMode="auto">
            <a:xfrm>
              <a:off x="4425" y="361"/>
              <a:ext cx="598" cy="79"/>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800" dirty="0">
                  <a:solidFill>
                    <a:schemeClr val="bg1"/>
                  </a:solidFill>
                  <a:latin typeface="Agilent TT Cond" pitchFamily="34" charset="0"/>
                </a:rPr>
                <a:t>RECENT INTRO</a:t>
              </a:r>
            </a:p>
          </p:txBody>
        </p:sp>
      </p:grpSp>
      <p:sp>
        <p:nvSpPr>
          <p:cNvPr id="26670" name="Rectangle 53"/>
          <p:cNvSpPr>
            <a:spLocks noChangeArrowheads="1"/>
          </p:cNvSpPr>
          <p:nvPr/>
        </p:nvSpPr>
        <p:spPr bwMode="auto">
          <a:xfrm>
            <a:off x="3806862" y="2940050"/>
            <a:ext cx="27940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a:solidFill>
                  <a:schemeClr val="bg1"/>
                </a:solidFill>
                <a:latin typeface="Agilent TT Cond" pitchFamily="34" charset="0"/>
              </a:rPr>
              <a:t>NEW</a:t>
            </a:r>
          </a:p>
        </p:txBody>
      </p:sp>
      <p:sp>
        <p:nvSpPr>
          <p:cNvPr id="26671" name="Rectangle 55"/>
          <p:cNvSpPr>
            <a:spLocks noChangeArrowheads="1"/>
          </p:cNvSpPr>
          <p:nvPr/>
        </p:nvSpPr>
        <p:spPr bwMode="auto">
          <a:xfrm>
            <a:off x="3806862" y="2060575"/>
            <a:ext cx="27940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a:solidFill>
                  <a:schemeClr val="bg1"/>
                </a:solidFill>
                <a:latin typeface="Agilent TT Cond" pitchFamily="34" charset="0"/>
              </a:rPr>
              <a:t>NEW</a:t>
            </a:r>
          </a:p>
        </p:txBody>
      </p:sp>
      <p:sp>
        <p:nvSpPr>
          <p:cNvPr id="26672" name="Rectangle 56"/>
          <p:cNvSpPr>
            <a:spLocks noChangeArrowheads="1"/>
          </p:cNvSpPr>
          <p:nvPr/>
        </p:nvSpPr>
        <p:spPr bwMode="auto">
          <a:xfrm>
            <a:off x="3806862" y="2206625"/>
            <a:ext cx="27940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a:solidFill>
                  <a:schemeClr val="bg1"/>
                </a:solidFill>
                <a:latin typeface="Agilent TT Cond" pitchFamily="34" charset="0"/>
              </a:rPr>
              <a:t>NEW</a:t>
            </a:r>
          </a:p>
        </p:txBody>
      </p:sp>
      <p:sp>
        <p:nvSpPr>
          <p:cNvPr id="26673" name="Rectangle 59"/>
          <p:cNvSpPr>
            <a:spLocks noChangeArrowheads="1"/>
          </p:cNvSpPr>
          <p:nvPr/>
        </p:nvSpPr>
        <p:spPr bwMode="auto">
          <a:xfrm>
            <a:off x="2152687" y="2527300"/>
            <a:ext cx="1631950" cy="584775"/>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dirty="0">
                <a:latin typeface="Agilent TT Cond" pitchFamily="34" charset="0"/>
                <a:ea typeface="PMingLiU"/>
                <a:cs typeface="PMingLiU"/>
              </a:rPr>
              <a:t>WLAN </a:t>
            </a:r>
            <a:r>
              <a:rPr lang="en-US" altLang="zh-TW" sz="1000" dirty="0">
                <a:solidFill>
                  <a:schemeClr val="bg2"/>
                </a:solidFill>
                <a:latin typeface="Agilent TT Cond" pitchFamily="34" charset="0"/>
                <a:ea typeface="PMingLiU"/>
                <a:cs typeface="PMingLiU"/>
              </a:rPr>
              <a:t>(ARB)</a:t>
            </a:r>
            <a:br>
              <a:rPr lang="en-US" altLang="zh-TW" sz="1000" dirty="0">
                <a:solidFill>
                  <a:schemeClr val="bg2"/>
                </a:solidFill>
                <a:latin typeface="Agilent TT Cond" pitchFamily="34" charset="0"/>
                <a:ea typeface="PMingLiU"/>
                <a:cs typeface="PMingLiU"/>
              </a:rPr>
            </a:br>
            <a:r>
              <a:rPr lang="en-US" altLang="zh-TW" sz="1000" dirty="0">
                <a:latin typeface="Agilent TT Cond" pitchFamily="34" charset="0"/>
                <a:ea typeface="PMingLiU"/>
                <a:cs typeface="PMingLiU"/>
              </a:rPr>
              <a:t>802.11 a/b/g/p/j</a:t>
            </a:r>
            <a:br>
              <a:rPr lang="en-US" altLang="zh-TW" sz="1000" dirty="0">
                <a:latin typeface="Agilent TT Cond" pitchFamily="34" charset="0"/>
                <a:ea typeface="PMingLiU"/>
                <a:cs typeface="PMingLiU"/>
              </a:rPr>
            </a:br>
            <a:r>
              <a:rPr lang="en-US" altLang="zh-TW" sz="1000" dirty="0">
                <a:latin typeface="Agilent TT Cond" pitchFamily="34" charset="0"/>
                <a:ea typeface="PMingLiU"/>
                <a:cs typeface="PMingLiU"/>
              </a:rPr>
              <a:t>802.11n + </a:t>
            </a:r>
            <a:r>
              <a:rPr lang="en-US" altLang="zh-TW" sz="1000" dirty="0" smtClean="0">
                <a:solidFill>
                  <a:srgbClr val="0066FF"/>
                </a:solidFill>
                <a:latin typeface="Agilent TT Cond" pitchFamily="34" charset="0"/>
                <a:ea typeface="PMingLiU"/>
                <a:cs typeface="PMingLiU"/>
              </a:rPr>
              <a:t>MIMO</a:t>
            </a:r>
            <a:r>
              <a:rPr lang="en-US" altLang="zh-TW" sz="1000" dirty="0">
                <a:solidFill>
                  <a:srgbClr val="0066FF"/>
                </a:solidFill>
                <a:latin typeface="Agilent TT Cond" pitchFamily="34" charset="0"/>
                <a:ea typeface="PMingLiU"/>
                <a:cs typeface="PMingLiU"/>
              </a:rPr>
              <a:t/>
            </a:r>
            <a:br>
              <a:rPr lang="en-US" altLang="zh-TW" sz="1000" dirty="0">
                <a:solidFill>
                  <a:srgbClr val="0066FF"/>
                </a:solidFill>
                <a:latin typeface="Agilent TT Cond" pitchFamily="34" charset="0"/>
                <a:ea typeface="PMingLiU"/>
                <a:cs typeface="PMingLiU"/>
              </a:rPr>
            </a:br>
            <a:r>
              <a:rPr lang="en-US" altLang="zh-TW" sz="1000" dirty="0" smtClean="0">
                <a:latin typeface="Agilent TT Cond" pitchFamily="34" charset="0"/>
                <a:ea typeface="PMingLiU"/>
                <a:cs typeface="PMingLiU"/>
              </a:rPr>
              <a:t>802.11ac</a:t>
            </a:r>
          </a:p>
        </p:txBody>
      </p:sp>
      <p:sp>
        <p:nvSpPr>
          <p:cNvPr id="26674" name="Rectangle 62"/>
          <p:cNvSpPr>
            <a:spLocks noChangeArrowheads="1"/>
          </p:cNvSpPr>
          <p:nvPr/>
        </p:nvSpPr>
        <p:spPr bwMode="auto">
          <a:xfrm>
            <a:off x="7416837" y="3106737"/>
            <a:ext cx="1641475" cy="153988"/>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a:latin typeface="Agilent TT Cond" pitchFamily="34" charset="0"/>
                <a:ea typeface="PMingLiU"/>
                <a:cs typeface="PMingLiU"/>
              </a:rPr>
              <a:t>Custom Modulation </a:t>
            </a:r>
            <a:r>
              <a:rPr lang="en-US" altLang="zh-TW" sz="1000">
                <a:solidFill>
                  <a:schemeClr val="bg2"/>
                </a:solidFill>
                <a:latin typeface="Agilent TT Cond" pitchFamily="34" charset="0"/>
                <a:ea typeface="PMingLiU"/>
                <a:cs typeface="PMingLiU"/>
              </a:rPr>
              <a:t>(ARB &amp; RT)</a:t>
            </a:r>
          </a:p>
        </p:txBody>
      </p:sp>
      <p:sp>
        <p:nvSpPr>
          <p:cNvPr id="26675" name="Rectangle 79"/>
          <p:cNvSpPr>
            <a:spLocks noChangeArrowheads="1"/>
          </p:cNvSpPr>
          <p:nvPr/>
        </p:nvSpPr>
        <p:spPr bwMode="auto">
          <a:xfrm>
            <a:off x="6324637" y="4362450"/>
            <a:ext cx="1362075" cy="674687"/>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dirty="0">
                <a:latin typeface="Agilent TT Cond" pitchFamily="34" charset="0"/>
                <a:ea typeface="PMingLiU"/>
                <a:cs typeface="PMingLiU"/>
              </a:rPr>
              <a:t>Vector Signal Generator</a:t>
            </a:r>
            <a:br>
              <a:rPr lang="en-US" altLang="zh-TW" sz="1000" dirty="0">
                <a:latin typeface="Agilent TT Cond" pitchFamily="34" charset="0"/>
                <a:ea typeface="PMingLiU"/>
                <a:cs typeface="PMingLiU"/>
              </a:rPr>
            </a:br>
            <a:r>
              <a:rPr lang="en-US" altLang="zh-TW" sz="900" dirty="0">
                <a:latin typeface="Agilent TT Cond" pitchFamily="34" charset="0"/>
                <a:ea typeface="PMingLiU"/>
                <a:cs typeface="PMingLiU"/>
              </a:rPr>
              <a:t>- N5182A MXG RF</a:t>
            </a:r>
            <a:br>
              <a:rPr lang="en-US" altLang="zh-TW" sz="900" dirty="0">
                <a:latin typeface="Agilent TT Cond" pitchFamily="34" charset="0"/>
                <a:ea typeface="PMingLiU"/>
                <a:cs typeface="PMingLiU"/>
              </a:rPr>
            </a:br>
            <a:r>
              <a:rPr lang="en-US" altLang="zh-TW" sz="900" dirty="0">
                <a:latin typeface="Agilent TT Cond" pitchFamily="34" charset="0"/>
                <a:ea typeface="PMingLiU"/>
                <a:cs typeface="PMingLiU"/>
              </a:rPr>
              <a:t>- N5162A MXG-ATE RF</a:t>
            </a:r>
            <a:br>
              <a:rPr lang="en-US" altLang="zh-TW" sz="900" dirty="0">
                <a:latin typeface="Agilent TT Cond" pitchFamily="34" charset="0"/>
                <a:ea typeface="PMingLiU"/>
                <a:cs typeface="PMingLiU"/>
              </a:rPr>
            </a:br>
            <a:r>
              <a:rPr lang="en-US" altLang="zh-TW" sz="900" dirty="0">
                <a:latin typeface="Agilent TT Cond" pitchFamily="34" charset="0"/>
                <a:ea typeface="PMingLiU"/>
                <a:cs typeface="PMingLiU"/>
              </a:rPr>
              <a:t>- E4438C ESG RF</a:t>
            </a:r>
            <a:br>
              <a:rPr lang="en-US" altLang="zh-TW" sz="900" dirty="0">
                <a:latin typeface="Agilent TT Cond" pitchFamily="34" charset="0"/>
                <a:ea typeface="PMingLiU"/>
                <a:cs typeface="PMingLiU"/>
              </a:rPr>
            </a:br>
            <a:r>
              <a:rPr lang="en-US" altLang="zh-TW" sz="900" dirty="0">
                <a:latin typeface="Agilent TT Cond" pitchFamily="34" charset="0"/>
                <a:ea typeface="PMingLiU"/>
                <a:cs typeface="PMingLiU"/>
              </a:rPr>
              <a:t>- E8267D PSG MW</a:t>
            </a:r>
          </a:p>
        </p:txBody>
      </p:sp>
      <p:sp>
        <p:nvSpPr>
          <p:cNvPr id="26676" name="Rectangle 82"/>
          <p:cNvSpPr>
            <a:spLocks noChangeArrowheads="1"/>
          </p:cNvSpPr>
          <p:nvPr/>
        </p:nvSpPr>
        <p:spPr bwMode="auto">
          <a:xfrm>
            <a:off x="6324637" y="5049837"/>
            <a:ext cx="1362075" cy="298450"/>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a:latin typeface="Agilent TT Cond" pitchFamily="34" charset="0"/>
                <a:ea typeface="PMingLiU"/>
                <a:cs typeface="PMingLiU"/>
              </a:rPr>
              <a:t>Wireless Test Set</a:t>
            </a:r>
            <a:br>
              <a:rPr lang="en-US" altLang="zh-TW" sz="1000">
                <a:latin typeface="Agilent TT Cond" pitchFamily="34" charset="0"/>
                <a:ea typeface="PMingLiU"/>
                <a:cs typeface="PMingLiU"/>
              </a:rPr>
            </a:br>
            <a:r>
              <a:rPr lang="en-US" altLang="zh-TW" sz="1000">
                <a:latin typeface="Agilent TT Cond" pitchFamily="34" charset="0"/>
                <a:ea typeface="PMingLiU"/>
                <a:cs typeface="PMingLiU"/>
              </a:rPr>
              <a:t>- </a:t>
            </a:r>
            <a:r>
              <a:rPr lang="en-US" altLang="zh-TW" sz="900">
                <a:latin typeface="Agilent TT Cond" pitchFamily="34" charset="0"/>
                <a:ea typeface="PMingLiU"/>
                <a:cs typeface="PMingLiU"/>
              </a:rPr>
              <a:t>N8300A</a:t>
            </a:r>
          </a:p>
        </p:txBody>
      </p:sp>
      <p:sp>
        <p:nvSpPr>
          <p:cNvPr id="26677" name="Rectangle 83"/>
          <p:cNvSpPr>
            <a:spLocks noChangeArrowheads="1"/>
          </p:cNvSpPr>
          <p:nvPr/>
        </p:nvSpPr>
        <p:spPr bwMode="auto">
          <a:xfrm>
            <a:off x="6324637" y="5364162"/>
            <a:ext cx="1362075" cy="284163"/>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a:latin typeface="Agilent TT Cond" pitchFamily="34" charset="0"/>
                <a:ea typeface="PMingLiU"/>
                <a:cs typeface="PMingLiU"/>
              </a:rPr>
              <a:t>Logic Analyzer DigRF V3 </a:t>
            </a:r>
            <a:r>
              <a:rPr lang="en-US" altLang="zh-TW" sz="900">
                <a:latin typeface="Agilent TT Cond" pitchFamily="34" charset="0"/>
                <a:ea typeface="PMingLiU"/>
                <a:cs typeface="PMingLiU"/>
              </a:rPr>
              <a:t>- 16800/16900</a:t>
            </a:r>
          </a:p>
        </p:txBody>
      </p:sp>
      <p:sp>
        <p:nvSpPr>
          <p:cNvPr id="234562" name="Text Box 118"/>
          <p:cNvSpPr txBox="1">
            <a:spLocks noChangeArrowheads="1"/>
          </p:cNvSpPr>
          <p:nvPr/>
        </p:nvSpPr>
        <p:spPr bwMode="auto">
          <a:xfrm>
            <a:off x="6475450" y="4000500"/>
            <a:ext cx="1060450" cy="412750"/>
          </a:xfrm>
          <a:prstGeom prst="rect">
            <a:avLst/>
          </a:prstGeom>
          <a:noFill/>
          <a:ln w="9525">
            <a:noFill/>
            <a:miter lim="800000"/>
            <a:headEnd/>
            <a:tailEnd/>
          </a:ln>
        </p:spPr>
        <p:txBody>
          <a:bodyPr lIns="0" rIns="0">
            <a:spAutoFit/>
          </a:bodyPr>
          <a:lstStyle/>
          <a:p>
            <a:pPr algn="ctr" eaLnBrk="0" hangingPunct="0">
              <a:lnSpc>
                <a:spcPct val="95000"/>
              </a:lnSpc>
              <a:spcBef>
                <a:spcPct val="50000"/>
              </a:spcBef>
              <a:spcAft>
                <a:spcPct val="50000"/>
              </a:spcAft>
              <a:defRPr/>
            </a:pPr>
            <a:r>
              <a:rPr lang="en-US" sz="1100">
                <a:solidFill>
                  <a:schemeClr val="tx2"/>
                </a:solidFill>
                <a:effectLst>
                  <a:outerShdw blurRad="38100" dist="38100" dir="2700000" algn="tl">
                    <a:srgbClr val="C0C0C0"/>
                  </a:outerShdw>
                </a:effectLst>
                <a:latin typeface="Agilent TT Cond" pitchFamily="34" charset="0"/>
              </a:rPr>
              <a:t>Signal Generator Support</a:t>
            </a:r>
          </a:p>
        </p:txBody>
      </p:sp>
      <p:sp>
        <p:nvSpPr>
          <p:cNvPr id="26679" name="Rectangle 101"/>
          <p:cNvSpPr>
            <a:spLocks noChangeArrowheads="1"/>
          </p:cNvSpPr>
          <p:nvPr/>
        </p:nvSpPr>
        <p:spPr bwMode="auto">
          <a:xfrm>
            <a:off x="5103850" y="5094287"/>
            <a:ext cx="1190625" cy="414338"/>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a:latin typeface="Agilent TT Cond" pitchFamily="34" charset="0"/>
                <a:ea typeface="PMingLiU"/>
                <a:cs typeface="PMingLiU"/>
              </a:rPr>
              <a:t>Waveform Licensing</a:t>
            </a:r>
            <a:br>
              <a:rPr lang="en-US" altLang="zh-TW" sz="1000">
                <a:latin typeface="Agilent TT Cond" pitchFamily="34" charset="0"/>
                <a:ea typeface="PMingLiU"/>
                <a:cs typeface="PMingLiU"/>
              </a:rPr>
            </a:br>
            <a:r>
              <a:rPr lang="en-US" altLang="zh-TW" sz="900">
                <a:latin typeface="Agilent TT Cond" pitchFamily="34" charset="0"/>
                <a:ea typeface="PMingLiU"/>
                <a:cs typeface="PMingLiU"/>
              </a:rPr>
              <a:t>- 5-pack perpetual</a:t>
            </a:r>
            <a:br>
              <a:rPr lang="en-US" altLang="zh-TW" sz="900">
                <a:latin typeface="Agilent TT Cond" pitchFamily="34" charset="0"/>
                <a:ea typeface="PMingLiU"/>
                <a:cs typeface="PMingLiU"/>
              </a:rPr>
            </a:br>
            <a:r>
              <a:rPr lang="en-US" altLang="zh-TW" sz="900">
                <a:latin typeface="Agilent TT Cond" pitchFamily="34" charset="0"/>
                <a:ea typeface="PMingLiU"/>
                <a:cs typeface="PMingLiU"/>
              </a:rPr>
              <a:t>- 50-pack perpetual</a:t>
            </a:r>
          </a:p>
        </p:txBody>
      </p:sp>
      <p:sp>
        <p:nvSpPr>
          <p:cNvPr id="26680" name="Rectangle 103"/>
          <p:cNvSpPr>
            <a:spLocks noChangeArrowheads="1"/>
          </p:cNvSpPr>
          <p:nvPr/>
        </p:nvSpPr>
        <p:spPr bwMode="auto">
          <a:xfrm>
            <a:off x="5103850" y="4362450"/>
            <a:ext cx="1190625" cy="414337"/>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dirty="0">
                <a:latin typeface="Agilent TT Cond" pitchFamily="34" charset="0"/>
                <a:ea typeface="PMingLiU"/>
                <a:cs typeface="PMingLiU"/>
              </a:rPr>
              <a:t>Fixed</a:t>
            </a:r>
            <a:br>
              <a:rPr lang="en-US" altLang="zh-TW" sz="1000" dirty="0">
                <a:latin typeface="Agilent TT Cond" pitchFamily="34" charset="0"/>
                <a:ea typeface="PMingLiU"/>
                <a:cs typeface="PMingLiU"/>
              </a:rPr>
            </a:br>
            <a:r>
              <a:rPr lang="en-US" altLang="zh-TW" sz="900" dirty="0">
                <a:latin typeface="Agilent TT Cond" pitchFamily="34" charset="0"/>
                <a:ea typeface="PMingLiU"/>
                <a:cs typeface="PMingLiU"/>
              </a:rPr>
              <a:t>- perpetual </a:t>
            </a:r>
            <a:br>
              <a:rPr lang="en-US" altLang="zh-TW" sz="900" dirty="0">
                <a:latin typeface="Agilent TT Cond" pitchFamily="34" charset="0"/>
                <a:ea typeface="PMingLiU"/>
                <a:cs typeface="PMingLiU"/>
              </a:rPr>
            </a:br>
            <a:r>
              <a:rPr lang="en-US" altLang="zh-TW" sz="900" dirty="0">
                <a:latin typeface="Agilent TT Cond" pitchFamily="34" charset="0"/>
                <a:ea typeface="PMingLiU"/>
                <a:cs typeface="PMingLiU"/>
              </a:rPr>
              <a:t>- 1 month time-based</a:t>
            </a:r>
          </a:p>
        </p:txBody>
      </p:sp>
      <p:sp>
        <p:nvSpPr>
          <p:cNvPr id="26681" name="Rectangle 105"/>
          <p:cNvSpPr>
            <a:spLocks noChangeArrowheads="1"/>
          </p:cNvSpPr>
          <p:nvPr/>
        </p:nvSpPr>
        <p:spPr bwMode="auto">
          <a:xfrm>
            <a:off x="5103850" y="5530850"/>
            <a:ext cx="1190625" cy="284162"/>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a:latin typeface="Agilent TT Cond" pitchFamily="34" charset="0"/>
                <a:ea typeface="PMingLiU"/>
                <a:cs typeface="PMingLiU"/>
              </a:rPr>
              <a:t>Trial License</a:t>
            </a:r>
            <a:br>
              <a:rPr lang="en-US" altLang="zh-TW" sz="1000">
                <a:latin typeface="Agilent TT Cond" pitchFamily="34" charset="0"/>
                <a:ea typeface="PMingLiU"/>
                <a:cs typeface="PMingLiU"/>
              </a:rPr>
            </a:br>
            <a:r>
              <a:rPr lang="en-US" altLang="zh-TW" sz="900">
                <a:latin typeface="Agilent TT Cond" pitchFamily="34" charset="0"/>
                <a:ea typeface="PMingLiU"/>
                <a:cs typeface="PMingLiU"/>
              </a:rPr>
              <a:t>- 14-day time-based</a:t>
            </a:r>
          </a:p>
        </p:txBody>
      </p:sp>
      <p:sp>
        <p:nvSpPr>
          <p:cNvPr id="26682" name="Rectangle 106"/>
          <p:cNvSpPr>
            <a:spLocks noChangeArrowheads="1"/>
          </p:cNvSpPr>
          <p:nvPr/>
        </p:nvSpPr>
        <p:spPr bwMode="auto">
          <a:xfrm>
            <a:off x="5103850" y="4795837"/>
            <a:ext cx="1190625" cy="284163"/>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dirty="0">
                <a:latin typeface="Agilent TT Cond" pitchFamily="34" charset="0"/>
                <a:ea typeface="PMingLiU"/>
                <a:cs typeface="PMingLiU"/>
              </a:rPr>
              <a:t>Transportable</a:t>
            </a:r>
            <a:br>
              <a:rPr lang="en-US" altLang="zh-TW" sz="1000" dirty="0">
                <a:latin typeface="Agilent TT Cond" pitchFamily="34" charset="0"/>
                <a:ea typeface="PMingLiU"/>
                <a:cs typeface="PMingLiU"/>
              </a:rPr>
            </a:br>
            <a:r>
              <a:rPr lang="en-US" altLang="zh-TW" sz="900" dirty="0">
                <a:latin typeface="Agilent TT Cond" pitchFamily="34" charset="0"/>
                <a:ea typeface="PMingLiU"/>
                <a:cs typeface="PMingLiU"/>
              </a:rPr>
              <a:t>- perpetual</a:t>
            </a:r>
          </a:p>
        </p:txBody>
      </p:sp>
      <p:sp>
        <p:nvSpPr>
          <p:cNvPr id="234567" name="Text Box 119"/>
          <p:cNvSpPr txBox="1">
            <a:spLocks noChangeArrowheads="1"/>
          </p:cNvSpPr>
          <p:nvPr/>
        </p:nvSpPr>
        <p:spPr bwMode="auto">
          <a:xfrm>
            <a:off x="5162587" y="4000500"/>
            <a:ext cx="1079500" cy="412750"/>
          </a:xfrm>
          <a:prstGeom prst="rect">
            <a:avLst/>
          </a:prstGeom>
          <a:noFill/>
          <a:ln w="9525">
            <a:noFill/>
            <a:miter lim="800000"/>
            <a:headEnd/>
            <a:tailEnd/>
          </a:ln>
        </p:spPr>
        <p:txBody>
          <a:bodyPr lIns="0" rIns="0">
            <a:spAutoFit/>
          </a:bodyPr>
          <a:lstStyle/>
          <a:p>
            <a:pPr algn="ctr" eaLnBrk="0" hangingPunct="0">
              <a:lnSpc>
                <a:spcPct val="95000"/>
              </a:lnSpc>
              <a:spcBef>
                <a:spcPct val="50000"/>
              </a:spcBef>
              <a:spcAft>
                <a:spcPct val="50000"/>
              </a:spcAft>
              <a:defRPr/>
            </a:pPr>
            <a:r>
              <a:rPr lang="en-US" sz="1100">
                <a:solidFill>
                  <a:schemeClr val="tx2"/>
                </a:solidFill>
                <a:effectLst>
                  <a:outerShdw blurRad="38100" dist="38100" dir="2700000" algn="tl">
                    <a:srgbClr val="C0C0C0"/>
                  </a:outerShdw>
                </a:effectLst>
                <a:latin typeface="Agilent TT Cond" pitchFamily="34" charset="0"/>
              </a:rPr>
              <a:t>Signal Studio</a:t>
            </a:r>
            <a:br>
              <a:rPr lang="en-US" sz="1100">
                <a:solidFill>
                  <a:schemeClr val="tx2"/>
                </a:solidFill>
                <a:effectLst>
                  <a:outerShdw blurRad="38100" dist="38100" dir="2700000" algn="tl">
                    <a:srgbClr val="C0C0C0"/>
                  </a:outerShdw>
                </a:effectLst>
                <a:latin typeface="Agilent TT Cond" pitchFamily="34" charset="0"/>
              </a:rPr>
            </a:br>
            <a:r>
              <a:rPr lang="en-US" sz="1100">
                <a:solidFill>
                  <a:schemeClr val="tx2"/>
                </a:solidFill>
                <a:effectLst>
                  <a:outerShdw blurRad="38100" dist="38100" dir="2700000" algn="tl">
                    <a:srgbClr val="C0C0C0"/>
                  </a:outerShdw>
                </a:effectLst>
                <a:latin typeface="Agilent TT Cond" pitchFamily="34" charset="0"/>
              </a:rPr>
              <a:t>Flexible Licensing</a:t>
            </a:r>
          </a:p>
        </p:txBody>
      </p:sp>
      <p:sp>
        <p:nvSpPr>
          <p:cNvPr id="26684" name="Rectangle 79"/>
          <p:cNvSpPr>
            <a:spLocks noChangeArrowheads="1"/>
          </p:cNvSpPr>
          <p:nvPr/>
        </p:nvSpPr>
        <p:spPr bwMode="auto">
          <a:xfrm>
            <a:off x="7718462" y="5314950"/>
            <a:ext cx="1319213" cy="544512"/>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a:latin typeface="Agilent TT Cond" pitchFamily="34" charset="0"/>
                <a:ea typeface="PMingLiU"/>
                <a:cs typeface="PMingLiU"/>
              </a:rPr>
              <a:t>Baseband Studio</a:t>
            </a:r>
            <a:br>
              <a:rPr lang="en-US" altLang="zh-TW" sz="1000">
                <a:latin typeface="Agilent TT Cond" pitchFamily="34" charset="0"/>
                <a:ea typeface="PMingLiU"/>
                <a:cs typeface="PMingLiU"/>
              </a:rPr>
            </a:br>
            <a:r>
              <a:rPr lang="en-US" altLang="zh-TW" sz="900">
                <a:latin typeface="Agilent TT Cond" pitchFamily="34" charset="0"/>
                <a:ea typeface="PMingLiU"/>
                <a:cs typeface="PMingLiU"/>
              </a:rPr>
              <a:t>- Digital, RF, MW</a:t>
            </a:r>
            <a:br>
              <a:rPr lang="en-US" altLang="zh-TW" sz="900">
                <a:latin typeface="Agilent TT Cond" pitchFamily="34" charset="0"/>
                <a:ea typeface="PMingLiU"/>
                <a:cs typeface="PMingLiU"/>
              </a:rPr>
            </a:br>
            <a:r>
              <a:rPr lang="en-US" altLang="zh-TW" sz="900">
                <a:latin typeface="Agilent TT Cond" pitchFamily="34" charset="0"/>
                <a:ea typeface="PMingLiU"/>
                <a:cs typeface="PMingLiU"/>
              </a:rPr>
              <a:t>- Single Channel Fading</a:t>
            </a:r>
            <a:br>
              <a:rPr lang="en-US" altLang="zh-TW" sz="900">
                <a:latin typeface="Agilent TT Cond" pitchFamily="34" charset="0"/>
                <a:ea typeface="PMingLiU"/>
                <a:cs typeface="PMingLiU"/>
              </a:rPr>
            </a:br>
            <a:r>
              <a:rPr lang="en-US" altLang="zh-TW" sz="900">
                <a:latin typeface="Agilent TT Cond" pitchFamily="34" charset="0"/>
                <a:ea typeface="PMingLiU"/>
                <a:cs typeface="PMingLiU"/>
              </a:rPr>
              <a:t>- Dual Channel Fading</a:t>
            </a:r>
          </a:p>
        </p:txBody>
      </p:sp>
      <p:sp>
        <p:nvSpPr>
          <p:cNvPr id="234569" name="Text Box 118"/>
          <p:cNvSpPr txBox="1">
            <a:spLocks noChangeArrowheads="1"/>
          </p:cNvSpPr>
          <p:nvPr/>
        </p:nvSpPr>
        <p:spPr bwMode="auto">
          <a:xfrm>
            <a:off x="7839112" y="4000500"/>
            <a:ext cx="1076325" cy="412750"/>
          </a:xfrm>
          <a:prstGeom prst="rect">
            <a:avLst/>
          </a:prstGeom>
          <a:noFill/>
          <a:ln w="9525">
            <a:noFill/>
            <a:miter lim="800000"/>
            <a:headEnd/>
            <a:tailEnd/>
          </a:ln>
        </p:spPr>
        <p:txBody>
          <a:bodyPr lIns="0" rIns="0">
            <a:spAutoFit/>
          </a:bodyPr>
          <a:lstStyle/>
          <a:p>
            <a:pPr algn="ctr" eaLnBrk="0" hangingPunct="0">
              <a:lnSpc>
                <a:spcPct val="95000"/>
              </a:lnSpc>
              <a:spcBef>
                <a:spcPct val="50000"/>
              </a:spcBef>
              <a:spcAft>
                <a:spcPct val="50000"/>
              </a:spcAft>
              <a:defRPr/>
            </a:pPr>
            <a:r>
              <a:rPr lang="en-US" sz="1100">
                <a:solidFill>
                  <a:schemeClr val="tx2"/>
                </a:solidFill>
                <a:effectLst>
                  <a:outerShdw blurRad="38100" dist="38100" dir="2700000" algn="tl">
                    <a:srgbClr val="C0C0C0"/>
                  </a:outerShdw>
                </a:effectLst>
                <a:latin typeface="Agilent TT Cond" pitchFamily="34" charset="0"/>
              </a:rPr>
              <a:t>Channel Emulator</a:t>
            </a:r>
            <a:br>
              <a:rPr lang="en-US" sz="1100">
                <a:solidFill>
                  <a:schemeClr val="tx2"/>
                </a:solidFill>
                <a:effectLst>
                  <a:outerShdw blurRad="38100" dist="38100" dir="2700000" algn="tl">
                    <a:srgbClr val="C0C0C0"/>
                  </a:outerShdw>
                </a:effectLst>
                <a:latin typeface="Agilent TT Cond" pitchFamily="34" charset="0"/>
              </a:rPr>
            </a:br>
            <a:r>
              <a:rPr lang="en-US" sz="1100">
                <a:solidFill>
                  <a:schemeClr val="tx2"/>
                </a:solidFill>
                <a:effectLst>
                  <a:outerShdw blurRad="38100" dist="38100" dir="2700000" algn="tl">
                    <a:srgbClr val="C0C0C0"/>
                  </a:outerShdw>
                </a:effectLst>
                <a:latin typeface="Agilent TT Cond" pitchFamily="34" charset="0"/>
              </a:rPr>
              <a:t>Support</a:t>
            </a:r>
          </a:p>
        </p:txBody>
      </p:sp>
      <p:sp>
        <p:nvSpPr>
          <p:cNvPr id="26686" name="Rectangle 81"/>
          <p:cNvSpPr>
            <a:spLocks noChangeArrowheads="1"/>
          </p:cNvSpPr>
          <p:nvPr/>
        </p:nvSpPr>
        <p:spPr bwMode="auto">
          <a:xfrm>
            <a:off x="7718462" y="4362450"/>
            <a:ext cx="1319213" cy="935037"/>
          </a:xfrm>
          <a:prstGeom prst="rect">
            <a:avLst/>
          </a:prstGeom>
          <a:solidFill>
            <a:srgbClr val="FFFFFF"/>
          </a:solidFill>
          <a:ln w="9525">
            <a:solidFill>
              <a:schemeClr val="tx1"/>
            </a:solidFill>
            <a:miter lim="800000"/>
            <a:headEnd/>
            <a:tailEnd/>
          </a:ln>
        </p:spPr>
        <p:txBody>
          <a:bodyPr tIns="0" rIns="0" bIns="0">
            <a:spAutoFit/>
          </a:bodyPr>
          <a:lstStyle/>
          <a:p>
            <a:pPr eaLnBrk="0" hangingPunct="0">
              <a:lnSpc>
                <a:spcPct val="95000"/>
              </a:lnSpc>
              <a:spcBef>
                <a:spcPct val="50000"/>
              </a:spcBef>
              <a:spcAft>
                <a:spcPct val="50000"/>
              </a:spcAft>
            </a:pPr>
            <a:r>
              <a:rPr lang="en-US" altLang="zh-TW" sz="1000">
                <a:latin typeface="Agilent TT Cond" pitchFamily="34" charset="0"/>
                <a:ea typeface="PMingLiU"/>
                <a:cs typeface="PMingLiU"/>
              </a:rPr>
              <a:t>N5106A PXB</a:t>
            </a:r>
            <a:br>
              <a:rPr lang="en-US" altLang="zh-TW" sz="1000">
                <a:latin typeface="Agilent TT Cond" pitchFamily="34" charset="0"/>
                <a:ea typeface="PMingLiU"/>
                <a:cs typeface="PMingLiU"/>
              </a:rPr>
            </a:br>
            <a:r>
              <a:rPr lang="en-US" altLang="zh-TW" sz="900">
                <a:latin typeface="Agilent TT Cond" pitchFamily="34" charset="0"/>
                <a:ea typeface="PMingLiU"/>
                <a:cs typeface="PMingLiU"/>
              </a:rPr>
              <a:t>- Digital, RF, MW</a:t>
            </a:r>
            <a:br>
              <a:rPr lang="en-US" altLang="zh-TW" sz="900">
                <a:latin typeface="Agilent TT Cond" pitchFamily="34" charset="0"/>
                <a:ea typeface="PMingLiU"/>
                <a:cs typeface="PMingLiU"/>
              </a:rPr>
            </a:br>
            <a:r>
              <a:rPr lang="en-US" altLang="zh-TW" sz="900">
                <a:latin typeface="Agilent TT Cond" pitchFamily="34" charset="0"/>
                <a:ea typeface="PMingLiU"/>
                <a:cs typeface="PMingLiU"/>
              </a:rPr>
              <a:t>- 1 to 4 Ch. BBG</a:t>
            </a:r>
            <a:br>
              <a:rPr lang="en-US" altLang="zh-TW" sz="900">
                <a:latin typeface="Agilent TT Cond" pitchFamily="34" charset="0"/>
                <a:ea typeface="PMingLiU"/>
                <a:cs typeface="PMingLiU"/>
              </a:rPr>
            </a:br>
            <a:r>
              <a:rPr lang="en-US" altLang="zh-TW" sz="900">
                <a:latin typeface="Agilent TT Cond" pitchFamily="34" charset="0"/>
                <a:ea typeface="PMingLiU"/>
                <a:cs typeface="PMingLiU"/>
              </a:rPr>
              <a:t>- Single Channel Fading</a:t>
            </a:r>
            <a:br>
              <a:rPr lang="en-US" altLang="zh-TW" sz="900">
                <a:latin typeface="Agilent TT Cond" pitchFamily="34" charset="0"/>
                <a:ea typeface="PMingLiU"/>
                <a:cs typeface="PMingLiU"/>
              </a:rPr>
            </a:br>
            <a:r>
              <a:rPr lang="en-US" altLang="zh-TW" sz="900">
                <a:latin typeface="Agilent TT Cond" pitchFamily="34" charset="0"/>
                <a:ea typeface="PMingLiU"/>
                <a:cs typeface="PMingLiU"/>
              </a:rPr>
              <a:t>- Multi-Channel Fading</a:t>
            </a:r>
            <a:br>
              <a:rPr lang="en-US" altLang="zh-TW" sz="900">
                <a:latin typeface="Agilent TT Cond" pitchFamily="34" charset="0"/>
                <a:ea typeface="PMingLiU"/>
                <a:cs typeface="PMingLiU"/>
              </a:rPr>
            </a:br>
            <a:r>
              <a:rPr lang="en-US" altLang="zh-TW" sz="900">
                <a:latin typeface="Agilent TT Cond" pitchFamily="34" charset="0"/>
                <a:ea typeface="PMingLiU"/>
                <a:cs typeface="PMingLiU"/>
              </a:rPr>
              <a:t>- MIMO Fading</a:t>
            </a:r>
            <a:br>
              <a:rPr lang="en-US" altLang="zh-TW" sz="900">
                <a:latin typeface="Agilent TT Cond" pitchFamily="34" charset="0"/>
                <a:ea typeface="PMingLiU"/>
                <a:cs typeface="PMingLiU"/>
              </a:rPr>
            </a:br>
            <a:r>
              <a:rPr lang="en-US" altLang="zh-TW" sz="900">
                <a:latin typeface="Agilent TT Cond" pitchFamily="34" charset="0"/>
                <a:ea typeface="PMingLiU"/>
                <a:cs typeface="PMingLiU"/>
              </a:rPr>
              <a:t>- RF to RF Fading</a:t>
            </a:r>
          </a:p>
        </p:txBody>
      </p:sp>
      <p:sp>
        <p:nvSpPr>
          <p:cNvPr id="26687" name="Line 80"/>
          <p:cNvSpPr>
            <a:spLocks noChangeShapeType="1"/>
          </p:cNvSpPr>
          <p:nvPr/>
        </p:nvSpPr>
        <p:spPr bwMode="auto">
          <a:xfrm>
            <a:off x="5049875" y="2185987"/>
            <a:ext cx="122237" cy="0"/>
          </a:xfrm>
          <a:prstGeom prst="line">
            <a:avLst/>
          </a:prstGeom>
          <a:noFill/>
          <a:ln w="38100">
            <a:solidFill>
              <a:schemeClr val="accent2"/>
            </a:solidFill>
            <a:round/>
            <a:headEnd/>
            <a:tailEnd/>
          </a:ln>
        </p:spPr>
        <p:txBody>
          <a:bodyPr lIns="0" tIns="0" rIns="109728" bIns="0" anchor="ctr">
            <a:spAutoFit/>
          </a:bodyPr>
          <a:lstStyle/>
          <a:p>
            <a:endParaRPr lang="en-US" dirty="0">
              <a:latin typeface="Agilent TT Cond" pitchFamily="34" charset="0"/>
            </a:endParaRPr>
          </a:p>
        </p:txBody>
      </p:sp>
      <p:sp>
        <p:nvSpPr>
          <p:cNvPr id="26688" name="Line 81"/>
          <p:cNvSpPr>
            <a:spLocks noChangeShapeType="1"/>
          </p:cNvSpPr>
          <p:nvPr/>
        </p:nvSpPr>
        <p:spPr bwMode="auto">
          <a:xfrm>
            <a:off x="4935575" y="2328862"/>
            <a:ext cx="122237" cy="0"/>
          </a:xfrm>
          <a:prstGeom prst="line">
            <a:avLst/>
          </a:prstGeom>
          <a:noFill/>
          <a:ln w="38100">
            <a:solidFill>
              <a:schemeClr val="accent2"/>
            </a:solidFill>
            <a:round/>
            <a:headEnd/>
            <a:tailEnd/>
          </a:ln>
        </p:spPr>
        <p:txBody>
          <a:bodyPr lIns="0" tIns="0" rIns="109728" bIns="0" anchor="ctr">
            <a:spAutoFit/>
          </a:bodyPr>
          <a:lstStyle/>
          <a:p>
            <a:endParaRPr lang="en-US" dirty="0">
              <a:latin typeface="Agilent TT Cond" pitchFamily="34" charset="0"/>
            </a:endParaRPr>
          </a:p>
        </p:txBody>
      </p:sp>
      <p:sp>
        <p:nvSpPr>
          <p:cNvPr id="26689" name="Rectangle 61"/>
          <p:cNvSpPr>
            <a:spLocks noChangeArrowheads="1"/>
          </p:cNvSpPr>
          <p:nvPr/>
        </p:nvSpPr>
        <p:spPr bwMode="auto">
          <a:xfrm>
            <a:off x="4849850" y="5367337"/>
            <a:ext cx="27940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a:solidFill>
                  <a:schemeClr val="bg1"/>
                </a:solidFill>
                <a:latin typeface="Agilent TT Cond" pitchFamily="34" charset="0"/>
              </a:rPr>
              <a:t>NEW</a:t>
            </a:r>
          </a:p>
        </p:txBody>
      </p:sp>
      <p:sp>
        <p:nvSpPr>
          <p:cNvPr id="26690" name="Rectangle 61"/>
          <p:cNvSpPr>
            <a:spLocks noChangeArrowheads="1"/>
          </p:cNvSpPr>
          <p:nvPr/>
        </p:nvSpPr>
        <p:spPr bwMode="auto">
          <a:xfrm>
            <a:off x="5568286" y="2603776"/>
            <a:ext cx="27940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a:solidFill>
                  <a:schemeClr val="bg1"/>
                </a:solidFill>
                <a:latin typeface="Agilent TT Cond" pitchFamily="34" charset="0"/>
              </a:rPr>
              <a:t>NEW</a:t>
            </a:r>
          </a:p>
        </p:txBody>
      </p:sp>
      <p:sp>
        <p:nvSpPr>
          <p:cNvPr id="26691" name="Rectangle 57"/>
          <p:cNvSpPr>
            <a:spLocks noChangeArrowheads="1"/>
          </p:cNvSpPr>
          <p:nvPr/>
        </p:nvSpPr>
        <p:spPr bwMode="auto">
          <a:xfrm>
            <a:off x="8613812" y="4387850"/>
            <a:ext cx="36195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a:solidFill>
                  <a:schemeClr val="bg1"/>
                </a:solidFill>
                <a:latin typeface="Agilent TT Cond" pitchFamily="34" charset="0"/>
              </a:rPr>
              <a:t>UPDATE</a:t>
            </a:r>
          </a:p>
        </p:txBody>
      </p:sp>
      <p:sp>
        <p:nvSpPr>
          <p:cNvPr id="26692" name="Rectangle 61"/>
          <p:cNvSpPr>
            <a:spLocks noChangeArrowheads="1"/>
          </p:cNvSpPr>
          <p:nvPr/>
        </p:nvSpPr>
        <p:spPr bwMode="auto">
          <a:xfrm>
            <a:off x="274675" y="2011362"/>
            <a:ext cx="27940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dirty="0">
                <a:solidFill>
                  <a:schemeClr val="bg1"/>
                </a:solidFill>
                <a:latin typeface="Agilent TT Cond" pitchFamily="34" charset="0"/>
              </a:rPr>
              <a:t>NEW</a:t>
            </a:r>
          </a:p>
        </p:txBody>
      </p:sp>
      <p:sp>
        <p:nvSpPr>
          <p:cNvPr id="26693" name="Rectangle 61"/>
          <p:cNvSpPr>
            <a:spLocks noChangeArrowheads="1"/>
          </p:cNvSpPr>
          <p:nvPr/>
        </p:nvSpPr>
        <p:spPr bwMode="auto">
          <a:xfrm>
            <a:off x="2106595" y="2714625"/>
            <a:ext cx="27940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a:solidFill>
                  <a:schemeClr val="bg1"/>
                </a:solidFill>
                <a:latin typeface="Agilent TT Cond" pitchFamily="34" charset="0"/>
              </a:rPr>
              <a:t>NEW</a:t>
            </a:r>
          </a:p>
        </p:txBody>
      </p:sp>
      <p:sp>
        <p:nvSpPr>
          <p:cNvPr id="76" name="Rectangle 41"/>
          <p:cNvSpPr>
            <a:spLocks noChangeArrowheads="1"/>
          </p:cNvSpPr>
          <p:nvPr/>
        </p:nvSpPr>
        <p:spPr bwMode="auto">
          <a:xfrm>
            <a:off x="5651536" y="2051862"/>
            <a:ext cx="1636713" cy="146194"/>
          </a:xfrm>
          <a:prstGeom prst="rect">
            <a:avLst/>
          </a:prstGeom>
          <a:solidFill>
            <a:srgbClr val="EAEAEA"/>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dirty="0" smtClean="0">
                <a:latin typeface="Agilent TT Cond" pitchFamily="34" charset="0"/>
                <a:ea typeface="PMingLiU"/>
                <a:cs typeface="PMingLiU"/>
              </a:rPr>
              <a:t>Pulse Train</a:t>
            </a:r>
            <a:endParaRPr lang="en-US" altLang="zh-TW" sz="1000" dirty="0">
              <a:latin typeface="Agilent TT Cond" pitchFamily="34" charset="0"/>
              <a:ea typeface="PMingLiU"/>
              <a:cs typeface="PMingLiU"/>
            </a:endParaRPr>
          </a:p>
        </p:txBody>
      </p:sp>
      <p:sp>
        <p:nvSpPr>
          <p:cNvPr id="77" name="Rectangle 44"/>
          <p:cNvSpPr>
            <a:spLocks noChangeArrowheads="1"/>
          </p:cNvSpPr>
          <p:nvPr/>
        </p:nvSpPr>
        <p:spPr bwMode="auto">
          <a:xfrm>
            <a:off x="5656299" y="2805109"/>
            <a:ext cx="1636713" cy="146194"/>
          </a:xfrm>
          <a:prstGeom prst="rect">
            <a:avLst/>
          </a:prstGeom>
          <a:solidFill>
            <a:schemeClr val="bg1"/>
          </a:solidFill>
          <a:ln w="9525">
            <a:solidFill>
              <a:schemeClr val="tx1"/>
            </a:solidFill>
            <a:miter lim="800000"/>
            <a:headEnd/>
            <a:tailEnd/>
          </a:ln>
        </p:spPr>
        <p:txBody>
          <a:bodyPr lIns="0" tIns="0" rIns="0" bIns="0">
            <a:spAutoFit/>
          </a:bodyPr>
          <a:lstStyle/>
          <a:p>
            <a:pPr algn="ctr" eaLnBrk="0" hangingPunct="0">
              <a:lnSpc>
                <a:spcPct val="95000"/>
              </a:lnSpc>
              <a:spcBef>
                <a:spcPct val="50000"/>
              </a:spcBef>
              <a:spcAft>
                <a:spcPct val="50000"/>
              </a:spcAft>
            </a:pPr>
            <a:r>
              <a:rPr lang="en-US" altLang="zh-TW" sz="1000" dirty="0" smtClean="0">
                <a:latin typeface="Agilent TT Cond" pitchFamily="34" charset="0"/>
                <a:ea typeface="PMingLiU"/>
                <a:cs typeface="PMingLiU"/>
              </a:rPr>
              <a:t>GLONASS</a:t>
            </a:r>
            <a:endParaRPr lang="en-US" altLang="zh-TW" sz="1000" dirty="0">
              <a:latin typeface="Agilent TT Cond" pitchFamily="34" charset="0"/>
              <a:ea typeface="PMingLiU"/>
              <a:cs typeface="PMingLiU"/>
            </a:endParaRPr>
          </a:p>
        </p:txBody>
      </p:sp>
      <p:sp>
        <p:nvSpPr>
          <p:cNvPr id="78" name="AutoShape 86"/>
          <p:cNvSpPr>
            <a:spLocks noChangeArrowheads="1"/>
          </p:cNvSpPr>
          <p:nvPr/>
        </p:nvSpPr>
        <p:spPr bwMode="black">
          <a:xfrm>
            <a:off x="5568286" y="2840647"/>
            <a:ext cx="336659" cy="79690"/>
          </a:xfrm>
          <a:prstGeom prst="chevron">
            <a:avLst>
              <a:gd name="adj" fmla="val 78314"/>
            </a:avLst>
          </a:prstGeom>
          <a:solidFill>
            <a:srgbClr val="99FF99"/>
          </a:solidFill>
          <a:ln w="9525" algn="ctr">
            <a:solidFill>
              <a:schemeClr val="tx1"/>
            </a:solidFill>
            <a:miter lim="800000"/>
            <a:headEnd/>
            <a:tailEnd/>
          </a:ln>
        </p:spPr>
        <p:txBody>
          <a:bodyPr wrap="none" lIns="0" tIns="0" rIns="0" bIns="0"/>
          <a:lstStyle/>
          <a:p>
            <a:pPr algn="ctr" eaLnBrk="0" hangingPunct="0">
              <a:lnSpc>
                <a:spcPct val="95000"/>
              </a:lnSpc>
              <a:spcBef>
                <a:spcPct val="50000"/>
              </a:spcBef>
              <a:spcAft>
                <a:spcPct val="50000"/>
              </a:spcAft>
            </a:pPr>
            <a:endParaRPr lang="en-US" sz="800" dirty="0">
              <a:latin typeface="Agilent TT Cond" pitchFamily="34" charset="0"/>
            </a:endParaRPr>
          </a:p>
        </p:txBody>
      </p:sp>
      <p:sp>
        <p:nvSpPr>
          <p:cNvPr id="80" name="AutoShape 86"/>
          <p:cNvSpPr>
            <a:spLocks noChangeArrowheads="1"/>
          </p:cNvSpPr>
          <p:nvPr/>
        </p:nvSpPr>
        <p:spPr bwMode="black">
          <a:xfrm>
            <a:off x="2106595" y="3007668"/>
            <a:ext cx="336659" cy="79690"/>
          </a:xfrm>
          <a:prstGeom prst="chevron">
            <a:avLst>
              <a:gd name="adj" fmla="val 78314"/>
            </a:avLst>
          </a:prstGeom>
          <a:solidFill>
            <a:srgbClr val="99FF99"/>
          </a:solidFill>
          <a:ln w="9525" algn="ctr">
            <a:solidFill>
              <a:schemeClr val="tx1"/>
            </a:solidFill>
            <a:miter lim="800000"/>
            <a:headEnd/>
            <a:tailEnd/>
          </a:ln>
        </p:spPr>
        <p:txBody>
          <a:bodyPr wrap="none" lIns="0" tIns="0" rIns="0" bIns="0"/>
          <a:lstStyle/>
          <a:p>
            <a:pPr algn="ctr" eaLnBrk="0" hangingPunct="0">
              <a:lnSpc>
                <a:spcPct val="95000"/>
              </a:lnSpc>
              <a:spcBef>
                <a:spcPct val="50000"/>
              </a:spcBef>
              <a:spcAft>
                <a:spcPct val="50000"/>
              </a:spcAft>
            </a:pPr>
            <a:endParaRPr lang="en-US" sz="800" dirty="0">
              <a:latin typeface="Agilent TT Cond" pitchFamily="34" charset="0"/>
            </a:endParaRPr>
          </a:p>
        </p:txBody>
      </p:sp>
      <p:sp>
        <p:nvSpPr>
          <p:cNvPr id="79" name="Rectangle 61"/>
          <p:cNvSpPr>
            <a:spLocks noChangeArrowheads="1"/>
          </p:cNvSpPr>
          <p:nvPr/>
        </p:nvSpPr>
        <p:spPr bwMode="auto">
          <a:xfrm>
            <a:off x="216011" y="2800350"/>
            <a:ext cx="279400" cy="111125"/>
          </a:xfrm>
          <a:prstGeom prst="rect">
            <a:avLst/>
          </a:prstGeom>
          <a:solidFill>
            <a:schemeClr val="accent2"/>
          </a:solidFill>
          <a:ln w="9525">
            <a:solidFill>
              <a:schemeClr val="tx1"/>
            </a:solidFill>
            <a:miter lim="800000"/>
            <a:headEnd/>
            <a:tailEnd/>
          </a:ln>
        </p:spPr>
        <p:txBody>
          <a:bodyPr lIns="0" tIns="0" rIns="0" bIns="0" anchorCtr="1">
            <a:spAutoFit/>
          </a:bodyPr>
          <a:lstStyle/>
          <a:p>
            <a:pPr algn="ctr" eaLnBrk="0" hangingPunct="0">
              <a:lnSpc>
                <a:spcPct val="95000"/>
              </a:lnSpc>
              <a:spcBef>
                <a:spcPct val="50000"/>
              </a:spcBef>
              <a:spcAft>
                <a:spcPct val="50000"/>
              </a:spcAft>
            </a:pPr>
            <a:r>
              <a:rPr lang="en-US" sz="700" dirty="0">
                <a:solidFill>
                  <a:schemeClr val="bg1"/>
                </a:solidFill>
                <a:latin typeface="Agilent TT Cond" pitchFamily="34" charset="0"/>
              </a:rPr>
              <a:t>NEW</a:t>
            </a:r>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a:xfrm>
            <a:off x="7535900" y="6280298"/>
            <a:ext cx="1379500" cy="381947"/>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8" y="356228"/>
            <a:ext cx="9015412" cy="3816429"/>
          </a:xfrm>
        </p:spPr>
        <p:txBody>
          <a:bodyPr/>
          <a:lstStyle/>
          <a:p>
            <a:r>
              <a:rPr lang="en-US" dirty="0" smtClean="0"/>
              <a:t>For Additional Information</a:t>
            </a: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chemeClr val="tx1"/>
                </a:solidFill>
              </a:rPr>
              <a:t>Sources: </a:t>
            </a:r>
            <a:r>
              <a:rPr lang="en-US" b="1" dirty="0" smtClean="0"/>
              <a:t>		</a:t>
            </a:r>
            <a:r>
              <a:rPr lang="en-US" dirty="0" smtClean="0">
                <a:hlinkClick r:id="rId3"/>
              </a:rPr>
              <a:t>http://www.agilent.com/find/sources</a:t>
            </a:r>
            <a:r>
              <a:rPr lang="en-US" b="1" dirty="0" smtClean="0"/>
              <a:t/>
            </a:r>
            <a:br>
              <a:rPr lang="en-US" b="1" dirty="0" smtClean="0"/>
            </a:br>
            <a:r>
              <a:rPr lang="en-US" b="1" dirty="0" smtClean="0"/>
              <a:t/>
            </a:r>
            <a:br>
              <a:rPr lang="en-US" b="1" dirty="0" smtClean="0"/>
            </a:br>
            <a:r>
              <a:rPr lang="en-US" b="1" dirty="0" smtClean="0">
                <a:solidFill>
                  <a:schemeClr val="tx1"/>
                </a:solidFill>
              </a:rPr>
              <a:t>Signal Analyzers:</a:t>
            </a:r>
            <a:r>
              <a:rPr lang="en-US" dirty="0" smtClean="0">
                <a:solidFill>
                  <a:schemeClr val="tx1"/>
                </a:solidFill>
                <a:hlinkClick r:id="rId4"/>
              </a:rPr>
              <a:t> </a:t>
            </a:r>
            <a:r>
              <a:rPr lang="en-US" dirty="0" smtClean="0">
                <a:hlinkClick r:id="rId4"/>
              </a:rPr>
              <a:t>http://www.agilent.com/find/sa </a:t>
            </a:r>
            <a:r>
              <a:rPr lang="en-US" b="1" dirty="0" smtClean="0"/>
              <a:t/>
            </a:r>
            <a:br>
              <a:rPr lang="en-US" b="1" dirty="0" smtClean="0"/>
            </a:br>
            <a:r>
              <a:rPr lang="en-US" altLang="en-US" sz="3200" b="1" dirty="0" smtClean="0"/>
              <a:t/>
            </a:r>
            <a:br>
              <a:rPr lang="en-US" altLang="en-US" sz="3200" b="1" dirty="0" smtClean="0"/>
            </a:br>
            <a:endParaRPr lang="en-US" b="1" dirty="0"/>
          </a:p>
        </p:txBody>
      </p:sp>
      <p:sp>
        <p:nvSpPr>
          <p:cNvPr id="3" name="Date Placeholder 2"/>
          <p:cNvSpPr>
            <a:spLocks noGrp="1"/>
          </p:cNvSpPr>
          <p:nvPr>
            <p:ph type="dt" sz="half" idx="2"/>
          </p:nvPr>
        </p:nvSpPr>
        <p:spPr/>
        <p:txBody>
          <a:bodyPr/>
          <a:lstStyle/>
          <a:p>
            <a:r>
              <a:rPr lang="en-US" smtClean="0"/>
              <a:t>29 Feb 2012</a:t>
            </a:r>
            <a:endParaRPr lang="en-US" dirty="0"/>
          </a:p>
        </p:txBody>
      </p:sp>
      <p:sp>
        <p:nvSpPr>
          <p:cNvPr id="4" name="Footer Placeholder 3"/>
          <p:cNvSpPr>
            <a:spLocks noGrp="1"/>
          </p:cNvSpPr>
          <p:nvPr>
            <p:ph type="ftr" sz="quarter" idx="3"/>
          </p:nvPr>
        </p:nvSpPr>
        <p:spPr/>
        <p:txBody>
          <a:bodyPr/>
          <a:lstStyle/>
          <a:p>
            <a:r>
              <a:rPr lang="en-US" smtClean="0"/>
              <a:t>Back to Basics Training Copyright Agilent 2012</a:t>
            </a:r>
            <a:endParaRPr lang="en-US" dirty="0"/>
          </a:p>
        </p:txBody>
      </p:sp>
      <p:sp>
        <p:nvSpPr>
          <p:cNvPr id="6" name="Slide Number Placeholder 5"/>
          <p:cNvSpPr>
            <a:spLocks noGrp="1"/>
          </p:cNvSpPr>
          <p:nvPr>
            <p:ph type="sldNum" sz="quarter" idx="4"/>
          </p:nvPr>
        </p:nvSpPr>
        <p:spPr/>
        <p:txBody>
          <a:bodyPr/>
          <a:lstStyle/>
          <a:p>
            <a:fld id="{793EC66B-EF27-4603-8557-B6CFD2D77735}"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idx="1"/>
          </p:nvPr>
        </p:nvSpPr>
        <p:spPr>
          <a:xfrm>
            <a:off x="676275" y="3810000"/>
            <a:ext cx="7989888" cy="608013"/>
          </a:xfrm>
        </p:spPr>
        <p:txBody>
          <a:bodyPr>
            <a:normAutofit fontScale="70000" lnSpcReduction="20000"/>
          </a:bodyPr>
          <a:lstStyle/>
          <a:p>
            <a:pPr algn="ctr">
              <a:buFontTx/>
              <a:buNone/>
            </a:pPr>
            <a:r>
              <a:rPr lang="en-US" sz="6800" i="1" smtClean="0">
                <a:solidFill>
                  <a:srgbClr val="0000FF"/>
                </a:solidFill>
              </a:rPr>
              <a:t>THANK YOU!</a:t>
            </a:r>
          </a:p>
        </p:txBody>
      </p:sp>
      <p:sp>
        <p:nvSpPr>
          <p:cNvPr id="89091" name="WordArt 3"/>
          <p:cNvSpPr>
            <a:spLocks noChangeArrowheads="1" noChangeShapeType="1" noTextEdit="1"/>
          </p:cNvSpPr>
          <p:nvPr/>
        </p:nvSpPr>
        <p:spPr bwMode="auto">
          <a:xfrm>
            <a:off x="3295650" y="1524000"/>
            <a:ext cx="203835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The End</a:t>
            </a: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a:xfrm>
            <a:off x="7584558" y="6351181"/>
            <a:ext cx="1330842" cy="311064"/>
          </a:xfrm>
        </p:spPr>
        <p:txBody>
          <a:bodyPr/>
          <a:lstStyle/>
          <a:p>
            <a:r>
              <a:rPr lang="en-US" dirty="0" smtClean="0"/>
              <a:t>Back to Basics Training Copyright Agilent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0502" y="212725"/>
            <a:ext cx="9023498" cy="549275"/>
          </a:xfrm>
        </p:spPr>
        <p:txBody>
          <a:bodyPr/>
          <a:lstStyle/>
          <a:p>
            <a:r>
              <a:rPr lang="en-US" dirty="0" smtClean="0"/>
              <a:t>Generating Signals – Analog Modulation</a:t>
            </a:r>
            <a:endParaRPr lang="en-US" sz="2100" dirty="0" smtClean="0"/>
          </a:p>
        </p:txBody>
      </p:sp>
      <p:sp>
        <p:nvSpPr>
          <p:cNvPr id="26628" name="Text Box 4"/>
          <p:cNvSpPr txBox="1">
            <a:spLocks noChangeArrowheads="1"/>
          </p:cNvSpPr>
          <p:nvPr/>
        </p:nvSpPr>
        <p:spPr bwMode="auto">
          <a:xfrm>
            <a:off x="2121694" y="2566987"/>
            <a:ext cx="5622131" cy="615553"/>
          </a:xfrm>
          <a:prstGeom prst="rect">
            <a:avLst/>
          </a:prstGeom>
          <a:noFill/>
          <a:ln w="9525">
            <a:noFill/>
            <a:miter lim="800000"/>
            <a:headEnd/>
            <a:tailEnd/>
          </a:ln>
        </p:spPr>
        <p:txBody>
          <a:bodyPr wrap="square" lIns="0" tIns="0" rIns="0" bIns="0">
            <a:spAutoFit/>
          </a:bodyPr>
          <a:lstStyle/>
          <a:p>
            <a:pPr defTabSz="403225">
              <a:buClr>
                <a:srgbClr val="000000"/>
              </a:buClr>
              <a:buSzPct val="90000"/>
              <a:buFont typeface="Monotype Sorts" pitchFamily="2" charset="2"/>
              <a:buNone/>
            </a:pPr>
            <a:r>
              <a:rPr lang="en-US" sz="4000" dirty="0" smtClean="0">
                <a:solidFill>
                  <a:schemeClr val="tx2"/>
                </a:solidFill>
                <a:latin typeface="Agilent TT Cond" pitchFamily="34" charset="0"/>
              </a:rPr>
              <a:t>V(t) </a:t>
            </a:r>
            <a:r>
              <a:rPr lang="en-US" sz="4000" dirty="0">
                <a:solidFill>
                  <a:schemeClr val="tx2"/>
                </a:solidFill>
                <a:latin typeface="Agilent TT Cond" pitchFamily="34" charset="0"/>
              </a:rPr>
              <a:t>= </a:t>
            </a:r>
            <a:r>
              <a:rPr lang="en-US" sz="4000" dirty="0" smtClean="0">
                <a:solidFill>
                  <a:schemeClr val="tx2"/>
                </a:solidFill>
                <a:latin typeface="Agilent TT Cond" pitchFamily="34" charset="0"/>
              </a:rPr>
              <a:t>A(t)*</a:t>
            </a:r>
            <a:r>
              <a:rPr lang="en-US" sz="4000" dirty="0" err="1" smtClean="0">
                <a:solidFill>
                  <a:schemeClr val="tx2"/>
                </a:solidFill>
                <a:latin typeface="Agilent TT Cond" pitchFamily="34" charset="0"/>
              </a:rPr>
              <a:t>cos</a:t>
            </a:r>
            <a:r>
              <a:rPr lang="en-US" sz="4000" dirty="0" smtClean="0">
                <a:solidFill>
                  <a:schemeClr val="tx2"/>
                </a:solidFill>
                <a:latin typeface="Agilent TT Cond" pitchFamily="34" charset="0"/>
              </a:rPr>
              <a:t>[2</a:t>
            </a:r>
            <a:r>
              <a:rPr lang="el-GR" sz="4000" dirty="0" smtClean="0">
                <a:solidFill>
                  <a:schemeClr val="tx2"/>
                </a:solidFill>
                <a:latin typeface="Agilent TT Cond" pitchFamily="34" charset="0"/>
              </a:rPr>
              <a:t>π</a:t>
            </a:r>
            <a:r>
              <a:rPr lang="en-US" sz="4000" dirty="0" err="1" smtClean="0">
                <a:solidFill>
                  <a:schemeClr val="tx2"/>
                </a:solidFill>
                <a:latin typeface="Agilent TT Cond" pitchFamily="34" charset="0"/>
              </a:rPr>
              <a:t>f</a:t>
            </a:r>
            <a:r>
              <a:rPr lang="en-US" sz="4000" baseline="-25000" dirty="0" err="1" smtClean="0">
                <a:solidFill>
                  <a:schemeClr val="tx2"/>
                </a:solidFill>
                <a:latin typeface="Agilent TT Cond" pitchFamily="34" charset="0"/>
              </a:rPr>
              <a:t>c</a:t>
            </a:r>
            <a:r>
              <a:rPr lang="en-US" sz="4000" dirty="0" err="1" smtClean="0">
                <a:solidFill>
                  <a:schemeClr val="tx2"/>
                </a:solidFill>
                <a:latin typeface="Agilent TT Cond" pitchFamily="34" charset="0"/>
              </a:rPr>
              <a:t>t</a:t>
            </a:r>
            <a:r>
              <a:rPr lang="en-US" sz="4000" dirty="0" smtClean="0">
                <a:solidFill>
                  <a:schemeClr val="tx2"/>
                </a:solidFill>
                <a:latin typeface="Agilent TT Cond" pitchFamily="34" charset="0"/>
              </a:rPr>
              <a:t> </a:t>
            </a:r>
            <a:r>
              <a:rPr lang="en-US" sz="4000" dirty="0">
                <a:solidFill>
                  <a:schemeClr val="tx2"/>
                </a:solidFill>
                <a:latin typeface="Agilent TT Cond" pitchFamily="34" charset="0"/>
              </a:rPr>
              <a:t>+ </a:t>
            </a:r>
            <a:r>
              <a:rPr lang="el-GR" sz="4000" dirty="0" smtClean="0">
                <a:solidFill>
                  <a:schemeClr val="tx2"/>
                </a:solidFill>
                <a:latin typeface="Agilent TT Cond" pitchFamily="34" charset="0"/>
              </a:rPr>
              <a:t>Φ</a:t>
            </a:r>
            <a:r>
              <a:rPr lang="en-US" sz="4000" dirty="0" smtClean="0">
                <a:solidFill>
                  <a:schemeClr val="tx2"/>
                </a:solidFill>
                <a:latin typeface="Agilent TT Cond" pitchFamily="34" charset="0"/>
              </a:rPr>
              <a:t>(t</a:t>
            </a:r>
            <a:r>
              <a:rPr lang="en-US" sz="4000" dirty="0">
                <a:solidFill>
                  <a:schemeClr val="tx2"/>
                </a:solidFill>
                <a:latin typeface="Agilent TT Cond" pitchFamily="34" charset="0"/>
              </a:rPr>
              <a:t>)]</a:t>
            </a:r>
          </a:p>
        </p:txBody>
      </p:sp>
      <p:sp>
        <p:nvSpPr>
          <p:cNvPr id="26629" name="Line 5"/>
          <p:cNvSpPr>
            <a:spLocks noChangeShapeType="1"/>
          </p:cNvSpPr>
          <p:nvPr/>
        </p:nvSpPr>
        <p:spPr bwMode="auto">
          <a:xfrm flipV="1">
            <a:off x="2628106" y="3400424"/>
            <a:ext cx="1065213" cy="1252537"/>
          </a:xfrm>
          <a:prstGeom prst="line">
            <a:avLst/>
          </a:prstGeom>
          <a:noFill/>
          <a:ln w="28575">
            <a:solidFill>
              <a:srgbClr val="000000"/>
            </a:solidFill>
            <a:round/>
            <a:headEnd/>
            <a:tailEnd type="arrow" w="med" len="med"/>
          </a:ln>
        </p:spPr>
        <p:txBody>
          <a:bodyPr wrap="square" lIns="0" tIns="0" rIns="0">
            <a:spAutoFit/>
          </a:bodyPr>
          <a:lstStyle/>
          <a:p>
            <a:endParaRPr lang="en-US" dirty="0">
              <a:latin typeface="Agilent TT Cond" pitchFamily="34" charset="0"/>
            </a:endParaRPr>
          </a:p>
        </p:txBody>
      </p:sp>
      <p:sp>
        <p:nvSpPr>
          <p:cNvPr id="26630" name="Line 6"/>
          <p:cNvSpPr>
            <a:spLocks noChangeShapeType="1"/>
          </p:cNvSpPr>
          <p:nvPr/>
        </p:nvSpPr>
        <p:spPr bwMode="auto">
          <a:xfrm flipV="1">
            <a:off x="5272087" y="3471863"/>
            <a:ext cx="1014413" cy="1193004"/>
          </a:xfrm>
          <a:prstGeom prst="line">
            <a:avLst/>
          </a:prstGeom>
          <a:noFill/>
          <a:ln w="28575">
            <a:solidFill>
              <a:srgbClr val="000000"/>
            </a:solidFill>
            <a:round/>
            <a:headEnd/>
            <a:tailEnd type="arrow" w="med" len="med"/>
          </a:ln>
        </p:spPr>
        <p:txBody>
          <a:bodyPr wrap="square" lIns="0" tIns="0" rIns="0">
            <a:spAutoFit/>
          </a:bodyPr>
          <a:lstStyle/>
          <a:p>
            <a:endParaRPr lang="en-US" dirty="0">
              <a:latin typeface="Agilent TT Cond" pitchFamily="34" charset="0"/>
            </a:endParaRPr>
          </a:p>
        </p:txBody>
      </p:sp>
      <p:sp>
        <p:nvSpPr>
          <p:cNvPr id="26635" name="Text Box 11"/>
          <p:cNvSpPr txBox="1">
            <a:spLocks noChangeArrowheads="1"/>
          </p:cNvSpPr>
          <p:nvPr/>
        </p:nvSpPr>
        <p:spPr bwMode="auto">
          <a:xfrm>
            <a:off x="2076450" y="4716463"/>
            <a:ext cx="1251946" cy="369332"/>
          </a:xfrm>
          <a:prstGeom prst="rect">
            <a:avLst/>
          </a:prstGeom>
          <a:noFill/>
          <a:ln w="9525">
            <a:noFill/>
            <a:miter lim="800000"/>
            <a:headEnd/>
            <a:tailEnd/>
          </a:ln>
        </p:spPr>
        <p:txBody>
          <a:bodyPr wrap="none" lIns="0" tIns="0" rIns="0" bIns="0">
            <a:spAutoFit/>
          </a:bodyPr>
          <a:lstStyle/>
          <a:p>
            <a:pPr defTabSz="403225">
              <a:buClr>
                <a:srgbClr val="000000"/>
              </a:buClr>
              <a:buSzPct val="90000"/>
              <a:buFont typeface="Monotype Sorts" pitchFamily="2" charset="2"/>
              <a:buNone/>
            </a:pPr>
            <a:r>
              <a:rPr lang="en-US" dirty="0">
                <a:solidFill>
                  <a:srgbClr val="000000"/>
                </a:solidFill>
                <a:latin typeface="Agilent TT Cond" pitchFamily="34" charset="0"/>
              </a:rPr>
              <a:t>AM, Pulse</a:t>
            </a:r>
            <a:endParaRPr lang="en-US" dirty="0">
              <a:latin typeface="Agilent TT Cond" pitchFamily="34" charset="0"/>
            </a:endParaRPr>
          </a:p>
        </p:txBody>
      </p:sp>
      <p:sp>
        <p:nvSpPr>
          <p:cNvPr id="26636" name="Text Box 12"/>
          <p:cNvSpPr txBox="1">
            <a:spLocks noChangeArrowheads="1"/>
          </p:cNvSpPr>
          <p:nvPr/>
        </p:nvSpPr>
        <p:spPr bwMode="auto">
          <a:xfrm>
            <a:off x="5104607" y="4695032"/>
            <a:ext cx="952184" cy="369332"/>
          </a:xfrm>
          <a:prstGeom prst="rect">
            <a:avLst/>
          </a:prstGeom>
          <a:noFill/>
          <a:ln w="9525">
            <a:noFill/>
            <a:miter lim="800000"/>
            <a:headEnd/>
            <a:tailEnd/>
          </a:ln>
        </p:spPr>
        <p:txBody>
          <a:bodyPr wrap="none" lIns="0" tIns="0" rIns="0" bIns="0">
            <a:spAutoFit/>
          </a:bodyPr>
          <a:lstStyle/>
          <a:p>
            <a:pPr defTabSz="403225">
              <a:buClr>
                <a:srgbClr val="000000"/>
              </a:buClr>
              <a:buSzPct val="90000"/>
              <a:buFont typeface="Monotype Sorts" pitchFamily="2" charset="2"/>
              <a:buNone/>
            </a:pPr>
            <a:r>
              <a:rPr lang="en-US" dirty="0" smtClean="0">
                <a:solidFill>
                  <a:srgbClr val="000000"/>
                </a:solidFill>
                <a:latin typeface="Agilent TT Cond" pitchFamily="34" charset="0"/>
              </a:rPr>
              <a:t>FM, PM</a:t>
            </a:r>
            <a:endParaRPr lang="en-US" dirty="0">
              <a:latin typeface="Agilent TT Cond" pitchFamily="34" charset="0"/>
            </a:endParaRPr>
          </a:p>
        </p:txBody>
      </p:sp>
      <p:sp>
        <p:nvSpPr>
          <p:cNvPr id="26638" name="Text Box 14"/>
          <p:cNvSpPr txBox="1">
            <a:spLocks noChangeArrowheads="1"/>
          </p:cNvSpPr>
          <p:nvPr/>
        </p:nvSpPr>
        <p:spPr bwMode="auto">
          <a:xfrm>
            <a:off x="1312863" y="1217613"/>
            <a:ext cx="5283498" cy="369332"/>
          </a:xfrm>
          <a:prstGeom prst="rect">
            <a:avLst/>
          </a:prstGeom>
          <a:noFill/>
          <a:ln w="6350">
            <a:noFill/>
            <a:miter lim="800000"/>
            <a:headEnd/>
            <a:tailEnd type="none" w="med" len="lg"/>
          </a:ln>
        </p:spPr>
        <p:txBody>
          <a:bodyPr wrap="none" lIns="0" tIns="0" rIns="0" bIns="0">
            <a:spAutoFit/>
          </a:bodyPr>
          <a:lstStyle/>
          <a:p>
            <a:r>
              <a:rPr lang="en-US" dirty="0">
                <a:latin typeface="Agilent TT Cond" pitchFamily="34" charset="0"/>
              </a:rPr>
              <a:t>Modulation: Where the Information Resides</a:t>
            </a:r>
            <a:endParaRPr lang="en-GB" dirty="0">
              <a:latin typeface="Agilent TT Cond" pitchFamily="34" charset="0"/>
            </a:endParaRPr>
          </a:p>
        </p:txBody>
      </p:sp>
      <p:sp>
        <p:nvSpPr>
          <p:cNvPr id="15" name="Left Brace 14"/>
          <p:cNvSpPr/>
          <p:nvPr/>
        </p:nvSpPr>
        <p:spPr bwMode="auto">
          <a:xfrm rot="16200000">
            <a:off x="3616523" y="2834283"/>
            <a:ext cx="192881" cy="832247"/>
          </a:xfrm>
          <a:prstGeom prst="leftBrace">
            <a:avLst/>
          </a:prstGeom>
          <a:no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16" name="Left Brace 15"/>
          <p:cNvSpPr/>
          <p:nvPr/>
        </p:nvSpPr>
        <p:spPr bwMode="auto">
          <a:xfrm rot="16200000">
            <a:off x="6240464" y="2084782"/>
            <a:ext cx="192881" cy="2464594"/>
          </a:xfrm>
          <a:prstGeom prst="leftBrace">
            <a:avLst/>
          </a:prstGeom>
          <a:noFill/>
          <a:ln w="6350" cap="flat" cmpd="sng" algn="ctr">
            <a:solidFill>
              <a:schemeClr val="tx1"/>
            </a:solidFill>
            <a:prstDash val="solid"/>
            <a:round/>
            <a:headEnd type="none" w="med" len="med"/>
            <a:tailEnd type="none" w="med" len="lg"/>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gilent TT Cond" pitchFamily="34" charset="0"/>
              <a:cs typeface="Times New Roman" pitchFamily="18"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8588" y="201613"/>
            <a:ext cx="9015412" cy="549275"/>
          </a:xfrm>
        </p:spPr>
        <p:txBody>
          <a:bodyPr/>
          <a:lstStyle/>
          <a:p>
            <a:r>
              <a:rPr lang="en-US" dirty="0" smtClean="0"/>
              <a:t>Generating Signals - Analog Modulation </a:t>
            </a:r>
            <a:endParaRPr lang="en-US" sz="2100" dirty="0" smtClean="0"/>
          </a:p>
        </p:txBody>
      </p:sp>
      <p:sp>
        <p:nvSpPr>
          <p:cNvPr id="27651" name="Text Box 3"/>
          <p:cNvSpPr txBox="1">
            <a:spLocks noChangeArrowheads="1"/>
          </p:cNvSpPr>
          <p:nvPr/>
        </p:nvSpPr>
        <p:spPr bwMode="auto">
          <a:xfrm>
            <a:off x="5011738" y="1423432"/>
            <a:ext cx="3389312" cy="575231"/>
          </a:xfrm>
          <a:prstGeom prst="rect">
            <a:avLst/>
          </a:prstGeom>
          <a:noFill/>
          <a:ln w="9525">
            <a:noFill/>
            <a:miter lim="800000"/>
            <a:headEnd/>
            <a:tailEnd/>
          </a:ln>
        </p:spPr>
        <p:txBody>
          <a:bodyPr lIns="0" tIns="0" rIns="0" bIns="0" anchor="b"/>
          <a:lstStyle/>
          <a:p>
            <a:pPr algn="ctr" defTabSz="403225">
              <a:buClr>
                <a:srgbClr val="104160"/>
              </a:buClr>
              <a:buSzPct val="90000"/>
              <a:buFont typeface="Monotype Sorts" pitchFamily="2" charset="2"/>
              <a:buNone/>
            </a:pPr>
            <a:r>
              <a:rPr lang="en-US" sz="2000" dirty="0">
                <a:solidFill>
                  <a:srgbClr val="000000"/>
                </a:solidFill>
                <a:latin typeface="Agilent TT Cond" pitchFamily="34" charset="0"/>
              </a:rPr>
              <a:t>Important Characteristics for Amplitude Modulation</a:t>
            </a:r>
            <a:endParaRPr lang="en-US" sz="2800" dirty="0">
              <a:latin typeface="Agilent TT Cond" pitchFamily="34" charset="0"/>
            </a:endParaRPr>
          </a:p>
        </p:txBody>
      </p:sp>
      <p:sp>
        <p:nvSpPr>
          <p:cNvPr id="27652" name="Line 4"/>
          <p:cNvSpPr>
            <a:spLocks noChangeShapeType="1"/>
          </p:cNvSpPr>
          <p:nvPr/>
        </p:nvSpPr>
        <p:spPr bwMode="auto">
          <a:xfrm>
            <a:off x="5189538" y="2052638"/>
            <a:ext cx="324643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653" name="Line 5"/>
          <p:cNvSpPr>
            <a:spLocks noChangeShapeType="1"/>
          </p:cNvSpPr>
          <p:nvPr/>
        </p:nvSpPr>
        <p:spPr bwMode="auto">
          <a:xfrm>
            <a:off x="609600" y="2322513"/>
            <a:ext cx="0" cy="1458912"/>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654" name="Line 6"/>
          <p:cNvSpPr>
            <a:spLocks noChangeShapeType="1"/>
          </p:cNvSpPr>
          <p:nvPr/>
        </p:nvSpPr>
        <p:spPr bwMode="auto">
          <a:xfrm>
            <a:off x="595313" y="3036888"/>
            <a:ext cx="250983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655" name="Freeform 7"/>
          <p:cNvSpPr>
            <a:spLocks/>
          </p:cNvSpPr>
          <p:nvPr/>
        </p:nvSpPr>
        <p:spPr bwMode="auto">
          <a:xfrm>
            <a:off x="585788" y="1947863"/>
            <a:ext cx="2068512" cy="1049337"/>
          </a:xfrm>
          <a:custGeom>
            <a:avLst/>
            <a:gdLst>
              <a:gd name="T0" fmla="*/ 2147483647 w 1434"/>
              <a:gd name="T1" fmla="*/ 2147483647 h 749"/>
              <a:gd name="T2" fmla="*/ 2147483647 w 1434"/>
              <a:gd name="T3" fmla="*/ 2147483647 h 749"/>
              <a:gd name="T4" fmla="*/ 2147483647 w 1434"/>
              <a:gd name="T5" fmla="*/ 2147483647 h 749"/>
              <a:gd name="T6" fmla="*/ 2147483647 w 1434"/>
              <a:gd name="T7" fmla="*/ 2147483647 h 749"/>
              <a:gd name="T8" fmla="*/ 2147483647 w 1434"/>
              <a:gd name="T9" fmla="*/ 2147483647 h 749"/>
              <a:gd name="T10" fmla="*/ 2147483647 w 1434"/>
              <a:gd name="T11" fmla="*/ 2147483647 h 749"/>
              <a:gd name="T12" fmla="*/ 2147483647 w 1434"/>
              <a:gd name="T13" fmla="*/ 2147483647 h 749"/>
              <a:gd name="T14" fmla="*/ 2147483647 w 1434"/>
              <a:gd name="T15" fmla="*/ 2147483647 h 749"/>
              <a:gd name="T16" fmla="*/ 2147483647 w 1434"/>
              <a:gd name="T17" fmla="*/ 2147483647 h 749"/>
              <a:gd name="T18" fmla="*/ 2147483647 w 1434"/>
              <a:gd name="T19" fmla="*/ 2147483647 h 749"/>
              <a:gd name="T20" fmla="*/ 2147483647 w 1434"/>
              <a:gd name="T21" fmla="*/ 2147483647 h 749"/>
              <a:gd name="T22" fmla="*/ 2147483647 w 1434"/>
              <a:gd name="T23" fmla="*/ 2147483647 h 749"/>
              <a:gd name="T24" fmla="*/ 2147483647 w 1434"/>
              <a:gd name="T25" fmla="*/ 0 h 749"/>
              <a:gd name="T26" fmla="*/ 2147483647 w 1434"/>
              <a:gd name="T27" fmla="*/ 2147483647 h 749"/>
              <a:gd name="T28" fmla="*/ 2147483647 w 1434"/>
              <a:gd name="T29" fmla="*/ 2147483647 h 749"/>
              <a:gd name="T30" fmla="*/ 2147483647 w 1434"/>
              <a:gd name="T31" fmla="*/ 2147483647 h 749"/>
              <a:gd name="T32" fmla="*/ 2147483647 w 1434"/>
              <a:gd name="T33" fmla="*/ 2147483647 h 749"/>
              <a:gd name="T34" fmla="*/ 2147483647 w 1434"/>
              <a:gd name="T35" fmla="*/ 2147483647 h 749"/>
              <a:gd name="T36" fmla="*/ 2147483647 w 1434"/>
              <a:gd name="T37" fmla="*/ 2147483647 h 749"/>
              <a:gd name="T38" fmla="*/ 2147483647 w 1434"/>
              <a:gd name="T39" fmla="*/ 2147483647 h 749"/>
              <a:gd name="T40" fmla="*/ 2147483647 w 1434"/>
              <a:gd name="T41" fmla="*/ 2147483647 h 749"/>
              <a:gd name="T42" fmla="*/ 2147483647 w 1434"/>
              <a:gd name="T43" fmla="*/ 2147483647 h 749"/>
              <a:gd name="T44" fmla="*/ 2147483647 w 1434"/>
              <a:gd name="T45" fmla="*/ 2147483647 h 749"/>
              <a:gd name="T46" fmla="*/ 2147483647 w 1434"/>
              <a:gd name="T47" fmla="*/ 2147483647 h 749"/>
              <a:gd name="T48" fmla="*/ 2147483647 w 1434"/>
              <a:gd name="T49" fmla="*/ 2147483647 h 749"/>
              <a:gd name="T50" fmla="*/ 2147483647 w 1434"/>
              <a:gd name="T51" fmla="*/ 2147483647 h 749"/>
              <a:gd name="T52" fmla="*/ 2147483647 w 1434"/>
              <a:gd name="T53" fmla="*/ 2147483647 h 749"/>
              <a:gd name="T54" fmla="*/ 2147483647 w 1434"/>
              <a:gd name="T55" fmla="*/ 2147483647 h 749"/>
              <a:gd name="T56" fmla="*/ 2147483647 w 1434"/>
              <a:gd name="T57" fmla="*/ 2147483647 h 749"/>
              <a:gd name="T58" fmla="*/ 2147483647 w 1434"/>
              <a:gd name="T59" fmla="*/ 2147483647 h 749"/>
              <a:gd name="T60" fmla="*/ 2147483647 w 1434"/>
              <a:gd name="T61" fmla="*/ 2147483647 h 749"/>
              <a:gd name="T62" fmla="*/ 2147483647 w 1434"/>
              <a:gd name="T63" fmla="*/ 2147483647 h 749"/>
              <a:gd name="T64" fmla="*/ 2147483647 w 1434"/>
              <a:gd name="T65" fmla="*/ 2147483647 h 749"/>
              <a:gd name="T66" fmla="*/ 2147483647 w 1434"/>
              <a:gd name="T67" fmla="*/ 2147483647 h 749"/>
              <a:gd name="T68" fmla="*/ 2147483647 w 1434"/>
              <a:gd name="T69" fmla="*/ 2147483647 h 749"/>
              <a:gd name="T70" fmla="*/ 2147483647 w 1434"/>
              <a:gd name="T71" fmla="*/ 2147483647 h 749"/>
              <a:gd name="T72" fmla="*/ 2147483647 w 1434"/>
              <a:gd name="T73" fmla="*/ 2147483647 h 749"/>
              <a:gd name="T74" fmla="*/ 2147483647 w 1434"/>
              <a:gd name="T75" fmla="*/ 2147483647 h 749"/>
              <a:gd name="T76" fmla="*/ 2147483647 w 1434"/>
              <a:gd name="T77" fmla="*/ 2147483647 h 749"/>
              <a:gd name="T78" fmla="*/ 2147483647 w 1434"/>
              <a:gd name="T79" fmla="*/ 2147483647 h 749"/>
              <a:gd name="T80" fmla="*/ 2147483647 w 1434"/>
              <a:gd name="T81" fmla="*/ 2147483647 h 749"/>
              <a:gd name="T82" fmla="*/ 2147483647 w 1434"/>
              <a:gd name="T83" fmla="*/ 2147483647 h 749"/>
              <a:gd name="T84" fmla="*/ 2147483647 w 1434"/>
              <a:gd name="T85" fmla="*/ 2147483647 h 749"/>
              <a:gd name="T86" fmla="*/ 2147483647 w 1434"/>
              <a:gd name="T87" fmla="*/ 2147483647 h 749"/>
              <a:gd name="T88" fmla="*/ 2147483647 w 1434"/>
              <a:gd name="T89" fmla="*/ 2147483647 h 749"/>
              <a:gd name="T90" fmla="*/ 2147483647 w 1434"/>
              <a:gd name="T91" fmla="*/ 2147483647 h 749"/>
              <a:gd name="T92" fmla="*/ 2147483647 w 1434"/>
              <a:gd name="T93" fmla="*/ 2147483647 h 749"/>
              <a:gd name="T94" fmla="*/ 2147483647 w 1434"/>
              <a:gd name="T95" fmla="*/ 2147483647 h 749"/>
              <a:gd name="T96" fmla="*/ 2147483647 w 1434"/>
              <a:gd name="T97" fmla="*/ 2147483647 h 749"/>
              <a:gd name="T98" fmla="*/ 2147483647 w 1434"/>
              <a:gd name="T99" fmla="*/ 2147483647 h 749"/>
              <a:gd name="T100" fmla="*/ 2147483647 w 1434"/>
              <a:gd name="T101" fmla="*/ 2147483647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34"/>
              <a:gd name="T154" fmla="*/ 0 h 749"/>
              <a:gd name="T155" fmla="*/ 1434 w 1434"/>
              <a:gd name="T156" fmla="*/ 749 h 7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34" h="749">
                <a:moveTo>
                  <a:pt x="0" y="374"/>
                </a:moveTo>
                <a:lnTo>
                  <a:pt x="16" y="350"/>
                </a:lnTo>
                <a:lnTo>
                  <a:pt x="29" y="327"/>
                </a:lnTo>
                <a:lnTo>
                  <a:pt x="43" y="304"/>
                </a:lnTo>
                <a:lnTo>
                  <a:pt x="58" y="282"/>
                </a:lnTo>
                <a:lnTo>
                  <a:pt x="71" y="258"/>
                </a:lnTo>
                <a:lnTo>
                  <a:pt x="86" y="237"/>
                </a:lnTo>
                <a:lnTo>
                  <a:pt x="102" y="215"/>
                </a:lnTo>
                <a:lnTo>
                  <a:pt x="117" y="194"/>
                </a:lnTo>
                <a:lnTo>
                  <a:pt x="130" y="174"/>
                </a:lnTo>
                <a:lnTo>
                  <a:pt x="143" y="154"/>
                </a:lnTo>
                <a:lnTo>
                  <a:pt x="156" y="136"/>
                </a:lnTo>
                <a:lnTo>
                  <a:pt x="173" y="117"/>
                </a:lnTo>
                <a:lnTo>
                  <a:pt x="182" y="107"/>
                </a:lnTo>
                <a:lnTo>
                  <a:pt x="202" y="86"/>
                </a:lnTo>
                <a:lnTo>
                  <a:pt x="214" y="71"/>
                </a:lnTo>
                <a:lnTo>
                  <a:pt x="230" y="57"/>
                </a:lnTo>
                <a:lnTo>
                  <a:pt x="245" y="47"/>
                </a:lnTo>
                <a:lnTo>
                  <a:pt x="258" y="35"/>
                </a:lnTo>
                <a:lnTo>
                  <a:pt x="273" y="27"/>
                </a:lnTo>
                <a:lnTo>
                  <a:pt x="287" y="18"/>
                </a:lnTo>
                <a:lnTo>
                  <a:pt x="300" y="11"/>
                </a:lnTo>
                <a:lnTo>
                  <a:pt x="316" y="7"/>
                </a:lnTo>
                <a:lnTo>
                  <a:pt x="329" y="2"/>
                </a:lnTo>
                <a:lnTo>
                  <a:pt x="345" y="0"/>
                </a:lnTo>
                <a:lnTo>
                  <a:pt x="359" y="0"/>
                </a:lnTo>
                <a:lnTo>
                  <a:pt x="371" y="0"/>
                </a:lnTo>
                <a:lnTo>
                  <a:pt x="388" y="2"/>
                </a:lnTo>
                <a:lnTo>
                  <a:pt x="402" y="7"/>
                </a:lnTo>
                <a:lnTo>
                  <a:pt x="415" y="11"/>
                </a:lnTo>
                <a:lnTo>
                  <a:pt x="430" y="18"/>
                </a:lnTo>
                <a:lnTo>
                  <a:pt x="443" y="26"/>
                </a:lnTo>
                <a:lnTo>
                  <a:pt x="460" y="35"/>
                </a:lnTo>
                <a:lnTo>
                  <a:pt x="474" y="45"/>
                </a:lnTo>
                <a:lnTo>
                  <a:pt x="487" y="57"/>
                </a:lnTo>
                <a:lnTo>
                  <a:pt x="503" y="71"/>
                </a:lnTo>
                <a:lnTo>
                  <a:pt x="516" y="86"/>
                </a:lnTo>
                <a:lnTo>
                  <a:pt x="537" y="110"/>
                </a:lnTo>
                <a:lnTo>
                  <a:pt x="547" y="117"/>
                </a:lnTo>
                <a:lnTo>
                  <a:pt x="559" y="136"/>
                </a:lnTo>
                <a:lnTo>
                  <a:pt x="570" y="154"/>
                </a:lnTo>
                <a:lnTo>
                  <a:pt x="589" y="173"/>
                </a:lnTo>
                <a:lnTo>
                  <a:pt x="600" y="194"/>
                </a:lnTo>
                <a:lnTo>
                  <a:pt x="616" y="215"/>
                </a:lnTo>
                <a:lnTo>
                  <a:pt x="631" y="236"/>
                </a:lnTo>
                <a:lnTo>
                  <a:pt x="643" y="258"/>
                </a:lnTo>
                <a:lnTo>
                  <a:pt x="660" y="280"/>
                </a:lnTo>
                <a:lnTo>
                  <a:pt x="675" y="304"/>
                </a:lnTo>
                <a:lnTo>
                  <a:pt x="687" y="327"/>
                </a:lnTo>
                <a:lnTo>
                  <a:pt x="703" y="350"/>
                </a:lnTo>
                <a:lnTo>
                  <a:pt x="715" y="374"/>
                </a:lnTo>
                <a:lnTo>
                  <a:pt x="731" y="397"/>
                </a:lnTo>
                <a:lnTo>
                  <a:pt x="745" y="420"/>
                </a:lnTo>
                <a:lnTo>
                  <a:pt x="759" y="443"/>
                </a:lnTo>
                <a:lnTo>
                  <a:pt x="773" y="466"/>
                </a:lnTo>
                <a:lnTo>
                  <a:pt x="787" y="489"/>
                </a:lnTo>
                <a:lnTo>
                  <a:pt x="799" y="507"/>
                </a:lnTo>
                <a:lnTo>
                  <a:pt x="814" y="530"/>
                </a:lnTo>
                <a:lnTo>
                  <a:pt x="832" y="553"/>
                </a:lnTo>
                <a:lnTo>
                  <a:pt x="843" y="573"/>
                </a:lnTo>
                <a:lnTo>
                  <a:pt x="861" y="593"/>
                </a:lnTo>
                <a:lnTo>
                  <a:pt x="873" y="612"/>
                </a:lnTo>
                <a:lnTo>
                  <a:pt x="888" y="628"/>
                </a:lnTo>
                <a:lnTo>
                  <a:pt x="901" y="646"/>
                </a:lnTo>
                <a:lnTo>
                  <a:pt x="916" y="660"/>
                </a:lnTo>
                <a:lnTo>
                  <a:pt x="928" y="675"/>
                </a:lnTo>
                <a:lnTo>
                  <a:pt x="946" y="689"/>
                </a:lnTo>
                <a:lnTo>
                  <a:pt x="958" y="699"/>
                </a:lnTo>
                <a:lnTo>
                  <a:pt x="972" y="712"/>
                </a:lnTo>
                <a:lnTo>
                  <a:pt x="989" y="720"/>
                </a:lnTo>
                <a:lnTo>
                  <a:pt x="1002" y="729"/>
                </a:lnTo>
                <a:lnTo>
                  <a:pt x="1015" y="735"/>
                </a:lnTo>
                <a:lnTo>
                  <a:pt x="1030" y="740"/>
                </a:lnTo>
                <a:lnTo>
                  <a:pt x="1045" y="743"/>
                </a:lnTo>
                <a:lnTo>
                  <a:pt x="1063" y="747"/>
                </a:lnTo>
                <a:lnTo>
                  <a:pt x="1074" y="748"/>
                </a:lnTo>
                <a:lnTo>
                  <a:pt x="1089" y="747"/>
                </a:lnTo>
                <a:lnTo>
                  <a:pt x="1103" y="743"/>
                </a:lnTo>
                <a:lnTo>
                  <a:pt x="1117" y="740"/>
                </a:lnTo>
                <a:lnTo>
                  <a:pt x="1129" y="735"/>
                </a:lnTo>
                <a:lnTo>
                  <a:pt x="1146" y="729"/>
                </a:lnTo>
                <a:lnTo>
                  <a:pt x="1160" y="721"/>
                </a:lnTo>
                <a:lnTo>
                  <a:pt x="1174" y="712"/>
                </a:lnTo>
                <a:lnTo>
                  <a:pt x="1188" y="701"/>
                </a:lnTo>
                <a:lnTo>
                  <a:pt x="1203" y="689"/>
                </a:lnTo>
                <a:lnTo>
                  <a:pt x="1219" y="675"/>
                </a:lnTo>
                <a:lnTo>
                  <a:pt x="1230" y="660"/>
                </a:lnTo>
                <a:lnTo>
                  <a:pt x="1245" y="646"/>
                </a:lnTo>
                <a:lnTo>
                  <a:pt x="1259" y="629"/>
                </a:lnTo>
                <a:lnTo>
                  <a:pt x="1275" y="612"/>
                </a:lnTo>
                <a:lnTo>
                  <a:pt x="1286" y="593"/>
                </a:lnTo>
                <a:lnTo>
                  <a:pt x="1302" y="574"/>
                </a:lnTo>
                <a:lnTo>
                  <a:pt x="1315" y="553"/>
                </a:lnTo>
                <a:lnTo>
                  <a:pt x="1329" y="533"/>
                </a:lnTo>
                <a:lnTo>
                  <a:pt x="1347" y="512"/>
                </a:lnTo>
                <a:lnTo>
                  <a:pt x="1360" y="489"/>
                </a:lnTo>
                <a:lnTo>
                  <a:pt x="1375" y="467"/>
                </a:lnTo>
                <a:lnTo>
                  <a:pt x="1388" y="443"/>
                </a:lnTo>
                <a:lnTo>
                  <a:pt x="1402" y="421"/>
                </a:lnTo>
                <a:lnTo>
                  <a:pt x="1419" y="397"/>
                </a:lnTo>
                <a:lnTo>
                  <a:pt x="1433" y="374"/>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27656" name="Text Box 8"/>
          <p:cNvSpPr txBox="1">
            <a:spLocks noChangeArrowheads="1"/>
          </p:cNvSpPr>
          <p:nvPr/>
        </p:nvSpPr>
        <p:spPr bwMode="auto">
          <a:xfrm rot="-5400000">
            <a:off x="-209550" y="2667000"/>
            <a:ext cx="1260475" cy="23177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Voltage</a:t>
            </a:r>
            <a:endParaRPr lang="en-US" sz="1600" dirty="0">
              <a:latin typeface="Agilent TT Cond" pitchFamily="34" charset="0"/>
            </a:endParaRPr>
          </a:p>
        </p:txBody>
      </p:sp>
      <p:sp>
        <p:nvSpPr>
          <p:cNvPr id="27657" name="Text Box 9"/>
          <p:cNvSpPr txBox="1">
            <a:spLocks noChangeArrowheads="1"/>
          </p:cNvSpPr>
          <p:nvPr/>
        </p:nvSpPr>
        <p:spPr bwMode="auto">
          <a:xfrm>
            <a:off x="2717800" y="3063875"/>
            <a:ext cx="482600" cy="233363"/>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Time</a:t>
            </a:r>
            <a:endParaRPr lang="en-US" sz="1600" dirty="0">
              <a:latin typeface="Agilent TT Cond" pitchFamily="34" charset="0"/>
            </a:endParaRPr>
          </a:p>
        </p:txBody>
      </p:sp>
      <p:sp>
        <p:nvSpPr>
          <p:cNvPr id="27658" name="Freeform 10"/>
          <p:cNvSpPr>
            <a:spLocks/>
          </p:cNvSpPr>
          <p:nvPr/>
        </p:nvSpPr>
        <p:spPr bwMode="auto">
          <a:xfrm>
            <a:off x="1593850" y="3062288"/>
            <a:ext cx="1033463" cy="525462"/>
          </a:xfrm>
          <a:custGeom>
            <a:avLst/>
            <a:gdLst>
              <a:gd name="T0" fmla="*/ 0 w 716"/>
              <a:gd name="T1" fmla="*/ 2147483647 h 375"/>
              <a:gd name="T2" fmla="*/ 2147483647 w 716"/>
              <a:gd name="T3" fmla="*/ 2147483647 h 375"/>
              <a:gd name="T4" fmla="*/ 2147483647 w 716"/>
              <a:gd name="T5" fmla="*/ 2147483647 h 375"/>
              <a:gd name="T6" fmla="*/ 2147483647 w 716"/>
              <a:gd name="T7" fmla="*/ 2147483647 h 375"/>
              <a:gd name="T8" fmla="*/ 2147483647 w 716"/>
              <a:gd name="T9" fmla="*/ 2147483647 h 375"/>
              <a:gd name="T10" fmla="*/ 2147483647 w 716"/>
              <a:gd name="T11" fmla="*/ 2147483647 h 375"/>
              <a:gd name="T12" fmla="*/ 2147483647 w 716"/>
              <a:gd name="T13" fmla="*/ 2147483647 h 375"/>
              <a:gd name="T14" fmla="*/ 2147483647 w 716"/>
              <a:gd name="T15" fmla="*/ 2147483647 h 375"/>
              <a:gd name="T16" fmla="*/ 2147483647 w 716"/>
              <a:gd name="T17" fmla="*/ 2147483647 h 375"/>
              <a:gd name="T18" fmla="*/ 2147483647 w 716"/>
              <a:gd name="T19" fmla="*/ 2147483647 h 375"/>
              <a:gd name="T20" fmla="*/ 2147483647 w 716"/>
              <a:gd name="T21" fmla="*/ 2147483647 h 375"/>
              <a:gd name="T22" fmla="*/ 2147483647 w 716"/>
              <a:gd name="T23" fmla="*/ 2147483647 h 375"/>
              <a:gd name="T24" fmla="*/ 2147483647 w 716"/>
              <a:gd name="T25" fmla="*/ 2147483647 h 375"/>
              <a:gd name="T26" fmla="*/ 2147483647 w 716"/>
              <a:gd name="T27" fmla="*/ 2147483647 h 375"/>
              <a:gd name="T28" fmla="*/ 2147483647 w 716"/>
              <a:gd name="T29" fmla="*/ 2147483647 h 375"/>
              <a:gd name="T30" fmla="*/ 2147483647 w 716"/>
              <a:gd name="T31" fmla="*/ 2147483647 h 375"/>
              <a:gd name="T32" fmla="*/ 2147483647 w 716"/>
              <a:gd name="T33" fmla="*/ 2147483647 h 375"/>
              <a:gd name="T34" fmla="*/ 2147483647 w 716"/>
              <a:gd name="T35" fmla="*/ 2147483647 h 375"/>
              <a:gd name="T36" fmla="*/ 2147483647 w 716"/>
              <a:gd name="T37" fmla="*/ 2147483647 h 375"/>
              <a:gd name="T38" fmla="*/ 2147483647 w 716"/>
              <a:gd name="T39" fmla="*/ 2147483647 h 375"/>
              <a:gd name="T40" fmla="*/ 2147483647 w 716"/>
              <a:gd name="T41" fmla="*/ 2147483647 h 375"/>
              <a:gd name="T42" fmla="*/ 2147483647 w 716"/>
              <a:gd name="T43" fmla="*/ 2147483647 h 375"/>
              <a:gd name="T44" fmla="*/ 2147483647 w 716"/>
              <a:gd name="T45" fmla="*/ 2147483647 h 375"/>
              <a:gd name="T46" fmla="*/ 2147483647 w 716"/>
              <a:gd name="T47" fmla="*/ 2147483647 h 375"/>
              <a:gd name="T48" fmla="*/ 2147483647 w 716"/>
              <a:gd name="T49" fmla="*/ 0 h 375"/>
              <a:gd name="T50" fmla="*/ 2147483647 w 716"/>
              <a:gd name="T51" fmla="*/ 0 h 375"/>
              <a:gd name="T52" fmla="*/ 2147483647 w 716"/>
              <a:gd name="T53" fmla="*/ 0 h 375"/>
              <a:gd name="T54" fmla="*/ 2147483647 w 716"/>
              <a:gd name="T55" fmla="*/ 2147483647 h 375"/>
              <a:gd name="T56" fmla="*/ 2147483647 w 716"/>
              <a:gd name="T57" fmla="*/ 2147483647 h 375"/>
              <a:gd name="T58" fmla="*/ 2147483647 w 716"/>
              <a:gd name="T59" fmla="*/ 2147483647 h 375"/>
              <a:gd name="T60" fmla="*/ 2147483647 w 716"/>
              <a:gd name="T61" fmla="*/ 2147483647 h 375"/>
              <a:gd name="T62" fmla="*/ 2147483647 w 716"/>
              <a:gd name="T63" fmla="*/ 2147483647 h 375"/>
              <a:gd name="T64" fmla="*/ 2147483647 w 716"/>
              <a:gd name="T65" fmla="*/ 2147483647 h 375"/>
              <a:gd name="T66" fmla="*/ 2147483647 w 716"/>
              <a:gd name="T67" fmla="*/ 2147483647 h 375"/>
              <a:gd name="T68" fmla="*/ 2147483647 w 716"/>
              <a:gd name="T69" fmla="*/ 2147483647 h 375"/>
              <a:gd name="T70" fmla="*/ 2147483647 w 716"/>
              <a:gd name="T71" fmla="*/ 2147483647 h 375"/>
              <a:gd name="T72" fmla="*/ 2147483647 w 716"/>
              <a:gd name="T73" fmla="*/ 2147483647 h 375"/>
              <a:gd name="T74" fmla="*/ 2147483647 w 716"/>
              <a:gd name="T75" fmla="*/ 2147483647 h 375"/>
              <a:gd name="T76" fmla="*/ 2147483647 w 716"/>
              <a:gd name="T77" fmla="*/ 2147483647 h 375"/>
              <a:gd name="T78" fmla="*/ 2147483647 w 716"/>
              <a:gd name="T79" fmla="*/ 2147483647 h 375"/>
              <a:gd name="T80" fmla="*/ 2147483647 w 716"/>
              <a:gd name="T81" fmla="*/ 2147483647 h 375"/>
              <a:gd name="T82" fmla="*/ 2147483647 w 716"/>
              <a:gd name="T83" fmla="*/ 2147483647 h 375"/>
              <a:gd name="T84" fmla="*/ 2147483647 w 716"/>
              <a:gd name="T85" fmla="*/ 2147483647 h 375"/>
              <a:gd name="T86" fmla="*/ 2147483647 w 716"/>
              <a:gd name="T87" fmla="*/ 2147483647 h 375"/>
              <a:gd name="T88" fmla="*/ 2147483647 w 716"/>
              <a:gd name="T89" fmla="*/ 2147483647 h 375"/>
              <a:gd name="T90" fmla="*/ 2147483647 w 716"/>
              <a:gd name="T91" fmla="*/ 2147483647 h 375"/>
              <a:gd name="T92" fmla="*/ 2147483647 w 716"/>
              <a:gd name="T93" fmla="*/ 2147483647 h 375"/>
              <a:gd name="T94" fmla="*/ 2147483647 w 716"/>
              <a:gd name="T95" fmla="*/ 2147483647 h 375"/>
              <a:gd name="T96" fmla="*/ 2147483647 w 716"/>
              <a:gd name="T97" fmla="*/ 2147483647 h 375"/>
              <a:gd name="T98" fmla="*/ 2147483647 w 716"/>
              <a:gd name="T99" fmla="*/ 2147483647 h 375"/>
              <a:gd name="T100" fmla="*/ 2147483647 w 716"/>
              <a:gd name="T101" fmla="*/ 2147483647 h 375"/>
              <a:gd name="T102" fmla="*/ 2147483647 w 716"/>
              <a:gd name="T103" fmla="*/ 2147483647 h 3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6"/>
              <a:gd name="T157" fmla="*/ 0 h 375"/>
              <a:gd name="T158" fmla="*/ 716 w 716"/>
              <a:gd name="T159" fmla="*/ 375 h 3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6" h="375">
                <a:moveTo>
                  <a:pt x="0" y="374"/>
                </a:moveTo>
                <a:lnTo>
                  <a:pt x="15" y="349"/>
                </a:lnTo>
                <a:lnTo>
                  <a:pt x="30" y="326"/>
                </a:lnTo>
                <a:lnTo>
                  <a:pt x="43" y="304"/>
                </a:lnTo>
                <a:lnTo>
                  <a:pt x="59" y="281"/>
                </a:lnTo>
                <a:lnTo>
                  <a:pt x="70" y="258"/>
                </a:lnTo>
                <a:lnTo>
                  <a:pt x="86" y="236"/>
                </a:lnTo>
                <a:lnTo>
                  <a:pt x="101" y="214"/>
                </a:lnTo>
                <a:lnTo>
                  <a:pt x="117" y="194"/>
                </a:lnTo>
                <a:lnTo>
                  <a:pt x="129" y="174"/>
                </a:lnTo>
                <a:lnTo>
                  <a:pt x="144" y="154"/>
                </a:lnTo>
                <a:lnTo>
                  <a:pt x="155" y="135"/>
                </a:lnTo>
                <a:lnTo>
                  <a:pt x="172" y="117"/>
                </a:lnTo>
                <a:lnTo>
                  <a:pt x="181" y="106"/>
                </a:lnTo>
                <a:lnTo>
                  <a:pt x="201" y="86"/>
                </a:lnTo>
                <a:lnTo>
                  <a:pt x="213" y="71"/>
                </a:lnTo>
                <a:lnTo>
                  <a:pt x="228" y="57"/>
                </a:lnTo>
                <a:lnTo>
                  <a:pt x="243" y="47"/>
                </a:lnTo>
                <a:lnTo>
                  <a:pt x="257" y="34"/>
                </a:lnTo>
                <a:lnTo>
                  <a:pt x="273" y="27"/>
                </a:lnTo>
                <a:lnTo>
                  <a:pt x="285" y="18"/>
                </a:lnTo>
                <a:lnTo>
                  <a:pt x="302" y="12"/>
                </a:lnTo>
                <a:lnTo>
                  <a:pt x="316" y="7"/>
                </a:lnTo>
                <a:lnTo>
                  <a:pt x="329" y="2"/>
                </a:lnTo>
                <a:lnTo>
                  <a:pt x="344" y="0"/>
                </a:lnTo>
                <a:lnTo>
                  <a:pt x="358" y="0"/>
                </a:lnTo>
                <a:lnTo>
                  <a:pt x="372" y="0"/>
                </a:lnTo>
                <a:lnTo>
                  <a:pt x="388" y="2"/>
                </a:lnTo>
                <a:lnTo>
                  <a:pt x="401" y="7"/>
                </a:lnTo>
                <a:lnTo>
                  <a:pt x="415" y="12"/>
                </a:lnTo>
                <a:lnTo>
                  <a:pt x="430" y="18"/>
                </a:lnTo>
                <a:lnTo>
                  <a:pt x="443" y="26"/>
                </a:lnTo>
                <a:lnTo>
                  <a:pt x="461" y="34"/>
                </a:lnTo>
                <a:lnTo>
                  <a:pt x="474" y="45"/>
                </a:lnTo>
                <a:lnTo>
                  <a:pt x="487" y="57"/>
                </a:lnTo>
                <a:lnTo>
                  <a:pt x="502" y="70"/>
                </a:lnTo>
                <a:lnTo>
                  <a:pt x="517" y="85"/>
                </a:lnTo>
                <a:lnTo>
                  <a:pt x="537" y="109"/>
                </a:lnTo>
                <a:lnTo>
                  <a:pt x="545" y="117"/>
                </a:lnTo>
                <a:lnTo>
                  <a:pt x="558" y="135"/>
                </a:lnTo>
                <a:lnTo>
                  <a:pt x="570" y="154"/>
                </a:lnTo>
                <a:lnTo>
                  <a:pt x="589" y="173"/>
                </a:lnTo>
                <a:lnTo>
                  <a:pt x="600" y="194"/>
                </a:lnTo>
                <a:lnTo>
                  <a:pt x="615" y="214"/>
                </a:lnTo>
                <a:lnTo>
                  <a:pt x="630" y="235"/>
                </a:lnTo>
                <a:lnTo>
                  <a:pt x="644" y="258"/>
                </a:lnTo>
                <a:lnTo>
                  <a:pt x="660" y="280"/>
                </a:lnTo>
                <a:lnTo>
                  <a:pt x="674" y="304"/>
                </a:lnTo>
                <a:lnTo>
                  <a:pt x="686" y="326"/>
                </a:lnTo>
                <a:lnTo>
                  <a:pt x="701" y="349"/>
                </a:lnTo>
                <a:lnTo>
                  <a:pt x="715" y="373"/>
                </a:lnTo>
                <a:lnTo>
                  <a:pt x="715" y="374"/>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27659" name="Freeform 11"/>
          <p:cNvSpPr>
            <a:spLocks/>
          </p:cNvSpPr>
          <p:nvPr/>
        </p:nvSpPr>
        <p:spPr bwMode="auto">
          <a:xfrm>
            <a:off x="590550" y="3560763"/>
            <a:ext cx="1035050" cy="525462"/>
          </a:xfrm>
          <a:custGeom>
            <a:avLst/>
            <a:gdLst>
              <a:gd name="T0" fmla="*/ 0 w 718"/>
              <a:gd name="T1" fmla="*/ 0 h 375"/>
              <a:gd name="T2" fmla="*/ 2147483647 w 718"/>
              <a:gd name="T3" fmla="*/ 2147483647 h 375"/>
              <a:gd name="T4" fmla="*/ 2147483647 w 718"/>
              <a:gd name="T5" fmla="*/ 2147483647 h 375"/>
              <a:gd name="T6" fmla="*/ 2147483647 w 718"/>
              <a:gd name="T7" fmla="*/ 2147483647 h 375"/>
              <a:gd name="T8" fmla="*/ 2147483647 w 718"/>
              <a:gd name="T9" fmla="*/ 2147483647 h 375"/>
              <a:gd name="T10" fmla="*/ 2147483647 w 718"/>
              <a:gd name="T11" fmla="*/ 2147483647 h 375"/>
              <a:gd name="T12" fmla="*/ 2147483647 w 718"/>
              <a:gd name="T13" fmla="*/ 2147483647 h 375"/>
              <a:gd name="T14" fmla="*/ 2147483647 w 718"/>
              <a:gd name="T15" fmla="*/ 2147483647 h 375"/>
              <a:gd name="T16" fmla="*/ 2147483647 w 718"/>
              <a:gd name="T17" fmla="*/ 2147483647 h 375"/>
              <a:gd name="T18" fmla="*/ 2147483647 w 718"/>
              <a:gd name="T19" fmla="*/ 2147483647 h 375"/>
              <a:gd name="T20" fmla="*/ 2147483647 w 718"/>
              <a:gd name="T21" fmla="*/ 2147483647 h 375"/>
              <a:gd name="T22" fmla="*/ 2147483647 w 718"/>
              <a:gd name="T23" fmla="*/ 2147483647 h 375"/>
              <a:gd name="T24" fmla="*/ 2147483647 w 718"/>
              <a:gd name="T25" fmla="*/ 2147483647 h 375"/>
              <a:gd name="T26" fmla="*/ 2147483647 w 718"/>
              <a:gd name="T27" fmla="*/ 2147483647 h 375"/>
              <a:gd name="T28" fmla="*/ 2147483647 w 718"/>
              <a:gd name="T29" fmla="*/ 2147483647 h 375"/>
              <a:gd name="T30" fmla="*/ 2147483647 w 718"/>
              <a:gd name="T31" fmla="*/ 2147483647 h 375"/>
              <a:gd name="T32" fmla="*/ 2147483647 w 718"/>
              <a:gd name="T33" fmla="*/ 2147483647 h 375"/>
              <a:gd name="T34" fmla="*/ 2147483647 w 718"/>
              <a:gd name="T35" fmla="*/ 2147483647 h 375"/>
              <a:gd name="T36" fmla="*/ 2147483647 w 718"/>
              <a:gd name="T37" fmla="*/ 2147483647 h 375"/>
              <a:gd name="T38" fmla="*/ 2147483647 w 718"/>
              <a:gd name="T39" fmla="*/ 2147483647 h 375"/>
              <a:gd name="T40" fmla="*/ 2147483647 w 718"/>
              <a:gd name="T41" fmla="*/ 2147483647 h 375"/>
              <a:gd name="T42" fmla="*/ 2147483647 w 718"/>
              <a:gd name="T43" fmla="*/ 2147483647 h 375"/>
              <a:gd name="T44" fmla="*/ 2147483647 w 718"/>
              <a:gd name="T45" fmla="*/ 2147483647 h 375"/>
              <a:gd name="T46" fmla="*/ 2147483647 w 718"/>
              <a:gd name="T47" fmla="*/ 2147483647 h 375"/>
              <a:gd name="T48" fmla="*/ 2147483647 w 718"/>
              <a:gd name="T49" fmla="*/ 2147483647 h 375"/>
              <a:gd name="T50" fmla="*/ 2147483647 w 718"/>
              <a:gd name="T51" fmla="*/ 2147483647 h 375"/>
              <a:gd name="T52" fmla="*/ 2147483647 w 718"/>
              <a:gd name="T53" fmla="*/ 2147483647 h 375"/>
              <a:gd name="T54" fmla="*/ 2147483647 w 718"/>
              <a:gd name="T55" fmla="*/ 2147483647 h 375"/>
              <a:gd name="T56" fmla="*/ 2147483647 w 718"/>
              <a:gd name="T57" fmla="*/ 2147483647 h 375"/>
              <a:gd name="T58" fmla="*/ 2147483647 w 718"/>
              <a:gd name="T59" fmla="*/ 2147483647 h 375"/>
              <a:gd name="T60" fmla="*/ 2147483647 w 718"/>
              <a:gd name="T61" fmla="*/ 2147483647 h 375"/>
              <a:gd name="T62" fmla="*/ 2147483647 w 718"/>
              <a:gd name="T63" fmla="*/ 2147483647 h 375"/>
              <a:gd name="T64" fmla="*/ 2147483647 w 718"/>
              <a:gd name="T65" fmla="*/ 2147483647 h 375"/>
              <a:gd name="T66" fmla="*/ 2147483647 w 718"/>
              <a:gd name="T67" fmla="*/ 2147483647 h 375"/>
              <a:gd name="T68" fmla="*/ 2147483647 w 718"/>
              <a:gd name="T69" fmla="*/ 2147483647 h 375"/>
              <a:gd name="T70" fmla="*/ 2147483647 w 718"/>
              <a:gd name="T71" fmla="*/ 2147483647 h 375"/>
              <a:gd name="T72" fmla="*/ 2147483647 w 718"/>
              <a:gd name="T73" fmla="*/ 2147483647 h 375"/>
              <a:gd name="T74" fmla="*/ 2147483647 w 718"/>
              <a:gd name="T75" fmla="*/ 2147483647 h 375"/>
              <a:gd name="T76" fmla="*/ 2147483647 w 718"/>
              <a:gd name="T77" fmla="*/ 2147483647 h 375"/>
              <a:gd name="T78" fmla="*/ 2147483647 w 718"/>
              <a:gd name="T79" fmla="*/ 2147483647 h 375"/>
              <a:gd name="T80" fmla="*/ 2147483647 w 718"/>
              <a:gd name="T81" fmla="*/ 2147483647 h 375"/>
              <a:gd name="T82" fmla="*/ 2147483647 w 718"/>
              <a:gd name="T83" fmla="*/ 2147483647 h 375"/>
              <a:gd name="T84" fmla="*/ 2147483647 w 718"/>
              <a:gd name="T85" fmla="*/ 2147483647 h 375"/>
              <a:gd name="T86" fmla="*/ 2147483647 w 718"/>
              <a:gd name="T87" fmla="*/ 2147483647 h 375"/>
              <a:gd name="T88" fmla="*/ 2147483647 w 718"/>
              <a:gd name="T89" fmla="*/ 2147483647 h 375"/>
              <a:gd name="T90" fmla="*/ 2147483647 w 718"/>
              <a:gd name="T91" fmla="*/ 2147483647 h 375"/>
              <a:gd name="T92" fmla="*/ 2147483647 w 718"/>
              <a:gd name="T93" fmla="*/ 2147483647 h 375"/>
              <a:gd name="T94" fmla="*/ 2147483647 w 718"/>
              <a:gd name="T95" fmla="*/ 2147483647 h 375"/>
              <a:gd name="T96" fmla="*/ 2147483647 w 718"/>
              <a:gd name="T97" fmla="*/ 2147483647 h 375"/>
              <a:gd name="T98" fmla="*/ 2147483647 w 718"/>
              <a:gd name="T99" fmla="*/ 2147483647 h 375"/>
              <a:gd name="T100" fmla="*/ 2147483647 w 718"/>
              <a:gd name="T101" fmla="*/ 0 h 3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8"/>
              <a:gd name="T154" fmla="*/ 0 h 375"/>
              <a:gd name="T155" fmla="*/ 718 w 718"/>
              <a:gd name="T156" fmla="*/ 375 h 3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8" h="375">
                <a:moveTo>
                  <a:pt x="0" y="0"/>
                </a:moveTo>
                <a:lnTo>
                  <a:pt x="15" y="24"/>
                </a:lnTo>
                <a:lnTo>
                  <a:pt x="30" y="46"/>
                </a:lnTo>
                <a:lnTo>
                  <a:pt x="44" y="70"/>
                </a:lnTo>
                <a:lnTo>
                  <a:pt x="57" y="92"/>
                </a:lnTo>
                <a:lnTo>
                  <a:pt x="72" y="116"/>
                </a:lnTo>
                <a:lnTo>
                  <a:pt x="85" y="134"/>
                </a:lnTo>
                <a:lnTo>
                  <a:pt x="99" y="157"/>
                </a:lnTo>
                <a:lnTo>
                  <a:pt x="118" y="181"/>
                </a:lnTo>
                <a:lnTo>
                  <a:pt x="128" y="200"/>
                </a:lnTo>
                <a:lnTo>
                  <a:pt x="147" y="220"/>
                </a:lnTo>
                <a:lnTo>
                  <a:pt x="157" y="238"/>
                </a:lnTo>
                <a:lnTo>
                  <a:pt x="173" y="254"/>
                </a:lnTo>
                <a:lnTo>
                  <a:pt x="188" y="273"/>
                </a:lnTo>
                <a:lnTo>
                  <a:pt x="201" y="288"/>
                </a:lnTo>
                <a:lnTo>
                  <a:pt x="214" y="303"/>
                </a:lnTo>
                <a:lnTo>
                  <a:pt x="231" y="315"/>
                </a:lnTo>
                <a:lnTo>
                  <a:pt x="244" y="327"/>
                </a:lnTo>
                <a:lnTo>
                  <a:pt x="258" y="338"/>
                </a:lnTo>
                <a:lnTo>
                  <a:pt x="275" y="347"/>
                </a:lnTo>
                <a:lnTo>
                  <a:pt x="288" y="355"/>
                </a:lnTo>
                <a:lnTo>
                  <a:pt x="301" y="362"/>
                </a:lnTo>
                <a:lnTo>
                  <a:pt x="316" y="366"/>
                </a:lnTo>
                <a:lnTo>
                  <a:pt x="329" y="370"/>
                </a:lnTo>
                <a:lnTo>
                  <a:pt x="347" y="374"/>
                </a:lnTo>
                <a:lnTo>
                  <a:pt x="358" y="374"/>
                </a:lnTo>
                <a:lnTo>
                  <a:pt x="374" y="374"/>
                </a:lnTo>
                <a:lnTo>
                  <a:pt x="386" y="370"/>
                </a:lnTo>
                <a:lnTo>
                  <a:pt x="402" y="366"/>
                </a:lnTo>
                <a:lnTo>
                  <a:pt x="416" y="362"/>
                </a:lnTo>
                <a:lnTo>
                  <a:pt x="431" y="355"/>
                </a:lnTo>
                <a:lnTo>
                  <a:pt x="445" y="348"/>
                </a:lnTo>
                <a:lnTo>
                  <a:pt x="461" y="339"/>
                </a:lnTo>
                <a:lnTo>
                  <a:pt x="474" y="329"/>
                </a:lnTo>
                <a:lnTo>
                  <a:pt x="487" y="315"/>
                </a:lnTo>
                <a:lnTo>
                  <a:pt x="506" y="303"/>
                </a:lnTo>
                <a:lnTo>
                  <a:pt x="517" y="288"/>
                </a:lnTo>
                <a:lnTo>
                  <a:pt x="531" y="273"/>
                </a:lnTo>
                <a:lnTo>
                  <a:pt x="545" y="256"/>
                </a:lnTo>
                <a:lnTo>
                  <a:pt x="560" y="238"/>
                </a:lnTo>
                <a:lnTo>
                  <a:pt x="572" y="220"/>
                </a:lnTo>
                <a:lnTo>
                  <a:pt x="588" y="202"/>
                </a:lnTo>
                <a:lnTo>
                  <a:pt x="601" y="181"/>
                </a:lnTo>
                <a:lnTo>
                  <a:pt x="614" y="159"/>
                </a:lnTo>
                <a:lnTo>
                  <a:pt x="632" y="140"/>
                </a:lnTo>
                <a:lnTo>
                  <a:pt x="646" y="116"/>
                </a:lnTo>
                <a:lnTo>
                  <a:pt x="659" y="94"/>
                </a:lnTo>
                <a:lnTo>
                  <a:pt x="673" y="70"/>
                </a:lnTo>
                <a:lnTo>
                  <a:pt x="687" y="47"/>
                </a:lnTo>
                <a:lnTo>
                  <a:pt x="704" y="24"/>
                </a:lnTo>
                <a:lnTo>
                  <a:pt x="717" y="0"/>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27660" name="Freeform 12"/>
          <p:cNvSpPr>
            <a:spLocks/>
          </p:cNvSpPr>
          <p:nvPr/>
        </p:nvSpPr>
        <p:spPr bwMode="auto">
          <a:xfrm>
            <a:off x="593725" y="1944688"/>
            <a:ext cx="1138238" cy="2135187"/>
          </a:xfrm>
          <a:custGeom>
            <a:avLst/>
            <a:gdLst>
              <a:gd name="T0" fmla="*/ 0 w 788"/>
              <a:gd name="T1" fmla="*/ 2147483647 h 1524"/>
              <a:gd name="T2" fmla="*/ 2147483647 w 788"/>
              <a:gd name="T3" fmla="*/ 2147483647 h 1524"/>
              <a:gd name="T4" fmla="*/ 2147483647 w 788"/>
              <a:gd name="T5" fmla="*/ 2147483647 h 1524"/>
              <a:gd name="T6" fmla="*/ 2147483647 w 788"/>
              <a:gd name="T7" fmla="*/ 2147483647 h 1524"/>
              <a:gd name="T8" fmla="*/ 2147483647 w 788"/>
              <a:gd name="T9" fmla="*/ 2147483647 h 1524"/>
              <a:gd name="T10" fmla="*/ 2147483647 w 788"/>
              <a:gd name="T11" fmla="*/ 2147483647 h 1524"/>
              <a:gd name="T12" fmla="*/ 2147483647 w 788"/>
              <a:gd name="T13" fmla="*/ 2147483647 h 1524"/>
              <a:gd name="T14" fmla="*/ 2147483647 w 788"/>
              <a:gd name="T15" fmla="*/ 0 h 1524"/>
              <a:gd name="T16" fmla="*/ 2147483647 w 788"/>
              <a:gd name="T17" fmla="*/ 2147483647 h 1524"/>
              <a:gd name="T18" fmla="*/ 2147483647 w 788"/>
              <a:gd name="T19" fmla="*/ 2147483647 h 1524"/>
              <a:gd name="T20" fmla="*/ 2147483647 w 788"/>
              <a:gd name="T21" fmla="*/ 2147483647 h 1524"/>
              <a:gd name="T22" fmla="*/ 2147483647 w 788"/>
              <a:gd name="T23" fmla="*/ 2147483647 h 1524"/>
              <a:gd name="T24" fmla="*/ 2147483647 w 788"/>
              <a:gd name="T25" fmla="*/ 2147483647 h 1524"/>
              <a:gd name="T26" fmla="*/ 2147483647 w 788"/>
              <a:gd name="T27" fmla="*/ 2147483647 h 1524"/>
              <a:gd name="T28" fmla="*/ 2147483647 w 788"/>
              <a:gd name="T29" fmla="*/ 2147483647 h 1524"/>
              <a:gd name="T30" fmla="*/ 2147483647 w 788"/>
              <a:gd name="T31" fmla="*/ 2147483647 h 1524"/>
              <a:gd name="T32" fmla="*/ 2147483647 w 788"/>
              <a:gd name="T33" fmla="*/ 2147483647 h 15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8"/>
              <a:gd name="T52" fmla="*/ 0 h 1524"/>
              <a:gd name="T53" fmla="*/ 788 w 788"/>
              <a:gd name="T54" fmla="*/ 1524 h 15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8" h="1524">
                <a:moveTo>
                  <a:pt x="0" y="778"/>
                </a:moveTo>
                <a:lnTo>
                  <a:pt x="54" y="276"/>
                </a:lnTo>
                <a:lnTo>
                  <a:pt x="66" y="1246"/>
                </a:lnTo>
                <a:lnTo>
                  <a:pt x="134" y="150"/>
                </a:lnTo>
                <a:lnTo>
                  <a:pt x="168" y="1397"/>
                </a:lnTo>
                <a:lnTo>
                  <a:pt x="235" y="49"/>
                </a:lnTo>
                <a:lnTo>
                  <a:pt x="269" y="1497"/>
                </a:lnTo>
                <a:lnTo>
                  <a:pt x="348" y="0"/>
                </a:lnTo>
                <a:lnTo>
                  <a:pt x="382" y="1523"/>
                </a:lnTo>
                <a:lnTo>
                  <a:pt x="462" y="33"/>
                </a:lnTo>
                <a:lnTo>
                  <a:pt x="517" y="1439"/>
                </a:lnTo>
                <a:lnTo>
                  <a:pt x="574" y="159"/>
                </a:lnTo>
                <a:lnTo>
                  <a:pt x="643" y="1255"/>
                </a:lnTo>
                <a:lnTo>
                  <a:pt x="643" y="1129"/>
                </a:lnTo>
                <a:lnTo>
                  <a:pt x="687" y="325"/>
                </a:lnTo>
                <a:lnTo>
                  <a:pt x="744" y="1105"/>
                </a:lnTo>
                <a:lnTo>
                  <a:pt x="787" y="511"/>
                </a:lnTo>
              </a:path>
            </a:pathLst>
          </a:custGeom>
          <a:noFill/>
          <a:ln w="18732">
            <a:solidFill>
              <a:schemeClr val="tx2"/>
            </a:solidFill>
            <a:round/>
            <a:headEnd/>
            <a:tailEnd/>
          </a:ln>
        </p:spPr>
        <p:txBody>
          <a:bodyPr/>
          <a:lstStyle/>
          <a:p>
            <a:endParaRPr lang="en-US" dirty="0">
              <a:latin typeface="Agilent TT Cond" pitchFamily="34" charset="0"/>
            </a:endParaRPr>
          </a:p>
        </p:txBody>
      </p:sp>
      <p:sp>
        <p:nvSpPr>
          <p:cNvPr id="27661" name="Freeform 13"/>
          <p:cNvSpPr>
            <a:spLocks/>
          </p:cNvSpPr>
          <p:nvPr/>
        </p:nvSpPr>
        <p:spPr bwMode="auto">
          <a:xfrm>
            <a:off x="1727200" y="2455863"/>
            <a:ext cx="965200" cy="1125537"/>
          </a:xfrm>
          <a:custGeom>
            <a:avLst/>
            <a:gdLst>
              <a:gd name="T0" fmla="*/ 0 w 669"/>
              <a:gd name="T1" fmla="*/ 2147483647 h 803"/>
              <a:gd name="T2" fmla="*/ 2147483647 w 669"/>
              <a:gd name="T3" fmla="*/ 2147483647 h 803"/>
              <a:gd name="T4" fmla="*/ 2147483647 w 669"/>
              <a:gd name="T5" fmla="*/ 2147483647 h 803"/>
              <a:gd name="T6" fmla="*/ 2147483647 w 669"/>
              <a:gd name="T7" fmla="*/ 2147483647 h 803"/>
              <a:gd name="T8" fmla="*/ 2147483647 w 669"/>
              <a:gd name="T9" fmla="*/ 2147483647 h 803"/>
              <a:gd name="T10" fmla="*/ 2147483647 w 669"/>
              <a:gd name="T11" fmla="*/ 2147483647 h 803"/>
              <a:gd name="T12" fmla="*/ 2147483647 w 669"/>
              <a:gd name="T13" fmla="*/ 2147483647 h 803"/>
              <a:gd name="T14" fmla="*/ 2147483647 w 669"/>
              <a:gd name="T15" fmla="*/ 2147483647 h 803"/>
              <a:gd name="T16" fmla="*/ 2147483647 w 669"/>
              <a:gd name="T17" fmla="*/ 2147483647 h 803"/>
              <a:gd name="T18" fmla="*/ 2147483647 w 669"/>
              <a:gd name="T19" fmla="*/ 2147483647 h 803"/>
              <a:gd name="T20" fmla="*/ 2147483647 w 669"/>
              <a:gd name="T21" fmla="*/ 2147483647 h 803"/>
              <a:gd name="T22" fmla="*/ 2147483647 w 669"/>
              <a:gd name="T23" fmla="*/ 2147483647 h 803"/>
              <a:gd name="T24" fmla="*/ 2147483647 w 669"/>
              <a:gd name="T25" fmla="*/ 2147483647 h 803"/>
              <a:gd name="T26" fmla="*/ 2147483647 w 669"/>
              <a:gd name="T27" fmla="*/ 2147483647 h 803"/>
              <a:gd name="T28" fmla="*/ 2147483647 w 669"/>
              <a:gd name="T29" fmla="*/ 2147483647 h 803"/>
              <a:gd name="T30" fmla="*/ 2147483647 w 669"/>
              <a:gd name="T31" fmla="*/ 2147483647 h 803"/>
              <a:gd name="T32" fmla="*/ 2147483647 w 669"/>
              <a:gd name="T33" fmla="*/ 2147483647 h 803"/>
              <a:gd name="T34" fmla="*/ 2147483647 w 669"/>
              <a:gd name="T35" fmla="*/ 2147483647 h 803"/>
              <a:gd name="T36" fmla="*/ 2147483647 w 669"/>
              <a:gd name="T37" fmla="*/ 0 h 8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803"/>
              <a:gd name="T59" fmla="*/ 669 w 669"/>
              <a:gd name="T60" fmla="*/ 803 h 8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803">
                <a:moveTo>
                  <a:pt x="0" y="152"/>
                </a:moveTo>
                <a:lnTo>
                  <a:pt x="45" y="592"/>
                </a:lnTo>
                <a:lnTo>
                  <a:pt x="74" y="238"/>
                </a:lnTo>
                <a:lnTo>
                  <a:pt x="121" y="509"/>
                </a:lnTo>
                <a:lnTo>
                  <a:pt x="144" y="314"/>
                </a:lnTo>
                <a:lnTo>
                  <a:pt x="181" y="461"/>
                </a:lnTo>
                <a:lnTo>
                  <a:pt x="204" y="365"/>
                </a:lnTo>
                <a:lnTo>
                  <a:pt x="237" y="434"/>
                </a:lnTo>
                <a:lnTo>
                  <a:pt x="256" y="386"/>
                </a:lnTo>
                <a:lnTo>
                  <a:pt x="288" y="438"/>
                </a:lnTo>
                <a:lnTo>
                  <a:pt x="315" y="376"/>
                </a:lnTo>
                <a:lnTo>
                  <a:pt x="353" y="466"/>
                </a:lnTo>
                <a:lnTo>
                  <a:pt x="399" y="338"/>
                </a:lnTo>
                <a:lnTo>
                  <a:pt x="436" y="534"/>
                </a:lnTo>
                <a:lnTo>
                  <a:pt x="487" y="241"/>
                </a:lnTo>
                <a:lnTo>
                  <a:pt x="530" y="661"/>
                </a:lnTo>
                <a:lnTo>
                  <a:pt x="571" y="121"/>
                </a:lnTo>
                <a:lnTo>
                  <a:pt x="621" y="802"/>
                </a:lnTo>
                <a:lnTo>
                  <a:pt x="668" y="0"/>
                </a:lnTo>
              </a:path>
            </a:pathLst>
          </a:custGeom>
          <a:noFill/>
          <a:ln w="18732">
            <a:solidFill>
              <a:schemeClr val="tx2"/>
            </a:solidFill>
            <a:round/>
            <a:headEnd/>
            <a:tailEnd/>
          </a:ln>
        </p:spPr>
        <p:txBody>
          <a:bodyPr/>
          <a:lstStyle/>
          <a:p>
            <a:endParaRPr lang="en-US" dirty="0">
              <a:latin typeface="Agilent TT Cond" pitchFamily="34" charset="0"/>
            </a:endParaRPr>
          </a:p>
        </p:txBody>
      </p:sp>
      <p:grpSp>
        <p:nvGrpSpPr>
          <p:cNvPr id="27662" name="Group 14"/>
          <p:cNvGrpSpPr>
            <a:grpSpLocks/>
          </p:cNvGrpSpPr>
          <p:nvPr/>
        </p:nvGrpSpPr>
        <p:grpSpPr bwMode="auto">
          <a:xfrm>
            <a:off x="990600" y="2076450"/>
            <a:ext cx="1152525" cy="381000"/>
            <a:chOff x="1578" y="1209"/>
            <a:chExt cx="411" cy="148"/>
          </a:xfrm>
        </p:grpSpPr>
        <p:sp>
          <p:nvSpPr>
            <p:cNvPr id="28461" name="Freeform 15"/>
            <p:cNvSpPr>
              <a:spLocks/>
            </p:cNvSpPr>
            <p:nvPr/>
          </p:nvSpPr>
          <p:spPr bwMode="auto">
            <a:xfrm>
              <a:off x="1631" y="1209"/>
              <a:ext cx="358" cy="148"/>
            </a:xfrm>
            <a:custGeom>
              <a:avLst/>
              <a:gdLst>
                <a:gd name="T0" fmla="*/ 0 w 394"/>
                <a:gd name="T1" fmla="*/ 58 h 167"/>
                <a:gd name="T2" fmla="*/ 114 w 394"/>
                <a:gd name="T3" fmla="*/ 10 h 167"/>
                <a:gd name="T4" fmla="*/ 100 w 394"/>
                <a:gd name="T5" fmla="*/ 102 h 167"/>
                <a:gd name="T6" fmla="*/ 267 w 394"/>
                <a:gd name="T7" fmla="*/ 0 h 167"/>
                <a:gd name="T8" fmla="*/ 0 60000 65536"/>
                <a:gd name="T9" fmla="*/ 0 60000 65536"/>
                <a:gd name="T10" fmla="*/ 0 60000 65536"/>
                <a:gd name="T11" fmla="*/ 0 60000 65536"/>
                <a:gd name="T12" fmla="*/ 0 w 394"/>
                <a:gd name="T13" fmla="*/ 0 h 167"/>
                <a:gd name="T14" fmla="*/ 394 w 394"/>
                <a:gd name="T15" fmla="*/ 167 h 167"/>
              </a:gdLst>
              <a:ahLst/>
              <a:cxnLst>
                <a:cxn ang="T8">
                  <a:pos x="T0" y="T1"/>
                </a:cxn>
                <a:cxn ang="T9">
                  <a:pos x="T2" y="T3"/>
                </a:cxn>
                <a:cxn ang="T10">
                  <a:pos x="T4" y="T5"/>
                </a:cxn>
                <a:cxn ang="T11">
                  <a:pos x="T6" y="T7"/>
                </a:cxn>
              </a:cxnLst>
              <a:rect l="T12" t="T13" r="T14" b="T15"/>
              <a:pathLst>
                <a:path w="394" h="167">
                  <a:moveTo>
                    <a:pt x="0" y="92"/>
                  </a:moveTo>
                  <a:lnTo>
                    <a:pt x="168" y="16"/>
                  </a:lnTo>
                  <a:lnTo>
                    <a:pt x="146" y="166"/>
                  </a:lnTo>
                  <a:lnTo>
                    <a:pt x="393" y="0"/>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28462" name="Freeform 16"/>
            <p:cNvSpPr>
              <a:spLocks/>
            </p:cNvSpPr>
            <p:nvPr/>
          </p:nvSpPr>
          <p:spPr bwMode="auto">
            <a:xfrm>
              <a:off x="1578" y="1272"/>
              <a:ext cx="79" cy="42"/>
            </a:xfrm>
            <a:custGeom>
              <a:avLst/>
              <a:gdLst>
                <a:gd name="T0" fmla="*/ 0 w 87"/>
                <a:gd name="T1" fmla="*/ 29 h 47"/>
                <a:gd name="T2" fmla="*/ 58 w 87"/>
                <a:gd name="T3" fmla="*/ 17 h 47"/>
                <a:gd name="T4" fmla="*/ 40 w 87"/>
                <a:gd name="T5" fmla="*/ 13 h 47"/>
                <a:gd name="T6" fmla="*/ 43 w 87"/>
                <a:gd name="T7" fmla="*/ 0 h 47"/>
                <a:gd name="T8" fmla="*/ 0 w 87"/>
                <a:gd name="T9" fmla="*/ 29 h 47"/>
                <a:gd name="T10" fmla="*/ 0 w 87"/>
                <a:gd name="T11" fmla="*/ 29 h 47"/>
                <a:gd name="T12" fmla="*/ 0 60000 65536"/>
                <a:gd name="T13" fmla="*/ 0 60000 65536"/>
                <a:gd name="T14" fmla="*/ 0 60000 65536"/>
                <a:gd name="T15" fmla="*/ 0 60000 65536"/>
                <a:gd name="T16" fmla="*/ 0 60000 65536"/>
                <a:gd name="T17" fmla="*/ 0 60000 65536"/>
                <a:gd name="T18" fmla="*/ 0 w 87"/>
                <a:gd name="T19" fmla="*/ 0 h 47"/>
                <a:gd name="T20" fmla="*/ 87 w 8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87" h="47">
                  <a:moveTo>
                    <a:pt x="0" y="46"/>
                  </a:moveTo>
                  <a:lnTo>
                    <a:pt x="86" y="26"/>
                  </a:lnTo>
                  <a:lnTo>
                    <a:pt x="58" y="21"/>
                  </a:lnTo>
                  <a:lnTo>
                    <a:pt x="63" y="0"/>
                  </a:lnTo>
                  <a:lnTo>
                    <a:pt x="0" y="46"/>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grpSp>
      <p:sp>
        <p:nvSpPr>
          <p:cNvPr id="27663" name="Text Box 17"/>
          <p:cNvSpPr txBox="1">
            <a:spLocks noChangeArrowheads="1"/>
          </p:cNvSpPr>
          <p:nvPr/>
        </p:nvSpPr>
        <p:spPr bwMode="auto">
          <a:xfrm>
            <a:off x="1524000" y="1771650"/>
            <a:ext cx="665163" cy="236538"/>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chemeClr val="tx2"/>
                </a:solidFill>
                <a:latin typeface="Agilent TT Cond" pitchFamily="34" charset="0"/>
              </a:rPr>
              <a:t>Carrier</a:t>
            </a:r>
          </a:p>
        </p:txBody>
      </p:sp>
      <p:sp>
        <p:nvSpPr>
          <p:cNvPr id="27664" name="Freeform 18"/>
          <p:cNvSpPr>
            <a:spLocks/>
          </p:cNvSpPr>
          <p:nvPr/>
        </p:nvSpPr>
        <p:spPr bwMode="auto">
          <a:xfrm>
            <a:off x="1587500" y="3643313"/>
            <a:ext cx="455613" cy="354012"/>
          </a:xfrm>
          <a:custGeom>
            <a:avLst/>
            <a:gdLst>
              <a:gd name="T0" fmla="*/ 0 w 316"/>
              <a:gd name="T1" fmla="*/ 2147483647 h 252"/>
              <a:gd name="T2" fmla="*/ 2147483647 w 316"/>
              <a:gd name="T3" fmla="*/ 0 h 252"/>
              <a:gd name="T4" fmla="*/ 2147483647 w 316"/>
              <a:gd name="T5" fmla="*/ 2147483647 h 252"/>
              <a:gd name="T6" fmla="*/ 2147483647 w 316"/>
              <a:gd name="T7" fmla="*/ 2147483647 h 252"/>
              <a:gd name="T8" fmla="*/ 0 60000 65536"/>
              <a:gd name="T9" fmla="*/ 0 60000 65536"/>
              <a:gd name="T10" fmla="*/ 0 60000 65536"/>
              <a:gd name="T11" fmla="*/ 0 60000 65536"/>
              <a:gd name="T12" fmla="*/ 0 w 316"/>
              <a:gd name="T13" fmla="*/ 0 h 252"/>
              <a:gd name="T14" fmla="*/ 316 w 316"/>
              <a:gd name="T15" fmla="*/ 252 h 252"/>
            </a:gdLst>
            <a:ahLst/>
            <a:cxnLst>
              <a:cxn ang="T8">
                <a:pos x="T0" y="T1"/>
              </a:cxn>
              <a:cxn ang="T9">
                <a:pos x="T2" y="T3"/>
              </a:cxn>
              <a:cxn ang="T10">
                <a:pos x="T4" y="T5"/>
              </a:cxn>
              <a:cxn ang="T11">
                <a:pos x="T6" y="T7"/>
              </a:cxn>
            </a:cxnLst>
            <a:rect l="T12" t="T13" r="T14" b="T15"/>
            <a:pathLst>
              <a:path w="316" h="252">
                <a:moveTo>
                  <a:pt x="0" y="68"/>
                </a:moveTo>
                <a:lnTo>
                  <a:pt x="157" y="0"/>
                </a:lnTo>
                <a:lnTo>
                  <a:pt x="21" y="251"/>
                </a:lnTo>
                <a:lnTo>
                  <a:pt x="315" y="226"/>
                </a:lnTo>
              </a:path>
            </a:pathLst>
          </a:custGeom>
          <a:noFill/>
          <a:ln w="18732">
            <a:solidFill>
              <a:srgbClr val="000000"/>
            </a:solidFill>
            <a:round/>
            <a:headEnd/>
            <a:tailEnd/>
          </a:ln>
        </p:spPr>
        <p:txBody>
          <a:bodyPr/>
          <a:lstStyle/>
          <a:p>
            <a:endParaRPr lang="en-US" dirty="0">
              <a:latin typeface="Agilent TT Cond" pitchFamily="34" charset="0"/>
            </a:endParaRPr>
          </a:p>
        </p:txBody>
      </p:sp>
      <p:sp>
        <p:nvSpPr>
          <p:cNvPr id="27665" name="Freeform 19"/>
          <p:cNvSpPr>
            <a:spLocks/>
          </p:cNvSpPr>
          <p:nvPr/>
        </p:nvSpPr>
        <p:spPr bwMode="auto">
          <a:xfrm>
            <a:off x="1503363" y="3709988"/>
            <a:ext cx="127000" cy="65087"/>
          </a:xfrm>
          <a:custGeom>
            <a:avLst/>
            <a:gdLst>
              <a:gd name="T0" fmla="*/ 0 w 88"/>
              <a:gd name="T1" fmla="*/ 2147483647 h 46"/>
              <a:gd name="T2" fmla="*/ 2147483647 w 88"/>
              <a:gd name="T3" fmla="*/ 2147483647 h 46"/>
              <a:gd name="T4" fmla="*/ 2147483647 w 88"/>
              <a:gd name="T5" fmla="*/ 2147483647 h 46"/>
              <a:gd name="T6" fmla="*/ 2147483647 w 88"/>
              <a:gd name="T7" fmla="*/ 0 h 46"/>
              <a:gd name="T8" fmla="*/ 0 w 88"/>
              <a:gd name="T9" fmla="*/ 2147483647 h 46"/>
              <a:gd name="T10" fmla="*/ 0 w 88"/>
              <a:gd name="T11" fmla="*/ 2147483647 h 46"/>
              <a:gd name="T12" fmla="*/ 0 60000 65536"/>
              <a:gd name="T13" fmla="*/ 0 60000 65536"/>
              <a:gd name="T14" fmla="*/ 0 60000 65536"/>
              <a:gd name="T15" fmla="*/ 0 60000 65536"/>
              <a:gd name="T16" fmla="*/ 0 60000 65536"/>
              <a:gd name="T17" fmla="*/ 0 60000 65536"/>
              <a:gd name="T18" fmla="*/ 0 w 88"/>
              <a:gd name="T19" fmla="*/ 0 h 46"/>
              <a:gd name="T20" fmla="*/ 88 w 88"/>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88" h="46">
                <a:moveTo>
                  <a:pt x="0" y="45"/>
                </a:moveTo>
                <a:lnTo>
                  <a:pt x="87" y="26"/>
                </a:lnTo>
                <a:lnTo>
                  <a:pt x="58" y="21"/>
                </a:lnTo>
                <a:lnTo>
                  <a:pt x="65" y="0"/>
                </a:lnTo>
                <a:lnTo>
                  <a:pt x="0" y="45"/>
                </a:lnTo>
              </a:path>
            </a:pathLst>
          </a:custGeom>
          <a:solidFill>
            <a:srgbClr val="000000"/>
          </a:solidFill>
          <a:ln w="18732">
            <a:solidFill>
              <a:srgbClr val="000000"/>
            </a:solidFill>
            <a:round/>
            <a:headEnd/>
            <a:tailEnd/>
          </a:ln>
        </p:spPr>
        <p:txBody>
          <a:bodyPr/>
          <a:lstStyle/>
          <a:p>
            <a:endParaRPr lang="en-US" dirty="0">
              <a:latin typeface="Agilent TT Cond" pitchFamily="34" charset="0"/>
            </a:endParaRPr>
          </a:p>
        </p:txBody>
      </p:sp>
      <p:sp>
        <p:nvSpPr>
          <p:cNvPr id="27666" name="Text Box 20"/>
          <p:cNvSpPr txBox="1">
            <a:spLocks noChangeArrowheads="1"/>
          </p:cNvSpPr>
          <p:nvPr/>
        </p:nvSpPr>
        <p:spPr bwMode="auto">
          <a:xfrm>
            <a:off x="2079625" y="3798888"/>
            <a:ext cx="1069975" cy="231775"/>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Modulation frequency</a:t>
            </a:r>
            <a:endParaRPr lang="en-US" sz="1600" dirty="0">
              <a:latin typeface="Agilent TT Cond" pitchFamily="34" charset="0"/>
            </a:endParaRPr>
          </a:p>
        </p:txBody>
      </p:sp>
      <p:sp>
        <p:nvSpPr>
          <p:cNvPr id="27667" name="Text Box 21"/>
          <p:cNvSpPr txBox="1">
            <a:spLocks noChangeArrowheads="1"/>
          </p:cNvSpPr>
          <p:nvPr/>
        </p:nvSpPr>
        <p:spPr bwMode="auto">
          <a:xfrm>
            <a:off x="5189538" y="2116138"/>
            <a:ext cx="3925887" cy="1763712"/>
          </a:xfrm>
          <a:prstGeom prst="rect">
            <a:avLst/>
          </a:prstGeom>
          <a:noFill/>
          <a:ln w="9525">
            <a:noFill/>
            <a:miter lim="800000"/>
            <a:headEnd/>
            <a:tailEnd/>
          </a:ln>
        </p:spPr>
        <p:txBody>
          <a:bodyPr lIns="0" tIns="0" rIns="0" bIns="0"/>
          <a:lstStyle/>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Modulation frequency (rate)</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Depth of modulation (Mod Index)</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Linear AM (%)</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Log AM (dB)</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Sensitivity (depth/volt)</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Distortion %</a:t>
            </a:r>
          </a:p>
        </p:txBody>
      </p:sp>
      <p:grpSp>
        <p:nvGrpSpPr>
          <p:cNvPr id="27668" name="Group 22"/>
          <p:cNvGrpSpPr>
            <a:grpSpLocks/>
          </p:cNvGrpSpPr>
          <p:nvPr/>
        </p:nvGrpSpPr>
        <p:grpSpPr bwMode="auto">
          <a:xfrm>
            <a:off x="6818811" y="3986667"/>
            <a:ext cx="2063931" cy="977219"/>
            <a:chOff x="644" y="2448"/>
            <a:chExt cx="2177" cy="1383"/>
          </a:xfrm>
        </p:grpSpPr>
        <p:sp>
          <p:nvSpPr>
            <p:cNvPr id="27677" name="Line 23"/>
            <p:cNvSpPr>
              <a:spLocks noChangeShapeType="1"/>
            </p:cNvSpPr>
            <p:nvPr/>
          </p:nvSpPr>
          <p:spPr bwMode="auto">
            <a:xfrm flipV="1">
              <a:off x="644" y="3783"/>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78" name="Line 24"/>
            <p:cNvSpPr>
              <a:spLocks noChangeShapeType="1"/>
            </p:cNvSpPr>
            <p:nvPr/>
          </p:nvSpPr>
          <p:spPr bwMode="auto">
            <a:xfrm flipV="1">
              <a:off x="644" y="3749"/>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79" name="Line 25"/>
            <p:cNvSpPr>
              <a:spLocks noChangeShapeType="1"/>
            </p:cNvSpPr>
            <p:nvPr/>
          </p:nvSpPr>
          <p:spPr bwMode="auto">
            <a:xfrm>
              <a:off x="650" y="3749"/>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0" name="Line 26"/>
            <p:cNvSpPr>
              <a:spLocks noChangeShapeType="1"/>
            </p:cNvSpPr>
            <p:nvPr/>
          </p:nvSpPr>
          <p:spPr bwMode="auto">
            <a:xfrm flipV="1">
              <a:off x="650" y="3798"/>
              <a:ext cx="5"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1" name="Line 27"/>
            <p:cNvSpPr>
              <a:spLocks noChangeShapeType="1"/>
            </p:cNvSpPr>
            <p:nvPr/>
          </p:nvSpPr>
          <p:spPr bwMode="auto">
            <a:xfrm flipV="1">
              <a:off x="655" y="374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2" name="Line 28"/>
            <p:cNvSpPr>
              <a:spLocks noChangeShapeType="1"/>
            </p:cNvSpPr>
            <p:nvPr/>
          </p:nvSpPr>
          <p:spPr bwMode="auto">
            <a:xfrm flipV="1">
              <a:off x="655" y="3734"/>
              <a:ext cx="5"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3" name="Line 29"/>
            <p:cNvSpPr>
              <a:spLocks noChangeShapeType="1"/>
            </p:cNvSpPr>
            <p:nvPr/>
          </p:nvSpPr>
          <p:spPr bwMode="auto">
            <a:xfrm>
              <a:off x="660" y="373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4" name="Line 30"/>
            <p:cNvSpPr>
              <a:spLocks noChangeShapeType="1"/>
            </p:cNvSpPr>
            <p:nvPr/>
          </p:nvSpPr>
          <p:spPr bwMode="auto">
            <a:xfrm>
              <a:off x="660" y="3773"/>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5" name="Line 31"/>
            <p:cNvSpPr>
              <a:spLocks noChangeShapeType="1"/>
            </p:cNvSpPr>
            <p:nvPr/>
          </p:nvSpPr>
          <p:spPr bwMode="auto">
            <a:xfrm>
              <a:off x="665" y="3773"/>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6" name="Line 32"/>
            <p:cNvSpPr>
              <a:spLocks noChangeShapeType="1"/>
            </p:cNvSpPr>
            <p:nvPr/>
          </p:nvSpPr>
          <p:spPr bwMode="auto">
            <a:xfrm flipV="1">
              <a:off x="665" y="3773"/>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7" name="Line 33"/>
            <p:cNvSpPr>
              <a:spLocks noChangeShapeType="1"/>
            </p:cNvSpPr>
            <p:nvPr/>
          </p:nvSpPr>
          <p:spPr bwMode="auto">
            <a:xfrm flipV="1">
              <a:off x="672"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8" name="Line 34"/>
            <p:cNvSpPr>
              <a:spLocks noChangeShapeType="1"/>
            </p:cNvSpPr>
            <p:nvPr/>
          </p:nvSpPr>
          <p:spPr bwMode="auto">
            <a:xfrm>
              <a:off x="672" y="3744"/>
              <a:ext cx="4"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89" name="Line 35"/>
            <p:cNvSpPr>
              <a:spLocks noChangeShapeType="1"/>
            </p:cNvSpPr>
            <p:nvPr/>
          </p:nvSpPr>
          <p:spPr bwMode="auto">
            <a:xfrm>
              <a:off x="676" y="3744"/>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0" name="Line 36"/>
            <p:cNvSpPr>
              <a:spLocks noChangeShapeType="1"/>
            </p:cNvSpPr>
            <p:nvPr/>
          </p:nvSpPr>
          <p:spPr bwMode="auto">
            <a:xfrm>
              <a:off x="676" y="3793"/>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1" name="Line 37"/>
            <p:cNvSpPr>
              <a:spLocks noChangeShapeType="1"/>
            </p:cNvSpPr>
            <p:nvPr/>
          </p:nvSpPr>
          <p:spPr bwMode="auto">
            <a:xfrm flipV="1">
              <a:off x="683" y="375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2" name="Line 38"/>
            <p:cNvSpPr>
              <a:spLocks noChangeShapeType="1"/>
            </p:cNvSpPr>
            <p:nvPr/>
          </p:nvSpPr>
          <p:spPr bwMode="auto">
            <a:xfrm flipV="1">
              <a:off x="683" y="3744"/>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3" name="Line 39"/>
            <p:cNvSpPr>
              <a:spLocks noChangeShapeType="1"/>
            </p:cNvSpPr>
            <p:nvPr/>
          </p:nvSpPr>
          <p:spPr bwMode="auto">
            <a:xfrm>
              <a:off x="688" y="3744"/>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4" name="Line 40"/>
            <p:cNvSpPr>
              <a:spLocks noChangeShapeType="1"/>
            </p:cNvSpPr>
            <p:nvPr/>
          </p:nvSpPr>
          <p:spPr bwMode="auto">
            <a:xfrm>
              <a:off x="688" y="3807"/>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5" name="Line 41"/>
            <p:cNvSpPr>
              <a:spLocks noChangeShapeType="1"/>
            </p:cNvSpPr>
            <p:nvPr/>
          </p:nvSpPr>
          <p:spPr bwMode="auto">
            <a:xfrm flipV="1">
              <a:off x="693" y="3749"/>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6" name="Line 42"/>
            <p:cNvSpPr>
              <a:spLocks noChangeShapeType="1"/>
            </p:cNvSpPr>
            <p:nvPr/>
          </p:nvSpPr>
          <p:spPr bwMode="auto">
            <a:xfrm>
              <a:off x="693" y="3749"/>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7" name="Line 43"/>
            <p:cNvSpPr>
              <a:spLocks noChangeShapeType="1"/>
            </p:cNvSpPr>
            <p:nvPr/>
          </p:nvSpPr>
          <p:spPr bwMode="auto">
            <a:xfrm>
              <a:off x="698" y="3759"/>
              <a:ext cx="0"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8" name="Line 44"/>
            <p:cNvSpPr>
              <a:spLocks noChangeShapeType="1"/>
            </p:cNvSpPr>
            <p:nvPr/>
          </p:nvSpPr>
          <p:spPr bwMode="auto">
            <a:xfrm flipV="1">
              <a:off x="698" y="3773"/>
              <a:ext cx="6"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699" name="Line 45"/>
            <p:cNvSpPr>
              <a:spLocks noChangeShapeType="1"/>
            </p:cNvSpPr>
            <p:nvPr/>
          </p:nvSpPr>
          <p:spPr bwMode="auto">
            <a:xfrm flipV="1">
              <a:off x="704" y="373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0" name="Line 46"/>
            <p:cNvSpPr>
              <a:spLocks noChangeShapeType="1"/>
            </p:cNvSpPr>
            <p:nvPr/>
          </p:nvSpPr>
          <p:spPr bwMode="auto">
            <a:xfrm>
              <a:off x="704" y="3739"/>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1" name="Line 47"/>
            <p:cNvSpPr>
              <a:spLocks noChangeShapeType="1"/>
            </p:cNvSpPr>
            <p:nvPr/>
          </p:nvSpPr>
          <p:spPr bwMode="auto">
            <a:xfrm>
              <a:off x="709" y="3744"/>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2" name="Line 48"/>
            <p:cNvSpPr>
              <a:spLocks noChangeShapeType="1"/>
            </p:cNvSpPr>
            <p:nvPr/>
          </p:nvSpPr>
          <p:spPr bwMode="auto">
            <a:xfrm flipV="1">
              <a:off x="709" y="3739"/>
              <a:ext cx="6"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3" name="Line 49"/>
            <p:cNvSpPr>
              <a:spLocks noChangeShapeType="1"/>
            </p:cNvSpPr>
            <p:nvPr/>
          </p:nvSpPr>
          <p:spPr bwMode="auto">
            <a:xfrm>
              <a:off x="715" y="3739"/>
              <a:ext cx="0" cy="8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4" name="Line 50"/>
            <p:cNvSpPr>
              <a:spLocks noChangeShapeType="1"/>
            </p:cNvSpPr>
            <p:nvPr/>
          </p:nvSpPr>
          <p:spPr bwMode="auto">
            <a:xfrm flipV="1">
              <a:off x="715" y="3802"/>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5" name="Line 51"/>
            <p:cNvSpPr>
              <a:spLocks noChangeShapeType="1"/>
            </p:cNvSpPr>
            <p:nvPr/>
          </p:nvSpPr>
          <p:spPr bwMode="auto">
            <a:xfrm flipV="1">
              <a:off x="720" y="3744"/>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6" name="Line 52"/>
            <p:cNvSpPr>
              <a:spLocks noChangeShapeType="1"/>
            </p:cNvSpPr>
            <p:nvPr/>
          </p:nvSpPr>
          <p:spPr bwMode="auto">
            <a:xfrm>
              <a:off x="720" y="3744"/>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7" name="Line 53"/>
            <p:cNvSpPr>
              <a:spLocks noChangeShapeType="1"/>
            </p:cNvSpPr>
            <p:nvPr/>
          </p:nvSpPr>
          <p:spPr bwMode="auto">
            <a:xfrm>
              <a:off x="725" y="374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8" name="Line 54"/>
            <p:cNvSpPr>
              <a:spLocks noChangeShapeType="1"/>
            </p:cNvSpPr>
            <p:nvPr/>
          </p:nvSpPr>
          <p:spPr bwMode="auto">
            <a:xfrm flipV="1">
              <a:off x="725" y="3754"/>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09" name="Line 55"/>
            <p:cNvSpPr>
              <a:spLocks noChangeShapeType="1"/>
            </p:cNvSpPr>
            <p:nvPr/>
          </p:nvSpPr>
          <p:spPr bwMode="auto">
            <a:xfrm flipV="1">
              <a:off x="731" y="3711"/>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0" name="Line 56"/>
            <p:cNvSpPr>
              <a:spLocks noChangeShapeType="1"/>
            </p:cNvSpPr>
            <p:nvPr/>
          </p:nvSpPr>
          <p:spPr bwMode="auto">
            <a:xfrm>
              <a:off x="731" y="3711"/>
              <a:ext cx="5"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1" name="Line 57"/>
            <p:cNvSpPr>
              <a:spLocks noChangeShapeType="1"/>
            </p:cNvSpPr>
            <p:nvPr/>
          </p:nvSpPr>
          <p:spPr bwMode="auto">
            <a:xfrm>
              <a:off x="736" y="375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2" name="Line 58"/>
            <p:cNvSpPr>
              <a:spLocks noChangeShapeType="1"/>
            </p:cNvSpPr>
            <p:nvPr/>
          </p:nvSpPr>
          <p:spPr bwMode="auto">
            <a:xfrm flipV="1">
              <a:off x="736" y="377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3" name="Line 59"/>
            <p:cNvSpPr>
              <a:spLocks noChangeShapeType="1"/>
            </p:cNvSpPr>
            <p:nvPr/>
          </p:nvSpPr>
          <p:spPr bwMode="auto">
            <a:xfrm flipV="1">
              <a:off x="742" y="3734"/>
              <a:ext cx="0" cy="4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4" name="Line 60"/>
            <p:cNvSpPr>
              <a:spLocks noChangeShapeType="1"/>
            </p:cNvSpPr>
            <p:nvPr/>
          </p:nvSpPr>
          <p:spPr bwMode="auto">
            <a:xfrm>
              <a:off x="742" y="3734"/>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5" name="Line 61"/>
            <p:cNvSpPr>
              <a:spLocks noChangeShapeType="1"/>
            </p:cNvSpPr>
            <p:nvPr/>
          </p:nvSpPr>
          <p:spPr bwMode="auto">
            <a:xfrm>
              <a:off x="747" y="3739"/>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6" name="Line 62"/>
            <p:cNvSpPr>
              <a:spLocks noChangeShapeType="1"/>
            </p:cNvSpPr>
            <p:nvPr/>
          </p:nvSpPr>
          <p:spPr bwMode="auto">
            <a:xfrm flipV="1">
              <a:off x="747" y="3788"/>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7" name="Line 63"/>
            <p:cNvSpPr>
              <a:spLocks noChangeShapeType="1"/>
            </p:cNvSpPr>
            <p:nvPr/>
          </p:nvSpPr>
          <p:spPr bwMode="auto">
            <a:xfrm flipV="1">
              <a:off x="753" y="3754"/>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8" name="Line 64"/>
            <p:cNvSpPr>
              <a:spLocks noChangeShapeType="1"/>
            </p:cNvSpPr>
            <p:nvPr/>
          </p:nvSpPr>
          <p:spPr bwMode="auto">
            <a:xfrm>
              <a:off x="753" y="3754"/>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19" name="Line 65"/>
            <p:cNvSpPr>
              <a:spLocks noChangeShapeType="1"/>
            </p:cNvSpPr>
            <p:nvPr/>
          </p:nvSpPr>
          <p:spPr bwMode="auto">
            <a:xfrm>
              <a:off x="758" y="3754"/>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0" name="Line 66"/>
            <p:cNvSpPr>
              <a:spLocks noChangeShapeType="1"/>
            </p:cNvSpPr>
            <p:nvPr/>
          </p:nvSpPr>
          <p:spPr bwMode="auto">
            <a:xfrm flipV="1">
              <a:off x="758" y="3783"/>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1" name="Line 67"/>
            <p:cNvSpPr>
              <a:spLocks noChangeShapeType="1"/>
            </p:cNvSpPr>
            <p:nvPr/>
          </p:nvSpPr>
          <p:spPr bwMode="auto">
            <a:xfrm flipV="1">
              <a:off x="764" y="374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2" name="Line 68"/>
            <p:cNvSpPr>
              <a:spLocks noChangeShapeType="1"/>
            </p:cNvSpPr>
            <p:nvPr/>
          </p:nvSpPr>
          <p:spPr bwMode="auto">
            <a:xfrm>
              <a:off x="764" y="3749"/>
              <a:ext cx="5"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3" name="Line 69"/>
            <p:cNvSpPr>
              <a:spLocks noChangeShapeType="1"/>
            </p:cNvSpPr>
            <p:nvPr/>
          </p:nvSpPr>
          <p:spPr bwMode="auto">
            <a:xfrm>
              <a:off x="769" y="3764"/>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4" name="Line 70"/>
            <p:cNvSpPr>
              <a:spLocks noChangeShapeType="1"/>
            </p:cNvSpPr>
            <p:nvPr/>
          </p:nvSpPr>
          <p:spPr bwMode="auto">
            <a:xfrm flipV="1">
              <a:off x="769" y="3798"/>
              <a:ext cx="6"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5" name="Line 71"/>
            <p:cNvSpPr>
              <a:spLocks noChangeShapeType="1"/>
            </p:cNvSpPr>
            <p:nvPr/>
          </p:nvSpPr>
          <p:spPr bwMode="auto">
            <a:xfrm flipV="1">
              <a:off x="775" y="3759"/>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6" name="Line 72"/>
            <p:cNvSpPr>
              <a:spLocks noChangeShapeType="1"/>
            </p:cNvSpPr>
            <p:nvPr/>
          </p:nvSpPr>
          <p:spPr bwMode="auto">
            <a:xfrm flipV="1">
              <a:off x="775" y="3744"/>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7" name="Line 73"/>
            <p:cNvSpPr>
              <a:spLocks noChangeShapeType="1"/>
            </p:cNvSpPr>
            <p:nvPr/>
          </p:nvSpPr>
          <p:spPr bwMode="auto">
            <a:xfrm>
              <a:off x="781" y="374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8" name="Line 74"/>
            <p:cNvSpPr>
              <a:spLocks noChangeShapeType="1"/>
            </p:cNvSpPr>
            <p:nvPr/>
          </p:nvSpPr>
          <p:spPr bwMode="auto">
            <a:xfrm flipV="1">
              <a:off x="781" y="3779"/>
              <a:ext cx="4"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29" name="Line 75"/>
            <p:cNvSpPr>
              <a:spLocks noChangeShapeType="1"/>
            </p:cNvSpPr>
            <p:nvPr/>
          </p:nvSpPr>
          <p:spPr bwMode="auto">
            <a:xfrm>
              <a:off x="785" y="3779"/>
              <a:ext cx="0" cy="3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0" name="Line 76"/>
            <p:cNvSpPr>
              <a:spLocks noChangeShapeType="1"/>
            </p:cNvSpPr>
            <p:nvPr/>
          </p:nvSpPr>
          <p:spPr bwMode="auto">
            <a:xfrm flipV="1">
              <a:off x="785" y="3793"/>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1" name="Line 77"/>
            <p:cNvSpPr>
              <a:spLocks noChangeShapeType="1"/>
            </p:cNvSpPr>
            <p:nvPr/>
          </p:nvSpPr>
          <p:spPr bwMode="auto">
            <a:xfrm flipV="1">
              <a:off x="791" y="3734"/>
              <a:ext cx="0" cy="5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2" name="Line 78"/>
            <p:cNvSpPr>
              <a:spLocks noChangeShapeType="1"/>
            </p:cNvSpPr>
            <p:nvPr/>
          </p:nvSpPr>
          <p:spPr bwMode="auto">
            <a:xfrm>
              <a:off x="791" y="3734"/>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3" name="Line 79"/>
            <p:cNvSpPr>
              <a:spLocks noChangeShapeType="1"/>
            </p:cNvSpPr>
            <p:nvPr/>
          </p:nvSpPr>
          <p:spPr bwMode="auto">
            <a:xfrm>
              <a:off x="796" y="3744"/>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4" name="Line 80"/>
            <p:cNvSpPr>
              <a:spLocks noChangeShapeType="1"/>
            </p:cNvSpPr>
            <p:nvPr/>
          </p:nvSpPr>
          <p:spPr bwMode="auto">
            <a:xfrm flipV="1">
              <a:off x="796" y="3779"/>
              <a:ext cx="6"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5" name="Line 81"/>
            <p:cNvSpPr>
              <a:spLocks noChangeShapeType="1"/>
            </p:cNvSpPr>
            <p:nvPr/>
          </p:nvSpPr>
          <p:spPr bwMode="auto">
            <a:xfrm flipV="1">
              <a:off x="802" y="374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6" name="Line 82"/>
            <p:cNvSpPr>
              <a:spLocks noChangeShapeType="1"/>
            </p:cNvSpPr>
            <p:nvPr/>
          </p:nvSpPr>
          <p:spPr bwMode="auto">
            <a:xfrm>
              <a:off x="802" y="3744"/>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7" name="Line 83"/>
            <p:cNvSpPr>
              <a:spLocks noChangeShapeType="1"/>
            </p:cNvSpPr>
            <p:nvPr/>
          </p:nvSpPr>
          <p:spPr bwMode="auto">
            <a:xfrm>
              <a:off x="807" y="3744"/>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8" name="Line 84"/>
            <p:cNvSpPr>
              <a:spLocks noChangeShapeType="1"/>
            </p:cNvSpPr>
            <p:nvPr/>
          </p:nvSpPr>
          <p:spPr bwMode="auto">
            <a:xfrm flipV="1">
              <a:off x="807" y="3749"/>
              <a:ext cx="6"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39" name="Line 85"/>
            <p:cNvSpPr>
              <a:spLocks noChangeShapeType="1"/>
            </p:cNvSpPr>
            <p:nvPr/>
          </p:nvSpPr>
          <p:spPr bwMode="auto">
            <a:xfrm>
              <a:off x="813" y="3749"/>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0" name="Line 86"/>
            <p:cNvSpPr>
              <a:spLocks noChangeShapeType="1"/>
            </p:cNvSpPr>
            <p:nvPr/>
          </p:nvSpPr>
          <p:spPr bwMode="auto">
            <a:xfrm flipV="1">
              <a:off x="813" y="3764"/>
              <a:ext cx="5"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1" name="Line 87"/>
            <p:cNvSpPr>
              <a:spLocks noChangeShapeType="1"/>
            </p:cNvSpPr>
            <p:nvPr/>
          </p:nvSpPr>
          <p:spPr bwMode="auto">
            <a:xfrm flipV="1">
              <a:off x="818" y="3725"/>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2" name="Line 88"/>
            <p:cNvSpPr>
              <a:spLocks noChangeShapeType="1"/>
            </p:cNvSpPr>
            <p:nvPr/>
          </p:nvSpPr>
          <p:spPr bwMode="auto">
            <a:xfrm>
              <a:off x="818" y="3725"/>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3" name="Line 89"/>
            <p:cNvSpPr>
              <a:spLocks noChangeShapeType="1"/>
            </p:cNvSpPr>
            <p:nvPr/>
          </p:nvSpPr>
          <p:spPr bwMode="auto">
            <a:xfrm>
              <a:off x="824" y="374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4" name="Line 90"/>
            <p:cNvSpPr>
              <a:spLocks noChangeShapeType="1"/>
            </p:cNvSpPr>
            <p:nvPr/>
          </p:nvSpPr>
          <p:spPr bwMode="auto">
            <a:xfrm>
              <a:off x="824" y="3783"/>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5" name="Line 91"/>
            <p:cNvSpPr>
              <a:spLocks noChangeShapeType="1"/>
            </p:cNvSpPr>
            <p:nvPr/>
          </p:nvSpPr>
          <p:spPr bwMode="auto">
            <a:xfrm flipV="1">
              <a:off x="829" y="374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6" name="Line 92"/>
            <p:cNvSpPr>
              <a:spLocks noChangeShapeType="1"/>
            </p:cNvSpPr>
            <p:nvPr/>
          </p:nvSpPr>
          <p:spPr bwMode="auto">
            <a:xfrm>
              <a:off x="829" y="3744"/>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7" name="Line 93"/>
            <p:cNvSpPr>
              <a:spLocks noChangeShapeType="1"/>
            </p:cNvSpPr>
            <p:nvPr/>
          </p:nvSpPr>
          <p:spPr bwMode="auto">
            <a:xfrm>
              <a:off x="835" y="374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8" name="Line 94"/>
            <p:cNvSpPr>
              <a:spLocks noChangeShapeType="1"/>
            </p:cNvSpPr>
            <p:nvPr/>
          </p:nvSpPr>
          <p:spPr bwMode="auto">
            <a:xfrm flipV="1">
              <a:off x="835" y="3720"/>
              <a:ext cx="5"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49" name="Line 95"/>
            <p:cNvSpPr>
              <a:spLocks noChangeShapeType="1"/>
            </p:cNvSpPr>
            <p:nvPr/>
          </p:nvSpPr>
          <p:spPr bwMode="auto">
            <a:xfrm>
              <a:off x="840" y="3720"/>
              <a:ext cx="0" cy="7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0" name="Line 96"/>
            <p:cNvSpPr>
              <a:spLocks noChangeShapeType="1"/>
            </p:cNvSpPr>
            <p:nvPr/>
          </p:nvSpPr>
          <p:spPr bwMode="auto">
            <a:xfrm>
              <a:off x="840" y="3798"/>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1" name="Line 97"/>
            <p:cNvSpPr>
              <a:spLocks noChangeShapeType="1"/>
            </p:cNvSpPr>
            <p:nvPr/>
          </p:nvSpPr>
          <p:spPr bwMode="auto">
            <a:xfrm flipV="1">
              <a:off x="845" y="3769"/>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2" name="Line 98"/>
            <p:cNvSpPr>
              <a:spLocks noChangeShapeType="1"/>
            </p:cNvSpPr>
            <p:nvPr/>
          </p:nvSpPr>
          <p:spPr bwMode="auto">
            <a:xfrm flipV="1">
              <a:off x="845" y="3739"/>
              <a:ext cx="6"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3" name="Line 99"/>
            <p:cNvSpPr>
              <a:spLocks noChangeShapeType="1"/>
            </p:cNvSpPr>
            <p:nvPr/>
          </p:nvSpPr>
          <p:spPr bwMode="auto">
            <a:xfrm>
              <a:off x="851" y="3739"/>
              <a:ext cx="0" cy="8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4" name="Line 100"/>
            <p:cNvSpPr>
              <a:spLocks noChangeShapeType="1"/>
            </p:cNvSpPr>
            <p:nvPr/>
          </p:nvSpPr>
          <p:spPr bwMode="auto">
            <a:xfrm flipV="1">
              <a:off x="851" y="3773"/>
              <a:ext cx="5"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5" name="Line 101"/>
            <p:cNvSpPr>
              <a:spLocks noChangeShapeType="1"/>
            </p:cNvSpPr>
            <p:nvPr/>
          </p:nvSpPr>
          <p:spPr bwMode="auto">
            <a:xfrm flipV="1">
              <a:off x="856"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6" name="Line 102"/>
            <p:cNvSpPr>
              <a:spLocks noChangeShapeType="1"/>
            </p:cNvSpPr>
            <p:nvPr/>
          </p:nvSpPr>
          <p:spPr bwMode="auto">
            <a:xfrm flipV="1">
              <a:off x="856" y="3711"/>
              <a:ext cx="6"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7" name="Line 103"/>
            <p:cNvSpPr>
              <a:spLocks noChangeShapeType="1"/>
            </p:cNvSpPr>
            <p:nvPr/>
          </p:nvSpPr>
          <p:spPr bwMode="auto">
            <a:xfrm>
              <a:off x="862" y="3711"/>
              <a:ext cx="0" cy="7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8" name="Line 104"/>
            <p:cNvSpPr>
              <a:spLocks noChangeShapeType="1"/>
            </p:cNvSpPr>
            <p:nvPr/>
          </p:nvSpPr>
          <p:spPr bwMode="auto">
            <a:xfrm flipV="1">
              <a:off x="862" y="3739"/>
              <a:ext cx="5"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59" name="Line 105"/>
            <p:cNvSpPr>
              <a:spLocks noChangeShapeType="1"/>
            </p:cNvSpPr>
            <p:nvPr/>
          </p:nvSpPr>
          <p:spPr bwMode="auto">
            <a:xfrm>
              <a:off x="867" y="3739"/>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0" name="Line 106"/>
            <p:cNvSpPr>
              <a:spLocks noChangeShapeType="1"/>
            </p:cNvSpPr>
            <p:nvPr/>
          </p:nvSpPr>
          <p:spPr bwMode="auto">
            <a:xfrm flipV="1">
              <a:off x="867" y="3788"/>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1" name="Line 107"/>
            <p:cNvSpPr>
              <a:spLocks noChangeShapeType="1"/>
            </p:cNvSpPr>
            <p:nvPr/>
          </p:nvSpPr>
          <p:spPr bwMode="auto">
            <a:xfrm flipV="1">
              <a:off x="873" y="3730"/>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2" name="Line 108"/>
            <p:cNvSpPr>
              <a:spLocks noChangeShapeType="1"/>
            </p:cNvSpPr>
            <p:nvPr/>
          </p:nvSpPr>
          <p:spPr bwMode="auto">
            <a:xfrm>
              <a:off x="873" y="3730"/>
              <a:ext cx="5"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3" name="Line 109"/>
            <p:cNvSpPr>
              <a:spLocks noChangeShapeType="1"/>
            </p:cNvSpPr>
            <p:nvPr/>
          </p:nvSpPr>
          <p:spPr bwMode="auto">
            <a:xfrm>
              <a:off x="878" y="3734"/>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4" name="Line 110"/>
            <p:cNvSpPr>
              <a:spLocks noChangeShapeType="1"/>
            </p:cNvSpPr>
            <p:nvPr/>
          </p:nvSpPr>
          <p:spPr bwMode="auto">
            <a:xfrm flipV="1">
              <a:off x="878" y="3739"/>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5" name="Line 111"/>
            <p:cNvSpPr>
              <a:spLocks noChangeShapeType="1"/>
            </p:cNvSpPr>
            <p:nvPr/>
          </p:nvSpPr>
          <p:spPr bwMode="auto">
            <a:xfrm>
              <a:off x="883"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6" name="Line 112"/>
            <p:cNvSpPr>
              <a:spLocks noChangeShapeType="1"/>
            </p:cNvSpPr>
            <p:nvPr/>
          </p:nvSpPr>
          <p:spPr bwMode="auto">
            <a:xfrm flipV="1">
              <a:off x="883" y="376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7" name="Line 113"/>
            <p:cNvSpPr>
              <a:spLocks noChangeShapeType="1"/>
            </p:cNvSpPr>
            <p:nvPr/>
          </p:nvSpPr>
          <p:spPr bwMode="auto">
            <a:xfrm>
              <a:off x="889" y="3769"/>
              <a:ext cx="0"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8" name="Line 114"/>
            <p:cNvSpPr>
              <a:spLocks noChangeShapeType="1"/>
            </p:cNvSpPr>
            <p:nvPr/>
          </p:nvSpPr>
          <p:spPr bwMode="auto">
            <a:xfrm flipV="1">
              <a:off x="889" y="3798"/>
              <a:ext cx="5"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69" name="Line 115"/>
            <p:cNvSpPr>
              <a:spLocks noChangeShapeType="1"/>
            </p:cNvSpPr>
            <p:nvPr/>
          </p:nvSpPr>
          <p:spPr bwMode="auto">
            <a:xfrm flipV="1">
              <a:off x="894" y="3759"/>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0" name="Line 116"/>
            <p:cNvSpPr>
              <a:spLocks noChangeShapeType="1"/>
            </p:cNvSpPr>
            <p:nvPr/>
          </p:nvSpPr>
          <p:spPr bwMode="auto">
            <a:xfrm flipV="1">
              <a:off x="894" y="3734"/>
              <a:ext cx="6"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1" name="Line 117"/>
            <p:cNvSpPr>
              <a:spLocks noChangeShapeType="1"/>
            </p:cNvSpPr>
            <p:nvPr/>
          </p:nvSpPr>
          <p:spPr bwMode="auto">
            <a:xfrm>
              <a:off x="900" y="3734"/>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2" name="Line 118"/>
            <p:cNvSpPr>
              <a:spLocks noChangeShapeType="1"/>
            </p:cNvSpPr>
            <p:nvPr/>
          </p:nvSpPr>
          <p:spPr bwMode="auto">
            <a:xfrm flipV="1">
              <a:off x="900" y="3744"/>
              <a:ext cx="5"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3" name="Line 119"/>
            <p:cNvSpPr>
              <a:spLocks noChangeShapeType="1"/>
            </p:cNvSpPr>
            <p:nvPr/>
          </p:nvSpPr>
          <p:spPr bwMode="auto">
            <a:xfrm flipV="1">
              <a:off x="905" y="3715"/>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4" name="Line 120"/>
            <p:cNvSpPr>
              <a:spLocks noChangeShapeType="1"/>
            </p:cNvSpPr>
            <p:nvPr/>
          </p:nvSpPr>
          <p:spPr bwMode="auto">
            <a:xfrm>
              <a:off x="905" y="3715"/>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5" name="Line 121"/>
            <p:cNvSpPr>
              <a:spLocks noChangeShapeType="1"/>
            </p:cNvSpPr>
            <p:nvPr/>
          </p:nvSpPr>
          <p:spPr bwMode="auto">
            <a:xfrm>
              <a:off x="911" y="373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6" name="Line 122"/>
            <p:cNvSpPr>
              <a:spLocks noChangeShapeType="1"/>
            </p:cNvSpPr>
            <p:nvPr/>
          </p:nvSpPr>
          <p:spPr bwMode="auto">
            <a:xfrm flipV="1">
              <a:off x="911" y="3744"/>
              <a:ext cx="5"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7" name="Line 123"/>
            <p:cNvSpPr>
              <a:spLocks noChangeShapeType="1"/>
            </p:cNvSpPr>
            <p:nvPr/>
          </p:nvSpPr>
          <p:spPr bwMode="auto">
            <a:xfrm>
              <a:off x="916" y="374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8" name="Line 124"/>
            <p:cNvSpPr>
              <a:spLocks noChangeShapeType="1"/>
            </p:cNvSpPr>
            <p:nvPr/>
          </p:nvSpPr>
          <p:spPr bwMode="auto">
            <a:xfrm flipV="1">
              <a:off x="916" y="3769"/>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79" name="Line 125"/>
            <p:cNvSpPr>
              <a:spLocks noChangeShapeType="1"/>
            </p:cNvSpPr>
            <p:nvPr/>
          </p:nvSpPr>
          <p:spPr bwMode="auto">
            <a:xfrm flipV="1">
              <a:off x="922" y="3725"/>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0" name="Line 126"/>
            <p:cNvSpPr>
              <a:spLocks noChangeShapeType="1"/>
            </p:cNvSpPr>
            <p:nvPr/>
          </p:nvSpPr>
          <p:spPr bwMode="auto">
            <a:xfrm>
              <a:off x="922" y="3725"/>
              <a:ext cx="4"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1" name="Line 127"/>
            <p:cNvSpPr>
              <a:spLocks noChangeShapeType="1"/>
            </p:cNvSpPr>
            <p:nvPr/>
          </p:nvSpPr>
          <p:spPr bwMode="auto">
            <a:xfrm>
              <a:off x="926" y="374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2" name="Line 128"/>
            <p:cNvSpPr>
              <a:spLocks noChangeShapeType="1"/>
            </p:cNvSpPr>
            <p:nvPr/>
          </p:nvSpPr>
          <p:spPr bwMode="auto">
            <a:xfrm flipV="1">
              <a:off x="926" y="3754"/>
              <a:ext cx="7"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3" name="Line 129"/>
            <p:cNvSpPr>
              <a:spLocks noChangeShapeType="1"/>
            </p:cNvSpPr>
            <p:nvPr/>
          </p:nvSpPr>
          <p:spPr bwMode="auto">
            <a:xfrm>
              <a:off x="933" y="375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4" name="Line 130"/>
            <p:cNvSpPr>
              <a:spLocks noChangeShapeType="1"/>
            </p:cNvSpPr>
            <p:nvPr/>
          </p:nvSpPr>
          <p:spPr bwMode="auto">
            <a:xfrm flipV="1">
              <a:off x="933" y="3773"/>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5" name="Line 131"/>
            <p:cNvSpPr>
              <a:spLocks noChangeShapeType="1"/>
            </p:cNvSpPr>
            <p:nvPr/>
          </p:nvSpPr>
          <p:spPr bwMode="auto">
            <a:xfrm flipV="1">
              <a:off x="938"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6" name="Line 132"/>
            <p:cNvSpPr>
              <a:spLocks noChangeShapeType="1"/>
            </p:cNvSpPr>
            <p:nvPr/>
          </p:nvSpPr>
          <p:spPr bwMode="auto">
            <a:xfrm>
              <a:off x="938" y="3744"/>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7" name="Line 133"/>
            <p:cNvSpPr>
              <a:spLocks noChangeShapeType="1"/>
            </p:cNvSpPr>
            <p:nvPr/>
          </p:nvSpPr>
          <p:spPr bwMode="auto">
            <a:xfrm>
              <a:off x="944" y="374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8" name="Line 134"/>
            <p:cNvSpPr>
              <a:spLocks noChangeShapeType="1"/>
            </p:cNvSpPr>
            <p:nvPr/>
          </p:nvSpPr>
          <p:spPr bwMode="auto">
            <a:xfrm flipV="1">
              <a:off x="944" y="3769"/>
              <a:ext cx="4"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89" name="Line 135"/>
            <p:cNvSpPr>
              <a:spLocks noChangeShapeType="1"/>
            </p:cNvSpPr>
            <p:nvPr/>
          </p:nvSpPr>
          <p:spPr bwMode="auto">
            <a:xfrm flipV="1">
              <a:off x="948" y="373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0" name="Line 136"/>
            <p:cNvSpPr>
              <a:spLocks noChangeShapeType="1"/>
            </p:cNvSpPr>
            <p:nvPr/>
          </p:nvSpPr>
          <p:spPr bwMode="auto">
            <a:xfrm>
              <a:off x="948" y="3734"/>
              <a:ext cx="7"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1" name="Line 137"/>
            <p:cNvSpPr>
              <a:spLocks noChangeShapeType="1"/>
            </p:cNvSpPr>
            <p:nvPr/>
          </p:nvSpPr>
          <p:spPr bwMode="auto">
            <a:xfrm>
              <a:off x="955" y="374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2" name="Line 138"/>
            <p:cNvSpPr>
              <a:spLocks noChangeShapeType="1"/>
            </p:cNvSpPr>
            <p:nvPr/>
          </p:nvSpPr>
          <p:spPr bwMode="auto">
            <a:xfrm flipV="1">
              <a:off x="955" y="3769"/>
              <a:ext cx="5"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3" name="Line 139"/>
            <p:cNvSpPr>
              <a:spLocks noChangeShapeType="1"/>
            </p:cNvSpPr>
            <p:nvPr/>
          </p:nvSpPr>
          <p:spPr bwMode="auto">
            <a:xfrm flipV="1">
              <a:off x="960" y="373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4" name="Line 140"/>
            <p:cNvSpPr>
              <a:spLocks noChangeShapeType="1"/>
            </p:cNvSpPr>
            <p:nvPr/>
          </p:nvSpPr>
          <p:spPr bwMode="auto">
            <a:xfrm>
              <a:off x="960" y="3734"/>
              <a:ext cx="5"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5" name="Line 141"/>
            <p:cNvSpPr>
              <a:spLocks noChangeShapeType="1"/>
            </p:cNvSpPr>
            <p:nvPr/>
          </p:nvSpPr>
          <p:spPr bwMode="auto">
            <a:xfrm>
              <a:off x="965" y="3759"/>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6" name="Line 142"/>
            <p:cNvSpPr>
              <a:spLocks noChangeShapeType="1"/>
            </p:cNvSpPr>
            <p:nvPr/>
          </p:nvSpPr>
          <p:spPr bwMode="auto">
            <a:xfrm>
              <a:off x="965" y="3802"/>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7" name="Line 143"/>
            <p:cNvSpPr>
              <a:spLocks noChangeShapeType="1"/>
            </p:cNvSpPr>
            <p:nvPr/>
          </p:nvSpPr>
          <p:spPr bwMode="auto">
            <a:xfrm flipV="1">
              <a:off x="971" y="3715"/>
              <a:ext cx="0" cy="8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8" name="Line 144"/>
            <p:cNvSpPr>
              <a:spLocks noChangeShapeType="1"/>
            </p:cNvSpPr>
            <p:nvPr/>
          </p:nvSpPr>
          <p:spPr bwMode="auto">
            <a:xfrm>
              <a:off x="971" y="3715"/>
              <a:ext cx="4"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799" name="Line 145"/>
            <p:cNvSpPr>
              <a:spLocks noChangeShapeType="1"/>
            </p:cNvSpPr>
            <p:nvPr/>
          </p:nvSpPr>
          <p:spPr bwMode="auto">
            <a:xfrm>
              <a:off x="975" y="374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0" name="Line 146"/>
            <p:cNvSpPr>
              <a:spLocks noChangeShapeType="1"/>
            </p:cNvSpPr>
            <p:nvPr/>
          </p:nvSpPr>
          <p:spPr bwMode="auto">
            <a:xfrm>
              <a:off x="975" y="3788"/>
              <a:ext cx="7"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1" name="Line 147"/>
            <p:cNvSpPr>
              <a:spLocks noChangeShapeType="1"/>
            </p:cNvSpPr>
            <p:nvPr/>
          </p:nvSpPr>
          <p:spPr bwMode="auto">
            <a:xfrm flipV="1">
              <a:off x="982" y="373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2" name="Line 148"/>
            <p:cNvSpPr>
              <a:spLocks noChangeShapeType="1"/>
            </p:cNvSpPr>
            <p:nvPr/>
          </p:nvSpPr>
          <p:spPr bwMode="auto">
            <a:xfrm>
              <a:off x="982" y="3739"/>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3" name="Line 149"/>
            <p:cNvSpPr>
              <a:spLocks noChangeShapeType="1"/>
            </p:cNvSpPr>
            <p:nvPr/>
          </p:nvSpPr>
          <p:spPr bwMode="auto">
            <a:xfrm>
              <a:off x="987"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4" name="Line 150"/>
            <p:cNvSpPr>
              <a:spLocks noChangeShapeType="1"/>
            </p:cNvSpPr>
            <p:nvPr/>
          </p:nvSpPr>
          <p:spPr bwMode="auto">
            <a:xfrm>
              <a:off x="987" y="378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5" name="Line 151"/>
            <p:cNvSpPr>
              <a:spLocks noChangeShapeType="1"/>
            </p:cNvSpPr>
            <p:nvPr/>
          </p:nvSpPr>
          <p:spPr bwMode="auto">
            <a:xfrm flipV="1">
              <a:off x="993"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6" name="Line 152"/>
            <p:cNvSpPr>
              <a:spLocks noChangeShapeType="1"/>
            </p:cNvSpPr>
            <p:nvPr/>
          </p:nvSpPr>
          <p:spPr bwMode="auto">
            <a:xfrm flipV="1">
              <a:off x="993" y="3725"/>
              <a:ext cx="4"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7" name="Line 153"/>
            <p:cNvSpPr>
              <a:spLocks noChangeShapeType="1"/>
            </p:cNvSpPr>
            <p:nvPr/>
          </p:nvSpPr>
          <p:spPr bwMode="auto">
            <a:xfrm>
              <a:off x="997" y="3725"/>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8" name="Line 154"/>
            <p:cNvSpPr>
              <a:spLocks noChangeShapeType="1"/>
            </p:cNvSpPr>
            <p:nvPr/>
          </p:nvSpPr>
          <p:spPr bwMode="auto">
            <a:xfrm flipV="1">
              <a:off x="997" y="3730"/>
              <a:ext cx="7"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09" name="Line 155"/>
            <p:cNvSpPr>
              <a:spLocks noChangeShapeType="1"/>
            </p:cNvSpPr>
            <p:nvPr/>
          </p:nvSpPr>
          <p:spPr bwMode="auto">
            <a:xfrm>
              <a:off x="1004" y="3730"/>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0" name="Line 156"/>
            <p:cNvSpPr>
              <a:spLocks noChangeShapeType="1"/>
            </p:cNvSpPr>
            <p:nvPr/>
          </p:nvSpPr>
          <p:spPr bwMode="auto">
            <a:xfrm flipV="1">
              <a:off x="1004" y="3759"/>
              <a:ext cx="4"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1" name="Line 157"/>
            <p:cNvSpPr>
              <a:spLocks noChangeShapeType="1"/>
            </p:cNvSpPr>
            <p:nvPr/>
          </p:nvSpPr>
          <p:spPr bwMode="auto">
            <a:xfrm>
              <a:off x="1008" y="3759"/>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2" name="Line 158"/>
            <p:cNvSpPr>
              <a:spLocks noChangeShapeType="1"/>
            </p:cNvSpPr>
            <p:nvPr/>
          </p:nvSpPr>
          <p:spPr bwMode="auto">
            <a:xfrm flipV="1">
              <a:off x="1008" y="3793"/>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3" name="Line 159"/>
            <p:cNvSpPr>
              <a:spLocks noChangeShapeType="1"/>
            </p:cNvSpPr>
            <p:nvPr/>
          </p:nvSpPr>
          <p:spPr bwMode="auto">
            <a:xfrm flipV="1">
              <a:off x="1014" y="376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4" name="Line 160"/>
            <p:cNvSpPr>
              <a:spLocks noChangeShapeType="1"/>
            </p:cNvSpPr>
            <p:nvPr/>
          </p:nvSpPr>
          <p:spPr bwMode="auto">
            <a:xfrm flipV="1">
              <a:off x="1014" y="3759"/>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5" name="Line 161"/>
            <p:cNvSpPr>
              <a:spLocks noChangeShapeType="1"/>
            </p:cNvSpPr>
            <p:nvPr/>
          </p:nvSpPr>
          <p:spPr bwMode="auto">
            <a:xfrm>
              <a:off x="1019" y="375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6" name="Line 162"/>
            <p:cNvSpPr>
              <a:spLocks noChangeShapeType="1"/>
            </p:cNvSpPr>
            <p:nvPr/>
          </p:nvSpPr>
          <p:spPr bwMode="auto">
            <a:xfrm flipV="1">
              <a:off x="1019" y="3749"/>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7" name="Line 163"/>
            <p:cNvSpPr>
              <a:spLocks noChangeShapeType="1"/>
            </p:cNvSpPr>
            <p:nvPr/>
          </p:nvSpPr>
          <p:spPr bwMode="auto">
            <a:xfrm>
              <a:off x="1025" y="374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8" name="Line 164"/>
            <p:cNvSpPr>
              <a:spLocks noChangeShapeType="1"/>
            </p:cNvSpPr>
            <p:nvPr/>
          </p:nvSpPr>
          <p:spPr bwMode="auto">
            <a:xfrm flipV="1">
              <a:off x="1025" y="3793"/>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19" name="Line 165"/>
            <p:cNvSpPr>
              <a:spLocks noChangeShapeType="1"/>
            </p:cNvSpPr>
            <p:nvPr/>
          </p:nvSpPr>
          <p:spPr bwMode="auto">
            <a:xfrm flipV="1">
              <a:off x="1031" y="376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0" name="Line 166"/>
            <p:cNvSpPr>
              <a:spLocks noChangeShapeType="1"/>
            </p:cNvSpPr>
            <p:nvPr/>
          </p:nvSpPr>
          <p:spPr bwMode="auto">
            <a:xfrm flipV="1">
              <a:off x="1031" y="3749"/>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1" name="Line 167"/>
            <p:cNvSpPr>
              <a:spLocks noChangeShapeType="1"/>
            </p:cNvSpPr>
            <p:nvPr/>
          </p:nvSpPr>
          <p:spPr bwMode="auto">
            <a:xfrm>
              <a:off x="1036" y="3749"/>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2" name="Line 168"/>
            <p:cNvSpPr>
              <a:spLocks noChangeShapeType="1"/>
            </p:cNvSpPr>
            <p:nvPr/>
          </p:nvSpPr>
          <p:spPr bwMode="auto">
            <a:xfrm flipV="1">
              <a:off x="1036" y="3759"/>
              <a:ext cx="5"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3" name="Line 169"/>
            <p:cNvSpPr>
              <a:spLocks noChangeShapeType="1"/>
            </p:cNvSpPr>
            <p:nvPr/>
          </p:nvSpPr>
          <p:spPr bwMode="auto">
            <a:xfrm>
              <a:off x="1041" y="3759"/>
              <a:ext cx="0"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4" name="Line 170"/>
            <p:cNvSpPr>
              <a:spLocks noChangeShapeType="1"/>
            </p:cNvSpPr>
            <p:nvPr/>
          </p:nvSpPr>
          <p:spPr bwMode="auto">
            <a:xfrm flipV="1">
              <a:off x="1041" y="3802"/>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5" name="Line 171"/>
            <p:cNvSpPr>
              <a:spLocks noChangeShapeType="1"/>
            </p:cNvSpPr>
            <p:nvPr/>
          </p:nvSpPr>
          <p:spPr bwMode="auto">
            <a:xfrm flipV="1">
              <a:off x="1047" y="3749"/>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6" name="Line 172"/>
            <p:cNvSpPr>
              <a:spLocks noChangeShapeType="1"/>
            </p:cNvSpPr>
            <p:nvPr/>
          </p:nvSpPr>
          <p:spPr bwMode="auto">
            <a:xfrm flipV="1">
              <a:off x="1047" y="3734"/>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7" name="Line 173"/>
            <p:cNvSpPr>
              <a:spLocks noChangeShapeType="1"/>
            </p:cNvSpPr>
            <p:nvPr/>
          </p:nvSpPr>
          <p:spPr bwMode="auto">
            <a:xfrm>
              <a:off x="1053" y="373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8" name="Line 174"/>
            <p:cNvSpPr>
              <a:spLocks noChangeShapeType="1"/>
            </p:cNvSpPr>
            <p:nvPr/>
          </p:nvSpPr>
          <p:spPr bwMode="auto">
            <a:xfrm flipV="1">
              <a:off x="1053" y="3749"/>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29" name="Line 175"/>
            <p:cNvSpPr>
              <a:spLocks noChangeShapeType="1"/>
            </p:cNvSpPr>
            <p:nvPr/>
          </p:nvSpPr>
          <p:spPr bwMode="auto">
            <a:xfrm>
              <a:off x="1058" y="374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0" name="Line 176"/>
            <p:cNvSpPr>
              <a:spLocks noChangeShapeType="1"/>
            </p:cNvSpPr>
            <p:nvPr/>
          </p:nvSpPr>
          <p:spPr bwMode="auto">
            <a:xfrm flipV="1">
              <a:off x="1058" y="3773"/>
              <a:ext cx="6"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1" name="Line 177"/>
            <p:cNvSpPr>
              <a:spLocks noChangeShapeType="1"/>
            </p:cNvSpPr>
            <p:nvPr/>
          </p:nvSpPr>
          <p:spPr bwMode="auto">
            <a:xfrm flipV="1">
              <a:off x="1064"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2" name="Line 178"/>
            <p:cNvSpPr>
              <a:spLocks noChangeShapeType="1"/>
            </p:cNvSpPr>
            <p:nvPr/>
          </p:nvSpPr>
          <p:spPr bwMode="auto">
            <a:xfrm flipV="1">
              <a:off x="1064" y="3734"/>
              <a:ext cx="4"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3" name="Line 179"/>
            <p:cNvSpPr>
              <a:spLocks noChangeShapeType="1"/>
            </p:cNvSpPr>
            <p:nvPr/>
          </p:nvSpPr>
          <p:spPr bwMode="auto">
            <a:xfrm>
              <a:off x="1068" y="373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4" name="Line 180"/>
            <p:cNvSpPr>
              <a:spLocks noChangeShapeType="1"/>
            </p:cNvSpPr>
            <p:nvPr/>
          </p:nvSpPr>
          <p:spPr bwMode="auto">
            <a:xfrm flipV="1">
              <a:off x="1068" y="3759"/>
              <a:ext cx="7"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5" name="Line 181"/>
            <p:cNvSpPr>
              <a:spLocks noChangeShapeType="1"/>
            </p:cNvSpPr>
            <p:nvPr/>
          </p:nvSpPr>
          <p:spPr bwMode="auto">
            <a:xfrm flipV="1">
              <a:off x="1075" y="3725"/>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6" name="Line 182"/>
            <p:cNvSpPr>
              <a:spLocks noChangeShapeType="1"/>
            </p:cNvSpPr>
            <p:nvPr/>
          </p:nvSpPr>
          <p:spPr bwMode="auto">
            <a:xfrm>
              <a:off x="1080" y="3759"/>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7" name="Line 183"/>
            <p:cNvSpPr>
              <a:spLocks noChangeShapeType="1"/>
            </p:cNvSpPr>
            <p:nvPr/>
          </p:nvSpPr>
          <p:spPr bwMode="auto">
            <a:xfrm>
              <a:off x="1085" y="3769"/>
              <a:ext cx="0"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8" name="Line 184"/>
            <p:cNvSpPr>
              <a:spLocks noChangeShapeType="1"/>
            </p:cNvSpPr>
            <p:nvPr/>
          </p:nvSpPr>
          <p:spPr bwMode="auto">
            <a:xfrm flipV="1">
              <a:off x="1085" y="3715"/>
              <a:ext cx="6" cy="8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39" name="Line 185"/>
            <p:cNvSpPr>
              <a:spLocks noChangeShapeType="1"/>
            </p:cNvSpPr>
            <p:nvPr/>
          </p:nvSpPr>
          <p:spPr bwMode="auto">
            <a:xfrm>
              <a:off x="1091" y="3715"/>
              <a:ext cx="0" cy="11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0" name="Line 186"/>
            <p:cNvSpPr>
              <a:spLocks noChangeShapeType="1"/>
            </p:cNvSpPr>
            <p:nvPr/>
          </p:nvSpPr>
          <p:spPr bwMode="auto">
            <a:xfrm flipV="1">
              <a:off x="1091" y="3779"/>
              <a:ext cx="5" cy="5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1" name="Line 187"/>
            <p:cNvSpPr>
              <a:spLocks noChangeShapeType="1"/>
            </p:cNvSpPr>
            <p:nvPr/>
          </p:nvSpPr>
          <p:spPr bwMode="auto">
            <a:xfrm flipV="1">
              <a:off x="1096" y="3725"/>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2" name="Line 188"/>
            <p:cNvSpPr>
              <a:spLocks noChangeShapeType="1"/>
            </p:cNvSpPr>
            <p:nvPr/>
          </p:nvSpPr>
          <p:spPr bwMode="auto">
            <a:xfrm>
              <a:off x="1096" y="3725"/>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3" name="Line 189"/>
            <p:cNvSpPr>
              <a:spLocks noChangeShapeType="1"/>
            </p:cNvSpPr>
            <p:nvPr/>
          </p:nvSpPr>
          <p:spPr bwMode="auto">
            <a:xfrm>
              <a:off x="1101" y="373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4" name="Line 190"/>
            <p:cNvSpPr>
              <a:spLocks noChangeShapeType="1"/>
            </p:cNvSpPr>
            <p:nvPr/>
          </p:nvSpPr>
          <p:spPr bwMode="auto">
            <a:xfrm flipV="1">
              <a:off x="1101" y="3773"/>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5" name="Line 191"/>
            <p:cNvSpPr>
              <a:spLocks noChangeShapeType="1"/>
            </p:cNvSpPr>
            <p:nvPr/>
          </p:nvSpPr>
          <p:spPr bwMode="auto">
            <a:xfrm flipV="1">
              <a:off x="1106" y="3725"/>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6" name="Line 192"/>
            <p:cNvSpPr>
              <a:spLocks noChangeShapeType="1"/>
            </p:cNvSpPr>
            <p:nvPr/>
          </p:nvSpPr>
          <p:spPr bwMode="auto">
            <a:xfrm>
              <a:off x="1106" y="3725"/>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7" name="Line 193"/>
            <p:cNvSpPr>
              <a:spLocks noChangeShapeType="1"/>
            </p:cNvSpPr>
            <p:nvPr/>
          </p:nvSpPr>
          <p:spPr bwMode="auto">
            <a:xfrm>
              <a:off x="1112" y="3739"/>
              <a:ext cx="0" cy="4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8" name="Line 194"/>
            <p:cNvSpPr>
              <a:spLocks noChangeShapeType="1"/>
            </p:cNvSpPr>
            <p:nvPr/>
          </p:nvSpPr>
          <p:spPr bwMode="auto">
            <a:xfrm flipV="1">
              <a:off x="1112" y="3744"/>
              <a:ext cx="6"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49" name="Line 195"/>
            <p:cNvSpPr>
              <a:spLocks noChangeShapeType="1"/>
            </p:cNvSpPr>
            <p:nvPr/>
          </p:nvSpPr>
          <p:spPr bwMode="auto">
            <a:xfrm>
              <a:off x="1118" y="3744"/>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0" name="Line 196"/>
            <p:cNvSpPr>
              <a:spLocks noChangeShapeType="1"/>
            </p:cNvSpPr>
            <p:nvPr/>
          </p:nvSpPr>
          <p:spPr bwMode="auto">
            <a:xfrm flipV="1">
              <a:off x="1118" y="3744"/>
              <a:ext cx="5"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1" name="Line 197"/>
            <p:cNvSpPr>
              <a:spLocks noChangeShapeType="1"/>
            </p:cNvSpPr>
            <p:nvPr/>
          </p:nvSpPr>
          <p:spPr bwMode="auto">
            <a:xfrm>
              <a:off x="1123" y="374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2" name="Line 198"/>
            <p:cNvSpPr>
              <a:spLocks noChangeShapeType="1"/>
            </p:cNvSpPr>
            <p:nvPr/>
          </p:nvSpPr>
          <p:spPr bwMode="auto">
            <a:xfrm flipV="1">
              <a:off x="1123" y="3764"/>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3" name="Line 199"/>
            <p:cNvSpPr>
              <a:spLocks noChangeShapeType="1"/>
            </p:cNvSpPr>
            <p:nvPr/>
          </p:nvSpPr>
          <p:spPr bwMode="auto">
            <a:xfrm flipV="1">
              <a:off x="1129" y="3734"/>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4" name="Line 200"/>
            <p:cNvSpPr>
              <a:spLocks noChangeShapeType="1"/>
            </p:cNvSpPr>
            <p:nvPr/>
          </p:nvSpPr>
          <p:spPr bwMode="auto">
            <a:xfrm>
              <a:off x="1129" y="3734"/>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5" name="Line 201"/>
            <p:cNvSpPr>
              <a:spLocks noChangeShapeType="1"/>
            </p:cNvSpPr>
            <p:nvPr/>
          </p:nvSpPr>
          <p:spPr bwMode="auto">
            <a:xfrm>
              <a:off x="1134" y="373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6" name="Line 202"/>
            <p:cNvSpPr>
              <a:spLocks noChangeShapeType="1"/>
            </p:cNvSpPr>
            <p:nvPr/>
          </p:nvSpPr>
          <p:spPr bwMode="auto">
            <a:xfrm>
              <a:off x="1134" y="3769"/>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7" name="Line 203"/>
            <p:cNvSpPr>
              <a:spLocks noChangeShapeType="1"/>
            </p:cNvSpPr>
            <p:nvPr/>
          </p:nvSpPr>
          <p:spPr bwMode="auto">
            <a:xfrm flipV="1">
              <a:off x="1139" y="3749"/>
              <a:ext cx="0"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8" name="Line 204"/>
            <p:cNvSpPr>
              <a:spLocks noChangeShapeType="1"/>
            </p:cNvSpPr>
            <p:nvPr/>
          </p:nvSpPr>
          <p:spPr bwMode="auto">
            <a:xfrm flipV="1">
              <a:off x="1139" y="3739"/>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59" name="Line 205"/>
            <p:cNvSpPr>
              <a:spLocks noChangeShapeType="1"/>
            </p:cNvSpPr>
            <p:nvPr/>
          </p:nvSpPr>
          <p:spPr bwMode="auto">
            <a:xfrm>
              <a:off x="1145" y="3739"/>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0" name="Line 206"/>
            <p:cNvSpPr>
              <a:spLocks noChangeShapeType="1"/>
            </p:cNvSpPr>
            <p:nvPr/>
          </p:nvSpPr>
          <p:spPr bwMode="auto">
            <a:xfrm>
              <a:off x="1145" y="3802"/>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1" name="Line 207"/>
            <p:cNvSpPr>
              <a:spLocks noChangeShapeType="1"/>
            </p:cNvSpPr>
            <p:nvPr/>
          </p:nvSpPr>
          <p:spPr bwMode="auto">
            <a:xfrm flipV="1">
              <a:off x="1151" y="3759"/>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2" name="Line 208"/>
            <p:cNvSpPr>
              <a:spLocks noChangeShapeType="1"/>
            </p:cNvSpPr>
            <p:nvPr/>
          </p:nvSpPr>
          <p:spPr bwMode="auto">
            <a:xfrm flipV="1">
              <a:off x="1151" y="3749"/>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3" name="Line 209"/>
            <p:cNvSpPr>
              <a:spLocks noChangeShapeType="1"/>
            </p:cNvSpPr>
            <p:nvPr/>
          </p:nvSpPr>
          <p:spPr bwMode="auto">
            <a:xfrm>
              <a:off x="1156" y="374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4" name="Line 210"/>
            <p:cNvSpPr>
              <a:spLocks noChangeShapeType="1"/>
            </p:cNvSpPr>
            <p:nvPr/>
          </p:nvSpPr>
          <p:spPr bwMode="auto">
            <a:xfrm flipV="1">
              <a:off x="1156" y="3764"/>
              <a:ext cx="5"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5" name="Line 211"/>
            <p:cNvSpPr>
              <a:spLocks noChangeShapeType="1"/>
            </p:cNvSpPr>
            <p:nvPr/>
          </p:nvSpPr>
          <p:spPr bwMode="auto">
            <a:xfrm>
              <a:off x="1161" y="3764"/>
              <a:ext cx="0" cy="3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6" name="Line 212"/>
            <p:cNvSpPr>
              <a:spLocks noChangeShapeType="1"/>
            </p:cNvSpPr>
            <p:nvPr/>
          </p:nvSpPr>
          <p:spPr bwMode="auto">
            <a:xfrm flipV="1">
              <a:off x="1161" y="3783"/>
              <a:ext cx="5"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7" name="Line 213"/>
            <p:cNvSpPr>
              <a:spLocks noChangeShapeType="1"/>
            </p:cNvSpPr>
            <p:nvPr/>
          </p:nvSpPr>
          <p:spPr bwMode="auto">
            <a:xfrm flipV="1">
              <a:off x="1166" y="3769"/>
              <a:ext cx="0"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8" name="Line 214"/>
            <p:cNvSpPr>
              <a:spLocks noChangeShapeType="1"/>
            </p:cNvSpPr>
            <p:nvPr/>
          </p:nvSpPr>
          <p:spPr bwMode="auto">
            <a:xfrm>
              <a:off x="1166" y="3769"/>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69" name="Line 215"/>
            <p:cNvSpPr>
              <a:spLocks noChangeShapeType="1"/>
            </p:cNvSpPr>
            <p:nvPr/>
          </p:nvSpPr>
          <p:spPr bwMode="auto">
            <a:xfrm flipV="1">
              <a:off x="1172" y="3725"/>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0" name="Line 216"/>
            <p:cNvSpPr>
              <a:spLocks noChangeShapeType="1"/>
            </p:cNvSpPr>
            <p:nvPr/>
          </p:nvSpPr>
          <p:spPr bwMode="auto">
            <a:xfrm>
              <a:off x="1172" y="3725"/>
              <a:ext cx="5"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1" name="Line 217"/>
            <p:cNvSpPr>
              <a:spLocks noChangeShapeType="1"/>
            </p:cNvSpPr>
            <p:nvPr/>
          </p:nvSpPr>
          <p:spPr bwMode="auto">
            <a:xfrm>
              <a:off x="1177" y="3739"/>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2" name="Line 218"/>
            <p:cNvSpPr>
              <a:spLocks noChangeShapeType="1"/>
            </p:cNvSpPr>
            <p:nvPr/>
          </p:nvSpPr>
          <p:spPr bwMode="auto">
            <a:xfrm flipV="1">
              <a:off x="1177" y="3773"/>
              <a:ext cx="6"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3" name="Line 219"/>
            <p:cNvSpPr>
              <a:spLocks noChangeShapeType="1"/>
            </p:cNvSpPr>
            <p:nvPr/>
          </p:nvSpPr>
          <p:spPr bwMode="auto">
            <a:xfrm flipV="1">
              <a:off x="1183"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4" name="Line 220"/>
            <p:cNvSpPr>
              <a:spLocks noChangeShapeType="1"/>
            </p:cNvSpPr>
            <p:nvPr/>
          </p:nvSpPr>
          <p:spPr bwMode="auto">
            <a:xfrm flipV="1">
              <a:off x="1183" y="3711"/>
              <a:ext cx="5"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5" name="Line 221"/>
            <p:cNvSpPr>
              <a:spLocks noChangeShapeType="1"/>
            </p:cNvSpPr>
            <p:nvPr/>
          </p:nvSpPr>
          <p:spPr bwMode="auto">
            <a:xfrm>
              <a:off x="1188" y="3711"/>
              <a:ext cx="0"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6" name="Line 222"/>
            <p:cNvSpPr>
              <a:spLocks noChangeShapeType="1"/>
            </p:cNvSpPr>
            <p:nvPr/>
          </p:nvSpPr>
          <p:spPr bwMode="auto">
            <a:xfrm flipV="1">
              <a:off x="1188" y="3744"/>
              <a:ext cx="6"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7" name="Line 223"/>
            <p:cNvSpPr>
              <a:spLocks noChangeShapeType="1"/>
            </p:cNvSpPr>
            <p:nvPr/>
          </p:nvSpPr>
          <p:spPr bwMode="auto">
            <a:xfrm>
              <a:off x="1194" y="374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8" name="Line 224"/>
            <p:cNvSpPr>
              <a:spLocks noChangeShapeType="1"/>
            </p:cNvSpPr>
            <p:nvPr/>
          </p:nvSpPr>
          <p:spPr bwMode="auto">
            <a:xfrm flipV="1">
              <a:off x="1194" y="3779"/>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79" name="Line 225"/>
            <p:cNvSpPr>
              <a:spLocks noChangeShapeType="1"/>
            </p:cNvSpPr>
            <p:nvPr/>
          </p:nvSpPr>
          <p:spPr bwMode="auto">
            <a:xfrm flipV="1">
              <a:off x="1200" y="3725"/>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0" name="Line 226"/>
            <p:cNvSpPr>
              <a:spLocks noChangeShapeType="1"/>
            </p:cNvSpPr>
            <p:nvPr/>
          </p:nvSpPr>
          <p:spPr bwMode="auto">
            <a:xfrm>
              <a:off x="1200" y="3725"/>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1" name="Line 227"/>
            <p:cNvSpPr>
              <a:spLocks noChangeShapeType="1"/>
            </p:cNvSpPr>
            <p:nvPr/>
          </p:nvSpPr>
          <p:spPr bwMode="auto">
            <a:xfrm>
              <a:off x="1205" y="3754"/>
              <a:ext cx="0"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2" name="Line 228"/>
            <p:cNvSpPr>
              <a:spLocks noChangeShapeType="1"/>
            </p:cNvSpPr>
            <p:nvPr/>
          </p:nvSpPr>
          <p:spPr bwMode="auto">
            <a:xfrm flipV="1">
              <a:off x="1205" y="3749"/>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3" name="Line 229"/>
            <p:cNvSpPr>
              <a:spLocks noChangeShapeType="1"/>
            </p:cNvSpPr>
            <p:nvPr/>
          </p:nvSpPr>
          <p:spPr bwMode="auto">
            <a:xfrm>
              <a:off x="1210" y="3749"/>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4" name="Line 230"/>
            <p:cNvSpPr>
              <a:spLocks noChangeShapeType="1"/>
            </p:cNvSpPr>
            <p:nvPr/>
          </p:nvSpPr>
          <p:spPr bwMode="auto">
            <a:xfrm flipV="1">
              <a:off x="1210" y="3798"/>
              <a:ext cx="5"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5" name="Line 231"/>
            <p:cNvSpPr>
              <a:spLocks noChangeShapeType="1"/>
            </p:cNvSpPr>
            <p:nvPr/>
          </p:nvSpPr>
          <p:spPr bwMode="auto">
            <a:xfrm flipV="1">
              <a:off x="1215" y="3730"/>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6" name="Line 232"/>
            <p:cNvSpPr>
              <a:spLocks noChangeShapeType="1"/>
            </p:cNvSpPr>
            <p:nvPr/>
          </p:nvSpPr>
          <p:spPr bwMode="auto">
            <a:xfrm>
              <a:off x="1215" y="3730"/>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7" name="Line 233"/>
            <p:cNvSpPr>
              <a:spLocks noChangeShapeType="1"/>
            </p:cNvSpPr>
            <p:nvPr/>
          </p:nvSpPr>
          <p:spPr bwMode="auto">
            <a:xfrm>
              <a:off x="1221" y="3730"/>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8" name="Line 234"/>
            <p:cNvSpPr>
              <a:spLocks noChangeShapeType="1"/>
            </p:cNvSpPr>
            <p:nvPr/>
          </p:nvSpPr>
          <p:spPr bwMode="auto">
            <a:xfrm>
              <a:off x="1221" y="3759"/>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89" name="Line 235"/>
            <p:cNvSpPr>
              <a:spLocks noChangeShapeType="1"/>
            </p:cNvSpPr>
            <p:nvPr/>
          </p:nvSpPr>
          <p:spPr bwMode="auto">
            <a:xfrm>
              <a:off x="1226" y="3759"/>
              <a:ext cx="0" cy="6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0" name="Line 236"/>
            <p:cNvSpPr>
              <a:spLocks noChangeShapeType="1"/>
            </p:cNvSpPr>
            <p:nvPr/>
          </p:nvSpPr>
          <p:spPr bwMode="auto">
            <a:xfrm flipV="1">
              <a:off x="1226" y="3802"/>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1" name="Line 237"/>
            <p:cNvSpPr>
              <a:spLocks noChangeShapeType="1"/>
            </p:cNvSpPr>
            <p:nvPr/>
          </p:nvSpPr>
          <p:spPr bwMode="auto">
            <a:xfrm flipV="1">
              <a:off x="1232" y="3734"/>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2" name="Line 238"/>
            <p:cNvSpPr>
              <a:spLocks noChangeShapeType="1"/>
            </p:cNvSpPr>
            <p:nvPr/>
          </p:nvSpPr>
          <p:spPr bwMode="auto">
            <a:xfrm>
              <a:off x="1232" y="3734"/>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3" name="Line 239"/>
            <p:cNvSpPr>
              <a:spLocks noChangeShapeType="1"/>
            </p:cNvSpPr>
            <p:nvPr/>
          </p:nvSpPr>
          <p:spPr bwMode="auto">
            <a:xfrm>
              <a:off x="1237" y="3744"/>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4" name="Line 240"/>
            <p:cNvSpPr>
              <a:spLocks noChangeShapeType="1"/>
            </p:cNvSpPr>
            <p:nvPr/>
          </p:nvSpPr>
          <p:spPr bwMode="auto">
            <a:xfrm flipV="1">
              <a:off x="1237" y="3788"/>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5" name="Line 241"/>
            <p:cNvSpPr>
              <a:spLocks noChangeShapeType="1"/>
            </p:cNvSpPr>
            <p:nvPr/>
          </p:nvSpPr>
          <p:spPr bwMode="auto">
            <a:xfrm flipV="1">
              <a:off x="1243" y="374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6" name="Line 242"/>
            <p:cNvSpPr>
              <a:spLocks noChangeShapeType="1"/>
            </p:cNvSpPr>
            <p:nvPr/>
          </p:nvSpPr>
          <p:spPr bwMode="auto">
            <a:xfrm>
              <a:off x="1243" y="3744"/>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7" name="Line 243"/>
            <p:cNvSpPr>
              <a:spLocks noChangeShapeType="1"/>
            </p:cNvSpPr>
            <p:nvPr/>
          </p:nvSpPr>
          <p:spPr bwMode="auto">
            <a:xfrm>
              <a:off x="1248" y="374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8" name="Line 244"/>
            <p:cNvSpPr>
              <a:spLocks noChangeShapeType="1"/>
            </p:cNvSpPr>
            <p:nvPr/>
          </p:nvSpPr>
          <p:spPr bwMode="auto">
            <a:xfrm flipV="1">
              <a:off x="1248" y="3734"/>
              <a:ext cx="6"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899" name="Line 245"/>
            <p:cNvSpPr>
              <a:spLocks noChangeShapeType="1"/>
            </p:cNvSpPr>
            <p:nvPr/>
          </p:nvSpPr>
          <p:spPr bwMode="auto">
            <a:xfrm>
              <a:off x="1254" y="373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0" name="Line 246"/>
            <p:cNvSpPr>
              <a:spLocks noChangeShapeType="1"/>
            </p:cNvSpPr>
            <p:nvPr/>
          </p:nvSpPr>
          <p:spPr bwMode="auto">
            <a:xfrm>
              <a:off x="1254" y="3788"/>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1" name="Line 247"/>
            <p:cNvSpPr>
              <a:spLocks noChangeShapeType="1"/>
            </p:cNvSpPr>
            <p:nvPr/>
          </p:nvSpPr>
          <p:spPr bwMode="auto">
            <a:xfrm flipV="1">
              <a:off x="1259" y="3754"/>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2" name="Line 248"/>
            <p:cNvSpPr>
              <a:spLocks noChangeShapeType="1"/>
            </p:cNvSpPr>
            <p:nvPr/>
          </p:nvSpPr>
          <p:spPr bwMode="auto">
            <a:xfrm flipV="1">
              <a:off x="1259" y="3739"/>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3" name="Line 249"/>
            <p:cNvSpPr>
              <a:spLocks noChangeShapeType="1"/>
            </p:cNvSpPr>
            <p:nvPr/>
          </p:nvSpPr>
          <p:spPr bwMode="auto">
            <a:xfrm>
              <a:off x="1265" y="373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4" name="Line 250"/>
            <p:cNvSpPr>
              <a:spLocks noChangeShapeType="1"/>
            </p:cNvSpPr>
            <p:nvPr/>
          </p:nvSpPr>
          <p:spPr bwMode="auto">
            <a:xfrm flipV="1">
              <a:off x="1265" y="3730"/>
              <a:ext cx="5"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5" name="Line 251"/>
            <p:cNvSpPr>
              <a:spLocks noChangeShapeType="1"/>
            </p:cNvSpPr>
            <p:nvPr/>
          </p:nvSpPr>
          <p:spPr bwMode="auto">
            <a:xfrm>
              <a:off x="1270" y="373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6" name="Line 252"/>
            <p:cNvSpPr>
              <a:spLocks noChangeShapeType="1"/>
            </p:cNvSpPr>
            <p:nvPr/>
          </p:nvSpPr>
          <p:spPr bwMode="auto">
            <a:xfrm flipV="1">
              <a:off x="1270" y="3773"/>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7" name="Line 253"/>
            <p:cNvSpPr>
              <a:spLocks noChangeShapeType="1"/>
            </p:cNvSpPr>
            <p:nvPr/>
          </p:nvSpPr>
          <p:spPr bwMode="auto">
            <a:xfrm flipV="1">
              <a:off x="1275" y="374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8" name="Line 254"/>
            <p:cNvSpPr>
              <a:spLocks noChangeShapeType="1"/>
            </p:cNvSpPr>
            <p:nvPr/>
          </p:nvSpPr>
          <p:spPr bwMode="auto">
            <a:xfrm>
              <a:off x="1275" y="3749"/>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09" name="Line 255"/>
            <p:cNvSpPr>
              <a:spLocks noChangeShapeType="1"/>
            </p:cNvSpPr>
            <p:nvPr/>
          </p:nvSpPr>
          <p:spPr bwMode="auto">
            <a:xfrm>
              <a:off x="1281" y="3749"/>
              <a:ext cx="0" cy="7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0" name="Line 256"/>
            <p:cNvSpPr>
              <a:spLocks noChangeShapeType="1"/>
            </p:cNvSpPr>
            <p:nvPr/>
          </p:nvSpPr>
          <p:spPr bwMode="auto">
            <a:xfrm flipV="1">
              <a:off x="1281" y="3779"/>
              <a:ext cx="5" cy="4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1" name="Line 257"/>
            <p:cNvSpPr>
              <a:spLocks noChangeShapeType="1"/>
            </p:cNvSpPr>
            <p:nvPr/>
          </p:nvSpPr>
          <p:spPr bwMode="auto">
            <a:xfrm flipV="1">
              <a:off x="1286" y="374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2" name="Line 258"/>
            <p:cNvSpPr>
              <a:spLocks noChangeShapeType="1"/>
            </p:cNvSpPr>
            <p:nvPr/>
          </p:nvSpPr>
          <p:spPr bwMode="auto">
            <a:xfrm>
              <a:off x="1286" y="3749"/>
              <a:ext cx="6"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3" name="Line 259"/>
            <p:cNvSpPr>
              <a:spLocks noChangeShapeType="1"/>
            </p:cNvSpPr>
            <p:nvPr/>
          </p:nvSpPr>
          <p:spPr bwMode="auto">
            <a:xfrm>
              <a:off x="1292" y="3769"/>
              <a:ext cx="0"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4" name="Line 260"/>
            <p:cNvSpPr>
              <a:spLocks noChangeShapeType="1"/>
            </p:cNvSpPr>
            <p:nvPr/>
          </p:nvSpPr>
          <p:spPr bwMode="auto">
            <a:xfrm>
              <a:off x="1292" y="3788"/>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5" name="Line 261"/>
            <p:cNvSpPr>
              <a:spLocks noChangeShapeType="1"/>
            </p:cNvSpPr>
            <p:nvPr/>
          </p:nvSpPr>
          <p:spPr bwMode="auto">
            <a:xfrm>
              <a:off x="1303" y="3725"/>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6" name="Line 262"/>
            <p:cNvSpPr>
              <a:spLocks noChangeShapeType="1"/>
            </p:cNvSpPr>
            <p:nvPr/>
          </p:nvSpPr>
          <p:spPr bwMode="auto">
            <a:xfrm flipV="1">
              <a:off x="1303" y="3769"/>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7" name="Line 263"/>
            <p:cNvSpPr>
              <a:spLocks noChangeShapeType="1"/>
            </p:cNvSpPr>
            <p:nvPr/>
          </p:nvSpPr>
          <p:spPr bwMode="auto">
            <a:xfrm flipV="1">
              <a:off x="1308" y="3720"/>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8" name="Line 264"/>
            <p:cNvSpPr>
              <a:spLocks noChangeShapeType="1"/>
            </p:cNvSpPr>
            <p:nvPr/>
          </p:nvSpPr>
          <p:spPr bwMode="auto">
            <a:xfrm>
              <a:off x="1308" y="3720"/>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19" name="Line 265"/>
            <p:cNvSpPr>
              <a:spLocks noChangeShapeType="1"/>
            </p:cNvSpPr>
            <p:nvPr/>
          </p:nvSpPr>
          <p:spPr bwMode="auto">
            <a:xfrm>
              <a:off x="1314" y="373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0" name="Line 266"/>
            <p:cNvSpPr>
              <a:spLocks noChangeShapeType="1"/>
            </p:cNvSpPr>
            <p:nvPr/>
          </p:nvSpPr>
          <p:spPr bwMode="auto">
            <a:xfrm flipV="1">
              <a:off x="1314" y="3739"/>
              <a:ext cx="5"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1" name="Line 267"/>
            <p:cNvSpPr>
              <a:spLocks noChangeShapeType="1"/>
            </p:cNvSpPr>
            <p:nvPr/>
          </p:nvSpPr>
          <p:spPr bwMode="auto">
            <a:xfrm>
              <a:off x="1319"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2" name="Line 268"/>
            <p:cNvSpPr>
              <a:spLocks noChangeShapeType="1"/>
            </p:cNvSpPr>
            <p:nvPr/>
          </p:nvSpPr>
          <p:spPr bwMode="auto">
            <a:xfrm flipV="1">
              <a:off x="1319" y="3773"/>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3" name="Line 269"/>
            <p:cNvSpPr>
              <a:spLocks noChangeShapeType="1"/>
            </p:cNvSpPr>
            <p:nvPr/>
          </p:nvSpPr>
          <p:spPr bwMode="auto">
            <a:xfrm flipV="1">
              <a:off x="1325" y="372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4" name="Line 270"/>
            <p:cNvSpPr>
              <a:spLocks noChangeShapeType="1"/>
            </p:cNvSpPr>
            <p:nvPr/>
          </p:nvSpPr>
          <p:spPr bwMode="auto">
            <a:xfrm>
              <a:off x="1325" y="3720"/>
              <a:ext cx="4"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5" name="Line 271"/>
            <p:cNvSpPr>
              <a:spLocks noChangeShapeType="1"/>
            </p:cNvSpPr>
            <p:nvPr/>
          </p:nvSpPr>
          <p:spPr bwMode="auto">
            <a:xfrm>
              <a:off x="1329" y="3769"/>
              <a:ext cx="0"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6" name="Line 272"/>
            <p:cNvSpPr>
              <a:spLocks noChangeShapeType="1"/>
            </p:cNvSpPr>
            <p:nvPr/>
          </p:nvSpPr>
          <p:spPr bwMode="auto">
            <a:xfrm flipV="1">
              <a:off x="1329" y="3779"/>
              <a:ext cx="6" cy="2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7" name="Line 273"/>
            <p:cNvSpPr>
              <a:spLocks noChangeShapeType="1"/>
            </p:cNvSpPr>
            <p:nvPr/>
          </p:nvSpPr>
          <p:spPr bwMode="auto">
            <a:xfrm flipV="1">
              <a:off x="1335" y="3725"/>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8" name="Line 274"/>
            <p:cNvSpPr>
              <a:spLocks noChangeShapeType="1"/>
            </p:cNvSpPr>
            <p:nvPr/>
          </p:nvSpPr>
          <p:spPr bwMode="auto">
            <a:xfrm>
              <a:off x="1335" y="3725"/>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29" name="Line 275"/>
            <p:cNvSpPr>
              <a:spLocks noChangeShapeType="1"/>
            </p:cNvSpPr>
            <p:nvPr/>
          </p:nvSpPr>
          <p:spPr bwMode="auto">
            <a:xfrm>
              <a:off x="1341" y="3725"/>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0" name="Line 276"/>
            <p:cNvSpPr>
              <a:spLocks noChangeShapeType="1"/>
            </p:cNvSpPr>
            <p:nvPr/>
          </p:nvSpPr>
          <p:spPr bwMode="auto">
            <a:xfrm flipV="1">
              <a:off x="1341" y="3744"/>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1" name="Line 277"/>
            <p:cNvSpPr>
              <a:spLocks noChangeShapeType="1"/>
            </p:cNvSpPr>
            <p:nvPr/>
          </p:nvSpPr>
          <p:spPr bwMode="auto">
            <a:xfrm>
              <a:off x="1346" y="3744"/>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2" name="Line 278"/>
            <p:cNvSpPr>
              <a:spLocks noChangeShapeType="1"/>
            </p:cNvSpPr>
            <p:nvPr/>
          </p:nvSpPr>
          <p:spPr bwMode="auto">
            <a:xfrm flipV="1">
              <a:off x="1346" y="3739"/>
              <a:ext cx="5"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3" name="Line 279"/>
            <p:cNvSpPr>
              <a:spLocks noChangeShapeType="1"/>
            </p:cNvSpPr>
            <p:nvPr/>
          </p:nvSpPr>
          <p:spPr bwMode="auto">
            <a:xfrm>
              <a:off x="1351" y="3739"/>
              <a:ext cx="0" cy="7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4" name="Line 280"/>
            <p:cNvSpPr>
              <a:spLocks noChangeShapeType="1"/>
            </p:cNvSpPr>
            <p:nvPr/>
          </p:nvSpPr>
          <p:spPr bwMode="auto">
            <a:xfrm flipV="1">
              <a:off x="1351" y="3798"/>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5" name="Line 281"/>
            <p:cNvSpPr>
              <a:spLocks noChangeShapeType="1"/>
            </p:cNvSpPr>
            <p:nvPr/>
          </p:nvSpPr>
          <p:spPr bwMode="auto">
            <a:xfrm flipV="1">
              <a:off x="1357" y="3725"/>
              <a:ext cx="0" cy="7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6" name="Line 282"/>
            <p:cNvSpPr>
              <a:spLocks noChangeShapeType="1"/>
            </p:cNvSpPr>
            <p:nvPr/>
          </p:nvSpPr>
          <p:spPr bwMode="auto">
            <a:xfrm>
              <a:off x="1357" y="3725"/>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7" name="Line 283"/>
            <p:cNvSpPr>
              <a:spLocks noChangeShapeType="1"/>
            </p:cNvSpPr>
            <p:nvPr/>
          </p:nvSpPr>
          <p:spPr bwMode="auto">
            <a:xfrm>
              <a:off x="1363"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8" name="Line 284"/>
            <p:cNvSpPr>
              <a:spLocks noChangeShapeType="1"/>
            </p:cNvSpPr>
            <p:nvPr/>
          </p:nvSpPr>
          <p:spPr bwMode="auto">
            <a:xfrm flipV="1">
              <a:off x="1363" y="3769"/>
              <a:ext cx="5"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39" name="Line 285"/>
            <p:cNvSpPr>
              <a:spLocks noChangeShapeType="1"/>
            </p:cNvSpPr>
            <p:nvPr/>
          </p:nvSpPr>
          <p:spPr bwMode="auto">
            <a:xfrm flipV="1">
              <a:off x="1368" y="3725"/>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0" name="Line 286"/>
            <p:cNvSpPr>
              <a:spLocks noChangeShapeType="1"/>
            </p:cNvSpPr>
            <p:nvPr/>
          </p:nvSpPr>
          <p:spPr bwMode="auto">
            <a:xfrm>
              <a:off x="1368" y="3725"/>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1" name="Line 287"/>
            <p:cNvSpPr>
              <a:spLocks noChangeShapeType="1"/>
            </p:cNvSpPr>
            <p:nvPr/>
          </p:nvSpPr>
          <p:spPr bwMode="auto">
            <a:xfrm>
              <a:off x="1374" y="3725"/>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2" name="Line 288"/>
            <p:cNvSpPr>
              <a:spLocks noChangeShapeType="1"/>
            </p:cNvSpPr>
            <p:nvPr/>
          </p:nvSpPr>
          <p:spPr bwMode="auto">
            <a:xfrm flipV="1">
              <a:off x="1374" y="3730"/>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3" name="Line 289"/>
            <p:cNvSpPr>
              <a:spLocks noChangeShapeType="1"/>
            </p:cNvSpPr>
            <p:nvPr/>
          </p:nvSpPr>
          <p:spPr bwMode="auto">
            <a:xfrm>
              <a:off x="1379" y="3730"/>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4" name="Line 290"/>
            <p:cNvSpPr>
              <a:spLocks noChangeShapeType="1"/>
            </p:cNvSpPr>
            <p:nvPr/>
          </p:nvSpPr>
          <p:spPr bwMode="auto">
            <a:xfrm flipV="1">
              <a:off x="1379" y="3720"/>
              <a:ext cx="6"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5" name="Line 291"/>
            <p:cNvSpPr>
              <a:spLocks noChangeShapeType="1"/>
            </p:cNvSpPr>
            <p:nvPr/>
          </p:nvSpPr>
          <p:spPr bwMode="auto">
            <a:xfrm>
              <a:off x="1385" y="372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6" name="Line 292"/>
            <p:cNvSpPr>
              <a:spLocks noChangeShapeType="1"/>
            </p:cNvSpPr>
            <p:nvPr/>
          </p:nvSpPr>
          <p:spPr bwMode="auto">
            <a:xfrm flipV="1">
              <a:off x="1385" y="3749"/>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7" name="Line 293"/>
            <p:cNvSpPr>
              <a:spLocks noChangeShapeType="1"/>
            </p:cNvSpPr>
            <p:nvPr/>
          </p:nvSpPr>
          <p:spPr bwMode="auto">
            <a:xfrm>
              <a:off x="1390" y="374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8" name="Line 294"/>
            <p:cNvSpPr>
              <a:spLocks noChangeShapeType="1"/>
            </p:cNvSpPr>
            <p:nvPr/>
          </p:nvSpPr>
          <p:spPr bwMode="auto">
            <a:xfrm flipV="1">
              <a:off x="1390" y="3744"/>
              <a:ext cx="5"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49" name="Line 295"/>
            <p:cNvSpPr>
              <a:spLocks noChangeShapeType="1"/>
            </p:cNvSpPr>
            <p:nvPr/>
          </p:nvSpPr>
          <p:spPr bwMode="auto">
            <a:xfrm>
              <a:off x="1395" y="3744"/>
              <a:ext cx="0" cy="7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0" name="Line 296"/>
            <p:cNvSpPr>
              <a:spLocks noChangeShapeType="1"/>
            </p:cNvSpPr>
            <p:nvPr/>
          </p:nvSpPr>
          <p:spPr bwMode="auto">
            <a:xfrm flipV="1">
              <a:off x="1395" y="3779"/>
              <a:ext cx="6" cy="3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1" name="Line 297"/>
            <p:cNvSpPr>
              <a:spLocks noChangeShapeType="1"/>
            </p:cNvSpPr>
            <p:nvPr/>
          </p:nvSpPr>
          <p:spPr bwMode="auto">
            <a:xfrm flipV="1">
              <a:off x="1401" y="3739"/>
              <a:ext cx="0" cy="4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2" name="Line 298"/>
            <p:cNvSpPr>
              <a:spLocks noChangeShapeType="1"/>
            </p:cNvSpPr>
            <p:nvPr/>
          </p:nvSpPr>
          <p:spPr bwMode="auto">
            <a:xfrm flipV="1">
              <a:off x="1406" y="3754"/>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3" name="Line 299"/>
            <p:cNvSpPr>
              <a:spLocks noChangeShapeType="1"/>
            </p:cNvSpPr>
            <p:nvPr/>
          </p:nvSpPr>
          <p:spPr bwMode="auto">
            <a:xfrm>
              <a:off x="1412" y="3754"/>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4" name="Line 300"/>
            <p:cNvSpPr>
              <a:spLocks noChangeShapeType="1"/>
            </p:cNvSpPr>
            <p:nvPr/>
          </p:nvSpPr>
          <p:spPr bwMode="auto">
            <a:xfrm flipV="1">
              <a:off x="1412" y="3788"/>
              <a:ext cx="4"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5" name="Line 301"/>
            <p:cNvSpPr>
              <a:spLocks noChangeShapeType="1"/>
            </p:cNvSpPr>
            <p:nvPr/>
          </p:nvSpPr>
          <p:spPr bwMode="auto">
            <a:xfrm flipV="1">
              <a:off x="1416" y="373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6" name="Line 302"/>
            <p:cNvSpPr>
              <a:spLocks noChangeShapeType="1"/>
            </p:cNvSpPr>
            <p:nvPr/>
          </p:nvSpPr>
          <p:spPr bwMode="auto">
            <a:xfrm flipV="1">
              <a:off x="1416" y="3720"/>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7" name="Line 303"/>
            <p:cNvSpPr>
              <a:spLocks noChangeShapeType="1"/>
            </p:cNvSpPr>
            <p:nvPr/>
          </p:nvSpPr>
          <p:spPr bwMode="auto">
            <a:xfrm>
              <a:off x="1422" y="3720"/>
              <a:ext cx="0" cy="7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8" name="Line 304"/>
            <p:cNvSpPr>
              <a:spLocks noChangeShapeType="1"/>
            </p:cNvSpPr>
            <p:nvPr/>
          </p:nvSpPr>
          <p:spPr bwMode="auto">
            <a:xfrm flipV="1">
              <a:off x="1422" y="3788"/>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59" name="Line 305"/>
            <p:cNvSpPr>
              <a:spLocks noChangeShapeType="1"/>
            </p:cNvSpPr>
            <p:nvPr/>
          </p:nvSpPr>
          <p:spPr bwMode="auto">
            <a:xfrm flipV="1">
              <a:off x="1428" y="373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0" name="Line 306"/>
            <p:cNvSpPr>
              <a:spLocks noChangeShapeType="1"/>
            </p:cNvSpPr>
            <p:nvPr/>
          </p:nvSpPr>
          <p:spPr bwMode="auto">
            <a:xfrm>
              <a:off x="1428" y="3734"/>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1" name="Line 307"/>
            <p:cNvSpPr>
              <a:spLocks noChangeShapeType="1"/>
            </p:cNvSpPr>
            <p:nvPr/>
          </p:nvSpPr>
          <p:spPr bwMode="auto">
            <a:xfrm>
              <a:off x="1434" y="373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2" name="Line 308"/>
            <p:cNvSpPr>
              <a:spLocks noChangeShapeType="1"/>
            </p:cNvSpPr>
            <p:nvPr/>
          </p:nvSpPr>
          <p:spPr bwMode="auto">
            <a:xfrm>
              <a:off x="1434" y="3769"/>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3" name="Line 309"/>
            <p:cNvSpPr>
              <a:spLocks noChangeShapeType="1"/>
            </p:cNvSpPr>
            <p:nvPr/>
          </p:nvSpPr>
          <p:spPr bwMode="auto">
            <a:xfrm flipV="1">
              <a:off x="1439" y="373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4" name="Line 310"/>
            <p:cNvSpPr>
              <a:spLocks noChangeShapeType="1"/>
            </p:cNvSpPr>
            <p:nvPr/>
          </p:nvSpPr>
          <p:spPr bwMode="auto">
            <a:xfrm flipV="1">
              <a:off x="1439" y="3734"/>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5" name="Line 311"/>
            <p:cNvSpPr>
              <a:spLocks noChangeShapeType="1"/>
            </p:cNvSpPr>
            <p:nvPr/>
          </p:nvSpPr>
          <p:spPr bwMode="auto">
            <a:xfrm>
              <a:off x="1444" y="3734"/>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6" name="Line 312"/>
            <p:cNvSpPr>
              <a:spLocks noChangeShapeType="1"/>
            </p:cNvSpPr>
            <p:nvPr/>
          </p:nvSpPr>
          <p:spPr bwMode="auto">
            <a:xfrm flipV="1">
              <a:off x="1444" y="3749"/>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7" name="Line 313"/>
            <p:cNvSpPr>
              <a:spLocks noChangeShapeType="1"/>
            </p:cNvSpPr>
            <p:nvPr/>
          </p:nvSpPr>
          <p:spPr bwMode="auto">
            <a:xfrm flipV="1">
              <a:off x="1450" y="3725"/>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8" name="Line 314"/>
            <p:cNvSpPr>
              <a:spLocks noChangeShapeType="1"/>
            </p:cNvSpPr>
            <p:nvPr/>
          </p:nvSpPr>
          <p:spPr bwMode="auto">
            <a:xfrm flipV="1">
              <a:off x="1450" y="3696"/>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69" name="Line 315"/>
            <p:cNvSpPr>
              <a:spLocks noChangeShapeType="1"/>
            </p:cNvSpPr>
            <p:nvPr/>
          </p:nvSpPr>
          <p:spPr bwMode="auto">
            <a:xfrm>
              <a:off x="1455" y="3696"/>
              <a:ext cx="0" cy="8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0" name="Line 316"/>
            <p:cNvSpPr>
              <a:spLocks noChangeShapeType="1"/>
            </p:cNvSpPr>
            <p:nvPr/>
          </p:nvSpPr>
          <p:spPr bwMode="auto">
            <a:xfrm flipV="1">
              <a:off x="1455" y="3764"/>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1" name="Line 317"/>
            <p:cNvSpPr>
              <a:spLocks noChangeShapeType="1"/>
            </p:cNvSpPr>
            <p:nvPr/>
          </p:nvSpPr>
          <p:spPr bwMode="auto">
            <a:xfrm flipV="1">
              <a:off x="1461" y="3730"/>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2" name="Line 318"/>
            <p:cNvSpPr>
              <a:spLocks noChangeShapeType="1"/>
            </p:cNvSpPr>
            <p:nvPr/>
          </p:nvSpPr>
          <p:spPr bwMode="auto">
            <a:xfrm flipV="1">
              <a:off x="1461" y="3725"/>
              <a:ext cx="4"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3" name="Line 319"/>
            <p:cNvSpPr>
              <a:spLocks noChangeShapeType="1"/>
            </p:cNvSpPr>
            <p:nvPr/>
          </p:nvSpPr>
          <p:spPr bwMode="auto">
            <a:xfrm>
              <a:off x="1465" y="3725"/>
              <a:ext cx="0" cy="7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4" name="Line 320"/>
            <p:cNvSpPr>
              <a:spLocks noChangeShapeType="1"/>
            </p:cNvSpPr>
            <p:nvPr/>
          </p:nvSpPr>
          <p:spPr bwMode="auto">
            <a:xfrm flipV="1">
              <a:off x="1465" y="3773"/>
              <a:ext cx="7"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5" name="Line 321"/>
            <p:cNvSpPr>
              <a:spLocks noChangeShapeType="1"/>
            </p:cNvSpPr>
            <p:nvPr/>
          </p:nvSpPr>
          <p:spPr bwMode="auto">
            <a:xfrm flipV="1">
              <a:off x="1472" y="3711"/>
              <a:ext cx="0" cy="6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6" name="Line 322"/>
            <p:cNvSpPr>
              <a:spLocks noChangeShapeType="1"/>
            </p:cNvSpPr>
            <p:nvPr/>
          </p:nvSpPr>
          <p:spPr bwMode="auto">
            <a:xfrm>
              <a:off x="1472" y="3711"/>
              <a:ext cx="4"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7" name="Line 323"/>
            <p:cNvSpPr>
              <a:spLocks noChangeShapeType="1"/>
            </p:cNvSpPr>
            <p:nvPr/>
          </p:nvSpPr>
          <p:spPr bwMode="auto">
            <a:xfrm>
              <a:off x="1476" y="3730"/>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8" name="Line 324"/>
            <p:cNvSpPr>
              <a:spLocks noChangeShapeType="1"/>
            </p:cNvSpPr>
            <p:nvPr/>
          </p:nvSpPr>
          <p:spPr bwMode="auto">
            <a:xfrm flipV="1">
              <a:off x="1476" y="3759"/>
              <a:ext cx="6"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79" name="Line 325"/>
            <p:cNvSpPr>
              <a:spLocks noChangeShapeType="1"/>
            </p:cNvSpPr>
            <p:nvPr/>
          </p:nvSpPr>
          <p:spPr bwMode="auto">
            <a:xfrm flipV="1">
              <a:off x="1482" y="3725"/>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0" name="Line 326"/>
            <p:cNvSpPr>
              <a:spLocks noChangeShapeType="1"/>
            </p:cNvSpPr>
            <p:nvPr/>
          </p:nvSpPr>
          <p:spPr bwMode="auto">
            <a:xfrm>
              <a:off x="1482" y="3725"/>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1" name="Line 327"/>
            <p:cNvSpPr>
              <a:spLocks noChangeShapeType="1"/>
            </p:cNvSpPr>
            <p:nvPr/>
          </p:nvSpPr>
          <p:spPr bwMode="auto">
            <a:xfrm>
              <a:off x="1487" y="3730"/>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2" name="Line 328"/>
            <p:cNvSpPr>
              <a:spLocks noChangeShapeType="1"/>
            </p:cNvSpPr>
            <p:nvPr/>
          </p:nvSpPr>
          <p:spPr bwMode="auto">
            <a:xfrm flipV="1">
              <a:off x="1487" y="3715"/>
              <a:ext cx="7"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3" name="Line 329"/>
            <p:cNvSpPr>
              <a:spLocks noChangeShapeType="1"/>
            </p:cNvSpPr>
            <p:nvPr/>
          </p:nvSpPr>
          <p:spPr bwMode="auto">
            <a:xfrm>
              <a:off x="1494" y="3715"/>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4" name="Line 330"/>
            <p:cNvSpPr>
              <a:spLocks noChangeShapeType="1"/>
            </p:cNvSpPr>
            <p:nvPr/>
          </p:nvSpPr>
          <p:spPr bwMode="auto">
            <a:xfrm flipV="1">
              <a:off x="1494" y="3744"/>
              <a:ext cx="5"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5" name="Line 331"/>
            <p:cNvSpPr>
              <a:spLocks noChangeShapeType="1"/>
            </p:cNvSpPr>
            <p:nvPr/>
          </p:nvSpPr>
          <p:spPr bwMode="auto">
            <a:xfrm flipV="1">
              <a:off x="1499" y="3720"/>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6" name="Line 332"/>
            <p:cNvSpPr>
              <a:spLocks noChangeShapeType="1"/>
            </p:cNvSpPr>
            <p:nvPr/>
          </p:nvSpPr>
          <p:spPr bwMode="auto">
            <a:xfrm>
              <a:off x="1499" y="3720"/>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7" name="Line 333"/>
            <p:cNvSpPr>
              <a:spLocks noChangeShapeType="1"/>
            </p:cNvSpPr>
            <p:nvPr/>
          </p:nvSpPr>
          <p:spPr bwMode="auto">
            <a:xfrm>
              <a:off x="1505" y="3734"/>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8" name="Line 334"/>
            <p:cNvSpPr>
              <a:spLocks noChangeShapeType="1"/>
            </p:cNvSpPr>
            <p:nvPr/>
          </p:nvSpPr>
          <p:spPr bwMode="auto">
            <a:xfrm>
              <a:off x="1505" y="3759"/>
              <a:ext cx="4"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89" name="Line 335"/>
            <p:cNvSpPr>
              <a:spLocks noChangeShapeType="1"/>
            </p:cNvSpPr>
            <p:nvPr/>
          </p:nvSpPr>
          <p:spPr bwMode="auto">
            <a:xfrm flipV="1">
              <a:off x="1509" y="3720"/>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0" name="Line 336"/>
            <p:cNvSpPr>
              <a:spLocks noChangeShapeType="1"/>
            </p:cNvSpPr>
            <p:nvPr/>
          </p:nvSpPr>
          <p:spPr bwMode="auto">
            <a:xfrm flipV="1">
              <a:off x="1515" y="3701"/>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1" name="Line 337"/>
            <p:cNvSpPr>
              <a:spLocks noChangeShapeType="1"/>
            </p:cNvSpPr>
            <p:nvPr/>
          </p:nvSpPr>
          <p:spPr bwMode="auto">
            <a:xfrm>
              <a:off x="1521" y="3701"/>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2" name="Line 338"/>
            <p:cNvSpPr>
              <a:spLocks noChangeShapeType="1"/>
            </p:cNvSpPr>
            <p:nvPr/>
          </p:nvSpPr>
          <p:spPr bwMode="auto">
            <a:xfrm flipV="1">
              <a:off x="1521" y="3734"/>
              <a:ext cx="5"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3" name="Line 339"/>
            <p:cNvSpPr>
              <a:spLocks noChangeShapeType="1"/>
            </p:cNvSpPr>
            <p:nvPr/>
          </p:nvSpPr>
          <p:spPr bwMode="auto">
            <a:xfrm flipV="1">
              <a:off x="1526" y="3701"/>
              <a:ext cx="0"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4" name="Line 340"/>
            <p:cNvSpPr>
              <a:spLocks noChangeShapeType="1"/>
            </p:cNvSpPr>
            <p:nvPr/>
          </p:nvSpPr>
          <p:spPr bwMode="auto">
            <a:xfrm>
              <a:off x="1526" y="3701"/>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5" name="Line 341"/>
            <p:cNvSpPr>
              <a:spLocks noChangeShapeType="1"/>
            </p:cNvSpPr>
            <p:nvPr/>
          </p:nvSpPr>
          <p:spPr bwMode="auto">
            <a:xfrm>
              <a:off x="1531" y="3725"/>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6" name="Line 342"/>
            <p:cNvSpPr>
              <a:spLocks noChangeShapeType="1"/>
            </p:cNvSpPr>
            <p:nvPr/>
          </p:nvSpPr>
          <p:spPr bwMode="auto">
            <a:xfrm flipV="1">
              <a:off x="1531" y="3715"/>
              <a:ext cx="5"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7" name="Line 343"/>
            <p:cNvSpPr>
              <a:spLocks noChangeShapeType="1"/>
            </p:cNvSpPr>
            <p:nvPr/>
          </p:nvSpPr>
          <p:spPr bwMode="auto">
            <a:xfrm>
              <a:off x="1536" y="3715"/>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8" name="Line 344"/>
            <p:cNvSpPr>
              <a:spLocks noChangeShapeType="1"/>
            </p:cNvSpPr>
            <p:nvPr/>
          </p:nvSpPr>
          <p:spPr bwMode="auto">
            <a:xfrm>
              <a:off x="1536" y="378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7999" name="Line 345"/>
            <p:cNvSpPr>
              <a:spLocks noChangeShapeType="1"/>
            </p:cNvSpPr>
            <p:nvPr/>
          </p:nvSpPr>
          <p:spPr bwMode="auto">
            <a:xfrm flipV="1">
              <a:off x="1542" y="3725"/>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0" name="Line 346"/>
            <p:cNvSpPr>
              <a:spLocks noChangeShapeType="1"/>
            </p:cNvSpPr>
            <p:nvPr/>
          </p:nvSpPr>
          <p:spPr bwMode="auto">
            <a:xfrm flipV="1">
              <a:off x="1542" y="3696"/>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1" name="Line 347"/>
            <p:cNvSpPr>
              <a:spLocks noChangeShapeType="1"/>
            </p:cNvSpPr>
            <p:nvPr/>
          </p:nvSpPr>
          <p:spPr bwMode="auto">
            <a:xfrm>
              <a:off x="1547" y="3696"/>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2" name="Line 348"/>
            <p:cNvSpPr>
              <a:spLocks noChangeShapeType="1"/>
            </p:cNvSpPr>
            <p:nvPr/>
          </p:nvSpPr>
          <p:spPr bwMode="auto">
            <a:xfrm flipV="1">
              <a:off x="1547" y="3720"/>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3" name="Line 349"/>
            <p:cNvSpPr>
              <a:spLocks noChangeShapeType="1"/>
            </p:cNvSpPr>
            <p:nvPr/>
          </p:nvSpPr>
          <p:spPr bwMode="auto">
            <a:xfrm>
              <a:off x="1553" y="372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4" name="Line 350"/>
            <p:cNvSpPr>
              <a:spLocks noChangeShapeType="1"/>
            </p:cNvSpPr>
            <p:nvPr/>
          </p:nvSpPr>
          <p:spPr bwMode="auto">
            <a:xfrm flipV="1">
              <a:off x="1553" y="3754"/>
              <a:ext cx="5"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5" name="Line 351"/>
            <p:cNvSpPr>
              <a:spLocks noChangeShapeType="1"/>
            </p:cNvSpPr>
            <p:nvPr/>
          </p:nvSpPr>
          <p:spPr bwMode="auto">
            <a:xfrm flipV="1">
              <a:off x="1558" y="3686"/>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6" name="Line 352"/>
            <p:cNvSpPr>
              <a:spLocks noChangeShapeType="1"/>
            </p:cNvSpPr>
            <p:nvPr/>
          </p:nvSpPr>
          <p:spPr bwMode="auto">
            <a:xfrm>
              <a:off x="1558" y="3686"/>
              <a:ext cx="7"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7" name="Line 353"/>
            <p:cNvSpPr>
              <a:spLocks noChangeShapeType="1"/>
            </p:cNvSpPr>
            <p:nvPr/>
          </p:nvSpPr>
          <p:spPr bwMode="auto">
            <a:xfrm>
              <a:off x="1565" y="3691"/>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8" name="Line 354"/>
            <p:cNvSpPr>
              <a:spLocks noChangeShapeType="1"/>
            </p:cNvSpPr>
            <p:nvPr/>
          </p:nvSpPr>
          <p:spPr bwMode="auto">
            <a:xfrm>
              <a:off x="1565" y="3734"/>
              <a:ext cx="4"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09" name="Line 355"/>
            <p:cNvSpPr>
              <a:spLocks noChangeShapeType="1"/>
            </p:cNvSpPr>
            <p:nvPr/>
          </p:nvSpPr>
          <p:spPr bwMode="auto">
            <a:xfrm flipV="1">
              <a:off x="1569" y="3696"/>
              <a:ext cx="0" cy="3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0" name="Line 356"/>
            <p:cNvSpPr>
              <a:spLocks noChangeShapeType="1"/>
            </p:cNvSpPr>
            <p:nvPr/>
          </p:nvSpPr>
          <p:spPr bwMode="auto">
            <a:xfrm flipV="1">
              <a:off x="1569" y="3667"/>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1" name="Line 357"/>
            <p:cNvSpPr>
              <a:spLocks noChangeShapeType="1"/>
            </p:cNvSpPr>
            <p:nvPr/>
          </p:nvSpPr>
          <p:spPr bwMode="auto">
            <a:xfrm>
              <a:off x="1575" y="3667"/>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2" name="Line 358"/>
            <p:cNvSpPr>
              <a:spLocks noChangeShapeType="1"/>
            </p:cNvSpPr>
            <p:nvPr/>
          </p:nvSpPr>
          <p:spPr bwMode="auto">
            <a:xfrm>
              <a:off x="1575" y="3715"/>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3" name="Line 359"/>
            <p:cNvSpPr>
              <a:spLocks noChangeShapeType="1"/>
            </p:cNvSpPr>
            <p:nvPr/>
          </p:nvSpPr>
          <p:spPr bwMode="auto">
            <a:xfrm flipV="1">
              <a:off x="1580" y="3652"/>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4" name="Line 360"/>
            <p:cNvSpPr>
              <a:spLocks noChangeShapeType="1"/>
            </p:cNvSpPr>
            <p:nvPr/>
          </p:nvSpPr>
          <p:spPr bwMode="auto">
            <a:xfrm>
              <a:off x="1580" y="3652"/>
              <a:ext cx="5"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5" name="Line 361"/>
            <p:cNvSpPr>
              <a:spLocks noChangeShapeType="1"/>
            </p:cNvSpPr>
            <p:nvPr/>
          </p:nvSpPr>
          <p:spPr bwMode="auto">
            <a:xfrm>
              <a:off x="1585" y="3682"/>
              <a:ext cx="0"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6" name="Line 362"/>
            <p:cNvSpPr>
              <a:spLocks noChangeShapeType="1"/>
            </p:cNvSpPr>
            <p:nvPr/>
          </p:nvSpPr>
          <p:spPr bwMode="auto">
            <a:xfrm>
              <a:off x="1585" y="3715"/>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7" name="Line 363"/>
            <p:cNvSpPr>
              <a:spLocks noChangeShapeType="1"/>
            </p:cNvSpPr>
            <p:nvPr/>
          </p:nvSpPr>
          <p:spPr bwMode="auto">
            <a:xfrm flipV="1">
              <a:off x="1591" y="3673"/>
              <a:ext cx="0" cy="4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8" name="Line 364"/>
            <p:cNvSpPr>
              <a:spLocks noChangeShapeType="1"/>
            </p:cNvSpPr>
            <p:nvPr/>
          </p:nvSpPr>
          <p:spPr bwMode="auto">
            <a:xfrm flipV="1">
              <a:off x="1591" y="3647"/>
              <a:ext cx="6" cy="2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19" name="Line 365"/>
            <p:cNvSpPr>
              <a:spLocks noChangeShapeType="1"/>
            </p:cNvSpPr>
            <p:nvPr/>
          </p:nvSpPr>
          <p:spPr bwMode="auto">
            <a:xfrm>
              <a:off x="1597" y="3647"/>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0" name="Line 366"/>
            <p:cNvSpPr>
              <a:spLocks noChangeShapeType="1"/>
            </p:cNvSpPr>
            <p:nvPr/>
          </p:nvSpPr>
          <p:spPr bwMode="auto">
            <a:xfrm flipV="1">
              <a:off x="1597" y="3691"/>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1" name="Line 367"/>
            <p:cNvSpPr>
              <a:spLocks noChangeShapeType="1"/>
            </p:cNvSpPr>
            <p:nvPr/>
          </p:nvSpPr>
          <p:spPr bwMode="auto">
            <a:xfrm flipV="1">
              <a:off x="1602" y="3652"/>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2" name="Line 368"/>
            <p:cNvSpPr>
              <a:spLocks noChangeShapeType="1"/>
            </p:cNvSpPr>
            <p:nvPr/>
          </p:nvSpPr>
          <p:spPr bwMode="auto">
            <a:xfrm>
              <a:off x="1602" y="3652"/>
              <a:ext cx="5"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3" name="Line 369"/>
            <p:cNvSpPr>
              <a:spLocks noChangeShapeType="1"/>
            </p:cNvSpPr>
            <p:nvPr/>
          </p:nvSpPr>
          <p:spPr bwMode="auto">
            <a:xfrm>
              <a:off x="1607" y="3667"/>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4" name="Line 370"/>
            <p:cNvSpPr>
              <a:spLocks noChangeShapeType="1"/>
            </p:cNvSpPr>
            <p:nvPr/>
          </p:nvSpPr>
          <p:spPr bwMode="auto">
            <a:xfrm flipV="1">
              <a:off x="1607" y="3691"/>
              <a:ext cx="6"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5" name="Line 371"/>
            <p:cNvSpPr>
              <a:spLocks noChangeShapeType="1"/>
            </p:cNvSpPr>
            <p:nvPr/>
          </p:nvSpPr>
          <p:spPr bwMode="auto">
            <a:xfrm flipV="1">
              <a:off x="1613" y="3657"/>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6" name="Line 372"/>
            <p:cNvSpPr>
              <a:spLocks noChangeShapeType="1"/>
            </p:cNvSpPr>
            <p:nvPr/>
          </p:nvSpPr>
          <p:spPr bwMode="auto">
            <a:xfrm>
              <a:off x="1613" y="3657"/>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7" name="Line 373"/>
            <p:cNvSpPr>
              <a:spLocks noChangeShapeType="1"/>
            </p:cNvSpPr>
            <p:nvPr/>
          </p:nvSpPr>
          <p:spPr bwMode="auto">
            <a:xfrm>
              <a:off x="1619" y="3657"/>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8" name="Line 374"/>
            <p:cNvSpPr>
              <a:spLocks noChangeShapeType="1"/>
            </p:cNvSpPr>
            <p:nvPr/>
          </p:nvSpPr>
          <p:spPr bwMode="auto">
            <a:xfrm flipV="1">
              <a:off x="1619" y="3411"/>
              <a:ext cx="5" cy="27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29" name="Line 375"/>
            <p:cNvSpPr>
              <a:spLocks noChangeShapeType="1"/>
            </p:cNvSpPr>
            <p:nvPr/>
          </p:nvSpPr>
          <p:spPr bwMode="auto">
            <a:xfrm>
              <a:off x="1629" y="3415"/>
              <a:ext cx="0" cy="28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0" name="Line 376"/>
            <p:cNvSpPr>
              <a:spLocks noChangeShapeType="1"/>
            </p:cNvSpPr>
            <p:nvPr/>
          </p:nvSpPr>
          <p:spPr bwMode="auto">
            <a:xfrm flipV="1">
              <a:off x="1629" y="3686"/>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1" name="Line 377"/>
            <p:cNvSpPr>
              <a:spLocks noChangeShapeType="1"/>
            </p:cNvSpPr>
            <p:nvPr/>
          </p:nvSpPr>
          <p:spPr bwMode="auto">
            <a:xfrm flipV="1">
              <a:off x="1635" y="3633"/>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2" name="Line 378"/>
            <p:cNvSpPr>
              <a:spLocks noChangeShapeType="1"/>
            </p:cNvSpPr>
            <p:nvPr/>
          </p:nvSpPr>
          <p:spPr bwMode="auto">
            <a:xfrm>
              <a:off x="1635" y="3633"/>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3" name="Line 379"/>
            <p:cNvSpPr>
              <a:spLocks noChangeShapeType="1"/>
            </p:cNvSpPr>
            <p:nvPr/>
          </p:nvSpPr>
          <p:spPr bwMode="auto">
            <a:xfrm>
              <a:off x="1640" y="3633"/>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4" name="Line 380"/>
            <p:cNvSpPr>
              <a:spLocks noChangeShapeType="1"/>
            </p:cNvSpPr>
            <p:nvPr/>
          </p:nvSpPr>
          <p:spPr bwMode="auto">
            <a:xfrm flipV="1">
              <a:off x="1640" y="3623"/>
              <a:ext cx="5" cy="5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5" name="Line 381"/>
            <p:cNvSpPr>
              <a:spLocks noChangeShapeType="1"/>
            </p:cNvSpPr>
            <p:nvPr/>
          </p:nvSpPr>
          <p:spPr bwMode="auto">
            <a:xfrm>
              <a:off x="1645" y="3623"/>
              <a:ext cx="0" cy="9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6" name="Line 382"/>
            <p:cNvSpPr>
              <a:spLocks noChangeShapeType="1"/>
            </p:cNvSpPr>
            <p:nvPr/>
          </p:nvSpPr>
          <p:spPr bwMode="auto">
            <a:xfrm flipV="1">
              <a:off x="1645" y="3643"/>
              <a:ext cx="6"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7" name="Line 383"/>
            <p:cNvSpPr>
              <a:spLocks noChangeShapeType="1"/>
            </p:cNvSpPr>
            <p:nvPr/>
          </p:nvSpPr>
          <p:spPr bwMode="auto">
            <a:xfrm>
              <a:off x="1651" y="3643"/>
              <a:ext cx="0" cy="7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8" name="Line 384"/>
            <p:cNvSpPr>
              <a:spLocks noChangeShapeType="1"/>
            </p:cNvSpPr>
            <p:nvPr/>
          </p:nvSpPr>
          <p:spPr bwMode="auto">
            <a:xfrm flipV="1">
              <a:off x="1651" y="3662"/>
              <a:ext cx="5"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39" name="Line 385"/>
            <p:cNvSpPr>
              <a:spLocks noChangeShapeType="1"/>
            </p:cNvSpPr>
            <p:nvPr/>
          </p:nvSpPr>
          <p:spPr bwMode="auto">
            <a:xfrm flipV="1">
              <a:off x="1656" y="3619"/>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0" name="Line 386"/>
            <p:cNvSpPr>
              <a:spLocks noChangeShapeType="1"/>
            </p:cNvSpPr>
            <p:nvPr/>
          </p:nvSpPr>
          <p:spPr bwMode="auto">
            <a:xfrm flipV="1">
              <a:off x="1656" y="3614"/>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1" name="Line 387"/>
            <p:cNvSpPr>
              <a:spLocks noChangeShapeType="1"/>
            </p:cNvSpPr>
            <p:nvPr/>
          </p:nvSpPr>
          <p:spPr bwMode="auto">
            <a:xfrm>
              <a:off x="1662" y="3614"/>
              <a:ext cx="0" cy="6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2" name="Line 388"/>
            <p:cNvSpPr>
              <a:spLocks noChangeShapeType="1"/>
            </p:cNvSpPr>
            <p:nvPr/>
          </p:nvSpPr>
          <p:spPr bwMode="auto">
            <a:xfrm flipV="1">
              <a:off x="1662" y="3652"/>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3" name="Line 389"/>
            <p:cNvSpPr>
              <a:spLocks noChangeShapeType="1"/>
            </p:cNvSpPr>
            <p:nvPr/>
          </p:nvSpPr>
          <p:spPr bwMode="auto">
            <a:xfrm flipV="1">
              <a:off x="1667" y="3614"/>
              <a:ext cx="0" cy="3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4" name="Line 390"/>
            <p:cNvSpPr>
              <a:spLocks noChangeShapeType="1"/>
            </p:cNvSpPr>
            <p:nvPr/>
          </p:nvSpPr>
          <p:spPr bwMode="auto">
            <a:xfrm flipV="1">
              <a:off x="1667" y="3609"/>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5" name="Line 391"/>
            <p:cNvSpPr>
              <a:spLocks noChangeShapeType="1"/>
            </p:cNvSpPr>
            <p:nvPr/>
          </p:nvSpPr>
          <p:spPr bwMode="auto">
            <a:xfrm>
              <a:off x="1673" y="360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6" name="Line 392"/>
            <p:cNvSpPr>
              <a:spLocks noChangeShapeType="1"/>
            </p:cNvSpPr>
            <p:nvPr/>
          </p:nvSpPr>
          <p:spPr bwMode="auto">
            <a:xfrm flipV="1">
              <a:off x="1673" y="3637"/>
              <a:ext cx="5"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7" name="Line 393"/>
            <p:cNvSpPr>
              <a:spLocks noChangeShapeType="1"/>
            </p:cNvSpPr>
            <p:nvPr/>
          </p:nvSpPr>
          <p:spPr bwMode="auto">
            <a:xfrm flipV="1">
              <a:off x="1678" y="3599"/>
              <a:ext cx="0" cy="3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8" name="Line 394"/>
            <p:cNvSpPr>
              <a:spLocks noChangeShapeType="1"/>
            </p:cNvSpPr>
            <p:nvPr/>
          </p:nvSpPr>
          <p:spPr bwMode="auto">
            <a:xfrm flipV="1">
              <a:off x="1678" y="3555"/>
              <a:ext cx="6"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49" name="Line 395"/>
            <p:cNvSpPr>
              <a:spLocks noChangeShapeType="1"/>
            </p:cNvSpPr>
            <p:nvPr/>
          </p:nvSpPr>
          <p:spPr bwMode="auto">
            <a:xfrm>
              <a:off x="1684" y="3555"/>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0" name="Line 396"/>
            <p:cNvSpPr>
              <a:spLocks noChangeShapeType="1"/>
            </p:cNvSpPr>
            <p:nvPr/>
          </p:nvSpPr>
          <p:spPr bwMode="auto">
            <a:xfrm flipV="1">
              <a:off x="1684" y="3561"/>
              <a:ext cx="6"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1" name="Line 397"/>
            <p:cNvSpPr>
              <a:spLocks noChangeShapeType="1"/>
            </p:cNvSpPr>
            <p:nvPr/>
          </p:nvSpPr>
          <p:spPr bwMode="auto">
            <a:xfrm>
              <a:off x="1690" y="3561"/>
              <a:ext cx="0"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2" name="Line 398"/>
            <p:cNvSpPr>
              <a:spLocks noChangeShapeType="1"/>
            </p:cNvSpPr>
            <p:nvPr/>
          </p:nvSpPr>
          <p:spPr bwMode="auto">
            <a:xfrm flipV="1">
              <a:off x="1690" y="3614"/>
              <a:ext cx="5"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3" name="Line 399"/>
            <p:cNvSpPr>
              <a:spLocks noChangeShapeType="1"/>
            </p:cNvSpPr>
            <p:nvPr/>
          </p:nvSpPr>
          <p:spPr bwMode="auto">
            <a:xfrm flipV="1">
              <a:off x="1695" y="3575"/>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4" name="Line 400"/>
            <p:cNvSpPr>
              <a:spLocks noChangeShapeType="1"/>
            </p:cNvSpPr>
            <p:nvPr/>
          </p:nvSpPr>
          <p:spPr bwMode="auto">
            <a:xfrm flipV="1">
              <a:off x="1695" y="3570"/>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5" name="Line 401"/>
            <p:cNvSpPr>
              <a:spLocks noChangeShapeType="1"/>
            </p:cNvSpPr>
            <p:nvPr/>
          </p:nvSpPr>
          <p:spPr bwMode="auto">
            <a:xfrm>
              <a:off x="1700" y="357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6" name="Line 402"/>
            <p:cNvSpPr>
              <a:spLocks noChangeShapeType="1"/>
            </p:cNvSpPr>
            <p:nvPr/>
          </p:nvSpPr>
          <p:spPr bwMode="auto">
            <a:xfrm flipV="1">
              <a:off x="1700" y="3580"/>
              <a:ext cx="5"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7" name="Line 403"/>
            <p:cNvSpPr>
              <a:spLocks noChangeShapeType="1"/>
            </p:cNvSpPr>
            <p:nvPr/>
          </p:nvSpPr>
          <p:spPr bwMode="auto">
            <a:xfrm flipV="1">
              <a:off x="1705" y="3555"/>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8" name="Line 404"/>
            <p:cNvSpPr>
              <a:spLocks noChangeShapeType="1"/>
            </p:cNvSpPr>
            <p:nvPr/>
          </p:nvSpPr>
          <p:spPr bwMode="auto">
            <a:xfrm flipV="1">
              <a:off x="1705" y="3551"/>
              <a:ext cx="6"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59" name="Line 405"/>
            <p:cNvSpPr>
              <a:spLocks noChangeShapeType="1"/>
            </p:cNvSpPr>
            <p:nvPr/>
          </p:nvSpPr>
          <p:spPr bwMode="auto">
            <a:xfrm>
              <a:off x="1711" y="3551"/>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0" name="Line 406"/>
            <p:cNvSpPr>
              <a:spLocks noChangeShapeType="1"/>
            </p:cNvSpPr>
            <p:nvPr/>
          </p:nvSpPr>
          <p:spPr bwMode="auto">
            <a:xfrm flipV="1">
              <a:off x="1711" y="3599"/>
              <a:ext cx="5"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1" name="Line 407"/>
            <p:cNvSpPr>
              <a:spLocks noChangeShapeType="1"/>
            </p:cNvSpPr>
            <p:nvPr/>
          </p:nvSpPr>
          <p:spPr bwMode="auto">
            <a:xfrm flipV="1">
              <a:off x="1716" y="3570"/>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2" name="Line 408"/>
            <p:cNvSpPr>
              <a:spLocks noChangeShapeType="1"/>
            </p:cNvSpPr>
            <p:nvPr/>
          </p:nvSpPr>
          <p:spPr bwMode="auto">
            <a:xfrm flipV="1">
              <a:off x="1716" y="3536"/>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3" name="Line 409"/>
            <p:cNvSpPr>
              <a:spLocks noChangeShapeType="1"/>
            </p:cNvSpPr>
            <p:nvPr/>
          </p:nvSpPr>
          <p:spPr bwMode="auto">
            <a:xfrm>
              <a:off x="1722" y="3536"/>
              <a:ext cx="0" cy="7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4" name="Line 410"/>
            <p:cNvSpPr>
              <a:spLocks noChangeShapeType="1"/>
            </p:cNvSpPr>
            <p:nvPr/>
          </p:nvSpPr>
          <p:spPr bwMode="auto">
            <a:xfrm flipV="1">
              <a:off x="1722" y="3532"/>
              <a:ext cx="5" cy="8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5" name="Line 411"/>
            <p:cNvSpPr>
              <a:spLocks noChangeShapeType="1"/>
            </p:cNvSpPr>
            <p:nvPr/>
          </p:nvSpPr>
          <p:spPr bwMode="auto">
            <a:xfrm>
              <a:off x="1727" y="3532"/>
              <a:ext cx="0" cy="9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6" name="Line 412"/>
            <p:cNvSpPr>
              <a:spLocks noChangeShapeType="1"/>
            </p:cNvSpPr>
            <p:nvPr/>
          </p:nvSpPr>
          <p:spPr bwMode="auto">
            <a:xfrm flipV="1">
              <a:off x="1727" y="3246"/>
              <a:ext cx="6" cy="38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7" name="Line 413"/>
            <p:cNvSpPr>
              <a:spLocks noChangeShapeType="1"/>
            </p:cNvSpPr>
            <p:nvPr/>
          </p:nvSpPr>
          <p:spPr bwMode="auto">
            <a:xfrm flipV="1">
              <a:off x="1733" y="2448"/>
              <a:ext cx="0" cy="79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8" name="Line 414"/>
            <p:cNvSpPr>
              <a:spLocks noChangeShapeType="1"/>
            </p:cNvSpPr>
            <p:nvPr/>
          </p:nvSpPr>
          <p:spPr bwMode="auto">
            <a:xfrm>
              <a:off x="1733" y="2448"/>
              <a:ext cx="5" cy="80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69" name="Line 415"/>
            <p:cNvSpPr>
              <a:spLocks noChangeShapeType="1"/>
            </p:cNvSpPr>
            <p:nvPr/>
          </p:nvSpPr>
          <p:spPr bwMode="auto">
            <a:xfrm>
              <a:off x="1738" y="3255"/>
              <a:ext cx="0" cy="37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0" name="Line 416"/>
            <p:cNvSpPr>
              <a:spLocks noChangeShapeType="1"/>
            </p:cNvSpPr>
            <p:nvPr/>
          </p:nvSpPr>
          <p:spPr bwMode="auto">
            <a:xfrm flipV="1">
              <a:off x="1738" y="3604"/>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1" name="Line 417"/>
            <p:cNvSpPr>
              <a:spLocks noChangeShapeType="1"/>
            </p:cNvSpPr>
            <p:nvPr/>
          </p:nvSpPr>
          <p:spPr bwMode="auto">
            <a:xfrm flipV="1">
              <a:off x="1744" y="3541"/>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2" name="Line 418"/>
            <p:cNvSpPr>
              <a:spLocks noChangeShapeType="1"/>
            </p:cNvSpPr>
            <p:nvPr/>
          </p:nvSpPr>
          <p:spPr bwMode="auto">
            <a:xfrm>
              <a:off x="1744" y="3541"/>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3" name="Line 419"/>
            <p:cNvSpPr>
              <a:spLocks noChangeShapeType="1"/>
            </p:cNvSpPr>
            <p:nvPr/>
          </p:nvSpPr>
          <p:spPr bwMode="auto">
            <a:xfrm>
              <a:off x="1749" y="3561"/>
              <a:ext cx="0" cy="3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4" name="Line 420"/>
            <p:cNvSpPr>
              <a:spLocks noChangeShapeType="1"/>
            </p:cNvSpPr>
            <p:nvPr/>
          </p:nvSpPr>
          <p:spPr bwMode="auto">
            <a:xfrm flipV="1">
              <a:off x="1749" y="3551"/>
              <a:ext cx="6"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5" name="Line 421"/>
            <p:cNvSpPr>
              <a:spLocks noChangeShapeType="1"/>
            </p:cNvSpPr>
            <p:nvPr/>
          </p:nvSpPr>
          <p:spPr bwMode="auto">
            <a:xfrm>
              <a:off x="1755" y="3551"/>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6" name="Line 422"/>
            <p:cNvSpPr>
              <a:spLocks noChangeShapeType="1"/>
            </p:cNvSpPr>
            <p:nvPr/>
          </p:nvSpPr>
          <p:spPr bwMode="auto">
            <a:xfrm flipV="1">
              <a:off x="1755" y="3570"/>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7" name="Line 423"/>
            <p:cNvSpPr>
              <a:spLocks noChangeShapeType="1"/>
            </p:cNvSpPr>
            <p:nvPr/>
          </p:nvSpPr>
          <p:spPr bwMode="auto">
            <a:xfrm flipV="1">
              <a:off x="1760" y="3546"/>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8" name="Line 424"/>
            <p:cNvSpPr>
              <a:spLocks noChangeShapeType="1"/>
            </p:cNvSpPr>
            <p:nvPr/>
          </p:nvSpPr>
          <p:spPr bwMode="auto">
            <a:xfrm>
              <a:off x="1760" y="3546"/>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79" name="Line 425"/>
            <p:cNvSpPr>
              <a:spLocks noChangeShapeType="1"/>
            </p:cNvSpPr>
            <p:nvPr/>
          </p:nvSpPr>
          <p:spPr bwMode="auto">
            <a:xfrm>
              <a:off x="1765" y="3575"/>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0" name="Line 426"/>
            <p:cNvSpPr>
              <a:spLocks noChangeShapeType="1"/>
            </p:cNvSpPr>
            <p:nvPr/>
          </p:nvSpPr>
          <p:spPr bwMode="auto">
            <a:xfrm flipV="1">
              <a:off x="1765" y="3570"/>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1" name="Line 427"/>
            <p:cNvSpPr>
              <a:spLocks noChangeShapeType="1"/>
            </p:cNvSpPr>
            <p:nvPr/>
          </p:nvSpPr>
          <p:spPr bwMode="auto">
            <a:xfrm>
              <a:off x="1771" y="3570"/>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2" name="Line 428"/>
            <p:cNvSpPr>
              <a:spLocks noChangeShapeType="1"/>
            </p:cNvSpPr>
            <p:nvPr/>
          </p:nvSpPr>
          <p:spPr bwMode="auto">
            <a:xfrm flipV="1">
              <a:off x="1771" y="3570"/>
              <a:ext cx="4"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3" name="Line 429"/>
            <p:cNvSpPr>
              <a:spLocks noChangeShapeType="1"/>
            </p:cNvSpPr>
            <p:nvPr/>
          </p:nvSpPr>
          <p:spPr bwMode="auto">
            <a:xfrm>
              <a:off x="1775" y="357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4" name="Line 430"/>
            <p:cNvSpPr>
              <a:spLocks noChangeShapeType="1"/>
            </p:cNvSpPr>
            <p:nvPr/>
          </p:nvSpPr>
          <p:spPr bwMode="auto">
            <a:xfrm flipV="1">
              <a:off x="1775" y="3604"/>
              <a:ext cx="7"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5" name="Line 431"/>
            <p:cNvSpPr>
              <a:spLocks noChangeShapeType="1"/>
            </p:cNvSpPr>
            <p:nvPr/>
          </p:nvSpPr>
          <p:spPr bwMode="auto">
            <a:xfrm flipV="1">
              <a:off x="1782" y="3561"/>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6" name="Line 432"/>
            <p:cNvSpPr>
              <a:spLocks noChangeShapeType="1"/>
            </p:cNvSpPr>
            <p:nvPr/>
          </p:nvSpPr>
          <p:spPr bwMode="auto">
            <a:xfrm>
              <a:off x="1782" y="3561"/>
              <a:ext cx="5"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7" name="Line 433"/>
            <p:cNvSpPr>
              <a:spLocks noChangeShapeType="1"/>
            </p:cNvSpPr>
            <p:nvPr/>
          </p:nvSpPr>
          <p:spPr bwMode="auto">
            <a:xfrm>
              <a:off x="1787" y="359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8" name="Line 434"/>
            <p:cNvSpPr>
              <a:spLocks noChangeShapeType="1"/>
            </p:cNvSpPr>
            <p:nvPr/>
          </p:nvSpPr>
          <p:spPr bwMode="auto">
            <a:xfrm flipV="1">
              <a:off x="1787" y="3604"/>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89" name="Line 435"/>
            <p:cNvSpPr>
              <a:spLocks noChangeShapeType="1"/>
            </p:cNvSpPr>
            <p:nvPr/>
          </p:nvSpPr>
          <p:spPr bwMode="auto">
            <a:xfrm>
              <a:off x="1793" y="3604"/>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0" name="Line 436"/>
            <p:cNvSpPr>
              <a:spLocks noChangeShapeType="1"/>
            </p:cNvSpPr>
            <p:nvPr/>
          </p:nvSpPr>
          <p:spPr bwMode="auto">
            <a:xfrm>
              <a:off x="1793" y="3652"/>
              <a:ext cx="4"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1" name="Line 437"/>
            <p:cNvSpPr>
              <a:spLocks noChangeShapeType="1"/>
            </p:cNvSpPr>
            <p:nvPr/>
          </p:nvSpPr>
          <p:spPr bwMode="auto">
            <a:xfrm flipV="1">
              <a:off x="1797" y="3609"/>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2" name="Line 438"/>
            <p:cNvSpPr>
              <a:spLocks noChangeShapeType="1"/>
            </p:cNvSpPr>
            <p:nvPr/>
          </p:nvSpPr>
          <p:spPr bwMode="auto">
            <a:xfrm>
              <a:off x="1797" y="3609"/>
              <a:ext cx="7"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3" name="Line 439"/>
            <p:cNvSpPr>
              <a:spLocks noChangeShapeType="1"/>
            </p:cNvSpPr>
            <p:nvPr/>
          </p:nvSpPr>
          <p:spPr bwMode="auto">
            <a:xfrm>
              <a:off x="1804" y="3614"/>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4" name="Line 440"/>
            <p:cNvSpPr>
              <a:spLocks noChangeShapeType="1"/>
            </p:cNvSpPr>
            <p:nvPr/>
          </p:nvSpPr>
          <p:spPr bwMode="auto">
            <a:xfrm flipV="1">
              <a:off x="1804" y="3623"/>
              <a:ext cx="5" cy="5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5" name="Line 441"/>
            <p:cNvSpPr>
              <a:spLocks noChangeShapeType="1"/>
            </p:cNvSpPr>
            <p:nvPr/>
          </p:nvSpPr>
          <p:spPr bwMode="auto">
            <a:xfrm>
              <a:off x="1809" y="3623"/>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6" name="Line 442"/>
            <p:cNvSpPr>
              <a:spLocks noChangeShapeType="1"/>
            </p:cNvSpPr>
            <p:nvPr/>
          </p:nvSpPr>
          <p:spPr bwMode="auto">
            <a:xfrm flipV="1">
              <a:off x="1809" y="3614"/>
              <a:ext cx="6"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7" name="Line 443"/>
            <p:cNvSpPr>
              <a:spLocks noChangeShapeType="1"/>
            </p:cNvSpPr>
            <p:nvPr/>
          </p:nvSpPr>
          <p:spPr bwMode="auto">
            <a:xfrm>
              <a:off x="1815" y="3614"/>
              <a:ext cx="0" cy="7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8" name="Line 444"/>
            <p:cNvSpPr>
              <a:spLocks noChangeShapeType="1"/>
            </p:cNvSpPr>
            <p:nvPr/>
          </p:nvSpPr>
          <p:spPr bwMode="auto">
            <a:xfrm>
              <a:off x="1815" y="3691"/>
              <a:ext cx="4"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099" name="Line 445"/>
            <p:cNvSpPr>
              <a:spLocks noChangeShapeType="1"/>
            </p:cNvSpPr>
            <p:nvPr/>
          </p:nvSpPr>
          <p:spPr bwMode="auto">
            <a:xfrm flipV="1">
              <a:off x="1819" y="3619"/>
              <a:ext cx="0"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0" name="Line 446"/>
            <p:cNvSpPr>
              <a:spLocks noChangeShapeType="1"/>
            </p:cNvSpPr>
            <p:nvPr/>
          </p:nvSpPr>
          <p:spPr bwMode="auto">
            <a:xfrm>
              <a:off x="1819" y="3619"/>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1" name="Line 447"/>
            <p:cNvSpPr>
              <a:spLocks noChangeShapeType="1"/>
            </p:cNvSpPr>
            <p:nvPr/>
          </p:nvSpPr>
          <p:spPr bwMode="auto">
            <a:xfrm>
              <a:off x="1825" y="3643"/>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2" name="Line 448"/>
            <p:cNvSpPr>
              <a:spLocks noChangeShapeType="1"/>
            </p:cNvSpPr>
            <p:nvPr/>
          </p:nvSpPr>
          <p:spPr bwMode="auto">
            <a:xfrm flipV="1">
              <a:off x="1825" y="3647"/>
              <a:ext cx="6"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3" name="Line 449"/>
            <p:cNvSpPr>
              <a:spLocks noChangeShapeType="1"/>
            </p:cNvSpPr>
            <p:nvPr/>
          </p:nvSpPr>
          <p:spPr bwMode="auto">
            <a:xfrm>
              <a:off x="1831" y="3647"/>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4" name="Line 450"/>
            <p:cNvSpPr>
              <a:spLocks noChangeShapeType="1"/>
            </p:cNvSpPr>
            <p:nvPr/>
          </p:nvSpPr>
          <p:spPr bwMode="auto">
            <a:xfrm flipV="1">
              <a:off x="1831" y="3701"/>
              <a:ext cx="4"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5" name="Line 451"/>
            <p:cNvSpPr>
              <a:spLocks noChangeShapeType="1"/>
            </p:cNvSpPr>
            <p:nvPr/>
          </p:nvSpPr>
          <p:spPr bwMode="auto">
            <a:xfrm flipV="1">
              <a:off x="1835" y="3637"/>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6" name="Line 452"/>
            <p:cNvSpPr>
              <a:spLocks noChangeShapeType="1"/>
            </p:cNvSpPr>
            <p:nvPr/>
          </p:nvSpPr>
          <p:spPr bwMode="auto">
            <a:xfrm flipV="1">
              <a:off x="1835" y="3405"/>
              <a:ext cx="6" cy="23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7" name="Line 453"/>
            <p:cNvSpPr>
              <a:spLocks noChangeShapeType="1"/>
            </p:cNvSpPr>
            <p:nvPr/>
          </p:nvSpPr>
          <p:spPr bwMode="auto">
            <a:xfrm>
              <a:off x="1847" y="3425"/>
              <a:ext cx="0" cy="26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8" name="Line 454"/>
            <p:cNvSpPr>
              <a:spLocks noChangeShapeType="1"/>
            </p:cNvSpPr>
            <p:nvPr/>
          </p:nvSpPr>
          <p:spPr bwMode="auto">
            <a:xfrm flipV="1">
              <a:off x="1847" y="3647"/>
              <a:ext cx="5"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09" name="Line 455"/>
            <p:cNvSpPr>
              <a:spLocks noChangeShapeType="1"/>
            </p:cNvSpPr>
            <p:nvPr/>
          </p:nvSpPr>
          <p:spPr bwMode="auto">
            <a:xfrm>
              <a:off x="1852" y="3647"/>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0" name="Line 456"/>
            <p:cNvSpPr>
              <a:spLocks noChangeShapeType="1"/>
            </p:cNvSpPr>
            <p:nvPr/>
          </p:nvSpPr>
          <p:spPr bwMode="auto">
            <a:xfrm flipV="1">
              <a:off x="1852" y="3705"/>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1" name="Line 457"/>
            <p:cNvSpPr>
              <a:spLocks noChangeShapeType="1"/>
            </p:cNvSpPr>
            <p:nvPr/>
          </p:nvSpPr>
          <p:spPr bwMode="auto">
            <a:xfrm flipV="1">
              <a:off x="1857" y="3667"/>
              <a:ext cx="0" cy="3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2" name="Line 458"/>
            <p:cNvSpPr>
              <a:spLocks noChangeShapeType="1"/>
            </p:cNvSpPr>
            <p:nvPr/>
          </p:nvSpPr>
          <p:spPr bwMode="auto">
            <a:xfrm flipV="1">
              <a:off x="1857" y="3643"/>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3" name="Line 459"/>
            <p:cNvSpPr>
              <a:spLocks noChangeShapeType="1"/>
            </p:cNvSpPr>
            <p:nvPr/>
          </p:nvSpPr>
          <p:spPr bwMode="auto">
            <a:xfrm>
              <a:off x="1863" y="3643"/>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4" name="Line 460"/>
            <p:cNvSpPr>
              <a:spLocks noChangeShapeType="1"/>
            </p:cNvSpPr>
            <p:nvPr/>
          </p:nvSpPr>
          <p:spPr bwMode="auto">
            <a:xfrm flipV="1">
              <a:off x="1863" y="3667"/>
              <a:ext cx="5"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5" name="Line 461"/>
            <p:cNvSpPr>
              <a:spLocks noChangeShapeType="1"/>
            </p:cNvSpPr>
            <p:nvPr/>
          </p:nvSpPr>
          <p:spPr bwMode="auto">
            <a:xfrm>
              <a:off x="1868" y="3667"/>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6" name="Line 462"/>
            <p:cNvSpPr>
              <a:spLocks noChangeShapeType="1"/>
            </p:cNvSpPr>
            <p:nvPr/>
          </p:nvSpPr>
          <p:spPr bwMode="auto">
            <a:xfrm flipV="1">
              <a:off x="1868" y="3691"/>
              <a:ext cx="7"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7" name="Line 463"/>
            <p:cNvSpPr>
              <a:spLocks noChangeShapeType="1"/>
            </p:cNvSpPr>
            <p:nvPr/>
          </p:nvSpPr>
          <p:spPr bwMode="auto">
            <a:xfrm flipV="1">
              <a:off x="1875" y="3662"/>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8" name="Line 464"/>
            <p:cNvSpPr>
              <a:spLocks noChangeShapeType="1"/>
            </p:cNvSpPr>
            <p:nvPr/>
          </p:nvSpPr>
          <p:spPr bwMode="auto">
            <a:xfrm flipV="1">
              <a:off x="1875" y="3652"/>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19" name="Line 465"/>
            <p:cNvSpPr>
              <a:spLocks noChangeShapeType="1"/>
            </p:cNvSpPr>
            <p:nvPr/>
          </p:nvSpPr>
          <p:spPr bwMode="auto">
            <a:xfrm>
              <a:off x="1880" y="3652"/>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0" name="Line 466"/>
            <p:cNvSpPr>
              <a:spLocks noChangeShapeType="1"/>
            </p:cNvSpPr>
            <p:nvPr/>
          </p:nvSpPr>
          <p:spPr bwMode="auto">
            <a:xfrm flipV="1">
              <a:off x="1880" y="3676"/>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1" name="Line 467"/>
            <p:cNvSpPr>
              <a:spLocks noChangeShapeType="1"/>
            </p:cNvSpPr>
            <p:nvPr/>
          </p:nvSpPr>
          <p:spPr bwMode="auto">
            <a:xfrm>
              <a:off x="1885" y="3676"/>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2" name="Line 468"/>
            <p:cNvSpPr>
              <a:spLocks noChangeShapeType="1"/>
            </p:cNvSpPr>
            <p:nvPr/>
          </p:nvSpPr>
          <p:spPr bwMode="auto">
            <a:xfrm>
              <a:off x="1885" y="3715"/>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3" name="Line 469"/>
            <p:cNvSpPr>
              <a:spLocks noChangeShapeType="1"/>
            </p:cNvSpPr>
            <p:nvPr/>
          </p:nvSpPr>
          <p:spPr bwMode="auto">
            <a:xfrm flipV="1">
              <a:off x="1890" y="3662"/>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4" name="Line 470"/>
            <p:cNvSpPr>
              <a:spLocks noChangeShapeType="1"/>
            </p:cNvSpPr>
            <p:nvPr/>
          </p:nvSpPr>
          <p:spPr bwMode="auto">
            <a:xfrm>
              <a:off x="1890" y="3662"/>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5" name="Line 471"/>
            <p:cNvSpPr>
              <a:spLocks noChangeShapeType="1"/>
            </p:cNvSpPr>
            <p:nvPr/>
          </p:nvSpPr>
          <p:spPr bwMode="auto">
            <a:xfrm>
              <a:off x="1896" y="3691"/>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6" name="Line 472"/>
            <p:cNvSpPr>
              <a:spLocks noChangeShapeType="1"/>
            </p:cNvSpPr>
            <p:nvPr/>
          </p:nvSpPr>
          <p:spPr bwMode="auto">
            <a:xfrm flipV="1">
              <a:off x="1896" y="3691"/>
              <a:ext cx="6"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7" name="Line 473"/>
            <p:cNvSpPr>
              <a:spLocks noChangeShapeType="1"/>
            </p:cNvSpPr>
            <p:nvPr/>
          </p:nvSpPr>
          <p:spPr bwMode="auto">
            <a:xfrm>
              <a:off x="1902" y="3691"/>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8" name="Line 474"/>
            <p:cNvSpPr>
              <a:spLocks noChangeShapeType="1"/>
            </p:cNvSpPr>
            <p:nvPr/>
          </p:nvSpPr>
          <p:spPr bwMode="auto">
            <a:xfrm flipV="1">
              <a:off x="1902" y="3686"/>
              <a:ext cx="5"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29" name="Line 475"/>
            <p:cNvSpPr>
              <a:spLocks noChangeShapeType="1"/>
            </p:cNvSpPr>
            <p:nvPr/>
          </p:nvSpPr>
          <p:spPr bwMode="auto">
            <a:xfrm>
              <a:off x="1907" y="3686"/>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0" name="Line 476"/>
            <p:cNvSpPr>
              <a:spLocks noChangeShapeType="1"/>
            </p:cNvSpPr>
            <p:nvPr/>
          </p:nvSpPr>
          <p:spPr bwMode="auto">
            <a:xfrm flipV="1">
              <a:off x="1907" y="3720"/>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1" name="Line 477"/>
            <p:cNvSpPr>
              <a:spLocks noChangeShapeType="1"/>
            </p:cNvSpPr>
            <p:nvPr/>
          </p:nvSpPr>
          <p:spPr bwMode="auto">
            <a:xfrm>
              <a:off x="1912" y="3720"/>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2" name="Line 478"/>
            <p:cNvSpPr>
              <a:spLocks noChangeShapeType="1"/>
            </p:cNvSpPr>
            <p:nvPr/>
          </p:nvSpPr>
          <p:spPr bwMode="auto">
            <a:xfrm flipV="1">
              <a:off x="1912" y="3754"/>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3" name="Line 479"/>
            <p:cNvSpPr>
              <a:spLocks noChangeShapeType="1"/>
            </p:cNvSpPr>
            <p:nvPr/>
          </p:nvSpPr>
          <p:spPr bwMode="auto">
            <a:xfrm flipV="1">
              <a:off x="1918" y="3725"/>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4" name="Line 480"/>
            <p:cNvSpPr>
              <a:spLocks noChangeShapeType="1"/>
            </p:cNvSpPr>
            <p:nvPr/>
          </p:nvSpPr>
          <p:spPr bwMode="auto">
            <a:xfrm flipV="1">
              <a:off x="1918" y="3691"/>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5" name="Line 481"/>
            <p:cNvSpPr>
              <a:spLocks noChangeShapeType="1"/>
            </p:cNvSpPr>
            <p:nvPr/>
          </p:nvSpPr>
          <p:spPr bwMode="auto">
            <a:xfrm>
              <a:off x="1924" y="3691"/>
              <a:ext cx="0" cy="8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6" name="Line 482"/>
            <p:cNvSpPr>
              <a:spLocks noChangeShapeType="1"/>
            </p:cNvSpPr>
            <p:nvPr/>
          </p:nvSpPr>
          <p:spPr bwMode="auto">
            <a:xfrm flipV="1">
              <a:off x="1924" y="3764"/>
              <a:ext cx="5"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7" name="Line 483"/>
            <p:cNvSpPr>
              <a:spLocks noChangeShapeType="1"/>
            </p:cNvSpPr>
            <p:nvPr/>
          </p:nvSpPr>
          <p:spPr bwMode="auto">
            <a:xfrm flipV="1">
              <a:off x="1929" y="3715"/>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8" name="Line 484"/>
            <p:cNvSpPr>
              <a:spLocks noChangeShapeType="1"/>
            </p:cNvSpPr>
            <p:nvPr/>
          </p:nvSpPr>
          <p:spPr bwMode="auto">
            <a:xfrm flipV="1">
              <a:off x="1929" y="3711"/>
              <a:ext cx="6"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39" name="Line 485"/>
            <p:cNvSpPr>
              <a:spLocks noChangeShapeType="1"/>
            </p:cNvSpPr>
            <p:nvPr/>
          </p:nvSpPr>
          <p:spPr bwMode="auto">
            <a:xfrm>
              <a:off x="1935" y="3711"/>
              <a:ext cx="0" cy="2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0" name="Line 486"/>
            <p:cNvSpPr>
              <a:spLocks noChangeShapeType="1"/>
            </p:cNvSpPr>
            <p:nvPr/>
          </p:nvSpPr>
          <p:spPr bwMode="auto">
            <a:xfrm>
              <a:off x="1935" y="3739"/>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1" name="Line 487"/>
            <p:cNvSpPr>
              <a:spLocks noChangeShapeType="1"/>
            </p:cNvSpPr>
            <p:nvPr/>
          </p:nvSpPr>
          <p:spPr bwMode="auto">
            <a:xfrm>
              <a:off x="1940" y="374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2" name="Line 488"/>
            <p:cNvSpPr>
              <a:spLocks noChangeShapeType="1"/>
            </p:cNvSpPr>
            <p:nvPr/>
          </p:nvSpPr>
          <p:spPr bwMode="auto">
            <a:xfrm flipV="1">
              <a:off x="1940" y="3764"/>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3" name="Line 489"/>
            <p:cNvSpPr>
              <a:spLocks noChangeShapeType="1"/>
            </p:cNvSpPr>
            <p:nvPr/>
          </p:nvSpPr>
          <p:spPr bwMode="auto">
            <a:xfrm flipV="1">
              <a:off x="1945" y="3711"/>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4" name="Line 490"/>
            <p:cNvSpPr>
              <a:spLocks noChangeShapeType="1"/>
            </p:cNvSpPr>
            <p:nvPr/>
          </p:nvSpPr>
          <p:spPr bwMode="auto">
            <a:xfrm>
              <a:off x="1950" y="3720"/>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5" name="Line 491"/>
            <p:cNvSpPr>
              <a:spLocks noChangeShapeType="1"/>
            </p:cNvSpPr>
            <p:nvPr/>
          </p:nvSpPr>
          <p:spPr bwMode="auto">
            <a:xfrm>
              <a:off x="1955" y="3725"/>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6" name="Line 492"/>
            <p:cNvSpPr>
              <a:spLocks noChangeShapeType="1"/>
            </p:cNvSpPr>
            <p:nvPr/>
          </p:nvSpPr>
          <p:spPr bwMode="auto">
            <a:xfrm flipV="1">
              <a:off x="1955" y="3725"/>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7" name="Line 493"/>
            <p:cNvSpPr>
              <a:spLocks noChangeShapeType="1"/>
            </p:cNvSpPr>
            <p:nvPr/>
          </p:nvSpPr>
          <p:spPr bwMode="auto">
            <a:xfrm>
              <a:off x="1961" y="3725"/>
              <a:ext cx="0" cy="7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8" name="Line 494"/>
            <p:cNvSpPr>
              <a:spLocks noChangeShapeType="1"/>
            </p:cNvSpPr>
            <p:nvPr/>
          </p:nvSpPr>
          <p:spPr bwMode="auto">
            <a:xfrm flipV="1">
              <a:off x="1961" y="3764"/>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49" name="Line 495"/>
            <p:cNvSpPr>
              <a:spLocks noChangeShapeType="1"/>
            </p:cNvSpPr>
            <p:nvPr/>
          </p:nvSpPr>
          <p:spPr bwMode="auto">
            <a:xfrm flipV="1">
              <a:off x="1967" y="3739"/>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0" name="Line 496"/>
            <p:cNvSpPr>
              <a:spLocks noChangeShapeType="1"/>
            </p:cNvSpPr>
            <p:nvPr/>
          </p:nvSpPr>
          <p:spPr bwMode="auto">
            <a:xfrm flipV="1">
              <a:off x="1967" y="3730"/>
              <a:ext cx="6"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1" name="Line 497"/>
            <p:cNvSpPr>
              <a:spLocks noChangeShapeType="1"/>
            </p:cNvSpPr>
            <p:nvPr/>
          </p:nvSpPr>
          <p:spPr bwMode="auto">
            <a:xfrm>
              <a:off x="1973" y="3730"/>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2" name="Line 498"/>
            <p:cNvSpPr>
              <a:spLocks noChangeShapeType="1"/>
            </p:cNvSpPr>
            <p:nvPr/>
          </p:nvSpPr>
          <p:spPr bwMode="auto">
            <a:xfrm flipV="1">
              <a:off x="1973" y="3749"/>
              <a:ext cx="4"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3" name="Line 499"/>
            <p:cNvSpPr>
              <a:spLocks noChangeShapeType="1"/>
            </p:cNvSpPr>
            <p:nvPr/>
          </p:nvSpPr>
          <p:spPr bwMode="auto">
            <a:xfrm>
              <a:off x="1977" y="374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4" name="Line 500"/>
            <p:cNvSpPr>
              <a:spLocks noChangeShapeType="1"/>
            </p:cNvSpPr>
            <p:nvPr/>
          </p:nvSpPr>
          <p:spPr bwMode="auto">
            <a:xfrm flipV="1">
              <a:off x="1977" y="3759"/>
              <a:ext cx="6"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5" name="Line 501"/>
            <p:cNvSpPr>
              <a:spLocks noChangeShapeType="1"/>
            </p:cNvSpPr>
            <p:nvPr/>
          </p:nvSpPr>
          <p:spPr bwMode="auto">
            <a:xfrm flipV="1">
              <a:off x="1983" y="3734"/>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6" name="Line 502"/>
            <p:cNvSpPr>
              <a:spLocks noChangeShapeType="1"/>
            </p:cNvSpPr>
            <p:nvPr/>
          </p:nvSpPr>
          <p:spPr bwMode="auto">
            <a:xfrm flipV="1">
              <a:off x="1983" y="3711"/>
              <a:ext cx="6" cy="2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7" name="Line 503"/>
            <p:cNvSpPr>
              <a:spLocks noChangeShapeType="1"/>
            </p:cNvSpPr>
            <p:nvPr/>
          </p:nvSpPr>
          <p:spPr bwMode="auto">
            <a:xfrm>
              <a:off x="1989" y="3711"/>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8" name="Line 504"/>
            <p:cNvSpPr>
              <a:spLocks noChangeShapeType="1"/>
            </p:cNvSpPr>
            <p:nvPr/>
          </p:nvSpPr>
          <p:spPr bwMode="auto">
            <a:xfrm flipV="1">
              <a:off x="1989" y="3725"/>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59" name="Line 505"/>
            <p:cNvSpPr>
              <a:spLocks noChangeShapeType="1"/>
            </p:cNvSpPr>
            <p:nvPr/>
          </p:nvSpPr>
          <p:spPr bwMode="auto">
            <a:xfrm>
              <a:off x="1994" y="3725"/>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0" name="Line 506"/>
            <p:cNvSpPr>
              <a:spLocks noChangeShapeType="1"/>
            </p:cNvSpPr>
            <p:nvPr/>
          </p:nvSpPr>
          <p:spPr bwMode="auto">
            <a:xfrm>
              <a:off x="1994" y="3779"/>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1" name="Line 507"/>
            <p:cNvSpPr>
              <a:spLocks noChangeShapeType="1"/>
            </p:cNvSpPr>
            <p:nvPr/>
          </p:nvSpPr>
          <p:spPr bwMode="auto">
            <a:xfrm flipV="1">
              <a:off x="2000" y="3739"/>
              <a:ext cx="0" cy="4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2" name="Line 508"/>
            <p:cNvSpPr>
              <a:spLocks noChangeShapeType="1"/>
            </p:cNvSpPr>
            <p:nvPr/>
          </p:nvSpPr>
          <p:spPr bwMode="auto">
            <a:xfrm flipV="1">
              <a:off x="2000" y="3725"/>
              <a:ext cx="5"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3" name="Line 509"/>
            <p:cNvSpPr>
              <a:spLocks noChangeShapeType="1"/>
            </p:cNvSpPr>
            <p:nvPr/>
          </p:nvSpPr>
          <p:spPr bwMode="auto">
            <a:xfrm>
              <a:off x="2005" y="3725"/>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4" name="Line 510"/>
            <p:cNvSpPr>
              <a:spLocks noChangeShapeType="1"/>
            </p:cNvSpPr>
            <p:nvPr/>
          </p:nvSpPr>
          <p:spPr bwMode="auto">
            <a:xfrm flipV="1">
              <a:off x="2005" y="3725"/>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5" name="Line 511"/>
            <p:cNvSpPr>
              <a:spLocks noChangeShapeType="1"/>
            </p:cNvSpPr>
            <p:nvPr/>
          </p:nvSpPr>
          <p:spPr bwMode="auto">
            <a:xfrm>
              <a:off x="2010" y="3725"/>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6" name="Line 512"/>
            <p:cNvSpPr>
              <a:spLocks noChangeShapeType="1"/>
            </p:cNvSpPr>
            <p:nvPr/>
          </p:nvSpPr>
          <p:spPr bwMode="auto">
            <a:xfrm flipV="1">
              <a:off x="2010" y="3764"/>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7" name="Line 513"/>
            <p:cNvSpPr>
              <a:spLocks noChangeShapeType="1"/>
            </p:cNvSpPr>
            <p:nvPr/>
          </p:nvSpPr>
          <p:spPr bwMode="auto">
            <a:xfrm flipV="1">
              <a:off x="2015" y="3725"/>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8" name="Line 514"/>
            <p:cNvSpPr>
              <a:spLocks noChangeShapeType="1"/>
            </p:cNvSpPr>
            <p:nvPr/>
          </p:nvSpPr>
          <p:spPr bwMode="auto">
            <a:xfrm>
              <a:off x="2015" y="3725"/>
              <a:ext cx="6"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69" name="Line 515"/>
            <p:cNvSpPr>
              <a:spLocks noChangeShapeType="1"/>
            </p:cNvSpPr>
            <p:nvPr/>
          </p:nvSpPr>
          <p:spPr bwMode="auto">
            <a:xfrm>
              <a:off x="2021" y="3734"/>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0" name="Line 516"/>
            <p:cNvSpPr>
              <a:spLocks noChangeShapeType="1"/>
            </p:cNvSpPr>
            <p:nvPr/>
          </p:nvSpPr>
          <p:spPr bwMode="auto">
            <a:xfrm flipV="1">
              <a:off x="2021" y="3788"/>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1" name="Line 517"/>
            <p:cNvSpPr>
              <a:spLocks noChangeShapeType="1"/>
            </p:cNvSpPr>
            <p:nvPr/>
          </p:nvSpPr>
          <p:spPr bwMode="auto">
            <a:xfrm flipV="1">
              <a:off x="2026" y="373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2" name="Line 518"/>
            <p:cNvSpPr>
              <a:spLocks noChangeShapeType="1"/>
            </p:cNvSpPr>
            <p:nvPr/>
          </p:nvSpPr>
          <p:spPr bwMode="auto">
            <a:xfrm>
              <a:off x="2026" y="3739"/>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3" name="Line 519"/>
            <p:cNvSpPr>
              <a:spLocks noChangeShapeType="1"/>
            </p:cNvSpPr>
            <p:nvPr/>
          </p:nvSpPr>
          <p:spPr bwMode="auto">
            <a:xfrm>
              <a:off x="2032" y="374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4" name="Line 520"/>
            <p:cNvSpPr>
              <a:spLocks noChangeShapeType="1"/>
            </p:cNvSpPr>
            <p:nvPr/>
          </p:nvSpPr>
          <p:spPr bwMode="auto">
            <a:xfrm flipV="1">
              <a:off x="2032" y="3734"/>
              <a:ext cx="5" cy="4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5" name="Line 521"/>
            <p:cNvSpPr>
              <a:spLocks noChangeShapeType="1"/>
            </p:cNvSpPr>
            <p:nvPr/>
          </p:nvSpPr>
          <p:spPr bwMode="auto">
            <a:xfrm>
              <a:off x="2037" y="3734"/>
              <a:ext cx="0" cy="5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6" name="Line 522"/>
            <p:cNvSpPr>
              <a:spLocks noChangeShapeType="1"/>
            </p:cNvSpPr>
            <p:nvPr/>
          </p:nvSpPr>
          <p:spPr bwMode="auto">
            <a:xfrm>
              <a:off x="2037" y="379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7" name="Line 523"/>
            <p:cNvSpPr>
              <a:spLocks noChangeShapeType="1"/>
            </p:cNvSpPr>
            <p:nvPr/>
          </p:nvSpPr>
          <p:spPr bwMode="auto">
            <a:xfrm flipV="1">
              <a:off x="2043" y="3730"/>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8" name="Line 524"/>
            <p:cNvSpPr>
              <a:spLocks noChangeShapeType="1"/>
            </p:cNvSpPr>
            <p:nvPr/>
          </p:nvSpPr>
          <p:spPr bwMode="auto">
            <a:xfrm>
              <a:off x="2043" y="3730"/>
              <a:ext cx="5"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79" name="Line 525"/>
            <p:cNvSpPr>
              <a:spLocks noChangeShapeType="1"/>
            </p:cNvSpPr>
            <p:nvPr/>
          </p:nvSpPr>
          <p:spPr bwMode="auto">
            <a:xfrm>
              <a:off x="2048" y="373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0" name="Line 526"/>
            <p:cNvSpPr>
              <a:spLocks noChangeShapeType="1"/>
            </p:cNvSpPr>
            <p:nvPr/>
          </p:nvSpPr>
          <p:spPr bwMode="auto">
            <a:xfrm flipV="1">
              <a:off x="2048" y="3749"/>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1" name="Line 527"/>
            <p:cNvSpPr>
              <a:spLocks noChangeShapeType="1"/>
            </p:cNvSpPr>
            <p:nvPr/>
          </p:nvSpPr>
          <p:spPr bwMode="auto">
            <a:xfrm>
              <a:off x="2054" y="3749"/>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2" name="Line 528"/>
            <p:cNvSpPr>
              <a:spLocks noChangeShapeType="1"/>
            </p:cNvSpPr>
            <p:nvPr/>
          </p:nvSpPr>
          <p:spPr bwMode="auto">
            <a:xfrm flipV="1">
              <a:off x="2054" y="3779"/>
              <a:ext cx="5" cy="2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3" name="Line 529"/>
            <p:cNvSpPr>
              <a:spLocks noChangeShapeType="1"/>
            </p:cNvSpPr>
            <p:nvPr/>
          </p:nvSpPr>
          <p:spPr bwMode="auto">
            <a:xfrm flipV="1">
              <a:off x="1623" y="2995"/>
              <a:ext cx="0" cy="46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4" name="Line 530"/>
            <p:cNvSpPr>
              <a:spLocks noChangeShapeType="1"/>
            </p:cNvSpPr>
            <p:nvPr/>
          </p:nvSpPr>
          <p:spPr bwMode="auto">
            <a:xfrm>
              <a:off x="2065" y="3734"/>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5" name="Line 531"/>
            <p:cNvSpPr>
              <a:spLocks noChangeShapeType="1"/>
            </p:cNvSpPr>
            <p:nvPr/>
          </p:nvSpPr>
          <p:spPr bwMode="auto">
            <a:xfrm>
              <a:off x="2065" y="3764"/>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6" name="Line 532"/>
            <p:cNvSpPr>
              <a:spLocks noChangeShapeType="1"/>
            </p:cNvSpPr>
            <p:nvPr/>
          </p:nvSpPr>
          <p:spPr bwMode="auto">
            <a:xfrm flipV="1">
              <a:off x="2070" y="3730"/>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7" name="Line 533"/>
            <p:cNvSpPr>
              <a:spLocks noChangeShapeType="1"/>
            </p:cNvSpPr>
            <p:nvPr/>
          </p:nvSpPr>
          <p:spPr bwMode="auto">
            <a:xfrm flipV="1">
              <a:off x="2070" y="3720"/>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8" name="Line 534"/>
            <p:cNvSpPr>
              <a:spLocks noChangeShapeType="1"/>
            </p:cNvSpPr>
            <p:nvPr/>
          </p:nvSpPr>
          <p:spPr bwMode="auto">
            <a:xfrm>
              <a:off x="2075" y="3720"/>
              <a:ext cx="0" cy="5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89" name="Line 535"/>
            <p:cNvSpPr>
              <a:spLocks noChangeShapeType="1"/>
            </p:cNvSpPr>
            <p:nvPr/>
          </p:nvSpPr>
          <p:spPr bwMode="auto">
            <a:xfrm flipV="1">
              <a:off x="2075" y="3730"/>
              <a:ext cx="6"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0" name="Line 536"/>
            <p:cNvSpPr>
              <a:spLocks noChangeShapeType="1"/>
            </p:cNvSpPr>
            <p:nvPr/>
          </p:nvSpPr>
          <p:spPr bwMode="auto">
            <a:xfrm>
              <a:off x="2081" y="3730"/>
              <a:ext cx="0" cy="9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1" name="Line 537"/>
            <p:cNvSpPr>
              <a:spLocks noChangeShapeType="1"/>
            </p:cNvSpPr>
            <p:nvPr/>
          </p:nvSpPr>
          <p:spPr bwMode="auto">
            <a:xfrm flipV="1">
              <a:off x="2081" y="3802"/>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2" name="Line 538"/>
            <p:cNvSpPr>
              <a:spLocks noChangeShapeType="1"/>
            </p:cNvSpPr>
            <p:nvPr/>
          </p:nvSpPr>
          <p:spPr bwMode="auto">
            <a:xfrm flipV="1">
              <a:off x="2086" y="3701"/>
              <a:ext cx="0" cy="101"/>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3" name="Line 539"/>
            <p:cNvSpPr>
              <a:spLocks noChangeShapeType="1"/>
            </p:cNvSpPr>
            <p:nvPr/>
          </p:nvSpPr>
          <p:spPr bwMode="auto">
            <a:xfrm>
              <a:off x="2086" y="3701"/>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4" name="Line 540"/>
            <p:cNvSpPr>
              <a:spLocks noChangeShapeType="1"/>
            </p:cNvSpPr>
            <p:nvPr/>
          </p:nvSpPr>
          <p:spPr bwMode="auto">
            <a:xfrm>
              <a:off x="2092" y="3725"/>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5" name="Line 541"/>
            <p:cNvSpPr>
              <a:spLocks noChangeShapeType="1"/>
            </p:cNvSpPr>
            <p:nvPr/>
          </p:nvSpPr>
          <p:spPr bwMode="auto">
            <a:xfrm flipV="1">
              <a:off x="2092" y="3754"/>
              <a:ext cx="5"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6" name="Line 542"/>
            <p:cNvSpPr>
              <a:spLocks noChangeShapeType="1"/>
            </p:cNvSpPr>
            <p:nvPr/>
          </p:nvSpPr>
          <p:spPr bwMode="auto">
            <a:xfrm>
              <a:off x="2097" y="375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7" name="Line 543"/>
            <p:cNvSpPr>
              <a:spLocks noChangeShapeType="1"/>
            </p:cNvSpPr>
            <p:nvPr/>
          </p:nvSpPr>
          <p:spPr bwMode="auto">
            <a:xfrm flipV="1">
              <a:off x="2097" y="3730"/>
              <a:ext cx="6"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8" name="Line 544"/>
            <p:cNvSpPr>
              <a:spLocks noChangeShapeType="1"/>
            </p:cNvSpPr>
            <p:nvPr/>
          </p:nvSpPr>
          <p:spPr bwMode="auto">
            <a:xfrm>
              <a:off x="2103" y="3730"/>
              <a:ext cx="0" cy="7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199" name="Line 545"/>
            <p:cNvSpPr>
              <a:spLocks noChangeShapeType="1"/>
            </p:cNvSpPr>
            <p:nvPr/>
          </p:nvSpPr>
          <p:spPr bwMode="auto">
            <a:xfrm flipV="1">
              <a:off x="2103" y="3773"/>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0" name="Line 546"/>
            <p:cNvSpPr>
              <a:spLocks noChangeShapeType="1"/>
            </p:cNvSpPr>
            <p:nvPr/>
          </p:nvSpPr>
          <p:spPr bwMode="auto">
            <a:xfrm flipV="1">
              <a:off x="2108" y="373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1" name="Line 547"/>
            <p:cNvSpPr>
              <a:spLocks noChangeShapeType="1"/>
            </p:cNvSpPr>
            <p:nvPr/>
          </p:nvSpPr>
          <p:spPr bwMode="auto">
            <a:xfrm>
              <a:off x="2108" y="3734"/>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2" name="Line 548"/>
            <p:cNvSpPr>
              <a:spLocks noChangeShapeType="1"/>
            </p:cNvSpPr>
            <p:nvPr/>
          </p:nvSpPr>
          <p:spPr bwMode="auto">
            <a:xfrm>
              <a:off x="2114" y="3734"/>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3" name="Line 549"/>
            <p:cNvSpPr>
              <a:spLocks noChangeShapeType="1"/>
            </p:cNvSpPr>
            <p:nvPr/>
          </p:nvSpPr>
          <p:spPr bwMode="auto">
            <a:xfrm flipV="1">
              <a:off x="2114" y="3730"/>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4" name="Line 550"/>
            <p:cNvSpPr>
              <a:spLocks noChangeShapeType="1"/>
            </p:cNvSpPr>
            <p:nvPr/>
          </p:nvSpPr>
          <p:spPr bwMode="auto">
            <a:xfrm>
              <a:off x="2119" y="373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5" name="Line 551"/>
            <p:cNvSpPr>
              <a:spLocks noChangeShapeType="1"/>
            </p:cNvSpPr>
            <p:nvPr/>
          </p:nvSpPr>
          <p:spPr bwMode="auto">
            <a:xfrm flipV="1">
              <a:off x="2119" y="376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6" name="Line 552"/>
            <p:cNvSpPr>
              <a:spLocks noChangeShapeType="1"/>
            </p:cNvSpPr>
            <p:nvPr/>
          </p:nvSpPr>
          <p:spPr bwMode="auto">
            <a:xfrm flipV="1">
              <a:off x="2125" y="3730"/>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7" name="Line 553"/>
            <p:cNvSpPr>
              <a:spLocks noChangeShapeType="1"/>
            </p:cNvSpPr>
            <p:nvPr/>
          </p:nvSpPr>
          <p:spPr bwMode="auto">
            <a:xfrm>
              <a:off x="2125" y="3730"/>
              <a:ext cx="5"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8" name="Line 554"/>
            <p:cNvSpPr>
              <a:spLocks noChangeShapeType="1"/>
            </p:cNvSpPr>
            <p:nvPr/>
          </p:nvSpPr>
          <p:spPr bwMode="auto">
            <a:xfrm>
              <a:off x="2130"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09" name="Line 555"/>
            <p:cNvSpPr>
              <a:spLocks noChangeShapeType="1"/>
            </p:cNvSpPr>
            <p:nvPr/>
          </p:nvSpPr>
          <p:spPr bwMode="auto">
            <a:xfrm flipV="1">
              <a:off x="2130" y="3764"/>
              <a:ext cx="5"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0" name="Line 556"/>
            <p:cNvSpPr>
              <a:spLocks noChangeShapeType="1"/>
            </p:cNvSpPr>
            <p:nvPr/>
          </p:nvSpPr>
          <p:spPr bwMode="auto">
            <a:xfrm flipV="1">
              <a:off x="2135" y="3739"/>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1" name="Line 557"/>
            <p:cNvSpPr>
              <a:spLocks noChangeShapeType="1"/>
            </p:cNvSpPr>
            <p:nvPr/>
          </p:nvSpPr>
          <p:spPr bwMode="auto">
            <a:xfrm>
              <a:off x="2135" y="3739"/>
              <a:ext cx="6"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2" name="Line 558"/>
            <p:cNvSpPr>
              <a:spLocks noChangeShapeType="1"/>
            </p:cNvSpPr>
            <p:nvPr/>
          </p:nvSpPr>
          <p:spPr bwMode="auto">
            <a:xfrm>
              <a:off x="2141" y="375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3" name="Line 559"/>
            <p:cNvSpPr>
              <a:spLocks noChangeShapeType="1"/>
            </p:cNvSpPr>
            <p:nvPr/>
          </p:nvSpPr>
          <p:spPr bwMode="auto">
            <a:xfrm flipV="1">
              <a:off x="2141" y="3759"/>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4" name="Line 560"/>
            <p:cNvSpPr>
              <a:spLocks noChangeShapeType="1"/>
            </p:cNvSpPr>
            <p:nvPr/>
          </p:nvSpPr>
          <p:spPr bwMode="auto">
            <a:xfrm flipV="1">
              <a:off x="2146" y="3725"/>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5" name="Line 561"/>
            <p:cNvSpPr>
              <a:spLocks noChangeShapeType="1"/>
            </p:cNvSpPr>
            <p:nvPr/>
          </p:nvSpPr>
          <p:spPr bwMode="auto">
            <a:xfrm>
              <a:off x="2146" y="3725"/>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6" name="Line 562"/>
            <p:cNvSpPr>
              <a:spLocks noChangeShapeType="1"/>
            </p:cNvSpPr>
            <p:nvPr/>
          </p:nvSpPr>
          <p:spPr bwMode="auto">
            <a:xfrm>
              <a:off x="2152" y="373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7" name="Line 563"/>
            <p:cNvSpPr>
              <a:spLocks noChangeShapeType="1"/>
            </p:cNvSpPr>
            <p:nvPr/>
          </p:nvSpPr>
          <p:spPr bwMode="auto">
            <a:xfrm flipV="1">
              <a:off x="2152" y="3739"/>
              <a:ext cx="5"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8" name="Line 564"/>
            <p:cNvSpPr>
              <a:spLocks noChangeShapeType="1"/>
            </p:cNvSpPr>
            <p:nvPr/>
          </p:nvSpPr>
          <p:spPr bwMode="auto">
            <a:xfrm>
              <a:off x="2157" y="3739"/>
              <a:ext cx="0" cy="4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19" name="Line 565"/>
            <p:cNvSpPr>
              <a:spLocks noChangeShapeType="1"/>
            </p:cNvSpPr>
            <p:nvPr/>
          </p:nvSpPr>
          <p:spPr bwMode="auto">
            <a:xfrm flipV="1">
              <a:off x="2157" y="3739"/>
              <a:ext cx="6" cy="4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0" name="Line 566"/>
            <p:cNvSpPr>
              <a:spLocks noChangeShapeType="1"/>
            </p:cNvSpPr>
            <p:nvPr/>
          </p:nvSpPr>
          <p:spPr bwMode="auto">
            <a:xfrm>
              <a:off x="2163"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1" name="Line 567"/>
            <p:cNvSpPr>
              <a:spLocks noChangeShapeType="1"/>
            </p:cNvSpPr>
            <p:nvPr/>
          </p:nvSpPr>
          <p:spPr bwMode="auto">
            <a:xfrm flipV="1">
              <a:off x="2168" y="3730"/>
              <a:ext cx="6"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2" name="Line 568"/>
            <p:cNvSpPr>
              <a:spLocks noChangeShapeType="1"/>
            </p:cNvSpPr>
            <p:nvPr/>
          </p:nvSpPr>
          <p:spPr bwMode="auto">
            <a:xfrm>
              <a:off x="2174" y="3730"/>
              <a:ext cx="0"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3" name="Line 569"/>
            <p:cNvSpPr>
              <a:spLocks noChangeShapeType="1"/>
            </p:cNvSpPr>
            <p:nvPr/>
          </p:nvSpPr>
          <p:spPr bwMode="auto">
            <a:xfrm flipV="1">
              <a:off x="2174" y="3773"/>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4" name="Line 570"/>
            <p:cNvSpPr>
              <a:spLocks noChangeShapeType="1"/>
            </p:cNvSpPr>
            <p:nvPr/>
          </p:nvSpPr>
          <p:spPr bwMode="auto">
            <a:xfrm flipV="1">
              <a:off x="2179"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5" name="Line 571"/>
            <p:cNvSpPr>
              <a:spLocks noChangeShapeType="1"/>
            </p:cNvSpPr>
            <p:nvPr/>
          </p:nvSpPr>
          <p:spPr bwMode="auto">
            <a:xfrm>
              <a:off x="2179" y="3744"/>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6" name="Line 572"/>
            <p:cNvSpPr>
              <a:spLocks noChangeShapeType="1"/>
            </p:cNvSpPr>
            <p:nvPr/>
          </p:nvSpPr>
          <p:spPr bwMode="auto">
            <a:xfrm>
              <a:off x="2185" y="375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7" name="Line 573"/>
            <p:cNvSpPr>
              <a:spLocks noChangeShapeType="1"/>
            </p:cNvSpPr>
            <p:nvPr/>
          </p:nvSpPr>
          <p:spPr bwMode="auto">
            <a:xfrm flipV="1">
              <a:off x="2185" y="3773"/>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8" name="Line 574"/>
            <p:cNvSpPr>
              <a:spLocks noChangeShapeType="1"/>
            </p:cNvSpPr>
            <p:nvPr/>
          </p:nvSpPr>
          <p:spPr bwMode="auto">
            <a:xfrm flipV="1">
              <a:off x="2190" y="373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29" name="Line 575"/>
            <p:cNvSpPr>
              <a:spLocks noChangeShapeType="1"/>
            </p:cNvSpPr>
            <p:nvPr/>
          </p:nvSpPr>
          <p:spPr bwMode="auto">
            <a:xfrm flipV="1">
              <a:off x="2190" y="3720"/>
              <a:ext cx="5"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0" name="Line 576"/>
            <p:cNvSpPr>
              <a:spLocks noChangeShapeType="1"/>
            </p:cNvSpPr>
            <p:nvPr/>
          </p:nvSpPr>
          <p:spPr bwMode="auto">
            <a:xfrm>
              <a:off x="2195" y="3720"/>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1" name="Line 577"/>
            <p:cNvSpPr>
              <a:spLocks noChangeShapeType="1"/>
            </p:cNvSpPr>
            <p:nvPr/>
          </p:nvSpPr>
          <p:spPr bwMode="auto">
            <a:xfrm flipV="1">
              <a:off x="2195" y="3734"/>
              <a:ext cx="6"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2" name="Line 578"/>
            <p:cNvSpPr>
              <a:spLocks noChangeShapeType="1"/>
            </p:cNvSpPr>
            <p:nvPr/>
          </p:nvSpPr>
          <p:spPr bwMode="auto">
            <a:xfrm>
              <a:off x="2201" y="3734"/>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3" name="Line 579"/>
            <p:cNvSpPr>
              <a:spLocks noChangeShapeType="1"/>
            </p:cNvSpPr>
            <p:nvPr/>
          </p:nvSpPr>
          <p:spPr bwMode="auto">
            <a:xfrm flipV="1">
              <a:off x="2201" y="3793"/>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4" name="Line 580"/>
            <p:cNvSpPr>
              <a:spLocks noChangeShapeType="1"/>
            </p:cNvSpPr>
            <p:nvPr/>
          </p:nvSpPr>
          <p:spPr bwMode="auto">
            <a:xfrm flipV="1">
              <a:off x="2206" y="3734"/>
              <a:ext cx="0" cy="5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5" name="Line 581"/>
            <p:cNvSpPr>
              <a:spLocks noChangeShapeType="1"/>
            </p:cNvSpPr>
            <p:nvPr/>
          </p:nvSpPr>
          <p:spPr bwMode="auto">
            <a:xfrm>
              <a:off x="2206" y="3734"/>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6" name="Line 582"/>
            <p:cNvSpPr>
              <a:spLocks noChangeShapeType="1"/>
            </p:cNvSpPr>
            <p:nvPr/>
          </p:nvSpPr>
          <p:spPr bwMode="auto">
            <a:xfrm>
              <a:off x="2212" y="3739"/>
              <a:ext cx="0" cy="7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7" name="Line 583"/>
            <p:cNvSpPr>
              <a:spLocks noChangeShapeType="1"/>
            </p:cNvSpPr>
            <p:nvPr/>
          </p:nvSpPr>
          <p:spPr bwMode="auto">
            <a:xfrm flipV="1">
              <a:off x="2212" y="3759"/>
              <a:ext cx="5"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8" name="Line 584"/>
            <p:cNvSpPr>
              <a:spLocks noChangeShapeType="1"/>
            </p:cNvSpPr>
            <p:nvPr/>
          </p:nvSpPr>
          <p:spPr bwMode="auto">
            <a:xfrm flipV="1">
              <a:off x="2217" y="3720"/>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39" name="Line 585"/>
            <p:cNvSpPr>
              <a:spLocks noChangeShapeType="1"/>
            </p:cNvSpPr>
            <p:nvPr/>
          </p:nvSpPr>
          <p:spPr bwMode="auto">
            <a:xfrm>
              <a:off x="2217" y="3720"/>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0" name="Line 586"/>
            <p:cNvSpPr>
              <a:spLocks noChangeShapeType="1"/>
            </p:cNvSpPr>
            <p:nvPr/>
          </p:nvSpPr>
          <p:spPr bwMode="auto">
            <a:xfrm>
              <a:off x="2222" y="375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1" name="Line 587"/>
            <p:cNvSpPr>
              <a:spLocks noChangeShapeType="1"/>
            </p:cNvSpPr>
            <p:nvPr/>
          </p:nvSpPr>
          <p:spPr bwMode="auto">
            <a:xfrm flipV="1">
              <a:off x="2222" y="3730"/>
              <a:ext cx="6"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2" name="Line 588"/>
            <p:cNvSpPr>
              <a:spLocks noChangeShapeType="1"/>
            </p:cNvSpPr>
            <p:nvPr/>
          </p:nvSpPr>
          <p:spPr bwMode="auto">
            <a:xfrm>
              <a:off x="2228" y="3730"/>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3" name="Line 589"/>
            <p:cNvSpPr>
              <a:spLocks noChangeShapeType="1"/>
            </p:cNvSpPr>
            <p:nvPr/>
          </p:nvSpPr>
          <p:spPr bwMode="auto">
            <a:xfrm flipV="1">
              <a:off x="2228" y="3764"/>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4" name="Line 590"/>
            <p:cNvSpPr>
              <a:spLocks noChangeShapeType="1"/>
            </p:cNvSpPr>
            <p:nvPr/>
          </p:nvSpPr>
          <p:spPr bwMode="auto">
            <a:xfrm>
              <a:off x="2234" y="3764"/>
              <a:ext cx="0" cy="6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5" name="Line 591"/>
            <p:cNvSpPr>
              <a:spLocks noChangeShapeType="1"/>
            </p:cNvSpPr>
            <p:nvPr/>
          </p:nvSpPr>
          <p:spPr bwMode="auto">
            <a:xfrm flipV="1">
              <a:off x="2234" y="3779"/>
              <a:ext cx="5" cy="47"/>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6" name="Line 592"/>
            <p:cNvSpPr>
              <a:spLocks noChangeShapeType="1"/>
            </p:cNvSpPr>
            <p:nvPr/>
          </p:nvSpPr>
          <p:spPr bwMode="auto">
            <a:xfrm flipV="1">
              <a:off x="2239" y="3734"/>
              <a:ext cx="0" cy="4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7" name="Line 593"/>
            <p:cNvSpPr>
              <a:spLocks noChangeShapeType="1"/>
            </p:cNvSpPr>
            <p:nvPr/>
          </p:nvSpPr>
          <p:spPr bwMode="auto">
            <a:xfrm>
              <a:off x="2239" y="3734"/>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8" name="Line 594"/>
            <p:cNvSpPr>
              <a:spLocks noChangeShapeType="1"/>
            </p:cNvSpPr>
            <p:nvPr/>
          </p:nvSpPr>
          <p:spPr bwMode="auto">
            <a:xfrm>
              <a:off x="2244" y="374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49" name="Line 595"/>
            <p:cNvSpPr>
              <a:spLocks noChangeShapeType="1"/>
            </p:cNvSpPr>
            <p:nvPr/>
          </p:nvSpPr>
          <p:spPr bwMode="auto">
            <a:xfrm flipV="1">
              <a:off x="2244" y="3764"/>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0" name="Line 596"/>
            <p:cNvSpPr>
              <a:spLocks noChangeShapeType="1"/>
            </p:cNvSpPr>
            <p:nvPr/>
          </p:nvSpPr>
          <p:spPr bwMode="auto">
            <a:xfrm>
              <a:off x="2250" y="3764"/>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1" name="Line 597"/>
            <p:cNvSpPr>
              <a:spLocks noChangeShapeType="1"/>
            </p:cNvSpPr>
            <p:nvPr/>
          </p:nvSpPr>
          <p:spPr bwMode="auto">
            <a:xfrm flipV="1">
              <a:off x="2250" y="3793"/>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2" name="Line 598"/>
            <p:cNvSpPr>
              <a:spLocks noChangeShapeType="1"/>
            </p:cNvSpPr>
            <p:nvPr/>
          </p:nvSpPr>
          <p:spPr bwMode="auto">
            <a:xfrm flipV="1">
              <a:off x="2255" y="3744"/>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3" name="Line 599"/>
            <p:cNvSpPr>
              <a:spLocks noChangeShapeType="1"/>
            </p:cNvSpPr>
            <p:nvPr/>
          </p:nvSpPr>
          <p:spPr bwMode="auto">
            <a:xfrm flipV="1">
              <a:off x="2255" y="3734"/>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4" name="Line 600"/>
            <p:cNvSpPr>
              <a:spLocks noChangeShapeType="1"/>
            </p:cNvSpPr>
            <p:nvPr/>
          </p:nvSpPr>
          <p:spPr bwMode="auto">
            <a:xfrm>
              <a:off x="2261" y="373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5" name="Line 601"/>
            <p:cNvSpPr>
              <a:spLocks noChangeShapeType="1"/>
            </p:cNvSpPr>
            <p:nvPr/>
          </p:nvSpPr>
          <p:spPr bwMode="auto">
            <a:xfrm flipV="1">
              <a:off x="2261" y="3754"/>
              <a:ext cx="4"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6" name="Line 602"/>
            <p:cNvSpPr>
              <a:spLocks noChangeShapeType="1"/>
            </p:cNvSpPr>
            <p:nvPr/>
          </p:nvSpPr>
          <p:spPr bwMode="auto">
            <a:xfrm>
              <a:off x="2265" y="375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7" name="Line 603"/>
            <p:cNvSpPr>
              <a:spLocks noChangeShapeType="1"/>
            </p:cNvSpPr>
            <p:nvPr/>
          </p:nvSpPr>
          <p:spPr bwMode="auto">
            <a:xfrm flipV="1">
              <a:off x="2265" y="3769"/>
              <a:ext cx="7"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8" name="Line 604"/>
            <p:cNvSpPr>
              <a:spLocks noChangeShapeType="1"/>
            </p:cNvSpPr>
            <p:nvPr/>
          </p:nvSpPr>
          <p:spPr bwMode="auto">
            <a:xfrm flipV="1">
              <a:off x="2272" y="3725"/>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59" name="Line 605"/>
            <p:cNvSpPr>
              <a:spLocks noChangeShapeType="1"/>
            </p:cNvSpPr>
            <p:nvPr/>
          </p:nvSpPr>
          <p:spPr bwMode="auto">
            <a:xfrm flipV="1">
              <a:off x="2272" y="3711"/>
              <a:ext cx="5"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0" name="Line 606"/>
            <p:cNvSpPr>
              <a:spLocks noChangeShapeType="1"/>
            </p:cNvSpPr>
            <p:nvPr/>
          </p:nvSpPr>
          <p:spPr bwMode="auto">
            <a:xfrm>
              <a:off x="2277" y="3711"/>
              <a:ext cx="0" cy="6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1" name="Line 607"/>
            <p:cNvSpPr>
              <a:spLocks noChangeShapeType="1"/>
            </p:cNvSpPr>
            <p:nvPr/>
          </p:nvSpPr>
          <p:spPr bwMode="auto">
            <a:xfrm flipV="1">
              <a:off x="2277" y="3744"/>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2" name="Line 608"/>
            <p:cNvSpPr>
              <a:spLocks noChangeShapeType="1"/>
            </p:cNvSpPr>
            <p:nvPr/>
          </p:nvSpPr>
          <p:spPr bwMode="auto">
            <a:xfrm>
              <a:off x="2283" y="374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3" name="Line 609"/>
            <p:cNvSpPr>
              <a:spLocks noChangeShapeType="1"/>
            </p:cNvSpPr>
            <p:nvPr/>
          </p:nvSpPr>
          <p:spPr bwMode="auto">
            <a:xfrm flipV="1">
              <a:off x="2283" y="3773"/>
              <a:ext cx="4"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4" name="Line 610"/>
            <p:cNvSpPr>
              <a:spLocks noChangeShapeType="1"/>
            </p:cNvSpPr>
            <p:nvPr/>
          </p:nvSpPr>
          <p:spPr bwMode="auto">
            <a:xfrm flipV="1">
              <a:off x="2287" y="373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5" name="Line 611"/>
            <p:cNvSpPr>
              <a:spLocks noChangeShapeType="1"/>
            </p:cNvSpPr>
            <p:nvPr/>
          </p:nvSpPr>
          <p:spPr bwMode="auto">
            <a:xfrm flipV="1">
              <a:off x="2287" y="3720"/>
              <a:ext cx="7"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6" name="Line 612"/>
            <p:cNvSpPr>
              <a:spLocks noChangeShapeType="1"/>
            </p:cNvSpPr>
            <p:nvPr/>
          </p:nvSpPr>
          <p:spPr bwMode="auto">
            <a:xfrm>
              <a:off x="2294" y="3720"/>
              <a:ext cx="0" cy="9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7" name="Line 613"/>
            <p:cNvSpPr>
              <a:spLocks noChangeShapeType="1"/>
            </p:cNvSpPr>
            <p:nvPr/>
          </p:nvSpPr>
          <p:spPr bwMode="auto">
            <a:xfrm flipV="1">
              <a:off x="2294" y="3788"/>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8" name="Line 614"/>
            <p:cNvSpPr>
              <a:spLocks noChangeShapeType="1"/>
            </p:cNvSpPr>
            <p:nvPr/>
          </p:nvSpPr>
          <p:spPr bwMode="auto">
            <a:xfrm flipV="1">
              <a:off x="2299" y="3754"/>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69" name="Line 615"/>
            <p:cNvSpPr>
              <a:spLocks noChangeShapeType="1"/>
            </p:cNvSpPr>
            <p:nvPr/>
          </p:nvSpPr>
          <p:spPr bwMode="auto">
            <a:xfrm flipV="1">
              <a:off x="2299" y="3744"/>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0" name="Line 616"/>
            <p:cNvSpPr>
              <a:spLocks noChangeShapeType="1"/>
            </p:cNvSpPr>
            <p:nvPr/>
          </p:nvSpPr>
          <p:spPr bwMode="auto">
            <a:xfrm>
              <a:off x="2305" y="3744"/>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1" name="Line 617"/>
            <p:cNvSpPr>
              <a:spLocks noChangeShapeType="1"/>
            </p:cNvSpPr>
            <p:nvPr/>
          </p:nvSpPr>
          <p:spPr bwMode="auto">
            <a:xfrm flipV="1">
              <a:off x="2305" y="3769"/>
              <a:ext cx="4" cy="3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2" name="Line 618"/>
            <p:cNvSpPr>
              <a:spLocks noChangeShapeType="1"/>
            </p:cNvSpPr>
            <p:nvPr/>
          </p:nvSpPr>
          <p:spPr bwMode="auto">
            <a:xfrm flipV="1">
              <a:off x="2309" y="373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3" name="Line 619"/>
            <p:cNvSpPr>
              <a:spLocks noChangeShapeType="1"/>
            </p:cNvSpPr>
            <p:nvPr/>
          </p:nvSpPr>
          <p:spPr bwMode="auto">
            <a:xfrm flipV="1">
              <a:off x="2309" y="3734"/>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4" name="Line 620"/>
            <p:cNvSpPr>
              <a:spLocks noChangeShapeType="1"/>
            </p:cNvSpPr>
            <p:nvPr/>
          </p:nvSpPr>
          <p:spPr bwMode="auto">
            <a:xfrm>
              <a:off x="2315" y="3734"/>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5" name="Line 621"/>
            <p:cNvSpPr>
              <a:spLocks noChangeShapeType="1"/>
            </p:cNvSpPr>
            <p:nvPr/>
          </p:nvSpPr>
          <p:spPr bwMode="auto">
            <a:xfrm flipV="1">
              <a:off x="2315" y="3764"/>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6" name="Line 622"/>
            <p:cNvSpPr>
              <a:spLocks noChangeShapeType="1"/>
            </p:cNvSpPr>
            <p:nvPr/>
          </p:nvSpPr>
          <p:spPr bwMode="auto">
            <a:xfrm flipV="1">
              <a:off x="2321" y="3744"/>
              <a:ext cx="0"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7" name="Line 623"/>
            <p:cNvSpPr>
              <a:spLocks noChangeShapeType="1"/>
            </p:cNvSpPr>
            <p:nvPr/>
          </p:nvSpPr>
          <p:spPr bwMode="auto">
            <a:xfrm>
              <a:off x="2321" y="3744"/>
              <a:ext cx="4"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8" name="Line 624"/>
            <p:cNvSpPr>
              <a:spLocks noChangeShapeType="1"/>
            </p:cNvSpPr>
            <p:nvPr/>
          </p:nvSpPr>
          <p:spPr bwMode="auto">
            <a:xfrm>
              <a:off x="2325" y="3754"/>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79" name="Line 625"/>
            <p:cNvSpPr>
              <a:spLocks noChangeShapeType="1"/>
            </p:cNvSpPr>
            <p:nvPr/>
          </p:nvSpPr>
          <p:spPr bwMode="auto">
            <a:xfrm flipV="1">
              <a:off x="2325" y="3773"/>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0" name="Line 626"/>
            <p:cNvSpPr>
              <a:spLocks noChangeShapeType="1"/>
            </p:cNvSpPr>
            <p:nvPr/>
          </p:nvSpPr>
          <p:spPr bwMode="auto">
            <a:xfrm flipV="1">
              <a:off x="2331" y="373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1" name="Line 627"/>
            <p:cNvSpPr>
              <a:spLocks noChangeShapeType="1"/>
            </p:cNvSpPr>
            <p:nvPr/>
          </p:nvSpPr>
          <p:spPr bwMode="auto">
            <a:xfrm>
              <a:off x="2331" y="3739"/>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2" name="Line 628"/>
            <p:cNvSpPr>
              <a:spLocks noChangeShapeType="1"/>
            </p:cNvSpPr>
            <p:nvPr/>
          </p:nvSpPr>
          <p:spPr bwMode="auto">
            <a:xfrm>
              <a:off x="2337" y="3749"/>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3" name="Line 629"/>
            <p:cNvSpPr>
              <a:spLocks noChangeShapeType="1"/>
            </p:cNvSpPr>
            <p:nvPr/>
          </p:nvSpPr>
          <p:spPr bwMode="auto">
            <a:xfrm flipV="1">
              <a:off x="2337" y="3754"/>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4" name="Line 630"/>
            <p:cNvSpPr>
              <a:spLocks noChangeShapeType="1"/>
            </p:cNvSpPr>
            <p:nvPr/>
          </p:nvSpPr>
          <p:spPr bwMode="auto">
            <a:xfrm>
              <a:off x="2343" y="3754"/>
              <a:ext cx="0"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5" name="Line 631"/>
            <p:cNvSpPr>
              <a:spLocks noChangeShapeType="1"/>
            </p:cNvSpPr>
            <p:nvPr/>
          </p:nvSpPr>
          <p:spPr bwMode="auto">
            <a:xfrm flipV="1">
              <a:off x="2343" y="3754"/>
              <a:ext cx="5"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6" name="Line 632"/>
            <p:cNvSpPr>
              <a:spLocks noChangeShapeType="1"/>
            </p:cNvSpPr>
            <p:nvPr/>
          </p:nvSpPr>
          <p:spPr bwMode="auto">
            <a:xfrm flipV="1">
              <a:off x="2348" y="3730"/>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7" name="Line 633"/>
            <p:cNvSpPr>
              <a:spLocks noChangeShapeType="1"/>
            </p:cNvSpPr>
            <p:nvPr/>
          </p:nvSpPr>
          <p:spPr bwMode="auto">
            <a:xfrm>
              <a:off x="2348" y="3730"/>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8" name="Line 634"/>
            <p:cNvSpPr>
              <a:spLocks noChangeShapeType="1"/>
            </p:cNvSpPr>
            <p:nvPr/>
          </p:nvSpPr>
          <p:spPr bwMode="auto">
            <a:xfrm>
              <a:off x="2353" y="375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89" name="Line 635"/>
            <p:cNvSpPr>
              <a:spLocks noChangeShapeType="1"/>
            </p:cNvSpPr>
            <p:nvPr/>
          </p:nvSpPr>
          <p:spPr bwMode="auto">
            <a:xfrm flipV="1">
              <a:off x="2353" y="3764"/>
              <a:ext cx="5"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0" name="Line 636"/>
            <p:cNvSpPr>
              <a:spLocks noChangeShapeType="1"/>
            </p:cNvSpPr>
            <p:nvPr/>
          </p:nvSpPr>
          <p:spPr bwMode="auto">
            <a:xfrm>
              <a:off x="2358" y="3764"/>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1" name="Line 637"/>
            <p:cNvSpPr>
              <a:spLocks noChangeShapeType="1"/>
            </p:cNvSpPr>
            <p:nvPr/>
          </p:nvSpPr>
          <p:spPr bwMode="auto">
            <a:xfrm flipV="1">
              <a:off x="2358" y="3779"/>
              <a:ext cx="7"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2" name="Line 638"/>
            <p:cNvSpPr>
              <a:spLocks noChangeShapeType="1"/>
            </p:cNvSpPr>
            <p:nvPr/>
          </p:nvSpPr>
          <p:spPr bwMode="auto">
            <a:xfrm flipV="1">
              <a:off x="2365" y="3715"/>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3" name="Line 639"/>
            <p:cNvSpPr>
              <a:spLocks noChangeShapeType="1"/>
            </p:cNvSpPr>
            <p:nvPr/>
          </p:nvSpPr>
          <p:spPr bwMode="auto">
            <a:xfrm>
              <a:off x="2365" y="3715"/>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4" name="Line 640"/>
            <p:cNvSpPr>
              <a:spLocks noChangeShapeType="1"/>
            </p:cNvSpPr>
            <p:nvPr/>
          </p:nvSpPr>
          <p:spPr bwMode="auto">
            <a:xfrm>
              <a:off x="2370" y="374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5" name="Line 641"/>
            <p:cNvSpPr>
              <a:spLocks noChangeShapeType="1"/>
            </p:cNvSpPr>
            <p:nvPr/>
          </p:nvSpPr>
          <p:spPr bwMode="auto">
            <a:xfrm flipV="1">
              <a:off x="2370" y="3773"/>
              <a:ext cx="5"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6" name="Line 642"/>
            <p:cNvSpPr>
              <a:spLocks noChangeShapeType="1"/>
            </p:cNvSpPr>
            <p:nvPr/>
          </p:nvSpPr>
          <p:spPr bwMode="auto">
            <a:xfrm flipV="1">
              <a:off x="2375" y="374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7" name="Line 643"/>
            <p:cNvSpPr>
              <a:spLocks noChangeShapeType="1"/>
            </p:cNvSpPr>
            <p:nvPr/>
          </p:nvSpPr>
          <p:spPr bwMode="auto">
            <a:xfrm>
              <a:off x="2375" y="3749"/>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8" name="Line 644"/>
            <p:cNvSpPr>
              <a:spLocks noChangeShapeType="1"/>
            </p:cNvSpPr>
            <p:nvPr/>
          </p:nvSpPr>
          <p:spPr bwMode="auto">
            <a:xfrm>
              <a:off x="2380" y="3769"/>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299" name="Line 645"/>
            <p:cNvSpPr>
              <a:spLocks noChangeShapeType="1"/>
            </p:cNvSpPr>
            <p:nvPr/>
          </p:nvSpPr>
          <p:spPr bwMode="auto">
            <a:xfrm flipV="1">
              <a:off x="2380" y="3788"/>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0" name="Line 646"/>
            <p:cNvSpPr>
              <a:spLocks noChangeShapeType="1"/>
            </p:cNvSpPr>
            <p:nvPr/>
          </p:nvSpPr>
          <p:spPr bwMode="auto">
            <a:xfrm>
              <a:off x="2391" y="3734"/>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1" name="Line 647"/>
            <p:cNvSpPr>
              <a:spLocks noChangeShapeType="1"/>
            </p:cNvSpPr>
            <p:nvPr/>
          </p:nvSpPr>
          <p:spPr bwMode="auto">
            <a:xfrm flipV="1">
              <a:off x="2391" y="3730"/>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2" name="Line 648"/>
            <p:cNvSpPr>
              <a:spLocks noChangeShapeType="1"/>
            </p:cNvSpPr>
            <p:nvPr/>
          </p:nvSpPr>
          <p:spPr bwMode="auto">
            <a:xfrm>
              <a:off x="2396" y="3730"/>
              <a:ext cx="0"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3" name="Line 649"/>
            <p:cNvSpPr>
              <a:spLocks noChangeShapeType="1"/>
            </p:cNvSpPr>
            <p:nvPr/>
          </p:nvSpPr>
          <p:spPr bwMode="auto">
            <a:xfrm flipV="1">
              <a:off x="2396" y="375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4" name="Line 650"/>
            <p:cNvSpPr>
              <a:spLocks noChangeShapeType="1"/>
            </p:cNvSpPr>
            <p:nvPr/>
          </p:nvSpPr>
          <p:spPr bwMode="auto">
            <a:xfrm>
              <a:off x="2402" y="375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5" name="Line 651"/>
            <p:cNvSpPr>
              <a:spLocks noChangeShapeType="1"/>
            </p:cNvSpPr>
            <p:nvPr/>
          </p:nvSpPr>
          <p:spPr bwMode="auto">
            <a:xfrm flipV="1">
              <a:off x="2402" y="3749"/>
              <a:ext cx="5"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6" name="Line 652"/>
            <p:cNvSpPr>
              <a:spLocks noChangeShapeType="1"/>
            </p:cNvSpPr>
            <p:nvPr/>
          </p:nvSpPr>
          <p:spPr bwMode="auto">
            <a:xfrm>
              <a:off x="2407" y="374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7" name="Line 653"/>
            <p:cNvSpPr>
              <a:spLocks noChangeShapeType="1"/>
            </p:cNvSpPr>
            <p:nvPr/>
          </p:nvSpPr>
          <p:spPr bwMode="auto">
            <a:xfrm flipV="1">
              <a:off x="2407" y="3793"/>
              <a:ext cx="7"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8" name="Line 654"/>
            <p:cNvSpPr>
              <a:spLocks noChangeShapeType="1"/>
            </p:cNvSpPr>
            <p:nvPr/>
          </p:nvSpPr>
          <p:spPr bwMode="auto">
            <a:xfrm flipV="1">
              <a:off x="2414" y="375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09" name="Line 655"/>
            <p:cNvSpPr>
              <a:spLocks noChangeShapeType="1"/>
            </p:cNvSpPr>
            <p:nvPr/>
          </p:nvSpPr>
          <p:spPr bwMode="auto">
            <a:xfrm flipV="1">
              <a:off x="2414" y="3744"/>
              <a:ext cx="4"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0" name="Line 656"/>
            <p:cNvSpPr>
              <a:spLocks noChangeShapeType="1"/>
            </p:cNvSpPr>
            <p:nvPr/>
          </p:nvSpPr>
          <p:spPr bwMode="auto">
            <a:xfrm>
              <a:off x="2418" y="374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1" name="Line 657"/>
            <p:cNvSpPr>
              <a:spLocks noChangeShapeType="1"/>
            </p:cNvSpPr>
            <p:nvPr/>
          </p:nvSpPr>
          <p:spPr bwMode="auto">
            <a:xfrm flipV="1">
              <a:off x="2418" y="3773"/>
              <a:ext cx="6" cy="6"/>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2" name="Line 658"/>
            <p:cNvSpPr>
              <a:spLocks noChangeShapeType="1"/>
            </p:cNvSpPr>
            <p:nvPr/>
          </p:nvSpPr>
          <p:spPr bwMode="auto">
            <a:xfrm flipV="1">
              <a:off x="2424" y="373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3" name="Line 659"/>
            <p:cNvSpPr>
              <a:spLocks noChangeShapeType="1"/>
            </p:cNvSpPr>
            <p:nvPr/>
          </p:nvSpPr>
          <p:spPr bwMode="auto">
            <a:xfrm>
              <a:off x="2424" y="3734"/>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4" name="Line 660"/>
            <p:cNvSpPr>
              <a:spLocks noChangeShapeType="1"/>
            </p:cNvSpPr>
            <p:nvPr/>
          </p:nvSpPr>
          <p:spPr bwMode="auto">
            <a:xfrm>
              <a:off x="2429" y="374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5" name="Line 661"/>
            <p:cNvSpPr>
              <a:spLocks noChangeShapeType="1"/>
            </p:cNvSpPr>
            <p:nvPr/>
          </p:nvSpPr>
          <p:spPr bwMode="auto">
            <a:xfrm flipV="1">
              <a:off x="2429" y="3779"/>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6" name="Line 662"/>
            <p:cNvSpPr>
              <a:spLocks noChangeShapeType="1"/>
            </p:cNvSpPr>
            <p:nvPr/>
          </p:nvSpPr>
          <p:spPr bwMode="auto">
            <a:xfrm flipV="1">
              <a:off x="2435" y="3739"/>
              <a:ext cx="0" cy="4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7" name="Line 663"/>
            <p:cNvSpPr>
              <a:spLocks noChangeShapeType="1"/>
            </p:cNvSpPr>
            <p:nvPr/>
          </p:nvSpPr>
          <p:spPr bwMode="auto">
            <a:xfrm>
              <a:off x="2435" y="3739"/>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8" name="Line 664"/>
            <p:cNvSpPr>
              <a:spLocks noChangeShapeType="1"/>
            </p:cNvSpPr>
            <p:nvPr/>
          </p:nvSpPr>
          <p:spPr bwMode="auto">
            <a:xfrm>
              <a:off x="2440" y="374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19" name="Line 665"/>
            <p:cNvSpPr>
              <a:spLocks noChangeShapeType="1"/>
            </p:cNvSpPr>
            <p:nvPr/>
          </p:nvSpPr>
          <p:spPr bwMode="auto">
            <a:xfrm flipV="1">
              <a:off x="2440" y="3773"/>
              <a:ext cx="5"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0" name="Line 666"/>
            <p:cNvSpPr>
              <a:spLocks noChangeShapeType="1"/>
            </p:cNvSpPr>
            <p:nvPr/>
          </p:nvSpPr>
          <p:spPr bwMode="auto">
            <a:xfrm>
              <a:off x="2445" y="3773"/>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1" name="Line 667"/>
            <p:cNvSpPr>
              <a:spLocks noChangeShapeType="1"/>
            </p:cNvSpPr>
            <p:nvPr/>
          </p:nvSpPr>
          <p:spPr bwMode="auto">
            <a:xfrm flipV="1">
              <a:off x="2445" y="3769"/>
              <a:ext cx="6"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2" name="Line 668"/>
            <p:cNvSpPr>
              <a:spLocks noChangeShapeType="1"/>
            </p:cNvSpPr>
            <p:nvPr/>
          </p:nvSpPr>
          <p:spPr bwMode="auto">
            <a:xfrm flipV="1">
              <a:off x="2451" y="3725"/>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3" name="Line 669"/>
            <p:cNvSpPr>
              <a:spLocks noChangeShapeType="1"/>
            </p:cNvSpPr>
            <p:nvPr/>
          </p:nvSpPr>
          <p:spPr bwMode="auto">
            <a:xfrm>
              <a:off x="2451" y="3725"/>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4" name="Line 670"/>
            <p:cNvSpPr>
              <a:spLocks noChangeShapeType="1"/>
            </p:cNvSpPr>
            <p:nvPr/>
          </p:nvSpPr>
          <p:spPr bwMode="auto">
            <a:xfrm>
              <a:off x="2457" y="374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5" name="Line 671"/>
            <p:cNvSpPr>
              <a:spLocks noChangeShapeType="1"/>
            </p:cNvSpPr>
            <p:nvPr/>
          </p:nvSpPr>
          <p:spPr bwMode="auto">
            <a:xfrm flipV="1">
              <a:off x="2457" y="3764"/>
              <a:ext cx="5"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6" name="Line 672"/>
            <p:cNvSpPr>
              <a:spLocks noChangeShapeType="1"/>
            </p:cNvSpPr>
            <p:nvPr/>
          </p:nvSpPr>
          <p:spPr bwMode="auto">
            <a:xfrm>
              <a:off x="2462" y="3764"/>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7" name="Line 673"/>
            <p:cNvSpPr>
              <a:spLocks noChangeShapeType="1"/>
            </p:cNvSpPr>
            <p:nvPr/>
          </p:nvSpPr>
          <p:spPr bwMode="auto">
            <a:xfrm flipV="1">
              <a:off x="2462" y="3783"/>
              <a:ext cx="5"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8" name="Line 674"/>
            <p:cNvSpPr>
              <a:spLocks noChangeShapeType="1"/>
            </p:cNvSpPr>
            <p:nvPr/>
          </p:nvSpPr>
          <p:spPr bwMode="auto">
            <a:xfrm flipV="1">
              <a:off x="2467" y="375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29" name="Line 675"/>
            <p:cNvSpPr>
              <a:spLocks noChangeShapeType="1"/>
            </p:cNvSpPr>
            <p:nvPr/>
          </p:nvSpPr>
          <p:spPr bwMode="auto">
            <a:xfrm flipV="1">
              <a:off x="2467" y="3754"/>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0" name="Line 676"/>
            <p:cNvSpPr>
              <a:spLocks noChangeShapeType="1"/>
            </p:cNvSpPr>
            <p:nvPr/>
          </p:nvSpPr>
          <p:spPr bwMode="auto">
            <a:xfrm>
              <a:off x="2473" y="3754"/>
              <a:ext cx="0"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1" name="Line 677"/>
            <p:cNvSpPr>
              <a:spLocks noChangeShapeType="1"/>
            </p:cNvSpPr>
            <p:nvPr/>
          </p:nvSpPr>
          <p:spPr bwMode="auto">
            <a:xfrm flipV="1">
              <a:off x="2473" y="3749"/>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2" name="Line 678"/>
            <p:cNvSpPr>
              <a:spLocks noChangeShapeType="1"/>
            </p:cNvSpPr>
            <p:nvPr/>
          </p:nvSpPr>
          <p:spPr bwMode="auto">
            <a:xfrm>
              <a:off x="2478" y="3749"/>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3" name="Line 679"/>
            <p:cNvSpPr>
              <a:spLocks noChangeShapeType="1"/>
            </p:cNvSpPr>
            <p:nvPr/>
          </p:nvSpPr>
          <p:spPr bwMode="auto">
            <a:xfrm flipV="1">
              <a:off x="2478" y="3730"/>
              <a:ext cx="6"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4" name="Line 680"/>
            <p:cNvSpPr>
              <a:spLocks noChangeShapeType="1"/>
            </p:cNvSpPr>
            <p:nvPr/>
          </p:nvSpPr>
          <p:spPr bwMode="auto">
            <a:xfrm>
              <a:off x="2484" y="3730"/>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5" name="Line 681"/>
            <p:cNvSpPr>
              <a:spLocks noChangeShapeType="1"/>
            </p:cNvSpPr>
            <p:nvPr/>
          </p:nvSpPr>
          <p:spPr bwMode="auto">
            <a:xfrm>
              <a:off x="2484" y="3798"/>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6" name="Line 682"/>
            <p:cNvSpPr>
              <a:spLocks noChangeShapeType="1"/>
            </p:cNvSpPr>
            <p:nvPr/>
          </p:nvSpPr>
          <p:spPr bwMode="auto">
            <a:xfrm flipV="1">
              <a:off x="2489" y="375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7" name="Line 683"/>
            <p:cNvSpPr>
              <a:spLocks noChangeShapeType="1"/>
            </p:cNvSpPr>
            <p:nvPr/>
          </p:nvSpPr>
          <p:spPr bwMode="auto">
            <a:xfrm flipV="1">
              <a:off x="2489" y="3720"/>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8" name="Line 684"/>
            <p:cNvSpPr>
              <a:spLocks noChangeShapeType="1"/>
            </p:cNvSpPr>
            <p:nvPr/>
          </p:nvSpPr>
          <p:spPr bwMode="auto">
            <a:xfrm>
              <a:off x="2495" y="3720"/>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39" name="Line 685"/>
            <p:cNvSpPr>
              <a:spLocks noChangeShapeType="1"/>
            </p:cNvSpPr>
            <p:nvPr/>
          </p:nvSpPr>
          <p:spPr bwMode="auto">
            <a:xfrm flipV="1">
              <a:off x="2495" y="3739"/>
              <a:ext cx="5"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0" name="Line 686"/>
            <p:cNvSpPr>
              <a:spLocks noChangeShapeType="1"/>
            </p:cNvSpPr>
            <p:nvPr/>
          </p:nvSpPr>
          <p:spPr bwMode="auto">
            <a:xfrm>
              <a:off x="2500" y="373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1" name="Line 687"/>
            <p:cNvSpPr>
              <a:spLocks noChangeShapeType="1"/>
            </p:cNvSpPr>
            <p:nvPr/>
          </p:nvSpPr>
          <p:spPr bwMode="auto">
            <a:xfrm flipV="1">
              <a:off x="2500" y="3715"/>
              <a:ext cx="5"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2" name="Line 688"/>
            <p:cNvSpPr>
              <a:spLocks noChangeShapeType="1"/>
            </p:cNvSpPr>
            <p:nvPr/>
          </p:nvSpPr>
          <p:spPr bwMode="auto">
            <a:xfrm>
              <a:off x="2505" y="3715"/>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3" name="Line 689"/>
            <p:cNvSpPr>
              <a:spLocks noChangeShapeType="1"/>
            </p:cNvSpPr>
            <p:nvPr/>
          </p:nvSpPr>
          <p:spPr bwMode="auto">
            <a:xfrm flipV="1">
              <a:off x="2505" y="3769"/>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4" name="Line 690"/>
            <p:cNvSpPr>
              <a:spLocks noChangeShapeType="1"/>
            </p:cNvSpPr>
            <p:nvPr/>
          </p:nvSpPr>
          <p:spPr bwMode="auto">
            <a:xfrm flipV="1">
              <a:off x="2511" y="3725"/>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5" name="Line 691"/>
            <p:cNvSpPr>
              <a:spLocks noChangeShapeType="1"/>
            </p:cNvSpPr>
            <p:nvPr/>
          </p:nvSpPr>
          <p:spPr bwMode="auto">
            <a:xfrm>
              <a:off x="2511" y="3725"/>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6" name="Line 692"/>
            <p:cNvSpPr>
              <a:spLocks noChangeShapeType="1"/>
            </p:cNvSpPr>
            <p:nvPr/>
          </p:nvSpPr>
          <p:spPr bwMode="auto">
            <a:xfrm>
              <a:off x="2516" y="3730"/>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7" name="Line 693"/>
            <p:cNvSpPr>
              <a:spLocks noChangeShapeType="1"/>
            </p:cNvSpPr>
            <p:nvPr/>
          </p:nvSpPr>
          <p:spPr bwMode="auto">
            <a:xfrm flipV="1">
              <a:off x="2516" y="3749"/>
              <a:ext cx="6"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8" name="Line 694"/>
            <p:cNvSpPr>
              <a:spLocks noChangeShapeType="1"/>
            </p:cNvSpPr>
            <p:nvPr/>
          </p:nvSpPr>
          <p:spPr bwMode="auto">
            <a:xfrm>
              <a:off x="2522" y="3749"/>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49" name="Line 695"/>
            <p:cNvSpPr>
              <a:spLocks noChangeShapeType="1"/>
            </p:cNvSpPr>
            <p:nvPr/>
          </p:nvSpPr>
          <p:spPr bwMode="auto">
            <a:xfrm flipV="1">
              <a:off x="2522" y="3783"/>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0" name="Line 696"/>
            <p:cNvSpPr>
              <a:spLocks noChangeShapeType="1"/>
            </p:cNvSpPr>
            <p:nvPr/>
          </p:nvSpPr>
          <p:spPr bwMode="auto">
            <a:xfrm flipV="1">
              <a:off x="2527"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1" name="Line 697"/>
            <p:cNvSpPr>
              <a:spLocks noChangeShapeType="1"/>
            </p:cNvSpPr>
            <p:nvPr/>
          </p:nvSpPr>
          <p:spPr bwMode="auto">
            <a:xfrm>
              <a:off x="2527" y="3739"/>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2" name="Line 698"/>
            <p:cNvSpPr>
              <a:spLocks noChangeShapeType="1"/>
            </p:cNvSpPr>
            <p:nvPr/>
          </p:nvSpPr>
          <p:spPr bwMode="auto">
            <a:xfrm>
              <a:off x="2533" y="375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3" name="Line 699"/>
            <p:cNvSpPr>
              <a:spLocks noChangeShapeType="1"/>
            </p:cNvSpPr>
            <p:nvPr/>
          </p:nvSpPr>
          <p:spPr bwMode="auto">
            <a:xfrm flipV="1">
              <a:off x="2533" y="3734"/>
              <a:ext cx="5"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4" name="Line 700"/>
            <p:cNvSpPr>
              <a:spLocks noChangeShapeType="1"/>
            </p:cNvSpPr>
            <p:nvPr/>
          </p:nvSpPr>
          <p:spPr bwMode="auto">
            <a:xfrm>
              <a:off x="2538" y="3734"/>
              <a:ext cx="0" cy="5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5" name="Line 701"/>
            <p:cNvSpPr>
              <a:spLocks noChangeShapeType="1"/>
            </p:cNvSpPr>
            <p:nvPr/>
          </p:nvSpPr>
          <p:spPr bwMode="auto">
            <a:xfrm flipV="1">
              <a:off x="2538" y="3773"/>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6" name="Line 702"/>
            <p:cNvSpPr>
              <a:spLocks noChangeShapeType="1"/>
            </p:cNvSpPr>
            <p:nvPr/>
          </p:nvSpPr>
          <p:spPr bwMode="auto">
            <a:xfrm flipV="1">
              <a:off x="2543"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7" name="Line 703"/>
            <p:cNvSpPr>
              <a:spLocks noChangeShapeType="1"/>
            </p:cNvSpPr>
            <p:nvPr/>
          </p:nvSpPr>
          <p:spPr bwMode="auto">
            <a:xfrm>
              <a:off x="2543" y="3744"/>
              <a:ext cx="6"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8" name="Line 704"/>
            <p:cNvSpPr>
              <a:spLocks noChangeShapeType="1"/>
            </p:cNvSpPr>
            <p:nvPr/>
          </p:nvSpPr>
          <p:spPr bwMode="auto">
            <a:xfrm>
              <a:off x="2549" y="3764"/>
              <a:ext cx="0"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59" name="Line 705"/>
            <p:cNvSpPr>
              <a:spLocks noChangeShapeType="1"/>
            </p:cNvSpPr>
            <p:nvPr/>
          </p:nvSpPr>
          <p:spPr bwMode="auto">
            <a:xfrm flipV="1">
              <a:off x="2549" y="3764"/>
              <a:ext cx="6" cy="1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0" name="Line 706"/>
            <p:cNvSpPr>
              <a:spLocks noChangeShapeType="1"/>
            </p:cNvSpPr>
            <p:nvPr/>
          </p:nvSpPr>
          <p:spPr bwMode="auto">
            <a:xfrm flipV="1">
              <a:off x="2555" y="3730"/>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1" name="Line 707"/>
            <p:cNvSpPr>
              <a:spLocks noChangeShapeType="1"/>
            </p:cNvSpPr>
            <p:nvPr/>
          </p:nvSpPr>
          <p:spPr bwMode="auto">
            <a:xfrm flipV="1">
              <a:off x="2555" y="3725"/>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2" name="Line 708"/>
            <p:cNvSpPr>
              <a:spLocks noChangeShapeType="1"/>
            </p:cNvSpPr>
            <p:nvPr/>
          </p:nvSpPr>
          <p:spPr bwMode="auto">
            <a:xfrm>
              <a:off x="2561" y="3725"/>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3" name="Line 709"/>
            <p:cNvSpPr>
              <a:spLocks noChangeShapeType="1"/>
            </p:cNvSpPr>
            <p:nvPr/>
          </p:nvSpPr>
          <p:spPr bwMode="auto">
            <a:xfrm flipV="1">
              <a:off x="2561" y="3779"/>
              <a:ext cx="4" cy="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4" name="Line 710"/>
            <p:cNvSpPr>
              <a:spLocks noChangeShapeType="1"/>
            </p:cNvSpPr>
            <p:nvPr/>
          </p:nvSpPr>
          <p:spPr bwMode="auto">
            <a:xfrm flipV="1">
              <a:off x="2565" y="3754"/>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5" name="Line 711"/>
            <p:cNvSpPr>
              <a:spLocks noChangeShapeType="1"/>
            </p:cNvSpPr>
            <p:nvPr/>
          </p:nvSpPr>
          <p:spPr bwMode="auto">
            <a:xfrm flipV="1">
              <a:off x="2565" y="3749"/>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6" name="Line 712"/>
            <p:cNvSpPr>
              <a:spLocks noChangeShapeType="1"/>
            </p:cNvSpPr>
            <p:nvPr/>
          </p:nvSpPr>
          <p:spPr bwMode="auto">
            <a:xfrm>
              <a:off x="2571" y="374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7" name="Line 713"/>
            <p:cNvSpPr>
              <a:spLocks noChangeShapeType="1"/>
            </p:cNvSpPr>
            <p:nvPr/>
          </p:nvSpPr>
          <p:spPr bwMode="auto">
            <a:xfrm flipV="1">
              <a:off x="2571" y="3769"/>
              <a:ext cx="5"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8" name="Line 714"/>
            <p:cNvSpPr>
              <a:spLocks noChangeShapeType="1"/>
            </p:cNvSpPr>
            <p:nvPr/>
          </p:nvSpPr>
          <p:spPr bwMode="auto">
            <a:xfrm flipV="1">
              <a:off x="2576" y="3749"/>
              <a:ext cx="0"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69" name="Line 715"/>
            <p:cNvSpPr>
              <a:spLocks noChangeShapeType="1"/>
            </p:cNvSpPr>
            <p:nvPr/>
          </p:nvSpPr>
          <p:spPr bwMode="auto">
            <a:xfrm flipV="1">
              <a:off x="2576" y="3739"/>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0" name="Line 716"/>
            <p:cNvSpPr>
              <a:spLocks noChangeShapeType="1"/>
            </p:cNvSpPr>
            <p:nvPr/>
          </p:nvSpPr>
          <p:spPr bwMode="auto">
            <a:xfrm>
              <a:off x="2582" y="373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1" name="Line 717"/>
            <p:cNvSpPr>
              <a:spLocks noChangeShapeType="1"/>
            </p:cNvSpPr>
            <p:nvPr/>
          </p:nvSpPr>
          <p:spPr bwMode="auto">
            <a:xfrm flipV="1">
              <a:off x="2582" y="3749"/>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2" name="Line 718"/>
            <p:cNvSpPr>
              <a:spLocks noChangeShapeType="1"/>
            </p:cNvSpPr>
            <p:nvPr/>
          </p:nvSpPr>
          <p:spPr bwMode="auto">
            <a:xfrm>
              <a:off x="2587" y="374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3" name="Line 719"/>
            <p:cNvSpPr>
              <a:spLocks noChangeShapeType="1"/>
            </p:cNvSpPr>
            <p:nvPr/>
          </p:nvSpPr>
          <p:spPr bwMode="auto">
            <a:xfrm>
              <a:off x="2587" y="3783"/>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4" name="Line 720"/>
            <p:cNvSpPr>
              <a:spLocks noChangeShapeType="1"/>
            </p:cNvSpPr>
            <p:nvPr/>
          </p:nvSpPr>
          <p:spPr bwMode="auto">
            <a:xfrm flipV="1">
              <a:off x="2593" y="374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5" name="Line 721"/>
            <p:cNvSpPr>
              <a:spLocks noChangeShapeType="1"/>
            </p:cNvSpPr>
            <p:nvPr/>
          </p:nvSpPr>
          <p:spPr bwMode="auto">
            <a:xfrm flipV="1">
              <a:off x="2593" y="3734"/>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6" name="Line 722"/>
            <p:cNvSpPr>
              <a:spLocks noChangeShapeType="1"/>
            </p:cNvSpPr>
            <p:nvPr/>
          </p:nvSpPr>
          <p:spPr bwMode="auto">
            <a:xfrm>
              <a:off x="2598" y="3734"/>
              <a:ext cx="0" cy="4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7" name="Line 723"/>
            <p:cNvSpPr>
              <a:spLocks noChangeShapeType="1"/>
            </p:cNvSpPr>
            <p:nvPr/>
          </p:nvSpPr>
          <p:spPr bwMode="auto">
            <a:xfrm flipV="1">
              <a:off x="2598" y="3739"/>
              <a:ext cx="6" cy="4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8" name="Line 724"/>
            <p:cNvSpPr>
              <a:spLocks noChangeShapeType="1"/>
            </p:cNvSpPr>
            <p:nvPr/>
          </p:nvSpPr>
          <p:spPr bwMode="auto">
            <a:xfrm>
              <a:off x="2604" y="3739"/>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79" name="Line 725"/>
            <p:cNvSpPr>
              <a:spLocks noChangeShapeType="1"/>
            </p:cNvSpPr>
            <p:nvPr/>
          </p:nvSpPr>
          <p:spPr bwMode="auto">
            <a:xfrm flipV="1">
              <a:off x="2604" y="3744"/>
              <a:ext cx="4"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0" name="Line 726"/>
            <p:cNvSpPr>
              <a:spLocks noChangeShapeType="1"/>
            </p:cNvSpPr>
            <p:nvPr/>
          </p:nvSpPr>
          <p:spPr bwMode="auto">
            <a:xfrm>
              <a:off x="2608" y="3744"/>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1" name="Line 727"/>
            <p:cNvSpPr>
              <a:spLocks noChangeShapeType="1"/>
            </p:cNvSpPr>
            <p:nvPr/>
          </p:nvSpPr>
          <p:spPr bwMode="auto">
            <a:xfrm flipV="1">
              <a:off x="2608" y="3759"/>
              <a:ext cx="7"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2" name="Line 728"/>
            <p:cNvSpPr>
              <a:spLocks noChangeShapeType="1"/>
            </p:cNvSpPr>
            <p:nvPr/>
          </p:nvSpPr>
          <p:spPr bwMode="auto">
            <a:xfrm flipV="1">
              <a:off x="2615" y="3744"/>
              <a:ext cx="0"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3" name="Line 729"/>
            <p:cNvSpPr>
              <a:spLocks noChangeShapeType="1"/>
            </p:cNvSpPr>
            <p:nvPr/>
          </p:nvSpPr>
          <p:spPr bwMode="auto">
            <a:xfrm>
              <a:off x="2615" y="3744"/>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4" name="Line 730"/>
            <p:cNvSpPr>
              <a:spLocks noChangeShapeType="1"/>
            </p:cNvSpPr>
            <p:nvPr/>
          </p:nvSpPr>
          <p:spPr bwMode="auto">
            <a:xfrm>
              <a:off x="2620" y="3749"/>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5" name="Line 731"/>
            <p:cNvSpPr>
              <a:spLocks noChangeShapeType="1"/>
            </p:cNvSpPr>
            <p:nvPr/>
          </p:nvSpPr>
          <p:spPr bwMode="auto">
            <a:xfrm flipV="1">
              <a:off x="2620" y="3734"/>
              <a:ext cx="5" cy="4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6" name="Line 732"/>
            <p:cNvSpPr>
              <a:spLocks noChangeShapeType="1"/>
            </p:cNvSpPr>
            <p:nvPr/>
          </p:nvSpPr>
          <p:spPr bwMode="auto">
            <a:xfrm>
              <a:off x="2625" y="3734"/>
              <a:ext cx="0" cy="5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7" name="Line 733"/>
            <p:cNvSpPr>
              <a:spLocks noChangeShapeType="1"/>
            </p:cNvSpPr>
            <p:nvPr/>
          </p:nvSpPr>
          <p:spPr bwMode="auto">
            <a:xfrm flipV="1">
              <a:off x="2625" y="3764"/>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8" name="Line 734"/>
            <p:cNvSpPr>
              <a:spLocks noChangeShapeType="1"/>
            </p:cNvSpPr>
            <p:nvPr/>
          </p:nvSpPr>
          <p:spPr bwMode="auto">
            <a:xfrm>
              <a:off x="2631" y="3764"/>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89" name="Line 735"/>
            <p:cNvSpPr>
              <a:spLocks noChangeShapeType="1"/>
            </p:cNvSpPr>
            <p:nvPr/>
          </p:nvSpPr>
          <p:spPr bwMode="auto">
            <a:xfrm>
              <a:off x="2631" y="3798"/>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0" name="Line 736"/>
            <p:cNvSpPr>
              <a:spLocks noChangeShapeType="1"/>
            </p:cNvSpPr>
            <p:nvPr/>
          </p:nvSpPr>
          <p:spPr bwMode="auto">
            <a:xfrm flipV="1">
              <a:off x="2636" y="3759"/>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1" name="Line 737"/>
            <p:cNvSpPr>
              <a:spLocks noChangeShapeType="1"/>
            </p:cNvSpPr>
            <p:nvPr/>
          </p:nvSpPr>
          <p:spPr bwMode="auto">
            <a:xfrm flipV="1">
              <a:off x="2636" y="3749"/>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2" name="Line 738"/>
            <p:cNvSpPr>
              <a:spLocks noChangeShapeType="1"/>
            </p:cNvSpPr>
            <p:nvPr/>
          </p:nvSpPr>
          <p:spPr bwMode="auto">
            <a:xfrm>
              <a:off x="2642" y="374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3" name="Line 739"/>
            <p:cNvSpPr>
              <a:spLocks noChangeShapeType="1"/>
            </p:cNvSpPr>
            <p:nvPr/>
          </p:nvSpPr>
          <p:spPr bwMode="auto">
            <a:xfrm flipV="1">
              <a:off x="2642" y="3783"/>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4" name="Line 740"/>
            <p:cNvSpPr>
              <a:spLocks noChangeShapeType="1"/>
            </p:cNvSpPr>
            <p:nvPr/>
          </p:nvSpPr>
          <p:spPr bwMode="auto">
            <a:xfrm flipV="1">
              <a:off x="2647" y="375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5" name="Line 741"/>
            <p:cNvSpPr>
              <a:spLocks noChangeShapeType="1"/>
            </p:cNvSpPr>
            <p:nvPr/>
          </p:nvSpPr>
          <p:spPr bwMode="auto">
            <a:xfrm>
              <a:off x="2647" y="3754"/>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6" name="Line 742"/>
            <p:cNvSpPr>
              <a:spLocks noChangeShapeType="1"/>
            </p:cNvSpPr>
            <p:nvPr/>
          </p:nvSpPr>
          <p:spPr bwMode="auto">
            <a:xfrm>
              <a:off x="2653" y="3754"/>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7" name="Line 743"/>
            <p:cNvSpPr>
              <a:spLocks noChangeShapeType="1"/>
            </p:cNvSpPr>
            <p:nvPr/>
          </p:nvSpPr>
          <p:spPr bwMode="auto">
            <a:xfrm flipV="1">
              <a:off x="2653" y="3764"/>
              <a:ext cx="5"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8" name="Line 744"/>
            <p:cNvSpPr>
              <a:spLocks noChangeShapeType="1"/>
            </p:cNvSpPr>
            <p:nvPr/>
          </p:nvSpPr>
          <p:spPr bwMode="auto">
            <a:xfrm flipV="1">
              <a:off x="2658" y="3725"/>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399" name="Line 745"/>
            <p:cNvSpPr>
              <a:spLocks noChangeShapeType="1"/>
            </p:cNvSpPr>
            <p:nvPr/>
          </p:nvSpPr>
          <p:spPr bwMode="auto">
            <a:xfrm>
              <a:off x="2658" y="3725"/>
              <a:ext cx="6"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0" name="Line 746"/>
            <p:cNvSpPr>
              <a:spLocks noChangeShapeType="1"/>
            </p:cNvSpPr>
            <p:nvPr/>
          </p:nvSpPr>
          <p:spPr bwMode="auto">
            <a:xfrm>
              <a:off x="2664" y="375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1" name="Line 747"/>
            <p:cNvSpPr>
              <a:spLocks noChangeShapeType="1"/>
            </p:cNvSpPr>
            <p:nvPr/>
          </p:nvSpPr>
          <p:spPr bwMode="auto">
            <a:xfrm flipV="1">
              <a:off x="2664" y="3783"/>
              <a:ext cx="4"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2" name="Line 748"/>
            <p:cNvSpPr>
              <a:spLocks noChangeShapeType="1"/>
            </p:cNvSpPr>
            <p:nvPr/>
          </p:nvSpPr>
          <p:spPr bwMode="auto">
            <a:xfrm flipV="1">
              <a:off x="2668"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3" name="Line 749"/>
            <p:cNvSpPr>
              <a:spLocks noChangeShapeType="1"/>
            </p:cNvSpPr>
            <p:nvPr/>
          </p:nvSpPr>
          <p:spPr bwMode="auto">
            <a:xfrm>
              <a:off x="2668" y="3739"/>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4" name="Line 750"/>
            <p:cNvSpPr>
              <a:spLocks noChangeShapeType="1"/>
            </p:cNvSpPr>
            <p:nvPr/>
          </p:nvSpPr>
          <p:spPr bwMode="auto">
            <a:xfrm>
              <a:off x="2674" y="375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5" name="Line 751"/>
            <p:cNvSpPr>
              <a:spLocks noChangeShapeType="1"/>
            </p:cNvSpPr>
            <p:nvPr/>
          </p:nvSpPr>
          <p:spPr bwMode="auto">
            <a:xfrm flipV="1">
              <a:off x="2674" y="3773"/>
              <a:ext cx="5"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6" name="Line 752"/>
            <p:cNvSpPr>
              <a:spLocks noChangeShapeType="1"/>
            </p:cNvSpPr>
            <p:nvPr/>
          </p:nvSpPr>
          <p:spPr bwMode="auto">
            <a:xfrm flipV="1">
              <a:off x="2679" y="3744"/>
              <a:ext cx="0"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7" name="Line 753"/>
            <p:cNvSpPr>
              <a:spLocks noChangeShapeType="1"/>
            </p:cNvSpPr>
            <p:nvPr/>
          </p:nvSpPr>
          <p:spPr bwMode="auto">
            <a:xfrm flipV="1">
              <a:off x="2679" y="3734"/>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8" name="Line 754"/>
            <p:cNvSpPr>
              <a:spLocks noChangeShapeType="1"/>
            </p:cNvSpPr>
            <p:nvPr/>
          </p:nvSpPr>
          <p:spPr bwMode="auto">
            <a:xfrm>
              <a:off x="2685" y="3734"/>
              <a:ext cx="0"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09" name="Line 755"/>
            <p:cNvSpPr>
              <a:spLocks noChangeShapeType="1"/>
            </p:cNvSpPr>
            <p:nvPr/>
          </p:nvSpPr>
          <p:spPr bwMode="auto">
            <a:xfrm flipV="1">
              <a:off x="2685" y="3759"/>
              <a:ext cx="5"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0" name="Line 756"/>
            <p:cNvSpPr>
              <a:spLocks noChangeShapeType="1"/>
            </p:cNvSpPr>
            <p:nvPr/>
          </p:nvSpPr>
          <p:spPr bwMode="auto">
            <a:xfrm>
              <a:off x="2690" y="3759"/>
              <a:ext cx="0" cy="4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1" name="Line 757"/>
            <p:cNvSpPr>
              <a:spLocks noChangeShapeType="1"/>
            </p:cNvSpPr>
            <p:nvPr/>
          </p:nvSpPr>
          <p:spPr bwMode="auto">
            <a:xfrm flipV="1">
              <a:off x="2690" y="3783"/>
              <a:ext cx="6"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2" name="Line 758"/>
            <p:cNvSpPr>
              <a:spLocks noChangeShapeType="1"/>
            </p:cNvSpPr>
            <p:nvPr/>
          </p:nvSpPr>
          <p:spPr bwMode="auto">
            <a:xfrm flipV="1">
              <a:off x="2696" y="373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3" name="Line 759"/>
            <p:cNvSpPr>
              <a:spLocks noChangeShapeType="1"/>
            </p:cNvSpPr>
            <p:nvPr/>
          </p:nvSpPr>
          <p:spPr bwMode="auto">
            <a:xfrm>
              <a:off x="2696" y="3739"/>
              <a:ext cx="5"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4" name="Line 760"/>
            <p:cNvSpPr>
              <a:spLocks noChangeShapeType="1"/>
            </p:cNvSpPr>
            <p:nvPr/>
          </p:nvSpPr>
          <p:spPr bwMode="auto">
            <a:xfrm>
              <a:off x="2701" y="3754"/>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5" name="Line 761"/>
            <p:cNvSpPr>
              <a:spLocks noChangeShapeType="1"/>
            </p:cNvSpPr>
            <p:nvPr/>
          </p:nvSpPr>
          <p:spPr bwMode="auto">
            <a:xfrm flipV="1">
              <a:off x="2701" y="3793"/>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6" name="Line 762"/>
            <p:cNvSpPr>
              <a:spLocks noChangeShapeType="1"/>
            </p:cNvSpPr>
            <p:nvPr/>
          </p:nvSpPr>
          <p:spPr bwMode="auto">
            <a:xfrm flipV="1">
              <a:off x="2707" y="3749"/>
              <a:ext cx="0" cy="4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7" name="Line 763"/>
            <p:cNvSpPr>
              <a:spLocks noChangeShapeType="1"/>
            </p:cNvSpPr>
            <p:nvPr/>
          </p:nvSpPr>
          <p:spPr bwMode="auto">
            <a:xfrm>
              <a:off x="2707" y="3749"/>
              <a:ext cx="5"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8" name="Line 764"/>
            <p:cNvSpPr>
              <a:spLocks noChangeShapeType="1"/>
            </p:cNvSpPr>
            <p:nvPr/>
          </p:nvSpPr>
          <p:spPr bwMode="auto">
            <a:xfrm>
              <a:off x="2712" y="3759"/>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19" name="Line 765"/>
            <p:cNvSpPr>
              <a:spLocks noChangeShapeType="1"/>
            </p:cNvSpPr>
            <p:nvPr/>
          </p:nvSpPr>
          <p:spPr bwMode="auto">
            <a:xfrm flipV="1">
              <a:off x="2712" y="3802"/>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0" name="Line 766"/>
            <p:cNvSpPr>
              <a:spLocks noChangeShapeType="1"/>
            </p:cNvSpPr>
            <p:nvPr/>
          </p:nvSpPr>
          <p:spPr bwMode="auto">
            <a:xfrm flipV="1">
              <a:off x="2718" y="3739"/>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1" name="Line 767"/>
            <p:cNvSpPr>
              <a:spLocks noChangeShapeType="1"/>
            </p:cNvSpPr>
            <p:nvPr/>
          </p:nvSpPr>
          <p:spPr bwMode="auto">
            <a:xfrm>
              <a:off x="2718" y="3739"/>
              <a:ext cx="6" cy="1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2" name="Line 768"/>
            <p:cNvSpPr>
              <a:spLocks noChangeShapeType="1"/>
            </p:cNvSpPr>
            <p:nvPr/>
          </p:nvSpPr>
          <p:spPr bwMode="auto">
            <a:xfrm>
              <a:off x="2724" y="3749"/>
              <a:ext cx="0" cy="5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3" name="Line 769"/>
            <p:cNvSpPr>
              <a:spLocks noChangeShapeType="1"/>
            </p:cNvSpPr>
            <p:nvPr/>
          </p:nvSpPr>
          <p:spPr bwMode="auto">
            <a:xfrm flipV="1">
              <a:off x="2724" y="3764"/>
              <a:ext cx="4" cy="4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4" name="Line 770"/>
            <p:cNvSpPr>
              <a:spLocks noChangeShapeType="1"/>
            </p:cNvSpPr>
            <p:nvPr/>
          </p:nvSpPr>
          <p:spPr bwMode="auto">
            <a:xfrm flipV="1">
              <a:off x="2728" y="3744"/>
              <a:ext cx="0" cy="2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5" name="Line 771"/>
            <p:cNvSpPr>
              <a:spLocks noChangeShapeType="1"/>
            </p:cNvSpPr>
            <p:nvPr/>
          </p:nvSpPr>
          <p:spPr bwMode="auto">
            <a:xfrm>
              <a:off x="2728" y="3744"/>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6" name="Line 772"/>
            <p:cNvSpPr>
              <a:spLocks noChangeShapeType="1"/>
            </p:cNvSpPr>
            <p:nvPr/>
          </p:nvSpPr>
          <p:spPr bwMode="auto">
            <a:xfrm>
              <a:off x="2734" y="3744"/>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7" name="Line 773"/>
            <p:cNvSpPr>
              <a:spLocks noChangeShapeType="1"/>
            </p:cNvSpPr>
            <p:nvPr/>
          </p:nvSpPr>
          <p:spPr bwMode="auto">
            <a:xfrm flipV="1">
              <a:off x="2734" y="3730"/>
              <a:ext cx="6" cy="5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8" name="Line 774"/>
            <p:cNvSpPr>
              <a:spLocks noChangeShapeType="1"/>
            </p:cNvSpPr>
            <p:nvPr/>
          </p:nvSpPr>
          <p:spPr bwMode="auto">
            <a:xfrm>
              <a:off x="2740" y="3730"/>
              <a:ext cx="0" cy="72"/>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29" name="Line 775"/>
            <p:cNvSpPr>
              <a:spLocks noChangeShapeType="1"/>
            </p:cNvSpPr>
            <p:nvPr/>
          </p:nvSpPr>
          <p:spPr bwMode="auto">
            <a:xfrm flipV="1">
              <a:off x="2740" y="3779"/>
              <a:ext cx="5" cy="2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0" name="Line 776"/>
            <p:cNvSpPr>
              <a:spLocks noChangeShapeType="1"/>
            </p:cNvSpPr>
            <p:nvPr/>
          </p:nvSpPr>
          <p:spPr bwMode="auto">
            <a:xfrm flipV="1">
              <a:off x="2745" y="3734"/>
              <a:ext cx="0" cy="4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1" name="Line 777"/>
            <p:cNvSpPr>
              <a:spLocks noChangeShapeType="1"/>
            </p:cNvSpPr>
            <p:nvPr/>
          </p:nvSpPr>
          <p:spPr bwMode="auto">
            <a:xfrm>
              <a:off x="2745" y="3734"/>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2" name="Line 778"/>
            <p:cNvSpPr>
              <a:spLocks noChangeShapeType="1"/>
            </p:cNvSpPr>
            <p:nvPr/>
          </p:nvSpPr>
          <p:spPr bwMode="auto">
            <a:xfrm>
              <a:off x="2751" y="3734"/>
              <a:ext cx="0" cy="6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3" name="Line 779"/>
            <p:cNvSpPr>
              <a:spLocks noChangeShapeType="1"/>
            </p:cNvSpPr>
            <p:nvPr/>
          </p:nvSpPr>
          <p:spPr bwMode="auto">
            <a:xfrm flipV="1">
              <a:off x="2751" y="3773"/>
              <a:ext cx="4"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4" name="Line 780"/>
            <p:cNvSpPr>
              <a:spLocks noChangeShapeType="1"/>
            </p:cNvSpPr>
            <p:nvPr/>
          </p:nvSpPr>
          <p:spPr bwMode="auto">
            <a:xfrm flipV="1">
              <a:off x="2755" y="3739"/>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5" name="Line 781"/>
            <p:cNvSpPr>
              <a:spLocks noChangeShapeType="1"/>
            </p:cNvSpPr>
            <p:nvPr/>
          </p:nvSpPr>
          <p:spPr bwMode="auto">
            <a:xfrm flipV="1">
              <a:off x="2755" y="3734"/>
              <a:ext cx="6" cy="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6" name="Line 782"/>
            <p:cNvSpPr>
              <a:spLocks noChangeShapeType="1"/>
            </p:cNvSpPr>
            <p:nvPr/>
          </p:nvSpPr>
          <p:spPr bwMode="auto">
            <a:xfrm>
              <a:off x="2761" y="3734"/>
              <a:ext cx="0" cy="68"/>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7" name="Line 783"/>
            <p:cNvSpPr>
              <a:spLocks noChangeShapeType="1"/>
            </p:cNvSpPr>
            <p:nvPr/>
          </p:nvSpPr>
          <p:spPr bwMode="auto">
            <a:xfrm flipV="1">
              <a:off x="2761" y="3788"/>
              <a:ext cx="6"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8" name="Line 784"/>
            <p:cNvSpPr>
              <a:spLocks noChangeShapeType="1"/>
            </p:cNvSpPr>
            <p:nvPr/>
          </p:nvSpPr>
          <p:spPr bwMode="auto">
            <a:xfrm flipV="1">
              <a:off x="2767" y="3734"/>
              <a:ext cx="0" cy="5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39" name="Line 785"/>
            <p:cNvSpPr>
              <a:spLocks noChangeShapeType="1"/>
            </p:cNvSpPr>
            <p:nvPr/>
          </p:nvSpPr>
          <p:spPr bwMode="auto">
            <a:xfrm>
              <a:off x="2767" y="3734"/>
              <a:ext cx="6" cy="1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0" name="Line 786"/>
            <p:cNvSpPr>
              <a:spLocks noChangeShapeType="1"/>
            </p:cNvSpPr>
            <p:nvPr/>
          </p:nvSpPr>
          <p:spPr bwMode="auto">
            <a:xfrm>
              <a:off x="2773" y="3749"/>
              <a:ext cx="0"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1" name="Line 787"/>
            <p:cNvSpPr>
              <a:spLocks noChangeShapeType="1"/>
            </p:cNvSpPr>
            <p:nvPr/>
          </p:nvSpPr>
          <p:spPr bwMode="auto">
            <a:xfrm>
              <a:off x="2773" y="3788"/>
              <a:ext cx="4"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2" name="Line 788"/>
            <p:cNvSpPr>
              <a:spLocks noChangeShapeType="1"/>
            </p:cNvSpPr>
            <p:nvPr/>
          </p:nvSpPr>
          <p:spPr bwMode="auto">
            <a:xfrm flipV="1">
              <a:off x="2777" y="3764"/>
              <a:ext cx="0" cy="2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3" name="Line 789"/>
            <p:cNvSpPr>
              <a:spLocks noChangeShapeType="1"/>
            </p:cNvSpPr>
            <p:nvPr/>
          </p:nvSpPr>
          <p:spPr bwMode="auto">
            <a:xfrm flipV="1">
              <a:off x="2777" y="3739"/>
              <a:ext cx="6"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4" name="Line 790"/>
            <p:cNvSpPr>
              <a:spLocks noChangeShapeType="1"/>
            </p:cNvSpPr>
            <p:nvPr/>
          </p:nvSpPr>
          <p:spPr bwMode="auto">
            <a:xfrm>
              <a:off x="2783" y="3739"/>
              <a:ext cx="0" cy="7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5" name="Line 791"/>
            <p:cNvSpPr>
              <a:spLocks noChangeShapeType="1"/>
            </p:cNvSpPr>
            <p:nvPr/>
          </p:nvSpPr>
          <p:spPr bwMode="auto">
            <a:xfrm flipV="1">
              <a:off x="2783" y="3783"/>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6" name="Line 792"/>
            <p:cNvSpPr>
              <a:spLocks noChangeShapeType="1"/>
            </p:cNvSpPr>
            <p:nvPr/>
          </p:nvSpPr>
          <p:spPr bwMode="auto">
            <a:xfrm flipV="1">
              <a:off x="2789" y="3720"/>
              <a:ext cx="0" cy="63"/>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7" name="Line 793"/>
            <p:cNvSpPr>
              <a:spLocks noChangeShapeType="1"/>
            </p:cNvSpPr>
            <p:nvPr/>
          </p:nvSpPr>
          <p:spPr bwMode="auto">
            <a:xfrm>
              <a:off x="2789" y="3720"/>
              <a:ext cx="5" cy="1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8" name="Line 794"/>
            <p:cNvSpPr>
              <a:spLocks noChangeShapeType="1"/>
            </p:cNvSpPr>
            <p:nvPr/>
          </p:nvSpPr>
          <p:spPr bwMode="auto">
            <a:xfrm>
              <a:off x="2794" y="3734"/>
              <a:ext cx="0" cy="3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49" name="Line 795"/>
            <p:cNvSpPr>
              <a:spLocks noChangeShapeType="1"/>
            </p:cNvSpPr>
            <p:nvPr/>
          </p:nvSpPr>
          <p:spPr bwMode="auto">
            <a:xfrm flipV="1">
              <a:off x="2794" y="3730"/>
              <a:ext cx="5" cy="3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0" name="Line 796"/>
            <p:cNvSpPr>
              <a:spLocks noChangeShapeType="1"/>
            </p:cNvSpPr>
            <p:nvPr/>
          </p:nvSpPr>
          <p:spPr bwMode="auto">
            <a:xfrm>
              <a:off x="2799" y="3730"/>
              <a:ext cx="0" cy="4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1" name="Line 797"/>
            <p:cNvSpPr>
              <a:spLocks noChangeShapeType="1"/>
            </p:cNvSpPr>
            <p:nvPr/>
          </p:nvSpPr>
          <p:spPr bwMode="auto">
            <a:xfrm>
              <a:off x="2799" y="3779"/>
              <a:ext cx="6"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2" name="Line 798"/>
            <p:cNvSpPr>
              <a:spLocks noChangeShapeType="1"/>
            </p:cNvSpPr>
            <p:nvPr/>
          </p:nvSpPr>
          <p:spPr bwMode="auto">
            <a:xfrm flipV="1">
              <a:off x="2805" y="3754"/>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3" name="Line 799"/>
            <p:cNvSpPr>
              <a:spLocks noChangeShapeType="1"/>
            </p:cNvSpPr>
            <p:nvPr/>
          </p:nvSpPr>
          <p:spPr bwMode="auto">
            <a:xfrm flipV="1">
              <a:off x="2805" y="3725"/>
              <a:ext cx="6" cy="2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4" name="Line 800"/>
            <p:cNvSpPr>
              <a:spLocks noChangeShapeType="1"/>
            </p:cNvSpPr>
            <p:nvPr/>
          </p:nvSpPr>
          <p:spPr bwMode="auto">
            <a:xfrm>
              <a:off x="2811" y="3725"/>
              <a:ext cx="0" cy="34"/>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5" name="Line 801"/>
            <p:cNvSpPr>
              <a:spLocks noChangeShapeType="1"/>
            </p:cNvSpPr>
            <p:nvPr/>
          </p:nvSpPr>
          <p:spPr bwMode="auto">
            <a:xfrm>
              <a:off x="2811" y="3759"/>
              <a:ext cx="5" cy="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6" name="Line 802"/>
            <p:cNvSpPr>
              <a:spLocks noChangeShapeType="1"/>
            </p:cNvSpPr>
            <p:nvPr/>
          </p:nvSpPr>
          <p:spPr bwMode="auto">
            <a:xfrm flipV="1">
              <a:off x="2816" y="3734"/>
              <a:ext cx="0" cy="25"/>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7" name="Line 803"/>
            <p:cNvSpPr>
              <a:spLocks noChangeShapeType="1"/>
            </p:cNvSpPr>
            <p:nvPr/>
          </p:nvSpPr>
          <p:spPr bwMode="auto">
            <a:xfrm>
              <a:off x="2816" y="3734"/>
              <a:ext cx="5" cy="3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8" name="Line 804"/>
            <p:cNvSpPr>
              <a:spLocks noChangeShapeType="1"/>
            </p:cNvSpPr>
            <p:nvPr/>
          </p:nvSpPr>
          <p:spPr bwMode="auto">
            <a:xfrm>
              <a:off x="2821" y="3764"/>
              <a:ext cx="0" cy="9"/>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59" name="Line 805"/>
            <p:cNvSpPr>
              <a:spLocks noChangeShapeType="1"/>
            </p:cNvSpPr>
            <p:nvPr/>
          </p:nvSpPr>
          <p:spPr bwMode="auto">
            <a:xfrm flipV="1">
              <a:off x="1842" y="2995"/>
              <a:ext cx="0" cy="46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sp>
          <p:nvSpPr>
            <p:cNvPr id="28460" name="Line 806"/>
            <p:cNvSpPr>
              <a:spLocks noChangeShapeType="1"/>
            </p:cNvSpPr>
            <p:nvPr/>
          </p:nvSpPr>
          <p:spPr bwMode="auto">
            <a:xfrm flipV="1">
              <a:off x="1623" y="2995"/>
              <a:ext cx="0" cy="460"/>
            </a:xfrm>
            <a:prstGeom prst="line">
              <a:avLst/>
            </a:prstGeom>
            <a:noFill/>
            <a:ln w="31234">
              <a:solidFill>
                <a:schemeClr val="tx2"/>
              </a:solidFill>
              <a:round/>
              <a:headEnd/>
              <a:tailEnd/>
            </a:ln>
          </p:spPr>
          <p:txBody>
            <a:bodyPr wrap="none" anchor="ctr"/>
            <a:lstStyle/>
            <a:p>
              <a:endParaRPr lang="en-US" dirty="0">
                <a:latin typeface="Agilent TT Cond" pitchFamily="34" charset="0"/>
              </a:endParaRPr>
            </a:p>
          </p:txBody>
        </p:sp>
      </p:grpSp>
      <p:sp>
        <p:nvSpPr>
          <p:cNvPr id="27669" name="Line 807"/>
          <p:cNvSpPr>
            <a:spLocks noChangeShapeType="1"/>
          </p:cNvSpPr>
          <p:nvPr/>
        </p:nvSpPr>
        <p:spPr bwMode="auto">
          <a:xfrm flipH="1">
            <a:off x="2743200" y="2990850"/>
            <a:ext cx="762000" cy="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27670" name="Line 808"/>
          <p:cNvSpPr>
            <a:spLocks noChangeShapeType="1"/>
          </p:cNvSpPr>
          <p:nvPr/>
        </p:nvSpPr>
        <p:spPr bwMode="auto">
          <a:xfrm flipH="1">
            <a:off x="2743200" y="1924050"/>
            <a:ext cx="762000" cy="0"/>
          </a:xfrm>
          <a:prstGeom prst="line">
            <a:avLst/>
          </a:prstGeom>
          <a:noFill/>
          <a:ln w="9525">
            <a:solidFill>
              <a:schemeClr val="tx2"/>
            </a:solidFill>
            <a:round/>
            <a:headEnd/>
            <a:tailEnd/>
          </a:ln>
        </p:spPr>
        <p:txBody>
          <a:bodyPr lIns="0" tIns="0" rIns="0" bIns="0">
            <a:spAutoFit/>
          </a:bodyPr>
          <a:lstStyle/>
          <a:p>
            <a:endParaRPr lang="en-US" dirty="0">
              <a:latin typeface="Agilent TT Cond" pitchFamily="34" charset="0"/>
            </a:endParaRPr>
          </a:p>
        </p:txBody>
      </p:sp>
      <p:sp>
        <p:nvSpPr>
          <p:cNvPr id="27671" name="Text Box 809"/>
          <p:cNvSpPr txBox="1">
            <a:spLocks noChangeArrowheads="1"/>
          </p:cNvSpPr>
          <p:nvPr/>
        </p:nvSpPr>
        <p:spPr bwMode="auto">
          <a:xfrm>
            <a:off x="3388242" y="2152650"/>
            <a:ext cx="1069975" cy="498918"/>
          </a:xfrm>
          <a:prstGeom prst="rect">
            <a:avLst/>
          </a:prstGeom>
          <a:noFill/>
          <a:ln w="9525">
            <a:noFill/>
            <a:miter lim="800000"/>
            <a:headEnd/>
            <a:tailEnd/>
          </a:ln>
        </p:spPr>
        <p:txBody>
          <a:bodyPr lIns="0" tIns="0" rIns="0" bIns="0" anchor="b"/>
          <a:lstStyle/>
          <a:p>
            <a:pPr defTabSz="403225">
              <a:buClr>
                <a:srgbClr val="104160"/>
              </a:buClr>
              <a:buSzPct val="90000"/>
              <a:buFont typeface="Monotype Sorts" pitchFamily="2" charset="2"/>
              <a:buNone/>
            </a:pPr>
            <a:r>
              <a:rPr lang="en-US" sz="1600" dirty="0">
                <a:solidFill>
                  <a:srgbClr val="000000"/>
                </a:solidFill>
                <a:latin typeface="Agilent TT Cond" pitchFamily="34" charset="0"/>
              </a:rPr>
              <a:t>Modulation depth </a:t>
            </a:r>
            <a:r>
              <a:rPr lang="en-US" sz="1600" dirty="0" smtClean="0">
                <a:solidFill>
                  <a:srgbClr val="000000"/>
                </a:solidFill>
                <a:latin typeface="Agilent TT Cond" pitchFamily="34" charset="0"/>
              </a:rPr>
              <a:t>%, dB</a:t>
            </a:r>
            <a:endParaRPr lang="en-US" sz="1600" dirty="0">
              <a:latin typeface="Agilent TT Cond" pitchFamily="34" charset="0"/>
            </a:endParaRPr>
          </a:p>
        </p:txBody>
      </p:sp>
      <p:sp>
        <p:nvSpPr>
          <p:cNvPr id="27672" name="Line 810"/>
          <p:cNvSpPr>
            <a:spLocks noChangeShapeType="1"/>
          </p:cNvSpPr>
          <p:nvPr/>
        </p:nvSpPr>
        <p:spPr bwMode="auto">
          <a:xfrm>
            <a:off x="3124200" y="1924050"/>
            <a:ext cx="0" cy="1066800"/>
          </a:xfrm>
          <a:prstGeom prst="line">
            <a:avLst/>
          </a:prstGeom>
          <a:noFill/>
          <a:ln w="9525">
            <a:solidFill>
              <a:schemeClr val="tx1"/>
            </a:solidFill>
            <a:round/>
            <a:headEnd type="triangle" w="med" len="med"/>
            <a:tailEnd type="triangle" w="med" len="med"/>
          </a:ln>
        </p:spPr>
        <p:txBody>
          <a:bodyPr lIns="0" tIns="0" rIns="0" bIns="0">
            <a:spAutoFit/>
          </a:bodyPr>
          <a:lstStyle/>
          <a:p>
            <a:endParaRPr lang="en-US" dirty="0">
              <a:latin typeface="Agilent TT Cond" pitchFamily="34" charset="0"/>
            </a:endParaRPr>
          </a:p>
        </p:txBody>
      </p:sp>
      <p:sp>
        <p:nvSpPr>
          <p:cNvPr id="27673" name="Text Box 813"/>
          <p:cNvSpPr txBox="1">
            <a:spLocks noChangeArrowheads="1"/>
          </p:cNvSpPr>
          <p:nvPr/>
        </p:nvSpPr>
        <p:spPr bwMode="auto">
          <a:xfrm>
            <a:off x="2881313" y="1054100"/>
            <a:ext cx="2683427" cy="369332"/>
          </a:xfrm>
          <a:prstGeom prst="rect">
            <a:avLst/>
          </a:prstGeom>
          <a:noFill/>
          <a:ln w="6350">
            <a:noFill/>
            <a:miter lim="800000"/>
            <a:headEnd/>
            <a:tailEnd type="none" w="med" len="lg"/>
          </a:ln>
        </p:spPr>
        <p:txBody>
          <a:bodyPr wrap="none" lIns="0" tIns="0" rIns="0" bIns="0">
            <a:spAutoFit/>
          </a:bodyPr>
          <a:lstStyle/>
          <a:p>
            <a:r>
              <a:rPr lang="en-US" dirty="0">
                <a:latin typeface="Agilent TT Cond" pitchFamily="34" charset="0"/>
              </a:rPr>
              <a:t>Amplitude Modulation</a:t>
            </a:r>
            <a:endParaRPr lang="en-GB" dirty="0">
              <a:latin typeface="Agilent TT Cond" pitchFamily="34" charset="0"/>
            </a:endParaRPr>
          </a:p>
        </p:txBody>
      </p:sp>
      <p:sp>
        <p:nvSpPr>
          <p:cNvPr id="27674" name="Text Box 814"/>
          <p:cNvSpPr txBox="1">
            <a:spLocks noChangeArrowheads="1"/>
          </p:cNvSpPr>
          <p:nvPr/>
        </p:nvSpPr>
        <p:spPr bwMode="auto">
          <a:xfrm>
            <a:off x="786256" y="4462979"/>
            <a:ext cx="3389313" cy="249791"/>
          </a:xfrm>
          <a:prstGeom prst="rect">
            <a:avLst/>
          </a:prstGeom>
          <a:noFill/>
          <a:ln w="9525">
            <a:noFill/>
            <a:miter lim="800000"/>
            <a:headEnd/>
            <a:tailEnd/>
          </a:ln>
        </p:spPr>
        <p:txBody>
          <a:bodyPr lIns="0" tIns="0" rIns="0" bIns="0" anchor="b"/>
          <a:lstStyle/>
          <a:p>
            <a:pPr algn="ctr" defTabSz="403225">
              <a:buClr>
                <a:srgbClr val="104160"/>
              </a:buClr>
              <a:buSzPct val="90000"/>
              <a:buFont typeface="Monotype Sorts" pitchFamily="2" charset="2"/>
              <a:buNone/>
            </a:pPr>
            <a:r>
              <a:rPr lang="en-US" sz="1800" dirty="0">
                <a:solidFill>
                  <a:srgbClr val="000000"/>
                </a:solidFill>
                <a:latin typeface="Agilent TT Cond" pitchFamily="34" charset="0"/>
              </a:rPr>
              <a:t>Where are AM signals used?</a:t>
            </a:r>
            <a:endParaRPr lang="en-US" dirty="0">
              <a:latin typeface="Agilent TT Cond" pitchFamily="34" charset="0"/>
            </a:endParaRPr>
          </a:p>
        </p:txBody>
      </p:sp>
      <p:sp>
        <p:nvSpPr>
          <p:cNvPr id="27675" name="Line 815"/>
          <p:cNvSpPr>
            <a:spLocks noChangeShapeType="1"/>
          </p:cNvSpPr>
          <p:nvPr/>
        </p:nvSpPr>
        <p:spPr bwMode="auto">
          <a:xfrm>
            <a:off x="982663" y="4786313"/>
            <a:ext cx="3246437" cy="0"/>
          </a:xfrm>
          <a:prstGeom prst="line">
            <a:avLst/>
          </a:prstGeom>
          <a:noFill/>
          <a:ln w="18732">
            <a:solidFill>
              <a:srgbClr val="000000"/>
            </a:solidFill>
            <a:round/>
            <a:headEnd/>
            <a:tailEnd/>
          </a:ln>
        </p:spPr>
        <p:txBody>
          <a:bodyPr wrap="none" anchor="ctr"/>
          <a:lstStyle/>
          <a:p>
            <a:endParaRPr lang="en-US" dirty="0">
              <a:latin typeface="Agilent TT Cond" pitchFamily="34" charset="0"/>
            </a:endParaRPr>
          </a:p>
        </p:txBody>
      </p:sp>
      <p:sp>
        <p:nvSpPr>
          <p:cNvPr id="27676" name="Text Box 816"/>
          <p:cNvSpPr txBox="1">
            <a:spLocks noChangeArrowheads="1"/>
          </p:cNvSpPr>
          <p:nvPr/>
        </p:nvSpPr>
        <p:spPr bwMode="auto">
          <a:xfrm>
            <a:off x="982663" y="4933950"/>
            <a:ext cx="3773487" cy="930275"/>
          </a:xfrm>
          <a:prstGeom prst="rect">
            <a:avLst/>
          </a:prstGeom>
          <a:noFill/>
          <a:ln w="9525">
            <a:noFill/>
            <a:miter lim="800000"/>
            <a:headEnd/>
            <a:tailEnd/>
          </a:ln>
        </p:spPr>
        <p:txBody>
          <a:bodyPr lIns="0" tIns="0" rIns="0" bIns="0"/>
          <a:lstStyle/>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AM Radio</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Antenna scan</a:t>
            </a:r>
          </a:p>
          <a:p>
            <a:pPr marL="220663" indent="-220663" defTabSz="403225">
              <a:buClr>
                <a:srgbClr val="000000"/>
              </a:buClr>
              <a:buSzPct val="46000"/>
              <a:buFont typeface="Monotype Sorts" pitchFamily="2" charset="2"/>
              <a:buChar char="l"/>
            </a:pPr>
            <a:r>
              <a:rPr lang="en-US" sz="2000" dirty="0">
                <a:solidFill>
                  <a:schemeClr val="tx2"/>
                </a:solidFill>
                <a:latin typeface="Agilent TT Cond" pitchFamily="34" charset="0"/>
              </a:rPr>
              <a:t>ASK (early digital 100101)</a:t>
            </a:r>
          </a:p>
        </p:txBody>
      </p:sp>
      <p:sp>
        <p:nvSpPr>
          <p:cNvPr id="815" name="Freeform 21"/>
          <p:cNvSpPr>
            <a:spLocks/>
          </p:cNvSpPr>
          <p:nvPr/>
        </p:nvSpPr>
        <p:spPr bwMode="auto">
          <a:xfrm>
            <a:off x="4304212" y="5146766"/>
            <a:ext cx="3115492" cy="784361"/>
          </a:xfrm>
          <a:custGeom>
            <a:avLst/>
            <a:gdLst>
              <a:gd name="T0" fmla="*/ 2147483647 w 2479"/>
              <a:gd name="T1" fmla="*/ 0 h 706"/>
              <a:gd name="T2" fmla="*/ 2147483647 w 2479"/>
              <a:gd name="T3" fmla="*/ 2147483647 h 706"/>
              <a:gd name="T4" fmla="*/ 2147483647 w 2479"/>
              <a:gd name="T5" fmla="*/ 2147483647 h 706"/>
              <a:gd name="T6" fmla="*/ 2147483647 w 2479"/>
              <a:gd name="T7" fmla="*/ 2147483647 h 706"/>
              <a:gd name="T8" fmla="*/ 2147483647 w 2479"/>
              <a:gd name="T9" fmla="*/ 2147483647 h 706"/>
              <a:gd name="T10" fmla="*/ 2147483647 w 2479"/>
              <a:gd name="T11" fmla="*/ 0 h 706"/>
              <a:gd name="T12" fmla="*/ 2147483647 w 2479"/>
              <a:gd name="T13" fmla="*/ 2147483647 h 706"/>
              <a:gd name="T14" fmla="*/ 2147483647 w 2479"/>
              <a:gd name="T15" fmla="*/ 2147483647 h 706"/>
              <a:gd name="T16" fmla="*/ 2147483647 w 2479"/>
              <a:gd name="T17" fmla="*/ 2147483647 h 706"/>
              <a:gd name="T18" fmla="*/ 2147483647 w 2479"/>
              <a:gd name="T19" fmla="*/ 2147483647 h 706"/>
              <a:gd name="T20" fmla="*/ 2147483647 w 2479"/>
              <a:gd name="T21" fmla="*/ 0 h 706"/>
              <a:gd name="T22" fmla="*/ 2147483647 w 2479"/>
              <a:gd name="T23" fmla="*/ 2147483647 h 706"/>
              <a:gd name="T24" fmla="*/ 2147483647 w 2479"/>
              <a:gd name="T25" fmla="*/ 2147483647 h 706"/>
              <a:gd name="T26" fmla="*/ 2147483647 w 2479"/>
              <a:gd name="T27" fmla="*/ 2147483647 h 706"/>
              <a:gd name="T28" fmla="*/ 2147483647 w 2479"/>
              <a:gd name="T29" fmla="*/ 2147483647 h 706"/>
              <a:gd name="T30" fmla="*/ 2147483647 w 2479"/>
              <a:gd name="T31" fmla="*/ 2147483647 h 706"/>
              <a:gd name="T32" fmla="*/ 2147483647 w 2479"/>
              <a:gd name="T33" fmla="*/ 2147483647 h 706"/>
              <a:gd name="T34" fmla="*/ 2147483647 w 2479"/>
              <a:gd name="T35" fmla="*/ 2147483647 h 706"/>
              <a:gd name="T36" fmla="*/ 2147483647 w 2479"/>
              <a:gd name="T37" fmla="*/ 2147483647 h 706"/>
              <a:gd name="T38" fmla="*/ 2147483647 w 2479"/>
              <a:gd name="T39" fmla="*/ 2147483647 h 706"/>
              <a:gd name="T40" fmla="*/ 2147483647 w 2479"/>
              <a:gd name="T41" fmla="*/ 2147483647 h 706"/>
              <a:gd name="T42" fmla="*/ 2147483647 w 2479"/>
              <a:gd name="T43" fmla="*/ 2147483647 h 706"/>
              <a:gd name="T44" fmla="*/ 2147483647 w 2479"/>
              <a:gd name="T45" fmla="*/ 2147483647 h 706"/>
              <a:gd name="T46" fmla="*/ 2147483647 w 2479"/>
              <a:gd name="T47" fmla="*/ 2147483647 h 706"/>
              <a:gd name="T48" fmla="*/ 2147483647 w 2479"/>
              <a:gd name="T49" fmla="*/ 2147483647 h 706"/>
              <a:gd name="T50" fmla="*/ 2147483647 w 2479"/>
              <a:gd name="T51" fmla="*/ 2147483647 h 706"/>
              <a:gd name="T52" fmla="*/ 2147483647 w 2479"/>
              <a:gd name="T53" fmla="*/ 2147483647 h 706"/>
              <a:gd name="T54" fmla="*/ 2147483647 w 2479"/>
              <a:gd name="T55" fmla="*/ 2147483647 h 706"/>
              <a:gd name="T56" fmla="*/ 2147483647 w 2479"/>
              <a:gd name="T57" fmla="*/ 2147483647 h 706"/>
              <a:gd name="T58" fmla="*/ 2147483647 w 2479"/>
              <a:gd name="T59" fmla="*/ 2147483647 h 706"/>
              <a:gd name="T60" fmla="*/ 2147483647 w 2479"/>
              <a:gd name="T61" fmla="*/ 0 h 706"/>
              <a:gd name="T62" fmla="*/ 2147483647 w 2479"/>
              <a:gd name="T63" fmla="*/ 2147483647 h 706"/>
              <a:gd name="T64" fmla="*/ 2147483647 w 2479"/>
              <a:gd name="T65" fmla="*/ 2147483647 h 706"/>
              <a:gd name="T66" fmla="*/ 2147483647 w 2479"/>
              <a:gd name="T67" fmla="*/ 2147483647 h 706"/>
              <a:gd name="T68" fmla="*/ 2147483647 w 2479"/>
              <a:gd name="T69" fmla="*/ 2147483647 h 706"/>
              <a:gd name="T70" fmla="*/ 2147483647 w 2479"/>
              <a:gd name="T71" fmla="*/ 0 h 706"/>
              <a:gd name="T72" fmla="*/ 2147483647 w 2479"/>
              <a:gd name="T73" fmla="*/ 2147483647 h 706"/>
              <a:gd name="T74" fmla="*/ 2147483647 w 2479"/>
              <a:gd name="T75" fmla="*/ 2147483647 h 706"/>
              <a:gd name="T76" fmla="*/ 2147483647 w 2479"/>
              <a:gd name="T77" fmla="*/ 2147483647 h 706"/>
              <a:gd name="T78" fmla="*/ 2147483647 w 2479"/>
              <a:gd name="T79" fmla="*/ 2147483647 h 706"/>
              <a:gd name="T80" fmla="*/ 2147483647 w 2479"/>
              <a:gd name="T81" fmla="*/ 0 h 706"/>
              <a:gd name="T82" fmla="*/ 2147483647 w 2479"/>
              <a:gd name="T83" fmla="*/ 2147483647 h 706"/>
              <a:gd name="T84" fmla="*/ 2147483647 w 2479"/>
              <a:gd name="T85" fmla="*/ 2147483647 h 706"/>
              <a:gd name="T86" fmla="*/ 2147483647 w 2479"/>
              <a:gd name="T87" fmla="*/ 2147483647 h 706"/>
              <a:gd name="T88" fmla="*/ 2147483647 w 2479"/>
              <a:gd name="T89" fmla="*/ 2147483647 h 706"/>
              <a:gd name="T90" fmla="*/ 2147483647 w 2479"/>
              <a:gd name="T91" fmla="*/ 2147483647 h 706"/>
              <a:gd name="T92" fmla="*/ 2147483647 w 2479"/>
              <a:gd name="T93" fmla="*/ 2147483647 h 706"/>
              <a:gd name="T94" fmla="*/ 2147483647 w 2479"/>
              <a:gd name="T95" fmla="*/ 2147483647 h 706"/>
              <a:gd name="T96" fmla="*/ 2147483647 w 2479"/>
              <a:gd name="T97" fmla="*/ 2147483647 h 706"/>
              <a:gd name="T98" fmla="*/ 2147483647 w 2479"/>
              <a:gd name="T99" fmla="*/ 2147483647 h 706"/>
              <a:gd name="T100" fmla="*/ 2147483647 w 2479"/>
              <a:gd name="T101" fmla="*/ 2147483647 h 706"/>
              <a:gd name="T102" fmla="*/ 2147483647 w 2479"/>
              <a:gd name="T103" fmla="*/ 2147483647 h 706"/>
              <a:gd name="T104" fmla="*/ 2147483647 w 2479"/>
              <a:gd name="T105" fmla="*/ 2147483647 h 706"/>
              <a:gd name="T106" fmla="*/ 2147483647 w 2479"/>
              <a:gd name="T107" fmla="*/ 2147483647 h 706"/>
              <a:gd name="T108" fmla="*/ 2147483647 w 2479"/>
              <a:gd name="T109" fmla="*/ 2147483647 h 706"/>
              <a:gd name="T110" fmla="*/ 2147483647 w 2479"/>
              <a:gd name="T111" fmla="*/ 2147483647 h 706"/>
              <a:gd name="T112" fmla="*/ 2147483647 w 2479"/>
              <a:gd name="T113" fmla="*/ 2147483647 h 706"/>
              <a:gd name="T114" fmla="*/ 2147483647 w 2479"/>
              <a:gd name="T115" fmla="*/ 2147483647 h 706"/>
              <a:gd name="T116" fmla="*/ 2147483647 w 2479"/>
              <a:gd name="T117" fmla="*/ 2147483647 h 706"/>
              <a:gd name="T118" fmla="*/ 2147483647 w 2479"/>
              <a:gd name="T119" fmla="*/ 2147483647 h 7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79"/>
              <a:gd name="T181" fmla="*/ 0 h 706"/>
              <a:gd name="T182" fmla="*/ 2479 w 2479"/>
              <a:gd name="T183" fmla="*/ 706 h 7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79" h="706">
                <a:moveTo>
                  <a:pt x="0" y="353"/>
                </a:moveTo>
                <a:lnTo>
                  <a:pt x="9" y="136"/>
                </a:lnTo>
                <a:lnTo>
                  <a:pt x="20" y="0"/>
                </a:lnTo>
                <a:lnTo>
                  <a:pt x="30" y="0"/>
                </a:lnTo>
                <a:lnTo>
                  <a:pt x="40" y="136"/>
                </a:lnTo>
                <a:lnTo>
                  <a:pt x="51" y="353"/>
                </a:lnTo>
                <a:lnTo>
                  <a:pt x="61" y="571"/>
                </a:lnTo>
                <a:lnTo>
                  <a:pt x="71" y="705"/>
                </a:lnTo>
                <a:lnTo>
                  <a:pt x="82" y="705"/>
                </a:lnTo>
                <a:lnTo>
                  <a:pt x="92" y="571"/>
                </a:lnTo>
                <a:lnTo>
                  <a:pt x="103" y="353"/>
                </a:lnTo>
                <a:lnTo>
                  <a:pt x="114" y="136"/>
                </a:lnTo>
                <a:lnTo>
                  <a:pt x="123" y="0"/>
                </a:lnTo>
                <a:lnTo>
                  <a:pt x="134" y="0"/>
                </a:lnTo>
                <a:lnTo>
                  <a:pt x="144" y="136"/>
                </a:lnTo>
                <a:lnTo>
                  <a:pt x="154" y="353"/>
                </a:lnTo>
                <a:lnTo>
                  <a:pt x="165" y="571"/>
                </a:lnTo>
                <a:lnTo>
                  <a:pt x="175" y="705"/>
                </a:lnTo>
                <a:lnTo>
                  <a:pt x="186" y="705"/>
                </a:lnTo>
                <a:lnTo>
                  <a:pt x="197" y="571"/>
                </a:lnTo>
                <a:lnTo>
                  <a:pt x="206" y="353"/>
                </a:lnTo>
                <a:lnTo>
                  <a:pt x="217" y="136"/>
                </a:lnTo>
                <a:lnTo>
                  <a:pt x="227" y="0"/>
                </a:lnTo>
                <a:lnTo>
                  <a:pt x="238" y="0"/>
                </a:lnTo>
                <a:lnTo>
                  <a:pt x="248" y="136"/>
                </a:lnTo>
                <a:lnTo>
                  <a:pt x="258" y="353"/>
                </a:lnTo>
                <a:lnTo>
                  <a:pt x="268" y="571"/>
                </a:lnTo>
                <a:lnTo>
                  <a:pt x="279" y="705"/>
                </a:lnTo>
                <a:lnTo>
                  <a:pt x="289" y="705"/>
                </a:lnTo>
                <a:lnTo>
                  <a:pt x="300" y="571"/>
                </a:lnTo>
                <a:lnTo>
                  <a:pt x="310" y="353"/>
                </a:lnTo>
                <a:lnTo>
                  <a:pt x="321" y="136"/>
                </a:lnTo>
                <a:lnTo>
                  <a:pt x="331" y="0"/>
                </a:lnTo>
                <a:lnTo>
                  <a:pt x="341" y="0"/>
                </a:lnTo>
                <a:lnTo>
                  <a:pt x="351" y="136"/>
                </a:lnTo>
                <a:lnTo>
                  <a:pt x="362" y="353"/>
                </a:lnTo>
                <a:lnTo>
                  <a:pt x="372" y="571"/>
                </a:lnTo>
                <a:lnTo>
                  <a:pt x="383" y="705"/>
                </a:lnTo>
                <a:lnTo>
                  <a:pt x="393" y="705"/>
                </a:lnTo>
                <a:lnTo>
                  <a:pt x="404" y="571"/>
                </a:lnTo>
                <a:lnTo>
                  <a:pt x="414" y="353"/>
                </a:lnTo>
                <a:lnTo>
                  <a:pt x="424" y="136"/>
                </a:lnTo>
                <a:lnTo>
                  <a:pt x="435" y="0"/>
                </a:lnTo>
                <a:lnTo>
                  <a:pt x="445" y="0"/>
                </a:lnTo>
                <a:lnTo>
                  <a:pt x="455" y="136"/>
                </a:lnTo>
                <a:lnTo>
                  <a:pt x="466" y="353"/>
                </a:lnTo>
                <a:lnTo>
                  <a:pt x="476" y="571"/>
                </a:lnTo>
                <a:lnTo>
                  <a:pt x="487" y="705"/>
                </a:lnTo>
                <a:lnTo>
                  <a:pt x="497" y="705"/>
                </a:lnTo>
                <a:lnTo>
                  <a:pt x="507" y="571"/>
                </a:lnTo>
                <a:lnTo>
                  <a:pt x="517" y="353"/>
                </a:lnTo>
                <a:lnTo>
                  <a:pt x="529" y="136"/>
                </a:lnTo>
                <a:lnTo>
                  <a:pt x="539" y="0"/>
                </a:lnTo>
                <a:lnTo>
                  <a:pt x="549" y="0"/>
                </a:lnTo>
                <a:lnTo>
                  <a:pt x="559" y="136"/>
                </a:lnTo>
                <a:lnTo>
                  <a:pt x="570" y="353"/>
                </a:lnTo>
                <a:lnTo>
                  <a:pt x="580" y="571"/>
                </a:lnTo>
                <a:lnTo>
                  <a:pt x="590" y="705"/>
                </a:lnTo>
                <a:lnTo>
                  <a:pt x="601" y="705"/>
                </a:lnTo>
                <a:lnTo>
                  <a:pt x="611" y="571"/>
                </a:lnTo>
                <a:lnTo>
                  <a:pt x="621" y="353"/>
                </a:lnTo>
                <a:lnTo>
                  <a:pt x="632" y="333"/>
                </a:lnTo>
                <a:lnTo>
                  <a:pt x="642" y="321"/>
                </a:lnTo>
                <a:lnTo>
                  <a:pt x="652" y="321"/>
                </a:lnTo>
                <a:lnTo>
                  <a:pt x="663" y="333"/>
                </a:lnTo>
                <a:lnTo>
                  <a:pt x="673" y="353"/>
                </a:lnTo>
                <a:lnTo>
                  <a:pt x="684" y="372"/>
                </a:lnTo>
                <a:lnTo>
                  <a:pt x="694" y="385"/>
                </a:lnTo>
                <a:lnTo>
                  <a:pt x="704" y="385"/>
                </a:lnTo>
                <a:lnTo>
                  <a:pt x="714" y="372"/>
                </a:lnTo>
                <a:lnTo>
                  <a:pt x="725" y="353"/>
                </a:lnTo>
                <a:lnTo>
                  <a:pt x="735" y="333"/>
                </a:lnTo>
                <a:lnTo>
                  <a:pt x="746" y="321"/>
                </a:lnTo>
                <a:lnTo>
                  <a:pt x="756" y="321"/>
                </a:lnTo>
                <a:lnTo>
                  <a:pt x="767" y="333"/>
                </a:lnTo>
                <a:lnTo>
                  <a:pt x="777" y="353"/>
                </a:lnTo>
                <a:lnTo>
                  <a:pt x="788" y="372"/>
                </a:lnTo>
                <a:lnTo>
                  <a:pt x="797" y="385"/>
                </a:lnTo>
                <a:lnTo>
                  <a:pt x="808" y="385"/>
                </a:lnTo>
                <a:lnTo>
                  <a:pt x="818" y="372"/>
                </a:lnTo>
                <a:lnTo>
                  <a:pt x="829" y="353"/>
                </a:lnTo>
                <a:lnTo>
                  <a:pt x="838" y="333"/>
                </a:lnTo>
                <a:lnTo>
                  <a:pt x="849" y="321"/>
                </a:lnTo>
                <a:lnTo>
                  <a:pt x="860" y="321"/>
                </a:lnTo>
                <a:lnTo>
                  <a:pt x="870" y="333"/>
                </a:lnTo>
                <a:lnTo>
                  <a:pt x="881" y="353"/>
                </a:lnTo>
                <a:lnTo>
                  <a:pt x="891" y="372"/>
                </a:lnTo>
                <a:lnTo>
                  <a:pt x="901" y="385"/>
                </a:lnTo>
                <a:lnTo>
                  <a:pt x="912" y="385"/>
                </a:lnTo>
                <a:lnTo>
                  <a:pt x="922" y="372"/>
                </a:lnTo>
                <a:lnTo>
                  <a:pt x="932" y="353"/>
                </a:lnTo>
                <a:lnTo>
                  <a:pt x="943" y="333"/>
                </a:lnTo>
                <a:lnTo>
                  <a:pt x="953" y="321"/>
                </a:lnTo>
                <a:lnTo>
                  <a:pt x="964" y="321"/>
                </a:lnTo>
                <a:lnTo>
                  <a:pt x="974" y="333"/>
                </a:lnTo>
                <a:lnTo>
                  <a:pt x="985" y="353"/>
                </a:lnTo>
                <a:lnTo>
                  <a:pt x="995" y="372"/>
                </a:lnTo>
                <a:lnTo>
                  <a:pt x="1005" y="385"/>
                </a:lnTo>
                <a:lnTo>
                  <a:pt x="1015" y="385"/>
                </a:lnTo>
                <a:lnTo>
                  <a:pt x="1026" y="372"/>
                </a:lnTo>
                <a:lnTo>
                  <a:pt x="1035" y="353"/>
                </a:lnTo>
                <a:lnTo>
                  <a:pt x="1046" y="333"/>
                </a:lnTo>
                <a:lnTo>
                  <a:pt x="1056" y="321"/>
                </a:lnTo>
                <a:lnTo>
                  <a:pt x="1067" y="321"/>
                </a:lnTo>
                <a:lnTo>
                  <a:pt x="1078" y="333"/>
                </a:lnTo>
                <a:lnTo>
                  <a:pt x="1088" y="353"/>
                </a:lnTo>
                <a:lnTo>
                  <a:pt x="1098" y="372"/>
                </a:lnTo>
                <a:lnTo>
                  <a:pt x="1109" y="385"/>
                </a:lnTo>
                <a:lnTo>
                  <a:pt x="1119" y="385"/>
                </a:lnTo>
                <a:lnTo>
                  <a:pt x="1129" y="372"/>
                </a:lnTo>
                <a:lnTo>
                  <a:pt x="1139" y="353"/>
                </a:lnTo>
                <a:lnTo>
                  <a:pt x="1150" y="333"/>
                </a:lnTo>
                <a:lnTo>
                  <a:pt x="1161" y="321"/>
                </a:lnTo>
                <a:lnTo>
                  <a:pt x="1171" y="321"/>
                </a:lnTo>
                <a:lnTo>
                  <a:pt x="1181" y="333"/>
                </a:lnTo>
                <a:lnTo>
                  <a:pt x="1192" y="353"/>
                </a:lnTo>
                <a:lnTo>
                  <a:pt x="1202" y="372"/>
                </a:lnTo>
                <a:lnTo>
                  <a:pt x="1213" y="385"/>
                </a:lnTo>
                <a:lnTo>
                  <a:pt x="1222" y="385"/>
                </a:lnTo>
                <a:lnTo>
                  <a:pt x="1233" y="372"/>
                </a:lnTo>
                <a:lnTo>
                  <a:pt x="1244" y="353"/>
                </a:lnTo>
                <a:lnTo>
                  <a:pt x="1254" y="136"/>
                </a:lnTo>
                <a:lnTo>
                  <a:pt x="1264" y="0"/>
                </a:lnTo>
                <a:lnTo>
                  <a:pt x="1275" y="0"/>
                </a:lnTo>
                <a:lnTo>
                  <a:pt x="1285" y="136"/>
                </a:lnTo>
                <a:lnTo>
                  <a:pt x="1296" y="353"/>
                </a:lnTo>
                <a:lnTo>
                  <a:pt x="1306" y="571"/>
                </a:lnTo>
                <a:lnTo>
                  <a:pt x="1316" y="705"/>
                </a:lnTo>
                <a:lnTo>
                  <a:pt x="1327" y="705"/>
                </a:lnTo>
                <a:lnTo>
                  <a:pt x="1337" y="571"/>
                </a:lnTo>
                <a:lnTo>
                  <a:pt x="1347" y="353"/>
                </a:lnTo>
                <a:lnTo>
                  <a:pt x="1358" y="136"/>
                </a:lnTo>
                <a:lnTo>
                  <a:pt x="1368" y="0"/>
                </a:lnTo>
                <a:lnTo>
                  <a:pt x="1379" y="0"/>
                </a:lnTo>
                <a:lnTo>
                  <a:pt x="1388" y="136"/>
                </a:lnTo>
                <a:lnTo>
                  <a:pt x="1399" y="353"/>
                </a:lnTo>
                <a:lnTo>
                  <a:pt x="1410" y="571"/>
                </a:lnTo>
                <a:lnTo>
                  <a:pt x="1420" y="705"/>
                </a:lnTo>
                <a:lnTo>
                  <a:pt x="1431" y="705"/>
                </a:lnTo>
                <a:lnTo>
                  <a:pt x="1441" y="571"/>
                </a:lnTo>
                <a:lnTo>
                  <a:pt x="1451" y="353"/>
                </a:lnTo>
                <a:lnTo>
                  <a:pt x="1462" y="136"/>
                </a:lnTo>
                <a:lnTo>
                  <a:pt x="1472" y="0"/>
                </a:lnTo>
                <a:lnTo>
                  <a:pt x="1482" y="0"/>
                </a:lnTo>
                <a:lnTo>
                  <a:pt x="1493" y="136"/>
                </a:lnTo>
                <a:lnTo>
                  <a:pt x="1502" y="353"/>
                </a:lnTo>
                <a:lnTo>
                  <a:pt x="1513" y="571"/>
                </a:lnTo>
                <a:lnTo>
                  <a:pt x="1523" y="705"/>
                </a:lnTo>
                <a:lnTo>
                  <a:pt x="1534" y="705"/>
                </a:lnTo>
                <a:lnTo>
                  <a:pt x="1544" y="571"/>
                </a:lnTo>
                <a:lnTo>
                  <a:pt x="1555" y="353"/>
                </a:lnTo>
                <a:lnTo>
                  <a:pt x="1565" y="136"/>
                </a:lnTo>
                <a:lnTo>
                  <a:pt x="1576" y="0"/>
                </a:lnTo>
                <a:lnTo>
                  <a:pt x="1585" y="0"/>
                </a:lnTo>
                <a:lnTo>
                  <a:pt x="1597" y="136"/>
                </a:lnTo>
                <a:lnTo>
                  <a:pt x="1607" y="353"/>
                </a:lnTo>
                <a:lnTo>
                  <a:pt x="1617" y="571"/>
                </a:lnTo>
                <a:lnTo>
                  <a:pt x="1628" y="705"/>
                </a:lnTo>
                <a:lnTo>
                  <a:pt x="1637" y="705"/>
                </a:lnTo>
                <a:lnTo>
                  <a:pt x="1648" y="571"/>
                </a:lnTo>
                <a:lnTo>
                  <a:pt x="1659" y="353"/>
                </a:lnTo>
                <a:lnTo>
                  <a:pt x="1669" y="136"/>
                </a:lnTo>
                <a:lnTo>
                  <a:pt x="1680" y="0"/>
                </a:lnTo>
                <a:lnTo>
                  <a:pt x="1690" y="0"/>
                </a:lnTo>
                <a:lnTo>
                  <a:pt x="1700" y="136"/>
                </a:lnTo>
                <a:lnTo>
                  <a:pt x="1710" y="353"/>
                </a:lnTo>
                <a:lnTo>
                  <a:pt x="1720" y="571"/>
                </a:lnTo>
                <a:lnTo>
                  <a:pt x="1731" y="705"/>
                </a:lnTo>
                <a:lnTo>
                  <a:pt x="1741" y="705"/>
                </a:lnTo>
                <a:lnTo>
                  <a:pt x="1752" y="571"/>
                </a:lnTo>
                <a:lnTo>
                  <a:pt x="1762" y="353"/>
                </a:lnTo>
                <a:lnTo>
                  <a:pt x="1773" y="136"/>
                </a:lnTo>
                <a:lnTo>
                  <a:pt x="1783" y="0"/>
                </a:lnTo>
                <a:lnTo>
                  <a:pt x="1794" y="0"/>
                </a:lnTo>
                <a:lnTo>
                  <a:pt x="1803" y="136"/>
                </a:lnTo>
                <a:lnTo>
                  <a:pt x="1814" y="353"/>
                </a:lnTo>
                <a:lnTo>
                  <a:pt x="1825" y="571"/>
                </a:lnTo>
                <a:lnTo>
                  <a:pt x="1835" y="705"/>
                </a:lnTo>
                <a:lnTo>
                  <a:pt x="1845" y="705"/>
                </a:lnTo>
                <a:lnTo>
                  <a:pt x="1856" y="571"/>
                </a:lnTo>
                <a:lnTo>
                  <a:pt x="1865" y="353"/>
                </a:lnTo>
                <a:lnTo>
                  <a:pt x="1876" y="333"/>
                </a:lnTo>
                <a:lnTo>
                  <a:pt x="1886" y="321"/>
                </a:lnTo>
                <a:lnTo>
                  <a:pt x="1897" y="321"/>
                </a:lnTo>
                <a:lnTo>
                  <a:pt x="1908" y="333"/>
                </a:lnTo>
                <a:lnTo>
                  <a:pt x="1918" y="353"/>
                </a:lnTo>
                <a:lnTo>
                  <a:pt x="1928" y="372"/>
                </a:lnTo>
                <a:lnTo>
                  <a:pt x="1939" y="385"/>
                </a:lnTo>
                <a:lnTo>
                  <a:pt x="1949" y="385"/>
                </a:lnTo>
                <a:lnTo>
                  <a:pt x="1959" y="372"/>
                </a:lnTo>
                <a:lnTo>
                  <a:pt x="1969" y="353"/>
                </a:lnTo>
                <a:lnTo>
                  <a:pt x="1980" y="333"/>
                </a:lnTo>
                <a:lnTo>
                  <a:pt x="1990" y="321"/>
                </a:lnTo>
                <a:lnTo>
                  <a:pt x="2000" y="321"/>
                </a:lnTo>
                <a:lnTo>
                  <a:pt x="2012" y="333"/>
                </a:lnTo>
                <a:lnTo>
                  <a:pt x="2022" y="353"/>
                </a:lnTo>
                <a:lnTo>
                  <a:pt x="2032" y="372"/>
                </a:lnTo>
                <a:lnTo>
                  <a:pt x="2042" y="385"/>
                </a:lnTo>
                <a:lnTo>
                  <a:pt x="2053" y="385"/>
                </a:lnTo>
                <a:lnTo>
                  <a:pt x="2063" y="372"/>
                </a:lnTo>
                <a:lnTo>
                  <a:pt x="2073" y="353"/>
                </a:lnTo>
                <a:lnTo>
                  <a:pt x="2083" y="333"/>
                </a:lnTo>
                <a:lnTo>
                  <a:pt x="2094" y="321"/>
                </a:lnTo>
                <a:lnTo>
                  <a:pt x="2105" y="321"/>
                </a:lnTo>
                <a:lnTo>
                  <a:pt x="2115" y="333"/>
                </a:lnTo>
                <a:lnTo>
                  <a:pt x="2125" y="353"/>
                </a:lnTo>
                <a:lnTo>
                  <a:pt x="2136" y="372"/>
                </a:lnTo>
                <a:lnTo>
                  <a:pt x="2146" y="385"/>
                </a:lnTo>
                <a:lnTo>
                  <a:pt x="2156" y="385"/>
                </a:lnTo>
                <a:lnTo>
                  <a:pt x="2166" y="372"/>
                </a:lnTo>
                <a:lnTo>
                  <a:pt x="2177" y="353"/>
                </a:lnTo>
                <a:lnTo>
                  <a:pt x="2187" y="333"/>
                </a:lnTo>
                <a:lnTo>
                  <a:pt x="2198" y="321"/>
                </a:lnTo>
                <a:lnTo>
                  <a:pt x="2208" y="321"/>
                </a:lnTo>
                <a:lnTo>
                  <a:pt x="2218" y="333"/>
                </a:lnTo>
                <a:lnTo>
                  <a:pt x="2229" y="353"/>
                </a:lnTo>
                <a:lnTo>
                  <a:pt x="2240" y="372"/>
                </a:lnTo>
                <a:lnTo>
                  <a:pt x="2250" y="385"/>
                </a:lnTo>
                <a:lnTo>
                  <a:pt x="2260" y="385"/>
                </a:lnTo>
                <a:lnTo>
                  <a:pt x="2270" y="372"/>
                </a:lnTo>
                <a:lnTo>
                  <a:pt x="2281" y="353"/>
                </a:lnTo>
                <a:lnTo>
                  <a:pt x="2291" y="333"/>
                </a:lnTo>
                <a:lnTo>
                  <a:pt x="2301" y="321"/>
                </a:lnTo>
                <a:lnTo>
                  <a:pt x="2312" y="321"/>
                </a:lnTo>
                <a:lnTo>
                  <a:pt x="2322" y="333"/>
                </a:lnTo>
                <a:lnTo>
                  <a:pt x="2332" y="353"/>
                </a:lnTo>
                <a:lnTo>
                  <a:pt x="2343" y="372"/>
                </a:lnTo>
                <a:lnTo>
                  <a:pt x="2353" y="385"/>
                </a:lnTo>
                <a:lnTo>
                  <a:pt x="2364" y="385"/>
                </a:lnTo>
                <a:lnTo>
                  <a:pt x="2374" y="372"/>
                </a:lnTo>
                <a:lnTo>
                  <a:pt x="2384" y="353"/>
                </a:lnTo>
                <a:lnTo>
                  <a:pt x="2395" y="333"/>
                </a:lnTo>
                <a:lnTo>
                  <a:pt x="2405" y="321"/>
                </a:lnTo>
                <a:lnTo>
                  <a:pt x="2415" y="321"/>
                </a:lnTo>
                <a:lnTo>
                  <a:pt x="2426" y="333"/>
                </a:lnTo>
                <a:lnTo>
                  <a:pt x="2437" y="353"/>
                </a:lnTo>
                <a:lnTo>
                  <a:pt x="2447" y="372"/>
                </a:lnTo>
                <a:lnTo>
                  <a:pt x="2457" y="385"/>
                </a:lnTo>
                <a:lnTo>
                  <a:pt x="2467" y="385"/>
                </a:lnTo>
                <a:lnTo>
                  <a:pt x="2478" y="372"/>
                </a:lnTo>
              </a:path>
            </a:pathLst>
          </a:custGeom>
          <a:noFill/>
          <a:ln w="9366">
            <a:solidFill>
              <a:srgbClr val="000000"/>
            </a:solidFill>
            <a:round/>
            <a:headEnd/>
            <a:tailEnd/>
          </a:ln>
        </p:spPr>
        <p:txBody>
          <a:bodyPr/>
          <a:lstStyle/>
          <a:p>
            <a:endParaRPr lang="en-US" dirty="0">
              <a:latin typeface="Agilent TT Cond" pitchFamily="34" charset="0"/>
            </a:endParaRPr>
          </a:p>
        </p:txBody>
      </p:sp>
      <p:sp>
        <p:nvSpPr>
          <p:cNvPr id="2" name="Date Placeholder 1"/>
          <p:cNvSpPr>
            <a:spLocks noGrp="1"/>
          </p:cNvSpPr>
          <p:nvPr>
            <p:ph type="dt" sz="half" idx="2"/>
          </p:nvPr>
        </p:nvSpPr>
        <p:spPr/>
        <p:txBody>
          <a:bodyPr/>
          <a:lstStyle/>
          <a:p>
            <a:r>
              <a:rPr lang="en-US" smtClean="0"/>
              <a:t>29 Feb 2012</a:t>
            </a:r>
            <a:endParaRPr lang="en-US" dirty="0"/>
          </a:p>
        </p:txBody>
      </p:sp>
      <p:sp>
        <p:nvSpPr>
          <p:cNvPr id="3" name="Footer Placeholder 2"/>
          <p:cNvSpPr>
            <a:spLocks noGrp="1"/>
          </p:cNvSpPr>
          <p:nvPr>
            <p:ph type="ftr" sz="quarter" idx="3"/>
          </p:nvPr>
        </p:nvSpPr>
        <p:spPr/>
        <p:txBody>
          <a:bodyPr/>
          <a:lstStyle/>
          <a:p>
            <a:r>
              <a:rPr lang="en-US" smtClean="0"/>
              <a:t>Back to Basics Training Copyright Agilent 2012</a:t>
            </a:r>
            <a:endParaRPr lang="en-US" dirty="0"/>
          </a:p>
        </p:txBody>
      </p:sp>
      <p:sp>
        <p:nvSpPr>
          <p:cNvPr id="5" name="Slide Number Placeholder 4"/>
          <p:cNvSpPr>
            <a:spLocks noGrp="1"/>
          </p:cNvSpPr>
          <p:nvPr>
            <p:ph type="sldNum" sz="quarter" idx="4"/>
          </p:nvPr>
        </p:nvSpPr>
        <p:spPr/>
        <p:txBody>
          <a:bodyPr/>
          <a:lstStyle/>
          <a:p>
            <a:fld id="{793EC66B-EF27-4603-8557-B6CFD2D77735}" type="slidenum">
              <a:rPr lang="en-US" smtClean="0"/>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PSNARRATION" val="2,609942392,C:\Documents and Settings\ehenicle\My Documents\ET3\LC\PXB Update FTD_pptx\Media.ppcx"/>
</p:tagLst>
</file>

<file path=ppt/theme/theme1.xml><?xml version="1.0" encoding="utf-8"?>
<a:theme xmlns:a="http://schemas.openxmlformats.org/drawingml/2006/main" name="Agilent-EMG-AAA-PPT_Template 20120126">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Agilent EMG AAA-Top Bottom">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Agilent EMG AAA-No Arc">
  <a:themeElements>
    <a:clrScheme name="AGILENT COLORS 2">
      <a:dk1>
        <a:srgbClr val="000000"/>
      </a:dk1>
      <a:lt1>
        <a:srgbClr val="FFFFFF"/>
      </a:lt1>
      <a:dk2>
        <a:srgbClr val="000000"/>
      </a:dk2>
      <a:lt2>
        <a:srgbClr val="FFFFFF"/>
      </a:lt2>
      <a:accent1>
        <a:srgbClr val="0099CC"/>
      </a:accent1>
      <a:accent2>
        <a:srgbClr val="FF9900"/>
      </a:accent2>
      <a:accent3>
        <a:srgbClr val="669933"/>
      </a:accent3>
      <a:accent4>
        <a:srgbClr val="FFCC00"/>
      </a:accent4>
      <a:accent5>
        <a:srgbClr val="003366"/>
      </a:accent5>
      <a:accent6>
        <a:srgbClr val="990000"/>
      </a:accent6>
      <a:hlink>
        <a:srgbClr val="0099CC"/>
      </a:hlink>
      <a:folHlink>
        <a:srgbClr val="990066"/>
      </a:folHlink>
    </a:clrScheme>
    <a:fontScheme name="AGILENT PPT &amp; OUTLOO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120206_AAAPPtemplate</Template>
  <TotalTime>25460</TotalTime>
  <Words>13594</Words>
  <Application>Microsoft Office PowerPoint</Application>
  <PresentationFormat>Letter Paper (8.5x11 in)</PresentationFormat>
  <Paragraphs>1821</Paragraphs>
  <Slides>72</Slides>
  <Notes>72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72</vt:i4>
      </vt:variant>
    </vt:vector>
  </HeadingPairs>
  <TitlesOfParts>
    <vt:vector size="77" baseType="lpstr">
      <vt:lpstr>Agilent-EMG-AAA-PPT_Template 20120126</vt:lpstr>
      <vt:lpstr>Agilent EMG AAA-Top Bottom</vt:lpstr>
      <vt:lpstr>Agilent EMG AAA-No Arc</vt:lpstr>
      <vt:lpstr>Bitmap Image</vt:lpstr>
      <vt:lpstr>Photo Editor Photo</vt:lpstr>
      <vt:lpstr>Back to Basics: Signal Generation</vt:lpstr>
      <vt:lpstr>Agenda</vt:lpstr>
      <vt:lpstr>From Movies ….</vt:lpstr>
      <vt:lpstr>Aerospace Defense ….</vt:lpstr>
      <vt:lpstr>To Mobile Communications….</vt:lpstr>
      <vt:lpstr>Agenda</vt:lpstr>
      <vt:lpstr>Generating Signals – No Modulation</vt:lpstr>
      <vt:lpstr>Generating Signals – Analog Modulation</vt:lpstr>
      <vt:lpstr>Generating Signals - Analog Modulation </vt:lpstr>
      <vt:lpstr>Generating Signals – Analog Modulation</vt:lpstr>
      <vt:lpstr>Generating Signals – Analog Modulation</vt:lpstr>
      <vt:lpstr>Generating Signals – Analog Modulation </vt:lpstr>
      <vt:lpstr>Generating Signals – Composite Modulation</vt:lpstr>
      <vt:lpstr>Vector Signal Changes or Modifications</vt:lpstr>
      <vt:lpstr>Polar Versus I-Q Format</vt:lpstr>
      <vt:lpstr>Slide 16</vt:lpstr>
      <vt:lpstr>Generating Signals – Composite Modulation</vt:lpstr>
      <vt:lpstr>Vector Modulation - Important Characteristics</vt:lpstr>
      <vt:lpstr>Vector Modulation - Where Used</vt:lpstr>
      <vt:lpstr>Agenda</vt:lpstr>
      <vt:lpstr>Signal Generator Architecture</vt:lpstr>
      <vt:lpstr>Basic CW Signals – Block Diagram</vt:lpstr>
      <vt:lpstr>Basic CW Signals – Block Diagram </vt:lpstr>
      <vt:lpstr>Basic CW Signals – Block Diagram</vt:lpstr>
      <vt:lpstr>Basic CW Signals – Block Diagram </vt:lpstr>
      <vt:lpstr>Basic CW Signals – Block Diagram </vt:lpstr>
      <vt:lpstr>Basic CW Signals – Block Diagram </vt:lpstr>
      <vt:lpstr>Basic CW Signals – Specifications  </vt:lpstr>
      <vt:lpstr>Basic CW Signals – Specifications  </vt:lpstr>
      <vt:lpstr>Basic CW Signals – Specifications  </vt:lpstr>
      <vt:lpstr>Basic CW Signals – Specifications  </vt:lpstr>
      <vt:lpstr>Basic CW Signals – Specifications  </vt:lpstr>
      <vt:lpstr>Slide 33</vt:lpstr>
      <vt:lpstr>Slide 34</vt:lpstr>
      <vt:lpstr>Slide 35</vt:lpstr>
      <vt:lpstr>Slide 36</vt:lpstr>
      <vt:lpstr>Slide 37</vt:lpstr>
      <vt:lpstr>Basic CW Signals – Applications  </vt:lpstr>
      <vt:lpstr>Signal Generators</vt:lpstr>
      <vt:lpstr>Slide 40</vt:lpstr>
      <vt:lpstr>Slide 41</vt:lpstr>
      <vt:lpstr>Slide 42</vt:lpstr>
      <vt:lpstr>Signal Generators</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Agenda</vt:lpstr>
      <vt:lpstr>Signal Simulation Solutions</vt:lpstr>
      <vt:lpstr>Signal Simulation Solutions</vt:lpstr>
      <vt:lpstr>Slide 62</vt:lpstr>
      <vt:lpstr>Slide 63</vt:lpstr>
      <vt:lpstr>Slide 64</vt:lpstr>
      <vt:lpstr>SISO BBG and Fading Test at RF/BB Simulate one Tx, one Rx, and apply real-time fading</vt:lpstr>
      <vt:lpstr>MIMO Receiver Test at RF/BB </vt:lpstr>
      <vt:lpstr>Agenda</vt:lpstr>
      <vt:lpstr>Agilent Portfolio of Signal Generators</vt:lpstr>
      <vt:lpstr>Slide 69</vt:lpstr>
      <vt:lpstr>Agilent Signal Studio &amp; Embedded Software  Application Portfolio</vt:lpstr>
      <vt:lpstr>For Additional Information   Sources:   http://www.agilent.com/find/sources  Signal Analyzers: http://www.agilent.com/find/sa   </vt:lpstr>
      <vt:lpstr>Slide 72</vt:lpstr>
    </vt:vector>
  </TitlesOfParts>
  <Company>Agilent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S-Parameters: Modern VNA Architectures and Algorithms</dc:title>
  <dc:creator>David Ballo</dc:creator>
  <cp:keywords>PNA</cp:keywords>
  <cp:lastModifiedBy>Rick Griffin</cp:lastModifiedBy>
  <cp:revision>1845</cp:revision>
  <cp:lastPrinted>2012-02-10T00:08:28Z</cp:lastPrinted>
  <dcterms:created xsi:type="dcterms:W3CDTF">2001-06-12T18:25:06Z</dcterms:created>
  <dcterms:modified xsi:type="dcterms:W3CDTF">2012-02-22T23:41:20Z</dcterms:modified>
</cp:coreProperties>
</file>